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7"/>
  </p:notesMasterIdLst>
  <p:sldIdLst>
    <p:sldId id="294" r:id="rId5"/>
    <p:sldId id="258" r:id="rId6"/>
    <p:sldId id="349" r:id="rId7"/>
    <p:sldId id="285" r:id="rId8"/>
    <p:sldId id="304" r:id="rId9"/>
    <p:sldId id="287" r:id="rId10"/>
    <p:sldId id="306" r:id="rId11"/>
    <p:sldId id="727" r:id="rId12"/>
    <p:sldId id="720" r:id="rId13"/>
    <p:sldId id="303" r:id="rId14"/>
    <p:sldId id="728" r:id="rId15"/>
    <p:sldId id="731" r:id="rId16"/>
    <p:sldId id="722" r:id="rId17"/>
    <p:sldId id="729" r:id="rId18"/>
    <p:sldId id="730" r:id="rId19"/>
    <p:sldId id="270" r:id="rId20"/>
    <p:sldId id="725" r:id="rId21"/>
    <p:sldId id="421" r:id="rId22"/>
    <p:sldId id="732" r:id="rId23"/>
    <p:sldId id="733" r:id="rId24"/>
    <p:sldId id="734" r:id="rId25"/>
    <p:sldId id="291" r:id="rId26"/>
  </p:sldIdLst>
  <p:sldSz cx="12188825" cy="6858000"/>
  <p:notesSz cx="6858000" cy="9144000"/>
  <p:defaultTextStyle>
    <a:defPPr>
      <a:defRPr lang="en-US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9">
          <p15:clr>
            <a:srgbClr val="A4A3A4"/>
          </p15:clr>
        </p15:guide>
        <p15:guide id="2" orient="horz" pos="338">
          <p15:clr>
            <a:srgbClr val="A4A3A4"/>
          </p15:clr>
        </p15:guide>
        <p15:guide id="3" orient="horz" pos="2160">
          <p15:clr>
            <a:srgbClr val="A4A3A4"/>
          </p15:clr>
        </p15:guide>
        <p15:guide id="4" orient="horz" pos="3992">
          <p15:clr>
            <a:srgbClr val="A4A3A4"/>
          </p15:clr>
        </p15:guide>
        <p15:guide id="5" orient="horz" pos="4105">
          <p15:clr>
            <a:srgbClr val="A4A3A4"/>
          </p15:clr>
        </p15:guide>
        <p15:guide id="6" orient="horz" pos="1006">
          <p15:clr>
            <a:srgbClr val="A4A3A4"/>
          </p15:clr>
        </p15:guide>
        <p15:guide id="7" orient="horz" pos="1250">
          <p15:clr>
            <a:srgbClr val="A4A3A4"/>
          </p15:clr>
        </p15:guide>
        <p15:guide id="8" pos="3144">
          <p15:clr>
            <a:srgbClr val="A4A3A4"/>
          </p15:clr>
        </p15:guide>
        <p15:guide id="9" pos="341">
          <p15:clr>
            <a:srgbClr val="A4A3A4"/>
          </p15:clr>
        </p15:guide>
        <p15:guide id="10" pos="1746">
          <p15:clr>
            <a:srgbClr val="A4A3A4"/>
          </p15:clr>
        </p15:guide>
        <p15:guide id="11" pos="3620">
          <p15:clr>
            <a:srgbClr val="A4A3A4"/>
          </p15:clr>
        </p15:guide>
        <p15:guide id="12" pos="3839">
          <p15:clr>
            <a:srgbClr val="A4A3A4"/>
          </p15:clr>
        </p15:guide>
        <p15:guide id="13" pos="5950">
          <p15:clr>
            <a:srgbClr val="A4A3A4"/>
          </p15:clr>
        </p15:guide>
        <p15:guide id="14" pos="7349">
          <p15:clr>
            <a:srgbClr val="A4A3A4"/>
          </p15:clr>
        </p15:guide>
        <p15:guide id="15" pos="4057">
          <p15:clr>
            <a:srgbClr val="A4A3A4"/>
          </p15:clr>
        </p15:guide>
        <p15:guide id="16" pos="4551">
          <p15:clr>
            <a:srgbClr val="A4A3A4"/>
          </p15:clr>
        </p15:guide>
        <p15:guide id="17" pos="6917">
          <p15:clr>
            <a:srgbClr val="A4A3A4"/>
          </p15:clr>
        </p15:guide>
        <p15:guide id="18" pos="61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9D9D9D"/>
    <a:srgbClr val="FFFFFF"/>
    <a:srgbClr val="D9D9D9"/>
    <a:srgbClr val="92D050"/>
    <a:srgbClr val="8246AF"/>
    <a:srgbClr val="D2D2D2"/>
    <a:srgbClr val="9CDBD9"/>
    <a:srgbClr val="A8A8A8"/>
    <a:srgbClr val="A6A6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54"/>
  </p:normalViewPr>
  <p:slideViewPr>
    <p:cSldViewPr snapToGrid="0" showGuides="1">
      <p:cViewPr varScale="1">
        <p:scale>
          <a:sx n="64" d="100"/>
          <a:sy n="64" d="100"/>
        </p:scale>
        <p:origin x="560" y="52"/>
      </p:cViewPr>
      <p:guideLst>
        <p:guide orient="horz" pos="219"/>
        <p:guide orient="horz" pos="338"/>
        <p:guide orient="horz" pos="2160"/>
        <p:guide orient="horz" pos="3992"/>
        <p:guide orient="horz" pos="4105"/>
        <p:guide orient="horz" pos="1006"/>
        <p:guide orient="horz" pos="1250"/>
        <p:guide pos="3144"/>
        <p:guide pos="341"/>
        <p:guide pos="1746"/>
        <p:guide pos="3620"/>
        <p:guide pos="3839"/>
        <p:guide pos="5950"/>
        <p:guide pos="7349"/>
        <p:guide pos="4057"/>
        <p:guide pos="4551"/>
        <p:guide pos="6917"/>
        <p:guide pos="613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30" d="100"/>
        <a:sy n="130" d="100"/>
      </p:scale>
      <p:origin x="0" y="-335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FB44E6-187A-4493-A8C8-BF7B10B3F86D}" type="datetimeFigureOut">
              <a:rPr lang="en-US" smtClean="0"/>
              <a:t>5/11/2025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E076D2-C4D6-4F47-BE0A-B8682F3AE1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97027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329013A0-44BC-2D2A-44A5-ECC5EBE719D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815F53-A7C4-4D52-9D1A-EA96D1CD0141}" type="slidenum">
              <a:rPr lang="en-US" altLang="en-US"/>
              <a:pPr/>
              <a:t>9</a:t>
            </a:fld>
            <a:endParaRPr lang="en-US" altLang="en-US"/>
          </a:p>
        </p:txBody>
      </p:sp>
      <p:sp>
        <p:nvSpPr>
          <p:cNvPr id="4098" name="Rectangle 2">
            <a:extLst>
              <a:ext uri="{FF2B5EF4-FFF2-40B4-BE49-F238E27FC236}">
                <a16:creationId xmlns:a16="http://schemas.microsoft.com/office/drawing/2014/main" id="{8439AD1F-7821-ECA0-83BA-D7795AB51B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D2DD0736-FCF8-279D-346A-B01409F1A2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Clinic Number: 7-064-448</a:t>
            </a:r>
          </a:p>
          <a:p>
            <a:r>
              <a:rPr lang="en-US" altLang="en-US"/>
              <a:t>Patient Name: Mr. James Robert Spaight</a:t>
            </a:r>
          </a:p>
          <a:p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C5AC74DA-3F15-E9FB-188D-EEB14E772AA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232515-B657-4218-B87F-1FFEB061EA7B}" type="slidenum">
              <a:rPr lang="en-US" altLang="en-US"/>
              <a:pPr/>
              <a:t>18</a:t>
            </a:fld>
            <a:endParaRPr lang="en-US" altLang="en-US"/>
          </a:p>
        </p:txBody>
      </p:sp>
      <p:sp>
        <p:nvSpPr>
          <p:cNvPr id="261122" name="Rectangle 2">
            <a:extLst>
              <a:ext uri="{FF2B5EF4-FFF2-40B4-BE49-F238E27FC236}">
                <a16:creationId xmlns:a16="http://schemas.microsoft.com/office/drawing/2014/main" id="{C1A7AB0C-1685-7762-6FE3-23CEA3F19C5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38263" y="914400"/>
            <a:ext cx="4181475" cy="3135313"/>
          </a:xfrm>
          <a:solidFill>
            <a:srgbClr val="FFFFFF"/>
          </a:solidFill>
          <a:ln/>
        </p:spPr>
      </p:sp>
      <p:sp>
        <p:nvSpPr>
          <p:cNvPr id="261123" name="Rectangle 3">
            <a:extLst>
              <a:ext uri="{FF2B5EF4-FFF2-40B4-BE49-F238E27FC236}">
                <a16:creationId xmlns:a16="http://schemas.microsoft.com/office/drawing/2014/main" id="{2F26D72A-A09A-E549-A7B3-5BC297042BA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1046163" y="4352925"/>
            <a:ext cx="4770437" cy="3479800"/>
          </a:xfrm>
          <a:ln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73137" y="2854325"/>
            <a:ext cx="9996735" cy="1397000"/>
          </a:xfr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3138" y="4257675"/>
            <a:ext cx="9998921" cy="685800"/>
          </a:xfrm>
        </p:spPr>
        <p:txBody>
          <a:bodyPr lIns="0" tIns="45720" rIns="0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buNone/>
              <a:defRPr sz="2400" b="0">
                <a:solidFill>
                  <a:schemeClr val="accent1"/>
                </a:solidFill>
              </a:defRPr>
            </a:lvl1pPr>
            <a:lvl2pPr marL="4572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7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2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4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6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973138" y="672465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 6"/>
          <p:cNvSpPr>
            <a:spLocks noChangeAspect="1" noEditPoints="1"/>
          </p:cNvSpPr>
          <p:nvPr userDrawn="1"/>
        </p:nvSpPr>
        <p:spPr bwMode="auto">
          <a:xfrm>
            <a:off x="541338" y="536575"/>
            <a:ext cx="838146" cy="914400"/>
          </a:xfrm>
          <a:custGeom>
            <a:avLst/>
            <a:gdLst>
              <a:gd name="T0" fmla="*/ 661 w 1089"/>
              <a:gd name="T1" fmla="*/ 944 h 1188"/>
              <a:gd name="T2" fmla="*/ 690 w 1089"/>
              <a:gd name="T3" fmla="*/ 760 h 1188"/>
              <a:gd name="T4" fmla="*/ 399 w 1089"/>
              <a:gd name="T5" fmla="*/ 967 h 1188"/>
              <a:gd name="T6" fmla="*/ 569 w 1089"/>
              <a:gd name="T7" fmla="*/ 721 h 1188"/>
              <a:gd name="T8" fmla="*/ 360 w 1089"/>
              <a:gd name="T9" fmla="*/ 930 h 1188"/>
              <a:gd name="T10" fmla="*/ 452 w 1089"/>
              <a:gd name="T11" fmla="*/ 794 h 1188"/>
              <a:gd name="T12" fmla="*/ 219 w 1089"/>
              <a:gd name="T13" fmla="*/ 794 h 1188"/>
              <a:gd name="T14" fmla="*/ 490 w 1089"/>
              <a:gd name="T15" fmla="*/ 692 h 1188"/>
              <a:gd name="T16" fmla="*/ 336 w 1089"/>
              <a:gd name="T17" fmla="*/ 999 h 1188"/>
              <a:gd name="T18" fmla="*/ 753 w 1089"/>
              <a:gd name="T19" fmla="*/ 999 h 1188"/>
              <a:gd name="T20" fmla="*/ 869 w 1089"/>
              <a:gd name="T21" fmla="*/ 794 h 1188"/>
              <a:gd name="T22" fmla="*/ 729 w 1089"/>
              <a:gd name="T23" fmla="*/ 721 h 1188"/>
              <a:gd name="T24" fmla="*/ 869 w 1089"/>
              <a:gd name="T25" fmla="*/ 794 h 1188"/>
              <a:gd name="T26" fmla="*/ 1016 w 1089"/>
              <a:gd name="T27" fmla="*/ 285 h 1188"/>
              <a:gd name="T28" fmla="*/ 1080 w 1089"/>
              <a:gd name="T29" fmla="*/ 453 h 1188"/>
              <a:gd name="T30" fmla="*/ 1062 w 1089"/>
              <a:gd name="T31" fmla="*/ 341 h 1188"/>
              <a:gd name="T32" fmla="*/ 810 w 1089"/>
              <a:gd name="T33" fmla="*/ 458 h 1188"/>
              <a:gd name="T34" fmla="*/ 872 w 1089"/>
              <a:gd name="T35" fmla="*/ 474 h 1188"/>
              <a:gd name="T36" fmla="*/ 872 w 1089"/>
              <a:gd name="T37" fmla="*/ 289 h 1188"/>
              <a:gd name="T38" fmla="*/ 758 w 1089"/>
              <a:gd name="T39" fmla="*/ 303 h 1188"/>
              <a:gd name="T40" fmla="*/ 713 w 1089"/>
              <a:gd name="T41" fmla="*/ 335 h 1188"/>
              <a:gd name="T42" fmla="*/ 528 w 1089"/>
              <a:gd name="T43" fmla="*/ 302 h 1188"/>
              <a:gd name="T44" fmla="*/ 528 w 1089"/>
              <a:gd name="T45" fmla="*/ 489 h 1188"/>
              <a:gd name="T46" fmla="*/ 573 w 1089"/>
              <a:gd name="T47" fmla="*/ 329 h 1188"/>
              <a:gd name="T48" fmla="*/ 408 w 1089"/>
              <a:gd name="T49" fmla="*/ 303 h 1188"/>
              <a:gd name="T50" fmla="*/ 408 w 1089"/>
              <a:gd name="T51" fmla="*/ 489 h 1188"/>
              <a:gd name="T52" fmla="*/ 471 w 1089"/>
              <a:gd name="T53" fmla="*/ 320 h 1188"/>
              <a:gd name="T54" fmla="*/ 408 w 1089"/>
              <a:gd name="T55" fmla="*/ 303 h 1188"/>
              <a:gd name="T56" fmla="*/ 329 w 1089"/>
              <a:gd name="T57" fmla="*/ 472 h 1188"/>
              <a:gd name="T58" fmla="*/ 309 w 1089"/>
              <a:gd name="T59" fmla="*/ 303 h 1188"/>
              <a:gd name="T60" fmla="*/ 243 w 1089"/>
              <a:gd name="T61" fmla="*/ 320 h 1188"/>
              <a:gd name="T62" fmla="*/ 379 w 1089"/>
              <a:gd name="T63" fmla="*/ 489 h 1188"/>
              <a:gd name="T64" fmla="*/ 188 w 1089"/>
              <a:gd name="T65" fmla="*/ 298 h 1188"/>
              <a:gd name="T66" fmla="*/ 193 w 1089"/>
              <a:gd name="T67" fmla="*/ 464 h 1188"/>
              <a:gd name="T68" fmla="*/ 114 w 1089"/>
              <a:gd name="T69" fmla="*/ 302 h 1188"/>
              <a:gd name="T70" fmla="*/ 884 w 1089"/>
              <a:gd name="T71" fmla="*/ 16 h 1188"/>
              <a:gd name="T72" fmla="*/ 776 w 1089"/>
              <a:gd name="T73" fmla="*/ 107 h 1188"/>
              <a:gd name="T74" fmla="*/ 776 w 1089"/>
              <a:gd name="T75" fmla="*/ 107 h 1188"/>
              <a:gd name="T76" fmla="*/ 743 w 1089"/>
              <a:gd name="T77" fmla="*/ 36 h 1188"/>
              <a:gd name="T78" fmla="*/ 702 w 1089"/>
              <a:gd name="T79" fmla="*/ 17 h 1188"/>
              <a:gd name="T80" fmla="*/ 640 w 1089"/>
              <a:gd name="T81" fmla="*/ 40 h 1188"/>
              <a:gd name="T82" fmla="*/ 568 w 1089"/>
              <a:gd name="T83" fmla="*/ 4 h 1188"/>
              <a:gd name="T84" fmla="*/ 652 w 1089"/>
              <a:gd name="T85" fmla="*/ 172 h 1188"/>
              <a:gd name="T86" fmla="*/ 714 w 1089"/>
              <a:gd name="T87" fmla="*/ 189 h 1188"/>
              <a:gd name="T88" fmla="*/ 444 w 1089"/>
              <a:gd name="T89" fmla="*/ 120 h 1188"/>
              <a:gd name="T90" fmla="*/ 437 w 1089"/>
              <a:gd name="T91" fmla="*/ 136 h 1188"/>
              <a:gd name="T92" fmla="*/ 509 w 1089"/>
              <a:gd name="T93" fmla="*/ 189 h 1188"/>
              <a:gd name="T94" fmla="*/ 567 w 1089"/>
              <a:gd name="T95" fmla="*/ 169 h 1188"/>
              <a:gd name="T96" fmla="*/ 379 w 1089"/>
              <a:gd name="T97" fmla="*/ 189 h 1188"/>
              <a:gd name="T98" fmla="*/ 164 w 1089"/>
              <a:gd name="T99" fmla="*/ 189 h 1188"/>
              <a:gd name="T100" fmla="*/ 223 w 1089"/>
              <a:gd name="T101" fmla="*/ 197 h 1188"/>
              <a:gd name="T102" fmla="*/ 276 w 1089"/>
              <a:gd name="T103" fmla="*/ 203 h 1188"/>
              <a:gd name="T104" fmla="*/ 336 w 1089"/>
              <a:gd name="T105" fmla="*/ 34 h 1188"/>
              <a:gd name="T106" fmla="*/ 229 w 1089"/>
              <a:gd name="T107" fmla="*/ 148 h 1188"/>
              <a:gd name="T108" fmla="*/ 119 w 1089"/>
              <a:gd name="T109" fmla="*/ 47 h 1188"/>
              <a:gd name="T110" fmla="*/ 164 w 1089"/>
              <a:gd name="T111" fmla="*/ 203 h 1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089" h="1188">
                <a:moveTo>
                  <a:pt x="598" y="609"/>
                </a:moveTo>
                <a:cubicBezTo>
                  <a:pt x="598" y="783"/>
                  <a:pt x="598" y="783"/>
                  <a:pt x="598" y="783"/>
                </a:cubicBezTo>
                <a:cubicBezTo>
                  <a:pt x="598" y="850"/>
                  <a:pt x="619" y="904"/>
                  <a:pt x="661" y="944"/>
                </a:cubicBezTo>
                <a:cubicBezTo>
                  <a:pt x="661" y="944"/>
                  <a:pt x="661" y="944"/>
                  <a:pt x="661" y="944"/>
                </a:cubicBezTo>
                <a:cubicBezTo>
                  <a:pt x="661" y="898"/>
                  <a:pt x="661" y="898"/>
                  <a:pt x="661" y="898"/>
                </a:cubicBezTo>
                <a:cubicBezTo>
                  <a:pt x="645" y="869"/>
                  <a:pt x="637" y="834"/>
                  <a:pt x="637" y="794"/>
                </a:cubicBezTo>
                <a:cubicBezTo>
                  <a:pt x="637" y="760"/>
                  <a:pt x="637" y="760"/>
                  <a:pt x="637" y="760"/>
                </a:cubicBezTo>
                <a:cubicBezTo>
                  <a:pt x="690" y="760"/>
                  <a:pt x="690" y="760"/>
                  <a:pt x="690" y="760"/>
                </a:cubicBezTo>
                <a:cubicBezTo>
                  <a:pt x="690" y="760"/>
                  <a:pt x="690" y="929"/>
                  <a:pt x="690" y="937"/>
                </a:cubicBezTo>
                <a:cubicBezTo>
                  <a:pt x="690" y="953"/>
                  <a:pt x="690" y="962"/>
                  <a:pt x="689" y="966"/>
                </a:cubicBezTo>
                <a:cubicBezTo>
                  <a:pt x="682" y="1063"/>
                  <a:pt x="635" y="1128"/>
                  <a:pt x="544" y="1166"/>
                </a:cubicBezTo>
                <a:cubicBezTo>
                  <a:pt x="454" y="1128"/>
                  <a:pt x="406" y="1063"/>
                  <a:pt x="399" y="967"/>
                </a:cubicBezTo>
                <a:cubicBezTo>
                  <a:pt x="461" y="925"/>
                  <a:pt x="490" y="864"/>
                  <a:pt x="490" y="783"/>
                </a:cubicBezTo>
                <a:cubicBezTo>
                  <a:pt x="490" y="760"/>
                  <a:pt x="490" y="760"/>
                  <a:pt x="490" y="760"/>
                </a:cubicBezTo>
                <a:cubicBezTo>
                  <a:pt x="569" y="760"/>
                  <a:pt x="569" y="760"/>
                  <a:pt x="569" y="760"/>
                </a:cubicBezTo>
                <a:cubicBezTo>
                  <a:pt x="569" y="721"/>
                  <a:pt x="569" y="721"/>
                  <a:pt x="569" y="721"/>
                </a:cubicBezTo>
                <a:cubicBezTo>
                  <a:pt x="360" y="721"/>
                  <a:pt x="360" y="721"/>
                  <a:pt x="360" y="721"/>
                </a:cubicBezTo>
                <a:cubicBezTo>
                  <a:pt x="360" y="929"/>
                  <a:pt x="360" y="929"/>
                  <a:pt x="360" y="929"/>
                </a:cubicBezTo>
                <a:cubicBezTo>
                  <a:pt x="360" y="929"/>
                  <a:pt x="360" y="930"/>
                  <a:pt x="360" y="930"/>
                </a:cubicBezTo>
                <a:cubicBezTo>
                  <a:pt x="360" y="930"/>
                  <a:pt x="360" y="930"/>
                  <a:pt x="360" y="930"/>
                </a:cubicBezTo>
                <a:cubicBezTo>
                  <a:pt x="376" y="919"/>
                  <a:pt x="388" y="906"/>
                  <a:pt x="398" y="890"/>
                </a:cubicBezTo>
                <a:cubicBezTo>
                  <a:pt x="398" y="760"/>
                  <a:pt x="398" y="760"/>
                  <a:pt x="398" y="760"/>
                </a:cubicBezTo>
                <a:cubicBezTo>
                  <a:pt x="452" y="760"/>
                  <a:pt x="452" y="760"/>
                  <a:pt x="452" y="760"/>
                </a:cubicBezTo>
                <a:cubicBezTo>
                  <a:pt x="452" y="794"/>
                  <a:pt x="452" y="794"/>
                  <a:pt x="452" y="794"/>
                </a:cubicBezTo>
                <a:cubicBezTo>
                  <a:pt x="452" y="854"/>
                  <a:pt x="434" y="902"/>
                  <a:pt x="398" y="936"/>
                </a:cubicBezTo>
                <a:cubicBezTo>
                  <a:pt x="383" y="951"/>
                  <a:pt x="370" y="959"/>
                  <a:pt x="361" y="964"/>
                </a:cubicBezTo>
                <a:cubicBezTo>
                  <a:pt x="352" y="970"/>
                  <a:pt x="345" y="973"/>
                  <a:pt x="336" y="977"/>
                </a:cubicBezTo>
                <a:cubicBezTo>
                  <a:pt x="257" y="944"/>
                  <a:pt x="219" y="882"/>
                  <a:pt x="219" y="794"/>
                </a:cubicBezTo>
                <a:cubicBezTo>
                  <a:pt x="219" y="648"/>
                  <a:pt x="219" y="648"/>
                  <a:pt x="219" y="648"/>
                </a:cubicBezTo>
                <a:cubicBezTo>
                  <a:pt x="452" y="648"/>
                  <a:pt x="452" y="648"/>
                  <a:pt x="452" y="648"/>
                </a:cubicBezTo>
                <a:cubicBezTo>
                  <a:pt x="452" y="692"/>
                  <a:pt x="452" y="692"/>
                  <a:pt x="452" y="692"/>
                </a:cubicBezTo>
                <a:cubicBezTo>
                  <a:pt x="490" y="692"/>
                  <a:pt x="490" y="692"/>
                  <a:pt x="490" y="692"/>
                </a:cubicBezTo>
                <a:cubicBezTo>
                  <a:pt x="490" y="609"/>
                  <a:pt x="490" y="609"/>
                  <a:pt x="490" y="609"/>
                </a:cubicBezTo>
                <a:cubicBezTo>
                  <a:pt x="181" y="609"/>
                  <a:pt x="181" y="609"/>
                  <a:pt x="181" y="609"/>
                </a:cubicBezTo>
                <a:cubicBezTo>
                  <a:pt x="181" y="783"/>
                  <a:pt x="181" y="783"/>
                  <a:pt x="181" y="783"/>
                </a:cubicBezTo>
                <a:cubicBezTo>
                  <a:pt x="181" y="889"/>
                  <a:pt x="231" y="959"/>
                  <a:pt x="336" y="999"/>
                </a:cubicBezTo>
                <a:cubicBezTo>
                  <a:pt x="346" y="995"/>
                  <a:pt x="355" y="991"/>
                  <a:pt x="364" y="987"/>
                </a:cubicBezTo>
                <a:cubicBezTo>
                  <a:pt x="380" y="1082"/>
                  <a:pt x="439" y="1148"/>
                  <a:pt x="544" y="1188"/>
                </a:cubicBezTo>
                <a:cubicBezTo>
                  <a:pt x="649" y="1148"/>
                  <a:pt x="708" y="1082"/>
                  <a:pt x="724" y="987"/>
                </a:cubicBezTo>
                <a:cubicBezTo>
                  <a:pt x="733" y="991"/>
                  <a:pt x="743" y="995"/>
                  <a:pt x="753" y="999"/>
                </a:cubicBezTo>
                <a:cubicBezTo>
                  <a:pt x="857" y="959"/>
                  <a:pt x="907" y="889"/>
                  <a:pt x="907" y="783"/>
                </a:cubicBezTo>
                <a:cubicBezTo>
                  <a:pt x="907" y="609"/>
                  <a:pt x="907" y="609"/>
                  <a:pt x="907" y="609"/>
                </a:cubicBezTo>
                <a:lnTo>
                  <a:pt x="598" y="609"/>
                </a:lnTo>
                <a:close/>
                <a:moveTo>
                  <a:pt x="869" y="794"/>
                </a:moveTo>
                <a:cubicBezTo>
                  <a:pt x="869" y="882"/>
                  <a:pt x="831" y="944"/>
                  <a:pt x="753" y="977"/>
                </a:cubicBezTo>
                <a:cubicBezTo>
                  <a:pt x="744" y="973"/>
                  <a:pt x="735" y="969"/>
                  <a:pt x="727" y="964"/>
                </a:cubicBezTo>
                <a:cubicBezTo>
                  <a:pt x="728" y="953"/>
                  <a:pt x="729" y="941"/>
                  <a:pt x="729" y="929"/>
                </a:cubicBezTo>
                <a:cubicBezTo>
                  <a:pt x="729" y="721"/>
                  <a:pt x="729" y="721"/>
                  <a:pt x="729" y="721"/>
                </a:cubicBezTo>
                <a:cubicBezTo>
                  <a:pt x="637" y="721"/>
                  <a:pt x="637" y="721"/>
                  <a:pt x="637" y="721"/>
                </a:cubicBezTo>
                <a:cubicBezTo>
                  <a:pt x="637" y="648"/>
                  <a:pt x="637" y="648"/>
                  <a:pt x="637" y="648"/>
                </a:cubicBezTo>
                <a:cubicBezTo>
                  <a:pt x="869" y="648"/>
                  <a:pt x="869" y="648"/>
                  <a:pt x="869" y="648"/>
                </a:cubicBezTo>
                <a:lnTo>
                  <a:pt x="869" y="794"/>
                </a:lnTo>
                <a:close/>
                <a:moveTo>
                  <a:pt x="1062" y="347"/>
                </a:moveTo>
                <a:cubicBezTo>
                  <a:pt x="1074" y="347"/>
                  <a:pt x="1074" y="347"/>
                  <a:pt x="1074" y="347"/>
                </a:cubicBezTo>
                <a:cubicBezTo>
                  <a:pt x="1084" y="298"/>
                  <a:pt x="1084" y="298"/>
                  <a:pt x="1084" y="298"/>
                </a:cubicBezTo>
                <a:cubicBezTo>
                  <a:pt x="1068" y="290"/>
                  <a:pt x="1041" y="285"/>
                  <a:pt x="1016" y="285"/>
                </a:cubicBezTo>
                <a:cubicBezTo>
                  <a:pt x="944" y="285"/>
                  <a:pt x="895" y="331"/>
                  <a:pt x="895" y="392"/>
                </a:cubicBezTo>
                <a:cubicBezTo>
                  <a:pt x="895" y="451"/>
                  <a:pt x="938" y="493"/>
                  <a:pt x="1007" y="493"/>
                </a:cubicBezTo>
                <a:cubicBezTo>
                  <a:pt x="1041" y="493"/>
                  <a:pt x="1069" y="482"/>
                  <a:pt x="1089" y="464"/>
                </a:cubicBezTo>
                <a:cubicBezTo>
                  <a:pt x="1080" y="453"/>
                  <a:pt x="1080" y="453"/>
                  <a:pt x="1080" y="453"/>
                </a:cubicBezTo>
                <a:cubicBezTo>
                  <a:pt x="1062" y="466"/>
                  <a:pt x="1040" y="473"/>
                  <a:pt x="1018" y="473"/>
                </a:cubicBezTo>
                <a:cubicBezTo>
                  <a:pt x="969" y="473"/>
                  <a:pt x="932" y="440"/>
                  <a:pt x="932" y="383"/>
                </a:cubicBezTo>
                <a:cubicBezTo>
                  <a:pt x="932" y="331"/>
                  <a:pt x="962" y="302"/>
                  <a:pt x="1009" y="302"/>
                </a:cubicBezTo>
                <a:cubicBezTo>
                  <a:pt x="1047" y="302"/>
                  <a:pt x="1062" y="313"/>
                  <a:pt x="1062" y="341"/>
                </a:cubicBezTo>
                <a:lnTo>
                  <a:pt x="1062" y="347"/>
                </a:lnTo>
                <a:close/>
                <a:moveTo>
                  <a:pt x="783" y="303"/>
                </a:moveTo>
                <a:cubicBezTo>
                  <a:pt x="808" y="304"/>
                  <a:pt x="810" y="306"/>
                  <a:pt x="810" y="320"/>
                </a:cubicBezTo>
                <a:cubicBezTo>
                  <a:pt x="810" y="458"/>
                  <a:pt x="810" y="458"/>
                  <a:pt x="810" y="458"/>
                </a:cubicBezTo>
                <a:cubicBezTo>
                  <a:pt x="810" y="471"/>
                  <a:pt x="808" y="473"/>
                  <a:pt x="783" y="474"/>
                </a:cubicBezTo>
                <a:cubicBezTo>
                  <a:pt x="783" y="489"/>
                  <a:pt x="783" y="489"/>
                  <a:pt x="783" y="489"/>
                </a:cubicBezTo>
                <a:cubicBezTo>
                  <a:pt x="872" y="489"/>
                  <a:pt x="872" y="489"/>
                  <a:pt x="872" y="489"/>
                </a:cubicBezTo>
                <a:cubicBezTo>
                  <a:pt x="872" y="474"/>
                  <a:pt x="872" y="474"/>
                  <a:pt x="872" y="474"/>
                </a:cubicBezTo>
                <a:cubicBezTo>
                  <a:pt x="847" y="473"/>
                  <a:pt x="845" y="471"/>
                  <a:pt x="845" y="458"/>
                </a:cubicBezTo>
                <a:cubicBezTo>
                  <a:pt x="845" y="320"/>
                  <a:pt x="845" y="320"/>
                  <a:pt x="845" y="320"/>
                </a:cubicBezTo>
                <a:cubicBezTo>
                  <a:pt x="845" y="306"/>
                  <a:pt x="847" y="304"/>
                  <a:pt x="872" y="303"/>
                </a:cubicBezTo>
                <a:cubicBezTo>
                  <a:pt x="872" y="289"/>
                  <a:pt x="872" y="289"/>
                  <a:pt x="872" y="289"/>
                </a:cubicBezTo>
                <a:cubicBezTo>
                  <a:pt x="783" y="289"/>
                  <a:pt x="783" y="289"/>
                  <a:pt x="783" y="289"/>
                </a:cubicBezTo>
                <a:lnTo>
                  <a:pt x="783" y="303"/>
                </a:lnTo>
                <a:close/>
                <a:moveTo>
                  <a:pt x="731" y="335"/>
                </a:moveTo>
                <a:cubicBezTo>
                  <a:pt x="731" y="308"/>
                  <a:pt x="736" y="303"/>
                  <a:pt x="758" y="303"/>
                </a:cubicBezTo>
                <a:cubicBezTo>
                  <a:pt x="758" y="289"/>
                  <a:pt x="758" y="289"/>
                  <a:pt x="758" y="289"/>
                </a:cubicBezTo>
                <a:cubicBezTo>
                  <a:pt x="686" y="289"/>
                  <a:pt x="686" y="289"/>
                  <a:pt x="686" y="289"/>
                </a:cubicBezTo>
                <a:cubicBezTo>
                  <a:pt x="686" y="303"/>
                  <a:pt x="686" y="303"/>
                  <a:pt x="686" y="303"/>
                </a:cubicBezTo>
                <a:cubicBezTo>
                  <a:pt x="708" y="303"/>
                  <a:pt x="713" y="308"/>
                  <a:pt x="713" y="335"/>
                </a:cubicBezTo>
                <a:cubicBezTo>
                  <a:pt x="713" y="436"/>
                  <a:pt x="713" y="436"/>
                  <a:pt x="713" y="436"/>
                </a:cubicBezTo>
                <a:cubicBezTo>
                  <a:pt x="584" y="289"/>
                  <a:pt x="584" y="289"/>
                  <a:pt x="584" y="289"/>
                </a:cubicBezTo>
                <a:cubicBezTo>
                  <a:pt x="526" y="289"/>
                  <a:pt x="526" y="289"/>
                  <a:pt x="526" y="289"/>
                </a:cubicBezTo>
                <a:cubicBezTo>
                  <a:pt x="528" y="302"/>
                  <a:pt x="528" y="302"/>
                  <a:pt x="528" y="302"/>
                </a:cubicBezTo>
                <a:cubicBezTo>
                  <a:pt x="552" y="306"/>
                  <a:pt x="555" y="308"/>
                  <a:pt x="555" y="329"/>
                </a:cubicBezTo>
                <a:cubicBezTo>
                  <a:pt x="555" y="443"/>
                  <a:pt x="555" y="443"/>
                  <a:pt x="555" y="443"/>
                </a:cubicBezTo>
                <a:cubicBezTo>
                  <a:pt x="555" y="469"/>
                  <a:pt x="550" y="474"/>
                  <a:pt x="528" y="474"/>
                </a:cubicBezTo>
                <a:cubicBezTo>
                  <a:pt x="528" y="489"/>
                  <a:pt x="528" y="489"/>
                  <a:pt x="528" y="489"/>
                </a:cubicBezTo>
                <a:cubicBezTo>
                  <a:pt x="600" y="489"/>
                  <a:pt x="600" y="489"/>
                  <a:pt x="600" y="489"/>
                </a:cubicBezTo>
                <a:cubicBezTo>
                  <a:pt x="600" y="474"/>
                  <a:pt x="600" y="474"/>
                  <a:pt x="600" y="474"/>
                </a:cubicBezTo>
                <a:cubicBezTo>
                  <a:pt x="577" y="474"/>
                  <a:pt x="573" y="469"/>
                  <a:pt x="573" y="443"/>
                </a:cubicBezTo>
                <a:cubicBezTo>
                  <a:pt x="573" y="329"/>
                  <a:pt x="573" y="329"/>
                  <a:pt x="573" y="329"/>
                </a:cubicBezTo>
                <a:cubicBezTo>
                  <a:pt x="716" y="491"/>
                  <a:pt x="716" y="491"/>
                  <a:pt x="716" y="491"/>
                </a:cubicBezTo>
                <a:cubicBezTo>
                  <a:pt x="731" y="491"/>
                  <a:pt x="731" y="491"/>
                  <a:pt x="731" y="491"/>
                </a:cubicBezTo>
                <a:lnTo>
                  <a:pt x="731" y="335"/>
                </a:lnTo>
                <a:close/>
                <a:moveTo>
                  <a:pt x="408" y="303"/>
                </a:moveTo>
                <a:cubicBezTo>
                  <a:pt x="433" y="304"/>
                  <a:pt x="436" y="306"/>
                  <a:pt x="436" y="320"/>
                </a:cubicBezTo>
                <a:cubicBezTo>
                  <a:pt x="436" y="458"/>
                  <a:pt x="436" y="458"/>
                  <a:pt x="436" y="458"/>
                </a:cubicBezTo>
                <a:cubicBezTo>
                  <a:pt x="436" y="471"/>
                  <a:pt x="433" y="473"/>
                  <a:pt x="408" y="474"/>
                </a:cubicBezTo>
                <a:cubicBezTo>
                  <a:pt x="408" y="489"/>
                  <a:pt x="408" y="489"/>
                  <a:pt x="408" y="489"/>
                </a:cubicBezTo>
                <a:cubicBezTo>
                  <a:pt x="498" y="489"/>
                  <a:pt x="498" y="489"/>
                  <a:pt x="498" y="489"/>
                </a:cubicBezTo>
                <a:cubicBezTo>
                  <a:pt x="498" y="474"/>
                  <a:pt x="498" y="474"/>
                  <a:pt x="498" y="474"/>
                </a:cubicBezTo>
                <a:cubicBezTo>
                  <a:pt x="473" y="473"/>
                  <a:pt x="471" y="471"/>
                  <a:pt x="471" y="458"/>
                </a:cubicBezTo>
                <a:cubicBezTo>
                  <a:pt x="471" y="320"/>
                  <a:pt x="471" y="320"/>
                  <a:pt x="471" y="320"/>
                </a:cubicBezTo>
                <a:cubicBezTo>
                  <a:pt x="471" y="306"/>
                  <a:pt x="473" y="304"/>
                  <a:pt x="498" y="303"/>
                </a:cubicBezTo>
                <a:cubicBezTo>
                  <a:pt x="498" y="289"/>
                  <a:pt x="498" y="289"/>
                  <a:pt x="498" y="289"/>
                </a:cubicBezTo>
                <a:cubicBezTo>
                  <a:pt x="408" y="289"/>
                  <a:pt x="408" y="289"/>
                  <a:pt x="408" y="289"/>
                </a:cubicBezTo>
                <a:lnTo>
                  <a:pt x="408" y="303"/>
                </a:lnTo>
                <a:close/>
                <a:moveTo>
                  <a:pt x="390" y="431"/>
                </a:moveTo>
                <a:cubicBezTo>
                  <a:pt x="379" y="431"/>
                  <a:pt x="379" y="431"/>
                  <a:pt x="379" y="431"/>
                </a:cubicBezTo>
                <a:cubicBezTo>
                  <a:pt x="374" y="440"/>
                  <a:pt x="374" y="440"/>
                  <a:pt x="374" y="440"/>
                </a:cubicBezTo>
                <a:cubicBezTo>
                  <a:pt x="362" y="466"/>
                  <a:pt x="352" y="472"/>
                  <a:pt x="329" y="472"/>
                </a:cubicBezTo>
                <a:cubicBezTo>
                  <a:pt x="292" y="472"/>
                  <a:pt x="292" y="472"/>
                  <a:pt x="292" y="472"/>
                </a:cubicBezTo>
                <a:cubicBezTo>
                  <a:pt x="279" y="472"/>
                  <a:pt x="278" y="467"/>
                  <a:pt x="278" y="449"/>
                </a:cubicBezTo>
                <a:cubicBezTo>
                  <a:pt x="278" y="320"/>
                  <a:pt x="278" y="320"/>
                  <a:pt x="278" y="320"/>
                </a:cubicBezTo>
                <a:cubicBezTo>
                  <a:pt x="278" y="306"/>
                  <a:pt x="280" y="303"/>
                  <a:pt x="309" y="303"/>
                </a:cubicBezTo>
                <a:cubicBezTo>
                  <a:pt x="309" y="289"/>
                  <a:pt x="309" y="289"/>
                  <a:pt x="309" y="289"/>
                </a:cubicBezTo>
                <a:cubicBezTo>
                  <a:pt x="217" y="289"/>
                  <a:pt x="217" y="289"/>
                  <a:pt x="217" y="289"/>
                </a:cubicBezTo>
                <a:cubicBezTo>
                  <a:pt x="217" y="303"/>
                  <a:pt x="217" y="303"/>
                  <a:pt x="217" y="303"/>
                </a:cubicBezTo>
                <a:cubicBezTo>
                  <a:pt x="241" y="304"/>
                  <a:pt x="243" y="306"/>
                  <a:pt x="243" y="320"/>
                </a:cubicBezTo>
                <a:cubicBezTo>
                  <a:pt x="243" y="446"/>
                  <a:pt x="243" y="446"/>
                  <a:pt x="243" y="446"/>
                </a:cubicBezTo>
                <a:cubicBezTo>
                  <a:pt x="243" y="469"/>
                  <a:pt x="241" y="471"/>
                  <a:pt x="219" y="475"/>
                </a:cubicBezTo>
                <a:cubicBezTo>
                  <a:pt x="219" y="489"/>
                  <a:pt x="219" y="489"/>
                  <a:pt x="219" y="489"/>
                </a:cubicBezTo>
                <a:cubicBezTo>
                  <a:pt x="379" y="489"/>
                  <a:pt x="379" y="489"/>
                  <a:pt x="379" y="489"/>
                </a:cubicBezTo>
                <a:lnTo>
                  <a:pt x="390" y="431"/>
                </a:lnTo>
                <a:close/>
                <a:moveTo>
                  <a:pt x="167" y="347"/>
                </a:moveTo>
                <a:cubicBezTo>
                  <a:pt x="179" y="347"/>
                  <a:pt x="179" y="347"/>
                  <a:pt x="179" y="347"/>
                </a:cubicBezTo>
                <a:cubicBezTo>
                  <a:pt x="188" y="298"/>
                  <a:pt x="188" y="298"/>
                  <a:pt x="188" y="298"/>
                </a:cubicBezTo>
                <a:cubicBezTo>
                  <a:pt x="172" y="290"/>
                  <a:pt x="146" y="285"/>
                  <a:pt x="120" y="285"/>
                </a:cubicBezTo>
                <a:cubicBezTo>
                  <a:pt x="49" y="285"/>
                  <a:pt x="0" y="331"/>
                  <a:pt x="0" y="392"/>
                </a:cubicBezTo>
                <a:cubicBezTo>
                  <a:pt x="0" y="451"/>
                  <a:pt x="43" y="493"/>
                  <a:pt x="112" y="493"/>
                </a:cubicBezTo>
                <a:cubicBezTo>
                  <a:pt x="146" y="493"/>
                  <a:pt x="174" y="482"/>
                  <a:pt x="193" y="464"/>
                </a:cubicBezTo>
                <a:cubicBezTo>
                  <a:pt x="185" y="453"/>
                  <a:pt x="185" y="453"/>
                  <a:pt x="185" y="453"/>
                </a:cubicBezTo>
                <a:cubicBezTo>
                  <a:pt x="167" y="466"/>
                  <a:pt x="145" y="473"/>
                  <a:pt x="123" y="473"/>
                </a:cubicBezTo>
                <a:cubicBezTo>
                  <a:pt x="74" y="473"/>
                  <a:pt x="37" y="440"/>
                  <a:pt x="37" y="383"/>
                </a:cubicBezTo>
                <a:cubicBezTo>
                  <a:pt x="37" y="331"/>
                  <a:pt x="66" y="302"/>
                  <a:pt x="114" y="302"/>
                </a:cubicBezTo>
                <a:cubicBezTo>
                  <a:pt x="152" y="302"/>
                  <a:pt x="167" y="313"/>
                  <a:pt x="167" y="341"/>
                </a:cubicBezTo>
                <a:lnTo>
                  <a:pt x="167" y="347"/>
                </a:lnTo>
                <a:close/>
                <a:moveTo>
                  <a:pt x="813" y="98"/>
                </a:moveTo>
                <a:cubicBezTo>
                  <a:pt x="813" y="45"/>
                  <a:pt x="840" y="16"/>
                  <a:pt x="884" y="16"/>
                </a:cubicBezTo>
                <a:cubicBezTo>
                  <a:pt x="930" y="16"/>
                  <a:pt x="960" y="50"/>
                  <a:pt x="960" y="109"/>
                </a:cubicBezTo>
                <a:cubicBezTo>
                  <a:pt x="960" y="162"/>
                  <a:pt x="933" y="190"/>
                  <a:pt x="889" y="190"/>
                </a:cubicBezTo>
                <a:cubicBezTo>
                  <a:pt x="843" y="190"/>
                  <a:pt x="813" y="156"/>
                  <a:pt x="813" y="98"/>
                </a:cubicBezTo>
                <a:moveTo>
                  <a:pt x="776" y="107"/>
                </a:moveTo>
                <a:cubicBezTo>
                  <a:pt x="776" y="167"/>
                  <a:pt x="816" y="207"/>
                  <a:pt x="883" y="207"/>
                </a:cubicBezTo>
                <a:cubicBezTo>
                  <a:pt x="951" y="207"/>
                  <a:pt x="997" y="163"/>
                  <a:pt x="997" y="100"/>
                </a:cubicBezTo>
                <a:cubicBezTo>
                  <a:pt x="997" y="40"/>
                  <a:pt x="957" y="0"/>
                  <a:pt x="890" y="0"/>
                </a:cubicBezTo>
                <a:cubicBezTo>
                  <a:pt x="822" y="0"/>
                  <a:pt x="776" y="44"/>
                  <a:pt x="776" y="107"/>
                </a:cubicBezTo>
                <a:moveTo>
                  <a:pt x="714" y="189"/>
                </a:moveTo>
                <a:cubicBezTo>
                  <a:pt x="689" y="188"/>
                  <a:pt x="687" y="186"/>
                  <a:pt x="687" y="172"/>
                </a:cubicBezTo>
                <a:cubicBezTo>
                  <a:pt x="687" y="115"/>
                  <a:pt x="687" y="115"/>
                  <a:pt x="687" y="115"/>
                </a:cubicBezTo>
                <a:cubicBezTo>
                  <a:pt x="743" y="36"/>
                  <a:pt x="743" y="36"/>
                  <a:pt x="743" y="36"/>
                </a:cubicBezTo>
                <a:cubicBezTo>
                  <a:pt x="753" y="22"/>
                  <a:pt x="756" y="18"/>
                  <a:pt x="771" y="18"/>
                </a:cubicBezTo>
                <a:cubicBezTo>
                  <a:pt x="771" y="4"/>
                  <a:pt x="771" y="4"/>
                  <a:pt x="771" y="4"/>
                </a:cubicBezTo>
                <a:cubicBezTo>
                  <a:pt x="702" y="4"/>
                  <a:pt x="702" y="4"/>
                  <a:pt x="702" y="4"/>
                </a:cubicBezTo>
                <a:cubicBezTo>
                  <a:pt x="702" y="17"/>
                  <a:pt x="702" y="17"/>
                  <a:pt x="702" y="17"/>
                </a:cubicBezTo>
                <a:cubicBezTo>
                  <a:pt x="720" y="18"/>
                  <a:pt x="724" y="21"/>
                  <a:pt x="724" y="27"/>
                </a:cubicBezTo>
                <a:cubicBezTo>
                  <a:pt x="724" y="31"/>
                  <a:pt x="722" y="36"/>
                  <a:pt x="718" y="42"/>
                </a:cubicBezTo>
                <a:cubicBezTo>
                  <a:pt x="679" y="97"/>
                  <a:pt x="679" y="97"/>
                  <a:pt x="679" y="97"/>
                </a:cubicBezTo>
                <a:cubicBezTo>
                  <a:pt x="640" y="40"/>
                  <a:pt x="640" y="40"/>
                  <a:pt x="640" y="40"/>
                </a:cubicBezTo>
                <a:cubicBezTo>
                  <a:pt x="636" y="34"/>
                  <a:pt x="634" y="31"/>
                  <a:pt x="634" y="27"/>
                </a:cubicBezTo>
                <a:cubicBezTo>
                  <a:pt x="634" y="21"/>
                  <a:pt x="639" y="18"/>
                  <a:pt x="657" y="17"/>
                </a:cubicBezTo>
                <a:cubicBezTo>
                  <a:pt x="657" y="4"/>
                  <a:pt x="657" y="4"/>
                  <a:pt x="657" y="4"/>
                </a:cubicBezTo>
                <a:cubicBezTo>
                  <a:pt x="568" y="4"/>
                  <a:pt x="568" y="4"/>
                  <a:pt x="568" y="4"/>
                </a:cubicBezTo>
                <a:cubicBezTo>
                  <a:pt x="568" y="18"/>
                  <a:pt x="568" y="18"/>
                  <a:pt x="568" y="18"/>
                </a:cubicBezTo>
                <a:cubicBezTo>
                  <a:pt x="581" y="18"/>
                  <a:pt x="585" y="22"/>
                  <a:pt x="595" y="36"/>
                </a:cubicBezTo>
                <a:cubicBezTo>
                  <a:pt x="652" y="117"/>
                  <a:pt x="652" y="117"/>
                  <a:pt x="652" y="117"/>
                </a:cubicBezTo>
                <a:cubicBezTo>
                  <a:pt x="652" y="172"/>
                  <a:pt x="652" y="172"/>
                  <a:pt x="652" y="172"/>
                </a:cubicBezTo>
                <a:cubicBezTo>
                  <a:pt x="652" y="186"/>
                  <a:pt x="650" y="188"/>
                  <a:pt x="625" y="189"/>
                </a:cubicBezTo>
                <a:cubicBezTo>
                  <a:pt x="625" y="203"/>
                  <a:pt x="625" y="203"/>
                  <a:pt x="625" y="203"/>
                </a:cubicBezTo>
                <a:cubicBezTo>
                  <a:pt x="714" y="203"/>
                  <a:pt x="714" y="203"/>
                  <a:pt x="714" y="203"/>
                </a:cubicBezTo>
                <a:lnTo>
                  <a:pt x="714" y="189"/>
                </a:lnTo>
                <a:close/>
                <a:moveTo>
                  <a:pt x="444" y="120"/>
                </a:moveTo>
                <a:cubicBezTo>
                  <a:pt x="476" y="47"/>
                  <a:pt x="476" y="47"/>
                  <a:pt x="476" y="47"/>
                </a:cubicBezTo>
                <a:cubicBezTo>
                  <a:pt x="508" y="120"/>
                  <a:pt x="508" y="120"/>
                  <a:pt x="508" y="120"/>
                </a:cubicBezTo>
                <a:lnTo>
                  <a:pt x="444" y="120"/>
                </a:lnTo>
                <a:close/>
                <a:moveTo>
                  <a:pt x="446" y="189"/>
                </a:moveTo>
                <a:cubicBezTo>
                  <a:pt x="427" y="189"/>
                  <a:pt x="421" y="185"/>
                  <a:pt x="421" y="176"/>
                </a:cubicBezTo>
                <a:cubicBezTo>
                  <a:pt x="421" y="173"/>
                  <a:pt x="423" y="168"/>
                  <a:pt x="425" y="164"/>
                </a:cubicBezTo>
                <a:cubicBezTo>
                  <a:pt x="437" y="136"/>
                  <a:pt x="437" y="136"/>
                  <a:pt x="437" y="136"/>
                </a:cubicBezTo>
                <a:cubicBezTo>
                  <a:pt x="515" y="136"/>
                  <a:pt x="515" y="136"/>
                  <a:pt x="515" y="136"/>
                </a:cubicBezTo>
                <a:cubicBezTo>
                  <a:pt x="528" y="167"/>
                  <a:pt x="528" y="167"/>
                  <a:pt x="528" y="167"/>
                </a:cubicBezTo>
                <a:cubicBezTo>
                  <a:pt x="530" y="171"/>
                  <a:pt x="531" y="175"/>
                  <a:pt x="531" y="178"/>
                </a:cubicBezTo>
                <a:cubicBezTo>
                  <a:pt x="531" y="186"/>
                  <a:pt x="526" y="189"/>
                  <a:pt x="509" y="189"/>
                </a:cubicBezTo>
                <a:cubicBezTo>
                  <a:pt x="509" y="203"/>
                  <a:pt x="509" y="203"/>
                  <a:pt x="509" y="203"/>
                </a:cubicBezTo>
                <a:cubicBezTo>
                  <a:pt x="591" y="203"/>
                  <a:pt x="591" y="203"/>
                  <a:pt x="591" y="203"/>
                </a:cubicBezTo>
                <a:cubicBezTo>
                  <a:pt x="591" y="189"/>
                  <a:pt x="591" y="189"/>
                  <a:pt x="591" y="189"/>
                </a:cubicBezTo>
                <a:cubicBezTo>
                  <a:pt x="576" y="188"/>
                  <a:pt x="574" y="185"/>
                  <a:pt x="567" y="169"/>
                </a:cubicBezTo>
                <a:cubicBezTo>
                  <a:pt x="492" y="1"/>
                  <a:pt x="492" y="1"/>
                  <a:pt x="492" y="1"/>
                </a:cubicBezTo>
                <a:cubicBezTo>
                  <a:pt x="478" y="1"/>
                  <a:pt x="478" y="1"/>
                  <a:pt x="478" y="1"/>
                </a:cubicBezTo>
                <a:cubicBezTo>
                  <a:pt x="403" y="169"/>
                  <a:pt x="403" y="169"/>
                  <a:pt x="403" y="169"/>
                </a:cubicBezTo>
                <a:cubicBezTo>
                  <a:pt x="397" y="185"/>
                  <a:pt x="394" y="188"/>
                  <a:pt x="379" y="189"/>
                </a:cubicBezTo>
                <a:cubicBezTo>
                  <a:pt x="379" y="203"/>
                  <a:pt x="379" y="203"/>
                  <a:pt x="379" y="203"/>
                </a:cubicBezTo>
                <a:cubicBezTo>
                  <a:pt x="446" y="203"/>
                  <a:pt x="446" y="203"/>
                  <a:pt x="446" y="203"/>
                </a:cubicBezTo>
                <a:lnTo>
                  <a:pt x="446" y="189"/>
                </a:lnTo>
                <a:close/>
                <a:moveTo>
                  <a:pt x="164" y="189"/>
                </a:moveTo>
                <a:cubicBezTo>
                  <a:pt x="142" y="189"/>
                  <a:pt x="137" y="184"/>
                  <a:pt x="137" y="157"/>
                </a:cubicBezTo>
                <a:cubicBezTo>
                  <a:pt x="137" y="42"/>
                  <a:pt x="137" y="42"/>
                  <a:pt x="137" y="42"/>
                </a:cubicBezTo>
                <a:cubicBezTo>
                  <a:pt x="216" y="197"/>
                  <a:pt x="216" y="197"/>
                  <a:pt x="216" y="197"/>
                </a:cubicBezTo>
                <a:cubicBezTo>
                  <a:pt x="223" y="197"/>
                  <a:pt x="223" y="197"/>
                  <a:pt x="223" y="197"/>
                </a:cubicBezTo>
                <a:cubicBezTo>
                  <a:pt x="301" y="42"/>
                  <a:pt x="301" y="42"/>
                  <a:pt x="301" y="42"/>
                </a:cubicBezTo>
                <a:cubicBezTo>
                  <a:pt x="301" y="172"/>
                  <a:pt x="301" y="172"/>
                  <a:pt x="301" y="172"/>
                </a:cubicBezTo>
                <a:cubicBezTo>
                  <a:pt x="301" y="186"/>
                  <a:pt x="299" y="188"/>
                  <a:pt x="276" y="189"/>
                </a:cubicBezTo>
                <a:cubicBezTo>
                  <a:pt x="276" y="203"/>
                  <a:pt x="276" y="203"/>
                  <a:pt x="276" y="203"/>
                </a:cubicBezTo>
                <a:cubicBezTo>
                  <a:pt x="362" y="203"/>
                  <a:pt x="362" y="203"/>
                  <a:pt x="362" y="203"/>
                </a:cubicBezTo>
                <a:cubicBezTo>
                  <a:pt x="362" y="189"/>
                  <a:pt x="362" y="189"/>
                  <a:pt x="362" y="189"/>
                </a:cubicBezTo>
                <a:cubicBezTo>
                  <a:pt x="338" y="188"/>
                  <a:pt x="336" y="186"/>
                  <a:pt x="336" y="172"/>
                </a:cubicBezTo>
                <a:cubicBezTo>
                  <a:pt x="336" y="34"/>
                  <a:pt x="336" y="34"/>
                  <a:pt x="336" y="34"/>
                </a:cubicBezTo>
                <a:cubicBezTo>
                  <a:pt x="336" y="21"/>
                  <a:pt x="338" y="19"/>
                  <a:pt x="362" y="18"/>
                </a:cubicBezTo>
                <a:cubicBezTo>
                  <a:pt x="362" y="4"/>
                  <a:pt x="362" y="4"/>
                  <a:pt x="362" y="4"/>
                </a:cubicBezTo>
                <a:cubicBezTo>
                  <a:pt x="302" y="4"/>
                  <a:pt x="302" y="4"/>
                  <a:pt x="302" y="4"/>
                </a:cubicBezTo>
                <a:cubicBezTo>
                  <a:pt x="229" y="148"/>
                  <a:pt x="229" y="148"/>
                  <a:pt x="229" y="148"/>
                </a:cubicBezTo>
                <a:cubicBezTo>
                  <a:pt x="156" y="4"/>
                  <a:pt x="156" y="4"/>
                  <a:pt x="156" y="4"/>
                </a:cubicBezTo>
                <a:cubicBezTo>
                  <a:pt x="92" y="4"/>
                  <a:pt x="92" y="4"/>
                  <a:pt x="92" y="4"/>
                </a:cubicBezTo>
                <a:cubicBezTo>
                  <a:pt x="92" y="17"/>
                  <a:pt x="92" y="17"/>
                  <a:pt x="92" y="17"/>
                </a:cubicBezTo>
                <a:cubicBezTo>
                  <a:pt x="115" y="20"/>
                  <a:pt x="119" y="22"/>
                  <a:pt x="119" y="47"/>
                </a:cubicBezTo>
                <a:cubicBezTo>
                  <a:pt x="119" y="157"/>
                  <a:pt x="119" y="157"/>
                  <a:pt x="119" y="157"/>
                </a:cubicBezTo>
                <a:cubicBezTo>
                  <a:pt x="119" y="184"/>
                  <a:pt x="114" y="189"/>
                  <a:pt x="92" y="189"/>
                </a:cubicBezTo>
                <a:cubicBezTo>
                  <a:pt x="92" y="203"/>
                  <a:pt x="92" y="203"/>
                  <a:pt x="92" y="203"/>
                </a:cubicBezTo>
                <a:cubicBezTo>
                  <a:pt x="164" y="203"/>
                  <a:pt x="164" y="203"/>
                  <a:pt x="164" y="203"/>
                </a:cubicBezTo>
                <a:lnTo>
                  <a:pt x="164" y="18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3880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Text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3138" y="536575"/>
            <a:ext cx="4773612" cy="58737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3138" y="1984375"/>
            <a:ext cx="4773612" cy="398678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5/11/2025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Content Placeholder 7"/>
          <p:cNvSpPr>
            <a:spLocks noGrp="1"/>
          </p:cNvSpPr>
          <p:nvPr>
            <p:ph sz="quarter" idx="12"/>
          </p:nvPr>
        </p:nvSpPr>
        <p:spPr>
          <a:xfrm>
            <a:off x="6094413" y="0"/>
            <a:ext cx="6094411" cy="68580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973138" y="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100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Imag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40488" y="536575"/>
            <a:ext cx="5226050" cy="58737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40488" y="1984375"/>
            <a:ext cx="5226050" cy="39867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5/11/2025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6440488" y="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2"/>
          </p:nvPr>
        </p:nvSpPr>
        <p:spPr>
          <a:xfrm>
            <a:off x="0" y="0"/>
            <a:ext cx="6094413" cy="68580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57049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/60 Text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5/11/2025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2"/>
          </p:nvPr>
        </p:nvSpPr>
        <p:spPr>
          <a:xfrm>
            <a:off x="4991100" y="0"/>
            <a:ext cx="7197725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973138" y="1984374"/>
            <a:ext cx="3665538" cy="3913123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973138" y="536575"/>
            <a:ext cx="3665538" cy="1060450"/>
          </a:xfrm>
        </p:spPr>
        <p:txBody>
          <a:bodyPr/>
          <a:lstStyle/>
          <a:p>
            <a:r>
              <a:rPr lang="en-US" dirty="0"/>
              <a:t>CLICK TO EDIT TITLE STYLE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973138" y="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5424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/60 Imag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43525" y="536575"/>
            <a:ext cx="6323012" cy="58737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43525" y="1984375"/>
            <a:ext cx="6323012" cy="39867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5/11/2025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5343525" y="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9911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38709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/40 Text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5/11/2025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2"/>
          </p:nvPr>
        </p:nvSpPr>
        <p:spPr>
          <a:xfrm>
            <a:off x="7224713" y="0"/>
            <a:ext cx="4964112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973138" y="1984374"/>
            <a:ext cx="5894388" cy="3913123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973138" y="536575"/>
            <a:ext cx="5894388" cy="587375"/>
          </a:xfrm>
        </p:spPr>
        <p:txBody>
          <a:bodyPr/>
          <a:lstStyle/>
          <a:p>
            <a:r>
              <a:rPr lang="en-US" dirty="0"/>
              <a:t>CLICK TO EDIT TITLE STYLE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973138" y="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1866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/40 Imag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87705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4712" y="536575"/>
            <a:ext cx="4441825" cy="58737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24712" y="1984375"/>
            <a:ext cx="4441825" cy="39867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5/11/2025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7224713" y="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999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3138" y="3086100"/>
            <a:ext cx="9998921" cy="685800"/>
          </a:xfrm>
        </p:spPr>
        <p:txBody>
          <a:bodyPr anchor="t" anchorCtr="0"/>
          <a:lstStyle>
            <a:lvl1pPr algn="l">
              <a:defRPr sz="4000" b="1" cap="none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5/11/2025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 rot="16200000">
            <a:off x="-1624964" y="3362325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787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71776" y="2696210"/>
            <a:ext cx="8191499" cy="1397000"/>
          </a:xfrm>
        </p:spPr>
        <p:txBody>
          <a:bodyPr tIns="0" anchor="t" anchorCtr="0"/>
          <a:lstStyle>
            <a:lvl1pPr algn="l">
              <a:defRPr sz="4000" b="1" cap="none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5/11/2025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B8ED5C6-5B4C-9D47-8AA4-7E0BBD72AA9E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973138" y="2505671"/>
            <a:ext cx="1578279" cy="2077492"/>
          </a:xfrm>
        </p:spPr>
        <p:txBody>
          <a:bodyPr bIns="0">
            <a:spAutoFit/>
          </a:bodyPr>
          <a:lstStyle>
            <a:lvl1pPr marL="0" indent="0">
              <a:buNone/>
              <a:defRPr sz="15000" b="0" i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6" name="Rectangle 5"/>
          <p:cNvSpPr/>
          <p:nvPr userDrawn="1"/>
        </p:nvSpPr>
        <p:spPr>
          <a:xfrm rot="16200000">
            <a:off x="-1624964" y="3362325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525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number_5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094413" y="0"/>
            <a:ext cx="6094412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3138" y="4930775"/>
            <a:ext cx="4773612" cy="1397000"/>
          </a:xfrm>
        </p:spPr>
        <p:txBody>
          <a:bodyPr anchor="t" anchorCtr="0"/>
          <a:lstStyle>
            <a:lvl1pPr algn="l">
              <a:defRPr sz="3200" b="1" cap="none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5/11/2025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B8ED5C6-5B4C-9D47-8AA4-7E0BBD72AA9E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973138" y="536575"/>
            <a:ext cx="1578279" cy="2077492"/>
          </a:xfrm>
        </p:spPr>
        <p:txBody>
          <a:bodyPr bIns="0">
            <a:spAutoFit/>
          </a:bodyPr>
          <a:lstStyle>
            <a:lvl1pPr marL="0" indent="0">
              <a:buNone/>
              <a:defRPr sz="15000" b="0" i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973138" y="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4203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number_40/6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991100" y="0"/>
            <a:ext cx="7197725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3138" y="4930775"/>
            <a:ext cx="3656012" cy="1397000"/>
          </a:xfrm>
        </p:spPr>
        <p:txBody>
          <a:bodyPr anchor="t" anchorCtr="0"/>
          <a:lstStyle>
            <a:lvl1pPr algn="l">
              <a:defRPr sz="3200" b="1" cap="none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5/11/2025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B8ED5C6-5B4C-9D47-8AA4-7E0BBD72AA9E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973138" y="536575"/>
            <a:ext cx="1578279" cy="2077492"/>
          </a:xfrm>
        </p:spPr>
        <p:txBody>
          <a:bodyPr bIns="0">
            <a:spAutoFit/>
          </a:bodyPr>
          <a:lstStyle>
            <a:lvl1pPr marL="0" indent="0">
              <a:buNone/>
              <a:defRPr sz="15000" b="0" i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973138" y="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2246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with full ble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73137" y="2854325"/>
            <a:ext cx="9996735" cy="1397000"/>
          </a:xfr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3009" y="4257675"/>
            <a:ext cx="9999050" cy="685800"/>
          </a:xfrm>
        </p:spPr>
        <p:txBody>
          <a:bodyPr lIns="0" tIns="45720" rIns="0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buNone/>
              <a:defRPr sz="2400" b="0">
                <a:solidFill>
                  <a:schemeClr val="tx1"/>
                </a:solidFill>
              </a:defRPr>
            </a:lvl1pPr>
            <a:lvl2pPr marL="4572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7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2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4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6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5/11/2025</a:t>
            </a:fld>
            <a:endParaRPr lang="en-US" dirty="0"/>
          </a:p>
        </p:txBody>
      </p:sp>
      <p:sp>
        <p:nvSpPr>
          <p:cNvPr id="8" name="Freeform 6"/>
          <p:cNvSpPr>
            <a:spLocks noChangeAspect="1" noEditPoints="1"/>
          </p:cNvSpPr>
          <p:nvPr userDrawn="1"/>
        </p:nvSpPr>
        <p:spPr bwMode="auto">
          <a:xfrm>
            <a:off x="541338" y="536575"/>
            <a:ext cx="838146" cy="914400"/>
          </a:xfrm>
          <a:custGeom>
            <a:avLst/>
            <a:gdLst>
              <a:gd name="T0" fmla="*/ 661 w 1089"/>
              <a:gd name="T1" fmla="*/ 944 h 1188"/>
              <a:gd name="T2" fmla="*/ 690 w 1089"/>
              <a:gd name="T3" fmla="*/ 760 h 1188"/>
              <a:gd name="T4" fmla="*/ 399 w 1089"/>
              <a:gd name="T5" fmla="*/ 967 h 1188"/>
              <a:gd name="T6" fmla="*/ 569 w 1089"/>
              <a:gd name="T7" fmla="*/ 721 h 1188"/>
              <a:gd name="T8" fmla="*/ 360 w 1089"/>
              <a:gd name="T9" fmla="*/ 930 h 1188"/>
              <a:gd name="T10" fmla="*/ 452 w 1089"/>
              <a:gd name="T11" fmla="*/ 794 h 1188"/>
              <a:gd name="T12" fmla="*/ 219 w 1089"/>
              <a:gd name="T13" fmla="*/ 794 h 1188"/>
              <a:gd name="T14" fmla="*/ 490 w 1089"/>
              <a:gd name="T15" fmla="*/ 692 h 1188"/>
              <a:gd name="T16" fmla="*/ 336 w 1089"/>
              <a:gd name="T17" fmla="*/ 999 h 1188"/>
              <a:gd name="T18" fmla="*/ 753 w 1089"/>
              <a:gd name="T19" fmla="*/ 999 h 1188"/>
              <a:gd name="T20" fmla="*/ 869 w 1089"/>
              <a:gd name="T21" fmla="*/ 794 h 1188"/>
              <a:gd name="T22" fmla="*/ 729 w 1089"/>
              <a:gd name="T23" fmla="*/ 721 h 1188"/>
              <a:gd name="T24" fmla="*/ 869 w 1089"/>
              <a:gd name="T25" fmla="*/ 794 h 1188"/>
              <a:gd name="T26" fmla="*/ 1016 w 1089"/>
              <a:gd name="T27" fmla="*/ 285 h 1188"/>
              <a:gd name="T28" fmla="*/ 1080 w 1089"/>
              <a:gd name="T29" fmla="*/ 453 h 1188"/>
              <a:gd name="T30" fmla="*/ 1062 w 1089"/>
              <a:gd name="T31" fmla="*/ 341 h 1188"/>
              <a:gd name="T32" fmla="*/ 810 w 1089"/>
              <a:gd name="T33" fmla="*/ 458 h 1188"/>
              <a:gd name="T34" fmla="*/ 872 w 1089"/>
              <a:gd name="T35" fmla="*/ 474 h 1188"/>
              <a:gd name="T36" fmla="*/ 872 w 1089"/>
              <a:gd name="T37" fmla="*/ 289 h 1188"/>
              <a:gd name="T38" fmla="*/ 758 w 1089"/>
              <a:gd name="T39" fmla="*/ 303 h 1188"/>
              <a:gd name="T40" fmla="*/ 713 w 1089"/>
              <a:gd name="T41" fmla="*/ 335 h 1188"/>
              <a:gd name="T42" fmla="*/ 528 w 1089"/>
              <a:gd name="T43" fmla="*/ 302 h 1188"/>
              <a:gd name="T44" fmla="*/ 528 w 1089"/>
              <a:gd name="T45" fmla="*/ 489 h 1188"/>
              <a:gd name="T46" fmla="*/ 573 w 1089"/>
              <a:gd name="T47" fmla="*/ 329 h 1188"/>
              <a:gd name="T48" fmla="*/ 408 w 1089"/>
              <a:gd name="T49" fmla="*/ 303 h 1188"/>
              <a:gd name="T50" fmla="*/ 408 w 1089"/>
              <a:gd name="T51" fmla="*/ 489 h 1188"/>
              <a:gd name="T52" fmla="*/ 471 w 1089"/>
              <a:gd name="T53" fmla="*/ 320 h 1188"/>
              <a:gd name="T54" fmla="*/ 408 w 1089"/>
              <a:gd name="T55" fmla="*/ 303 h 1188"/>
              <a:gd name="T56" fmla="*/ 329 w 1089"/>
              <a:gd name="T57" fmla="*/ 472 h 1188"/>
              <a:gd name="T58" fmla="*/ 309 w 1089"/>
              <a:gd name="T59" fmla="*/ 303 h 1188"/>
              <a:gd name="T60" fmla="*/ 243 w 1089"/>
              <a:gd name="T61" fmla="*/ 320 h 1188"/>
              <a:gd name="T62" fmla="*/ 379 w 1089"/>
              <a:gd name="T63" fmla="*/ 489 h 1188"/>
              <a:gd name="T64" fmla="*/ 188 w 1089"/>
              <a:gd name="T65" fmla="*/ 298 h 1188"/>
              <a:gd name="T66" fmla="*/ 193 w 1089"/>
              <a:gd name="T67" fmla="*/ 464 h 1188"/>
              <a:gd name="T68" fmla="*/ 114 w 1089"/>
              <a:gd name="T69" fmla="*/ 302 h 1188"/>
              <a:gd name="T70" fmla="*/ 884 w 1089"/>
              <a:gd name="T71" fmla="*/ 16 h 1188"/>
              <a:gd name="T72" fmla="*/ 776 w 1089"/>
              <a:gd name="T73" fmla="*/ 107 h 1188"/>
              <a:gd name="T74" fmla="*/ 776 w 1089"/>
              <a:gd name="T75" fmla="*/ 107 h 1188"/>
              <a:gd name="T76" fmla="*/ 743 w 1089"/>
              <a:gd name="T77" fmla="*/ 36 h 1188"/>
              <a:gd name="T78" fmla="*/ 702 w 1089"/>
              <a:gd name="T79" fmla="*/ 17 h 1188"/>
              <a:gd name="T80" fmla="*/ 640 w 1089"/>
              <a:gd name="T81" fmla="*/ 40 h 1188"/>
              <a:gd name="T82" fmla="*/ 568 w 1089"/>
              <a:gd name="T83" fmla="*/ 4 h 1188"/>
              <a:gd name="T84" fmla="*/ 652 w 1089"/>
              <a:gd name="T85" fmla="*/ 172 h 1188"/>
              <a:gd name="T86" fmla="*/ 714 w 1089"/>
              <a:gd name="T87" fmla="*/ 189 h 1188"/>
              <a:gd name="T88" fmla="*/ 444 w 1089"/>
              <a:gd name="T89" fmla="*/ 120 h 1188"/>
              <a:gd name="T90" fmla="*/ 437 w 1089"/>
              <a:gd name="T91" fmla="*/ 136 h 1188"/>
              <a:gd name="T92" fmla="*/ 509 w 1089"/>
              <a:gd name="T93" fmla="*/ 189 h 1188"/>
              <a:gd name="T94" fmla="*/ 567 w 1089"/>
              <a:gd name="T95" fmla="*/ 169 h 1188"/>
              <a:gd name="T96" fmla="*/ 379 w 1089"/>
              <a:gd name="T97" fmla="*/ 189 h 1188"/>
              <a:gd name="T98" fmla="*/ 164 w 1089"/>
              <a:gd name="T99" fmla="*/ 189 h 1188"/>
              <a:gd name="T100" fmla="*/ 223 w 1089"/>
              <a:gd name="T101" fmla="*/ 197 h 1188"/>
              <a:gd name="T102" fmla="*/ 276 w 1089"/>
              <a:gd name="T103" fmla="*/ 203 h 1188"/>
              <a:gd name="T104" fmla="*/ 336 w 1089"/>
              <a:gd name="T105" fmla="*/ 34 h 1188"/>
              <a:gd name="T106" fmla="*/ 229 w 1089"/>
              <a:gd name="T107" fmla="*/ 148 h 1188"/>
              <a:gd name="T108" fmla="*/ 119 w 1089"/>
              <a:gd name="T109" fmla="*/ 47 h 1188"/>
              <a:gd name="T110" fmla="*/ 164 w 1089"/>
              <a:gd name="T111" fmla="*/ 203 h 1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089" h="1188">
                <a:moveTo>
                  <a:pt x="598" y="609"/>
                </a:moveTo>
                <a:cubicBezTo>
                  <a:pt x="598" y="783"/>
                  <a:pt x="598" y="783"/>
                  <a:pt x="598" y="783"/>
                </a:cubicBezTo>
                <a:cubicBezTo>
                  <a:pt x="598" y="850"/>
                  <a:pt x="619" y="904"/>
                  <a:pt x="661" y="944"/>
                </a:cubicBezTo>
                <a:cubicBezTo>
                  <a:pt x="661" y="944"/>
                  <a:pt x="661" y="944"/>
                  <a:pt x="661" y="944"/>
                </a:cubicBezTo>
                <a:cubicBezTo>
                  <a:pt x="661" y="898"/>
                  <a:pt x="661" y="898"/>
                  <a:pt x="661" y="898"/>
                </a:cubicBezTo>
                <a:cubicBezTo>
                  <a:pt x="645" y="869"/>
                  <a:pt x="637" y="834"/>
                  <a:pt x="637" y="794"/>
                </a:cubicBezTo>
                <a:cubicBezTo>
                  <a:pt x="637" y="760"/>
                  <a:pt x="637" y="760"/>
                  <a:pt x="637" y="760"/>
                </a:cubicBezTo>
                <a:cubicBezTo>
                  <a:pt x="690" y="760"/>
                  <a:pt x="690" y="760"/>
                  <a:pt x="690" y="760"/>
                </a:cubicBezTo>
                <a:cubicBezTo>
                  <a:pt x="690" y="760"/>
                  <a:pt x="690" y="929"/>
                  <a:pt x="690" y="937"/>
                </a:cubicBezTo>
                <a:cubicBezTo>
                  <a:pt x="690" y="953"/>
                  <a:pt x="690" y="962"/>
                  <a:pt x="689" y="966"/>
                </a:cubicBezTo>
                <a:cubicBezTo>
                  <a:pt x="682" y="1063"/>
                  <a:pt x="635" y="1128"/>
                  <a:pt x="544" y="1166"/>
                </a:cubicBezTo>
                <a:cubicBezTo>
                  <a:pt x="454" y="1128"/>
                  <a:pt x="406" y="1063"/>
                  <a:pt x="399" y="967"/>
                </a:cubicBezTo>
                <a:cubicBezTo>
                  <a:pt x="461" y="925"/>
                  <a:pt x="490" y="864"/>
                  <a:pt x="490" y="783"/>
                </a:cubicBezTo>
                <a:cubicBezTo>
                  <a:pt x="490" y="760"/>
                  <a:pt x="490" y="760"/>
                  <a:pt x="490" y="760"/>
                </a:cubicBezTo>
                <a:cubicBezTo>
                  <a:pt x="569" y="760"/>
                  <a:pt x="569" y="760"/>
                  <a:pt x="569" y="760"/>
                </a:cubicBezTo>
                <a:cubicBezTo>
                  <a:pt x="569" y="721"/>
                  <a:pt x="569" y="721"/>
                  <a:pt x="569" y="721"/>
                </a:cubicBezTo>
                <a:cubicBezTo>
                  <a:pt x="360" y="721"/>
                  <a:pt x="360" y="721"/>
                  <a:pt x="360" y="721"/>
                </a:cubicBezTo>
                <a:cubicBezTo>
                  <a:pt x="360" y="929"/>
                  <a:pt x="360" y="929"/>
                  <a:pt x="360" y="929"/>
                </a:cubicBezTo>
                <a:cubicBezTo>
                  <a:pt x="360" y="929"/>
                  <a:pt x="360" y="930"/>
                  <a:pt x="360" y="930"/>
                </a:cubicBezTo>
                <a:cubicBezTo>
                  <a:pt x="360" y="930"/>
                  <a:pt x="360" y="930"/>
                  <a:pt x="360" y="930"/>
                </a:cubicBezTo>
                <a:cubicBezTo>
                  <a:pt x="376" y="919"/>
                  <a:pt x="388" y="906"/>
                  <a:pt x="398" y="890"/>
                </a:cubicBezTo>
                <a:cubicBezTo>
                  <a:pt x="398" y="760"/>
                  <a:pt x="398" y="760"/>
                  <a:pt x="398" y="760"/>
                </a:cubicBezTo>
                <a:cubicBezTo>
                  <a:pt x="452" y="760"/>
                  <a:pt x="452" y="760"/>
                  <a:pt x="452" y="760"/>
                </a:cubicBezTo>
                <a:cubicBezTo>
                  <a:pt x="452" y="794"/>
                  <a:pt x="452" y="794"/>
                  <a:pt x="452" y="794"/>
                </a:cubicBezTo>
                <a:cubicBezTo>
                  <a:pt x="452" y="854"/>
                  <a:pt x="434" y="902"/>
                  <a:pt x="398" y="936"/>
                </a:cubicBezTo>
                <a:cubicBezTo>
                  <a:pt x="383" y="951"/>
                  <a:pt x="370" y="959"/>
                  <a:pt x="361" y="964"/>
                </a:cubicBezTo>
                <a:cubicBezTo>
                  <a:pt x="352" y="970"/>
                  <a:pt x="345" y="973"/>
                  <a:pt x="336" y="977"/>
                </a:cubicBezTo>
                <a:cubicBezTo>
                  <a:pt x="257" y="944"/>
                  <a:pt x="219" y="882"/>
                  <a:pt x="219" y="794"/>
                </a:cubicBezTo>
                <a:cubicBezTo>
                  <a:pt x="219" y="648"/>
                  <a:pt x="219" y="648"/>
                  <a:pt x="219" y="648"/>
                </a:cubicBezTo>
                <a:cubicBezTo>
                  <a:pt x="452" y="648"/>
                  <a:pt x="452" y="648"/>
                  <a:pt x="452" y="648"/>
                </a:cubicBezTo>
                <a:cubicBezTo>
                  <a:pt x="452" y="692"/>
                  <a:pt x="452" y="692"/>
                  <a:pt x="452" y="692"/>
                </a:cubicBezTo>
                <a:cubicBezTo>
                  <a:pt x="490" y="692"/>
                  <a:pt x="490" y="692"/>
                  <a:pt x="490" y="692"/>
                </a:cubicBezTo>
                <a:cubicBezTo>
                  <a:pt x="490" y="609"/>
                  <a:pt x="490" y="609"/>
                  <a:pt x="490" y="609"/>
                </a:cubicBezTo>
                <a:cubicBezTo>
                  <a:pt x="181" y="609"/>
                  <a:pt x="181" y="609"/>
                  <a:pt x="181" y="609"/>
                </a:cubicBezTo>
                <a:cubicBezTo>
                  <a:pt x="181" y="783"/>
                  <a:pt x="181" y="783"/>
                  <a:pt x="181" y="783"/>
                </a:cubicBezTo>
                <a:cubicBezTo>
                  <a:pt x="181" y="889"/>
                  <a:pt x="231" y="959"/>
                  <a:pt x="336" y="999"/>
                </a:cubicBezTo>
                <a:cubicBezTo>
                  <a:pt x="346" y="995"/>
                  <a:pt x="355" y="991"/>
                  <a:pt x="364" y="987"/>
                </a:cubicBezTo>
                <a:cubicBezTo>
                  <a:pt x="380" y="1082"/>
                  <a:pt x="439" y="1148"/>
                  <a:pt x="544" y="1188"/>
                </a:cubicBezTo>
                <a:cubicBezTo>
                  <a:pt x="649" y="1148"/>
                  <a:pt x="708" y="1082"/>
                  <a:pt x="724" y="987"/>
                </a:cubicBezTo>
                <a:cubicBezTo>
                  <a:pt x="733" y="991"/>
                  <a:pt x="743" y="995"/>
                  <a:pt x="753" y="999"/>
                </a:cubicBezTo>
                <a:cubicBezTo>
                  <a:pt x="857" y="959"/>
                  <a:pt x="907" y="889"/>
                  <a:pt x="907" y="783"/>
                </a:cubicBezTo>
                <a:cubicBezTo>
                  <a:pt x="907" y="609"/>
                  <a:pt x="907" y="609"/>
                  <a:pt x="907" y="609"/>
                </a:cubicBezTo>
                <a:lnTo>
                  <a:pt x="598" y="609"/>
                </a:lnTo>
                <a:close/>
                <a:moveTo>
                  <a:pt x="869" y="794"/>
                </a:moveTo>
                <a:cubicBezTo>
                  <a:pt x="869" y="882"/>
                  <a:pt x="831" y="944"/>
                  <a:pt x="753" y="977"/>
                </a:cubicBezTo>
                <a:cubicBezTo>
                  <a:pt x="744" y="973"/>
                  <a:pt x="735" y="969"/>
                  <a:pt x="727" y="964"/>
                </a:cubicBezTo>
                <a:cubicBezTo>
                  <a:pt x="728" y="953"/>
                  <a:pt x="729" y="941"/>
                  <a:pt x="729" y="929"/>
                </a:cubicBezTo>
                <a:cubicBezTo>
                  <a:pt x="729" y="721"/>
                  <a:pt x="729" y="721"/>
                  <a:pt x="729" y="721"/>
                </a:cubicBezTo>
                <a:cubicBezTo>
                  <a:pt x="637" y="721"/>
                  <a:pt x="637" y="721"/>
                  <a:pt x="637" y="721"/>
                </a:cubicBezTo>
                <a:cubicBezTo>
                  <a:pt x="637" y="648"/>
                  <a:pt x="637" y="648"/>
                  <a:pt x="637" y="648"/>
                </a:cubicBezTo>
                <a:cubicBezTo>
                  <a:pt x="869" y="648"/>
                  <a:pt x="869" y="648"/>
                  <a:pt x="869" y="648"/>
                </a:cubicBezTo>
                <a:lnTo>
                  <a:pt x="869" y="794"/>
                </a:lnTo>
                <a:close/>
                <a:moveTo>
                  <a:pt x="1062" y="347"/>
                </a:moveTo>
                <a:cubicBezTo>
                  <a:pt x="1074" y="347"/>
                  <a:pt x="1074" y="347"/>
                  <a:pt x="1074" y="347"/>
                </a:cubicBezTo>
                <a:cubicBezTo>
                  <a:pt x="1084" y="298"/>
                  <a:pt x="1084" y="298"/>
                  <a:pt x="1084" y="298"/>
                </a:cubicBezTo>
                <a:cubicBezTo>
                  <a:pt x="1068" y="290"/>
                  <a:pt x="1041" y="285"/>
                  <a:pt x="1016" y="285"/>
                </a:cubicBezTo>
                <a:cubicBezTo>
                  <a:pt x="944" y="285"/>
                  <a:pt x="895" y="331"/>
                  <a:pt x="895" y="392"/>
                </a:cubicBezTo>
                <a:cubicBezTo>
                  <a:pt x="895" y="451"/>
                  <a:pt x="938" y="493"/>
                  <a:pt x="1007" y="493"/>
                </a:cubicBezTo>
                <a:cubicBezTo>
                  <a:pt x="1041" y="493"/>
                  <a:pt x="1069" y="482"/>
                  <a:pt x="1089" y="464"/>
                </a:cubicBezTo>
                <a:cubicBezTo>
                  <a:pt x="1080" y="453"/>
                  <a:pt x="1080" y="453"/>
                  <a:pt x="1080" y="453"/>
                </a:cubicBezTo>
                <a:cubicBezTo>
                  <a:pt x="1062" y="466"/>
                  <a:pt x="1040" y="473"/>
                  <a:pt x="1018" y="473"/>
                </a:cubicBezTo>
                <a:cubicBezTo>
                  <a:pt x="969" y="473"/>
                  <a:pt x="932" y="440"/>
                  <a:pt x="932" y="383"/>
                </a:cubicBezTo>
                <a:cubicBezTo>
                  <a:pt x="932" y="331"/>
                  <a:pt x="962" y="302"/>
                  <a:pt x="1009" y="302"/>
                </a:cubicBezTo>
                <a:cubicBezTo>
                  <a:pt x="1047" y="302"/>
                  <a:pt x="1062" y="313"/>
                  <a:pt x="1062" y="341"/>
                </a:cubicBezTo>
                <a:lnTo>
                  <a:pt x="1062" y="347"/>
                </a:lnTo>
                <a:close/>
                <a:moveTo>
                  <a:pt x="783" y="303"/>
                </a:moveTo>
                <a:cubicBezTo>
                  <a:pt x="808" y="304"/>
                  <a:pt x="810" y="306"/>
                  <a:pt x="810" y="320"/>
                </a:cubicBezTo>
                <a:cubicBezTo>
                  <a:pt x="810" y="458"/>
                  <a:pt x="810" y="458"/>
                  <a:pt x="810" y="458"/>
                </a:cubicBezTo>
                <a:cubicBezTo>
                  <a:pt x="810" y="471"/>
                  <a:pt x="808" y="473"/>
                  <a:pt x="783" y="474"/>
                </a:cubicBezTo>
                <a:cubicBezTo>
                  <a:pt x="783" y="489"/>
                  <a:pt x="783" y="489"/>
                  <a:pt x="783" y="489"/>
                </a:cubicBezTo>
                <a:cubicBezTo>
                  <a:pt x="872" y="489"/>
                  <a:pt x="872" y="489"/>
                  <a:pt x="872" y="489"/>
                </a:cubicBezTo>
                <a:cubicBezTo>
                  <a:pt x="872" y="474"/>
                  <a:pt x="872" y="474"/>
                  <a:pt x="872" y="474"/>
                </a:cubicBezTo>
                <a:cubicBezTo>
                  <a:pt x="847" y="473"/>
                  <a:pt x="845" y="471"/>
                  <a:pt x="845" y="458"/>
                </a:cubicBezTo>
                <a:cubicBezTo>
                  <a:pt x="845" y="320"/>
                  <a:pt x="845" y="320"/>
                  <a:pt x="845" y="320"/>
                </a:cubicBezTo>
                <a:cubicBezTo>
                  <a:pt x="845" y="306"/>
                  <a:pt x="847" y="304"/>
                  <a:pt x="872" y="303"/>
                </a:cubicBezTo>
                <a:cubicBezTo>
                  <a:pt x="872" y="289"/>
                  <a:pt x="872" y="289"/>
                  <a:pt x="872" y="289"/>
                </a:cubicBezTo>
                <a:cubicBezTo>
                  <a:pt x="783" y="289"/>
                  <a:pt x="783" y="289"/>
                  <a:pt x="783" y="289"/>
                </a:cubicBezTo>
                <a:lnTo>
                  <a:pt x="783" y="303"/>
                </a:lnTo>
                <a:close/>
                <a:moveTo>
                  <a:pt x="731" y="335"/>
                </a:moveTo>
                <a:cubicBezTo>
                  <a:pt x="731" y="308"/>
                  <a:pt x="736" y="303"/>
                  <a:pt x="758" y="303"/>
                </a:cubicBezTo>
                <a:cubicBezTo>
                  <a:pt x="758" y="289"/>
                  <a:pt x="758" y="289"/>
                  <a:pt x="758" y="289"/>
                </a:cubicBezTo>
                <a:cubicBezTo>
                  <a:pt x="686" y="289"/>
                  <a:pt x="686" y="289"/>
                  <a:pt x="686" y="289"/>
                </a:cubicBezTo>
                <a:cubicBezTo>
                  <a:pt x="686" y="303"/>
                  <a:pt x="686" y="303"/>
                  <a:pt x="686" y="303"/>
                </a:cubicBezTo>
                <a:cubicBezTo>
                  <a:pt x="708" y="303"/>
                  <a:pt x="713" y="308"/>
                  <a:pt x="713" y="335"/>
                </a:cubicBezTo>
                <a:cubicBezTo>
                  <a:pt x="713" y="436"/>
                  <a:pt x="713" y="436"/>
                  <a:pt x="713" y="436"/>
                </a:cubicBezTo>
                <a:cubicBezTo>
                  <a:pt x="584" y="289"/>
                  <a:pt x="584" y="289"/>
                  <a:pt x="584" y="289"/>
                </a:cubicBezTo>
                <a:cubicBezTo>
                  <a:pt x="526" y="289"/>
                  <a:pt x="526" y="289"/>
                  <a:pt x="526" y="289"/>
                </a:cubicBezTo>
                <a:cubicBezTo>
                  <a:pt x="528" y="302"/>
                  <a:pt x="528" y="302"/>
                  <a:pt x="528" y="302"/>
                </a:cubicBezTo>
                <a:cubicBezTo>
                  <a:pt x="552" y="306"/>
                  <a:pt x="555" y="308"/>
                  <a:pt x="555" y="329"/>
                </a:cubicBezTo>
                <a:cubicBezTo>
                  <a:pt x="555" y="443"/>
                  <a:pt x="555" y="443"/>
                  <a:pt x="555" y="443"/>
                </a:cubicBezTo>
                <a:cubicBezTo>
                  <a:pt x="555" y="469"/>
                  <a:pt x="550" y="474"/>
                  <a:pt x="528" y="474"/>
                </a:cubicBezTo>
                <a:cubicBezTo>
                  <a:pt x="528" y="489"/>
                  <a:pt x="528" y="489"/>
                  <a:pt x="528" y="489"/>
                </a:cubicBezTo>
                <a:cubicBezTo>
                  <a:pt x="600" y="489"/>
                  <a:pt x="600" y="489"/>
                  <a:pt x="600" y="489"/>
                </a:cubicBezTo>
                <a:cubicBezTo>
                  <a:pt x="600" y="474"/>
                  <a:pt x="600" y="474"/>
                  <a:pt x="600" y="474"/>
                </a:cubicBezTo>
                <a:cubicBezTo>
                  <a:pt x="577" y="474"/>
                  <a:pt x="573" y="469"/>
                  <a:pt x="573" y="443"/>
                </a:cubicBezTo>
                <a:cubicBezTo>
                  <a:pt x="573" y="329"/>
                  <a:pt x="573" y="329"/>
                  <a:pt x="573" y="329"/>
                </a:cubicBezTo>
                <a:cubicBezTo>
                  <a:pt x="716" y="491"/>
                  <a:pt x="716" y="491"/>
                  <a:pt x="716" y="491"/>
                </a:cubicBezTo>
                <a:cubicBezTo>
                  <a:pt x="731" y="491"/>
                  <a:pt x="731" y="491"/>
                  <a:pt x="731" y="491"/>
                </a:cubicBezTo>
                <a:lnTo>
                  <a:pt x="731" y="335"/>
                </a:lnTo>
                <a:close/>
                <a:moveTo>
                  <a:pt x="408" y="303"/>
                </a:moveTo>
                <a:cubicBezTo>
                  <a:pt x="433" y="304"/>
                  <a:pt x="436" y="306"/>
                  <a:pt x="436" y="320"/>
                </a:cubicBezTo>
                <a:cubicBezTo>
                  <a:pt x="436" y="458"/>
                  <a:pt x="436" y="458"/>
                  <a:pt x="436" y="458"/>
                </a:cubicBezTo>
                <a:cubicBezTo>
                  <a:pt x="436" y="471"/>
                  <a:pt x="433" y="473"/>
                  <a:pt x="408" y="474"/>
                </a:cubicBezTo>
                <a:cubicBezTo>
                  <a:pt x="408" y="489"/>
                  <a:pt x="408" y="489"/>
                  <a:pt x="408" y="489"/>
                </a:cubicBezTo>
                <a:cubicBezTo>
                  <a:pt x="498" y="489"/>
                  <a:pt x="498" y="489"/>
                  <a:pt x="498" y="489"/>
                </a:cubicBezTo>
                <a:cubicBezTo>
                  <a:pt x="498" y="474"/>
                  <a:pt x="498" y="474"/>
                  <a:pt x="498" y="474"/>
                </a:cubicBezTo>
                <a:cubicBezTo>
                  <a:pt x="473" y="473"/>
                  <a:pt x="471" y="471"/>
                  <a:pt x="471" y="458"/>
                </a:cubicBezTo>
                <a:cubicBezTo>
                  <a:pt x="471" y="320"/>
                  <a:pt x="471" y="320"/>
                  <a:pt x="471" y="320"/>
                </a:cubicBezTo>
                <a:cubicBezTo>
                  <a:pt x="471" y="306"/>
                  <a:pt x="473" y="304"/>
                  <a:pt x="498" y="303"/>
                </a:cubicBezTo>
                <a:cubicBezTo>
                  <a:pt x="498" y="289"/>
                  <a:pt x="498" y="289"/>
                  <a:pt x="498" y="289"/>
                </a:cubicBezTo>
                <a:cubicBezTo>
                  <a:pt x="408" y="289"/>
                  <a:pt x="408" y="289"/>
                  <a:pt x="408" y="289"/>
                </a:cubicBezTo>
                <a:lnTo>
                  <a:pt x="408" y="303"/>
                </a:lnTo>
                <a:close/>
                <a:moveTo>
                  <a:pt x="390" y="431"/>
                </a:moveTo>
                <a:cubicBezTo>
                  <a:pt x="379" y="431"/>
                  <a:pt x="379" y="431"/>
                  <a:pt x="379" y="431"/>
                </a:cubicBezTo>
                <a:cubicBezTo>
                  <a:pt x="374" y="440"/>
                  <a:pt x="374" y="440"/>
                  <a:pt x="374" y="440"/>
                </a:cubicBezTo>
                <a:cubicBezTo>
                  <a:pt x="362" y="466"/>
                  <a:pt x="352" y="472"/>
                  <a:pt x="329" y="472"/>
                </a:cubicBezTo>
                <a:cubicBezTo>
                  <a:pt x="292" y="472"/>
                  <a:pt x="292" y="472"/>
                  <a:pt x="292" y="472"/>
                </a:cubicBezTo>
                <a:cubicBezTo>
                  <a:pt x="279" y="472"/>
                  <a:pt x="278" y="467"/>
                  <a:pt x="278" y="449"/>
                </a:cubicBezTo>
                <a:cubicBezTo>
                  <a:pt x="278" y="320"/>
                  <a:pt x="278" y="320"/>
                  <a:pt x="278" y="320"/>
                </a:cubicBezTo>
                <a:cubicBezTo>
                  <a:pt x="278" y="306"/>
                  <a:pt x="280" y="303"/>
                  <a:pt x="309" y="303"/>
                </a:cubicBezTo>
                <a:cubicBezTo>
                  <a:pt x="309" y="289"/>
                  <a:pt x="309" y="289"/>
                  <a:pt x="309" y="289"/>
                </a:cubicBezTo>
                <a:cubicBezTo>
                  <a:pt x="217" y="289"/>
                  <a:pt x="217" y="289"/>
                  <a:pt x="217" y="289"/>
                </a:cubicBezTo>
                <a:cubicBezTo>
                  <a:pt x="217" y="303"/>
                  <a:pt x="217" y="303"/>
                  <a:pt x="217" y="303"/>
                </a:cubicBezTo>
                <a:cubicBezTo>
                  <a:pt x="241" y="304"/>
                  <a:pt x="243" y="306"/>
                  <a:pt x="243" y="320"/>
                </a:cubicBezTo>
                <a:cubicBezTo>
                  <a:pt x="243" y="446"/>
                  <a:pt x="243" y="446"/>
                  <a:pt x="243" y="446"/>
                </a:cubicBezTo>
                <a:cubicBezTo>
                  <a:pt x="243" y="469"/>
                  <a:pt x="241" y="471"/>
                  <a:pt x="219" y="475"/>
                </a:cubicBezTo>
                <a:cubicBezTo>
                  <a:pt x="219" y="489"/>
                  <a:pt x="219" y="489"/>
                  <a:pt x="219" y="489"/>
                </a:cubicBezTo>
                <a:cubicBezTo>
                  <a:pt x="379" y="489"/>
                  <a:pt x="379" y="489"/>
                  <a:pt x="379" y="489"/>
                </a:cubicBezTo>
                <a:lnTo>
                  <a:pt x="390" y="431"/>
                </a:lnTo>
                <a:close/>
                <a:moveTo>
                  <a:pt x="167" y="347"/>
                </a:moveTo>
                <a:cubicBezTo>
                  <a:pt x="179" y="347"/>
                  <a:pt x="179" y="347"/>
                  <a:pt x="179" y="347"/>
                </a:cubicBezTo>
                <a:cubicBezTo>
                  <a:pt x="188" y="298"/>
                  <a:pt x="188" y="298"/>
                  <a:pt x="188" y="298"/>
                </a:cubicBezTo>
                <a:cubicBezTo>
                  <a:pt x="172" y="290"/>
                  <a:pt x="146" y="285"/>
                  <a:pt x="120" y="285"/>
                </a:cubicBezTo>
                <a:cubicBezTo>
                  <a:pt x="49" y="285"/>
                  <a:pt x="0" y="331"/>
                  <a:pt x="0" y="392"/>
                </a:cubicBezTo>
                <a:cubicBezTo>
                  <a:pt x="0" y="451"/>
                  <a:pt x="43" y="493"/>
                  <a:pt x="112" y="493"/>
                </a:cubicBezTo>
                <a:cubicBezTo>
                  <a:pt x="146" y="493"/>
                  <a:pt x="174" y="482"/>
                  <a:pt x="193" y="464"/>
                </a:cubicBezTo>
                <a:cubicBezTo>
                  <a:pt x="185" y="453"/>
                  <a:pt x="185" y="453"/>
                  <a:pt x="185" y="453"/>
                </a:cubicBezTo>
                <a:cubicBezTo>
                  <a:pt x="167" y="466"/>
                  <a:pt x="145" y="473"/>
                  <a:pt x="123" y="473"/>
                </a:cubicBezTo>
                <a:cubicBezTo>
                  <a:pt x="74" y="473"/>
                  <a:pt x="37" y="440"/>
                  <a:pt x="37" y="383"/>
                </a:cubicBezTo>
                <a:cubicBezTo>
                  <a:pt x="37" y="331"/>
                  <a:pt x="66" y="302"/>
                  <a:pt x="114" y="302"/>
                </a:cubicBezTo>
                <a:cubicBezTo>
                  <a:pt x="152" y="302"/>
                  <a:pt x="167" y="313"/>
                  <a:pt x="167" y="341"/>
                </a:cubicBezTo>
                <a:lnTo>
                  <a:pt x="167" y="347"/>
                </a:lnTo>
                <a:close/>
                <a:moveTo>
                  <a:pt x="813" y="98"/>
                </a:moveTo>
                <a:cubicBezTo>
                  <a:pt x="813" y="45"/>
                  <a:pt x="840" y="16"/>
                  <a:pt x="884" y="16"/>
                </a:cubicBezTo>
                <a:cubicBezTo>
                  <a:pt x="930" y="16"/>
                  <a:pt x="960" y="50"/>
                  <a:pt x="960" y="109"/>
                </a:cubicBezTo>
                <a:cubicBezTo>
                  <a:pt x="960" y="162"/>
                  <a:pt x="933" y="190"/>
                  <a:pt x="889" y="190"/>
                </a:cubicBezTo>
                <a:cubicBezTo>
                  <a:pt x="843" y="190"/>
                  <a:pt x="813" y="156"/>
                  <a:pt x="813" y="98"/>
                </a:cubicBezTo>
                <a:moveTo>
                  <a:pt x="776" y="107"/>
                </a:moveTo>
                <a:cubicBezTo>
                  <a:pt x="776" y="167"/>
                  <a:pt x="816" y="207"/>
                  <a:pt x="883" y="207"/>
                </a:cubicBezTo>
                <a:cubicBezTo>
                  <a:pt x="951" y="207"/>
                  <a:pt x="997" y="163"/>
                  <a:pt x="997" y="100"/>
                </a:cubicBezTo>
                <a:cubicBezTo>
                  <a:pt x="997" y="40"/>
                  <a:pt x="957" y="0"/>
                  <a:pt x="890" y="0"/>
                </a:cubicBezTo>
                <a:cubicBezTo>
                  <a:pt x="822" y="0"/>
                  <a:pt x="776" y="44"/>
                  <a:pt x="776" y="107"/>
                </a:cubicBezTo>
                <a:moveTo>
                  <a:pt x="714" y="189"/>
                </a:moveTo>
                <a:cubicBezTo>
                  <a:pt x="689" y="188"/>
                  <a:pt x="687" y="186"/>
                  <a:pt x="687" y="172"/>
                </a:cubicBezTo>
                <a:cubicBezTo>
                  <a:pt x="687" y="115"/>
                  <a:pt x="687" y="115"/>
                  <a:pt x="687" y="115"/>
                </a:cubicBezTo>
                <a:cubicBezTo>
                  <a:pt x="743" y="36"/>
                  <a:pt x="743" y="36"/>
                  <a:pt x="743" y="36"/>
                </a:cubicBezTo>
                <a:cubicBezTo>
                  <a:pt x="753" y="22"/>
                  <a:pt x="756" y="18"/>
                  <a:pt x="771" y="18"/>
                </a:cubicBezTo>
                <a:cubicBezTo>
                  <a:pt x="771" y="4"/>
                  <a:pt x="771" y="4"/>
                  <a:pt x="771" y="4"/>
                </a:cubicBezTo>
                <a:cubicBezTo>
                  <a:pt x="702" y="4"/>
                  <a:pt x="702" y="4"/>
                  <a:pt x="702" y="4"/>
                </a:cubicBezTo>
                <a:cubicBezTo>
                  <a:pt x="702" y="17"/>
                  <a:pt x="702" y="17"/>
                  <a:pt x="702" y="17"/>
                </a:cubicBezTo>
                <a:cubicBezTo>
                  <a:pt x="720" y="18"/>
                  <a:pt x="724" y="21"/>
                  <a:pt x="724" y="27"/>
                </a:cubicBezTo>
                <a:cubicBezTo>
                  <a:pt x="724" y="31"/>
                  <a:pt x="722" y="36"/>
                  <a:pt x="718" y="42"/>
                </a:cubicBezTo>
                <a:cubicBezTo>
                  <a:pt x="679" y="97"/>
                  <a:pt x="679" y="97"/>
                  <a:pt x="679" y="97"/>
                </a:cubicBezTo>
                <a:cubicBezTo>
                  <a:pt x="640" y="40"/>
                  <a:pt x="640" y="40"/>
                  <a:pt x="640" y="40"/>
                </a:cubicBezTo>
                <a:cubicBezTo>
                  <a:pt x="636" y="34"/>
                  <a:pt x="634" y="31"/>
                  <a:pt x="634" y="27"/>
                </a:cubicBezTo>
                <a:cubicBezTo>
                  <a:pt x="634" y="21"/>
                  <a:pt x="639" y="18"/>
                  <a:pt x="657" y="17"/>
                </a:cubicBezTo>
                <a:cubicBezTo>
                  <a:pt x="657" y="4"/>
                  <a:pt x="657" y="4"/>
                  <a:pt x="657" y="4"/>
                </a:cubicBezTo>
                <a:cubicBezTo>
                  <a:pt x="568" y="4"/>
                  <a:pt x="568" y="4"/>
                  <a:pt x="568" y="4"/>
                </a:cubicBezTo>
                <a:cubicBezTo>
                  <a:pt x="568" y="18"/>
                  <a:pt x="568" y="18"/>
                  <a:pt x="568" y="18"/>
                </a:cubicBezTo>
                <a:cubicBezTo>
                  <a:pt x="581" y="18"/>
                  <a:pt x="585" y="22"/>
                  <a:pt x="595" y="36"/>
                </a:cubicBezTo>
                <a:cubicBezTo>
                  <a:pt x="652" y="117"/>
                  <a:pt x="652" y="117"/>
                  <a:pt x="652" y="117"/>
                </a:cubicBezTo>
                <a:cubicBezTo>
                  <a:pt x="652" y="172"/>
                  <a:pt x="652" y="172"/>
                  <a:pt x="652" y="172"/>
                </a:cubicBezTo>
                <a:cubicBezTo>
                  <a:pt x="652" y="186"/>
                  <a:pt x="650" y="188"/>
                  <a:pt x="625" y="189"/>
                </a:cubicBezTo>
                <a:cubicBezTo>
                  <a:pt x="625" y="203"/>
                  <a:pt x="625" y="203"/>
                  <a:pt x="625" y="203"/>
                </a:cubicBezTo>
                <a:cubicBezTo>
                  <a:pt x="714" y="203"/>
                  <a:pt x="714" y="203"/>
                  <a:pt x="714" y="203"/>
                </a:cubicBezTo>
                <a:lnTo>
                  <a:pt x="714" y="189"/>
                </a:lnTo>
                <a:close/>
                <a:moveTo>
                  <a:pt x="444" y="120"/>
                </a:moveTo>
                <a:cubicBezTo>
                  <a:pt x="476" y="47"/>
                  <a:pt x="476" y="47"/>
                  <a:pt x="476" y="47"/>
                </a:cubicBezTo>
                <a:cubicBezTo>
                  <a:pt x="508" y="120"/>
                  <a:pt x="508" y="120"/>
                  <a:pt x="508" y="120"/>
                </a:cubicBezTo>
                <a:lnTo>
                  <a:pt x="444" y="120"/>
                </a:lnTo>
                <a:close/>
                <a:moveTo>
                  <a:pt x="446" y="189"/>
                </a:moveTo>
                <a:cubicBezTo>
                  <a:pt x="427" y="189"/>
                  <a:pt x="421" y="185"/>
                  <a:pt x="421" y="176"/>
                </a:cubicBezTo>
                <a:cubicBezTo>
                  <a:pt x="421" y="173"/>
                  <a:pt x="423" y="168"/>
                  <a:pt x="425" y="164"/>
                </a:cubicBezTo>
                <a:cubicBezTo>
                  <a:pt x="437" y="136"/>
                  <a:pt x="437" y="136"/>
                  <a:pt x="437" y="136"/>
                </a:cubicBezTo>
                <a:cubicBezTo>
                  <a:pt x="515" y="136"/>
                  <a:pt x="515" y="136"/>
                  <a:pt x="515" y="136"/>
                </a:cubicBezTo>
                <a:cubicBezTo>
                  <a:pt x="528" y="167"/>
                  <a:pt x="528" y="167"/>
                  <a:pt x="528" y="167"/>
                </a:cubicBezTo>
                <a:cubicBezTo>
                  <a:pt x="530" y="171"/>
                  <a:pt x="531" y="175"/>
                  <a:pt x="531" y="178"/>
                </a:cubicBezTo>
                <a:cubicBezTo>
                  <a:pt x="531" y="186"/>
                  <a:pt x="526" y="189"/>
                  <a:pt x="509" y="189"/>
                </a:cubicBezTo>
                <a:cubicBezTo>
                  <a:pt x="509" y="203"/>
                  <a:pt x="509" y="203"/>
                  <a:pt x="509" y="203"/>
                </a:cubicBezTo>
                <a:cubicBezTo>
                  <a:pt x="591" y="203"/>
                  <a:pt x="591" y="203"/>
                  <a:pt x="591" y="203"/>
                </a:cubicBezTo>
                <a:cubicBezTo>
                  <a:pt x="591" y="189"/>
                  <a:pt x="591" y="189"/>
                  <a:pt x="591" y="189"/>
                </a:cubicBezTo>
                <a:cubicBezTo>
                  <a:pt x="576" y="188"/>
                  <a:pt x="574" y="185"/>
                  <a:pt x="567" y="169"/>
                </a:cubicBezTo>
                <a:cubicBezTo>
                  <a:pt x="492" y="1"/>
                  <a:pt x="492" y="1"/>
                  <a:pt x="492" y="1"/>
                </a:cubicBezTo>
                <a:cubicBezTo>
                  <a:pt x="478" y="1"/>
                  <a:pt x="478" y="1"/>
                  <a:pt x="478" y="1"/>
                </a:cubicBezTo>
                <a:cubicBezTo>
                  <a:pt x="403" y="169"/>
                  <a:pt x="403" y="169"/>
                  <a:pt x="403" y="169"/>
                </a:cubicBezTo>
                <a:cubicBezTo>
                  <a:pt x="397" y="185"/>
                  <a:pt x="394" y="188"/>
                  <a:pt x="379" y="189"/>
                </a:cubicBezTo>
                <a:cubicBezTo>
                  <a:pt x="379" y="203"/>
                  <a:pt x="379" y="203"/>
                  <a:pt x="379" y="203"/>
                </a:cubicBezTo>
                <a:cubicBezTo>
                  <a:pt x="446" y="203"/>
                  <a:pt x="446" y="203"/>
                  <a:pt x="446" y="203"/>
                </a:cubicBezTo>
                <a:lnTo>
                  <a:pt x="446" y="189"/>
                </a:lnTo>
                <a:close/>
                <a:moveTo>
                  <a:pt x="164" y="189"/>
                </a:moveTo>
                <a:cubicBezTo>
                  <a:pt x="142" y="189"/>
                  <a:pt x="137" y="184"/>
                  <a:pt x="137" y="157"/>
                </a:cubicBezTo>
                <a:cubicBezTo>
                  <a:pt x="137" y="42"/>
                  <a:pt x="137" y="42"/>
                  <a:pt x="137" y="42"/>
                </a:cubicBezTo>
                <a:cubicBezTo>
                  <a:pt x="216" y="197"/>
                  <a:pt x="216" y="197"/>
                  <a:pt x="216" y="197"/>
                </a:cubicBezTo>
                <a:cubicBezTo>
                  <a:pt x="223" y="197"/>
                  <a:pt x="223" y="197"/>
                  <a:pt x="223" y="197"/>
                </a:cubicBezTo>
                <a:cubicBezTo>
                  <a:pt x="301" y="42"/>
                  <a:pt x="301" y="42"/>
                  <a:pt x="301" y="42"/>
                </a:cubicBezTo>
                <a:cubicBezTo>
                  <a:pt x="301" y="172"/>
                  <a:pt x="301" y="172"/>
                  <a:pt x="301" y="172"/>
                </a:cubicBezTo>
                <a:cubicBezTo>
                  <a:pt x="301" y="186"/>
                  <a:pt x="299" y="188"/>
                  <a:pt x="276" y="189"/>
                </a:cubicBezTo>
                <a:cubicBezTo>
                  <a:pt x="276" y="203"/>
                  <a:pt x="276" y="203"/>
                  <a:pt x="276" y="203"/>
                </a:cubicBezTo>
                <a:cubicBezTo>
                  <a:pt x="362" y="203"/>
                  <a:pt x="362" y="203"/>
                  <a:pt x="362" y="203"/>
                </a:cubicBezTo>
                <a:cubicBezTo>
                  <a:pt x="362" y="189"/>
                  <a:pt x="362" y="189"/>
                  <a:pt x="362" y="189"/>
                </a:cubicBezTo>
                <a:cubicBezTo>
                  <a:pt x="338" y="188"/>
                  <a:pt x="336" y="186"/>
                  <a:pt x="336" y="172"/>
                </a:cubicBezTo>
                <a:cubicBezTo>
                  <a:pt x="336" y="34"/>
                  <a:pt x="336" y="34"/>
                  <a:pt x="336" y="34"/>
                </a:cubicBezTo>
                <a:cubicBezTo>
                  <a:pt x="336" y="21"/>
                  <a:pt x="338" y="19"/>
                  <a:pt x="362" y="18"/>
                </a:cubicBezTo>
                <a:cubicBezTo>
                  <a:pt x="362" y="4"/>
                  <a:pt x="362" y="4"/>
                  <a:pt x="362" y="4"/>
                </a:cubicBezTo>
                <a:cubicBezTo>
                  <a:pt x="302" y="4"/>
                  <a:pt x="302" y="4"/>
                  <a:pt x="302" y="4"/>
                </a:cubicBezTo>
                <a:cubicBezTo>
                  <a:pt x="229" y="148"/>
                  <a:pt x="229" y="148"/>
                  <a:pt x="229" y="148"/>
                </a:cubicBezTo>
                <a:cubicBezTo>
                  <a:pt x="156" y="4"/>
                  <a:pt x="156" y="4"/>
                  <a:pt x="156" y="4"/>
                </a:cubicBezTo>
                <a:cubicBezTo>
                  <a:pt x="92" y="4"/>
                  <a:pt x="92" y="4"/>
                  <a:pt x="92" y="4"/>
                </a:cubicBezTo>
                <a:cubicBezTo>
                  <a:pt x="92" y="17"/>
                  <a:pt x="92" y="17"/>
                  <a:pt x="92" y="17"/>
                </a:cubicBezTo>
                <a:cubicBezTo>
                  <a:pt x="115" y="20"/>
                  <a:pt x="119" y="22"/>
                  <a:pt x="119" y="47"/>
                </a:cubicBezTo>
                <a:cubicBezTo>
                  <a:pt x="119" y="157"/>
                  <a:pt x="119" y="157"/>
                  <a:pt x="119" y="157"/>
                </a:cubicBezTo>
                <a:cubicBezTo>
                  <a:pt x="119" y="184"/>
                  <a:pt x="114" y="189"/>
                  <a:pt x="92" y="189"/>
                </a:cubicBezTo>
                <a:cubicBezTo>
                  <a:pt x="92" y="203"/>
                  <a:pt x="92" y="203"/>
                  <a:pt x="92" y="203"/>
                </a:cubicBezTo>
                <a:cubicBezTo>
                  <a:pt x="164" y="203"/>
                  <a:pt x="164" y="203"/>
                  <a:pt x="164" y="203"/>
                </a:cubicBezTo>
                <a:lnTo>
                  <a:pt x="164" y="18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5308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low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3138" y="536575"/>
            <a:ext cx="4773612" cy="14478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3" y="536576"/>
            <a:ext cx="5572125" cy="1447800"/>
          </a:xfrm>
        </p:spPr>
        <p:txBody>
          <a:bodyPr/>
          <a:lstStyle>
            <a:lvl1pPr marL="0" indent="0">
              <a:lnSpc>
                <a:spcPct val="125000"/>
              </a:lnSpc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5/11/2025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2"/>
          </p:nvPr>
        </p:nvSpPr>
        <p:spPr>
          <a:xfrm>
            <a:off x="0" y="2286000"/>
            <a:ext cx="12188825" cy="4572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973138" y="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0473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lower image_blue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2286000"/>
            <a:ext cx="12188825" cy="4572000"/>
          </a:xfrm>
          <a:prstGeom prst="rect">
            <a:avLst/>
          </a:prstGeom>
          <a:solidFill>
            <a:srgbClr val="D2D2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88825" cy="228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3138" y="536575"/>
            <a:ext cx="4773612" cy="58737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3" y="536576"/>
            <a:ext cx="5572125" cy="1447800"/>
          </a:xfrm>
        </p:spPr>
        <p:txBody>
          <a:bodyPr/>
          <a:lstStyle>
            <a:lvl1pPr marL="0" indent="0">
              <a:lnSpc>
                <a:spcPct val="125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465F197-B1B8-4584-8B75-5D45B647D250}" type="datetimeFigureOut">
              <a:rPr lang="en-US" smtClean="0"/>
              <a:pPr/>
              <a:t>5/11/2025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2"/>
          </p:nvPr>
        </p:nvSpPr>
        <p:spPr>
          <a:xfrm>
            <a:off x="973138" y="2838450"/>
            <a:ext cx="10693400" cy="349885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973138" y="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20100" y="6657947"/>
            <a:ext cx="3768726" cy="200053"/>
          </a:xfrm>
          <a:prstGeom prst="rect">
            <a:avLst/>
          </a:prstGeom>
        </p:spPr>
        <p:txBody>
          <a:bodyPr vert="horz" lIns="91448" tIns="45724" rIns="91448" bIns="45724" rtlCol="0" anchor="ctr">
            <a:noAutofit/>
          </a:bodyPr>
          <a:lstStyle>
            <a:defPPr>
              <a:defRPr lang="en-US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r>
              <a:rPr lang="en-US" sz="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©2020 Mayo Foundation for Medical Education and Research  |  slide-</a:t>
            </a:r>
            <a:fld id="{D445C29B-035B-48ED-941F-A66A11A8A322}" type="slidenum">
              <a:rPr lang="en-US" sz="7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lvl="0"/>
              <a:t>‹#›</a:t>
            </a:fld>
            <a:endParaRPr lang="en-US" sz="7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068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icon layout_blue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5/11/2025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973138" y="1984375"/>
            <a:ext cx="9999662" cy="790575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973138" y="4689970"/>
            <a:ext cx="2286000" cy="1444752"/>
          </a:xfrm>
        </p:spPr>
        <p:txBody>
          <a:bodyPr tIns="91440" bIns="45720"/>
          <a:lstStyle>
            <a:lvl1pPr marL="0" indent="0">
              <a:spcBef>
                <a:spcPts val="600"/>
              </a:spcBef>
              <a:buFont typeface="Arial" panose="020B0604020202020204" pitchFamily="34" charset="0"/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Text Placeholder 14"/>
          <p:cNvSpPr>
            <a:spLocks noGrp="1"/>
          </p:cNvSpPr>
          <p:nvPr>
            <p:ph type="body" sz="quarter" idx="17"/>
          </p:nvPr>
        </p:nvSpPr>
        <p:spPr>
          <a:xfrm>
            <a:off x="973138" y="4407495"/>
            <a:ext cx="2286000" cy="274320"/>
          </a:xfrm>
        </p:spPr>
        <p:txBody>
          <a:bodyPr bIns="0" anchor="t" anchorCtr="0"/>
          <a:lstStyle>
            <a:lvl1pPr marL="0" indent="0">
              <a:buNone/>
              <a:defRPr b="1"/>
            </a:lvl1pPr>
            <a:lvl2pPr marL="457200" indent="0">
              <a:buNone/>
              <a:defRPr b="1"/>
            </a:lvl2pPr>
            <a:lvl3pPr marL="914400" indent="0">
              <a:buNone/>
              <a:defRPr b="1"/>
            </a:lvl3pPr>
            <a:lvl4pPr marL="1371600" indent="0">
              <a:buNone/>
              <a:defRPr b="1"/>
            </a:lvl4pPr>
            <a:lvl5pPr marL="1828800" indent="0">
              <a:buNone/>
              <a:defRPr b="1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2" name="Text Placeholder 14"/>
          <p:cNvSpPr>
            <a:spLocks noGrp="1"/>
          </p:cNvSpPr>
          <p:nvPr>
            <p:ph type="body" sz="quarter" idx="18"/>
          </p:nvPr>
        </p:nvSpPr>
        <p:spPr>
          <a:xfrm>
            <a:off x="3547005" y="4407495"/>
            <a:ext cx="2286000" cy="274320"/>
          </a:xfrm>
        </p:spPr>
        <p:txBody>
          <a:bodyPr bIns="0" anchor="t" anchorCtr="0"/>
          <a:lstStyle>
            <a:lvl1pPr marL="0" indent="0">
              <a:buNone/>
              <a:defRPr b="1"/>
            </a:lvl1pPr>
            <a:lvl2pPr marL="457200" indent="0">
              <a:buNone/>
              <a:defRPr b="1"/>
            </a:lvl2pPr>
            <a:lvl3pPr marL="914400" indent="0">
              <a:buNone/>
              <a:defRPr b="1"/>
            </a:lvl3pPr>
            <a:lvl4pPr marL="1371600" indent="0">
              <a:buNone/>
              <a:defRPr b="1"/>
            </a:lvl4pPr>
            <a:lvl5pPr marL="1828800" indent="0">
              <a:buNone/>
              <a:defRPr b="1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3" name="Text Placeholder 14"/>
          <p:cNvSpPr>
            <a:spLocks noGrp="1"/>
          </p:cNvSpPr>
          <p:nvPr>
            <p:ph type="body" sz="quarter" idx="19"/>
          </p:nvPr>
        </p:nvSpPr>
        <p:spPr>
          <a:xfrm>
            <a:off x="6120872" y="4407495"/>
            <a:ext cx="2286000" cy="274320"/>
          </a:xfrm>
        </p:spPr>
        <p:txBody>
          <a:bodyPr bIns="0" anchor="t" anchorCtr="0"/>
          <a:lstStyle>
            <a:lvl1pPr marL="0" indent="0">
              <a:buNone/>
              <a:defRPr b="1"/>
            </a:lvl1pPr>
            <a:lvl2pPr marL="457200" indent="0">
              <a:buNone/>
              <a:defRPr b="1"/>
            </a:lvl2pPr>
            <a:lvl3pPr marL="914400" indent="0">
              <a:buNone/>
              <a:defRPr b="1"/>
            </a:lvl3pPr>
            <a:lvl4pPr marL="1371600" indent="0">
              <a:buNone/>
              <a:defRPr b="1"/>
            </a:lvl4pPr>
            <a:lvl5pPr marL="1828800" indent="0">
              <a:buNone/>
              <a:defRPr b="1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4" name="Text Placeholder 14"/>
          <p:cNvSpPr>
            <a:spLocks noGrp="1"/>
          </p:cNvSpPr>
          <p:nvPr>
            <p:ph type="body" sz="quarter" idx="20"/>
          </p:nvPr>
        </p:nvSpPr>
        <p:spPr>
          <a:xfrm>
            <a:off x="8694738" y="4407495"/>
            <a:ext cx="2286000" cy="274320"/>
          </a:xfrm>
        </p:spPr>
        <p:txBody>
          <a:bodyPr bIns="0" anchor="t" anchorCtr="0"/>
          <a:lstStyle>
            <a:lvl1pPr marL="0" indent="0">
              <a:buNone/>
              <a:defRPr b="1"/>
            </a:lvl1pPr>
            <a:lvl2pPr marL="457200" indent="0">
              <a:buNone/>
              <a:defRPr b="1"/>
            </a:lvl2pPr>
            <a:lvl3pPr marL="914400" indent="0">
              <a:buNone/>
              <a:defRPr b="1"/>
            </a:lvl3pPr>
            <a:lvl4pPr marL="1371600" indent="0">
              <a:buNone/>
              <a:defRPr b="1"/>
            </a:lvl4pPr>
            <a:lvl5pPr marL="1828800" indent="0">
              <a:buNone/>
              <a:defRPr b="1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5" name="Text Placeholder 9"/>
          <p:cNvSpPr>
            <a:spLocks noGrp="1"/>
          </p:cNvSpPr>
          <p:nvPr>
            <p:ph type="body" sz="quarter" idx="21"/>
          </p:nvPr>
        </p:nvSpPr>
        <p:spPr>
          <a:xfrm>
            <a:off x="3547005" y="4689970"/>
            <a:ext cx="2286000" cy="1444752"/>
          </a:xfrm>
        </p:spPr>
        <p:txBody>
          <a:bodyPr tIns="91440" bIns="45720"/>
          <a:lstStyle>
            <a:lvl1pPr marL="0" indent="0">
              <a:spcBef>
                <a:spcPts val="600"/>
              </a:spcBef>
              <a:buFont typeface="Arial" panose="020B0604020202020204" pitchFamily="34" charset="0"/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6" name="Text Placeholder 9"/>
          <p:cNvSpPr>
            <a:spLocks noGrp="1"/>
          </p:cNvSpPr>
          <p:nvPr>
            <p:ph type="body" sz="quarter" idx="22"/>
          </p:nvPr>
        </p:nvSpPr>
        <p:spPr>
          <a:xfrm>
            <a:off x="6120872" y="4689970"/>
            <a:ext cx="2286000" cy="1444752"/>
          </a:xfrm>
        </p:spPr>
        <p:txBody>
          <a:bodyPr tIns="91440" bIns="45720"/>
          <a:lstStyle>
            <a:lvl1pPr marL="0" indent="0">
              <a:spcBef>
                <a:spcPts val="600"/>
              </a:spcBef>
              <a:buFont typeface="Arial" panose="020B0604020202020204" pitchFamily="34" charset="0"/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Text Placeholder 9"/>
          <p:cNvSpPr>
            <a:spLocks noGrp="1"/>
          </p:cNvSpPr>
          <p:nvPr>
            <p:ph type="body" sz="quarter" idx="23"/>
          </p:nvPr>
        </p:nvSpPr>
        <p:spPr>
          <a:xfrm>
            <a:off x="8694738" y="4689970"/>
            <a:ext cx="2286000" cy="1444752"/>
          </a:xfrm>
        </p:spPr>
        <p:txBody>
          <a:bodyPr tIns="91440" bIns="45720"/>
          <a:lstStyle>
            <a:lvl1pPr marL="0" indent="0">
              <a:spcBef>
                <a:spcPts val="600"/>
              </a:spcBef>
              <a:buFont typeface="Arial" panose="020B0604020202020204" pitchFamily="34" charset="0"/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973138" y="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4648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_gray border-3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6099048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6089777" y="0"/>
            <a:ext cx="609904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533718" y="536575"/>
            <a:ext cx="11125200" cy="5800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3138" y="1077914"/>
            <a:ext cx="10007600" cy="519111"/>
          </a:xfrm>
        </p:spPr>
        <p:txBody>
          <a:bodyPr/>
          <a:lstStyle/>
          <a:p>
            <a:r>
              <a:rPr lang="en-US" dirty="0"/>
              <a:t>CLICK TO EDIT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3138" y="2136775"/>
            <a:ext cx="4660900" cy="36766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465F197-B1B8-4584-8B75-5D45B647D250}" type="datetimeFigureOut">
              <a:rPr lang="en-US" smtClean="0"/>
              <a:pPr/>
              <a:t>5/11/2025</a:t>
            </a:fld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7724458" y="2413495"/>
            <a:ext cx="3246120" cy="748805"/>
          </a:xfrm>
        </p:spPr>
        <p:txBody>
          <a:bodyPr tIns="91440" bIns="45720"/>
          <a:lstStyle>
            <a:lvl1pPr marL="0" indent="0">
              <a:spcBef>
                <a:spcPts val="600"/>
              </a:spcBef>
              <a:buFont typeface="Arial" panose="020B0604020202020204" pitchFamily="34" charset="0"/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7"/>
          </p:nvPr>
        </p:nvSpPr>
        <p:spPr>
          <a:xfrm>
            <a:off x="7724458" y="2132013"/>
            <a:ext cx="3243814" cy="274320"/>
          </a:xfrm>
        </p:spPr>
        <p:txBody>
          <a:bodyPr bIns="0" anchor="t" anchorCtr="0"/>
          <a:lstStyle>
            <a:lvl1pPr marL="0" indent="0">
              <a:buNone/>
              <a:defRPr b="1"/>
            </a:lvl1pPr>
            <a:lvl2pPr marL="457200" indent="0">
              <a:buNone/>
              <a:defRPr b="1"/>
            </a:lvl2pPr>
            <a:lvl3pPr marL="914400" indent="0">
              <a:buNone/>
              <a:defRPr b="1"/>
            </a:lvl3pPr>
            <a:lvl4pPr marL="1371600" indent="0">
              <a:buNone/>
              <a:defRPr b="1"/>
            </a:lvl4pPr>
            <a:lvl5pPr marL="1828800" indent="0">
              <a:buNone/>
              <a:defRPr b="1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8"/>
          </p:nvPr>
        </p:nvSpPr>
        <p:spPr>
          <a:xfrm>
            <a:off x="7724458" y="3729533"/>
            <a:ext cx="3246120" cy="748805"/>
          </a:xfrm>
        </p:spPr>
        <p:txBody>
          <a:bodyPr tIns="91440" bIns="45720"/>
          <a:lstStyle>
            <a:lvl1pPr marL="0" indent="0">
              <a:spcBef>
                <a:spcPts val="600"/>
              </a:spcBef>
              <a:buFont typeface="Arial" panose="020B0604020202020204" pitchFamily="34" charset="0"/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19"/>
          </p:nvPr>
        </p:nvSpPr>
        <p:spPr>
          <a:xfrm>
            <a:off x="7724458" y="3452019"/>
            <a:ext cx="3246120" cy="274320"/>
          </a:xfrm>
        </p:spPr>
        <p:txBody>
          <a:bodyPr bIns="0" anchor="t" anchorCtr="0"/>
          <a:lstStyle>
            <a:lvl1pPr marL="0" indent="0">
              <a:buNone/>
              <a:defRPr b="1"/>
            </a:lvl1pPr>
            <a:lvl2pPr marL="457200" indent="0">
              <a:buNone/>
              <a:defRPr b="1"/>
            </a:lvl2pPr>
            <a:lvl3pPr marL="914400" indent="0">
              <a:buNone/>
              <a:defRPr b="1"/>
            </a:lvl3pPr>
            <a:lvl4pPr marL="1371600" indent="0">
              <a:buNone/>
              <a:defRPr b="1"/>
            </a:lvl4pPr>
            <a:lvl5pPr marL="1828800" indent="0">
              <a:buNone/>
              <a:defRPr b="1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20"/>
          </p:nvPr>
        </p:nvSpPr>
        <p:spPr>
          <a:xfrm>
            <a:off x="7724458" y="5051920"/>
            <a:ext cx="3246120" cy="748805"/>
          </a:xfrm>
        </p:spPr>
        <p:txBody>
          <a:bodyPr tIns="91440" bIns="45720"/>
          <a:lstStyle>
            <a:lvl1pPr marL="0" indent="0">
              <a:spcBef>
                <a:spcPts val="600"/>
              </a:spcBef>
              <a:buFont typeface="Arial" panose="020B0604020202020204" pitchFamily="34" charset="0"/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21"/>
          </p:nvPr>
        </p:nvSpPr>
        <p:spPr>
          <a:xfrm>
            <a:off x="7724458" y="4772025"/>
            <a:ext cx="3246120" cy="274320"/>
          </a:xfrm>
        </p:spPr>
        <p:txBody>
          <a:bodyPr bIns="0" anchor="t" anchorCtr="0"/>
          <a:lstStyle>
            <a:lvl1pPr marL="0" indent="0">
              <a:buNone/>
              <a:defRPr b="1"/>
            </a:lvl1pPr>
            <a:lvl2pPr marL="457200" indent="0">
              <a:buNone/>
              <a:defRPr b="1"/>
            </a:lvl2pPr>
            <a:lvl3pPr marL="914400" indent="0">
              <a:buNone/>
              <a:defRPr b="1"/>
            </a:lvl3pPr>
            <a:lvl4pPr marL="1371600" indent="0">
              <a:buNone/>
              <a:defRPr b="1"/>
            </a:lvl4pPr>
            <a:lvl5pPr marL="1828800" indent="0">
              <a:buNone/>
              <a:defRPr b="1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34618" y="6135688"/>
            <a:ext cx="8735325" cy="365760"/>
          </a:xfrm>
          <a:prstGeom prst="rect">
            <a:avLst/>
          </a:prstGeom>
        </p:spPr>
        <p:txBody>
          <a:bodyPr vert="horz" lIns="0" tIns="45724" rIns="0" bIns="0" rtlCol="0" anchor="t" anchorCtr="0"/>
          <a:lstStyle>
            <a:lvl1pPr algn="r">
              <a:lnSpc>
                <a:spcPct val="90000"/>
              </a:lnSpc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973138" y="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20100" y="6657947"/>
            <a:ext cx="3768726" cy="200053"/>
          </a:xfrm>
          <a:prstGeom prst="rect">
            <a:avLst/>
          </a:prstGeom>
        </p:spPr>
        <p:txBody>
          <a:bodyPr vert="horz" lIns="91448" tIns="45724" rIns="91448" bIns="45724" rtlCol="0" anchor="ctr">
            <a:noAutofit/>
          </a:bodyPr>
          <a:lstStyle>
            <a:defPPr>
              <a:defRPr lang="en-US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r>
              <a:rPr lang="en-US" sz="700" dirty="0">
                <a:solidFill>
                  <a:schemeClr val="bg2"/>
                </a:solidFill>
              </a:rPr>
              <a:t>©2020 Mayo Foundation for Medical Education and Research  |  slide-</a:t>
            </a:r>
            <a:fld id="{D445C29B-035B-48ED-941F-A66A11A8A322}" type="slidenum">
              <a:rPr lang="en-US" sz="700" smtClean="0">
                <a:solidFill>
                  <a:schemeClr val="bg2"/>
                </a:solidFill>
              </a:rPr>
              <a:pPr lvl="0"/>
              <a:t>‹#›</a:t>
            </a:fld>
            <a:endParaRPr lang="en-US" sz="7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401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3138" y="536575"/>
            <a:ext cx="9998921" cy="587375"/>
          </a:xfrm>
        </p:spPr>
        <p:txBody>
          <a:bodyPr/>
          <a:lstStyle/>
          <a:p>
            <a:r>
              <a:rPr lang="en-US" dirty="0"/>
              <a:t>CLICK TO EDIT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3138" y="1984374"/>
            <a:ext cx="4769327" cy="3913123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40488" y="1984374"/>
            <a:ext cx="4773612" cy="3913123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5/11/2025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973138" y="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6004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with individual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3138" y="2954338"/>
            <a:ext cx="4535424" cy="628650"/>
          </a:xfrm>
        </p:spPr>
        <p:txBody>
          <a:bodyPr tIns="91440"/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5/11/2025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2"/>
          </p:nvPr>
        </p:nvSpPr>
        <p:spPr>
          <a:xfrm>
            <a:off x="973138" y="2643188"/>
            <a:ext cx="4535424" cy="295275"/>
          </a:xfrm>
        </p:spPr>
        <p:txBody>
          <a:bodyPr anchor="t" anchorCtr="0"/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  <a:lvl2pPr marL="457241" indent="0">
              <a:buNone/>
              <a:defRPr sz="2000" b="1"/>
            </a:lvl2pPr>
            <a:lvl3pPr marL="914484" indent="0">
              <a:buNone/>
              <a:defRPr sz="1900" b="1"/>
            </a:lvl3pPr>
            <a:lvl4pPr marL="1371725" indent="0">
              <a:buNone/>
              <a:defRPr sz="1600" b="1"/>
            </a:lvl4pPr>
            <a:lvl5pPr marL="1828968" indent="0">
              <a:buNone/>
              <a:defRPr sz="1600" b="1"/>
            </a:lvl5pPr>
            <a:lvl6pPr marL="2286209" indent="0">
              <a:buNone/>
              <a:defRPr sz="1600" b="1"/>
            </a:lvl6pPr>
            <a:lvl7pPr marL="2743452" indent="0">
              <a:buNone/>
              <a:defRPr sz="1600" b="1"/>
            </a:lvl7pPr>
            <a:lvl8pPr marL="3200693" indent="0">
              <a:buNone/>
              <a:defRPr sz="1600" b="1"/>
            </a:lvl8pPr>
            <a:lvl9pPr marL="3657936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sz="half" idx="17"/>
          </p:nvPr>
        </p:nvSpPr>
        <p:spPr>
          <a:xfrm>
            <a:off x="973138" y="1597025"/>
            <a:ext cx="9993312" cy="488949"/>
          </a:xfrm>
        </p:spPr>
        <p:txBody>
          <a:bodyPr tIns="0"/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sz="half" idx="18"/>
          </p:nvPr>
        </p:nvSpPr>
        <p:spPr>
          <a:xfrm>
            <a:off x="6440489" y="2954338"/>
            <a:ext cx="4535424" cy="628650"/>
          </a:xfrm>
        </p:spPr>
        <p:txBody>
          <a:bodyPr tIns="91440"/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4" name="Text Placeholder 2"/>
          <p:cNvSpPr>
            <a:spLocks noGrp="1"/>
          </p:cNvSpPr>
          <p:nvPr>
            <p:ph type="body" idx="19"/>
          </p:nvPr>
        </p:nvSpPr>
        <p:spPr>
          <a:xfrm>
            <a:off x="6440489" y="2643188"/>
            <a:ext cx="4535424" cy="295275"/>
          </a:xfrm>
        </p:spPr>
        <p:txBody>
          <a:bodyPr anchor="t" anchorCtr="0"/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  <a:lvl2pPr marL="457241" indent="0">
              <a:buNone/>
              <a:defRPr sz="2000" b="1"/>
            </a:lvl2pPr>
            <a:lvl3pPr marL="914484" indent="0">
              <a:buNone/>
              <a:defRPr sz="1900" b="1"/>
            </a:lvl3pPr>
            <a:lvl4pPr marL="1371725" indent="0">
              <a:buNone/>
              <a:defRPr sz="1600" b="1"/>
            </a:lvl4pPr>
            <a:lvl5pPr marL="1828968" indent="0">
              <a:buNone/>
              <a:defRPr sz="1600" b="1"/>
            </a:lvl5pPr>
            <a:lvl6pPr marL="2286209" indent="0">
              <a:buNone/>
              <a:defRPr sz="1600" b="1"/>
            </a:lvl6pPr>
            <a:lvl7pPr marL="2743452" indent="0">
              <a:buNone/>
              <a:defRPr sz="1600" b="1"/>
            </a:lvl7pPr>
            <a:lvl8pPr marL="3200693" indent="0">
              <a:buNone/>
              <a:defRPr sz="1600" b="1"/>
            </a:lvl8pPr>
            <a:lvl9pPr marL="3657936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sz="half" idx="20"/>
          </p:nvPr>
        </p:nvSpPr>
        <p:spPr>
          <a:xfrm>
            <a:off x="6440489" y="4230688"/>
            <a:ext cx="4535424" cy="628650"/>
          </a:xfrm>
        </p:spPr>
        <p:txBody>
          <a:bodyPr tIns="91440"/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6" name="Text Placeholder 2"/>
          <p:cNvSpPr>
            <a:spLocks noGrp="1"/>
          </p:cNvSpPr>
          <p:nvPr>
            <p:ph type="body" idx="21"/>
          </p:nvPr>
        </p:nvSpPr>
        <p:spPr>
          <a:xfrm>
            <a:off x="6440489" y="3919538"/>
            <a:ext cx="4535424" cy="295275"/>
          </a:xfrm>
        </p:spPr>
        <p:txBody>
          <a:bodyPr anchor="t" anchorCtr="0"/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  <a:lvl2pPr marL="457241" indent="0">
              <a:buNone/>
              <a:defRPr sz="2000" b="1"/>
            </a:lvl2pPr>
            <a:lvl3pPr marL="914484" indent="0">
              <a:buNone/>
              <a:defRPr sz="1900" b="1"/>
            </a:lvl3pPr>
            <a:lvl4pPr marL="1371725" indent="0">
              <a:buNone/>
              <a:defRPr sz="1600" b="1"/>
            </a:lvl4pPr>
            <a:lvl5pPr marL="1828968" indent="0">
              <a:buNone/>
              <a:defRPr sz="1600" b="1"/>
            </a:lvl5pPr>
            <a:lvl6pPr marL="2286209" indent="0">
              <a:buNone/>
              <a:defRPr sz="1600" b="1"/>
            </a:lvl6pPr>
            <a:lvl7pPr marL="2743452" indent="0">
              <a:buNone/>
              <a:defRPr sz="1600" b="1"/>
            </a:lvl7pPr>
            <a:lvl8pPr marL="3200693" indent="0">
              <a:buNone/>
              <a:defRPr sz="1600" b="1"/>
            </a:lvl8pPr>
            <a:lvl9pPr marL="3657936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sz="half" idx="22"/>
          </p:nvPr>
        </p:nvSpPr>
        <p:spPr>
          <a:xfrm>
            <a:off x="6440489" y="5507038"/>
            <a:ext cx="4535424" cy="628650"/>
          </a:xfrm>
        </p:spPr>
        <p:txBody>
          <a:bodyPr tIns="91440"/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8" name="Text Placeholder 2"/>
          <p:cNvSpPr>
            <a:spLocks noGrp="1"/>
          </p:cNvSpPr>
          <p:nvPr>
            <p:ph type="body" idx="23"/>
          </p:nvPr>
        </p:nvSpPr>
        <p:spPr>
          <a:xfrm>
            <a:off x="6440489" y="5195888"/>
            <a:ext cx="4535424" cy="295275"/>
          </a:xfrm>
        </p:spPr>
        <p:txBody>
          <a:bodyPr anchor="t" anchorCtr="0"/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  <a:lvl2pPr marL="457241" indent="0">
              <a:buNone/>
              <a:defRPr sz="2000" b="1"/>
            </a:lvl2pPr>
            <a:lvl3pPr marL="914484" indent="0">
              <a:buNone/>
              <a:defRPr sz="1900" b="1"/>
            </a:lvl3pPr>
            <a:lvl4pPr marL="1371725" indent="0">
              <a:buNone/>
              <a:defRPr sz="1600" b="1"/>
            </a:lvl4pPr>
            <a:lvl5pPr marL="1828968" indent="0">
              <a:buNone/>
              <a:defRPr sz="1600" b="1"/>
            </a:lvl5pPr>
            <a:lvl6pPr marL="2286209" indent="0">
              <a:buNone/>
              <a:defRPr sz="1600" b="1"/>
            </a:lvl6pPr>
            <a:lvl7pPr marL="2743452" indent="0">
              <a:buNone/>
              <a:defRPr sz="1600" b="1"/>
            </a:lvl7pPr>
            <a:lvl8pPr marL="3200693" indent="0">
              <a:buNone/>
              <a:defRPr sz="1600" b="1"/>
            </a:lvl8pPr>
            <a:lvl9pPr marL="3657936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3" name="Content Placeholder 2"/>
          <p:cNvSpPr>
            <a:spLocks noGrp="1"/>
          </p:cNvSpPr>
          <p:nvPr>
            <p:ph sz="half" idx="24"/>
          </p:nvPr>
        </p:nvSpPr>
        <p:spPr>
          <a:xfrm>
            <a:off x="973138" y="4230688"/>
            <a:ext cx="4535424" cy="628650"/>
          </a:xfrm>
        </p:spPr>
        <p:txBody>
          <a:bodyPr tIns="91440"/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4" name="Text Placeholder 2"/>
          <p:cNvSpPr>
            <a:spLocks noGrp="1"/>
          </p:cNvSpPr>
          <p:nvPr>
            <p:ph type="body" idx="25"/>
          </p:nvPr>
        </p:nvSpPr>
        <p:spPr>
          <a:xfrm>
            <a:off x="973138" y="3919538"/>
            <a:ext cx="4535424" cy="295275"/>
          </a:xfrm>
        </p:spPr>
        <p:txBody>
          <a:bodyPr anchor="t" anchorCtr="0"/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  <a:lvl2pPr marL="457241" indent="0">
              <a:buNone/>
              <a:defRPr sz="2000" b="1"/>
            </a:lvl2pPr>
            <a:lvl3pPr marL="914484" indent="0">
              <a:buNone/>
              <a:defRPr sz="1900" b="1"/>
            </a:lvl3pPr>
            <a:lvl4pPr marL="1371725" indent="0">
              <a:buNone/>
              <a:defRPr sz="1600" b="1"/>
            </a:lvl4pPr>
            <a:lvl5pPr marL="1828968" indent="0">
              <a:buNone/>
              <a:defRPr sz="1600" b="1"/>
            </a:lvl5pPr>
            <a:lvl6pPr marL="2286209" indent="0">
              <a:buNone/>
              <a:defRPr sz="1600" b="1"/>
            </a:lvl6pPr>
            <a:lvl7pPr marL="2743452" indent="0">
              <a:buNone/>
              <a:defRPr sz="1600" b="1"/>
            </a:lvl7pPr>
            <a:lvl8pPr marL="3200693" indent="0">
              <a:buNone/>
              <a:defRPr sz="1600" b="1"/>
            </a:lvl8pPr>
            <a:lvl9pPr marL="3657936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Content Placeholder 2"/>
          <p:cNvSpPr>
            <a:spLocks noGrp="1"/>
          </p:cNvSpPr>
          <p:nvPr>
            <p:ph sz="half" idx="26"/>
          </p:nvPr>
        </p:nvSpPr>
        <p:spPr>
          <a:xfrm>
            <a:off x="973138" y="5507038"/>
            <a:ext cx="4535424" cy="628650"/>
          </a:xfrm>
        </p:spPr>
        <p:txBody>
          <a:bodyPr tIns="91440"/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8" name="Text Placeholder 2"/>
          <p:cNvSpPr>
            <a:spLocks noGrp="1"/>
          </p:cNvSpPr>
          <p:nvPr>
            <p:ph type="body" idx="27"/>
          </p:nvPr>
        </p:nvSpPr>
        <p:spPr>
          <a:xfrm>
            <a:off x="973138" y="5195888"/>
            <a:ext cx="4535424" cy="295275"/>
          </a:xfrm>
        </p:spPr>
        <p:txBody>
          <a:bodyPr anchor="t" anchorCtr="0"/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  <a:lvl2pPr marL="457241" indent="0">
              <a:buNone/>
              <a:defRPr sz="2000" b="1"/>
            </a:lvl2pPr>
            <a:lvl3pPr marL="914484" indent="0">
              <a:buNone/>
              <a:defRPr sz="1900" b="1"/>
            </a:lvl3pPr>
            <a:lvl4pPr marL="1371725" indent="0">
              <a:buNone/>
              <a:defRPr sz="1600" b="1"/>
            </a:lvl4pPr>
            <a:lvl5pPr marL="1828968" indent="0">
              <a:buNone/>
              <a:defRPr sz="1600" b="1"/>
            </a:lvl5pPr>
            <a:lvl6pPr marL="2286209" indent="0">
              <a:buNone/>
              <a:defRPr sz="1600" b="1"/>
            </a:lvl6pPr>
            <a:lvl7pPr marL="2743452" indent="0">
              <a:buNone/>
              <a:defRPr sz="1600" b="1"/>
            </a:lvl7pPr>
            <a:lvl8pPr marL="3200693" indent="0">
              <a:buNone/>
              <a:defRPr sz="1600" b="1"/>
            </a:lvl8pPr>
            <a:lvl9pPr marL="3657936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Rectangle 18"/>
          <p:cNvSpPr/>
          <p:nvPr userDrawn="1"/>
        </p:nvSpPr>
        <p:spPr>
          <a:xfrm>
            <a:off x="973138" y="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7369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8731" y="1984375"/>
            <a:ext cx="4773168" cy="295275"/>
          </a:xfrm>
        </p:spPr>
        <p:txBody>
          <a:bodyPr anchor="t" anchorCtr="0"/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  <a:lvl2pPr marL="457241" indent="0">
              <a:buNone/>
              <a:defRPr sz="2000" b="1"/>
            </a:lvl2pPr>
            <a:lvl3pPr marL="914484" indent="0">
              <a:buNone/>
              <a:defRPr sz="1900" b="1"/>
            </a:lvl3pPr>
            <a:lvl4pPr marL="1371725" indent="0">
              <a:buNone/>
              <a:defRPr sz="1600" b="1"/>
            </a:lvl4pPr>
            <a:lvl5pPr marL="1828968" indent="0">
              <a:buNone/>
              <a:defRPr sz="1600" b="1"/>
            </a:lvl5pPr>
            <a:lvl6pPr marL="2286209" indent="0">
              <a:buNone/>
              <a:defRPr sz="1600" b="1"/>
            </a:lvl6pPr>
            <a:lvl7pPr marL="2743452" indent="0">
              <a:buNone/>
              <a:defRPr sz="1600" b="1"/>
            </a:lvl7pPr>
            <a:lvl8pPr marL="3200693" indent="0">
              <a:buNone/>
              <a:defRPr sz="1600" b="1"/>
            </a:lvl8pPr>
            <a:lvl9pPr marL="3657936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68731" y="2276474"/>
            <a:ext cx="4773168" cy="3705225"/>
          </a:xfrm>
        </p:spPr>
        <p:txBody>
          <a:bodyPr tIns="91440"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0488" y="1984375"/>
            <a:ext cx="4773168" cy="295275"/>
          </a:xfrm>
        </p:spPr>
        <p:txBody>
          <a:bodyPr anchor="t" anchorCtr="0"/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  <a:lvl2pPr marL="457241" indent="0">
              <a:buNone/>
              <a:defRPr sz="2000" b="1"/>
            </a:lvl2pPr>
            <a:lvl3pPr marL="914484" indent="0">
              <a:buNone/>
              <a:defRPr sz="1900" b="1"/>
            </a:lvl3pPr>
            <a:lvl4pPr marL="1371725" indent="0">
              <a:buNone/>
              <a:defRPr sz="1600" b="1"/>
            </a:lvl4pPr>
            <a:lvl5pPr marL="1828968" indent="0">
              <a:buNone/>
              <a:defRPr sz="1600" b="1"/>
            </a:lvl5pPr>
            <a:lvl6pPr marL="2286209" indent="0">
              <a:buNone/>
              <a:defRPr sz="1600" b="1"/>
            </a:lvl6pPr>
            <a:lvl7pPr marL="2743452" indent="0">
              <a:buNone/>
              <a:defRPr sz="1600" b="1"/>
            </a:lvl7pPr>
            <a:lvl8pPr marL="3200693" indent="0">
              <a:buNone/>
              <a:defRPr sz="1600" b="1"/>
            </a:lvl8pPr>
            <a:lvl9pPr marL="3657936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40488" y="2276474"/>
            <a:ext cx="4773168" cy="3705225"/>
          </a:xfrm>
        </p:spPr>
        <p:txBody>
          <a:bodyPr tIns="91440"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5/11/2025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973138" y="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04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0/40 Title and Content_blue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7224713" y="0"/>
            <a:ext cx="4964112" cy="6858000"/>
          </a:xfrm>
          <a:prstGeom prst="rect">
            <a:avLst/>
          </a:prstGeom>
          <a:solidFill>
            <a:srgbClr val="D2D2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3139" y="536575"/>
            <a:ext cx="5467349" cy="58737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3139" y="1984375"/>
            <a:ext cx="5467350" cy="39867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5/11/2025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2"/>
          </p:nvPr>
        </p:nvSpPr>
        <p:spPr>
          <a:xfrm>
            <a:off x="7753350" y="1984375"/>
            <a:ext cx="3913188" cy="398678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buClrTx/>
              <a:defRPr>
                <a:solidFill>
                  <a:schemeClr val="tx1"/>
                </a:solidFill>
              </a:defRPr>
            </a:lvl2pPr>
            <a:lvl3pPr>
              <a:buClrTx/>
              <a:defRPr>
                <a:solidFill>
                  <a:schemeClr val="tx1"/>
                </a:solidFill>
              </a:defRPr>
            </a:lvl3pPr>
            <a:lvl4pPr>
              <a:buClrTx/>
              <a:defRPr>
                <a:solidFill>
                  <a:schemeClr val="tx1"/>
                </a:solidFill>
              </a:defRPr>
            </a:lvl4pPr>
            <a:lvl5pPr>
              <a:buClrTx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973138" y="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8420100" y="6657947"/>
            <a:ext cx="3768726" cy="200053"/>
          </a:xfrm>
          <a:prstGeom prst="rect">
            <a:avLst/>
          </a:prstGeom>
        </p:spPr>
        <p:txBody>
          <a:bodyPr vert="horz" lIns="91448" tIns="45724" rIns="91448" bIns="45724" rtlCol="0" anchor="ctr">
            <a:noAutofit/>
          </a:bodyPr>
          <a:lstStyle>
            <a:defPPr>
              <a:defRPr lang="en-US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r>
              <a:rPr lang="en-US" sz="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©2020 Mayo Foundation for Medical Education and Research  |  slide-</a:t>
            </a:r>
            <a:fld id="{D445C29B-035B-48ED-941F-A66A11A8A322}" type="slidenum">
              <a:rPr lang="en-US" sz="7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lvl="0"/>
              <a:t>‹#›</a:t>
            </a:fld>
            <a:endParaRPr lang="en-US" sz="7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42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/60 Title and Two Content Comparison_blue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4416425" y="0"/>
            <a:ext cx="7772400" cy="6858000"/>
          </a:xfrm>
          <a:prstGeom prst="rect">
            <a:avLst/>
          </a:prstGeom>
          <a:solidFill>
            <a:srgbClr val="D2D2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3138" y="2366169"/>
            <a:ext cx="3074987" cy="2125663"/>
          </a:xfrm>
        </p:spPr>
        <p:txBody>
          <a:bodyPr tIns="0" bIns="0" anchor="ctr" anchorCtr="0"/>
          <a:lstStyle>
            <a:lvl1pPr>
              <a:defRPr sz="3200" baseline="0"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5/11/2025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 rot="16200000">
            <a:off x="-1624964" y="3362325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4991100" y="542925"/>
            <a:ext cx="3144837" cy="771525"/>
          </a:xfrm>
        </p:spPr>
        <p:txBody>
          <a:bodyPr bIns="0" anchor="b" anchorCtr="0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41" indent="0">
              <a:buNone/>
              <a:defRPr sz="2000" b="1"/>
            </a:lvl2pPr>
            <a:lvl3pPr marL="914484" indent="0">
              <a:buNone/>
              <a:defRPr sz="1900" b="1"/>
            </a:lvl3pPr>
            <a:lvl4pPr marL="1371725" indent="0">
              <a:buNone/>
              <a:defRPr sz="1600" b="1"/>
            </a:lvl4pPr>
            <a:lvl5pPr marL="1828968" indent="0">
              <a:buNone/>
              <a:defRPr sz="1600" b="1"/>
            </a:lvl5pPr>
            <a:lvl6pPr marL="2286209" indent="0">
              <a:buNone/>
              <a:defRPr sz="1600" b="1"/>
            </a:lvl6pPr>
            <a:lvl7pPr marL="2743452" indent="0">
              <a:buNone/>
              <a:defRPr sz="1600" b="1"/>
            </a:lvl7pPr>
            <a:lvl8pPr marL="3200693" indent="0">
              <a:buNone/>
              <a:defRPr sz="1600" b="1"/>
            </a:lvl8pPr>
            <a:lvl9pPr marL="3657936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half" idx="2"/>
          </p:nvPr>
        </p:nvSpPr>
        <p:spPr>
          <a:xfrm>
            <a:off x="4991100" y="1597025"/>
            <a:ext cx="3144837" cy="3986784"/>
          </a:xfrm>
        </p:spPr>
        <p:txBody>
          <a:bodyPr tIns="91440"/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buClrTx/>
              <a:defRPr sz="1800">
                <a:solidFill>
                  <a:schemeClr val="tx1"/>
                </a:solidFill>
              </a:defRPr>
            </a:lvl2pPr>
            <a:lvl3pPr>
              <a:buClrTx/>
              <a:defRPr sz="1800">
                <a:solidFill>
                  <a:schemeClr val="tx1"/>
                </a:solidFill>
              </a:defRPr>
            </a:lvl3pPr>
            <a:lvl4pPr>
              <a:buClrTx/>
              <a:defRPr sz="1800">
                <a:solidFill>
                  <a:schemeClr val="tx1"/>
                </a:solidFill>
              </a:defRPr>
            </a:lvl4pPr>
            <a:lvl5pPr>
              <a:buClrTx/>
              <a:defRPr sz="18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2"/>
          </p:nvPr>
        </p:nvSpPr>
        <p:spPr>
          <a:xfrm>
            <a:off x="8524876" y="542925"/>
            <a:ext cx="3144837" cy="771525"/>
          </a:xfrm>
        </p:spPr>
        <p:txBody>
          <a:bodyPr bIns="0" anchor="b" anchorCtr="0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41" indent="0">
              <a:buNone/>
              <a:defRPr sz="2000" b="1"/>
            </a:lvl2pPr>
            <a:lvl3pPr marL="914484" indent="0">
              <a:buNone/>
              <a:defRPr sz="1900" b="1"/>
            </a:lvl3pPr>
            <a:lvl4pPr marL="1371725" indent="0">
              <a:buNone/>
              <a:defRPr sz="1600" b="1"/>
            </a:lvl4pPr>
            <a:lvl5pPr marL="1828968" indent="0">
              <a:buNone/>
              <a:defRPr sz="1600" b="1"/>
            </a:lvl5pPr>
            <a:lvl6pPr marL="2286209" indent="0">
              <a:buNone/>
              <a:defRPr sz="1600" b="1"/>
            </a:lvl6pPr>
            <a:lvl7pPr marL="2743452" indent="0">
              <a:buNone/>
              <a:defRPr sz="1600" b="1"/>
            </a:lvl7pPr>
            <a:lvl8pPr marL="3200693" indent="0">
              <a:buNone/>
              <a:defRPr sz="1600" b="1"/>
            </a:lvl8pPr>
            <a:lvl9pPr marL="3657936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Content Placeholder 3"/>
          <p:cNvSpPr>
            <a:spLocks noGrp="1"/>
          </p:cNvSpPr>
          <p:nvPr>
            <p:ph sz="half" idx="13"/>
          </p:nvPr>
        </p:nvSpPr>
        <p:spPr>
          <a:xfrm>
            <a:off x="8524876" y="1597025"/>
            <a:ext cx="3144837" cy="3986784"/>
          </a:xfrm>
        </p:spPr>
        <p:txBody>
          <a:bodyPr vert="horz" lIns="0" tIns="91440" rIns="0" bIns="45724" rtlCol="0">
            <a:noAutofit/>
          </a:bodyPr>
          <a:lstStyle>
            <a:lvl1pPr>
              <a:defRPr lang="en-US" dirty="0" smtClean="0">
                <a:solidFill>
                  <a:schemeClr val="tx1"/>
                </a:solidFill>
              </a:defRPr>
            </a:lvl1pPr>
            <a:lvl2pPr>
              <a:buClrTx/>
              <a:defRPr lang="en-US" dirty="0" smtClean="0">
                <a:solidFill>
                  <a:schemeClr val="tx1"/>
                </a:solidFill>
              </a:defRPr>
            </a:lvl2pPr>
            <a:lvl3pPr>
              <a:buClrTx/>
              <a:defRPr lang="en-US" dirty="0" smtClean="0">
                <a:solidFill>
                  <a:schemeClr val="tx1"/>
                </a:solidFill>
              </a:defRPr>
            </a:lvl3pPr>
            <a:lvl4pPr>
              <a:buClrTx/>
              <a:defRPr lang="en-US" dirty="0" smtClean="0">
                <a:solidFill>
                  <a:schemeClr val="tx1"/>
                </a:solidFill>
              </a:defRPr>
            </a:lvl4pPr>
            <a:lvl5pPr>
              <a:buClrTx/>
              <a:defRPr lang="en-US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Freeform 15"/>
          <p:cNvSpPr/>
          <p:nvPr userDrawn="1"/>
        </p:nvSpPr>
        <p:spPr>
          <a:xfrm>
            <a:off x="4981575" y="1455737"/>
            <a:ext cx="6667500" cy="0"/>
          </a:xfrm>
          <a:custGeom>
            <a:avLst/>
            <a:gdLst>
              <a:gd name="connsiteX0" fmla="*/ 0 w 6667500"/>
              <a:gd name="connsiteY0" fmla="*/ 0 h 0"/>
              <a:gd name="connsiteX1" fmla="*/ 6667500 w 66675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667500">
                <a:moveTo>
                  <a:pt x="0" y="0"/>
                </a:moveTo>
                <a:lnTo>
                  <a:pt x="6667500" y="0"/>
                </a:lnTo>
              </a:path>
            </a:pathLst>
          </a:cu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8420100" y="6657947"/>
            <a:ext cx="3768726" cy="200053"/>
          </a:xfrm>
          <a:prstGeom prst="rect">
            <a:avLst/>
          </a:prstGeom>
        </p:spPr>
        <p:txBody>
          <a:bodyPr vert="horz" lIns="91448" tIns="45724" rIns="91448" bIns="45724" rtlCol="0" anchor="ctr">
            <a:noAutofit/>
          </a:bodyPr>
          <a:lstStyle>
            <a:defPPr>
              <a:defRPr lang="en-US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r>
              <a:rPr lang="en-US" sz="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©2020 Mayo Foundation for Medical Education and Research  |  slide-</a:t>
            </a:r>
            <a:fld id="{D445C29B-035B-48ED-941F-A66A11A8A322}" type="slidenum">
              <a:rPr lang="en-US" sz="7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lvl="0"/>
              <a:t>‹#›</a:t>
            </a:fld>
            <a:endParaRPr lang="en-US" sz="7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36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5/11/2025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973138" y="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499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60/40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73136" y="2854325"/>
            <a:ext cx="5879592" cy="1397000"/>
          </a:xfr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3008" y="4257675"/>
            <a:ext cx="5879592" cy="685800"/>
          </a:xfrm>
        </p:spPr>
        <p:txBody>
          <a:bodyPr lIns="0" tIns="45720" rIns="0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buNone/>
              <a:defRPr sz="2400" b="0">
                <a:solidFill>
                  <a:schemeClr val="accent1"/>
                </a:solidFill>
              </a:defRPr>
            </a:lvl1pPr>
            <a:lvl2pPr marL="4572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7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2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4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6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5/11/2025</a:t>
            </a:fld>
            <a:endParaRPr lang="en-US" dirty="0"/>
          </a:p>
        </p:txBody>
      </p:sp>
      <p:sp>
        <p:nvSpPr>
          <p:cNvPr id="8" name="Freeform 6"/>
          <p:cNvSpPr>
            <a:spLocks noChangeAspect="1" noEditPoints="1"/>
          </p:cNvSpPr>
          <p:nvPr userDrawn="1"/>
        </p:nvSpPr>
        <p:spPr bwMode="auto">
          <a:xfrm>
            <a:off x="541338" y="536575"/>
            <a:ext cx="838146" cy="914400"/>
          </a:xfrm>
          <a:custGeom>
            <a:avLst/>
            <a:gdLst>
              <a:gd name="T0" fmla="*/ 661 w 1089"/>
              <a:gd name="T1" fmla="*/ 944 h 1188"/>
              <a:gd name="T2" fmla="*/ 690 w 1089"/>
              <a:gd name="T3" fmla="*/ 760 h 1188"/>
              <a:gd name="T4" fmla="*/ 399 w 1089"/>
              <a:gd name="T5" fmla="*/ 967 h 1188"/>
              <a:gd name="T6" fmla="*/ 569 w 1089"/>
              <a:gd name="T7" fmla="*/ 721 h 1188"/>
              <a:gd name="T8" fmla="*/ 360 w 1089"/>
              <a:gd name="T9" fmla="*/ 930 h 1188"/>
              <a:gd name="T10" fmla="*/ 452 w 1089"/>
              <a:gd name="T11" fmla="*/ 794 h 1188"/>
              <a:gd name="T12" fmla="*/ 219 w 1089"/>
              <a:gd name="T13" fmla="*/ 794 h 1188"/>
              <a:gd name="T14" fmla="*/ 490 w 1089"/>
              <a:gd name="T15" fmla="*/ 692 h 1188"/>
              <a:gd name="T16" fmla="*/ 336 w 1089"/>
              <a:gd name="T17" fmla="*/ 999 h 1188"/>
              <a:gd name="T18" fmla="*/ 753 w 1089"/>
              <a:gd name="T19" fmla="*/ 999 h 1188"/>
              <a:gd name="T20" fmla="*/ 869 w 1089"/>
              <a:gd name="T21" fmla="*/ 794 h 1188"/>
              <a:gd name="T22" fmla="*/ 729 w 1089"/>
              <a:gd name="T23" fmla="*/ 721 h 1188"/>
              <a:gd name="T24" fmla="*/ 869 w 1089"/>
              <a:gd name="T25" fmla="*/ 794 h 1188"/>
              <a:gd name="T26" fmla="*/ 1016 w 1089"/>
              <a:gd name="T27" fmla="*/ 285 h 1188"/>
              <a:gd name="T28" fmla="*/ 1080 w 1089"/>
              <a:gd name="T29" fmla="*/ 453 h 1188"/>
              <a:gd name="T30" fmla="*/ 1062 w 1089"/>
              <a:gd name="T31" fmla="*/ 341 h 1188"/>
              <a:gd name="T32" fmla="*/ 810 w 1089"/>
              <a:gd name="T33" fmla="*/ 458 h 1188"/>
              <a:gd name="T34" fmla="*/ 872 w 1089"/>
              <a:gd name="T35" fmla="*/ 474 h 1188"/>
              <a:gd name="T36" fmla="*/ 872 w 1089"/>
              <a:gd name="T37" fmla="*/ 289 h 1188"/>
              <a:gd name="T38" fmla="*/ 758 w 1089"/>
              <a:gd name="T39" fmla="*/ 303 h 1188"/>
              <a:gd name="T40" fmla="*/ 713 w 1089"/>
              <a:gd name="T41" fmla="*/ 335 h 1188"/>
              <a:gd name="T42" fmla="*/ 528 w 1089"/>
              <a:gd name="T43" fmla="*/ 302 h 1188"/>
              <a:gd name="T44" fmla="*/ 528 w 1089"/>
              <a:gd name="T45" fmla="*/ 489 h 1188"/>
              <a:gd name="T46" fmla="*/ 573 w 1089"/>
              <a:gd name="T47" fmla="*/ 329 h 1188"/>
              <a:gd name="T48" fmla="*/ 408 w 1089"/>
              <a:gd name="T49" fmla="*/ 303 h 1188"/>
              <a:gd name="T50" fmla="*/ 408 w 1089"/>
              <a:gd name="T51" fmla="*/ 489 h 1188"/>
              <a:gd name="T52" fmla="*/ 471 w 1089"/>
              <a:gd name="T53" fmla="*/ 320 h 1188"/>
              <a:gd name="T54" fmla="*/ 408 w 1089"/>
              <a:gd name="T55" fmla="*/ 303 h 1188"/>
              <a:gd name="T56" fmla="*/ 329 w 1089"/>
              <a:gd name="T57" fmla="*/ 472 h 1188"/>
              <a:gd name="T58" fmla="*/ 309 w 1089"/>
              <a:gd name="T59" fmla="*/ 303 h 1188"/>
              <a:gd name="T60" fmla="*/ 243 w 1089"/>
              <a:gd name="T61" fmla="*/ 320 h 1188"/>
              <a:gd name="T62" fmla="*/ 379 w 1089"/>
              <a:gd name="T63" fmla="*/ 489 h 1188"/>
              <a:gd name="T64" fmla="*/ 188 w 1089"/>
              <a:gd name="T65" fmla="*/ 298 h 1188"/>
              <a:gd name="T66" fmla="*/ 193 w 1089"/>
              <a:gd name="T67" fmla="*/ 464 h 1188"/>
              <a:gd name="T68" fmla="*/ 114 w 1089"/>
              <a:gd name="T69" fmla="*/ 302 h 1188"/>
              <a:gd name="T70" fmla="*/ 884 w 1089"/>
              <a:gd name="T71" fmla="*/ 16 h 1188"/>
              <a:gd name="T72" fmla="*/ 776 w 1089"/>
              <a:gd name="T73" fmla="*/ 107 h 1188"/>
              <a:gd name="T74" fmla="*/ 776 w 1089"/>
              <a:gd name="T75" fmla="*/ 107 h 1188"/>
              <a:gd name="T76" fmla="*/ 743 w 1089"/>
              <a:gd name="T77" fmla="*/ 36 h 1188"/>
              <a:gd name="T78" fmla="*/ 702 w 1089"/>
              <a:gd name="T79" fmla="*/ 17 h 1188"/>
              <a:gd name="T80" fmla="*/ 640 w 1089"/>
              <a:gd name="T81" fmla="*/ 40 h 1188"/>
              <a:gd name="T82" fmla="*/ 568 w 1089"/>
              <a:gd name="T83" fmla="*/ 4 h 1188"/>
              <a:gd name="T84" fmla="*/ 652 w 1089"/>
              <a:gd name="T85" fmla="*/ 172 h 1188"/>
              <a:gd name="T86" fmla="*/ 714 w 1089"/>
              <a:gd name="T87" fmla="*/ 189 h 1188"/>
              <a:gd name="T88" fmla="*/ 444 w 1089"/>
              <a:gd name="T89" fmla="*/ 120 h 1188"/>
              <a:gd name="T90" fmla="*/ 437 w 1089"/>
              <a:gd name="T91" fmla="*/ 136 h 1188"/>
              <a:gd name="T92" fmla="*/ 509 w 1089"/>
              <a:gd name="T93" fmla="*/ 189 h 1188"/>
              <a:gd name="T94" fmla="*/ 567 w 1089"/>
              <a:gd name="T95" fmla="*/ 169 h 1188"/>
              <a:gd name="T96" fmla="*/ 379 w 1089"/>
              <a:gd name="T97" fmla="*/ 189 h 1188"/>
              <a:gd name="T98" fmla="*/ 164 w 1089"/>
              <a:gd name="T99" fmla="*/ 189 h 1188"/>
              <a:gd name="T100" fmla="*/ 223 w 1089"/>
              <a:gd name="T101" fmla="*/ 197 h 1188"/>
              <a:gd name="T102" fmla="*/ 276 w 1089"/>
              <a:gd name="T103" fmla="*/ 203 h 1188"/>
              <a:gd name="T104" fmla="*/ 336 w 1089"/>
              <a:gd name="T105" fmla="*/ 34 h 1188"/>
              <a:gd name="T106" fmla="*/ 229 w 1089"/>
              <a:gd name="T107" fmla="*/ 148 h 1188"/>
              <a:gd name="T108" fmla="*/ 119 w 1089"/>
              <a:gd name="T109" fmla="*/ 47 h 1188"/>
              <a:gd name="T110" fmla="*/ 164 w 1089"/>
              <a:gd name="T111" fmla="*/ 203 h 1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089" h="1188">
                <a:moveTo>
                  <a:pt x="598" y="609"/>
                </a:moveTo>
                <a:cubicBezTo>
                  <a:pt x="598" y="783"/>
                  <a:pt x="598" y="783"/>
                  <a:pt x="598" y="783"/>
                </a:cubicBezTo>
                <a:cubicBezTo>
                  <a:pt x="598" y="850"/>
                  <a:pt x="619" y="904"/>
                  <a:pt x="661" y="944"/>
                </a:cubicBezTo>
                <a:cubicBezTo>
                  <a:pt x="661" y="944"/>
                  <a:pt x="661" y="944"/>
                  <a:pt x="661" y="944"/>
                </a:cubicBezTo>
                <a:cubicBezTo>
                  <a:pt x="661" y="898"/>
                  <a:pt x="661" y="898"/>
                  <a:pt x="661" y="898"/>
                </a:cubicBezTo>
                <a:cubicBezTo>
                  <a:pt x="645" y="869"/>
                  <a:pt x="637" y="834"/>
                  <a:pt x="637" y="794"/>
                </a:cubicBezTo>
                <a:cubicBezTo>
                  <a:pt x="637" y="760"/>
                  <a:pt x="637" y="760"/>
                  <a:pt x="637" y="760"/>
                </a:cubicBezTo>
                <a:cubicBezTo>
                  <a:pt x="690" y="760"/>
                  <a:pt x="690" y="760"/>
                  <a:pt x="690" y="760"/>
                </a:cubicBezTo>
                <a:cubicBezTo>
                  <a:pt x="690" y="760"/>
                  <a:pt x="690" y="929"/>
                  <a:pt x="690" y="937"/>
                </a:cubicBezTo>
                <a:cubicBezTo>
                  <a:pt x="690" y="953"/>
                  <a:pt x="690" y="962"/>
                  <a:pt x="689" y="966"/>
                </a:cubicBezTo>
                <a:cubicBezTo>
                  <a:pt x="682" y="1063"/>
                  <a:pt x="635" y="1128"/>
                  <a:pt x="544" y="1166"/>
                </a:cubicBezTo>
                <a:cubicBezTo>
                  <a:pt x="454" y="1128"/>
                  <a:pt x="406" y="1063"/>
                  <a:pt x="399" y="967"/>
                </a:cubicBezTo>
                <a:cubicBezTo>
                  <a:pt x="461" y="925"/>
                  <a:pt x="490" y="864"/>
                  <a:pt x="490" y="783"/>
                </a:cubicBezTo>
                <a:cubicBezTo>
                  <a:pt x="490" y="760"/>
                  <a:pt x="490" y="760"/>
                  <a:pt x="490" y="760"/>
                </a:cubicBezTo>
                <a:cubicBezTo>
                  <a:pt x="569" y="760"/>
                  <a:pt x="569" y="760"/>
                  <a:pt x="569" y="760"/>
                </a:cubicBezTo>
                <a:cubicBezTo>
                  <a:pt x="569" y="721"/>
                  <a:pt x="569" y="721"/>
                  <a:pt x="569" y="721"/>
                </a:cubicBezTo>
                <a:cubicBezTo>
                  <a:pt x="360" y="721"/>
                  <a:pt x="360" y="721"/>
                  <a:pt x="360" y="721"/>
                </a:cubicBezTo>
                <a:cubicBezTo>
                  <a:pt x="360" y="929"/>
                  <a:pt x="360" y="929"/>
                  <a:pt x="360" y="929"/>
                </a:cubicBezTo>
                <a:cubicBezTo>
                  <a:pt x="360" y="929"/>
                  <a:pt x="360" y="930"/>
                  <a:pt x="360" y="930"/>
                </a:cubicBezTo>
                <a:cubicBezTo>
                  <a:pt x="360" y="930"/>
                  <a:pt x="360" y="930"/>
                  <a:pt x="360" y="930"/>
                </a:cubicBezTo>
                <a:cubicBezTo>
                  <a:pt x="376" y="919"/>
                  <a:pt x="388" y="906"/>
                  <a:pt x="398" y="890"/>
                </a:cubicBezTo>
                <a:cubicBezTo>
                  <a:pt x="398" y="760"/>
                  <a:pt x="398" y="760"/>
                  <a:pt x="398" y="760"/>
                </a:cubicBezTo>
                <a:cubicBezTo>
                  <a:pt x="452" y="760"/>
                  <a:pt x="452" y="760"/>
                  <a:pt x="452" y="760"/>
                </a:cubicBezTo>
                <a:cubicBezTo>
                  <a:pt x="452" y="794"/>
                  <a:pt x="452" y="794"/>
                  <a:pt x="452" y="794"/>
                </a:cubicBezTo>
                <a:cubicBezTo>
                  <a:pt x="452" y="854"/>
                  <a:pt x="434" y="902"/>
                  <a:pt x="398" y="936"/>
                </a:cubicBezTo>
                <a:cubicBezTo>
                  <a:pt x="383" y="951"/>
                  <a:pt x="370" y="959"/>
                  <a:pt x="361" y="964"/>
                </a:cubicBezTo>
                <a:cubicBezTo>
                  <a:pt x="352" y="970"/>
                  <a:pt x="345" y="973"/>
                  <a:pt x="336" y="977"/>
                </a:cubicBezTo>
                <a:cubicBezTo>
                  <a:pt x="257" y="944"/>
                  <a:pt x="219" y="882"/>
                  <a:pt x="219" y="794"/>
                </a:cubicBezTo>
                <a:cubicBezTo>
                  <a:pt x="219" y="648"/>
                  <a:pt x="219" y="648"/>
                  <a:pt x="219" y="648"/>
                </a:cubicBezTo>
                <a:cubicBezTo>
                  <a:pt x="452" y="648"/>
                  <a:pt x="452" y="648"/>
                  <a:pt x="452" y="648"/>
                </a:cubicBezTo>
                <a:cubicBezTo>
                  <a:pt x="452" y="692"/>
                  <a:pt x="452" y="692"/>
                  <a:pt x="452" y="692"/>
                </a:cubicBezTo>
                <a:cubicBezTo>
                  <a:pt x="490" y="692"/>
                  <a:pt x="490" y="692"/>
                  <a:pt x="490" y="692"/>
                </a:cubicBezTo>
                <a:cubicBezTo>
                  <a:pt x="490" y="609"/>
                  <a:pt x="490" y="609"/>
                  <a:pt x="490" y="609"/>
                </a:cubicBezTo>
                <a:cubicBezTo>
                  <a:pt x="181" y="609"/>
                  <a:pt x="181" y="609"/>
                  <a:pt x="181" y="609"/>
                </a:cubicBezTo>
                <a:cubicBezTo>
                  <a:pt x="181" y="783"/>
                  <a:pt x="181" y="783"/>
                  <a:pt x="181" y="783"/>
                </a:cubicBezTo>
                <a:cubicBezTo>
                  <a:pt x="181" y="889"/>
                  <a:pt x="231" y="959"/>
                  <a:pt x="336" y="999"/>
                </a:cubicBezTo>
                <a:cubicBezTo>
                  <a:pt x="346" y="995"/>
                  <a:pt x="355" y="991"/>
                  <a:pt x="364" y="987"/>
                </a:cubicBezTo>
                <a:cubicBezTo>
                  <a:pt x="380" y="1082"/>
                  <a:pt x="439" y="1148"/>
                  <a:pt x="544" y="1188"/>
                </a:cubicBezTo>
                <a:cubicBezTo>
                  <a:pt x="649" y="1148"/>
                  <a:pt x="708" y="1082"/>
                  <a:pt x="724" y="987"/>
                </a:cubicBezTo>
                <a:cubicBezTo>
                  <a:pt x="733" y="991"/>
                  <a:pt x="743" y="995"/>
                  <a:pt x="753" y="999"/>
                </a:cubicBezTo>
                <a:cubicBezTo>
                  <a:pt x="857" y="959"/>
                  <a:pt x="907" y="889"/>
                  <a:pt x="907" y="783"/>
                </a:cubicBezTo>
                <a:cubicBezTo>
                  <a:pt x="907" y="609"/>
                  <a:pt x="907" y="609"/>
                  <a:pt x="907" y="609"/>
                </a:cubicBezTo>
                <a:lnTo>
                  <a:pt x="598" y="609"/>
                </a:lnTo>
                <a:close/>
                <a:moveTo>
                  <a:pt x="869" y="794"/>
                </a:moveTo>
                <a:cubicBezTo>
                  <a:pt x="869" y="882"/>
                  <a:pt x="831" y="944"/>
                  <a:pt x="753" y="977"/>
                </a:cubicBezTo>
                <a:cubicBezTo>
                  <a:pt x="744" y="973"/>
                  <a:pt x="735" y="969"/>
                  <a:pt x="727" y="964"/>
                </a:cubicBezTo>
                <a:cubicBezTo>
                  <a:pt x="728" y="953"/>
                  <a:pt x="729" y="941"/>
                  <a:pt x="729" y="929"/>
                </a:cubicBezTo>
                <a:cubicBezTo>
                  <a:pt x="729" y="721"/>
                  <a:pt x="729" y="721"/>
                  <a:pt x="729" y="721"/>
                </a:cubicBezTo>
                <a:cubicBezTo>
                  <a:pt x="637" y="721"/>
                  <a:pt x="637" y="721"/>
                  <a:pt x="637" y="721"/>
                </a:cubicBezTo>
                <a:cubicBezTo>
                  <a:pt x="637" y="648"/>
                  <a:pt x="637" y="648"/>
                  <a:pt x="637" y="648"/>
                </a:cubicBezTo>
                <a:cubicBezTo>
                  <a:pt x="869" y="648"/>
                  <a:pt x="869" y="648"/>
                  <a:pt x="869" y="648"/>
                </a:cubicBezTo>
                <a:lnTo>
                  <a:pt x="869" y="794"/>
                </a:lnTo>
                <a:close/>
                <a:moveTo>
                  <a:pt x="1062" y="347"/>
                </a:moveTo>
                <a:cubicBezTo>
                  <a:pt x="1074" y="347"/>
                  <a:pt x="1074" y="347"/>
                  <a:pt x="1074" y="347"/>
                </a:cubicBezTo>
                <a:cubicBezTo>
                  <a:pt x="1084" y="298"/>
                  <a:pt x="1084" y="298"/>
                  <a:pt x="1084" y="298"/>
                </a:cubicBezTo>
                <a:cubicBezTo>
                  <a:pt x="1068" y="290"/>
                  <a:pt x="1041" y="285"/>
                  <a:pt x="1016" y="285"/>
                </a:cubicBezTo>
                <a:cubicBezTo>
                  <a:pt x="944" y="285"/>
                  <a:pt x="895" y="331"/>
                  <a:pt x="895" y="392"/>
                </a:cubicBezTo>
                <a:cubicBezTo>
                  <a:pt x="895" y="451"/>
                  <a:pt x="938" y="493"/>
                  <a:pt x="1007" y="493"/>
                </a:cubicBezTo>
                <a:cubicBezTo>
                  <a:pt x="1041" y="493"/>
                  <a:pt x="1069" y="482"/>
                  <a:pt x="1089" y="464"/>
                </a:cubicBezTo>
                <a:cubicBezTo>
                  <a:pt x="1080" y="453"/>
                  <a:pt x="1080" y="453"/>
                  <a:pt x="1080" y="453"/>
                </a:cubicBezTo>
                <a:cubicBezTo>
                  <a:pt x="1062" y="466"/>
                  <a:pt x="1040" y="473"/>
                  <a:pt x="1018" y="473"/>
                </a:cubicBezTo>
                <a:cubicBezTo>
                  <a:pt x="969" y="473"/>
                  <a:pt x="932" y="440"/>
                  <a:pt x="932" y="383"/>
                </a:cubicBezTo>
                <a:cubicBezTo>
                  <a:pt x="932" y="331"/>
                  <a:pt x="962" y="302"/>
                  <a:pt x="1009" y="302"/>
                </a:cubicBezTo>
                <a:cubicBezTo>
                  <a:pt x="1047" y="302"/>
                  <a:pt x="1062" y="313"/>
                  <a:pt x="1062" y="341"/>
                </a:cubicBezTo>
                <a:lnTo>
                  <a:pt x="1062" y="347"/>
                </a:lnTo>
                <a:close/>
                <a:moveTo>
                  <a:pt x="783" y="303"/>
                </a:moveTo>
                <a:cubicBezTo>
                  <a:pt x="808" y="304"/>
                  <a:pt x="810" y="306"/>
                  <a:pt x="810" y="320"/>
                </a:cubicBezTo>
                <a:cubicBezTo>
                  <a:pt x="810" y="458"/>
                  <a:pt x="810" y="458"/>
                  <a:pt x="810" y="458"/>
                </a:cubicBezTo>
                <a:cubicBezTo>
                  <a:pt x="810" y="471"/>
                  <a:pt x="808" y="473"/>
                  <a:pt x="783" y="474"/>
                </a:cubicBezTo>
                <a:cubicBezTo>
                  <a:pt x="783" y="489"/>
                  <a:pt x="783" y="489"/>
                  <a:pt x="783" y="489"/>
                </a:cubicBezTo>
                <a:cubicBezTo>
                  <a:pt x="872" y="489"/>
                  <a:pt x="872" y="489"/>
                  <a:pt x="872" y="489"/>
                </a:cubicBezTo>
                <a:cubicBezTo>
                  <a:pt x="872" y="474"/>
                  <a:pt x="872" y="474"/>
                  <a:pt x="872" y="474"/>
                </a:cubicBezTo>
                <a:cubicBezTo>
                  <a:pt x="847" y="473"/>
                  <a:pt x="845" y="471"/>
                  <a:pt x="845" y="458"/>
                </a:cubicBezTo>
                <a:cubicBezTo>
                  <a:pt x="845" y="320"/>
                  <a:pt x="845" y="320"/>
                  <a:pt x="845" y="320"/>
                </a:cubicBezTo>
                <a:cubicBezTo>
                  <a:pt x="845" y="306"/>
                  <a:pt x="847" y="304"/>
                  <a:pt x="872" y="303"/>
                </a:cubicBezTo>
                <a:cubicBezTo>
                  <a:pt x="872" y="289"/>
                  <a:pt x="872" y="289"/>
                  <a:pt x="872" y="289"/>
                </a:cubicBezTo>
                <a:cubicBezTo>
                  <a:pt x="783" y="289"/>
                  <a:pt x="783" y="289"/>
                  <a:pt x="783" y="289"/>
                </a:cubicBezTo>
                <a:lnTo>
                  <a:pt x="783" y="303"/>
                </a:lnTo>
                <a:close/>
                <a:moveTo>
                  <a:pt x="731" y="335"/>
                </a:moveTo>
                <a:cubicBezTo>
                  <a:pt x="731" y="308"/>
                  <a:pt x="736" y="303"/>
                  <a:pt x="758" y="303"/>
                </a:cubicBezTo>
                <a:cubicBezTo>
                  <a:pt x="758" y="289"/>
                  <a:pt x="758" y="289"/>
                  <a:pt x="758" y="289"/>
                </a:cubicBezTo>
                <a:cubicBezTo>
                  <a:pt x="686" y="289"/>
                  <a:pt x="686" y="289"/>
                  <a:pt x="686" y="289"/>
                </a:cubicBezTo>
                <a:cubicBezTo>
                  <a:pt x="686" y="303"/>
                  <a:pt x="686" y="303"/>
                  <a:pt x="686" y="303"/>
                </a:cubicBezTo>
                <a:cubicBezTo>
                  <a:pt x="708" y="303"/>
                  <a:pt x="713" y="308"/>
                  <a:pt x="713" y="335"/>
                </a:cubicBezTo>
                <a:cubicBezTo>
                  <a:pt x="713" y="436"/>
                  <a:pt x="713" y="436"/>
                  <a:pt x="713" y="436"/>
                </a:cubicBezTo>
                <a:cubicBezTo>
                  <a:pt x="584" y="289"/>
                  <a:pt x="584" y="289"/>
                  <a:pt x="584" y="289"/>
                </a:cubicBezTo>
                <a:cubicBezTo>
                  <a:pt x="526" y="289"/>
                  <a:pt x="526" y="289"/>
                  <a:pt x="526" y="289"/>
                </a:cubicBezTo>
                <a:cubicBezTo>
                  <a:pt x="528" y="302"/>
                  <a:pt x="528" y="302"/>
                  <a:pt x="528" y="302"/>
                </a:cubicBezTo>
                <a:cubicBezTo>
                  <a:pt x="552" y="306"/>
                  <a:pt x="555" y="308"/>
                  <a:pt x="555" y="329"/>
                </a:cubicBezTo>
                <a:cubicBezTo>
                  <a:pt x="555" y="443"/>
                  <a:pt x="555" y="443"/>
                  <a:pt x="555" y="443"/>
                </a:cubicBezTo>
                <a:cubicBezTo>
                  <a:pt x="555" y="469"/>
                  <a:pt x="550" y="474"/>
                  <a:pt x="528" y="474"/>
                </a:cubicBezTo>
                <a:cubicBezTo>
                  <a:pt x="528" y="489"/>
                  <a:pt x="528" y="489"/>
                  <a:pt x="528" y="489"/>
                </a:cubicBezTo>
                <a:cubicBezTo>
                  <a:pt x="600" y="489"/>
                  <a:pt x="600" y="489"/>
                  <a:pt x="600" y="489"/>
                </a:cubicBezTo>
                <a:cubicBezTo>
                  <a:pt x="600" y="474"/>
                  <a:pt x="600" y="474"/>
                  <a:pt x="600" y="474"/>
                </a:cubicBezTo>
                <a:cubicBezTo>
                  <a:pt x="577" y="474"/>
                  <a:pt x="573" y="469"/>
                  <a:pt x="573" y="443"/>
                </a:cubicBezTo>
                <a:cubicBezTo>
                  <a:pt x="573" y="329"/>
                  <a:pt x="573" y="329"/>
                  <a:pt x="573" y="329"/>
                </a:cubicBezTo>
                <a:cubicBezTo>
                  <a:pt x="716" y="491"/>
                  <a:pt x="716" y="491"/>
                  <a:pt x="716" y="491"/>
                </a:cubicBezTo>
                <a:cubicBezTo>
                  <a:pt x="731" y="491"/>
                  <a:pt x="731" y="491"/>
                  <a:pt x="731" y="491"/>
                </a:cubicBezTo>
                <a:lnTo>
                  <a:pt x="731" y="335"/>
                </a:lnTo>
                <a:close/>
                <a:moveTo>
                  <a:pt x="408" y="303"/>
                </a:moveTo>
                <a:cubicBezTo>
                  <a:pt x="433" y="304"/>
                  <a:pt x="436" y="306"/>
                  <a:pt x="436" y="320"/>
                </a:cubicBezTo>
                <a:cubicBezTo>
                  <a:pt x="436" y="458"/>
                  <a:pt x="436" y="458"/>
                  <a:pt x="436" y="458"/>
                </a:cubicBezTo>
                <a:cubicBezTo>
                  <a:pt x="436" y="471"/>
                  <a:pt x="433" y="473"/>
                  <a:pt x="408" y="474"/>
                </a:cubicBezTo>
                <a:cubicBezTo>
                  <a:pt x="408" y="489"/>
                  <a:pt x="408" y="489"/>
                  <a:pt x="408" y="489"/>
                </a:cubicBezTo>
                <a:cubicBezTo>
                  <a:pt x="498" y="489"/>
                  <a:pt x="498" y="489"/>
                  <a:pt x="498" y="489"/>
                </a:cubicBezTo>
                <a:cubicBezTo>
                  <a:pt x="498" y="474"/>
                  <a:pt x="498" y="474"/>
                  <a:pt x="498" y="474"/>
                </a:cubicBezTo>
                <a:cubicBezTo>
                  <a:pt x="473" y="473"/>
                  <a:pt x="471" y="471"/>
                  <a:pt x="471" y="458"/>
                </a:cubicBezTo>
                <a:cubicBezTo>
                  <a:pt x="471" y="320"/>
                  <a:pt x="471" y="320"/>
                  <a:pt x="471" y="320"/>
                </a:cubicBezTo>
                <a:cubicBezTo>
                  <a:pt x="471" y="306"/>
                  <a:pt x="473" y="304"/>
                  <a:pt x="498" y="303"/>
                </a:cubicBezTo>
                <a:cubicBezTo>
                  <a:pt x="498" y="289"/>
                  <a:pt x="498" y="289"/>
                  <a:pt x="498" y="289"/>
                </a:cubicBezTo>
                <a:cubicBezTo>
                  <a:pt x="408" y="289"/>
                  <a:pt x="408" y="289"/>
                  <a:pt x="408" y="289"/>
                </a:cubicBezTo>
                <a:lnTo>
                  <a:pt x="408" y="303"/>
                </a:lnTo>
                <a:close/>
                <a:moveTo>
                  <a:pt x="390" y="431"/>
                </a:moveTo>
                <a:cubicBezTo>
                  <a:pt x="379" y="431"/>
                  <a:pt x="379" y="431"/>
                  <a:pt x="379" y="431"/>
                </a:cubicBezTo>
                <a:cubicBezTo>
                  <a:pt x="374" y="440"/>
                  <a:pt x="374" y="440"/>
                  <a:pt x="374" y="440"/>
                </a:cubicBezTo>
                <a:cubicBezTo>
                  <a:pt x="362" y="466"/>
                  <a:pt x="352" y="472"/>
                  <a:pt x="329" y="472"/>
                </a:cubicBezTo>
                <a:cubicBezTo>
                  <a:pt x="292" y="472"/>
                  <a:pt x="292" y="472"/>
                  <a:pt x="292" y="472"/>
                </a:cubicBezTo>
                <a:cubicBezTo>
                  <a:pt x="279" y="472"/>
                  <a:pt x="278" y="467"/>
                  <a:pt x="278" y="449"/>
                </a:cubicBezTo>
                <a:cubicBezTo>
                  <a:pt x="278" y="320"/>
                  <a:pt x="278" y="320"/>
                  <a:pt x="278" y="320"/>
                </a:cubicBezTo>
                <a:cubicBezTo>
                  <a:pt x="278" y="306"/>
                  <a:pt x="280" y="303"/>
                  <a:pt x="309" y="303"/>
                </a:cubicBezTo>
                <a:cubicBezTo>
                  <a:pt x="309" y="289"/>
                  <a:pt x="309" y="289"/>
                  <a:pt x="309" y="289"/>
                </a:cubicBezTo>
                <a:cubicBezTo>
                  <a:pt x="217" y="289"/>
                  <a:pt x="217" y="289"/>
                  <a:pt x="217" y="289"/>
                </a:cubicBezTo>
                <a:cubicBezTo>
                  <a:pt x="217" y="303"/>
                  <a:pt x="217" y="303"/>
                  <a:pt x="217" y="303"/>
                </a:cubicBezTo>
                <a:cubicBezTo>
                  <a:pt x="241" y="304"/>
                  <a:pt x="243" y="306"/>
                  <a:pt x="243" y="320"/>
                </a:cubicBezTo>
                <a:cubicBezTo>
                  <a:pt x="243" y="446"/>
                  <a:pt x="243" y="446"/>
                  <a:pt x="243" y="446"/>
                </a:cubicBezTo>
                <a:cubicBezTo>
                  <a:pt x="243" y="469"/>
                  <a:pt x="241" y="471"/>
                  <a:pt x="219" y="475"/>
                </a:cubicBezTo>
                <a:cubicBezTo>
                  <a:pt x="219" y="489"/>
                  <a:pt x="219" y="489"/>
                  <a:pt x="219" y="489"/>
                </a:cubicBezTo>
                <a:cubicBezTo>
                  <a:pt x="379" y="489"/>
                  <a:pt x="379" y="489"/>
                  <a:pt x="379" y="489"/>
                </a:cubicBezTo>
                <a:lnTo>
                  <a:pt x="390" y="431"/>
                </a:lnTo>
                <a:close/>
                <a:moveTo>
                  <a:pt x="167" y="347"/>
                </a:moveTo>
                <a:cubicBezTo>
                  <a:pt x="179" y="347"/>
                  <a:pt x="179" y="347"/>
                  <a:pt x="179" y="347"/>
                </a:cubicBezTo>
                <a:cubicBezTo>
                  <a:pt x="188" y="298"/>
                  <a:pt x="188" y="298"/>
                  <a:pt x="188" y="298"/>
                </a:cubicBezTo>
                <a:cubicBezTo>
                  <a:pt x="172" y="290"/>
                  <a:pt x="146" y="285"/>
                  <a:pt x="120" y="285"/>
                </a:cubicBezTo>
                <a:cubicBezTo>
                  <a:pt x="49" y="285"/>
                  <a:pt x="0" y="331"/>
                  <a:pt x="0" y="392"/>
                </a:cubicBezTo>
                <a:cubicBezTo>
                  <a:pt x="0" y="451"/>
                  <a:pt x="43" y="493"/>
                  <a:pt x="112" y="493"/>
                </a:cubicBezTo>
                <a:cubicBezTo>
                  <a:pt x="146" y="493"/>
                  <a:pt x="174" y="482"/>
                  <a:pt x="193" y="464"/>
                </a:cubicBezTo>
                <a:cubicBezTo>
                  <a:pt x="185" y="453"/>
                  <a:pt x="185" y="453"/>
                  <a:pt x="185" y="453"/>
                </a:cubicBezTo>
                <a:cubicBezTo>
                  <a:pt x="167" y="466"/>
                  <a:pt x="145" y="473"/>
                  <a:pt x="123" y="473"/>
                </a:cubicBezTo>
                <a:cubicBezTo>
                  <a:pt x="74" y="473"/>
                  <a:pt x="37" y="440"/>
                  <a:pt x="37" y="383"/>
                </a:cubicBezTo>
                <a:cubicBezTo>
                  <a:pt x="37" y="331"/>
                  <a:pt x="66" y="302"/>
                  <a:pt x="114" y="302"/>
                </a:cubicBezTo>
                <a:cubicBezTo>
                  <a:pt x="152" y="302"/>
                  <a:pt x="167" y="313"/>
                  <a:pt x="167" y="341"/>
                </a:cubicBezTo>
                <a:lnTo>
                  <a:pt x="167" y="347"/>
                </a:lnTo>
                <a:close/>
                <a:moveTo>
                  <a:pt x="813" y="98"/>
                </a:moveTo>
                <a:cubicBezTo>
                  <a:pt x="813" y="45"/>
                  <a:pt x="840" y="16"/>
                  <a:pt x="884" y="16"/>
                </a:cubicBezTo>
                <a:cubicBezTo>
                  <a:pt x="930" y="16"/>
                  <a:pt x="960" y="50"/>
                  <a:pt x="960" y="109"/>
                </a:cubicBezTo>
                <a:cubicBezTo>
                  <a:pt x="960" y="162"/>
                  <a:pt x="933" y="190"/>
                  <a:pt x="889" y="190"/>
                </a:cubicBezTo>
                <a:cubicBezTo>
                  <a:pt x="843" y="190"/>
                  <a:pt x="813" y="156"/>
                  <a:pt x="813" y="98"/>
                </a:cubicBezTo>
                <a:moveTo>
                  <a:pt x="776" y="107"/>
                </a:moveTo>
                <a:cubicBezTo>
                  <a:pt x="776" y="167"/>
                  <a:pt x="816" y="207"/>
                  <a:pt x="883" y="207"/>
                </a:cubicBezTo>
                <a:cubicBezTo>
                  <a:pt x="951" y="207"/>
                  <a:pt x="997" y="163"/>
                  <a:pt x="997" y="100"/>
                </a:cubicBezTo>
                <a:cubicBezTo>
                  <a:pt x="997" y="40"/>
                  <a:pt x="957" y="0"/>
                  <a:pt x="890" y="0"/>
                </a:cubicBezTo>
                <a:cubicBezTo>
                  <a:pt x="822" y="0"/>
                  <a:pt x="776" y="44"/>
                  <a:pt x="776" y="107"/>
                </a:cubicBezTo>
                <a:moveTo>
                  <a:pt x="714" y="189"/>
                </a:moveTo>
                <a:cubicBezTo>
                  <a:pt x="689" y="188"/>
                  <a:pt x="687" y="186"/>
                  <a:pt x="687" y="172"/>
                </a:cubicBezTo>
                <a:cubicBezTo>
                  <a:pt x="687" y="115"/>
                  <a:pt x="687" y="115"/>
                  <a:pt x="687" y="115"/>
                </a:cubicBezTo>
                <a:cubicBezTo>
                  <a:pt x="743" y="36"/>
                  <a:pt x="743" y="36"/>
                  <a:pt x="743" y="36"/>
                </a:cubicBezTo>
                <a:cubicBezTo>
                  <a:pt x="753" y="22"/>
                  <a:pt x="756" y="18"/>
                  <a:pt x="771" y="18"/>
                </a:cubicBezTo>
                <a:cubicBezTo>
                  <a:pt x="771" y="4"/>
                  <a:pt x="771" y="4"/>
                  <a:pt x="771" y="4"/>
                </a:cubicBezTo>
                <a:cubicBezTo>
                  <a:pt x="702" y="4"/>
                  <a:pt x="702" y="4"/>
                  <a:pt x="702" y="4"/>
                </a:cubicBezTo>
                <a:cubicBezTo>
                  <a:pt x="702" y="17"/>
                  <a:pt x="702" y="17"/>
                  <a:pt x="702" y="17"/>
                </a:cubicBezTo>
                <a:cubicBezTo>
                  <a:pt x="720" y="18"/>
                  <a:pt x="724" y="21"/>
                  <a:pt x="724" y="27"/>
                </a:cubicBezTo>
                <a:cubicBezTo>
                  <a:pt x="724" y="31"/>
                  <a:pt x="722" y="36"/>
                  <a:pt x="718" y="42"/>
                </a:cubicBezTo>
                <a:cubicBezTo>
                  <a:pt x="679" y="97"/>
                  <a:pt x="679" y="97"/>
                  <a:pt x="679" y="97"/>
                </a:cubicBezTo>
                <a:cubicBezTo>
                  <a:pt x="640" y="40"/>
                  <a:pt x="640" y="40"/>
                  <a:pt x="640" y="40"/>
                </a:cubicBezTo>
                <a:cubicBezTo>
                  <a:pt x="636" y="34"/>
                  <a:pt x="634" y="31"/>
                  <a:pt x="634" y="27"/>
                </a:cubicBezTo>
                <a:cubicBezTo>
                  <a:pt x="634" y="21"/>
                  <a:pt x="639" y="18"/>
                  <a:pt x="657" y="17"/>
                </a:cubicBezTo>
                <a:cubicBezTo>
                  <a:pt x="657" y="4"/>
                  <a:pt x="657" y="4"/>
                  <a:pt x="657" y="4"/>
                </a:cubicBezTo>
                <a:cubicBezTo>
                  <a:pt x="568" y="4"/>
                  <a:pt x="568" y="4"/>
                  <a:pt x="568" y="4"/>
                </a:cubicBezTo>
                <a:cubicBezTo>
                  <a:pt x="568" y="18"/>
                  <a:pt x="568" y="18"/>
                  <a:pt x="568" y="18"/>
                </a:cubicBezTo>
                <a:cubicBezTo>
                  <a:pt x="581" y="18"/>
                  <a:pt x="585" y="22"/>
                  <a:pt x="595" y="36"/>
                </a:cubicBezTo>
                <a:cubicBezTo>
                  <a:pt x="652" y="117"/>
                  <a:pt x="652" y="117"/>
                  <a:pt x="652" y="117"/>
                </a:cubicBezTo>
                <a:cubicBezTo>
                  <a:pt x="652" y="172"/>
                  <a:pt x="652" y="172"/>
                  <a:pt x="652" y="172"/>
                </a:cubicBezTo>
                <a:cubicBezTo>
                  <a:pt x="652" y="186"/>
                  <a:pt x="650" y="188"/>
                  <a:pt x="625" y="189"/>
                </a:cubicBezTo>
                <a:cubicBezTo>
                  <a:pt x="625" y="203"/>
                  <a:pt x="625" y="203"/>
                  <a:pt x="625" y="203"/>
                </a:cubicBezTo>
                <a:cubicBezTo>
                  <a:pt x="714" y="203"/>
                  <a:pt x="714" y="203"/>
                  <a:pt x="714" y="203"/>
                </a:cubicBezTo>
                <a:lnTo>
                  <a:pt x="714" y="189"/>
                </a:lnTo>
                <a:close/>
                <a:moveTo>
                  <a:pt x="444" y="120"/>
                </a:moveTo>
                <a:cubicBezTo>
                  <a:pt x="476" y="47"/>
                  <a:pt x="476" y="47"/>
                  <a:pt x="476" y="47"/>
                </a:cubicBezTo>
                <a:cubicBezTo>
                  <a:pt x="508" y="120"/>
                  <a:pt x="508" y="120"/>
                  <a:pt x="508" y="120"/>
                </a:cubicBezTo>
                <a:lnTo>
                  <a:pt x="444" y="120"/>
                </a:lnTo>
                <a:close/>
                <a:moveTo>
                  <a:pt x="446" y="189"/>
                </a:moveTo>
                <a:cubicBezTo>
                  <a:pt x="427" y="189"/>
                  <a:pt x="421" y="185"/>
                  <a:pt x="421" y="176"/>
                </a:cubicBezTo>
                <a:cubicBezTo>
                  <a:pt x="421" y="173"/>
                  <a:pt x="423" y="168"/>
                  <a:pt x="425" y="164"/>
                </a:cubicBezTo>
                <a:cubicBezTo>
                  <a:pt x="437" y="136"/>
                  <a:pt x="437" y="136"/>
                  <a:pt x="437" y="136"/>
                </a:cubicBezTo>
                <a:cubicBezTo>
                  <a:pt x="515" y="136"/>
                  <a:pt x="515" y="136"/>
                  <a:pt x="515" y="136"/>
                </a:cubicBezTo>
                <a:cubicBezTo>
                  <a:pt x="528" y="167"/>
                  <a:pt x="528" y="167"/>
                  <a:pt x="528" y="167"/>
                </a:cubicBezTo>
                <a:cubicBezTo>
                  <a:pt x="530" y="171"/>
                  <a:pt x="531" y="175"/>
                  <a:pt x="531" y="178"/>
                </a:cubicBezTo>
                <a:cubicBezTo>
                  <a:pt x="531" y="186"/>
                  <a:pt x="526" y="189"/>
                  <a:pt x="509" y="189"/>
                </a:cubicBezTo>
                <a:cubicBezTo>
                  <a:pt x="509" y="203"/>
                  <a:pt x="509" y="203"/>
                  <a:pt x="509" y="203"/>
                </a:cubicBezTo>
                <a:cubicBezTo>
                  <a:pt x="591" y="203"/>
                  <a:pt x="591" y="203"/>
                  <a:pt x="591" y="203"/>
                </a:cubicBezTo>
                <a:cubicBezTo>
                  <a:pt x="591" y="189"/>
                  <a:pt x="591" y="189"/>
                  <a:pt x="591" y="189"/>
                </a:cubicBezTo>
                <a:cubicBezTo>
                  <a:pt x="576" y="188"/>
                  <a:pt x="574" y="185"/>
                  <a:pt x="567" y="169"/>
                </a:cubicBezTo>
                <a:cubicBezTo>
                  <a:pt x="492" y="1"/>
                  <a:pt x="492" y="1"/>
                  <a:pt x="492" y="1"/>
                </a:cubicBezTo>
                <a:cubicBezTo>
                  <a:pt x="478" y="1"/>
                  <a:pt x="478" y="1"/>
                  <a:pt x="478" y="1"/>
                </a:cubicBezTo>
                <a:cubicBezTo>
                  <a:pt x="403" y="169"/>
                  <a:pt x="403" y="169"/>
                  <a:pt x="403" y="169"/>
                </a:cubicBezTo>
                <a:cubicBezTo>
                  <a:pt x="397" y="185"/>
                  <a:pt x="394" y="188"/>
                  <a:pt x="379" y="189"/>
                </a:cubicBezTo>
                <a:cubicBezTo>
                  <a:pt x="379" y="203"/>
                  <a:pt x="379" y="203"/>
                  <a:pt x="379" y="203"/>
                </a:cubicBezTo>
                <a:cubicBezTo>
                  <a:pt x="446" y="203"/>
                  <a:pt x="446" y="203"/>
                  <a:pt x="446" y="203"/>
                </a:cubicBezTo>
                <a:lnTo>
                  <a:pt x="446" y="189"/>
                </a:lnTo>
                <a:close/>
                <a:moveTo>
                  <a:pt x="164" y="189"/>
                </a:moveTo>
                <a:cubicBezTo>
                  <a:pt x="142" y="189"/>
                  <a:pt x="137" y="184"/>
                  <a:pt x="137" y="157"/>
                </a:cubicBezTo>
                <a:cubicBezTo>
                  <a:pt x="137" y="42"/>
                  <a:pt x="137" y="42"/>
                  <a:pt x="137" y="42"/>
                </a:cubicBezTo>
                <a:cubicBezTo>
                  <a:pt x="216" y="197"/>
                  <a:pt x="216" y="197"/>
                  <a:pt x="216" y="197"/>
                </a:cubicBezTo>
                <a:cubicBezTo>
                  <a:pt x="223" y="197"/>
                  <a:pt x="223" y="197"/>
                  <a:pt x="223" y="197"/>
                </a:cubicBezTo>
                <a:cubicBezTo>
                  <a:pt x="301" y="42"/>
                  <a:pt x="301" y="42"/>
                  <a:pt x="301" y="42"/>
                </a:cubicBezTo>
                <a:cubicBezTo>
                  <a:pt x="301" y="172"/>
                  <a:pt x="301" y="172"/>
                  <a:pt x="301" y="172"/>
                </a:cubicBezTo>
                <a:cubicBezTo>
                  <a:pt x="301" y="186"/>
                  <a:pt x="299" y="188"/>
                  <a:pt x="276" y="189"/>
                </a:cubicBezTo>
                <a:cubicBezTo>
                  <a:pt x="276" y="203"/>
                  <a:pt x="276" y="203"/>
                  <a:pt x="276" y="203"/>
                </a:cubicBezTo>
                <a:cubicBezTo>
                  <a:pt x="362" y="203"/>
                  <a:pt x="362" y="203"/>
                  <a:pt x="362" y="203"/>
                </a:cubicBezTo>
                <a:cubicBezTo>
                  <a:pt x="362" y="189"/>
                  <a:pt x="362" y="189"/>
                  <a:pt x="362" y="189"/>
                </a:cubicBezTo>
                <a:cubicBezTo>
                  <a:pt x="338" y="188"/>
                  <a:pt x="336" y="186"/>
                  <a:pt x="336" y="172"/>
                </a:cubicBezTo>
                <a:cubicBezTo>
                  <a:pt x="336" y="34"/>
                  <a:pt x="336" y="34"/>
                  <a:pt x="336" y="34"/>
                </a:cubicBezTo>
                <a:cubicBezTo>
                  <a:pt x="336" y="21"/>
                  <a:pt x="338" y="19"/>
                  <a:pt x="362" y="18"/>
                </a:cubicBezTo>
                <a:cubicBezTo>
                  <a:pt x="362" y="4"/>
                  <a:pt x="362" y="4"/>
                  <a:pt x="362" y="4"/>
                </a:cubicBezTo>
                <a:cubicBezTo>
                  <a:pt x="302" y="4"/>
                  <a:pt x="302" y="4"/>
                  <a:pt x="302" y="4"/>
                </a:cubicBezTo>
                <a:cubicBezTo>
                  <a:pt x="229" y="148"/>
                  <a:pt x="229" y="148"/>
                  <a:pt x="229" y="148"/>
                </a:cubicBezTo>
                <a:cubicBezTo>
                  <a:pt x="156" y="4"/>
                  <a:pt x="156" y="4"/>
                  <a:pt x="156" y="4"/>
                </a:cubicBezTo>
                <a:cubicBezTo>
                  <a:pt x="92" y="4"/>
                  <a:pt x="92" y="4"/>
                  <a:pt x="92" y="4"/>
                </a:cubicBezTo>
                <a:cubicBezTo>
                  <a:pt x="92" y="17"/>
                  <a:pt x="92" y="17"/>
                  <a:pt x="92" y="17"/>
                </a:cubicBezTo>
                <a:cubicBezTo>
                  <a:pt x="115" y="20"/>
                  <a:pt x="119" y="22"/>
                  <a:pt x="119" y="47"/>
                </a:cubicBezTo>
                <a:cubicBezTo>
                  <a:pt x="119" y="157"/>
                  <a:pt x="119" y="157"/>
                  <a:pt x="119" y="157"/>
                </a:cubicBezTo>
                <a:cubicBezTo>
                  <a:pt x="119" y="184"/>
                  <a:pt x="114" y="189"/>
                  <a:pt x="92" y="189"/>
                </a:cubicBezTo>
                <a:cubicBezTo>
                  <a:pt x="92" y="203"/>
                  <a:pt x="92" y="203"/>
                  <a:pt x="92" y="203"/>
                </a:cubicBezTo>
                <a:cubicBezTo>
                  <a:pt x="164" y="203"/>
                  <a:pt x="164" y="203"/>
                  <a:pt x="164" y="203"/>
                </a:cubicBezTo>
                <a:lnTo>
                  <a:pt x="164" y="18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7224713" y="0"/>
            <a:ext cx="4964112" cy="6858000"/>
          </a:xfrm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973138" y="672465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247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no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5/11/2025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6557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5/11/2025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7252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Mayo En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71774" y="2733676"/>
            <a:ext cx="4452939" cy="1371600"/>
          </a:xfrm>
        </p:spPr>
        <p:txBody>
          <a:bodyPr anchor="ctr" anchorCtr="0"/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5/11/2025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 rot="16200000">
            <a:off x="-1624964" y="3362325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0360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5/11/2025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80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8924052" y="536576"/>
            <a:ext cx="2742486" cy="5435600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3138" y="536576"/>
            <a:ext cx="7592510" cy="54356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5/11/2025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1949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3138" y="1590674"/>
            <a:ext cx="9998921" cy="438912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5/11/2025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973138" y="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15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tegy and Vi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5/11/2025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973138" y="4892548"/>
            <a:ext cx="2286000" cy="1444752"/>
          </a:xfrm>
        </p:spPr>
        <p:txBody>
          <a:bodyPr tIns="91440" bIns="45720"/>
          <a:lstStyle>
            <a:lvl1pPr marL="171450" indent="-171450">
              <a:spcBef>
                <a:spcPts val="900"/>
              </a:spcBef>
              <a:buFont typeface="Arial" panose="020B0604020202020204" pitchFamily="34" charset="0"/>
              <a:buChar char="•"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14"/>
          <p:cNvSpPr>
            <a:spLocks noGrp="1"/>
          </p:cNvSpPr>
          <p:nvPr>
            <p:ph type="body" sz="quarter" idx="17"/>
          </p:nvPr>
        </p:nvSpPr>
        <p:spPr>
          <a:xfrm>
            <a:off x="973138" y="4610073"/>
            <a:ext cx="2286000" cy="274320"/>
          </a:xfrm>
        </p:spPr>
        <p:txBody>
          <a:bodyPr bIns="0" anchor="t" anchorCtr="0"/>
          <a:lstStyle>
            <a:lvl1pPr marL="0" indent="0">
              <a:buNone/>
              <a:defRPr b="1"/>
            </a:lvl1pPr>
            <a:lvl2pPr marL="457200" indent="0">
              <a:buNone/>
              <a:defRPr b="1"/>
            </a:lvl2pPr>
            <a:lvl3pPr marL="914400" indent="0">
              <a:buNone/>
              <a:defRPr b="1"/>
            </a:lvl3pPr>
            <a:lvl4pPr marL="1371600" indent="0">
              <a:buNone/>
              <a:defRPr b="1"/>
            </a:lvl4pPr>
            <a:lvl5pPr marL="1828800" indent="0">
              <a:buNone/>
              <a:defRPr b="1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" name="Text Placeholder 14"/>
          <p:cNvSpPr>
            <a:spLocks noGrp="1"/>
          </p:cNvSpPr>
          <p:nvPr>
            <p:ph type="body" sz="quarter" idx="18"/>
          </p:nvPr>
        </p:nvSpPr>
        <p:spPr>
          <a:xfrm>
            <a:off x="3547005" y="4610073"/>
            <a:ext cx="2286000" cy="274320"/>
          </a:xfrm>
        </p:spPr>
        <p:txBody>
          <a:bodyPr bIns="0" anchor="t" anchorCtr="0"/>
          <a:lstStyle>
            <a:lvl1pPr marL="0" indent="0">
              <a:buNone/>
              <a:defRPr b="1"/>
            </a:lvl1pPr>
            <a:lvl2pPr marL="457200" indent="0">
              <a:buNone/>
              <a:defRPr b="1"/>
            </a:lvl2pPr>
            <a:lvl3pPr marL="914400" indent="0">
              <a:buNone/>
              <a:defRPr b="1"/>
            </a:lvl3pPr>
            <a:lvl4pPr marL="1371600" indent="0">
              <a:buNone/>
              <a:defRPr b="1"/>
            </a:lvl4pPr>
            <a:lvl5pPr marL="1828800" indent="0">
              <a:buNone/>
              <a:defRPr b="1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14"/>
          <p:cNvSpPr>
            <a:spLocks noGrp="1"/>
          </p:cNvSpPr>
          <p:nvPr>
            <p:ph type="body" sz="quarter" idx="19"/>
          </p:nvPr>
        </p:nvSpPr>
        <p:spPr>
          <a:xfrm>
            <a:off x="6120872" y="4610073"/>
            <a:ext cx="2286000" cy="274320"/>
          </a:xfrm>
        </p:spPr>
        <p:txBody>
          <a:bodyPr bIns="0" anchor="t" anchorCtr="0"/>
          <a:lstStyle>
            <a:lvl1pPr marL="0" indent="0">
              <a:buNone/>
              <a:defRPr b="1"/>
            </a:lvl1pPr>
            <a:lvl2pPr marL="457200" indent="0">
              <a:buNone/>
              <a:defRPr b="1"/>
            </a:lvl2pPr>
            <a:lvl3pPr marL="914400" indent="0">
              <a:buNone/>
              <a:defRPr b="1"/>
            </a:lvl3pPr>
            <a:lvl4pPr marL="1371600" indent="0">
              <a:buNone/>
              <a:defRPr b="1"/>
            </a:lvl4pPr>
            <a:lvl5pPr marL="1828800" indent="0">
              <a:buNone/>
              <a:defRPr b="1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Text Placeholder 14"/>
          <p:cNvSpPr>
            <a:spLocks noGrp="1"/>
          </p:cNvSpPr>
          <p:nvPr>
            <p:ph type="body" sz="quarter" idx="20"/>
          </p:nvPr>
        </p:nvSpPr>
        <p:spPr>
          <a:xfrm>
            <a:off x="8694738" y="4610073"/>
            <a:ext cx="2286000" cy="274320"/>
          </a:xfrm>
        </p:spPr>
        <p:txBody>
          <a:bodyPr bIns="0" anchor="t" anchorCtr="0"/>
          <a:lstStyle>
            <a:lvl1pPr marL="0" indent="0">
              <a:buNone/>
              <a:defRPr b="1"/>
            </a:lvl1pPr>
            <a:lvl2pPr marL="457200" indent="0">
              <a:buNone/>
              <a:defRPr b="1"/>
            </a:lvl2pPr>
            <a:lvl3pPr marL="914400" indent="0">
              <a:buNone/>
              <a:defRPr b="1"/>
            </a:lvl3pPr>
            <a:lvl4pPr marL="1371600" indent="0">
              <a:buNone/>
              <a:defRPr b="1"/>
            </a:lvl4pPr>
            <a:lvl5pPr marL="1828800" indent="0">
              <a:buNone/>
              <a:defRPr b="1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4" name="Text Placeholder 9"/>
          <p:cNvSpPr>
            <a:spLocks noGrp="1"/>
          </p:cNvSpPr>
          <p:nvPr>
            <p:ph type="body" sz="quarter" idx="21"/>
          </p:nvPr>
        </p:nvSpPr>
        <p:spPr>
          <a:xfrm>
            <a:off x="3547005" y="4892548"/>
            <a:ext cx="2286000" cy="1444752"/>
          </a:xfrm>
        </p:spPr>
        <p:txBody>
          <a:bodyPr tIns="91440" bIns="45720"/>
          <a:lstStyle>
            <a:lvl1pPr marL="171450" indent="-171450">
              <a:spcBef>
                <a:spcPts val="900"/>
              </a:spcBef>
              <a:buFont typeface="Arial" panose="020B0604020202020204" pitchFamily="34" charset="0"/>
              <a:buChar char="•"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22"/>
          </p:nvPr>
        </p:nvSpPr>
        <p:spPr>
          <a:xfrm>
            <a:off x="6120872" y="4892548"/>
            <a:ext cx="2286000" cy="1444752"/>
          </a:xfrm>
        </p:spPr>
        <p:txBody>
          <a:bodyPr tIns="91440" bIns="45720"/>
          <a:lstStyle>
            <a:lvl1pPr marL="171450" indent="-171450">
              <a:spcBef>
                <a:spcPts val="900"/>
              </a:spcBef>
              <a:buFont typeface="Arial" panose="020B0604020202020204" pitchFamily="34" charset="0"/>
              <a:buChar char="•"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Text Placeholder 9"/>
          <p:cNvSpPr>
            <a:spLocks noGrp="1"/>
          </p:cNvSpPr>
          <p:nvPr>
            <p:ph type="body" sz="quarter" idx="23"/>
          </p:nvPr>
        </p:nvSpPr>
        <p:spPr>
          <a:xfrm>
            <a:off x="8694738" y="4892548"/>
            <a:ext cx="2286000" cy="1444752"/>
          </a:xfrm>
        </p:spPr>
        <p:txBody>
          <a:bodyPr tIns="91440" bIns="45720"/>
          <a:lstStyle>
            <a:lvl1pPr marL="171450" indent="-171450">
              <a:spcBef>
                <a:spcPts val="900"/>
              </a:spcBef>
              <a:buFont typeface="Arial" panose="020B0604020202020204" pitchFamily="34" charset="0"/>
              <a:buChar char="•"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Content Placeholder 2"/>
          <p:cNvSpPr>
            <a:spLocks noGrp="1"/>
          </p:cNvSpPr>
          <p:nvPr>
            <p:ph idx="24"/>
          </p:nvPr>
        </p:nvSpPr>
        <p:spPr>
          <a:xfrm>
            <a:off x="973138" y="1866900"/>
            <a:ext cx="9998921" cy="552450"/>
          </a:xfrm>
        </p:spPr>
        <p:txBody>
          <a:bodyPr tIns="91440"/>
          <a:lstStyle>
            <a:lvl1pPr marL="0" indent="0">
              <a:spcBef>
                <a:spcPts val="0"/>
              </a:spcBef>
              <a:buNone/>
              <a:defRPr sz="1600"/>
            </a:lvl1pPr>
            <a:lvl4pPr marL="1371600" indent="0">
              <a:buNone/>
              <a:defRPr/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1" name="Text Placeholder 14"/>
          <p:cNvSpPr>
            <a:spLocks noGrp="1"/>
          </p:cNvSpPr>
          <p:nvPr>
            <p:ph type="body" sz="quarter" idx="25"/>
          </p:nvPr>
        </p:nvSpPr>
        <p:spPr>
          <a:xfrm>
            <a:off x="973244" y="1597025"/>
            <a:ext cx="10001397" cy="274320"/>
          </a:xfrm>
        </p:spPr>
        <p:txBody>
          <a:bodyPr bIns="0" anchor="t" anchorCtr="0"/>
          <a:lstStyle>
            <a:lvl1pPr marL="0" indent="0">
              <a:buNone/>
              <a:defRPr b="1"/>
            </a:lvl1pPr>
            <a:lvl2pPr marL="457200" indent="0">
              <a:buNone/>
              <a:defRPr b="1"/>
            </a:lvl2pPr>
            <a:lvl3pPr marL="914400" indent="0">
              <a:buNone/>
              <a:defRPr b="1"/>
            </a:lvl3pPr>
            <a:lvl4pPr marL="1371600" indent="0">
              <a:buNone/>
              <a:defRPr b="1"/>
            </a:lvl4pPr>
            <a:lvl5pPr marL="1828800" indent="0">
              <a:buNone/>
              <a:defRPr b="1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2" name="Content Placeholder 2"/>
          <p:cNvSpPr>
            <a:spLocks noGrp="1"/>
          </p:cNvSpPr>
          <p:nvPr>
            <p:ph idx="26"/>
          </p:nvPr>
        </p:nvSpPr>
        <p:spPr>
          <a:xfrm>
            <a:off x="973138" y="3162300"/>
            <a:ext cx="9998921" cy="923925"/>
          </a:xfrm>
        </p:spPr>
        <p:txBody>
          <a:bodyPr tIns="91440"/>
          <a:lstStyle>
            <a:lvl1pPr marL="171450" indent="-171450">
              <a:spcBef>
                <a:spcPts val="900"/>
              </a:spcBef>
              <a:buFont typeface="Arial" panose="020B0604020202020204" pitchFamily="34" charset="0"/>
              <a:buChar char="•"/>
              <a:defRPr sz="1600"/>
            </a:lvl1pPr>
            <a:lvl4pPr marL="1371600" indent="0">
              <a:buNone/>
              <a:defRPr/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3" name="Text Placeholder 14"/>
          <p:cNvSpPr>
            <a:spLocks noGrp="1"/>
          </p:cNvSpPr>
          <p:nvPr>
            <p:ph type="body" sz="quarter" idx="27"/>
          </p:nvPr>
        </p:nvSpPr>
        <p:spPr>
          <a:xfrm>
            <a:off x="973244" y="2889547"/>
            <a:ext cx="10001397" cy="274320"/>
          </a:xfrm>
        </p:spPr>
        <p:txBody>
          <a:bodyPr bIns="0" anchor="t" anchorCtr="0"/>
          <a:lstStyle>
            <a:lvl1pPr marL="0" indent="0">
              <a:buNone/>
              <a:defRPr b="1"/>
            </a:lvl1pPr>
            <a:lvl2pPr marL="457200" indent="0">
              <a:buNone/>
              <a:defRPr b="1"/>
            </a:lvl2pPr>
            <a:lvl3pPr marL="914400" indent="0">
              <a:buNone/>
              <a:defRPr b="1"/>
            </a:lvl3pPr>
            <a:lvl4pPr marL="1371600" indent="0">
              <a:buNone/>
              <a:defRPr b="1"/>
            </a:lvl4pPr>
            <a:lvl5pPr marL="1828800" indent="0">
              <a:buNone/>
              <a:defRPr b="1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973138" y="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969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 objective black_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4416425" y="0"/>
            <a:ext cx="7772400" cy="6858000"/>
          </a:xfrm>
          <a:prstGeom prst="rect">
            <a:avLst/>
          </a:prstGeom>
          <a:solidFill>
            <a:srgbClr val="D2D2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3139" y="2366169"/>
            <a:ext cx="3065462" cy="2125663"/>
          </a:xfrm>
        </p:spPr>
        <p:txBody>
          <a:bodyPr tIns="0" bIns="0" anchor="ctr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5/11/2025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 rot="16200000">
            <a:off x="-1624964" y="3362325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Content Placeholder 3"/>
          <p:cNvSpPr>
            <a:spLocks noGrp="1"/>
          </p:cNvSpPr>
          <p:nvPr>
            <p:ph sz="half" idx="13"/>
          </p:nvPr>
        </p:nvSpPr>
        <p:spPr>
          <a:xfrm>
            <a:off x="4991100" y="1597026"/>
            <a:ext cx="6678613" cy="3663950"/>
          </a:xfrm>
        </p:spPr>
        <p:txBody>
          <a:bodyPr vert="horz" lIns="0" tIns="0" rIns="0" bIns="0" rtlCol="0" anchor="ctr" anchorCtr="0">
            <a:noAutofit/>
          </a:bodyPr>
          <a:lstStyle>
            <a:lvl1pPr marL="0" indent="0">
              <a:lnSpc>
                <a:spcPct val="125000"/>
              </a:lnSpc>
              <a:buNone/>
              <a:defRPr lang="en-US" sz="2200" dirty="0" smtClean="0">
                <a:solidFill>
                  <a:schemeClr val="tx1"/>
                </a:solidFill>
              </a:defRPr>
            </a:lvl1pPr>
            <a:lvl2pPr marL="457200" indent="0">
              <a:buClr>
                <a:schemeClr val="tx1"/>
              </a:buClr>
              <a:buNone/>
              <a:defRPr lang="en-US" sz="2200" dirty="0" smtClean="0"/>
            </a:lvl2pPr>
            <a:lvl3pPr marL="914400" indent="0">
              <a:buClr>
                <a:schemeClr val="tx1"/>
              </a:buClr>
              <a:buNone/>
              <a:defRPr lang="en-US" sz="2200" dirty="0" smtClean="0"/>
            </a:lvl3pPr>
            <a:lvl4pPr marL="1371600" indent="0">
              <a:buClr>
                <a:schemeClr val="tx1"/>
              </a:buClr>
              <a:buNone/>
              <a:defRPr lang="en-US" sz="2200" dirty="0" smtClean="0"/>
            </a:lvl4pPr>
            <a:lvl5pPr marL="1828800" indent="0">
              <a:buClr>
                <a:schemeClr val="tx1"/>
              </a:buClr>
              <a:buNone/>
              <a:defRPr lang="en-US" sz="2200" dirty="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8420100" y="6657947"/>
            <a:ext cx="3768726" cy="200053"/>
          </a:xfrm>
          <a:prstGeom prst="rect">
            <a:avLst/>
          </a:prstGeom>
        </p:spPr>
        <p:txBody>
          <a:bodyPr vert="horz" lIns="91448" tIns="45724" rIns="91448" bIns="45724" rtlCol="0" anchor="ctr">
            <a:noAutofit/>
          </a:bodyPr>
          <a:lstStyle>
            <a:defPPr>
              <a:defRPr lang="en-US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r>
              <a:rPr lang="en-US" sz="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©2020 Mayo Foundation for Medical Education and Research  |  slide-</a:t>
            </a:r>
            <a:fld id="{D445C29B-035B-48ED-941F-A66A11A8A322}" type="slidenum">
              <a:rPr lang="en-US" sz="7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lvl="0"/>
              <a:t>‹#›</a:t>
            </a:fld>
            <a:endParaRPr lang="en-US" sz="7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061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991100" y="0"/>
            <a:ext cx="7197725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3138" y="2366169"/>
            <a:ext cx="3656012" cy="2125663"/>
          </a:xfrm>
        </p:spPr>
        <p:txBody>
          <a:bodyPr tIns="0" bIns="0" anchor="ctr" anchorCtr="0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465F197-B1B8-4584-8B75-5D45B647D250}" type="datetimeFigureOut">
              <a:rPr lang="en-US" smtClean="0"/>
              <a:pPr/>
              <a:t>5/11/2025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973138" y="4838700"/>
            <a:ext cx="3665537" cy="127635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973138" y="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8233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ck_blue bor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6099048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6089777" y="0"/>
            <a:ext cx="609904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541338" y="536575"/>
            <a:ext cx="11125200" cy="5800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3139" y="1077914"/>
            <a:ext cx="10007600" cy="58737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3139" y="2132013"/>
            <a:ext cx="10007600" cy="36687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465F197-B1B8-4584-8B75-5D45B647D250}" type="datetimeFigureOut">
              <a:rPr lang="en-US" smtClean="0"/>
              <a:pPr/>
              <a:t>5/11/2025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34618" y="6135688"/>
            <a:ext cx="8735325" cy="365760"/>
          </a:xfrm>
          <a:prstGeom prst="rect">
            <a:avLst/>
          </a:prstGeom>
        </p:spPr>
        <p:txBody>
          <a:bodyPr vert="horz" lIns="0" tIns="45724" rIns="0" bIns="0" rtlCol="0" anchor="t" anchorCtr="0"/>
          <a:lstStyle>
            <a:lvl1pPr algn="r">
              <a:lnSpc>
                <a:spcPct val="90000"/>
              </a:lnSpc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973138" y="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8420100" y="6657947"/>
            <a:ext cx="3768726" cy="200053"/>
          </a:xfrm>
          <a:prstGeom prst="rect">
            <a:avLst/>
          </a:prstGeom>
        </p:spPr>
        <p:txBody>
          <a:bodyPr vert="horz" lIns="91448" tIns="45724" rIns="91448" bIns="45724" rtlCol="0" anchor="ctr">
            <a:noAutofit/>
          </a:bodyPr>
          <a:lstStyle>
            <a:defPPr>
              <a:defRPr lang="en-US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r>
              <a:rPr lang="en-US" sz="700" dirty="0">
                <a:solidFill>
                  <a:schemeClr val="bg2"/>
                </a:solidFill>
              </a:rPr>
              <a:t>©2020 Mayo Foundation for Medical Education and Research  |  slide-</a:t>
            </a:r>
            <a:fld id="{D445C29B-035B-48ED-941F-A66A11A8A322}" type="slidenum">
              <a:rPr lang="en-US" sz="700" smtClean="0">
                <a:solidFill>
                  <a:schemeClr val="bg2"/>
                </a:solidFill>
              </a:rPr>
              <a:pPr lvl="0"/>
              <a:t>‹#›</a:t>
            </a:fld>
            <a:endParaRPr lang="en-US" sz="7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252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ck_white bor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609904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6089777" y="0"/>
            <a:ext cx="6099048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541338" y="536575"/>
            <a:ext cx="11125200" cy="5800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3139" y="1077914"/>
            <a:ext cx="10007600" cy="58737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3139" y="2132013"/>
            <a:ext cx="10007600" cy="36687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5/11/2025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34618" y="6135688"/>
            <a:ext cx="8735325" cy="365760"/>
          </a:xfrm>
          <a:prstGeom prst="rect">
            <a:avLst/>
          </a:prstGeom>
        </p:spPr>
        <p:txBody>
          <a:bodyPr vert="horz" lIns="0" tIns="45724" rIns="0" bIns="0" rtlCol="0" anchor="t" anchorCtr="0"/>
          <a:lstStyle>
            <a:lvl1pPr algn="r">
              <a:lnSpc>
                <a:spcPct val="90000"/>
              </a:lnSpc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973138" y="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8420100" y="6657947"/>
            <a:ext cx="3768726" cy="200053"/>
          </a:xfrm>
          <a:prstGeom prst="rect">
            <a:avLst/>
          </a:prstGeom>
        </p:spPr>
        <p:txBody>
          <a:bodyPr vert="horz" lIns="91448" tIns="45724" rIns="91448" bIns="45724" rtlCol="0" anchor="ctr">
            <a:noAutofit/>
          </a:bodyPr>
          <a:lstStyle>
            <a:defPPr>
              <a:defRPr lang="en-US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r>
              <a:rPr lang="en-US" sz="700" dirty="0">
                <a:solidFill>
                  <a:schemeClr val="bg2"/>
                </a:solidFill>
              </a:rPr>
              <a:t>©2020 Mayo Foundation for Medical Education and Research  |  slide-</a:t>
            </a:r>
            <a:fld id="{D445C29B-035B-48ED-941F-A66A11A8A322}" type="slidenum">
              <a:rPr lang="en-US" sz="700" smtClean="0">
                <a:solidFill>
                  <a:schemeClr val="bg2"/>
                </a:solidFill>
              </a:rPr>
              <a:pPr lvl="0"/>
              <a:t>‹#›</a:t>
            </a:fld>
            <a:endParaRPr lang="en-US" sz="7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72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73138" y="536575"/>
            <a:ext cx="9998921" cy="587375"/>
          </a:xfrm>
          <a:prstGeom prst="rect">
            <a:avLst/>
          </a:prstGeom>
        </p:spPr>
        <p:txBody>
          <a:bodyPr vert="horz" lIns="0" tIns="45724" rIns="0" bIns="45724" rtlCol="0" anchor="t" anchorCtr="0">
            <a:noAutofit/>
          </a:bodyPr>
          <a:lstStyle/>
          <a:p>
            <a:r>
              <a:rPr lang="en-US" dirty="0"/>
              <a:t>CLICK TO EDIT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138" y="1597025"/>
            <a:ext cx="9998921" cy="4389120"/>
          </a:xfrm>
          <a:prstGeom prst="rect">
            <a:avLst/>
          </a:prstGeom>
        </p:spPr>
        <p:txBody>
          <a:bodyPr vert="horz" lIns="0" tIns="0" rIns="0" bIns="45724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311230" y="6528816"/>
            <a:ext cx="877595" cy="109728"/>
          </a:xfrm>
          <a:prstGeom prst="rect">
            <a:avLst/>
          </a:prstGeom>
        </p:spPr>
        <p:txBody>
          <a:bodyPr vert="horz" lIns="91448" tIns="0" rIns="91448" bIns="0" rtlCol="0" anchor="ctr"/>
          <a:lstStyle>
            <a:lvl1pPr algn="r"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465F197-B1B8-4584-8B75-5D45B647D250}" type="datetimeFigureOut">
              <a:rPr lang="en-US" smtClean="0"/>
              <a:pPr/>
              <a:t>5/11/2025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34618" y="6135688"/>
            <a:ext cx="9431920" cy="365760"/>
          </a:xfrm>
          <a:prstGeom prst="rect">
            <a:avLst/>
          </a:prstGeom>
        </p:spPr>
        <p:txBody>
          <a:bodyPr vert="horz" lIns="0" tIns="45724" rIns="0" bIns="0" rtlCol="0" anchor="b" anchorCtr="0"/>
          <a:lstStyle>
            <a:lvl1pPr algn="r">
              <a:lnSpc>
                <a:spcPct val="90000"/>
              </a:lnSpc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420100" y="6657947"/>
            <a:ext cx="3768726" cy="200053"/>
          </a:xfrm>
          <a:prstGeom prst="rect">
            <a:avLst/>
          </a:prstGeom>
        </p:spPr>
        <p:txBody>
          <a:bodyPr vert="horz" lIns="91448" tIns="45724" rIns="91448" bIns="45724" rtlCol="0" anchor="ctr">
            <a:noAutofit/>
          </a:bodyPr>
          <a:lstStyle>
            <a:defPPr>
              <a:defRPr lang="en-US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r>
              <a:rPr lang="en-US" sz="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©2020 Mayo Foundation for Medical Education and Research  |  slide-</a:t>
            </a:r>
            <a:fld id="{D445C29B-035B-48ED-941F-A66A11A8A322}" type="slidenum">
              <a:rPr lang="en-US" sz="7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lvl="0"/>
              <a:t>‹#›</a:t>
            </a:fld>
            <a:endParaRPr lang="en-US" sz="7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08164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8" r:id="rId1"/>
    <p:sldLayoutId id="2147483695" r:id="rId2"/>
    <p:sldLayoutId id="2147483712" r:id="rId3"/>
    <p:sldLayoutId id="2147483662" r:id="rId4"/>
    <p:sldLayoutId id="2147483699" r:id="rId5"/>
    <p:sldLayoutId id="2147483693" r:id="rId6"/>
    <p:sldLayoutId id="2147483698" r:id="rId7"/>
    <p:sldLayoutId id="2147483681" r:id="rId8"/>
    <p:sldLayoutId id="2147483682" r:id="rId9"/>
    <p:sldLayoutId id="2147483684" r:id="rId10"/>
    <p:sldLayoutId id="2147483683" r:id="rId11"/>
    <p:sldLayoutId id="2147483704" r:id="rId12"/>
    <p:sldLayoutId id="2147483709" r:id="rId13"/>
    <p:sldLayoutId id="2147483705" r:id="rId14"/>
    <p:sldLayoutId id="2147483708" r:id="rId15"/>
    <p:sldLayoutId id="2147483685" r:id="rId16"/>
    <p:sldLayoutId id="2147483675" r:id="rId17"/>
    <p:sldLayoutId id="2147483686" r:id="rId18"/>
    <p:sldLayoutId id="2147483710" r:id="rId19"/>
    <p:sldLayoutId id="2147483687" r:id="rId20"/>
    <p:sldLayoutId id="2147483688" r:id="rId21"/>
    <p:sldLayoutId id="2147483692" r:id="rId22"/>
    <p:sldLayoutId id="2147483694" r:id="rId23"/>
    <p:sldLayoutId id="2147483664" r:id="rId24"/>
    <p:sldLayoutId id="2147483700" r:id="rId25"/>
    <p:sldLayoutId id="2147483665" r:id="rId26"/>
    <p:sldLayoutId id="2147483696" r:id="rId27"/>
    <p:sldLayoutId id="2147483697" r:id="rId28"/>
    <p:sldLayoutId id="2147483666" r:id="rId29"/>
    <p:sldLayoutId id="2147483701" r:id="rId30"/>
    <p:sldLayoutId id="2147483667" r:id="rId31"/>
    <p:sldLayoutId id="2147483670" r:id="rId32"/>
    <p:sldLayoutId id="2147483671" r:id="rId33"/>
    <p:sldLayoutId id="2147483672" r:id="rId3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84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914484" rtl="0" eaLnBrk="1" latinLnBrk="0" hangingPunct="1">
        <a:lnSpc>
          <a:spcPct val="90000"/>
        </a:lnSpc>
        <a:spcBef>
          <a:spcPts val="15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171450" algn="l" defTabSz="914484" rtl="0" eaLnBrk="1" latinLnBrk="0" hangingPunct="1">
        <a:lnSpc>
          <a:spcPct val="90000"/>
        </a:lnSpc>
        <a:spcBef>
          <a:spcPts val="600"/>
        </a:spcBef>
        <a:buClr>
          <a:schemeClr val="tx1">
            <a:lumMod val="50000"/>
            <a:lumOff val="50000"/>
          </a:schemeClr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085850" indent="-171450" algn="l" defTabSz="914484" rtl="0" eaLnBrk="1" latinLnBrk="0" hangingPunct="1">
        <a:lnSpc>
          <a:spcPct val="90000"/>
        </a:lnSpc>
        <a:spcBef>
          <a:spcPts val="600"/>
        </a:spcBef>
        <a:buClr>
          <a:schemeClr val="tx1">
            <a:lumMod val="50000"/>
            <a:lumOff val="50000"/>
          </a:schemeClr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543050" indent="-171450" algn="l" defTabSz="914484" rtl="0" eaLnBrk="1" latinLnBrk="0" hangingPunct="1">
        <a:lnSpc>
          <a:spcPct val="90000"/>
        </a:lnSpc>
        <a:spcBef>
          <a:spcPts val="600"/>
        </a:spcBef>
        <a:buClr>
          <a:schemeClr val="tx1">
            <a:lumMod val="50000"/>
            <a:lumOff val="50000"/>
          </a:schemeClr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00250" indent="-171450" algn="l" defTabSz="914484" rtl="0" eaLnBrk="1" latinLnBrk="0" hangingPunct="1">
        <a:lnSpc>
          <a:spcPct val="90000"/>
        </a:lnSpc>
        <a:spcBef>
          <a:spcPts val="600"/>
        </a:spcBef>
        <a:buClr>
          <a:schemeClr val="tx1">
            <a:lumMod val="50000"/>
            <a:lumOff val="50000"/>
          </a:schemeClr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830" indent="-228621" algn="l" defTabSz="91448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072" indent="-228621" algn="l" defTabSz="91448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314" indent="-228621" algn="l" defTabSz="91448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556" indent="-228621" algn="l" defTabSz="91448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8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41" algn="l" defTabSz="91448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84" algn="l" defTabSz="91448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725" algn="l" defTabSz="91448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968" algn="l" defTabSz="91448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209" algn="l" defTabSz="91448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452" algn="l" defTabSz="91448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693" algn="l" defTabSz="91448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936" algn="l" defTabSz="91448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7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2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file:///C:\Users\rxv01\Downloads\GOLD-2025-Report-v1.0-15Nov2024_WMV.pdf" TargetMode="Externa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128"/>
          <p:cNvSpPr>
            <a:spLocks noChangeAspect="1"/>
          </p:cNvSpPr>
          <p:nvPr/>
        </p:nvSpPr>
        <p:spPr bwMode="auto">
          <a:xfrm>
            <a:off x="9195744" y="1984375"/>
            <a:ext cx="1784994" cy="1792224"/>
          </a:xfrm>
          <a:custGeom>
            <a:avLst/>
            <a:gdLst>
              <a:gd name="T0" fmla="*/ 264 w 264"/>
              <a:gd name="T1" fmla="*/ 0 h 265"/>
              <a:gd name="T2" fmla="*/ 0 w 264"/>
              <a:gd name="T3" fmla="*/ 0 h 265"/>
              <a:gd name="T4" fmla="*/ 0 w 264"/>
              <a:gd name="T5" fmla="*/ 170 h 265"/>
              <a:gd name="T6" fmla="*/ 0 w 264"/>
              <a:gd name="T7" fmla="*/ 189 h 265"/>
              <a:gd name="T8" fmla="*/ 19 w 264"/>
              <a:gd name="T9" fmla="*/ 189 h 265"/>
              <a:gd name="T10" fmla="*/ 56 w 264"/>
              <a:gd name="T11" fmla="*/ 189 h 265"/>
              <a:gd name="T12" fmla="*/ 56 w 264"/>
              <a:gd name="T13" fmla="*/ 170 h 265"/>
              <a:gd name="T14" fmla="*/ 19 w 264"/>
              <a:gd name="T15" fmla="*/ 170 h 265"/>
              <a:gd name="T16" fmla="*/ 19 w 264"/>
              <a:gd name="T17" fmla="*/ 19 h 265"/>
              <a:gd name="T18" fmla="*/ 245 w 264"/>
              <a:gd name="T19" fmla="*/ 19 h 265"/>
              <a:gd name="T20" fmla="*/ 245 w 264"/>
              <a:gd name="T21" fmla="*/ 170 h 265"/>
              <a:gd name="T22" fmla="*/ 151 w 264"/>
              <a:gd name="T23" fmla="*/ 170 h 265"/>
              <a:gd name="T24" fmla="*/ 132 w 264"/>
              <a:gd name="T25" fmla="*/ 170 h 265"/>
              <a:gd name="T26" fmla="*/ 125 w 264"/>
              <a:gd name="T27" fmla="*/ 170 h 265"/>
              <a:gd name="T28" fmla="*/ 56 w 264"/>
              <a:gd name="T29" fmla="*/ 239 h 265"/>
              <a:gd name="T30" fmla="*/ 56 w 264"/>
              <a:gd name="T31" fmla="*/ 265 h 265"/>
              <a:gd name="T32" fmla="*/ 132 w 264"/>
              <a:gd name="T33" fmla="*/ 189 h 265"/>
              <a:gd name="T34" fmla="*/ 264 w 264"/>
              <a:gd name="T35" fmla="*/ 189 h 265"/>
              <a:gd name="T36" fmla="*/ 264 w 264"/>
              <a:gd name="T37" fmla="*/ 0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64" h="265">
                <a:moveTo>
                  <a:pt x="264" y="0"/>
                </a:moveTo>
                <a:lnTo>
                  <a:pt x="0" y="0"/>
                </a:lnTo>
                <a:lnTo>
                  <a:pt x="0" y="170"/>
                </a:lnTo>
                <a:lnTo>
                  <a:pt x="0" y="189"/>
                </a:lnTo>
                <a:lnTo>
                  <a:pt x="19" y="189"/>
                </a:lnTo>
                <a:lnTo>
                  <a:pt x="56" y="189"/>
                </a:lnTo>
                <a:lnTo>
                  <a:pt x="56" y="170"/>
                </a:lnTo>
                <a:lnTo>
                  <a:pt x="19" y="170"/>
                </a:lnTo>
                <a:lnTo>
                  <a:pt x="19" y="19"/>
                </a:lnTo>
                <a:lnTo>
                  <a:pt x="245" y="19"/>
                </a:lnTo>
                <a:lnTo>
                  <a:pt x="245" y="170"/>
                </a:lnTo>
                <a:lnTo>
                  <a:pt x="151" y="170"/>
                </a:lnTo>
                <a:lnTo>
                  <a:pt x="132" y="170"/>
                </a:lnTo>
                <a:lnTo>
                  <a:pt x="125" y="170"/>
                </a:lnTo>
                <a:lnTo>
                  <a:pt x="56" y="239"/>
                </a:lnTo>
                <a:lnTo>
                  <a:pt x="56" y="265"/>
                </a:lnTo>
                <a:lnTo>
                  <a:pt x="132" y="189"/>
                </a:lnTo>
                <a:lnTo>
                  <a:pt x="264" y="189"/>
                </a:lnTo>
                <a:lnTo>
                  <a:pt x="26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400" dirty="0"/>
              <a:t>COPD or something else?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400" dirty="0"/>
              <a:t>How can we do better in the diagnostic workup of smoking-related lung diseases</a:t>
            </a:r>
            <a:endParaRPr lang="en-US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973137" y="4980972"/>
            <a:ext cx="10001503" cy="685800"/>
          </a:xfrm>
          <a:prstGeom prst="rect">
            <a:avLst/>
          </a:prstGeom>
        </p:spPr>
        <p:txBody>
          <a:bodyPr vert="horz" lIns="0" tIns="45720" rIns="0" bIns="45724" rtlCol="0" anchor="ctr" anchorCtr="0">
            <a:noAutofit/>
          </a:bodyPr>
          <a:lstStyle>
            <a:lvl1pPr marL="0" indent="0" algn="l" defTabSz="914484" rtl="0" eaLnBrk="1" latinLnBrk="0" hangingPunct="1">
              <a:lnSpc>
                <a:spcPct val="80000"/>
              </a:lnSpc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41" indent="0" algn="ctr" defTabSz="914484" rtl="0" eaLnBrk="1" latinLnBrk="0" hangingPunct="1">
              <a:lnSpc>
                <a:spcPct val="80000"/>
              </a:lnSpc>
              <a:spcBef>
                <a:spcPts val="600"/>
              </a:spcBef>
              <a:buClr>
                <a:schemeClr val="bg2">
                  <a:lumMod val="75000"/>
                </a:schemeClr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84" indent="0" algn="ctr" defTabSz="914484" rtl="0" eaLnBrk="1" latinLnBrk="0" hangingPunct="1">
              <a:lnSpc>
                <a:spcPct val="80000"/>
              </a:lnSpc>
              <a:spcBef>
                <a:spcPts val="600"/>
              </a:spcBef>
              <a:buClr>
                <a:srgbClr val="A8A8A8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725" indent="0" algn="ctr" defTabSz="914484" rtl="0" eaLnBrk="1" latinLnBrk="0" hangingPunct="1">
              <a:lnSpc>
                <a:spcPct val="80000"/>
              </a:lnSpc>
              <a:spcBef>
                <a:spcPts val="600"/>
              </a:spcBef>
              <a:buClr>
                <a:srgbClr val="A8A8A8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968" indent="0" algn="ctr" defTabSz="914484" rtl="0" eaLnBrk="1" latinLnBrk="0" hangingPunct="1">
              <a:lnSpc>
                <a:spcPct val="80000"/>
              </a:lnSpc>
              <a:spcBef>
                <a:spcPts val="600"/>
              </a:spcBef>
              <a:buClr>
                <a:srgbClr val="A8A8A8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209" indent="0" algn="ctr" defTabSz="914484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452" indent="0" algn="ctr" defTabSz="914484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693" indent="0" algn="ctr" defTabSz="914484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936" indent="0" algn="ctr" defTabSz="914484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0" dirty="0">
                <a:solidFill>
                  <a:schemeClr val="tx1"/>
                </a:solidFill>
              </a:rPr>
              <a:t>Robert Vassallo, M.D.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73138" y="5629656"/>
            <a:ext cx="5130800" cy="69494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lvl="0" indent="0">
              <a:lnSpc>
                <a:spcPct val="90000"/>
              </a:lnSpc>
              <a:spcBef>
                <a:spcPts val="0"/>
              </a:spcBef>
              <a:buClr>
                <a:schemeClr val="tx2"/>
              </a:buClr>
              <a:buSzPct val="120000"/>
              <a:buFont typeface="Arial" pitchFamily="34" charset="0"/>
              <a:buNone/>
              <a:defRPr lang="en-US" smtClean="0">
                <a:solidFill>
                  <a:schemeClr val="accent5"/>
                </a:solidFill>
              </a:defRPr>
            </a:lvl1pPr>
            <a:lvl2pPr marL="800100" indent="-228600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SzPct val="120000"/>
              <a:buFont typeface="Arial" pitchFamily="34" charset="0"/>
              <a:buChar char="•"/>
              <a:defRPr lang="en-US" sz="2800" smtClean="0"/>
            </a:lvl2pPr>
            <a:lvl3pPr marL="1143000" indent="-228600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Font typeface="Arial" pitchFamily="34" charset="0"/>
              <a:buChar char="•"/>
              <a:defRPr lang="en-US" sz="2800" smtClean="0"/>
            </a:lvl3pPr>
            <a:lvl4pPr marL="1600200" indent="-228600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Font typeface="Arial" pitchFamily="34" charset="0"/>
              <a:buChar char="•"/>
              <a:defRPr lang="en-US" sz="2800" smtClean="0"/>
            </a:lvl4pPr>
            <a:lvl5pPr marL="2057400" indent="-228600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Font typeface="Arial" pitchFamily="34" charset="0"/>
              <a:buChar char="•"/>
              <a:defRPr lang="en-US" sz="2800" dirty="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Pulmonary and Critical Care Medicine</a:t>
            </a:r>
          </a:p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Trieste – May 2025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55468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307" y="536575"/>
            <a:ext cx="9797766" cy="587375"/>
          </a:xfrm>
        </p:spPr>
        <p:txBody>
          <a:bodyPr/>
          <a:lstStyle/>
          <a:p>
            <a:r>
              <a:rPr lang="en-US" dirty="0"/>
              <a:t>CPFE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4925" y="1533526"/>
            <a:ext cx="9563099" cy="4579715"/>
          </a:xfrm>
        </p:spPr>
        <p:txBody>
          <a:bodyPr/>
          <a:lstStyle/>
          <a:p>
            <a:r>
              <a:rPr lang="en-US" sz="2800" dirty="0"/>
              <a:t>Patients may have </a:t>
            </a:r>
            <a:r>
              <a:rPr lang="en-US" sz="2800" b="1" i="1" dirty="0">
                <a:solidFill>
                  <a:schemeClr val="tx2"/>
                </a:solidFill>
              </a:rPr>
              <a:t>severe emphysema </a:t>
            </a:r>
            <a:r>
              <a:rPr lang="en-US" sz="2800" dirty="0"/>
              <a:t>even though the FEV</a:t>
            </a:r>
            <a:r>
              <a:rPr lang="en-US" sz="2800" baseline="-25000" dirty="0"/>
              <a:t>1</a:t>
            </a:r>
            <a:r>
              <a:rPr lang="en-US" sz="2800" dirty="0"/>
              <a:t> is preserved.</a:t>
            </a:r>
          </a:p>
          <a:p>
            <a:r>
              <a:rPr lang="en-US" sz="2800" dirty="0"/>
              <a:t>CPFE is an entity seen in smokers as well as some patients with RA.</a:t>
            </a:r>
          </a:p>
          <a:p>
            <a:r>
              <a:rPr lang="en-US" sz="2800" dirty="0"/>
              <a:t>CPFE requires the determination of DLCO and HRCT for diagnosis, and the </a:t>
            </a:r>
            <a:r>
              <a:rPr lang="en-US" sz="2800" b="1" i="1" dirty="0">
                <a:solidFill>
                  <a:schemeClr val="tx2"/>
                </a:solidFill>
              </a:rPr>
              <a:t>evaluation of a smoker with persistent dyspnea should include these tests</a:t>
            </a:r>
            <a:r>
              <a:rPr lang="en-US" sz="2800" dirty="0"/>
              <a:t>.</a:t>
            </a:r>
          </a:p>
          <a:p>
            <a:r>
              <a:rPr lang="en-US" sz="2800" dirty="0"/>
              <a:t>The occurrence of PH is relatively high: consider screening with echocardiography.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5A9FD5"/>
                </a:solidFill>
              </a:rPr>
              <a:t>©2011 MFMER  |  slide-</a:t>
            </a:r>
            <a:fld id="{F119B35D-863E-47B5-8DAA-DB283DE42456}" type="slidenum">
              <a:rPr lang="en-US" smtClean="0">
                <a:solidFill>
                  <a:srgbClr val="5A9FD5"/>
                </a:solidFill>
              </a:rPr>
              <a:pPr>
                <a:defRPr/>
              </a:pPr>
              <a:t>10</a:t>
            </a:fld>
            <a:endParaRPr lang="en-US">
              <a:solidFill>
                <a:srgbClr val="5A9FD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180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0C43D-CF63-5D99-78DD-F9C62DB5C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Priorities and Future 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45DEEB-9A69-0F19-8C62-6AF1721595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i="1" dirty="0"/>
              <a:t>Understanding Pathogenesis</a:t>
            </a:r>
            <a:r>
              <a:rPr lang="en-US" sz="2400" dirty="0"/>
              <a:t>: determine the shared and distinct pathogenetic mechanisms underlying CPFE. </a:t>
            </a:r>
          </a:p>
          <a:p>
            <a:r>
              <a:rPr lang="en-US" sz="2400" i="1" dirty="0"/>
              <a:t>Improving Diagnostic Methods</a:t>
            </a:r>
            <a:r>
              <a:rPr lang="en-US" sz="2400" dirty="0"/>
              <a:t>: Develop more precise diagnostic criteria and tools to differentiate CPFE from other pulmonary conditions.</a:t>
            </a:r>
          </a:p>
          <a:p>
            <a:r>
              <a:rPr lang="en-US" sz="2400" i="1" dirty="0"/>
              <a:t>Exploring Treatment Options</a:t>
            </a:r>
            <a:r>
              <a:rPr lang="en-US" sz="2400" dirty="0"/>
              <a:t>: It is crucial to investigate new pharmacological treatments and management strategies tailored specifically for CPFE patients. </a:t>
            </a:r>
          </a:p>
          <a:p>
            <a:r>
              <a:rPr lang="en-US" sz="2400" i="1" dirty="0"/>
              <a:t>Longitudinal Studies</a:t>
            </a:r>
            <a:r>
              <a:rPr lang="en-US" sz="2400" dirty="0"/>
              <a:t>: Understanding the natural history and progression of CPFE.</a:t>
            </a:r>
          </a:p>
          <a:p>
            <a:r>
              <a:rPr lang="en-US" sz="2400" i="1" dirty="0"/>
              <a:t>Genetic and Environmental Factors</a:t>
            </a:r>
            <a:r>
              <a:rPr lang="en-US" sz="2400" dirty="0"/>
              <a:t>: Identify at-risk populations and preventive measures.</a:t>
            </a:r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88C0BE-C332-5334-E713-1580CF53456A}"/>
              </a:ext>
            </a:extLst>
          </p:cNvPr>
          <p:cNvSpPr txBox="1"/>
          <p:nvPr/>
        </p:nvSpPr>
        <p:spPr>
          <a:xfrm>
            <a:off x="4913312" y="6136759"/>
            <a:ext cx="7096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/>
              <a:t>Am J Respir Crit Care Med Vol 206, </a:t>
            </a:r>
            <a:r>
              <a:rPr lang="en-US" sz="1800" i="1" dirty="0" err="1"/>
              <a:t>Iss</a:t>
            </a:r>
            <a:r>
              <a:rPr lang="en-US" sz="1800" i="1" dirty="0"/>
              <a:t> 4, pp e7–e41, Aug 15, 2022</a:t>
            </a:r>
          </a:p>
        </p:txBody>
      </p:sp>
    </p:spTree>
    <p:extLst>
      <p:ext uri="{BB962C8B-B14F-4D97-AF65-F5344CB8AC3E}">
        <p14:creationId xmlns:p14="http://schemas.microsoft.com/office/powerpoint/2010/main" val="400353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3E95B3-EA06-C70E-F77F-1AA80C5AC9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63" y="1997575"/>
            <a:ext cx="6890966" cy="35272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1E0BCC-B82A-0C79-6C73-671BC6A779F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964" t="6720" r="12658" b="10416"/>
          <a:stretch/>
        </p:blipFill>
        <p:spPr>
          <a:xfrm>
            <a:off x="6903102" y="1316933"/>
            <a:ext cx="5220429" cy="45232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03A7708-C4FD-F646-E5EB-156B08F1B0D9}"/>
              </a:ext>
            </a:extLst>
          </p:cNvPr>
          <p:cNvSpPr txBox="1"/>
          <p:nvPr/>
        </p:nvSpPr>
        <p:spPr>
          <a:xfrm>
            <a:off x="164590" y="272044"/>
            <a:ext cx="95526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Case #3: 81-year-old never smoker referred for “COPD evaluation”.  </a:t>
            </a:r>
          </a:p>
          <a:p>
            <a:r>
              <a:rPr lang="en-US" dirty="0"/>
              <a:t>History of seropositive RA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4E94DD6-ABE3-2129-A93D-10DEB72DE353}"/>
              </a:ext>
            </a:extLst>
          </p:cNvPr>
          <p:cNvSpPr txBox="1"/>
          <p:nvPr/>
        </p:nvSpPr>
        <p:spPr>
          <a:xfrm>
            <a:off x="246430" y="5903678"/>
            <a:ext cx="113620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Bronchiectasis and small </a:t>
            </a:r>
            <a:r>
              <a:rPr lang="en-US" dirty="0"/>
              <a:t>airway disease – bronchiolitis – can also cause fixed obstructive lung disease on PFT</a:t>
            </a:r>
          </a:p>
        </p:txBody>
      </p:sp>
    </p:spTree>
    <p:extLst>
      <p:ext uri="{BB962C8B-B14F-4D97-AF65-F5344CB8AC3E}">
        <p14:creationId xmlns:p14="http://schemas.microsoft.com/office/powerpoint/2010/main" val="184821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04F1E03F-102D-B640-85B6-7B4B648B7DD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sz="4400" b="0" dirty="0"/>
              <a:t>When smokers develop “COPD” at a young age….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F37458-96BF-A490-F9FB-55A9EE6112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708" t="34176" r="15958" b="22283"/>
          <a:stretch/>
        </p:blipFill>
        <p:spPr>
          <a:xfrm>
            <a:off x="537155" y="600094"/>
            <a:ext cx="4998770" cy="31851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A075A6-57F2-D23D-F204-927B27F25D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155" y="3952693"/>
            <a:ext cx="7144747" cy="26102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6B4D1EA-9343-CAC3-A0E0-B1323618A329}"/>
              </a:ext>
            </a:extLst>
          </p:cNvPr>
          <p:cNvSpPr txBox="1"/>
          <p:nvPr/>
        </p:nvSpPr>
        <p:spPr>
          <a:xfrm>
            <a:off x="5712347" y="1061214"/>
            <a:ext cx="62742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Case #4: 45-year-old male, smoker, with “COPD”.  His PFT shows obstruction.  DLCO cannot be measured due to low resting oxygen saturation. Echo </a:t>
            </a:r>
            <a:r>
              <a:rPr lang="en-US" dirty="0">
                <a:sym typeface="Wingdings" panose="05000000000000000000" pitchFamily="2" charset="2"/>
              </a:rPr>
              <a:t> estimated RVSP 75 mmHg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923711C-F4FD-8988-F0E4-034AD3DACDB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727" t="6251" r="6444" b="13611"/>
          <a:stretch/>
        </p:blipFill>
        <p:spPr>
          <a:xfrm>
            <a:off x="7858325" y="3022994"/>
            <a:ext cx="3890211" cy="34849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15CE190-7317-6D2C-1722-0CB811330283}"/>
              </a:ext>
            </a:extLst>
          </p:cNvPr>
          <p:cNvSpPr txBox="1"/>
          <p:nvPr/>
        </p:nvSpPr>
        <p:spPr>
          <a:xfrm>
            <a:off x="135746" y="120484"/>
            <a:ext cx="83118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tx2"/>
                </a:solidFill>
              </a:rPr>
              <a:t>Pulmonary Langerhans cell Histiocytosis </a:t>
            </a:r>
          </a:p>
        </p:txBody>
      </p:sp>
    </p:spTree>
    <p:extLst>
      <p:ext uri="{BB962C8B-B14F-4D97-AF65-F5344CB8AC3E}">
        <p14:creationId xmlns:p14="http://schemas.microsoft.com/office/powerpoint/2010/main" val="128711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7240B-A8D3-D4C1-7CBA-459B2013D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Cysts vs emphysema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D64BA9-CCF8-723F-599E-A6AAC651ED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9660" y="1360011"/>
            <a:ext cx="9998921" cy="4389120"/>
          </a:xfrm>
        </p:spPr>
        <p:txBody>
          <a:bodyPr/>
          <a:lstStyle/>
          <a:p>
            <a:r>
              <a:rPr lang="en-US" b="1" i="1" dirty="0">
                <a:solidFill>
                  <a:schemeClr val="tx2"/>
                </a:solidFill>
              </a:rPr>
              <a:t>Morphology and Wall Thickness</a:t>
            </a:r>
            <a:r>
              <a:rPr lang="en-US" dirty="0"/>
              <a:t>: </a:t>
            </a:r>
          </a:p>
          <a:p>
            <a:pPr lvl="1"/>
            <a:r>
              <a:rPr lang="en-US" dirty="0"/>
              <a:t>Emphysema: areas of low attenuation without distinct walls - centrilobular, </a:t>
            </a:r>
            <a:r>
              <a:rPr lang="en-US" dirty="0" err="1"/>
              <a:t>panlobular</a:t>
            </a:r>
            <a:r>
              <a:rPr lang="en-US" dirty="0"/>
              <a:t>, or </a:t>
            </a:r>
            <a:r>
              <a:rPr lang="en-US" dirty="0" err="1"/>
              <a:t>paraseptal</a:t>
            </a:r>
            <a:r>
              <a:rPr lang="en-US" dirty="0"/>
              <a:t> emphysema: "holes" in the lung parenchyma.</a:t>
            </a:r>
          </a:p>
          <a:p>
            <a:pPr lvl="1"/>
            <a:r>
              <a:rPr lang="en-US" dirty="0"/>
              <a:t>Lung Cysts: Well-circumscribed, air-filled spaces with thin, perceptible walls (usually ≤ 4 mm). Cysts can be solitary or multiple.</a:t>
            </a:r>
          </a:p>
          <a:p>
            <a:r>
              <a:rPr lang="en-US" b="1" i="1" dirty="0">
                <a:solidFill>
                  <a:schemeClr val="tx2"/>
                </a:solidFill>
              </a:rPr>
              <a:t>Distribution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Emphysema: Centrilobular emphysema </a:t>
            </a:r>
            <a:r>
              <a:rPr lang="en-US" dirty="0">
                <a:sym typeface="Wingdings" panose="05000000000000000000" pitchFamily="2" charset="2"/>
              </a:rPr>
              <a:t></a:t>
            </a:r>
            <a:r>
              <a:rPr lang="en-US" dirty="0"/>
              <a:t> upper lobes. </a:t>
            </a:r>
            <a:r>
              <a:rPr lang="en-US" dirty="0" err="1"/>
              <a:t>Paraseptal</a:t>
            </a:r>
            <a:r>
              <a:rPr lang="en-US" dirty="0"/>
              <a:t> emphysema </a:t>
            </a:r>
            <a:r>
              <a:rPr lang="en-US" dirty="0">
                <a:sym typeface="Wingdings" panose="05000000000000000000" pitchFamily="2" charset="2"/>
              </a:rPr>
              <a:t></a:t>
            </a:r>
            <a:r>
              <a:rPr lang="en-US" dirty="0"/>
              <a:t> subpleural and adjacent to the interlobular septa.</a:t>
            </a:r>
          </a:p>
          <a:p>
            <a:pPr lvl="1"/>
            <a:r>
              <a:rPr lang="en-US" dirty="0"/>
              <a:t>Lung Cysts: The distribution of cysts varies with the underlying disease. </a:t>
            </a:r>
          </a:p>
          <a:p>
            <a:r>
              <a:rPr lang="en-US" b="1" i="1" dirty="0">
                <a:solidFill>
                  <a:schemeClr val="tx2"/>
                </a:solidFill>
              </a:rPr>
              <a:t>Associated Findings</a:t>
            </a:r>
            <a:r>
              <a:rPr lang="en-US" dirty="0"/>
              <a:t>: </a:t>
            </a:r>
          </a:p>
          <a:p>
            <a:pPr lvl="1"/>
            <a:r>
              <a:rPr lang="en-US" dirty="0"/>
              <a:t>Emphysema: associated with other signs of COPD, such as bronchial wall thickening and air trapping.</a:t>
            </a:r>
          </a:p>
          <a:p>
            <a:pPr lvl="1"/>
            <a:r>
              <a:rPr lang="en-US" dirty="0"/>
              <a:t>Lung Cysts: Depending on the underlying condition, lung cysts may be associated with other radiologic findings, such as ground-glass opacities in LIP or nodules in PLCH.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D07668-4697-1102-B65D-4D76BD6C8634}"/>
              </a:ext>
            </a:extLst>
          </p:cNvPr>
          <p:cNvSpPr txBox="1"/>
          <p:nvPr/>
        </p:nvSpPr>
        <p:spPr>
          <a:xfrm>
            <a:off x="4389895" y="5905926"/>
            <a:ext cx="77989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1) International Journal of Chronic Obstructive Pulmonary Disease. 2008;3(2):193-204. doi:10.2147/copd.s2639.</a:t>
            </a:r>
          </a:p>
          <a:p>
            <a:r>
              <a:rPr lang="en-US" sz="1200" i="1" dirty="0"/>
              <a:t>2) The American Journal of Medicine. 2014;127(1):94.e7-23. doi:10.1016/j.amjmed.2013.09.020.</a:t>
            </a:r>
          </a:p>
          <a:p>
            <a:r>
              <a:rPr lang="en-US" sz="1200" i="1" dirty="0"/>
              <a:t>3) Chest. 2016;150(4):945-965. doi:10.1016/j.chest.2016.04.026.</a:t>
            </a:r>
          </a:p>
          <a:p>
            <a:r>
              <a:rPr lang="en-US" sz="1200" i="1" dirty="0"/>
              <a:t>4) Lung. 2022;200(6):817-820. doi:10.1007/s00408-022-00576-5.</a:t>
            </a:r>
          </a:p>
        </p:txBody>
      </p:sp>
    </p:spTree>
    <p:extLst>
      <p:ext uri="{BB962C8B-B14F-4D97-AF65-F5344CB8AC3E}">
        <p14:creationId xmlns:p14="http://schemas.microsoft.com/office/powerpoint/2010/main" val="293611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FC829619-5B29-DB5D-106B-8311730F41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chemeClr val="tx2"/>
                </a:solidFill>
              </a:rPr>
              <a:t>In the evaluation of a smoker with COPD, especially if &lt;50 years of age, consider:</a:t>
            </a:r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D2A27F70-3AB6-B8BA-DEBF-4A6977C035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sz="3200" b="0" dirty="0"/>
          </a:p>
          <a:p>
            <a:pPr lvl="1"/>
            <a:r>
              <a:rPr lang="en-US" altLang="en-US" sz="3200" dirty="0"/>
              <a:t>A1AT deficiency</a:t>
            </a:r>
          </a:p>
          <a:p>
            <a:pPr lvl="1"/>
            <a:r>
              <a:rPr lang="en-US" altLang="en-US" sz="3200" dirty="0"/>
              <a:t>HIV infection</a:t>
            </a:r>
          </a:p>
          <a:p>
            <a:pPr lvl="1"/>
            <a:r>
              <a:rPr lang="en-US" altLang="en-US" sz="3200" dirty="0"/>
              <a:t>Cocaine and other inhalational drugs</a:t>
            </a:r>
          </a:p>
          <a:p>
            <a:pPr lvl="1"/>
            <a:r>
              <a:rPr lang="en-US" altLang="en-US" sz="3200" dirty="0"/>
              <a:t>Primary connective tissue disorders like cutis </a:t>
            </a:r>
            <a:r>
              <a:rPr lang="en-US" altLang="en-US" sz="3200" dirty="0" err="1"/>
              <a:t>laxa</a:t>
            </a:r>
            <a:endParaRPr lang="en-US" altLang="en-US" sz="3200" dirty="0"/>
          </a:p>
          <a:p>
            <a:pPr lvl="1"/>
            <a:r>
              <a:rPr lang="en-US" altLang="en-US" sz="3200" dirty="0"/>
              <a:t>Histiocytic syndromes</a:t>
            </a:r>
          </a:p>
          <a:p>
            <a:pPr lvl="1"/>
            <a:r>
              <a:rPr lang="en-US" altLang="en-US" sz="3200" dirty="0" err="1"/>
              <a:t>Hypocomplementemic</a:t>
            </a:r>
            <a:r>
              <a:rPr lang="en-US" altLang="en-US" sz="3200" dirty="0"/>
              <a:t> urticarial vasculitis syndrome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6F20CAC-598B-5754-80D0-3083552CB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241300"/>
            <a:ext cx="11470239" cy="587375"/>
          </a:xfrm>
        </p:spPr>
        <p:txBody>
          <a:bodyPr/>
          <a:lstStyle/>
          <a:p>
            <a:r>
              <a:rPr lang="en-US" sz="2800" dirty="0">
                <a:solidFill>
                  <a:schemeClr val="tx2"/>
                </a:solidFill>
              </a:rPr>
              <a:t>Smoking tobacco accounted for approx. 7.7 million deaths in 2019</a:t>
            </a:r>
            <a:br>
              <a:rPr lang="en-US" sz="2800" dirty="0">
                <a:solidFill>
                  <a:schemeClr val="tx2"/>
                </a:solidFill>
              </a:rPr>
            </a:br>
            <a:endParaRPr lang="en-US" sz="2800" dirty="0">
              <a:solidFill>
                <a:schemeClr val="tx2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A91EF9-DC6E-7FEE-AE70-910047D5D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85" y="2371497"/>
            <a:ext cx="2472296" cy="32330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E358FC2-CFA5-10E2-35BE-753714EEB9A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871" t="4109" r="4408" b="4962"/>
          <a:stretch/>
        </p:blipFill>
        <p:spPr>
          <a:xfrm>
            <a:off x="1826774" y="1337992"/>
            <a:ext cx="2752745" cy="228160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34485C1-792B-62B4-E644-32634FB972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4583" y="2190953"/>
            <a:ext cx="3308769" cy="174830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336499C-5EDA-EB2B-7C66-850BCD3A4C35}"/>
              </a:ext>
            </a:extLst>
          </p:cNvPr>
          <p:cNvSpPr txBox="1"/>
          <p:nvPr/>
        </p:nvSpPr>
        <p:spPr>
          <a:xfrm>
            <a:off x="9499101" y="1370034"/>
            <a:ext cx="1007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PLCH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5F699B3-818B-F223-7DC3-7E95AC3DEA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3776" y="2834724"/>
            <a:ext cx="2978097" cy="26435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DEF5DF-0C52-1D3F-39E0-E685F240F9B3}"/>
              </a:ext>
            </a:extLst>
          </p:cNvPr>
          <p:cNvSpPr txBox="1"/>
          <p:nvPr/>
        </p:nvSpPr>
        <p:spPr>
          <a:xfrm>
            <a:off x="2011263" y="828675"/>
            <a:ext cx="18966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Emphysema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CE271F-521A-8528-18C8-5EB909B236C4}"/>
              </a:ext>
            </a:extLst>
          </p:cNvPr>
          <p:cNvSpPr txBox="1"/>
          <p:nvPr/>
        </p:nvSpPr>
        <p:spPr>
          <a:xfrm>
            <a:off x="5712087" y="2373059"/>
            <a:ext cx="10054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CPFE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BF0E9B-0BC5-88B8-729B-CA8452B5B93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3625" t="50875" r="23449" b="12617"/>
          <a:stretch/>
        </p:blipFill>
        <p:spPr>
          <a:xfrm>
            <a:off x="5070185" y="884731"/>
            <a:ext cx="2048454" cy="118845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A9FF602-152F-096E-FB80-5C1F6C8C7CB0}"/>
              </a:ext>
            </a:extLst>
          </p:cNvPr>
          <p:cNvSpPr txBox="1"/>
          <p:nvPr/>
        </p:nvSpPr>
        <p:spPr>
          <a:xfrm>
            <a:off x="227571" y="5653926"/>
            <a:ext cx="116761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Smoking injures the lungs in different ways.  Airflow limitation, restrictive lung disease, and mixed patterns can result. </a:t>
            </a:r>
          </a:p>
        </p:txBody>
      </p:sp>
    </p:spTree>
    <p:extLst>
      <p:ext uri="{BB962C8B-B14F-4D97-AF65-F5344CB8AC3E}">
        <p14:creationId xmlns:p14="http://schemas.microsoft.com/office/powerpoint/2010/main" val="3735616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098" name="Picture 2">
            <a:extLst>
              <a:ext uri="{FF2B5EF4-FFF2-40B4-BE49-F238E27FC236}">
                <a16:creationId xmlns:a16="http://schemas.microsoft.com/office/drawing/2014/main" id="{A5E41FCC-EEA5-21B8-E0DE-A6245B7178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6612" y="6172201"/>
            <a:ext cx="2038350" cy="474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260099" name="Picture 3">
            <a:extLst>
              <a:ext uri="{FF2B5EF4-FFF2-40B4-BE49-F238E27FC236}">
                <a16:creationId xmlns:a16="http://schemas.microsoft.com/office/drawing/2014/main" id="{CF7620D3-F9C6-2317-77C3-3647A51E40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113" y="1425576"/>
            <a:ext cx="5053013" cy="489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260100" name="Text Box 4">
            <a:extLst>
              <a:ext uri="{FF2B5EF4-FFF2-40B4-BE49-F238E27FC236}">
                <a16:creationId xmlns:a16="http://schemas.microsoft.com/office/drawing/2014/main" id="{32529C42-2772-647A-5E33-DEF30186FA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5926" y="6513514"/>
            <a:ext cx="8651875" cy="26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  <a:tab pos="853598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14338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  <a:tab pos="853598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828675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  <a:tab pos="853598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244600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  <a:tab pos="853598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658938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  <a:tab pos="853598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116138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  <a:tab pos="853598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573338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  <a:tab pos="853598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030538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  <a:tab pos="853598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487738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  <a:tab pos="853598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>
              <a:lnSpc>
                <a:spcPct val="97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sz="1800" dirty="0">
                <a:solidFill>
                  <a:srgbClr val="000000"/>
                </a:solidFill>
                <a:latin typeface="Arial" panose="020B0604020202020204" pitchFamily="34" charset="0"/>
              </a:rPr>
              <a:t>Chest 2003;124:1199-1205</a:t>
            </a:r>
          </a:p>
        </p:txBody>
      </p:sp>
      <p:sp>
        <p:nvSpPr>
          <p:cNvPr id="260101" name="Text Box 5">
            <a:extLst>
              <a:ext uri="{FF2B5EF4-FFF2-40B4-BE49-F238E27FC236}">
                <a16:creationId xmlns:a16="http://schemas.microsoft.com/office/drawing/2014/main" id="{C3DE1E64-8B54-81B3-EB82-B6C613EDC9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462" y="653958"/>
            <a:ext cx="8489950" cy="59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>
            <a:spAutoFit/>
          </a:bodyPr>
          <a:lstStyle>
            <a:lvl1pPr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14338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828675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244600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658938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116138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573338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030538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487738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>
              <a:lnSpc>
                <a:spcPct val="97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sz="2000">
                <a:solidFill>
                  <a:schemeClr val="tx2"/>
                </a:solidFill>
                <a:latin typeface="Arial" panose="020B0604020202020204" pitchFamily="34" charset="0"/>
              </a:rPr>
              <a:t>Nonproportional Venn diagram illustrating the spectrum of airways and interstitial injury associated with cigarette smoking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89090-EF9B-1596-0071-C0B64E575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comments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59D528-35C5-8E2E-D9C3-6B36597FCF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Consider the measurement of lung volumes and diffusing capacity in every patient with suspected COPD.</a:t>
            </a:r>
          </a:p>
          <a:p>
            <a:r>
              <a:rPr lang="en-US" sz="2800" dirty="0"/>
              <a:t>COPD is not one disease.</a:t>
            </a:r>
          </a:p>
          <a:p>
            <a:r>
              <a:rPr lang="en-US" sz="2800" dirty="0"/>
              <a:t>If spirometry is relatively well preserved, and the DLCO is disproportionately reduced, consider further assessment for CPFE.</a:t>
            </a:r>
          </a:p>
          <a:p>
            <a:r>
              <a:rPr lang="en-US" sz="2800" dirty="0"/>
              <a:t>Remember that obstruction on pulmonary function testing can be due to different pathologies along the airways and lung parenchyma.</a:t>
            </a:r>
          </a:p>
        </p:txBody>
      </p:sp>
    </p:spTree>
    <p:extLst>
      <p:ext uri="{BB962C8B-B14F-4D97-AF65-F5344CB8AC3E}">
        <p14:creationId xmlns:p14="http://schemas.microsoft.com/office/powerpoint/2010/main" val="2990757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78189" y="316695"/>
            <a:ext cx="10432450" cy="1371243"/>
          </a:xfrm>
        </p:spPr>
        <p:txBody>
          <a:bodyPr/>
          <a:lstStyle/>
          <a:p>
            <a:r>
              <a:rPr lang="en-US" sz="3999" dirty="0"/>
              <a:t>Disclosures</a:t>
            </a:r>
            <a:r>
              <a:rPr lang="en-US" sz="3599" dirty="0"/>
              <a:t> </a:t>
            </a:r>
            <a:br>
              <a:rPr lang="en-US" sz="3599" dirty="0"/>
            </a:br>
            <a:r>
              <a:rPr lang="en-US" sz="2799" dirty="0">
                <a:solidFill>
                  <a:schemeClr val="accent1"/>
                </a:solidFill>
              </a:rPr>
              <a:t>Non-Federal funding / Financial Relationship(s) in past 5 years:  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083854" y="1235012"/>
            <a:ext cx="9996317" cy="4387977"/>
          </a:xfrm>
        </p:spPr>
        <p:txBody>
          <a:bodyPr/>
          <a:lstStyle/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Research Grant Funding from Pfizer, Bristol Myers Squibb, Sun Pharmaceuticals.</a:t>
            </a:r>
          </a:p>
          <a:p>
            <a:r>
              <a:rPr lang="en-US" sz="2400" dirty="0"/>
              <a:t>I have participated as a co-investigator on the Genentech sponsored TRAIL-1 clinical trial (Pirfenidone for RA-ILD).</a:t>
            </a:r>
          </a:p>
          <a:p>
            <a:r>
              <a:rPr lang="en-US" sz="2400" dirty="0"/>
              <a:t>Consulting activity with Rion LLC, Sanofi and Regeneron.</a:t>
            </a:r>
          </a:p>
          <a:p>
            <a:r>
              <a:rPr lang="en-US" sz="2400" dirty="0"/>
              <a:t>Off Label Usage - None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4214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8CA7A-05EB-D86F-D92B-E7D5E31AE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HRCT is an essential part of the evaluation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9D328D-35DE-7693-AFB6-D02110909A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dirty="0"/>
              <a:t>HRCT may identify disease characteristics that may guide therapy:</a:t>
            </a:r>
          </a:p>
          <a:p>
            <a:pPr marL="0" indent="0">
              <a:buNone/>
            </a:pPr>
            <a:r>
              <a:rPr lang="en-US" sz="2400" dirty="0"/>
              <a:t>	Upper lobe predominant disease (lung volume reduction)</a:t>
            </a:r>
          </a:p>
          <a:p>
            <a:pPr marL="0" indent="0">
              <a:buNone/>
            </a:pPr>
            <a:r>
              <a:rPr lang="en-US" sz="2400" dirty="0"/>
              <a:t>	Extent of airway disease vs emphysema</a:t>
            </a:r>
          </a:p>
          <a:p>
            <a:pPr marL="0" indent="0">
              <a:buNone/>
            </a:pPr>
            <a:r>
              <a:rPr lang="en-US" sz="2400" dirty="0"/>
              <a:t>	Presence of bronchiectasis</a:t>
            </a:r>
          </a:p>
          <a:p>
            <a:pPr marL="0" indent="0">
              <a:buNone/>
            </a:pPr>
            <a:r>
              <a:rPr lang="en-US" sz="2400" dirty="0"/>
              <a:t>	CPFE </a:t>
            </a:r>
          </a:p>
          <a:p>
            <a:pPr marL="0" indent="0">
              <a:buNone/>
            </a:pPr>
            <a:r>
              <a:rPr lang="en-US" sz="2400" dirty="0"/>
              <a:t>	Mucus plugging </a:t>
            </a:r>
          </a:p>
          <a:p>
            <a:pPr marL="0" indent="0">
              <a:buNone/>
            </a:pPr>
            <a:r>
              <a:rPr lang="en-US" sz="2400" dirty="0"/>
              <a:t>	Lower lobe predominant disease in A1-ATD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46907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CD31A6-54BB-CC67-3A3F-1FF19CF62A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231" y="702977"/>
            <a:ext cx="10468883" cy="46200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6A6F7B6-8537-374D-9624-249513CEA5D3}"/>
              </a:ext>
            </a:extLst>
          </p:cNvPr>
          <p:cNvSpPr txBox="1"/>
          <p:nvPr/>
        </p:nvSpPr>
        <p:spPr>
          <a:xfrm>
            <a:off x="4863305" y="5970357"/>
            <a:ext cx="6900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Celli et al. Am J Respir Crit Care Med Vol 211, (5), 729–736, 2025</a:t>
            </a:r>
          </a:p>
        </p:txBody>
      </p:sp>
    </p:spTree>
    <p:extLst>
      <p:ext uri="{BB962C8B-B14F-4D97-AF65-F5344CB8AC3E}">
        <p14:creationId xmlns:p14="http://schemas.microsoft.com/office/powerpoint/2010/main" val="2601934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28"/>
          <p:cNvSpPr>
            <a:spLocks noChangeAspect="1"/>
          </p:cNvSpPr>
          <p:nvPr/>
        </p:nvSpPr>
        <p:spPr bwMode="auto">
          <a:xfrm>
            <a:off x="7228831" y="2803525"/>
            <a:ext cx="1784994" cy="1792224"/>
          </a:xfrm>
          <a:custGeom>
            <a:avLst/>
            <a:gdLst>
              <a:gd name="T0" fmla="*/ 264 w 264"/>
              <a:gd name="T1" fmla="*/ 0 h 265"/>
              <a:gd name="T2" fmla="*/ 0 w 264"/>
              <a:gd name="T3" fmla="*/ 0 h 265"/>
              <a:gd name="T4" fmla="*/ 0 w 264"/>
              <a:gd name="T5" fmla="*/ 170 h 265"/>
              <a:gd name="T6" fmla="*/ 0 w 264"/>
              <a:gd name="T7" fmla="*/ 189 h 265"/>
              <a:gd name="T8" fmla="*/ 19 w 264"/>
              <a:gd name="T9" fmla="*/ 189 h 265"/>
              <a:gd name="T10" fmla="*/ 56 w 264"/>
              <a:gd name="T11" fmla="*/ 189 h 265"/>
              <a:gd name="T12" fmla="*/ 56 w 264"/>
              <a:gd name="T13" fmla="*/ 170 h 265"/>
              <a:gd name="T14" fmla="*/ 19 w 264"/>
              <a:gd name="T15" fmla="*/ 170 h 265"/>
              <a:gd name="T16" fmla="*/ 19 w 264"/>
              <a:gd name="T17" fmla="*/ 19 h 265"/>
              <a:gd name="T18" fmla="*/ 245 w 264"/>
              <a:gd name="T19" fmla="*/ 19 h 265"/>
              <a:gd name="T20" fmla="*/ 245 w 264"/>
              <a:gd name="T21" fmla="*/ 170 h 265"/>
              <a:gd name="T22" fmla="*/ 151 w 264"/>
              <a:gd name="T23" fmla="*/ 170 h 265"/>
              <a:gd name="T24" fmla="*/ 132 w 264"/>
              <a:gd name="T25" fmla="*/ 170 h 265"/>
              <a:gd name="T26" fmla="*/ 125 w 264"/>
              <a:gd name="T27" fmla="*/ 170 h 265"/>
              <a:gd name="T28" fmla="*/ 56 w 264"/>
              <a:gd name="T29" fmla="*/ 239 h 265"/>
              <a:gd name="T30" fmla="*/ 56 w 264"/>
              <a:gd name="T31" fmla="*/ 265 h 265"/>
              <a:gd name="T32" fmla="*/ 132 w 264"/>
              <a:gd name="T33" fmla="*/ 189 h 265"/>
              <a:gd name="T34" fmla="*/ 264 w 264"/>
              <a:gd name="T35" fmla="*/ 189 h 265"/>
              <a:gd name="T36" fmla="*/ 264 w 264"/>
              <a:gd name="T37" fmla="*/ 0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64" h="265">
                <a:moveTo>
                  <a:pt x="264" y="0"/>
                </a:moveTo>
                <a:lnTo>
                  <a:pt x="0" y="0"/>
                </a:lnTo>
                <a:lnTo>
                  <a:pt x="0" y="170"/>
                </a:lnTo>
                <a:lnTo>
                  <a:pt x="0" y="189"/>
                </a:lnTo>
                <a:lnTo>
                  <a:pt x="19" y="189"/>
                </a:lnTo>
                <a:lnTo>
                  <a:pt x="56" y="189"/>
                </a:lnTo>
                <a:lnTo>
                  <a:pt x="56" y="170"/>
                </a:lnTo>
                <a:lnTo>
                  <a:pt x="19" y="170"/>
                </a:lnTo>
                <a:lnTo>
                  <a:pt x="19" y="19"/>
                </a:lnTo>
                <a:lnTo>
                  <a:pt x="245" y="19"/>
                </a:lnTo>
                <a:lnTo>
                  <a:pt x="245" y="170"/>
                </a:lnTo>
                <a:lnTo>
                  <a:pt x="151" y="170"/>
                </a:lnTo>
                <a:lnTo>
                  <a:pt x="132" y="170"/>
                </a:lnTo>
                <a:lnTo>
                  <a:pt x="125" y="170"/>
                </a:lnTo>
                <a:lnTo>
                  <a:pt x="56" y="239"/>
                </a:lnTo>
                <a:lnTo>
                  <a:pt x="56" y="265"/>
                </a:lnTo>
                <a:lnTo>
                  <a:pt x="132" y="189"/>
                </a:lnTo>
                <a:lnTo>
                  <a:pt x="264" y="189"/>
                </a:lnTo>
                <a:lnTo>
                  <a:pt x="26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4000" dirty="0"/>
              <a:t>QUESTIONS </a:t>
            </a:r>
            <a:br>
              <a:rPr lang="en-US" sz="4000" dirty="0"/>
            </a:br>
            <a:r>
              <a:rPr lang="en-US" sz="4000" dirty="0"/>
              <a:t>&amp; ANSWERS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5617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C343E-6440-42D7-BEF8-48535847F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“COPD”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89604-4ACD-43D7-AA19-C521D69678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0763" y="1333499"/>
            <a:ext cx="9998921" cy="4389120"/>
          </a:xfrm>
        </p:spPr>
        <p:txBody>
          <a:bodyPr/>
          <a:lstStyle/>
          <a:p>
            <a:r>
              <a:rPr lang="en-US" sz="2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COPD  is a multifactorial and </a:t>
            </a:r>
            <a:r>
              <a:rPr lang="en-US" sz="2800" i="1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heterogeneous lung </a:t>
            </a:r>
            <a:r>
              <a:rPr lang="en-US" sz="2800" i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condition </a:t>
            </a:r>
            <a:r>
              <a:rPr lang="en-US" sz="2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characterized by chronic respiratory symptoms (dyspnea, cough, sputum production and/or exacerbations) due to abnormalities of the airways (bronchitis, bronchiolitis) and/or alveoli (emphysema) that cause persistent, often progressive, airflow obstruction. </a:t>
            </a:r>
          </a:p>
          <a:p>
            <a:endParaRPr lang="en-US" sz="2800" dirty="0"/>
          </a:p>
          <a:p>
            <a:r>
              <a:rPr lang="en-US" sz="2800" dirty="0"/>
              <a:t>Page 4: </a:t>
            </a:r>
            <a:r>
              <a:rPr lang="en-US" sz="2800" dirty="0">
                <a:hlinkClick r:id="rId2"/>
              </a:rPr>
              <a:t>GOLD 2025 report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1132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400" y="1371600"/>
            <a:ext cx="10495280" cy="4364272"/>
          </a:xfrm>
        </p:spPr>
        <p:txBody>
          <a:bodyPr/>
          <a:lstStyle/>
          <a:p>
            <a:r>
              <a:rPr lang="en-US" sz="2800" dirty="0"/>
              <a:t>Chief complaint: Shortness of breath.</a:t>
            </a:r>
          </a:p>
          <a:p>
            <a:r>
              <a:rPr lang="en-US" sz="2800" dirty="0"/>
              <a:t>72-year-old former smoker – cumulative 35 pack years – referred for a second opinion: “</a:t>
            </a:r>
            <a:r>
              <a:rPr lang="en-US" sz="2800" i="1" dirty="0"/>
              <a:t>Does the patient have COPD?</a:t>
            </a:r>
            <a:r>
              <a:rPr lang="en-US" sz="2800" dirty="0"/>
              <a:t>”</a:t>
            </a:r>
          </a:p>
          <a:p>
            <a:r>
              <a:rPr lang="en-US" sz="2800" dirty="0"/>
              <a:t>First noted dyspnea five years ago after pneumonia – told to have COPD.  </a:t>
            </a:r>
          </a:p>
          <a:p>
            <a:r>
              <a:rPr lang="en-US" sz="2800" dirty="0"/>
              <a:t>Started on fluticasone/salmeterol </a:t>
            </a:r>
            <a:r>
              <a:rPr lang="en-US" sz="2800" dirty="0">
                <a:sym typeface="Wingdings" panose="05000000000000000000" pitchFamily="2" charset="2"/>
              </a:rPr>
              <a:t> no relief.</a:t>
            </a:r>
            <a:endParaRPr lang="en-US" sz="2800" dirty="0"/>
          </a:p>
          <a:p>
            <a:r>
              <a:rPr lang="en-US" sz="2800" dirty="0"/>
              <a:t>The patient was able to do activities of daily living, but experienced dyspnea with any activity.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5A9FD5"/>
                </a:solidFill>
              </a:rPr>
              <a:t>©2011 MFMER  |  slide-</a:t>
            </a:r>
            <a:fld id="{F119B35D-863E-47B5-8DAA-DB283DE42456}" type="slidenum">
              <a:rPr lang="en-US" smtClean="0">
                <a:solidFill>
                  <a:srgbClr val="5A9FD5"/>
                </a:solidFill>
              </a:rPr>
              <a:pPr>
                <a:defRPr/>
              </a:pPr>
              <a:t>4</a:t>
            </a:fld>
            <a:endParaRPr lang="en-US">
              <a:solidFill>
                <a:srgbClr val="5A9FD5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782320" y="457201"/>
            <a:ext cx="10528910" cy="646331"/>
          </a:xfrm>
        </p:spPr>
        <p:txBody>
          <a:bodyPr/>
          <a:lstStyle/>
          <a:p>
            <a:r>
              <a:rPr lang="en-US" sz="4000" dirty="0"/>
              <a:t>Clinical Case #1 - History</a:t>
            </a:r>
          </a:p>
        </p:txBody>
      </p:sp>
    </p:spTree>
    <p:extLst>
      <p:ext uri="{BB962C8B-B14F-4D97-AF65-F5344CB8AC3E}">
        <p14:creationId xmlns:p14="http://schemas.microsoft.com/office/powerpoint/2010/main" val="68963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Pulmonary function studies: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7463" y="1371601"/>
            <a:ext cx="9713912" cy="1585049"/>
          </a:xfrm>
        </p:spPr>
        <p:txBody>
          <a:bodyPr/>
          <a:lstStyle/>
          <a:p>
            <a:r>
              <a:rPr lang="en-US" sz="3200" dirty="0"/>
              <a:t>FEV1: 1.68L (79% predicted)</a:t>
            </a:r>
          </a:p>
          <a:p>
            <a:r>
              <a:rPr lang="en-US" sz="3200" dirty="0"/>
              <a:t>FVC: 2.8L (105% predicted)</a:t>
            </a:r>
          </a:p>
          <a:p>
            <a:r>
              <a:rPr lang="en-US" sz="3200" dirty="0"/>
              <a:t>FEV1/FVC: 59</a:t>
            </a:r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r>
              <a:rPr lang="en-US" sz="3200" dirty="0"/>
              <a:t>The patient was informed, “</a:t>
            </a:r>
            <a:r>
              <a:rPr lang="en-US" sz="3200" i="1" dirty="0"/>
              <a:t>You likely have mild COPD, but this does not explain your shortness of breath.  Maybe you are anxious…</a:t>
            </a:r>
            <a:r>
              <a:rPr lang="en-US" sz="3200" dirty="0"/>
              <a:t>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5A9FD5"/>
                </a:solidFill>
              </a:rPr>
              <a:t>©2011 MFMER  |  slide-</a:t>
            </a:r>
            <a:fld id="{F119B35D-863E-47B5-8DAA-DB283DE42456}" type="slidenum">
              <a:rPr lang="en-US" smtClean="0">
                <a:solidFill>
                  <a:srgbClr val="5A9FD5"/>
                </a:solidFill>
              </a:rPr>
              <a:pPr>
                <a:defRPr/>
              </a:pPr>
              <a:t>5</a:t>
            </a:fld>
            <a:endParaRPr lang="en-US">
              <a:solidFill>
                <a:srgbClr val="5A9FD5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1EE394-CE13-218B-394E-137C4B4EFB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1479" y="199273"/>
            <a:ext cx="4719932" cy="482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11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Pulmonary Function Testing – repeated spirometry with lung volumes and DLCO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5A9FD5"/>
                </a:solidFill>
              </a:rPr>
              <a:t>©2011 MFMER  |  slide-</a:t>
            </a:r>
            <a:fld id="{F119B35D-863E-47B5-8DAA-DB283DE42456}" type="slidenum">
              <a:rPr lang="en-US" smtClean="0">
                <a:solidFill>
                  <a:srgbClr val="5A9FD5"/>
                </a:solidFill>
              </a:rPr>
              <a:pPr>
                <a:defRPr/>
              </a:pPr>
              <a:t>6</a:t>
            </a:fld>
            <a:endParaRPr lang="en-US">
              <a:solidFill>
                <a:srgbClr val="5A9FD5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812" y="1809750"/>
            <a:ext cx="8331200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257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621" y="175688"/>
            <a:ext cx="3968591" cy="271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622" y="2971800"/>
            <a:ext cx="3968591" cy="3120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612" y="175688"/>
            <a:ext cx="4057650" cy="2996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612" y="3212057"/>
            <a:ext cx="4057650" cy="3210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821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3138" y="536575"/>
            <a:ext cx="9998921" cy="587375"/>
          </a:xfrm>
        </p:spPr>
        <p:txBody>
          <a:bodyPr anchor="t">
            <a:normAutofit/>
          </a:bodyPr>
          <a:lstStyle/>
          <a:p>
            <a:r>
              <a:rPr lang="en-US" sz="2700" dirty="0">
                <a:solidFill>
                  <a:schemeClr val="tx2"/>
                </a:solidFill>
              </a:rPr>
              <a:t>Combined Pulmonary Fibrosis and Emphysema</a:t>
            </a:r>
          </a:p>
        </p:txBody>
      </p:sp>
      <p:sp>
        <p:nvSpPr>
          <p:cNvPr id="3" name="Subtitle 2"/>
          <p:cNvSpPr>
            <a:spLocks noGrp="1"/>
          </p:cNvSpPr>
          <p:nvPr>
            <p:ph type="body" idx="1"/>
          </p:nvPr>
        </p:nvSpPr>
        <p:spPr>
          <a:xfrm>
            <a:off x="968731" y="1984375"/>
            <a:ext cx="4773168" cy="295275"/>
          </a:xfrm>
        </p:spPr>
        <p:txBody>
          <a:bodyPr anchor="t">
            <a:normAutofit/>
          </a:bodyPr>
          <a:lstStyle/>
          <a:p>
            <a:r>
              <a:rPr lang="en-US" sz="1100"/>
              <a:t>Am J Respir Crit Care Med Vol 206, </a:t>
            </a:r>
            <a:r>
              <a:rPr lang="en-US" sz="1100" err="1"/>
              <a:t>Iss</a:t>
            </a:r>
            <a:r>
              <a:rPr lang="en-US" sz="1100"/>
              <a:t> 4, pp e7–e41, Aug 15, 2022</a:t>
            </a:r>
          </a:p>
        </p:txBody>
      </p:sp>
      <p:pic>
        <p:nvPicPr>
          <p:cNvPr id="4" name="Picture 3" descr="A close-up of a chest x-ray&#10;&#10;AI-generated content may be incorrect.">
            <a:extLst>
              <a:ext uri="{FF2B5EF4-FFF2-40B4-BE49-F238E27FC236}">
                <a16:creationId xmlns:a16="http://schemas.microsoft.com/office/drawing/2014/main" id="{A44BDAFA-4812-BD03-00A7-2F062C79977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86" r="1" b="11148"/>
          <a:stretch/>
        </p:blipFill>
        <p:spPr>
          <a:xfrm>
            <a:off x="968731" y="2276474"/>
            <a:ext cx="4773168" cy="3705225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6B2923C-0F69-9E86-7FCC-5CC98411E0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421" r="1" b="16218"/>
          <a:stretch/>
        </p:blipFill>
        <p:spPr>
          <a:xfrm>
            <a:off x="6440488" y="2276474"/>
            <a:ext cx="4773168" cy="370522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58AEF268-5BE5-8C1F-E2A2-DD1ECDDB74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t="24373" r="7500" b="17810"/>
          <a:stretch>
            <a:fillRect/>
          </a:stretch>
        </p:blipFill>
        <p:spPr bwMode="auto">
          <a:xfrm>
            <a:off x="1903412" y="955597"/>
            <a:ext cx="4146550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>
            <a:extLst>
              <a:ext uri="{FF2B5EF4-FFF2-40B4-BE49-F238E27FC236}">
                <a16:creationId xmlns:a16="http://schemas.microsoft.com/office/drawing/2014/main" id="{9F5252E6-4030-A5B2-731B-BE0927F69A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t="22810" r="7500" b="19373"/>
          <a:stretch>
            <a:fillRect/>
          </a:stretch>
        </p:blipFill>
        <p:spPr bwMode="auto">
          <a:xfrm>
            <a:off x="1903412" y="3900616"/>
            <a:ext cx="4146550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553A2507-9626-307C-B123-7BBD7F57CE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t="23317" r="7500" b="16248"/>
          <a:stretch/>
        </p:blipFill>
        <p:spPr bwMode="auto">
          <a:xfrm>
            <a:off x="6170612" y="560172"/>
            <a:ext cx="4146550" cy="2947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>
            <a:extLst>
              <a:ext uri="{FF2B5EF4-FFF2-40B4-BE49-F238E27FC236}">
                <a16:creationId xmlns:a16="http://schemas.microsoft.com/office/drawing/2014/main" id="{DB9B82A6-FE00-E459-A201-A3E1F0A5A0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t="23317" r="7500" b="14685"/>
          <a:stretch/>
        </p:blipFill>
        <p:spPr bwMode="auto">
          <a:xfrm>
            <a:off x="6170612" y="3682314"/>
            <a:ext cx="4146550" cy="3023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BD4BD0-79D4-D390-AB69-460F75A56607}"/>
              </a:ext>
            </a:extLst>
          </p:cNvPr>
          <p:cNvSpPr txBox="1"/>
          <p:nvPr/>
        </p:nvSpPr>
        <p:spPr>
          <a:xfrm>
            <a:off x="156518" y="129746"/>
            <a:ext cx="44813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Case #2</a:t>
            </a:r>
          </a:p>
          <a:p>
            <a:r>
              <a:rPr lang="en-US" dirty="0"/>
              <a:t>68-year-old ex-smoker with RA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735886263647391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7358862636943182"/>
</p:tagLst>
</file>

<file path=ppt/theme/theme1.xml><?xml version="1.0" encoding="utf-8"?>
<a:theme xmlns:a="http://schemas.openxmlformats.org/drawingml/2006/main" name="2020_MC_White (9-15-2020)">
  <a:themeElements>
    <a:clrScheme name="2020_MC_White">
      <a:dk1>
        <a:srgbClr val="FFFFFF"/>
      </a:dk1>
      <a:lt1>
        <a:srgbClr val="000000"/>
      </a:lt1>
      <a:dk2>
        <a:srgbClr val="D2D2D2"/>
      </a:dk2>
      <a:lt2>
        <a:srgbClr val="0057B8"/>
      </a:lt2>
      <a:accent1>
        <a:srgbClr val="009CDE"/>
      </a:accent1>
      <a:accent2>
        <a:srgbClr val="0057B8"/>
      </a:accent2>
      <a:accent3>
        <a:srgbClr val="00873E"/>
      </a:accent3>
      <a:accent4>
        <a:srgbClr val="8246AF"/>
      </a:accent4>
      <a:accent5>
        <a:srgbClr val="FE5000"/>
      </a:accent5>
      <a:accent6>
        <a:srgbClr val="FFC845"/>
      </a:accent6>
      <a:hlink>
        <a:srgbClr val="009CDE"/>
      </a:hlink>
      <a:folHlink>
        <a:srgbClr val="A8A8A8"/>
      </a:folHlink>
    </a:clrScheme>
    <a:fontScheme name="mc-white-widescree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mc-white-widescree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Project Documents" ma:contentTypeID="0x010100732434946726264392E7DAD560BB0029005A91F844AB385B4AABC3F03F384327A9" ma:contentTypeVersion="11" ma:contentTypeDescription="" ma:contentTypeScope="" ma:versionID="a34a9b15f3ee1e5781ceff0651d1a6bd">
  <xsd:schema xmlns:xsd="http://www.w3.org/2001/XMLSchema" xmlns:xs="http://www.w3.org/2001/XMLSchema" xmlns:p="http://schemas.microsoft.com/office/2006/metadata/properties" xmlns:ns2="7247a945-d25e-4758-94a6-61458ad58505" xmlns:ns3="50e14aed-ff2e-45a0-9410-0d8a6ed098ec" targetNamespace="http://schemas.microsoft.com/office/2006/metadata/properties" ma:root="true" ma:fieldsID="433f31aaf50b761b1496c63feb19eb56" ns2:_="" ns3:_="">
    <xsd:import namespace="7247a945-d25e-4758-94a6-61458ad58505"/>
    <xsd:import namespace="50e14aed-ff2e-45a0-9410-0d8a6ed098ec"/>
    <xsd:element name="properties">
      <xsd:complexType>
        <xsd:sequence>
          <xsd:element name="documentManagement">
            <xsd:complexType>
              <xsd:all>
                <xsd:element ref="ns2:Doc_x0020_Type"/>
                <xsd:element ref="ns3:ProgramAssignedTo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47a945-d25e-4758-94a6-61458ad58505" elementFormDefault="qualified">
    <xsd:import namespace="http://schemas.microsoft.com/office/2006/documentManagement/types"/>
    <xsd:import namespace="http://schemas.microsoft.com/office/infopath/2007/PartnerControls"/>
    <xsd:element name="Doc_x0020_Type" ma:index="8" ma:displayName="Doc Type" ma:default="Project Documents" ma:format="Dropdown" ma:internalName="Doc_x0020_Type" ma:readOnly="false">
      <xsd:simpleType>
        <xsd:restriction base="dms:Choice">
          <xsd:enumeration value="Abstract"/>
          <xsd:enumeration value="Agenda"/>
          <xsd:enumeration value="IRB"/>
          <xsd:enumeration value="Meeting Minutes"/>
          <xsd:enumeration value="Presentations"/>
          <xsd:enumeration value="Project Documents"/>
          <xsd:enumeration value="Project Expense Documents"/>
          <xsd:enumeration value="Project Status Reports"/>
          <xsd:enumeration value="Publications"/>
          <xsd:enumeration value="Reports"/>
          <xsd:enumeration value="Support Documents"/>
          <xsd:enumeration value="Template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e14aed-ff2e-45a0-9410-0d8a6ed098ec" elementFormDefault="qualified">
    <xsd:import namespace="http://schemas.microsoft.com/office/2006/documentManagement/types"/>
    <xsd:import namespace="http://schemas.microsoft.com/office/infopath/2007/PartnerControls"/>
    <xsd:element name="ProgramAssignedTo" ma:index="9" nillable="true" ma:displayName="Regen Program" ma:list="{0770033b-8105-455d-a82b-b3f96eee6d72}" ma:internalName="ProgramAssignedTo" ma:showField="Title" ma:web="50e14aed-ff2e-45a0-9410-0d8a6ed098ec">
      <xsd:simpleType>
        <xsd:restriction base="dms:Lookup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rogramAssignedTo xmlns="50e14aed-ff2e-45a0-9410-0d8a6ed098ec" xsi:nil="true"/>
    <Doc_x0020_Type xmlns="7247a945-d25e-4758-94a6-61458ad58505">Project Documents</Doc_x0020_Type>
  </documentManagement>
</p:properties>
</file>

<file path=customXml/itemProps1.xml><?xml version="1.0" encoding="utf-8"?>
<ds:datastoreItem xmlns:ds="http://schemas.openxmlformats.org/officeDocument/2006/customXml" ds:itemID="{F2C2A617-DD5A-4979-9ED4-33B0DB40F95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247a945-d25e-4758-94a6-61458ad58505"/>
    <ds:schemaRef ds:uri="50e14aed-ff2e-45a0-9410-0d8a6ed098e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02F2F05-FEA9-4EAB-83A6-3E3651F9A22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D3AB7F2-8DFA-4201-8A38-66A63AEB7D4A}">
  <ds:schemaRefs>
    <ds:schemaRef ds:uri="http://schemas.microsoft.com/office/2006/documentManagement/types"/>
    <ds:schemaRef ds:uri="http://schemas.microsoft.com/office/2006/metadata/properties"/>
    <ds:schemaRef ds:uri="http://purl.org/dc/dcmitype/"/>
    <ds:schemaRef ds:uri="http://schemas.microsoft.com/office/infopath/2007/PartnerControls"/>
    <ds:schemaRef ds:uri="7247a945-d25e-4758-94a6-61458ad58505"/>
    <ds:schemaRef ds:uri="http://purl.org/dc/terms/"/>
    <ds:schemaRef ds:uri="http://schemas.openxmlformats.org/package/2006/metadata/core-properties"/>
    <ds:schemaRef ds:uri="http://purl.org/dc/elements/1.1/"/>
    <ds:schemaRef ds:uri="50e14aed-ff2e-45a0-9410-0d8a6ed098ec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>
  <clbl:label id="{11372f5f-8e19-4efb-8afe-8eac20a980c4}" enabled="1" method="Standard" siteId="{a25fff9c-3f63-4fb2-9a8a-d9bdd0321f9a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1552</TotalTime>
  <Words>1071</Words>
  <Application>Microsoft Office PowerPoint</Application>
  <PresentationFormat>Custom</PresentationFormat>
  <Paragraphs>105</Paragraphs>
  <Slides>22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Arial Narrow</vt:lpstr>
      <vt:lpstr>Calibri</vt:lpstr>
      <vt:lpstr>StarSymbol</vt:lpstr>
      <vt:lpstr>Wingdings</vt:lpstr>
      <vt:lpstr>2020_MC_White (9-15-2020)</vt:lpstr>
      <vt:lpstr>COPD or something else? </vt:lpstr>
      <vt:lpstr>Disclosures  Non-Federal funding / Financial Relationship(s) in past 5 years:  </vt:lpstr>
      <vt:lpstr>What is “COPD”</vt:lpstr>
      <vt:lpstr>Clinical Case #1 - History</vt:lpstr>
      <vt:lpstr>Pulmonary function studies:</vt:lpstr>
      <vt:lpstr>Pulmonary Function Testing – repeated spirometry with lung volumes and DLCO</vt:lpstr>
      <vt:lpstr>PowerPoint Presentation</vt:lpstr>
      <vt:lpstr>Combined Pulmonary Fibrosis and Emphysema</vt:lpstr>
      <vt:lpstr>PowerPoint Presentation</vt:lpstr>
      <vt:lpstr>CPFE</vt:lpstr>
      <vt:lpstr>Priorities and Future Research</vt:lpstr>
      <vt:lpstr>PowerPoint Presentation</vt:lpstr>
      <vt:lpstr>When smokers develop “COPD” at a young age….</vt:lpstr>
      <vt:lpstr>PowerPoint Presentation</vt:lpstr>
      <vt:lpstr>Cysts vs emphysema </vt:lpstr>
      <vt:lpstr>In the evaluation of a smoker with COPD, especially if &lt;50 years of age, consider:</vt:lpstr>
      <vt:lpstr>Smoking tobacco accounted for approx. 7.7 million deaths in 2019 </vt:lpstr>
      <vt:lpstr>PowerPoint Presentation</vt:lpstr>
      <vt:lpstr>Final comments</vt:lpstr>
      <vt:lpstr>HRCT is an essential part of the evaluation </vt:lpstr>
      <vt:lpstr>PowerPoint Presentation</vt:lpstr>
      <vt:lpstr>QUESTIONS  &amp; ANSWERS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CRM IMP Template</dc:title>
  <dc:creator>Noterman, Ella E.</dc:creator>
  <dc:description>v2.15. 2020_MC_White</dc:description>
  <cp:lastModifiedBy>Vassallo, Robert, M.D.</cp:lastModifiedBy>
  <cp:revision>89</cp:revision>
  <dcterms:created xsi:type="dcterms:W3CDTF">2020-09-16T20:44:57Z</dcterms:created>
  <dcterms:modified xsi:type="dcterms:W3CDTF">2025-05-11T14:58:13Z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ustomerId">
    <vt:lpwstr>mctemplates</vt:lpwstr>
  </property>
  <property fmtid="{D5CDD505-2E9C-101B-9397-08002B2CF9AE}" pid="3" name="TemplateId">
    <vt:lpwstr>637239516331224661</vt:lpwstr>
  </property>
  <property fmtid="{D5CDD505-2E9C-101B-9397-08002B2CF9AE}" pid="4" name="UserProfileId">
    <vt:lpwstr>637390598302663873</vt:lpwstr>
  </property>
  <property fmtid="{D5CDD505-2E9C-101B-9397-08002B2CF9AE}" pid="5" name="ContentTypeId">
    <vt:lpwstr>0x010100732434946726264392E7DAD560BB0029005A91F844AB385B4AABC3F03F384327A9</vt:lpwstr>
  </property>
  <property fmtid="{D5CDD505-2E9C-101B-9397-08002B2CF9AE}" pid="6" name="Order">
    <vt:r8>549300</vt:r8>
  </property>
  <property fmtid="{D5CDD505-2E9C-101B-9397-08002B2CF9AE}" pid="7" name="xd_ProgID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_ExtendedDescription">
    <vt:lpwstr/>
  </property>
  <property fmtid="{D5CDD505-2E9C-101B-9397-08002B2CF9AE}" pid="11" name="Doc Type">
    <vt:lpwstr/>
  </property>
  <property fmtid="{D5CDD505-2E9C-101B-9397-08002B2CF9AE}" pid="12" name="SharedWithUsers">
    <vt:lpwstr>289;#Vassallo, Robert, M.D.;#292;#Wang, Shaohua [RO THOR];#288;#Milene, Stacy M., M.S., PMP</vt:lpwstr>
  </property>
</Properties>
</file>