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8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9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0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1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89" r:id="rId2"/>
    <p:sldMasterId id="2147483858" r:id="rId3"/>
    <p:sldMasterId id="2147483950" r:id="rId4"/>
    <p:sldMasterId id="2147483964" r:id="rId5"/>
    <p:sldMasterId id="2147483988" r:id="rId6"/>
    <p:sldMasterId id="2147484012" r:id="rId7"/>
    <p:sldMasterId id="2147484036" r:id="rId8"/>
    <p:sldMasterId id="2147484060" r:id="rId9"/>
    <p:sldMasterId id="2147484084" r:id="rId10"/>
    <p:sldMasterId id="2147484108" r:id="rId11"/>
    <p:sldMasterId id="2147484132" r:id="rId12"/>
  </p:sldMasterIdLst>
  <p:notesMasterIdLst>
    <p:notesMasterId r:id="rId50"/>
  </p:notesMasterIdLst>
  <p:sldIdLst>
    <p:sldId id="256" r:id="rId13"/>
    <p:sldId id="2886" r:id="rId14"/>
    <p:sldId id="2898" r:id="rId15"/>
    <p:sldId id="2897" r:id="rId16"/>
    <p:sldId id="2892" r:id="rId17"/>
    <p:sldId id="2911" r:id="rId18"/>
    <p:sldId id="2917" r:id="rId19"/>
    <p:sldId id="2916" r:id="rId20"/>
    <p:sldId id="2918" r:id="rId21"/>
    <p:sldId id="2912" r:id="rId22"/>
    <p:sldId id="2922" r:id="rId23"/>
    <p:sldId id="2913" r:id="rId24"/>
    <p:sldId id="2890" r:id="rId25"/>
    <p:sldId id="2891" r:id="rId26"/>
    <p:sldId id="2895" r:id="rId27"/>
    <p:sldId id="2901" r:id="rId28"/>
    <p:sldId id="2900" r:id="rId29"/>
    <p:sldId id="2899" r:id="rId30"/>
    <p:sldId id="2902" r:id="rId31"/>
    <p:sldId id="2903" r:id="rId32"/>
    <p:sldId id="2906" r:id="rId33"/>
    <p:sldId id="2905" r:id="rId34"/>
    <p:sldId id="2910" r:id="rId35"/>
    <p:sldId id="362" r:id="rId36"/>
    <p:sldId id="2908" r:id="rId37"/>
    <p:sldId id="2921" r:id="rId38"/>
    <p:sldId id="2894" r:id="rId39"/>
    <p:sldId id="2881" r:id="rId40"/>
    <p:sldId id="296" r:id="rId41"/>
    <p:sldId id="2888" r:id="rId42"/>
    <p:sldId id="2889" r:id="rId43"/>
    <p:sldId id="356" r:id="rId44"/>
    <p:sldId id="2885" r:id="rId45"/>
    <p:sldId id="2849" r:id="rId46"/>
    <p:sldId id="2883" r:id="rId47"/>
    <p:sldId id="2896" r:id="rId48"/>
    <p:sldId id="30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Fascio Pecetto" initials="LFP" lastIdx="1" clrIdx="0">
    <p:extLst>
      <p:ext uri="{19B8F6BF-5375-455C-9EA6-DF929625EA0E}">
        <p15:presenceInfo xmlns:p15="http://schemas.microsoft.com/office/powerpoint/2012/main" userId="S-1-5-21-1519017323-1471040437-2452124760-2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00"/>
    <a:srgbClr val="AC3EC1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2832" autoAdjust="0"/>
  </p:normalViewPr>
  <p:slideViewPr>
    <p:cSldViewPr snapToGrid="0">
      <p:cViewPr varScale="1">
        <p:scale>
          <a:sx n="62" d="100"/>
          <a:sy n="62" d="100"/>
        </p:scale>
        <p:origin x="7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28BCD-9614-49B8-A52E-A4825C83DE0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919BF393-B9EA-4A59-B580-6EB1E2148BB5}" type="pres">
      <dgm:prSet presAssocID="{06328BCD-9614-49B8-A52E-A4825C83DE03}" presName="Name0" presStyleCnt="0">
        <dgm:presLayoutVars>
          <dgm:dir/>
          <dgm:animLvl val="lvl"/>
          <dgm:resizeHandles val="exact"/>
        </dgm:presLayoutVars>
      </dgm:prSet>
      <dgm:spPr/>
    </dgm:pt>
    <dgm:pt modelId="{4B7881F9-4A2D-4325-A8B1-E3A6604F2BFF}" type="pres">
      <dgm:prSet presAssocID="{06328BCD-9614-49B8-A52E-A4825C83DE03}" presName="dummy" presStyleCnt="0"/>
      <dgm:spPr/>
    </dgm:pt>
    <dgm:pt modelId="{EEEE63A4-9A93-4CFD-813E-C3F3B52CCC6B}" type="pres">
      <dgm:prSet presAssocID="{06328BCD-9614-49B8-A52E-A4825C83DE03}" presName="linH" presStyleCnt="0"/>
      <dgm:spPr/>
    </dgm:pt>
    <dgm:pt modelId="{7DE3F846-1555-4066-8D44-D04E986936DD}" type="pres">
      <dgm:prSet presAssocID="{06328BCD-9614-49B8-A52E-A4825C83DE03}" presName="padding1" presStyleCnt="0"/>
      <dgm:spPr/>
    </dgm:pt>
    <dgm:pt modelId="{388B9663-3287-41F1-9589-846F93675627}" type="pres">
      <dgm:prSet presAssocID="{06328BCD-9614-49B8-A52E-A4825C83DE03}" presName="padding2" presStyleCnt="0"/>
      <dgm:spPr/>
    </dgm:pt>
    <dgm:pt modelId="{37DA9928-F1D3-45FB-A1B5-46ADB21835BC}" type="pres">
      <dgm:prSet presAssocID="{06328BCD-9614-49B8-A52E-A4825C83DE03}" presName="negArrow" presStyleCnt="0"/>
      <dgm:spPr/>
    </dgm:pt>
    <dgm:pt modelId="{023CD7FC-6238-4A18-86FC-CB750C8C3D8A}" type="pres">
      <dgm:prSet presAssocID="{06328BCD-9614-49B8-A52E-A4825C83DE03}" presName="backgroundArrow" presStyleLbl="node1" presStyleIdx="0" presStyleCnt="1"/>
      <dgm:spPr>
        <a:noFill/>
        <a:ln>
          <a:solidFill>
            <a:schemeClr val="tx1"/>
          </a:solidFill>
        </a:ln>
      </dgm:spPr>
    </dgm:pt>
  </dgm:ptLst>
  <dgm:cxnLst>
    <dgm:cxn modelId="{70938621-DCD8-4F82-8CBD-970BF3B5777C}" type="presOf" srcId="{06328BCD-9614-49B8-A52E-A4825C83DE03}" destId="{919BF393-B9EA-4A59-B580-6EB1E2148BB5}" srcOrd="0" destOrd="0" presId="urn:microsoft.com/office/officeart/2005/8/layout/hProcess3"/>
    <dgm:cxn modelId="{E8F84DDA-73E4-4730-9D40-8AFCDC8127FF}" type="presParOf" srcId="{919BF393-B9EA-4A59-B580-6EB1E2148BB5}" destId="{4B7881F9-4A2D-4325-A8B1-E3A6604F2BFF}" srcOrd="0" destOrd="0" presId="urn:microsoft.com/office/officeart/2005/8/layout/hProcess3"/>
    <dgm:cxn modelId="{303838B4-FF5C-46E2-96D3-C1B9B4F3E25E}" type="presParOf" srcId="{919BF393-B9EA-4A59-B580-6EB1E2148BB5}" destId="{EEEE63A4-9A93-4CFD-813E-C3F3B52CCC6B}" srcOrd="1" destOrd="0" presId="urn:microsoft.com/office/officeart/2005/8/layout/hProcess3"/>
    <dgm:cxn modelId="{744F0C26-745F-4425-A979-2FCF3779D2DC}" type="presParOf" srcId="{EEEE63A4-9A93-4CFD-813E-C3F3B52CCC6B}" destId="{7DE3F846-1555-4066-8D44-D04E986936DD}" srcOrd="0" destOrd="0" presId="urn:microsoft.com/office/officeart/2005/8/layout/hProcess3"/>
    <dgm:cxn modelId="{CAA3A16F-34CA-4D3B-A74B-2D823AEF89B6}" type="presParOf" srcId="{EEEE63A4-9A93-4CFD-813E-C3F3B52CCC6B}" destId="{388B9663-3287-41F1-9589-846F93675627}" srcOrd="1" destOrd="0" presId="urn:microsoft.com/office/officeart/2005/8/layout/hProcess3"/>
    <dgm:cxn modelId="{17FF63C9-CCAF-4938-A13D-99C7C865F14B}" type="presParOf" srcId="{EEEE63A4-9A93-4CFD-813E-C3F3B52CCC6B}" destId="{37DA9928-F1D3-45FB-A1B5-46ADB21835BC}" srcOrd="2" destOrd="0" presId="urn:microsoft.com/office/officeart/2005/8/layout/hProcess3"/>
    <dgm:cxn modelId="{0FA756CD-8EF1-48EB-BFC8-ACB48A3A5141}" type="presParOf" srcId="{EEEE63A4-9A93-4CFD-813E-C3F3B52CCC6B}" destId="{023CD7FC-6238-4A18-86FC-CB750C8C3D8A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28BCD-9614-49B8-A52E-A4825C83DE0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919BF393-B9EA-4A59-B580-6EB1E2148BB5}" type="pres">
      <dgm:prSet presAssocID="{06328BCD-9614-49B8-A52E-A4825C83DE03}" presName="Name0" presStyleCnt="0">
        <dgm:presLayoutVars>
          <dgm:dir/>
          <dgm:animLvl val="lvl"/>
          <dgm:resizeHandles val="exact"/>
        </dgm:presLayoutVars>
      </dgm:prSet>
      <dgm:spPr/>
    </dgm:pt>
    <dgm:pt modelId="{4B7881F9-4A2D-4325-A8B1-E3A6604F2BFF}" type="pres">
      <dgm:prSet presAssocID="{06328BCD-9614-49B8-A52E-A4825C83DE03}" presName="dummy" presStyleCnt="0"/>
      <dgm:spPr/>
    </dgm:pt>
    <dgm:pt modelId="{EEEE63A4-9A93-4CFD-813E-C3F3B52CCC6B}" type="pres">
      <dgm:prSet presAssocID="{06328BCD-9614-49B8-A52E-A4825C83DE03}" presName="linH" presStyleCnt="0"/>
      <dgm:spPr/>
    </dgm:pt>
    <dgm:pt modelId="{7DE3F846-1555-4066-8D44-D04E986936DD}" type="pres">
      <dgm:prSet presAssocID="{06328BCD-9614-49B8-A52E-A4825C83DE03}" presName="padding1" presStyleCnt="0"/>
      <dgm:spPr/>
    </dgm:pt>
    <dgm:pt modelId="{388B9663-3287-41F1-9589-846F93675627}" type="pres">
      <dgm:prSet presAssocID="{06328BCD-9614-49B8-A52E-A4825C83DE03}" presName="padding2" presStyleCnt="0"/>
      <dgm:spPr/>
    </dgm:pt>
    <dgm:pt modelId="{37DA9928-F1D3-45FB-A1B5-46ADB21835BC}" type="pres">
      <dgm:prSet presAssocID="{06328BCD-9614-49B8-A52E-A4825C83DE03}" presName="negArrow" presStyleCnt="0"/>
      <dgm:spPr/>
    </dgm:pt>
    <dgm:pt modelId="{023CD7FC-6238-4A18-86FC-CB750C8C3D8A}" type="pres">
      <dgm:prSet presAssocID="{06328BCD-9614-49B8-A52E-A4825C83DE03}" presName="backgroundArrow" presStyleLbl="node1" presStyleIdx="0" presStyleCnt="1"/>
      <dgm:spPr>
        <a:noFill/>
        <a:ln>
          <a:solidFill>
            <a:schemeClr val="tx1"/>
          </a:solidFill>
        </a:ln>
      </dgm:spPr>
    </dgm:pt>
  </dgm:ptLst>
  <dgm:cxnLst>
    <dgm:cxn modelId="{70938621-DCD8-4F82-8CBD-970BF3B5777C}" type="presOf" srcId="{06328BCD-9614-49B8-A52E-A4825C83DE03}" destId="{919BF393-B9EA-4A59-B580-6EB1E2148BB5}" srcOrd="0" destOrd="0" presId="urn:microsoft.com/office/officeart/2005/8/layout/hProcess3"/>
    <dgm:cxn modelId="{E8F84DDA-73E4-4730-9D40-8AFCDC8127FF}" type="presParOf" srcId="{919BF393-B9EA-4A59-B580-6EB1E2148BB5}" destId="{4B7881F9-4A2D-4325-A8B1-E3A6604F2BFF}" srcOrd="0" destOrd="0" presId="urn:microsoft.com/office/officeart/2005/8/layout/hProcess3"/>
    <dgm:cxn modelId="{303838B4-FF5C-46E2-96D3-C1B9B4F3E25E}" type="presParOf" srcId="{919BF393-B9EA-4A59-B580-6EB1E2148BB5}" destId="{EEEE63A4-9A93-4CFD-813E-C3F3B52CCC6B}" srcOrd="1" destOrd="0" presId="urn:microsoft.com/office/officeart/2005/8/layout/hProcess3"/>
    <dgm:cxn modelId="{744F0C26-745F-4425-A979-2FCF3779D2DC}" type="presParOf" srcId="{EEEE63A4-9A93-4CFD-813E-C3F3B52CCC6B}" destId="{7DE3F846-1555-4066-8D44-D04E986936DD}" srcOrd="0" destOrd="0" presId="urn:microsoft.com/office/officeart/2005/8/layout/hProcess3"/>
    <dgm:cxn modelId="{CAA3A16F-34CA-4D3B-A74B-2D823AEF89B6}" type="presParOf" srcId="{EEEE63A4-9A93-4CFD-813E-C3F3B52CCC6B}" destId="{388B9663-3287-41F1-9589-846F93675627}" srcOrd="1" destOrd="0" presId="urn:microsoft.com/office/officeart/2005/8/layout/hProcess3"/>
    <dgm:cxn modelId="{17FF63C9-CCAF-4938-A13D-99C7C865F14B}" type="presParOf" srcId="{EEEE63A4-9A93-4CFD-813E-C3F3B52CCC6B}" destId="{37DA9928-F1D3-45FB-A1B5-46ADB21835BC}" srcOrd="2" destOrd="0" presId="urn:microsoft.com/office/officeart/2005/8/layout/hProcess3"/>
    <dgm:cxn modelId="{0FA756CD-8EF1-48EB-BFC8-ACB48A3A5141}" type="presParOf" srcId="{EEEE63A4-9A93-4CFD-813E-C3F3B52CCC6B}" destId="{023CD7FC-6238-4A18-86FC-CB750C8C3D8A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328BCD-9614-49B8-A52E-A4825C83DE0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919BF393-B9EA-4A59-B580-6EB1E2148BB5}" type="pres">
      <dgm:prSet presAssocID="{06328BCD-9614-49B8-A52E-A4825C83DE03}" presName="Name0" presStyleCnt="0">
        <dgm:presLayoutVars>
          <dgm:dir/>
          <dgm:animLvl val="lvl"/>
          <dgm:resizeHandles val="exact"/>
        </dgm:presLayoutVars>
      </dgm:prSet>
      <dgm:spPr/>
    </dgm:pt>
    <dgm:pt modelId="{4B7881F9-4A2D-4325-A8B1-E3A6604F2BFF}" type="pres">
      <dgm:prSet presAssocID="{06328BCD-9614-49B8-A52E-A4825C83DE03}" presName="dummy" presStyleCnt="0"/>
      <dgm:spPr/>
    </dgm:pt>
    <dgm:pt modelId="{EEEE63A4-9A93-4CFD-813E-C3F3B52CCC6B}" type="pres">
      <dgm:prSet presAssocID="{06328BCD-9614-49B8-A52E-A4825C83DE03}" presName="linH" presStyleCnt="0"/>
      <dgm:spPr/>
    </dgm:pt>
    <dgm:pt modelId="{7DE3F846-1555-4066-8D44-D04E986936DD}" type="pres">
      <dgm:prSet presAssocID="{06328BCD-9614-49B8-A52E-A4825C83DE03}" presName="padding1" presStyleCnt="0"/>
      <dgm:spPr/>
    </dgm:pt>
    <dgm:pt modelId="{388B9663-3287-41F1-9589-846F93675627}" type="pres">
      <dgm:prSet presAssocID="{06328BCD-9614-49B8-A52E-A4825C83DE03}" presName="padding2" presStyleCnt="0"/>
      <dgm:spPr/>
    </dgm:pt>
    <dgm:pt modelId="{37DA9928-F1D3-45FB-A1B5-46ADB21835BC}" type="pres">
      <dgm:prSet presAssocID="{06328BCD-9614-49B8-A52E-A4825C83DE03}" presName="negArrow" presStyleCnt="0"/>
      <dgm:spPr/>
    </dgm:pt>
    <dgm:pt modelId="{023CD7FC-6238-4A18-86FC-CB750C8C3D8A}" type="pres">
      <dgm:prSet presAssocID="{06328BCD-9614-49B8-A52E-A4825C83DE03}" presName="backgroundArrow" presStyleLbl="node1" presStyleIdx="0" presStyleCnt="1"/>
      <dgm:spPr>
        <a:noFill/>
        <a:ln>
          <a:solidFill>
            <a:schemeClr val="tx1"/>
          </a:solidFill>
        </a:ln>
      </dgm:spPr>
    </dgm:pt>
  </dgm:ptLst>
  <dgm:cxnLst>
    <dgm:cxn modelId="{B813BB8D-7C68-4CEE-BF5C-83F030D9866E}" type="presOf" srcId="{06328BCD-9614-49B8-A52E-A4825C83DE03}" destId="{919BF393-B9EA-4A59-B580-6EB1E2148BB5}" srcOrd="0" destOrd="0" presId="urn:microsoft.com/office/officeart/2005/8/layout/hProcess3"/>
    <dgm:cxn modelId="{D5909D59-EF0A-450B-A3EC-9E658D95D58C}" type="presParOf" srcId="{919BF393-B9EA-4A59-B580-6EB1E2148BB5}" destId="{4B7881F9-4A2D-4325-A8B1-E3A6604F2BFF}" srcOrd="0" destOrd="0" presId="urn:microsoft.com/office/officeart/2005/8/layout/hProcess3"/>
    <dgm:cxn modelId="{2E74355B-987A-4172-A70D-13DE7F84A678}" type="presParOf" srcId="{919BF393-B9EA-4A59-B580-6EB1E2148BB5}" destId="{EEEE63A4-9A93-4CFD-813E-C3F3B52CCC6B}" srcOrd="1" destOrd="0" presId="urn:microsoft.com/office/officeart/2005/8/layout/hProcess3"/>
    <dgm:cxn modelId="{E8999038-C9DC-45BE-9D4C-C8F4A06235D3}" type="presParOf" srcId="{EEEE63A4-9A93-4CFD-813E-C3F3B52CCC6B}" destId="{7DE3F846-1555-4066-8D44-D04E986936DD}" srcOrd="0" destOrd="0" presId="urn:microsoft.com/office/officeart/2005/8/layout/hProcess3"/>
    <dgm:cxn modelId="{4AA9056B-2670-443A-8878-D54AC26F4182}" type="presParOf" srcId="{EEEE63A4-9A93-4CFD-813E-C3F3B52CCC6B}" destId="{388B9663-3287-41F1-9589-846F93675627}" srcOrd="1" destOrd="0" presId="urn:microsoft.com/office/officeart/2005/8/layout/hProcess3"/>
    <dgm:cxn modelId="{3745D0A2-7587-40F8-BAA4-AE4F9F3E577E}" type="presParOf" srcId="{EEEE63A4-9A93-4CFD-813E-C3F3B52CCC6B}" destId="{37DA9928-F1D3-45FB-A1B5-46ADB21835BC}" srcOrd="2" destOrd="0" presId="urn:microsoft.com/office/officeart/2005/8/layout/hProcess3"/>
    <dgm:cxn modelId="{0E9549ED-5746-4500-BEEF-2E9FE179BB84}" type="presParOf" srcId="{EEEE63A4-9A93-4CFD-813E-C3F3B52CCC6B}" destId="{023CD7FC-6238-4A18-86FC-CB750C8C3D8A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28BCD-9614-49B8-A52E-A4825C83DE0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919BF393-B9EA-4A59-B580-6EB1E2148BB5}" type="pres">
      <dgm:prSet presAssocID="{06328BCD-9614-49B8-A52E-A4825C83DE03}" presName="Name0" presStyleCnt="0">
        <dgm:presLayoutVars>
          <dgm:dir/>
          <dgm:animLvl val="lvl"/>
          <dgm:resizeHandles val="exact"/>
        </dgm:presLayoutVars>
      </dgm:prSet>
      <dgm:spPr/>
    </dgm:pt>
    <dgm:pt modelId="{4B7881F9-4A2D-4325-A8B1-E3A6604F2BFF}" type="pres">
      <dgm:prSet presAssocID="{06328BCD-9614-49B8-A52E-A4825C83DE03}" presName="dummy" presStyleCnt="0"/>
      <dgm:spPr/>
    </dgm:pt>
    <dgm:pt modelId="{EEEE63A4-9A93-4CFD-813E-C3F3B52CCC6B}" type="pres">
      <dgm:prSet presAssocID="{06328BCD-9614-49B8-A52E-A4825C83DE03}" presName="linH" presStyleCnt="0"/>
      <dgm:spPr/>
    </dgm:pt>
    <dgm:pt modelId="{7DE3F846-1555-4066-8D44-D04E986936DD}" type="pres">
      <dgm:prSet presAssocID="{06328BCD-9614-49B8-A52E-A4825C83DE03}" presName="padding1" presStyleCnt="0"/>
      <dgm:spPr/>
    </dgm:pt>
    <dgm:pt modelId="{388B9663-3287-41F1-9589-846F93675627}" type="pres">
      <dgm:prSet presAssocID="{06328BCD-9614-49B8-A52E-A4825C83DE03}" presName="padding2" presStyleCnt="0"/>
      <dgm:spPr/>
    </dgm:pt>
    <dgm:pt modelId="{37DA9928-F1D3-45FB-A1B5-46ADB21835BC}" type="pres">
      <dgm:prSet presAssocID="{06328BCD-9614-49B8-A52E-A4825C83DE03}" presName="negArrow" presStyleCnt="0"/>
      <dgm:spPr/>
    </dgm:pt>
    <dgm:pt modelId="{023CD7FC-6238-4A18-86FC-CB750C8C3D8A}" type="pres">
      <dgm:prSet presAssocID="{06328BCD-9614-49B8-A52E-A4825C83DE03}" presName="backgroundArrow" presStyleLbl="node1" presStyleIdx="0" presStyleCnt="1" custLinFactNeighborY="9485"/>
      <dgm:spPr>
        <a:noFill/>
        <a:ln>
          <a:solidFill>
            <a:schemeClr val="tx1"/>
          </a:solidFill>
        </a:ln>
      </dgm:spPr>
    </dgm:pt>
  </dgm:ptLst>
  <dgm:cxnLst>
    <dgm:cxn modelId="{83254641-99EF-444F-9743-038357443BCF}" type="presOf" srcId="{06328BCD-9614-49B8-A52E-A4825C83DE03}" destId="{919BF393-B9EA-4A59-B580-6EB1E2148BB5}" srcOrd="0" destOrd="0" presId="urn:microsoft.com/office/officeart/2005/8/layout/hProcess3"/>
    <dgm:cxn modelId="{7978ED74-CCDC-4E29-8988-D6A3EAC05464}" type="presParOf" srcId="{919BF393-B9EA-4A59-B580-6EB1E2148BB5}" destId="{4B7881F9-4A2D-4325-A8B1-E3A6604F2BFF}" srcOrd="0" destOrd="0" presId="urn:microsoft.com/office/officeart/2005/8/layout/hProcess3"/>
    <dgm:cxn modelId="{462BF8D8-185F-4150-9C93-8BA0A7D3E55F}" type="presParOf" srcId="{919BF393-B9EA-4A59-B580-6EB1E2148BB5}" destId="{EEEE63A4-9A93-4CFD-813E-C3F3B52CCC6B}" srcOrd="1" destOrd="0" presId="urn:microsoft.com/office/officeart/2005/8/layout/hProcess3"/>
    <dgm:cxn modelId="{9D24AA6C-7649-4A7C-A040-B466F3042D0F}" type="presParOf" srcId="{EEEE63A4-9A93-4CFD-813E-C3F3B52CCC6B}" destId="{7DE3F846-1555-4066-8D44-D04E986936DD}" srcOrd="0" destOrd="0" presId="urn:microsoft.com/office/officeart/2005/8/layout/hProcess3"/>
    <dgm:cxn modelId="{7F3D31F5-33CD-439D-A5E4-C62901690ED9}" type="presParOf" srcId="{EEEE63A4-9A93-4CFD-813E-C3F3B52CCC6B}" destId="{388B9663-3287-41F1-9589-846F93675627}" srcOrd="1" destOrd="0" presId="urn:microsoft.com/office/officeart/2005/8/layout/hProcess3"/>
    <dgm:cxn modelId="{A1FF0491-777C-45C2-82F2-401A63E005F9}" type="presParOf" srcId="{EEEE63A4-9A93-4CFD-813E-C3F3B52CCC6B}" destId="{37DA9928-F1D3-45FB-A1B5-46ADB21835BC}" srcOrd="2" destOrd="0" presId="urn:microsoft.com/office/officeart/2005/8/layout/hProcess3"/>
    <dgm:cxn modelId="{E380AD13-23D6-4BA6-B6B8-3FC85C9A7E3A}" type="presParOf" srcId="{EEEE63A4-9A93-4CFD-813E-C3F3B52CCC6B}" destId="{023CD7FC-6238-4A18-86FC-CB750C8C3D8A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CD7FC-6238-4A18-86FC-CB750C8C3D8A}">
      <dsp:nvSpPr>
        <dsp:cNvPr id="0" name=""/>
        <dsp:cNvSpPr/>
      </dsp:nvSpPr>
      <dsp:spPr>
        <a:xfrm>
          <a:off x="0" y="2596"/>
          <a:ext cx="892832" cy="576000"/>
        </a:xfrm>
        <a:prstGeom prst="rightArrow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CD7FC-6238-4A18-86FC-CB750C8C3D8A}">
      <dsp:nvSpPr>
        <dsp:cNvPr id="0" name=""/>
        <dsp:cNvSpPr/>
      </dsp:nvSpPr>
      <dsp:spPr>
        <a:xfrm>
          <a:off x="0" y="32814"/>
          <a:ext cx="854439" cy="504000"/>
        </a:xfrm>
        <a:prstGeom prst="rightArrow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CD7FC-6238-4A18-86FC-CB750C8C3D8A}">
      <dsp:nvSpPr>
        <dsp:cNvPr id="0" name=""/>
        <dsp:cNvSpPr/>
      </dsp:nvSpPr>
      <dsp:spPr>
        <a:xfrm>
          <a:off x="0" y="32814"/>
          <a:ext cx="854439" cy="504000"/>
        </a:xfrm>
        <a:prstGeom prst="rightArrow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CD7FC-6238-4A18-86FC-CB750C8C3D8A}">
      <dsp:nvSpPr>
        <dsp:cNvPr id="0" name=""/>
        <dsp:cNvSpPr/>
      </dsp:nvSpPr>
      <dsp:spPr>
        <a:xfrm>
          <a:off x="0" y="65625"/>
          <a:ext cx="884420" cy="504000"/>
        </a:xfrm>
        <a:prstGeom prst="rightArrow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E0059-59D1-4B1D-8770-648633DBE74B}" type="datetimeFigureOut">
              <a:rPr lang="it-IT" smtClean="0"/>
              <a:pPr/>
              <a:t>13/05/2025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AF05D-0398-4088-B8AE-B40208C2DC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11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epithelial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lining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fluid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(ELF).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F05D-0398-4088-B8AE-B40208C2DC6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6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096DE36A-C4A5-4907-8204-63E3BAA56039}" type="slidenum">
              <a:rPr lang="it-IT" altLang="it-IT" smtClean="0">
                <a:solidFill>
                  <a:prstClr val="black"/>
                </a:solidFill>
                <a:cs typeface="Lucida Sans Unicode" pitchFamily="34" charset="0"/>
              </a:rPr>
              <a:pPr eaLnBrk="1" hangingPunct="1">
                <a:defRPr/>
              </a:pPr>
              <a:t>8</a:t>
            </a:fld>
            <a:endParaRPr lang="it-IT" altLang="it-IT">
              <a:solidFill>
                <a:prstClr val="black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9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EARCO (</a:t>
            </a:r>
            <a:r>
              <a:rPr lang="it-IT" dirty="0" err="1"/>
              <a:t>European</a:t>
            </a:r>
            <a:r>
              <a:rPr lang="it-IT" dirty="0"/>
              <a:t> Alpha-1</a:t>
            </a:r>
            <a:r>
              <a:rPr lang="it-IT" baseline="0" dirty="0"/>
              <a:t> </a:t>
            </a:r>
            <a:r>
              <a:rPr lang="it-IT" dirty="0" err="1"/>
              <a:t>antitrypsin</a:t>
            </a:r>
            <a:r>
              <a:rPr lang="it-IT" dirty="0"/>
              <a:t> </a:t>
            </a:r>
            <a:r>
              <a:rPr lang="it-IT" dirty="0" err="1"/>
              <a:t>deficiency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Collaboration</a:t>
            </a:r>
            <a:r>
              <a:rPr lang="it-IT" dirty="0"/>
              <a:t>)</a:t>
            </a:r>
            <a:r>
              <a:rPr lang="it-IT" baseline="0" dirty="0"/>
              <a:t> </a:t>
            </a:r>
            <a:r>
              <a:rPr lang="it-IT" dirty="0"/>
              <a:t>International </a:t>
            </a:r>
            <a:r>
              <a:rPr lang="it-IT" dirty="0" err="1"/>
              <a:t>Registry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F05D-0398-4088-B8AE-B40208C2DC67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Times New Roman" pitchFamily="18" charset="0"/>
            </a:endParaRPr>
          </a:p>
        </p:txBody>
      </p:sp>
      <p:sp>
        <p:nvSpPr>
          <p:cNvPr id="243716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QBGROUP spa</a:t>
            </a:r>
          </a:p>
        </p:txBody>
      </p:sp>
      <p:sp>
        <p:nvSpPr>
          <p:cNvPr id="243717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Titolo della relazione</a:t>
            </a:r>
          </a:p>
        </p:txBody>
      </p:sp>
      <p:sp>
        <p:nvSpPr>
          <p:cNvPr id="243718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5FB92-1B5A-4592-A4A2-9BE5ED74A5B6}" type="slidenum"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21</a:t>
            </a:fld>
            <a:endParaRPr lang="it-IT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Times New Roman" pitchFamily="18" charset="0"/>
            </a:endParaRPr>
          </a:p>
        </p:txBody>
      </p:sp>
      <p:sp>
        <p:nvSpPr>
          <p:cNvPr id="243716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QBGROUP spa</a:t>
            </a:r>
          </a:p>
        </p:txBody>
      </p:sp>
      <p:sp>
        <p:nvSpPr>
          <p:cNvPr id="243717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Titolo della relazione</a:t>
            </a:r>
          </a:p>
        </p:txBody>
      </p:sp>
      <p:sp>
        <p:nvSpPr>
          <p:cNvPr id="243718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5FB92-1B5A-4592-A4A2-9BE5ED74A5B6}" type="slidenum"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23</a:t>
            </a:fld>
            <a:endParaRPr lang="it-IT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Times New Roman" pitchFamily="18" charset="0"/>
            </a:endParaRPr>
          </a:p>
        </p:txBody>
      </p:sp>
      <p:sp>
        <p:nvSpPr>
          <p:cNvPr id="243716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QBGROUP spa</a:t>
            </a:r>
          </a:p>
        </p:txBody>
      </p:sp>
      <p:sp>
        <p:nvSpPr>
          <p:cNvPr id="243717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Titolo della relazione</a:t>
            </a:r>
          </a:p>
        </p:txBody>
      </p:sp>
      <p:sp>
        <p:nvSpPr>
          <p:cNvPr id="243718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5FB92-1B5A-4592-A4A2-9BE5ED74A5B6}" type="slidenum">
              <a:rPr lang="it-IT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24</a:t>
            </a:fld>
            <a:endParaRPr lang="it-IT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AT </a:t>
            </a:r>
            <a:r>
              <a:rPr lang="en-US" dirty="0"/>
              <a:t>regimens can be inconvenient due to the need for lifetime weekly </a:t>
            </a:r>
            <a:r>
              <a:rPr lang="it-IT" dirty="0" err="1"/>
              <a:t>infusions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F05D-0398-4088-B8AE-B40208C2DC67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66388-629F-0144-A6C4-CC773DACC9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9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 </a:t>
            </a:r>
            <a:r>
              <a:rPr lang="en-US" b="1" dirty="0"/>
              <a:t>Driven by </a:t>
            </a:r>
            <a:r>
              <a:rPr lang="en-US" b="1" dirty="0">
                <a:solidFill>
                  <a:schemeClr val="accent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25F8AE-DAD4-4563-857C-B0B49737AF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E5A861-A3BB-4141-9DA8-ABC82A03C6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28F362-EDAA-499E-B7A7-A4D108677E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3"/>
            <a:ext cx="5071533" cy="422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9133" y="1981203"/>
            <a:ext cx="5073651" cy="422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193B3E-61D9-4D74-A11C-55B73BBF4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80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5FB44D-89AC-4890-BCA5-726E762054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99DD1-1F7E-420B-B6BC-1D3107EF87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C10310-8875-4993-BBEC-750E50FF32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26" y="27308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2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D42071-1365-43D0-B1C9-2D1B9AE1AF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C345B4-DD25-4BD0-BC51-C0D959534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FE87BA-0376-48A2-BDDE-4BCD4CE055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76241" y="463586"/>
            <a:ext cx="2586567" cy="5743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26" y="463586"/>
            <a:ext cx="7558617" cy="57435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4683D3-4BEE-444A-BD73-39BF7A6E9E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15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06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68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19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57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5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98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80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126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76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78" y="-2731"/>
            <a:ext cx="12214577" cy="164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955"/>
            <a:ext cx="10515600" cy="8355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|  </a:t>
            </a:r>
            <a:r>
              <a:rPr lang="en-US" b="1" dirty="0">
                <a:solidFill>
                  <a:prstClr val="white"/>
                </a:solidFill>
              </a:rPr>
              <a:t>Driven by </a:t>
            </a:r>
            <a:r>
              <a:rPr lang="en-US" b="1" dirty="0">
                <a:solidFill>
                  <a:srgbClr val="AC3EC1"/>
                </a:solidFill>
              </a:rPr>
              <a:t>Our Promise™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765A-2C87-D842-A4BE-73FAA123C04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7724"/>
            <a:ext cx="10515600" cy="3965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0" y="6074899"/>
            <a:ext cx="10515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92" y="6356350"/>
            <a:ext cx="2098209" cy="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78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446853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800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14700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827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96063"/>
            <a:ext cx="1968500" cy="14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1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79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393" y="609601"/>
            <a:ext cx="11693769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90612-E575-48A5-8E37-FCE7BA9540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11693769" cy="4841387"/>
          </a:xfrm>
        </p:spPr>
        <p:txBody>
          <a:bodyPr anchor="t">
            <a:normAutofit/>
          </a:bodyPr>
          <a:lstStyle>
            <a:lvl1pPr algn="ctr">
              <a:lnSpc>
                <a:spcPct val="200000"/>
              </a:lnSpc>
              <a:buFontTx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01454920-8757-48E8-9136-FE466BB9A6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5DEF83-1724-40E8-96A4-399F4BB7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7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545" y="1327638"/>
            <a:ext cx="7321062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2"/>
            <a:ext cx="4273061" cy="4841387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0DEB8-957C-4455-861C-D06B09E9B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er imm2 con box vo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609601"/>
            <a:ext cx="11717214" cy="586154"/>
          </a:xfrm>
        </p:spPr>
        <p:txBody>
          <a:bodyPr/>
          <a:lstStyle>
            <a:lvl1pPr algn="ctr">
              <a:defRPr b="1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393" y="2051545"/>
            <a:ext cx="11717214" cy="411748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9D290-CA7C-4E6B-BF8F-722BDEBDEA3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30573"/>
            <a:ext cx="11717214" cy="586154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4C3C9-38F5-4574-ABD9-1454CB7D5B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76108" y="646845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BC638C-AE4A-417F-B0B8-57148E58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199" y="6248400"/>
            <a:ext cx="2972535" cy="528439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89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08.xml"/><Relationship Id="rId21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31.xml"/><Relationship Id="rId21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20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23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Relationship Id="rId22" Type="http://schemas.openxmlformats.org/officeDocument/2006/relationships/slideLayout" Target="../slideLayouts/slideLayout2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9" r:id="rId5"/>
    <p:sldLayoutId id="2147483673" r:id="rId6"/>
    <p:sldLayoutId id="2147483670" r:id="rId7"/>
    <p:sldLayoutId id="2147483671" r:id="rId8"/>
    <p:sldLayoutId id="2147483653" r:id="rId9"/>
    <p:sldLayoutId id="2147483654" r:id="rId10"/>
    <p:sldLayoutId id="2147483655" r:id="rId11"/>
    <p:sldLayoutId id="2147483656" r:id="rId12"/>
    <p:sldLayoutId id="2147483660" r:id="rId13"/>
    <p:sldLayoutId id="2147483657" r:id="rId14"/>
    <p:sldLayoutId id="2147483663" r:id="rId15"/>
    <p:sldLayoutId id="2147483664" r:id="rId16"/>
    <p:sldLayoutId id="2147483665" r:id="rId17"/>
    <p:sldLayoutId id="2147483668" r:id="rId18"/>
    <p:sldLayoutId id="2147483667" r:id="rId19"/>
    <p:sldLayoutId id="2147483658" r:id="rId20"/>
    <p:sldLayoutId id="2147483659" r:id="rId21"/>
    <p:sldLayoutId id="2147483672" r:id="rId22"/>
    <p:sldLayoutId id="2147483963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106" r:id="rId22"/>
    <p:sldLayoutId id="2147484107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  <p:sldLayoutId id="2147484127" r:id="rId19"/>
    <p:sldLayoutId id="2147484128" r:id="rId20"/>
    <p:sldLayoutId id="2147484129" r:id="rId21"/>
    <p:sldLayoutId id="2147484130" r:id="rId22"/>
    <p:sldLayoutId id="2147484131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63553"/>
            <a:ext cx="10348384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48384" cy="422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6696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14400" y="6248400"/>
            <a:ext cx="25400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8400"/>
            <a:ext cx="38608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8400"/>
            <a:ext cx="2525184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 Unicod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CDB06-53CA-4150-9B87-E646963C505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fade thruBlk="1"/>
  </p:transition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13/05/2025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11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7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  <p:sldLayoutId id="2147484007" r:id="rId19"/>
    <p:sldLayoutId id="2147484008" r:id="rId20"/>
    <p:sldLayoutId id="2147484009" r:id="rId21"/>
    <p:sldLayoutId id="2147484010" r:id="rId22"/>
    <p:sldLayoutId id="2147484011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  <p:sldLayoutId id="2147484054" r:id="rId18"/>
    <p:sldLayoutId id="2147484055" r:id="rId19"/>
    <p:sldLayoutId id="2147484056" r:id="rId20"/>
    <p:sldLayoutId id="2147484057" r:id="rId21"/>
    <p:sldLayoutId id="2147484058" r:id="rId22"/>
    <p:sldLayoutId id="2147484059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  <p:sldLayoutId id="2147484078" r:id="rId18"/>
    <p:sldLayoutId id="2147484079" r:id="rId19"/>
    <p:sldLayoutId id="2147484080" r:id="rId20"/>
    <p:sldLayoutId id="2147484081" r:id="rId21"/>
    <p:sldLayoutId id="2147484082" r:id="rId22"/>
    <p:sldLayoutId id="2147484083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A648A-44AC-4FDD-81CA-85516BD8B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602" y="1527135"/>
            <a:ext cx="10467794" cy="2421464"/>
          </a:xfrm>
        </p:spPr>
        <p:txBody>
          <a:bodyPr/>
          <a:lstStyle/>
          <a:p>
            <a:pPr algn="ctr"/>
            <a:r>
              <a:rPr lang="it-IT" b="1" cap="none" dirty="0">
                <a:solidFill>
                  <a:srgbClr val="FFFF00"/>
                </a:solidFill>
              </a:rPr>
              <a:t>Deficit di alfa-1 antitripsina:</a:t>
            </a:r>
            <a:br>
              <a:rPr lang="it-IT" b="1" cap="none" dirty="0">
                <a:solidFill>
                  <a:srgbClr val="FFFF00"/>
                </a:solidFill>
              </a:rPr>
            </a:br>
            <a:r>
              <a:rPr lang="it-IT" b="1" cap="none" dirty="0">
                <a:solidFill>
                  <a:srgbClr val="FFFF00"/>
                </a:solidFill>
              </a:rPr>
              <a:t>last </a:t>
            </a:r>
            <a:r>
              <a:rPr lang="it-IT" b="1" cap="none" dirty="0" err="1">
                <a:solidFill>
                  <a:srgbClr val="FFFF00"/>
                </a:solidFill>
              </a:rPr>
              <a:t>year</a:t>
            </a:r>
            <a:r>
              <a:rPr lang="it-IT" b="1" cap="none" dirty="0">
                <a:solidFill>
                  <a:srgbClr val="FFFF00"/>
                </a:solidFill>
              </a:rPr>
              <a:t> in review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FACF82-E174-4AB4-81E3-41FBBC27C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325" y="4778924"/>
            <a:ext cx="7197726" cy="1405467"/>
          </a:xfrm>
        </p:spPr>
        <p:txBody>
          <a:bodyPr/>
          <a:lstStyle/>
          <a:p>
            <a:pPr algn="ctr"/>
            <a:r>
              <a:rPr lang="it-IT" sz="2400" cap="none" dirty="0"/>
              <a:t>Andrea Vianello</a:t>
            </a:r>
          </a:p>
          <a:p>
            <a:pPr algn="ctr"/>
            <a:r>
              <a:rPr lang="en-US" cap="none" dirty="0"/>
              <a:t>Respiratory Pathophysiology Division, Department of Cardio-Thoracic and Vascular Sciences, University of Padova, Padova, Italy</a:t>
            </a:r>
            <a:endParaRPr lang="it-IT" cap="none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8A2A43-593D-4567-B1CB-8A8903AB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55" y="331669"/>
            <a:ext cx="7783011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2909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0"/>
          </p:nvPr>
        </p:nvSpPr>
        <p:spPr>
          <a:xfrm>
            <a:off x="-72567" y="991898"/>
            <a:ext cx="11693769" cy="435730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	</a:t>
            </a:r>
            <a:endParaRPr lang="en-US" sz="2800" dirty="0"/>
          </a:p>
          <a:p>
            <a:pPr marL="914400" lvl="1" indent="-457200" algn="l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800" dirty="0"/>
              <a:t>AT reduced mortality in very severe patients</a:t>
            </a:r>
            <a:r>
              <a:rPr lang="it-IT" sz="2800" dirty="0"/>
              <a:t>, </a:t>
            </a:r>
            <a:r>
              <a:rPr lang="en-US" sz="2800" dirty="0"/>
              <a:t>although </a:t>
            </a:r>
            <a:r>
              <a:rPr lang="en-US" sz="2800" b="1" dirty="0">
                <a:solidFill>
                  <a:srgbClr val="00B050"/>
                </a:solidFill>
              </a:rPr>
              <a:t>decline in FEV</a:t>
            </a:r>
            <a:r>
              <a:rPr lang="en-US" sz="2800" b="1" baseline="-25000" dirty="0">
                <a:solidFill>
                  <a:srgbClr val="00B050"/>
                </a:solidFill>
              </a:rPr>
              <a:t>1</a:t>
            </a:r>
            <a:r>
              <a:rPr lang="en-US" sz="2800" b="1" dirty="0">
                <a:solidFill>
                  <a:srgbClr val="00B050"/>
                </a:solidFill>
              </a:rPr>
              <a:t> % was not affected</a:t>
            </a:r>
            <a:r>
              <a:rPr lang="en-US" sz="2800" dirty="0"/>
              <a:t> by therapy.</a:t>
            </a:r>
            <a:endParaRPr lang="it-IT" sz="2800" dirty="0"/>
          </a:p>
          <a:p>
            <a:pPr marL="914400" lvl="1" indent="-457200" algn="l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800" dirty="0"/>
              <a:t>Loss of lung tissue may progress although </a:t>
            </a:r>
            <a:r>
              <a:rPr lang="en-US" sz="2800" b="1" dirty="0">
                <a:solidFill>
                  <a:srgbClr val="00B050"/>
                </a:solidFill>
              </a:rPr>
              <a:t>FEV</a:t>
            </a:r>
            <a:r>
              <a:rPr lang="en-US" sz="2800" b="1" baseline="-25000" dirty="0">
                <a:solidFill>
                  <a:srgbClr val="00B050"/>
                </a:solidFill>
              </a:rPr>
              <a:t>1 </a:t>
            </a:r>
            <a:r>
              <a:rPr lang="en-US" sz="2800" b="1" dirty="0">
                <a:solidFill>
                  <a:srgbClr val="00B050"/>
                </a:solidFill>
              </a:rPr>
              <a:t>is relatively stable</a:t>
            </a:r>
            <a:r>
              <a:rPr lang="en-US" sz="2800" dirty="0">
                <a:solidFill>
                  <a:srgbClr val="00B050"/>
                </a:solidFill>
              </a:rPr>
              <a:t>;</a:t>
            </a:r>
          </a:p>
          <a:p>
            <a:pPr marL="914400" lvl="1" indent="-457200" algn="l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it-IT" sz="2800" dirty="0" err="1"/>
              <a:t>If</a:t>
            </a:r>
            <a:r>
              <a:rPr lang="it-IT" sz="2800" dirty="0"/>
              <a:t> the </a:t>
            </a:r>
            <a:r>
              <a:rPr lang="it-IT" sz="2800" dirty="0" err="1"/>
              <a:t>population</a:t>
            </a:r>
            <a:r>
              <a:rPr lang="it-IT" sz="2800" dirty="0"/>
              <a:t> </a:t>
            </a:r>
            <a:r>
              <a:rPr lang="it-IT" sz="2800" dirty="0" err="1"/>
              <a:t>has</a:t>
            </a:r>
            <a:r>
              <a:rPr lang="it-IT" sz="2800" dirty="0"/>
              <a:t> </a:t>
            </a:r>
            <a:r>
              <a:rPr lang="en-US" sz="2800" dirty="0"/>
              <a:t>reached a plateau in lung function, </a:t>
            </a:r>
            <a:r>
              <a:rPr lang="en-US" sz="2800" b="1" dirty="0">
                <a:solidFill>
                  <a:srgbClr val="00B050"/>
                </a:solidFill>
              </a:rPr>
              <a:t>FEV</a:t>
            </a:r>
            <a:r>
              <a:rPr lang="en-US" sz="2800" b="1" baseline="-25000" dirty="0">
                <a:solidFill>
                  <a:srgbClr val="00B050"/>
                </a:solidFill>
              </a:rPr>
              <a:t>1</a:t>
            </a:r>
            <a:r>
              <a:rPr lang="en-US" sz="2800" b="1" dirty="0">
                <a:solidFill>
                  <a:srgbClr val="00B050"/>
                </a:solidFill>
              </a:rPr>
              <a:t> decline is unlikely to be a sensitive metric.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57369" y="565078"/>
            <a:ext cx="986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FEV</a:t>
            </a:r>
            <a:r>
              <a:rPr lang="en-US" sz="36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as an outcome measure in clinical trial</a:t>
            </a:r>
            <a:endParaRPr lang="it-IT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E667145-7D97-4E89-9DED-ED3521381F5C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7105650" y="6296025"/>
            <a:ext cx="4778375" cy="528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 indent="0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Miravitlles M, </a:t>
            </a:r>
            <a:r>
              <a:rPr kumimoji="0" lang="it-IT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et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al. </a:t>
            </a:r>
            <a:r>
              <a:rPr lang="fr-FR" altLang="en-US" sz="1200" i="1" dirty="0" err="1">
                <a:ea typeface="ＭＳ Ｐゴシック" pitchFamily="34" charset="-128"/>
              </a:rPr>
              <a:t>Eur</a:t>
            </a:r>
            <a:r>
              <a:rPr lang="fr-FR" altLang="en-US" sz="1200" i="1" dirty="0">
                <a:ea typeface="ＭＳ Ｐゴシック" pitchFamily="34" charset="-128"/>
              </a:rPr>
              <a:t> </a:t>
            </a:r>
            <a:r>
              <a:rPr lang="fr-FR" altLang="en-US" sz="1200" i="1" dirty="0" err="1">
                <a:ea typeface="ＭＳ Ｐゴシック" pitchFamily="34" charset="-128"/>
              </a:rPr>
              <a:t>Respir</a:t>
            </a:r>
            <a:r>
              <a:rPr lang="fr-FR" altLang="en-US" sz="1200" i="1" dirty="0">
                <a:ea typeface="ＭＳ Ｐゴシック" pitchFamily="34" charset="-128"/>
              </a:rPr>
              <a:t> </a:t>
            </a:r>
            <a:r>
              <a:rPr lang="fr-FR" altLang="en-US" sz="1200" i="1" dirty="0" err="1">
                <a:ea typeface="ＭＳ Ｐゴシック" pitchFamily="34" charset="-128"/>
              </a:rPr>
              <a:t>Rev</a:t>
            </a:r>
            <a:r>
              <a:rPr lang="fr-FR" altLang="en-US" sz="1200" i="1" dirty="0">
                <a:ea typeface="ＭＳ Ｐゴシック" pitchFamily="34" charset="-128"/>
              </a:rPr>
              <a:t> </a:t>
            </a:r>
            <a:r>
              <a:rPr lang="fr-FR" altLang="en-US" sz="1200" dirty="0">
                <a:ea typeface="ＭＳ Ｐゴシック" pitchFamily="34" charset="-128"/>
              </a:rPr>
              <a:t>2023; 32: 230170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5149779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pPr marL="514350" indent="-514350" algn="l">
              <a:lnSpc>
                <a:spcPct val="120000"/>
              </a:lnSpc>
              <a:buFont typeface="Courier New" pitchFamily="49" charset="0"/>
              <a:buChar char="o"/>
            </a:pPr>
            <a:r>
              <a:rPr lang="en-GB" dirty="0"/>
              <a:t>Retrospective observational study: patients enrolled in registries in Ireland, Austria and Switzerland;</a:t>
            </a:r>
          </a:p>
          <a:p>
            <a:pPr marL="514350" indent="-514350" algn="l">
              <a:lnSpc>
                <a:spcPct val="120000"/>
              </a:lnSpc>
              <a:buFont typeface="Courier New" pitchFamily="49" charset="0"/>
              <a:buChar char="o"/>
            </a:pPr>
            <a:r>
              <a:rPr lang="en-GB" dirty="0"/>
              <a:t>A higher survival probability in those receiving AT therapy (HR: 0.61);</a:t>
            </a:r>
          </a:p>
          <a:p>
            <a:pPr marL="514350" indent="-514350" algn="l">
              <a:lnSpc>
                <a:spcPct val="120000"/>
              </a:lnSpc>
              <a:buFont typeface="Courier New" pitchFamily="49" charset="0"/>
              <a:buChar char="o"/>
            </a:pPr>
            <a:r>
              <a:rPr lang="en-GB" dirty="0"/>
              <a:t>Survival benefits were </a:t>
            </a:r>
            <a:r>
              <a:rPr lang="en-GB" b="1" dirty="0">
                <a:solidFill>
                  <a:srgbClr val="00B050"/>
                </a:solidFill>
              </a:rPr>
              <a:t>decoupled from lung function decline </a:t>
            </a:r>
            <a:r>
              <a:rPr lang="en-GB" dirty="0"/>
              <a:t>measured by FEV</a:t>
            </a:r>
            <a:r>
              <a:rPr lang="en-GB" baseline="-25000" dirty="0"/>
              <a:t>1</a:t>
            </a:r>
            <a:r>
              <a:rPr lang="en-GB" dirty="0"/>
              <a:t>;</a:t>
            </a:r>
          </a:p>
          <a:p>
            <a:pPr marL="514350" indent="-514350" algn="l">
              <a:lnSpc>
                <a:spcPct val="120000"/>
              </a:lnSpc>
              <a:buFont typeface="Courier New" pitchFamily="49" charset="0"/>
              <a:buChar char="o"/>
            </a:pPr>
            <a:r>
              <a:rPr lang="en-GB" dirty="0"/>
              <a:t>AT therapy significantly reduced FEV</a:t>
            </a:r>
            <a:r>
              <a:rPr lang="en-GB" baseline="-25000" dirty="0"/>
              <a:t>1</a:t>
            </a:r>
            <a:r>
              <a:rPr lang="en-GB" dirty="0"/>
              <a:t> decline </a:t>
            </a:r>
            <a:r>
              <a:rPr lang="en-GB" b="1" dirty="0">
                <a:solidFill>
                  <a:srgbClr val="00B050"/>
                </a:solidFill>
              </a:rPr>
              <a:t>in only a subset of patients.</a:t>
            </a:r>
            <a:r>
              <a:rPr lang="en-GB" sz="3100" dirty="0"/>
              <a:t> </a:t>
            </a:r>
            <a:endParaRPr lang="it-IT" sz="31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550703" y="6248400"/>
            <a:ext cx="5515032" cy="528439"/>
          </a:xfrm>
        </p:spPr>
        <p:txBody>
          <a:bodyPr>
            <a:normAutofit/>
          </a:bodyPr>
          <a:lstStyle/>
          <a:p>
            <a:pPr algn="r"/>
            <a:r>
              <a:rPr lang="en-GB" sz="1200" dirty="0" err="1"/>
              <a:t>Fraughen</a:t>
            </a:r>
            <a:r>
              <a:rPr lang="en-GB" sz="1200" dirty="0"/>
              <a:t> DD, et al.  </a:t>
            </a:r>
            <a:r>
              <a:rPr lang="en-GB" sz="1200" i="1" dirty="0"/>
              <a:t>Am J </a:t>
            </a:r>
            <a:r>
              <a:rPr lang="en-GB" sz="1200" i="1" dirty="0" err="1"/>
              <a:t>Respir</a:t>
            </a:r>
            <a:r>
              <a:rPr lang="en-GB" sz="1200" i="1" dirty="0"/>
              <a:t> </a:t>
            </a:r>
            <a:r>
              <a:rPr lang="en-GB" sz="1200" i="1" dirty="0" err="1"/>
              <a:t>Crit</a:t>
            </a:r>
            <a:r>
              <a:rPr lang="en-GB" sz="1200" i="1" dirty="0"/>
              <a:t> Care Med</a:t>
            </a:r>
            <a:r>
              <a:rPr lang="en-GB" sz="1200" dirty="0"/>
              <a:t>. 2023;208:964-74.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39552" y="379329"/>
            <a:ext cx="4459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 for severe AATD</a:t>
            </a:r>
            <a:endParaRPr lang="it-IT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159669-F51A-486C-A142-6EA47F906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7F1E4F-1CFF-5643-939E-217C01CDF56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0"/>
          </p:nvPr>
        </p:nvSpPr>
        <p:spPr>
          <a:xfrm>
            <a:off x="152170" y="1540041"/>
            <a:ext cx="11946786" cy="3354565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GB" i="1" dirty="0"/>
              <a:t>Real-world evidence</a:t>
            </a:r>
            <a:r>
              <a:rPr lang="en-GB" dirty="0"/>
              <a:t>:           AT therapy is beneficial to survival, even if lung function measures do not improve;</a:t>
            </a:r>
          </a:p>
          <a:p>
            <a:pPr marL="514350" indent="-51435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dirty="0"/>
              <a:t>FEV</a:t>
            </a:r>
            <a:r>
              <a:rPr lang="en-US" baseline="-25000" dirty="0"/>
              <a:t>1</a:t>
            </a:r>
            <a:r>
              <a:rPr lang="en-US" dirty="0"/>
              <a:t> decline is not a sensitive outcome in severe disease;</a:t>
            </a:r>
          </a:p>
          <a:p>
            <a:pPr marL="514350" indent="-51435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dirty="0"/>
              <a:t>Projections of the number of patients required to detect a difference in FEV</a:t>
            </a:r>
            <a:r>
              <a:rPr lang="en-US" baseline="-25000" dirty="0"/>
              <a:t>1</a:t>
            </a:r>
            <a:r>
              <a:rPr lang="en-US" dirty="0"/>
              <a:t>: sample size would be prohibitive!</a:t>
            </a:r>
          </a:p>
        </p:txBody>
      </p:sp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5A3B4B9B-40CA-4373-BFFD-737C92E41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158" y="6351140"/>
            <a:ext cx="5515032" cy="528439"/>
          </a:xfrm>
        </p:spPr>
        <p:txBody>
          <a:bodyPr>
            <a:normAutofit/>
          </a:bodyPr>
          <a:lstStyle/>
          <a:p>
            <a:pPr algn="r"/>
            <a:r>
              <a:rPr lang="it-IT" sz="1200" i="1" dirty="0" err="1"/>
              <a:t>Ther</a:t>
            </a:r>
            <a:r>
              <a:rPr lang="it-IT" sz="1200" i="1" dirty="0"/>
              <a:t> </a:t>
            </a:r>
            <a:r>
              <a:rPr lang="it-IT" sz="1200" i="1" dirty="0" err="1"/>
              <a:t>Adv</a:t>
            </a:r>
            <a:r>
              <a:rPr lang="it-IT" sz="1200" i="1" dirty="0"/>
              <a:t> </a:t>
            </a:r>
            <a:r>
              <a:rPr lang="it-IT" sz="1200" i="1" dirty="0" err="1"/>
              <a:t>Respir</a:t>
            </a:r>
            <a:r>
              <a:rPr lang="it-IT" sz="1200" i="1" dirty="0"/>
              <a:t> </a:t>
            </a:r>
            <a:r>
              <a:rPr lang="it-IT" sz="1200" i="1" dirty="0" err="1"/>
              <a:t>Dis</a:t>
            </a:r>
            <a:r>
              <a:rPr lang="it-IT" sz="1200" i="1" dirty="0"/>
              <a:t> </a:t>
            </a:r>
            <a:r>
              <a:rPr lang="it-IT" sz="1200" dirty="0"/>
              <a:t>2025;19: 1–17</a:t>
            </a:r>
            <a:r>
              <a:rPr lang="en-GB" sz="1200" dirty="0"/>
              <a:t> </a:t>
            </a:r>
            <a:endParaRPr lang="it-IT" sz="1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521D18-D6D9-4E58-9E72-3F34425C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2" y="6027178"/>
            <a:ext cx="3900909" cy="5081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1EBA25-665E-43CB-8F0D-98E82EC89AC4}"/>
              </a:ext>
            </a:extLst>
          </p:cNvPr>
          <p:cNvSpPr txBox="1"/>
          <p:nvPr/>
        </p:nvSpPr>
        <p:spPr>
          <a:xfrm>
            <a:off x="-113160" y="324448"/>
            <a:ext cx="12423873" cy="66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FEV</a:t>
            </a:r>
            <a:r>
              <a:rPr lang="en-US" sz="36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is an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uneffective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outcome measure in clinical trial</a:t>
            </a:r>
            <a:endParaRPr lang="it-IT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4E67D576-4202-4A2B-8B5D-4C3C0F810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399773"/>
              </p:ext>
            </p:extLst>
          </p:nvPr>
        </p:nvGraphicFramePr>
        <p:xfrm>
          <a:off x="4439564" y="1549667"/>
          <a:ext cx="892832" cy="58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51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7C3A9FA-F71F-4905-8F5C-910937E06F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832" y="2308021"/>
            <a:ext cx="11981236" cy="24698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</a:rPr>
              <a:t>Should AT be suggested for patients </a:t>
            </a:r>
            <a:r>
              <a:rPr lang="it-IT" sz="4000" b="1" dirty="0">
                <a:solidFill>
                  <a:srgbClr val="FFFF00"/>
                </a:solidFill>
              </a:rPr>
              <a:t>with disease other </a:t>
            </a:r>
            <a:r>
              <a:rPr lang="it-IT" sz="4000" b="1" dirty="0" err="1">
                <a:solidFill>
                  <a:srgbClr val="FFFF00"/>
                </a:solidFill>
              </a:rPr>
              <a:t>than</a:t>
            </a:r>
            <a:r>
              <a:rPr lang="it-IT" sz="4000" b="1" dirty="0">
                <a:solidFill>
                  <a:srgbClr val="FFFF00"/>
                </a:solidFill>
              </a:rPr>
              <a:t> </a:t>
            </a:r>
            <a:r>
              <a:rPr lang="it-IT" sz="4000" b="1" dirty="0" err="1">
                <a:solidFill>
                  <a:srgbClr val="FFFF00"/>
                </a:solidFill>
              </a:rPr>
              <a:t>emphysema</a:t>
            </a:r>
            <a:r>
              <a:rPr lang="it-IT" sz="4000" b="1" dirty="0">
                <a:solidFill>
                  <a:srgbClr val="FFFF00"/>
                </a:solidFill>
              </a:rPr>
              <a:t>? 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159669-F51A-486C-A142-6EA47F906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1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CF05047-DDBF-42C2-8D8E-B805A176908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1414922" y="1116947"/>
            <a:ext cx="9362063" cy="446481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43301D-05CE-4CB5-A0AF-8CA51D1223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D31D3F-CC4D-4748-9E2F-ADEECD167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341" y="6098500"/>
            <a:ext cx="4464784" cy="528439"/>
          </a:xfrm>
        </p:spPr>
        <p:txBody>
          <a:bodyPr>
            <a:normAutofit/>
          </a:bodyPr>
          <a:lstStyle/>
          <a:p>
            <a:endParaRPr lang="it-IT" sz="1200" dirty="0"/>
          </a:p>
          <a:p>
            <a:r>
              <a:rPr lang="it-IT" sz="1200" dirty="0"/>
              <a:t> </a:t>
            </a:r>
            <a:r>
              <a:rPr lang="it-IT" sz="1200" dirty="0" err="1"/>
              <a:t>Chorostowska-Wynimko</a:t>
            </a:r>
            <a:r>
              <a:rPr lang="it-IT" sz="1200" dirty="0"/>
              <a:t>, et al. </a:t>
            </a:r>
            <a:r>
              <a:rPr lang="it-IT" sz="1200" i="1" dirty="0" err="1"/>
              <a:t>Resp</a:t>
            </a:r>
            <a:r>
              <a:rPr lang="it-IT" sz="1200" i="1" dirty="0"/>
              <a:t> </a:t>
            </a:r>
            <a:r>
              <a:rPr lang="it-IT" sz="1200" i="1" dirty="0" err="1"/>
              <a:t>Med</a:t>
            </a:r>
            <a:r>
              <a:rPr lang="it-IT" sz="1200" i="1" dirty="0"/>
              <a:t>. </a:t>
            </a:r>
            <a:r>
              <a:rPr lang="it-IT" sz="1200" dirty="0"/>
              <a:t>2023;220:107450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76321A8-6004-4127-A63D-37154B04DB74}"/>
              </a:ext>
            </a:extLst>
          </p:cNvPr>
          <p:cNvSpPr/>
          <p:nvPr/>
        </p:nvSpPr>
        <p:spPr>
          <a:xfrm>
            <a:off x="2248526" y="2793004"/>
            <a:ext cx="7495082" cy="339940"/>
          </a:xfrm>
          <a:prstGeom prst="rect">
            <a:avLst/>
          </a:prstGeom>
          <a:solidFill>
            <a:srgbClr val="00B05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181C1CB-22C9-40E9-BCFC-65934C251978}"/>
              </a:ext>
            </a:extLst>
          </p:cNvPr>
          <p:cNvSpPr txBox="1">
            <a:spLocks/>
          </p:cNvSpPr>
          <p:nvPr/>
        </p:nvSpPr>
        <p:spPr>
          <a:xfrm>
            <a:off x="921933" y="-8909"/>
            <a:ext cx="10470581" cy="586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none">
                <a:ln w="3175" cmpd="sng"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it-IT" sz="3200" dirty="0"/>
            </a:br>
            <a:r>
              <a:rPr lang="en-US" sz="3200" dirty="0"/>
              <a:t> </a:t>
            </a:r>
            <a:r>
              <a:rPr lang="en-US" dirty="0"/>
              <a:t>Types of patients that are referred for AATD testing in Europe. 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1DF5132-A6DD-4B69-8094-D6CCBE952136}"/>
              </a:ext>
            </a:extLst>
          </p:cNvPr>
          <p:cNvSpPr txBox="1">
            <a:spLocks/>
          </p:cNvSpPr>
          <p:nvPr/>
        </p:nvSpPr>
        <p:spPr>
          <a:xfrm>
            <a:off x="-137352" y="5431837"/>
            <a:ext cx="12326082" cy="586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it-IT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it-IT" sz="2400" i="0" u="none" strike="noStrike" kern="1200" cap="none" spc="0" normalizeH="0" baseline="0" noProof="0" dirty="0" err="1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Usual</a:t>
            </a:r>
            <a:r>
              <a:rPr kumimoji="0" lang="it-IT" sz="2400" i="0" u="none" strike="noStrike" kern="1200" cap="none" spc="0" normalizeH="0" baseline="0" noProof="0" dirty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it-IT" sz="2400" i="0" u="none" strike="noStrike" kern="1200" cap="none" spc="0" normalizeH="0" baseline="0" noProof="0" dirty="0" err="1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clinical</a:t>
            </a:r>
            <a:r>
              <a:rPr kumimoji="0" lang="it-IT" sz="2400" i="0" u="none" strike="noStrike" kern="1200" cap="none" spc="0" normalizeH="0" baseline="0" noProof="0" dirty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practice to test </a:t>
            </a:r>
            <a:r>
              <a:rPr kumimoji="0" lang="en-US" sz="2400" i="0" u="none" strike="noStrike" kern="1200" cap="none" spc="0" normalizeH="0" baseline="0" noProof="0" dirty="0" err="1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bronchiectatic</a:t>
            </a:r>
            <a:r>
              <a:rPr kumimoji="0" lang="en-US" sz="2400" i="0" u="none" strike="noStrike" kern="1200" cap="none" spc="0" normalizeH="0" baseline="0" noProof="0" dirty="0">
                <a:ln w="3175" cmpd="sng"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patients for AATD</a:t>
            </a:r>
            <a:endParaRPr kumimoji="0" lang="it-IT" sz="2400" i="0" u="none" strike="noStrike" kern="1200" cap="none" spc="0" normalizeH="0" baseline="0" noProof="0" dirty="0">
              <a:ln w="3175" cmpd="sng"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2914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7C3A9FA-F71F-4905-8F5C-910937E06F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-107377" y="1480472"/>
            <a:ext cx="12299377" cy="4841387"/>
          </a:xfrm>
        </p:spPr>
        <p:txBody>
          <a:bodyPr>
            <a:normAutofit/>
          </a:bodyPr>
          <a:lstStyle/>
          <a:p>
            <a:pPr marL="539750" indent="-360363" algn="l">
              <a:lnSpc>
                <a:spcPct val="100000"/>
              </a:lnSpc>
              <a:spcAft>
                <a:spcPts val="1800"/>
              </a:spcAft>
            </a:pPr>
            <a:endParaRPr lang="en-US" sz="2800" dirty="0"/>
          </a:p>
          <a:p>
            <a:pPr marL="539750" indent="-360363" algn="l">
              <a:lnSpc>
                <a:spcPct val="100000"/>
              </a:lnSpc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b="1" dirty="0">
                <a:solidFill>
                  <a:srgbClr val="00B050"/>
                </a:solidFill>
              </a:rPr>
              <a:t>EARCO registry</a:t>
            </a:r>
            <a:r>
              <a:rPr lang="en-US" sz="2800" dirty="0"/>
              <a:t>: 800 patients with ZZ deficiency: </a:t>
            </a:r>
            <a:r>
              <a:rPr lang="en-US" sz="2800" b="1" dirty="0">
                <a:solidFill>
                  <a:srgbClr val="00B050"/>
                </a:solidFill>
              </a:rPr>
              <a:t>9%</a:t>
            </a:r>
            <a:r>
              <a:rPr lang="en-US" sz="2800" dirty="0"/>
              <a:t> had radiological features of bronchiectasis alone; </a:t>
            </a:r>
            <a:r>
              <a:rPr lang="en-US" sz="2800" b="1" dirty="0">
                <a:solidFill>
                  <a:srgbClr val="00B050"/>
                </a:solidFill>
              </a:rPr>
              <a:t>27%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of those with emphysema had radiological evidence of </a:t>
            </a:r>
            <a:r>
              <a:rPr lang="it-IT" sz="2800" dirty="0" err="1"/>
              <a:t>bronchiectasis</a:t>
            </a:r>
            <a:r>
              <a:rPr lang="it-IT" sz="2800" dirty="0"/>
              <a:t>;</a:t>
            </a:r>
          </a:p>
          <a:p>
            <a:pPr marL="539750" indent="-360363" algn="l">
              <a:lnSpc>
                <a:spcPct val="100000"/>
              </a:lnSpc>
              <a:spcAft>
                <a:spcPts val="1800"/>
              </a:spcAft>
              <a:buFont typeface="Courier New" pitchFamily="49" charset="0"/>
              <a:buChar char="o"/>
            </a:pPr>
            <a:r>
              <a:rPr lang="it-IT" sz="2800" dirty="0"/>
              <a:t>AATD </a:t>
            </a:r>
            <a:r>
              <a:rPr lang="en-US" sz="2800" dirty="0" err="1"/>
              <a:t>bronchiectatic</a:t>
            </a:r>
            <a:r>
              <a:rPr lang="en-US" sz="2800" dirty="0"/>
              <a:t> patients: </a:t>
            </a:r>
            <a:r>
              <a:rPr lang="en-US" sz="2800" b="1" dirty="0">
                <a:solidFill>
                  <a:srgbClr val="00B050"/>
                </a:solidFill>
              </a:rPr>
              <a:t>much more individual </a:t>
            </a:r>
            <a:r>
              <a:rPr lang="en-US" sz="2800" b="1" dirty="0" err="1">
                <a:solidFill>
                  <a:srgbClr val="00B050"/>
                </a:solidFill>
              </a:rPr>
              <a:t>characterisation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(identification of bacterial colonization, airways </a:t>
            </a:r>
            <a:r>
              <a:rPr lang="en-US" sz="2800" dirty="0" err="1"/>
              <a:t>neutrophilia</a:t>
            </a:r>
            <a:r>
              <a:rPr lang="en-US" sz="2800" dirty="0"/>
              <a:t>, as well as exacerbation history).</a:t>
            </a:r>
          </a:p>
        </p:txBody>
      </p:sp>
      <p:pic>
        <p:nvPicPr>
          <p:cNvPr id="1026" name="Picture 2" descr="C:\Users\vianello\Documents\PDF Architect\Images\Snapshots\Bronchiectasis-Depositphotos-600x600 Page 01 Snapshot 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67670" y="83009"/>
            <a:ext cx="934271" cy="1266106"/>
          </a:xfrm>
          <a:prstGeom prst="rect">
            <a:avLst/>
          </a:prstGeom>
          <a:noFill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E667145-7D97-4E89-9DED-ED3521381F5C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7105650" y="6296025"/>
            <a:ext cx="4778375" cy="528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 indent="0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it-IT" sz="1200" dirty="0" err="1"/>
              <a:t>Stockley</a:t>
            </a:r>
            <a:r>
              <a:rPr lang="it-IT" sz="1200" dirty="0"/>
              <a:t> RA, </a:t>
            </a:r>
            <a:r>
              <a:rPr kumimoji="0" lang="it-IT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et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al  </a:t>
            </a:r>
            <a:r>
              <a:rPr lang="nl-NL" sz="1200" i="1" dirty="0"/>
              <a:t>ERJ Open Res. </a:t>
            </a:r>
            <a:r>
              <a:rPr lang="nl-NL" sz="1200" dirty="0"/>
              <a:t>2024; 10: 00139-2024</a:t>
            </a:r>
            <a:endParaRPr kumimoji="0" lang="it-IT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8" name="Titolo 4">
            <a:extLst>
              <a:ext uri="{FF2B5EF4-FFF2-40B4-BE49-F238E27FC236}">
                <a16:creationId xmlns:a16="http://schemas.microsoft.com/office/drawing/2014/main" id="{1F7A9D40-4B94-4090-9C07-9277943B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3" y="1175959"/>
            <a:ext cx="11693769" cy="586154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r>
              <a:rPr lang="it-IT" dirty="0"/>
              <a:t>AATD &amp; </a:t>
            </a:r>
            <a:r>
              <a:rPr lang="it-IT" dirty="0" err="1"/>
              <a:t>bronchiectasis</a:t>
            </a:r>
            <a:br>
              <a:rPr lang="it-IT" dirty="0"/>
            </a:br>
            <a:br>
              <a:rPr lang="it-IT" i="1" dirty="0"/>
            </a:br>
            <a:br>
              <a:rPr lang="en-US" sz="4800" dirty="0"/>
            </a:b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3553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F7A9D40-4B94-4090-9C07-9277943B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3" y="1175959"/>
            <a:ext cx="11693769" cy="586154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r>
              <a:rPr lang="it-IT" dirty="0"/>
              <a:t>AATD &amp; </a:t>
            </a:r>
            <a:r>
              <a:rPr lang="it-IT" dirty="0" err="1"/>
              <a:t>bronchiectasis</a:t>
            </a:r>
            <a:br>
              <a:rPr lang="it-IT" dirty="0"/>
            </a:br>
            <a:br>
              <a:rPr lang="it-IT" sz="4800" i="1" dirty="0"/>
            </a:br>
            <a:br>
              <a:rPr lang="en-US" sz="4800" dirty="0"/>
            </a:br>
            <a:endParaRPr lang="it-IT" sz="48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7C3A9FA-F71F-4905-8F5C-910937E06F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-107377" y="1660352"/>
            <a:ext cx="12299377" cy="4515596"/>
          </a:xfrm>
        </p:spPr>
        <p:txBody>
          <a:bodyPr>
            <a:normAutofit/>
          </a:bodyPr>
          <a:lstStyle/>
          <a:p>
            <a:pPr marL="539750" indent="-360363" algn="l">
              <a:lnSpc>
                <a:spcPct val="100000"/>
              </a:lnSpc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b="1" dirty="0">
                <a:solidFill>
                  <a:srgbClr val="00B050"/>
                </a:solidFill>
              </a:rPr>
              <a:t>No proof </a:t>
            </a:r>
            <a:r>
              <a:rPr lang="en-US" sz="2800" dirty="0"/>
              <a:t>that AATD causes </a:t>
            </a:r>
            <a:r>
              <a:rPr lang="en-US" sz="2800" dirty="0" err="1"/>
              <a:t>bronchiectasis</a:t>
            </a:r>
            <a:r>
              <a:rPr lang="en-US" sz="2800" dirty="0"/>
              <a:t>, </a:t>
            </a:r>
            <a:r>
              <a:rPr lang="en-US" sz="2800" i="1" dirty="0"/>
              <a:t>however</a:t>
            </a:r>
            <a:r>
              <a:rPr lang="en-US" sz="2800" dirty="0"/>
              <a:t>:</a:t>
            </a:r>
          </a:p>
          <a:p>
            <a:pPr marL="539750" indent="-360363" algn="l">
              <a:lnSpc>
                <a:spcPct val="100000"/>
              </a:lnSpc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/>
              <a:t>Lack of  AAT anti-inflammatory properties 		   bronchial wall inflammation 		    eventually </a:t>
            </a:r>
            <a:r>
              <a:rPr lang="en-US" sz="2800" dirty="0" err="1"/>
              <a:t>bronchiectasis</a:t>
            </a:r>
            <a:r>
              <a:rPr lang="en-US" sz="2800" dirty="0"/>
              <a:t>;</a:t>
            </a:r>
          </a:p>
          <a:p>
            <a:pPr marL="539750" indent="-360363" algn="l">
              <a:lnSpc>
                <a:spcPct val="100000"/>
              </a:lnSpc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/>
              <a:t>Patients with a Pi*ZZ genotype: </a:t>
            </a:r>
            <a:r>
              <a:rPr lang="en-US" sz="2800" b="1" dirty="0">
                <a:solidFill>
                  <a:srgbClr val="00B050"/>
                </a:solidFill>
              </a:rPr>
              <a:t>higher risk of bacterial infections</a:t>
            </a:r>
            <a:r>
              <a:rPr lang="en-US" sz="2800" dirty="0">
                <a:solidFill>
                  <a:srgbClr val="00B050"/>
                </a:solidFill>
              </a:rPr>
              <a:t>; </a:t>
            </a:r>
          </a:p>
          <a:p>
            <a:pPr marL="539750" indent="-360363" algn="l">
              <a:lnSpc>
                <a:spcPct val="100000"/>
              </a:lnSpc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/>
              <a:t>Lower AAT levels in patients with </a:t>
            </a:r>
            <a:r>
              <a:rPr lang="en-US" sz="2800" dirty="0" err="1"/>
              <a:t>bronchiectasis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C:\Users\vianello\Documents\PDF Architect\Images\Snapshots\Bronchiectasis-Depositphotos-600x600 Page 01 Snapshot 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7670" y="83009"/>
            <a:ext cx="934271" cy="1266106"/>
          </a:xfrm>
          <a:prstGeom prst="rect">
            <a:avLst/>
          </a:prstGeom>
          <a:noFill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E667145-7D97-4E89-9DED-ED3521381F5C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7105650" y="6296025"/>
            <a:ext cx="4778375" cy="528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 indent="0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it-IT" sz="1200" dirty="0" err="1"/>
              <a:t>Buck</a:t>
            </a:r>
            <a:r>
              <a:rPr lang="it-IT" sz="1200" dirty="0"/>
              <a:t> </a:t>
            </a:r>
            <a:r>
              <a:rPr lang="it-IT" sz="1200" dirty="0" err="1"/>
              <a:t>et</a:t>
            </a:r>
            <a:r>
              <a:rPr lang="it-IT" sz="1200" dirty="0"/>
              <a:t> al, </a:t>
            </a:r>
            <a:r>
              <a:rPr kumimoji="0" lang="it-IT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et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al  </a:t>
            </a:r>
            <a:r>
              <a:rPr lang="en-US" sz="1200" i="1" dirty="0" err="1"/>
              <a:t>Resp</a:t>
            </a:r>
            <a:r>
              <a:rPr lang="en-US" sz="1200" i="1" dirty="0"/>
              <a:t> Med Case Rep. </a:t>
            </a:r>
            <a:r>
              <a:rPr lang="en-US" sz="1200" dirty="0"/>
              <a:t>2022;39 : 101740</a:t>
            </a:r>
            <a:endParaRPr kumimoji="0" lang="it-IT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7090301" y="2323469"/>
          <a:ext cx="854439" cy="56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2580811" y="2745689"/>
          <a:ext cx="854439" cy="56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553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F7A9D40-4B94-4090-9C07-9277943B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2" y="1127999"/>
            <a:ext cx="11286763" cy="586154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Should AT be suggested for patients </a:t>
            </a:r>
            <a:r>
              <a:rPr lang="it-IT" dirty="0" err="1"/>
              <a:t>with</a:t>
            </a:r>
            <a:r>
              <a:rPr lang="it-IT" dirty="0"/>
              <a:t> AATD and </a:t>
            </a:r>
            <a:r>
              <a:rPr lang="it-IT" dirty="0" err="1"/>
              <a:t>bronchiectasis</a:t>
            </a:r>
            <a:r>
              <a:rPr lang="it-IT" dirty="0"/>
              <a:t>?</a:t>
            </a:r>
            <a:br>
              <a:rPr lang="it-IT" sz="4800" dirty="0"/>
            </a:br>
            <a:br>
              <a:rPr lang="en-US" sz="4800" dirty="0"/>
            </a:br>
            <a:endParaRPr lang="it-IT" sz="4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159669-F51A-486C-A142-6EA47F906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7F1E4F-1CFF-5643-939E-217C01CDF56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vianello\Documents\PDF Architect\Images\Snapshots\Bronchiectasis-Depositphotos-600x600 Page 01 Snapshot 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7670" y="83009"/>
            <a:ext cx="934271" cy="1266106"/>
          </a:xfrm>
          <a:prstGeom prst="rect">
            <a:avLst/>
          </a:prstGeom>
          <a:noFill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E667145-7D97-4E89-9DED-ED3521381F5C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7105650" y="6296025"/>
            <a:ext cx="4778375" cy="528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 indent="0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it-IT" sz="1200" dirty="0" err="1"/>
              <a:t>Stockley</a:t>
            </a:r>
            <a:r>
              <a:rPr lang="it-IT" sz="1200" dirty="0"/>
              <a:t> RA, </a:t>
            </a:r>
            <a:r>
              <a:rPr kumimoji="0" lang="it-IT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et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al  </a:t>
            </a:r>
            <a:r>
              <a:rPr lang="nl-NL" sz="1200" i="1" dirty="0"/>
              <a:t>ERJ Open Res. </a:t>
            </a:r>
            <a:r>
              <a:rPr lang="nl-NL" sz="1200" dirty="0"/>
              <a:t>2024; 10: 00139-2024</a:t>
            </a:r>
            <a:endParaRPr kumimoji="0" lang="it-IT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10"/>
          </p:nvPr>
        </p:nvSpPr>
        <p:spPr>
          <a:xfrm>
            <a:off x="207413" y="1810252"/>
            <a:ext cx="11724757" cy="3975951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3200" dirty="0"/>
              <a:t>No RCT demonstrating a clinical improvement          </a:t>
            </a:r>
            <a:r>
              <a:rPr lang="en-US" sz="3200" b="1" dirty="0"/>
              <a:t>AT is </a:t>
            </a:r>
            <a:r>
              <a:rPr lang="en-US" sz="3200" b="1" dirty="0">
                <a:solidFill>
                  <a:srgbClr val="00B050"/>
                </a:solidFill>
              </a:rPr>
              <a:t>not currently indicated </a:t>
            </a:r>
            <a:r>
              <a:rPr lang="en-US" sz="3200" b="1" dirty="0"/>
              <a:t>in bronchiectasis,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i="1" dirty="0"/>
              <a:t>however</a:t>
            </a:r>
            <a:r>
              <a:rPr lang="en-US" sz="3200" dirty="0"/>
              <a:t>:</a:t>
            </a:r>
            <a:endParaRPr lang="en-US" sz="3200" b="1" i="1" dirty="0">
              <a:solidFill>
                <a:srgbClr val="00B050"/>
              </a:solidFill>
            </a:endParaRPr>
          </a:p>
          <a:p>
            <a:pPr marL="514350" indent="-514350" algn="l">
              <a:lnSpc>
                <a:spcPct val="10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GB" sz="3200" dirty="0"/>
              <a:t>In sporadic case reports, off-label AT therapy was </a:t>
            </a:r>
            <a:r>
              <a:rPr lang="en-GB" sz="3200" b="1" dirty="0">
                <a:solidFill>
                  <a:srgbClr val="00B050"/>
                </a:solidFill>
              </a:rPr>
              <a:t>effective in reducing exacerbations</a:t>
            </a:r>
            <a:r>
              <a:rPr lang="it-IT" sz="3200" dirty="0">
                <a:solidFill>
                  <a:srgbClr val="00B050"/>
                </a:solidFill>
              </a:rPr>
              <a:t>;</a:t>
            </a:r>
          </a:p>
          <a:p>
            <a:pPr marL="514350" indent="-514350" algn="l">
              <a:lnSpc>
                <a:spcPct val="10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3200" b="1" dirty="0">
                <a:solidFill>
                  <a:srgbClr val="00B050"/>
                </a:solidFill>
              </a:rPr>
              <a:t>Inhaled AT could be more effective than </a:t>
            </a:r>
            <a:r>
              <a:rPr lang="en-US" sz="3200" b="1" dirty="0" err="1">
                <a:solidFill>
                  <a:srgbClr val="00B050"/>
                </a:solidFill>
              </a:rPr>
              <a:t>i.v.</a:t>
            </a:r>
            <a:r>
              <a:rPr lang="en-US" sz="3200" b="1" dirty="0">
                <a:solidFill>
                  <a:srgbClr val="00B050"/>
                </a:solidFill>
              </a:rPr>
              <a:t> AT. </a:t>
            </a:r>
            <a:r>
              <a:rPr lang="en-US" sz="3200" dirty="0"/>
              <a:t>Influence on local airways inflammation and </a:t>
            </a:r>
            <a:r>
              <a:rPr lang="en-US" sz="3200" dirty="0" err="1"/>
              <a:t>proteinase</a:t>
            </a:r>
            <a:r>
              <a:rPr lang="en-US" sz="3200" dirty="0"/>
              <a:t> activity</a:t>
            </a:r>
            <a:r>
              <a:rPr lang="it-IT" sz="3200" dirty="0"/>
              <a:t>. </a:t>
            </a:r>
            <a:endParaRPr lang="en-US" sz="3200" dirty="0"/>
          </a:p>
        </p:txBody>
      </p:sp>
      <p:sp>
        <p:nvSpPr>
          <p:cNvPr id="7" name="Freccia a destra 6"/>
          <p:cNvSpPr/>
          <p:nvPr/>
        </p:nvSpPr>
        <p:spPr>
          <a:xfrm>
            <a:off x="9266380" y="1857880"/>
            <a:ext cx="854439" cy="504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53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02247" y="324791"/>
            <a:ext cx="12774069" cy="586154"/>
          </a:xfrm>
        </p:spPr>
        <p:txBody>
          <a:bodyPr>
            <a:noAutofit/>
          </a:bodyPr>
          <a:lstStyle/>
          <a:p>
            <a:r>
              <a:rPr lang="it-IT" dirty="0" err="1"/>
              <a:t>Inhaled</a:t>
            </a:r>
            <a:r>
              <a:rPr lang="it-IT" dirty="0"/>
              <a:t> AAT in </a:t>
            </a:r>
            <a:r>
              <a:rPr lang="it-IT" dirty="0" err="1"/>
              <a:t>AAT-deficient</a:t>
            </a:r>
            <a:r>
              <a:rPr lang="it-IT" dirty="0"/>
              <a:t> </a:t>
            </a:r>
            <a:r>
              <a:rPr lang="it-IT" dirty="0" err="1"/>
              <a:t>individuals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8019739" y="6323350"/>
            <a:ext cx="4045996" cy="528439"/>
          </a:xfrm>
        </p:spPr>
        <p:txBody>
          <a:bodyPr>
            <a:normAutofit/>
          </a:bodyPr>
          <a:lstStyle/>
          <a:p>
            <a:r>
              <a:rPr lang="nl-NL" sz="1200" dirty="0"/>
              <a:t>Brantly M, et al. </a:t>
            </a:r>
            <a:r>
              <a:rPr lang="nl-NL" sz="1200" i="1" dirty="0"/>
              <a:t>ERJ Open Res </a:t>
            </a:r>
            <a:r>
              <a:rPr lang="nl-NL" sz="1200" dirty="0"/>
              <a:t>2025; 11: 00537-2024</a:t>
            </a:r>
            <a:endParaRPr lang="it-IT" sz="1200" dirty="0"/>
          </a:p>
        </p:txBody>
      </p:sp>
      <p:pic>
        <p:nvPicPr>
          <p:cNvPr id="2050" name="Picture 2" descr="C:\Users\vianello\Documents\PDF Architect\Images\Snapshots\inhaled 2025 II Page 03 Snapshot 01.png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3907" y="1217132"/>
            <a:ext cx="8859187" cy="435721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884423" y="5846169"/>
            <a:ext cx="104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latin typeface="Arial" pitchFamily="34" charset="0"/>
                <a:cs typeface="Arial" pitchFamily="34" charset="0"/>
              </a:rPr>
              <a:t>Kamada-AAT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Inhalation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administered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an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eFlow®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nebuliser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02247" y="324791"/>
            <a:ext cx="12774069" cy="586154"/>
          </a:xfrm>
        </p:spPr>
        <p:txBody>
          <a:bodyPr>
            <a:noAutofit/>
          </a:bodyPr>
          <a:lstStyle/>
          <a:p>
            <a:r>
              <a:rPr lang="it-IT" dirty="0" err="1"/>
              <a:t>Inhaled</a:t>
            </a:r>
            <a:r>
              <a:rPr lang="it-IT" dirty="0"/>
              <a:t> AAT in </a:t>
            </a:r>
            <a:r>
              <a:rPr lang="it-IT" dirty="0" err="1"/>
              <a:t>AAT-deficient</a:t>
            </a:r>
            <a:r>
              <a:rPr lang="it-IT" dirty="0"/>
              <a:t> </a:t>
            </a:r>
            <a:r>
              <a:rPr lang="it-IT" dirty="0" err="1"/>
              <a:t>individuals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555049" y="6518220"/>
            <a:ext cx="4045996" cy="528439"/>
          </a:xfrm>
        </p:spPr>
        <p:txBody>
          <a:bodyPr>
            <a:normAutofit/>
          </a:bodyPr>
          <a:lstStyle/>
          <a:p>
            <a:r>
              <a:rPr lang="nl-NL" sz="1200" dirty="0"/>
              <a:t>Brantly M, et al. </a:t>
            </a:r>
            <a:r>
              <a:rPr lang="nl-NL" sz="1200" i="1" dirty="0"/>
              <a:t>ERJ Open Res </a:t>
            </a:r>
            <a:r>
              <a:rPr lang="nl-NL" sz="1200" dirty="0"/>
              <a:t>2025; 11: 00537-2024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4423" y="5381479"/>
            <a:ext cx="1043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Levels of antigenic AAT and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antineutrophil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elastase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capacity in the epithelial lining fluid at baseline and after 12 weeks of treatment with AAT for inhalation or placebo.</a:t>
            </a:r>
            <a:r>
              <a:rPr lang="it-IT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074" name="Picture 2" descr="C:\Users\vianello\Documents\PDF Architect\Images\Snapshots\inhaled 2025 II Page 05 Snapshot 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086" y="1214206"/>
            <a:ext cx="10275548" cy="40148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D03B8-C125-4C77-8607-54962D1A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-9525"/>
            <a:ext cx="10131425" cy="1456267"/>
          </a:xfrm>
        </p:spPr>
        <p:txBody>
          <a:bodyPr>
            <a:normAutofit/>
          </a:bodyPr>
          <a:lstStyle/>
          <a:p>
            <a:r>
              <a:rPr lang="it-IT" b="1" cap="none" dirty="0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Alpha 1-Antitrypsin </a:t>
            </a:r>
            <a:r>
              <a:rPr lang="it-IT" b="1" cap="none" dirty="0" err="1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Deficiency</a:t>
            </a:r>
            <a:endParaRPr lang="it-I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F0C3EC-9D0C-42B3-AA4F-0229C59B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2" y="1875367"/>
            <a:ext cx="7572374" cy="364913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rare, underdiagnosed genetic disorder;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serum concentrations and/or functionality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1-antitrypsin (AAT);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risk of developing emphysema, cirrhosis, panniculitis and vasculitis;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Greater susceptibility to viral infection, persistent infections;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Weekly intravenous augmentation treatment: the only condition-specific therapy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2D39E6-001A-4457-B365-27F9FA9B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580" y="1400175"/>
            <a:ext cx="37642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02247" y="159901"/>
            <a:ext cx="12774069" cy="586154"/>
          </a:xfrm>
        </p:spPr>
        <p:txBody>
          <a:bodyPr>
            <a:noAutofit/>
          </a:bodyPr>
          <a:lstStyle/>
          <a:p>
            <a:r>
              <a:rPr lang="it-IT" dirty="0" err="1"/>
              <a:t>Inhaled</a:t>
            </a:r>
            <a:r>
              <a:rPr lang="it-IT" dirty="0"/>
              <a:t> AAT in </a:t>
            </a:r>
            <a:r>
              <a:rPr lang="it-IT" dirty="0" err="1"/>
              <a:t>AAT-deficient</a:t>
            </a:r>
            <a:r>
              <a:rPr lang="it-IT" dirty="0"/>
              <a:t> </a:t>
            </a:r>
            <a:r>
              <a:rPr lang="it-IT" dirty="0" err="1"/>
              <a:t>individuals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555049" y="6518220"/>
            <a:ext cx="4045996" cy="528439"/>
          </a:xfrm>
        </p:spPr>
        <p:txBody>
          <a:bodyPr>
            <a:normAutofit/>
          </a:bodyPr>
          <a:lstStyle/>
          <a:p>
            <a:r>
              <a:rPr lang="nl-NL" sz="1200" dirty="0"/>
              <a:t>Brantly M, et al. </a:t>
            </a:r>
            <a:r>
              <a:rPr lang="nl-NL" sz="1200" i="1" dirty="0"/>
              <a:t>ERJ Open Res </a:t>
            </a:r>
            <a:r>
              <a:rPr lang="nl-NL" sz="1200" dirty="0"/>
              <a:t>2025; 11: 00537-2024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4423" y="6011059"/>
            <a:ext cx="104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M-specific AAT measured in plasma and ELF antigenic AAT versus plasma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PiM</a:t>
            </a:r>
            <a:r>
              <a:rPr lang="it-IT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098" name="Picture 2" descr="C:\Users\vianello\Documents\PDF Architect\Images\Snapshots\inhaled 2025 II Page 08 Snapshot 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2433" y="1059583"/>
            <a:ext cx="4332157" cy="47774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CasellaDiTesto 5"/>
          <p:cNvSpPr txBox="1">
            <a:spLocks noChangeArrowheads="1"/>
          </p:cNvSpPr>
          <p:nvPr/>
        </p:nvSpPr>
        <p:spPr bwMode="auto">
          <a:xfrm>
            <a:off x="399670" y="496214"/>
            <a:ext cx="3638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3600" b="1" dirty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AAT</a:t>
            </a:r>
            <a:r>
              <a:rPr lang="en-US" altLang="en-US" sz="3600" b="1" dirty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D &amp; </a:t>
            </a:r>
            <a:r>
              <a:rPr lang="it-IT" altLang="en-US" sz="3600" b="1" dirty="0" err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asthma</a:t>
            </a:r>
            <a:endParaRPr lang="it-IT" altLang="en-US" sz="3600" b="1" dirty="0">
              <a:solidFill>
                <a:srgbClr val="FFFF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436033" y="2107394"/>
            <a:ext cx="11493371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 risk factor for  chronic airflow limitation and emphysema;	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3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Prevalence: 2-3% </a:t>
            </a: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(10.5% carriers of a deficiency gene) </a:t>
            </a:r>
            <a:r>
              <a:rPr lang="en-US" altLang="en-US" sz="3200" baseline="300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(1)</a:t>
            </a: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;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3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Likely underestimated</a:t>
            </a: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due to the lack of systematic screening and overlapping clinical features </a:t>
            </a:r>
            <a:r>
              <a:rPr lang="en-US" altLang="en-US" sz="3200" baseline="300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(2)</a:t>
            </a: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2400" b="1" dirty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6549" name="CasellaDiTesto 6"/>
          <p:cNvSpPr txBox="1">
            <a:spLocks noChangeArrowheads="1"/>
          </p:cNvSpPr>
          <p:nvPr/>
        </p:nvSpPr>
        <p:spPr bwMode="auto">
          <a:xfrm>
            <a:off x="6100998" y="5622455"/>
            <a:ext cx="5563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Eden E,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Holbrook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JT,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Brantly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ML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et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al. J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Asthma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2007;44:605-8.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Siri D,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Farah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H,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Hogarth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DK.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Ann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Allergy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Asthma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sz="1200" dirty="0" err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Immunol</a:t>
            </a:r>
            <a:r>
              <a:rPr lang="it-IT" sz="12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2013;111:458-64</a:t>
            </a:r>
            <a:r>
              <a:rPr lang="it-IT" sz="1200" dirty="0">
                <a:solidFill>
                  <a:srgbClr val="003399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it-IT" sz="1200" dirty="0">
                <a:solidFill>
                  <a:srgbClr val="262626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endParaRPr lang="it-IT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/>
          <a:srcRect l="25034" t="37940" r="25112" b="16056"/>
          <a:stretch/>
        </p:blipFill>
        <p:spPr>
          <a:xfrm>
            <a:off x="10193305" y="171700"/>
            <a:ext cx="1813810" cy="11659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CF05047-DDBF-42C2-8D8E-B805A176908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1847850" y="1643371"/>
            <a:ext cx="9362063" cy="446481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43301D-05CE-4CB5-A0AF-8CA51D1223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D31D3F-CC4D-4748-9E2F-ADEECD167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0950" y="6261315"/>
            <a:ext cx="4591049" cy="515524"/>
          </a:xfrm>
        </p:spPr>
        <p:txBody>
          <a:bodyPr>
            <a:normAutofit/>
          </a:bodyPr>
          <a:lstStyle/>
          <a:p>
            <a:endParaRPr lang="it-IT" sz="1200" dirty="0"/>
          </a:p>
          <a:p>
            <a:r>
              <a:rPr lang="it-IT" sz="1200" dirty="0"/>
              <a:t> </a:t>
            </a:r>
            <a:r>
              <a:rPr lang="it-IT" sz="1200" dirty="0" err="1"/>
              <a:t>Chorostowska-Wynimko</a:t>
            </a:r>
            <a:r>
              <a:rPr lang="it-IT" sz="1200" dirty="0"/>
              <a:t>, et al. </a:t>
            </a:r>
            <a:r>
              <a:rPr lang="it-IT" sz="1200" i="1" dirty="0" err="1"/>
              <a:t>Resp</a:t>
            </a:r>
            <a:r>
              <a:rPr lang="it-IT" sz="1200" i="1" dirty="0"/>
              <a:t> </a:t>
            </a:r>
            <a:r>
              <a:rPr lang="it-IT" sz="1200" i="1" dirty="0" err="1"/>
              <a:t>Med</a:t>
            </a:r>
            <a:r>
              <a:rPr lang="it-IT" sz="1200" i="1" dirty="0"/>
              <a:t>. </a:t>
            </a:r>
            <a:r>
              <a:rPr lang="it-IT" sz="1200" dirty="0"/>
              <a:t>2023;220:107450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76321A8-6004-4127-A63D-37154B04DB74}"/>
              </a:ext>
            </a:extLst>
          </p:cNvPr>
          <p:cNvSpPr/>
          <p:nvPr/>
        </p:nvSpPr>
        <p:spPr>
          <a:xfrm>
            <a:off x="3750590" y="3629388"/>
            <a:ext cx="4293030" cy="511450"/>
          </a:xfrm>
          <a:prstGeom prst="rect">
            <a:avLst/>
          </a:prstGeom>
          <a:solidFill>
            <a:srgbClr val="00B05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181C1CB-22C9-40E9-BCFC-65934C251978}"/>
              </a:ext>
            </a:extLst>
          </p:cNvPr>
          <p:cNvSpPr txBox="1">
            <a:spLocks/>
          </p:cNvSpPr>
          <p:nvPr/>
        </p:nvSpPr>
        <p:spPr>
          <a:xfrm>
            <a:off x="-67407" y="181131"/>
            <a:ext cx="12326082" cy="586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none">
                <a:ln w="3175" cmpd="sng"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it-IT" sz="3200" dirty="0"/>
            </a:br>
            <a:r>
              <a:rPr lang="en-US" sz="3200" dirty="0"/>
              <a:t> </a:t>
            </a:r>
            <a:r>
              <a:rPr lang="en-US" dirty="0"/>
              <a:t>Types of patients that are referred for AATD testing in Europe.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22914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CasellaDiTesto 5"/>
          <p:cNvSpPr txBox="1">
            <a:spLocks noChangeArrowheads="1"/>
          </p:cNvSpPr>
          <p:nvPr/>
        </p:nvSpPr>
        <p:spPr bwMode="auto">
          <a:xfrm>
            <a:off x="399670" y="496214"/>
            <a:ext cx="96402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3600" b="1" dirty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AAT</a:t>
            </a:r>
            <a:r>
              <a:rPr lang="en-US" altLang="en-US" sz="3600" b="1" dirty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D &amp; </a:t>
            </a:r>
            <a:r>
              <a:rPr lang="it-IT" altLang="en-US" sz="3600" b="1" dirty="0" err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asthma</a:t>
            </a:r>
            <a:r>
              <a:rPr lang="it-IT" altLang="en-US" sz="3600" b="1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it-IT" altLang="en-US" sz="3600" b="1" dirty="0" err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effect</a:t>
            </a:r>
            <a:r>
              <a:rPr lang="it-IT" altLang="en-US" sz="3600" b="1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on </a:t>
            </a:r>
            <a:r>
              <a:rPr lang="it-IT" altLang="en-US" sz="3600" b="1" dirty="0" err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airflow</a:t>
            </a:r>
            <a:r>
              <a:rPr lang="it-IT" altLang="en-US" sz="3600" b="1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it-IT" altLang="en-US" sz="3600" b="1" dirty="0" err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limitation</a:t>
            </a:r>
            <a:endParaRPr lang="it-IT" altLang="en-US" sz="3600" b="1" dirty="0">
              <a:solidFill>
                <a:srgbClr val="FFFF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436033" y="2107393"/>
            <a:ext cx="11493371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3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 wide variation </a:t>
            </a: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bronchodilator response;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Degree of lung function impairment greatly variable;	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Patients with AATD showing bronchial hyper-reactivity more 	     </a:t>
            </a:r>
            <a:r>
              <a:rPr lang="en-US" altLang="en-US" sz="3200" b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more</a:t>
            </a:r>
            <a:r>
              <a:rPr lang="en-US" altLang="en-US" sz="3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rapid decrease </a:t>
            </a:r>
            <a:r>
              <a:rPr lang="en-US" altLang="en-US" sz="3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lung function.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2400" b="1" dirty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/>
          <a:srcRect l="25034" t="37940" r="25112" b="16056"/>
          <a:stretch/>
        </p:blipFill>
        <p:spPr>
          <a:xfrm>
            <a:off x="10193305" y="171700"/>
            <a:ext cx="1813810" cy="1165986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/>
        </p:nvGraphicFramePr>
        <p:xfrm>
          <a:off x="974361" y="3732548"/>
          <a:ext cx="884420" cy="56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CAD31D3F-CC4D-4748-9E2F-ADEECD16705C}"/>
              </a:ext>
            </a:extLst>
          </p:cNvPr>
          <p:cNvSpPr txBox="1">
            <a:spLocks/>
          </p:cNvSpPr>
          <p:nvPr/>
        </p:nvSpPr>
        <p:spPr>
          <a:xfrm>
            <a:off x="7809879" y="6021475"/>
            <a:ext cx="4052340" cy="515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algn="r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it-IT" sz="1200" dirty="0" err="1">
                <a:latin typeface="Arial" pitchFamily="34" charset="0"/>
                <a:cs typeface="Arial" pitchFamily="34" charset="0"/>
              </a:rPr>
              <a:t>Cazzola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 al.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Eur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Rev.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2020;29:190073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CasellaDiTesto 5"/>
          <p:cNvSpPr txBox="1">
            <a:spLocks noChangeArrowheads="1"/>
          </p:cNvSpPr>
          <p:nvPr/>
        </p:nvSpPr>
        <p:spPr bwMode="auto">
          <a:xfrm>
            <a:off x="114860" y="166434"/>
            <a:ext cx="11942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Effect of AATD on lung volume decline in severe asthmatic patients</a:t>
            </a:r>
            <a:endParaRPr lang="it-IT" altLang="en-US" sz="3600" b="1" dirty="0">
              <a:solidFill>
                <a:srgbClr val="FFFF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76073" y="5846732"/>
            <a:ext cx="11493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Significant changes of different lung function parameters</a:t>
            </a:r>
            <a:endParaRPr lang="en-US" altLang="en-US" sz="2000" b="1" dirty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ttangolo 6"/>
          <p:cNvSpPr>
            <a:spLocks noChangeArrowheads="1"/>
          </p:cNvSpPr>
          <p:nvPr/>
        </p:nvSpPr>
        <p:spPr bwMode="auto">
          <a:xfrm>
            <a:off x="5823123" y="6414518"/>
            <a:ext cx="609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 err="1">
                <a:solidFill>
                  <a:srgbClr val="FFFFFF"/>
                </a:solidFill>
                <a:latin typeface="Arial Narrow" pitchFamily="34" charset="0"/>
                <a:ea typeface="Microsoft YaHei" pitchFamily="34" charset="-122"/>
                <a:cs typeface="Arial" pitchFamily="34" charset="0"/>
              </a:rPr>
              <a:t>Vianello</a:t>
            </a: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ea typeface="Microsoft YaHei" pitchFamily="34" charset="-122"/>
                <a:cs typeface="Arial" pitchFamily="34" charset="0"/>
              </a:rPr>
              <a:t> a, et al. </a:t>
            </a:r>
            <a:r>
              <a:rPr lang="en-US" sz="1400" i="1" dirty="0">
                <a:solidFill>
                  <a:srgbClr val="FFFFFF"/>
                </a:solidFill>
                <a:latin typeface="Arial Narrow" pitchFamily="34" charset="0"/>
                <a:ea typeface="Microsoft YaHei" pitchFamily="34" charset="-122"/>
                <a:cs typeface="Arial" pitchFamily="34" charset="0"/>
              </a:rPr>
              <a:t>J </a:t>
            </a: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Allergy </a:t>
            </a:r>
            <a:r>
              <a:rPr lang="en-US" sz="1200" i="1" dirty="0" err="1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Clin</a:t>
            </a: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Immunol</a:t>
            </a: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Pract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. 2021 ;9:1414-16</a:t>
            </a:r>
            <a:endParaRPr lang="it-IT" sz="1200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1026" name="Picture 2" descr="C:\Users\vianello\Documents\PDF Architect\Images\Snapshots\VianelloA_DAATscreeninginAsthmapts_JACI2020 (1) Page 12 Snapshot 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924" y="1469660"/>
            <a:ext cx="5379763" cy="42715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F5132-A6DD-4B69-8094-D6CCBE95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37" y="865599"/>
            <a:ext cx="9086033" cy="586154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Should AT be suggested for patients </a:t>
            </a:r>
            <a:r>
              <a:rPr lang="it-IT" dirty="0" err="1"/>
              <a:t>with</a:t>
            </a:r>
            <a:r>
              <a:rPr lang="it-IT" dirty="0"/>
              <a:t> AATD and </a:t>
            </a:r>
            <a:r>
              <a:rPr lang="it-IT" dirty="0" err="1"/>
              <a:t>asthma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E667145-7D97-4E89-9DED-ED3521381F5C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7105650" y="6296025"/>
            <a:ext cx="4778375" cy="528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 indent="0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Miravitlles M, </a:t>
            </a:r>
            <a:r>
              <a:rPr kumimoji="0" lang="it-IT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et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al. </a:t>
            </a:r>
            <a:r>
              <a:rPr lang="fr-FR" altLang="en-US" sz="1200" i="1" dirty="0" err="1">
                <a:ea typeface="ＭＳ Ｐゴシック" pitchFamily="34" charset="-128"/>
              </a:rPr>
              <a:t>Eur</a:t>
            </a:r>
            <a:r>
              <a:rPr lang="fr-FR" altLang="en-US" sz="1200" i="1" dirty="0">
                <a:ea typeface="ＭＳ Ｐゴシック" pitchFamily="34" charset="-128"/>
              </a:rPr>
              <a:t> </a:t>
            </a:r>
            <a:r>
              <a:rPr lang="fr-FR" altLang="en-US" sz="1200" i="1" dirty="0" err="1">
                <a:ea typeface="ＭＳ Ｐゴシック" pitchFamily="34" charset="-128"/>
              </a:rPr>
              <a:t>Respir</a:t>
            </a:r>
            <a:r>
              <a:rPr lang="fr-FR" altLang="en-US" sz="1200" i="1" dirty="0">
                <a:ea typeface="ＭＳ Ｐゴシック" pitchFamily="34" charset="-128"/>
              </a:rPr>
              <a:t> </a:t>
            </a:r>
            <a:r>
              <a:rPr lang="fr-FR" altLang="en-US" sz="1200" i="1" dirty="0" err="1">
                <a:ea typeface="ＭＳ Ｐゴシック" pitchFamily="34" charset="-128"/>
              </a:rPr>
              <a:t>Rev</a:t>
            </a:r>
            <a:r>
              <a:rPr lang="fr-FR" altLang="en-US" sz="1200" i="1" dirty="0">
                <a:ea typeface="ＭＳ Ｐゴシック" pitchFamily="34" charset="-128"/>
              </a:rPr>
              <a:t> </a:t>
            </a:r>
            <a:r>
              <a:rPr lang="fr-FR" altLang="en-US" sz="1200" dirty="0">
                <a:ea typeface="ＭＳ Ｐゴシック" pitchFamily="34" charset="-128"/>
              </a:rPr>
              <a:t>2023; 32: 230170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793" y="1946126"/>
            <a:ext cx="11998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Courier New" pitchFamily="49" charset="0"/>
              <a:buChar char="o"/>
            </a:pPr>
            <a:r>
              <a:rPr lang="it-IT" sz="2800" dirty="0">
                <a:latin typeface="Arial" pitchFamily="34" charset="0"/>
                <a:cs typeface="Arial" pitchFamily="34" charset="0"/>
              </a:rPr>
              <a:t>AT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reducing the rate of decline of lung density,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 other significant effects on </a:t>
            </a:r>
            <a:r>
              <a:rPr lang="it-IT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respiratory</a:t>
            </a:r>
            <a:r>
              <a:rPr lang="it-I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symptoms</a:t>
            </a:r>
            <a:r>
              <a:rPr lang="it-I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it-IT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exacerbations</a:t>
            </a:r>
            <a:r>
              <a:rPr lang="it-IT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AT is not more effective in preventing loss of lung function in those with asthma compared to those without;</a:t>
            </a:r>
          </a:p>
          <a:p>
            <a:pPr marL="514350" indent="-514350">
              <a:spcAft>
                <a:spcPts val="1200"/>
              </a:spcAft>
              <a:buFont typeface="Courier New" pitchFamily="49" charset="0"/>
              <a:buChar char="o"/>
            </a:pPr>
            <a:r>
              <a:rPr lang="it-IT" sz="2800" dirty="0">
                <a:latin typeface="Arial" pitchFamily="34" charset="0"/>
                <a:cs typeface="Arial" pitchFamily="34" charset="0"/>
              </a:rPr>
              <a:t>AT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it-I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currently</a:t>
            </a:r>
            <a:r>
              <a:rPr lang="it-I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indicated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AATD patients with asthma.</a:t>
            </a:r>
            <a:endParaRPr lang="it-IT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/>
          <a:srcRect l="25034" t="37940" r="25112" b="16056"/>
          <a:stretch/>
        </p:blipFill>
        <p:spPr>
          <a:xfrm>
            <a:off x="10193305" y="171700"/>
            <a:ext cx="1813810" cy="11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7C3A9FA-F71F-4905-8F5C-910937E06F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-44967" y="2308021"/>
            <a:ext cx="12302703" cy="24698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</a:rPr>
              <a:t>Could self-administration significantly improve commitment to AT? </a:t>
            </a:r>
            <a:endParaRPr lang="it-IT" sz="4000" b="1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159669-F51A-486C-A142-6EA47F906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7F1E4F-1CFF-5643-939E-217C01CDF56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F5132-A6DD-4B69-8094-D6CCBE95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752" y="288716"/>
            <a:ext cx="12326082" cy="586154"/>
          </a:xfrm>
        </p:spPr>
        <p:txBody>
          <a:bodyPr>
            <a:normAutofit fontScale="90000"/>
          </a:bodyPr>
          <a:lstStyle/>
          <a:p>
            <a:br>
              <a:rPr lang="it-IT" b="0" dirty="0"/>
            </a:br>
            <a:r>
              <a:rPr lang="en-US" sz="4000" dirty="0"/>
              <a:t>New therapeutic options for AAT replacement therapy</a:t>
            </a:r>
            <a:br>
              <a:rPr lang="en-US" sz="4000" dirty="0">
                <a:solidFill>
                  <a:srgbClr val="00B050"/>
                </a:solidFill>
              </a:rPr>
            </a:b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22A640-FA3C-4D3D-A1F3-306D9483598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3" y="1300593"/>
            <a:ext cx="11739748" cy="414083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800" b="1" dirty="0" err="1">
                <a:solidFill>
                  <a:srgbClr val="00B050"/>
                </a:solidFill>
              </a:rPr>
              <a:t>Kamada’s</a:t>
            </a:r>
            <a:r>
              <a:rPr lang="en-US" sz="2800" b="1" dirty="0">
                <a:solidFill>
                  <a:srgbClr val="00B050"/>
                </a:solidFill>
              </a:rPr>
              <a:t> inhaled</a:t>
            </a:r>
            <a:r>
              <a:rPr lang="en-US" sz="2800" dirty="0">
                <a:solidFill>
                  <a:srgbClr val="00B050"/>
                </a:solidFill>
              </a:rPr>
              <a:t>:</a:t>
            </a:r>
            <a:r>
              <a:rPr lang="en-US" sz="2800" dirty="0"/>
              <a:t> a new phase 3 study in moderately affected patients underway to determine the efficacy and safety of AAT inhalation therapy (NCT04204252);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800" dirty="0"/>
              <a:t>A new IV therapy involving </a:t>
            </a:r>
            <a:r>
              <a:rPr lang="en-US" sz="2800" b="1" dirty="0">
                <a:solidFill>
                  <a:srgbClr val="00B050"/>
                </a:solidFill>
              </a:rPr>
              <a:t>a recombinant AAT-IgG4 </a:t>
            </a:r>
            <a:r>
              <a:rPr lang="en-US" sz="2800" b="1" dirty="0" err="1">
                <a:solidFill>
                  <a:srgbClr val="00B050"/>
                </a:solidFill>
              </a:rPr>
              <a:t>Fc</a:t>
            </a:r>
            <a:r>
              <a:rPr lang="en-US" sz="2800" b="1" dirty="0">
                <a:solidFill>
                  <a:srgbClr val="00B050"/>
                </a:solidFill>
              </a:rPr>
              <a:t> fusion protein </a:t>
            </a:r>
            <a:r>
              <a:rPr lang="en-US" sz="2800" dirty="0"/>
              <a:t>to enhance AAT half-life. Phase 1 study: normal AAT serum levels maintained when dosed every 3 weeks;</a:t>
            </a:r>
            <a:endParaRPr lang="it-IT" sz="2800" dirty="0"/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800" dirty="0"/>
              <a:t>A subcutaneous formulation under investigation in comparison to the IV formulation.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43301D-05CE-4CB5-A0AF-8CA51D1223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D31D3F-CC4D-4748-9E2F-ADEECD167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1151" y="6218420"/>
            <a:ext cx="4464784" cy="528439"/>
          </a:xfrm>
        </p:spPr>
        <p:txBody>
          <a:bodyPr>
            <a:normAutofit/>
          </a:bodyPr>
          <a:lstStyle/>
          <a:p>
            <a:pPr algn="r"/>
            <a:r>
              <a:rPr lang="it-IT" sz="1200" dirty="0" err="1"/>
              <a:t>Erion</a:t>
            </a:r>
            <a:r>
              <a:rPr lang="it-IT" sz="1200" dirty="0"/>
              <a:t> DM, et al. </a:t>
            </a:r>
            <a:r>
              <a:rPr lang="it-IT" sz="1200" i="1" dirty="0" err="1"/>
              <a:t>Chest</a:t>
            </a:r>
            <a:r>
              <a:rPr lang="it-IT" sz="1200" i="1" dirty="0"/>
              <a:t>. </a:t>
            </a:r>
            <a:r>
              <a:rPr lang="it-IT" sz="1200" dirty="0"/>
              <a:t>2025;167:444-52</a:t>
            </a:r>
          </a:p>
        </p:txBody>
      </p:sp>
    </p:spTree>
    <p:extLst>
      <p:ext uri="{BB962C8B-B14F-4D97-AF65-F5344CB8AC3E}">
        <p14:creationId xmlns:p14="http://schemas.microsoft.com/office/powerpoint/2010/main" val="4282518861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5800" y="1352030"/>
            <a:ext cx="10708381" cy="251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Allowing patients to manage their own disease;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Decreasing need for RN home visits or travel to outpatient infusion centers;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Allowing freedom to travel, improving quality of life and self-determination;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Reducing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contacts with health care providers and patients.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49427" y="390144"/>
            <a:ext cx="962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Potential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advantages of self-administration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542314" y="6327775"/>
            <a:ext cx="488315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Colello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et al. </a:t>
            </a:r>
            <a:r>
              <a:rPr kumimoji="0" lang="it-IT" altLang="en-US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Pulm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</a:t>
            </a:r>
            <a:r>
              <a:rPr kumimoji="0" lang="it-IT" altLang="en-US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Ther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 . 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</a:rPr>
              <a:t>2022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62113" y="4762500"/>
            <a:ext cx="9704832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Despite these benefits, a very small demand for self-administration amongst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AATD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patients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exists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9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7C98DD1-3F31-4B7C-9B90-9886D89D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3" y="320352"/>
            <a:ext cx="11717214" cy="586154"/>
          </a:xfrm>
        </p:spPr>
        <p:txBody>
          <a:bodyPr>
            <a:noAutofit/>
          </a:bodyPr>
          <a:lstStyle/>
          <a:p>
            <a:r>
              <a:rPr lang="it-IT" dirty="0"/>
              <a:t>Self-</a:t>
            </a:r>
            <a:r>
              <a:rPr lang="it-IT" dirty="0" err="1"/>
              <a:t>administration</a:t>
            </a:r>
            <a:r>
              <a:rPr lang="it-IT" dirty="0"/>
              <a:t>: a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survey</a:t>
            </a:r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949EFAAF-C902-4E8C-9B5A-0AD7E97DD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375" y="6257925"/>
            <a:ext cx="5503010" cy="347625"/>
          </a:xfrm>
        </p:spPr>
        <p:txBody>
          <a:bodyPr>
            <a:normAutofit/>
          </a:bodyPr>
          <a:lstStyle/>
          <a:p>
            <a:pPr algn="r"/>
            <a:r>
              <a:rPr lang="it-IT" sz="1200" dirty="0" err="1"/>
              <a:t>Sanhaus</a:t>
            </a:r>
            <a:r>
              <a:rPr lang="it-IT" sz="1200" dirty="0"/>
              <a:t> RA, et al</a:t>
            </a:r>
            <a:r>
              <a:rPr lang="it-IT" sz="1200" i="1" dirty="0"/>
              <a:t>. </a:t>
            </a:r>
            <a:r>
              <a:rPr lang="it-IT" sz="1200" i="1" dirty="0" err="1"/>
              <a:t>Int</a:t>
            </a:r>
            <a:r>
              <a:rPr lang="it-IT" sz="1200" i="1" dirty="0"/>
              <a:t> J </a:t>
            </a:r>
            <a:r>
              <a:rPr lang="it-IT" sz="1200" i="1" dirty="0" err="1"/>
              <a:t>Chron</a:t>
            </a:r>
            <a:r>
              <a:rPr lang="it-IT" sz="1200" i="1" dirty="0"/>
              <a:t> </a:t>
            </a:r>
            <a:r>
              <a:rPr lang="it-IT" sz="1200" i="1" dirty="0" err="1"/>
              <a:t>Obstruct</a:t>
            </a:r>
            <a:r>
              <a:rPr lang="it-IT" sz="1200" i="1" dirty="0"/>
              <a:t> </a:t>
            </a:r>
            <a:r>
              <a:rPr lang="it-IT" sz="1200" i="1" dirty="0" err="1"/>
              <a:t>Pulmon</a:t>
            </a:r>
            <a:r>
              <a:rPr lang="it-IT" sz="1200" i="1" dirty="0"/>
              <a:t> </a:t>
            </a:r>
            <a:r>
              <a:rPr lang="it-IT" sz="1200" i="1" dirty="0" err="1"/>
              <a:t>Dis</a:t>
            </a:r>
            <a:r>
              <a:rPr lang="it-IT" sz="1200" dirty="0"/>
              <a:t>. 2020;15: 3313–22.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21F156-E3B8-479E-8C22-EAD2B446AA7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392" y="1330572"/>
            <a:ext cx="9373967" cy="4841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dirty="0" err="1"/>
              <a:t>AlphaNET</a:t>
            </a:r>
            <a:r>
              <a:rPr lang="it-IT" sz="2400" dirty="0"/>
              <a:t> </a:t>
            </a:r>
            <a:r>
              <a:rPr lang="it-IT" sz="2400" dirty="0" err="1"/>
              <a:t>survey</a:t>
            </a:r>
            <a:r>
              <a:rPr lang="it-IT" sz="2400" dirty="0"/>
              <a:t>: 555 AATD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requiring</a:t>
            </a:r>
            <a:r>
              <a:rPr lang="it-IT" sz="2400" dirty="0"/>
              <a:t> </a:t>
            </a:r>
            <a:r>
              <a:rPr lang="it-IT" sz="2400" dirty="0" err="1"/>
              <a:t>i.v</a:t>
            </a:r>
            <a:r>
              <a:rPr lang="it-IT" sz="2400" dirty="0"/>
              <a:t>. AAT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dirty="0"/>
              <a:t>Self-</a:t>
            </a:r>
            <a:r>
              <a:rPr lang="it-IT" sz="2400" dirty="0" err="1"/>
              <a:t>administering</a:t>
            </a:r>
            <a:r>
              <a:rPr lang="it-IT" sz="2400" dirty="0"/>
              <a:t> </a:t>
            </a:r>
            <a:r>
              <a:rPr lang="it-IT" sz="2400" dirty="0" err="1"/>
              <a:t>patients</a:t>
            </a:r>
            <a:r>
              <a:rPr lang="it-IT" sz="2400" dirty="0"/>
              <a:t>: 7.9% of the </a:t>
            </a:r>
            <a:r>
              <a:rPr lang="it-IT" sz="2400" dirty="0" err="1"/>
              <a:t>responders</a:t>
            </a:r>
            <a:r>
              <a:rPr lang="it-IT" sz="2400" dirty="0"/>
              <a:t>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dirty="0"/>
              <a:t>Training by home nursing agencies;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dirty="0"/>
              <a:t>2-3 training sessions;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B050"/>
                </a:solidFill>
              </a:rPr>
              <a:t>93%: </a:t>
            </a:r>
            <a:r>
              <a:rPr lang="it-IT" sz="2400" b="1" dirty="0" err="1">
                <a:solidFill>
                  <a:srgbClr val="00B050"/>
                </a:solidFill>
              </a:rPr>
              <a:t>greater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b="1" dirty="0" err="1">
                <a:solidFill>
                  <a:srgbClr val="00B050"/>
                </a:solidFill>
              </a:rPr>
              <a:t>independence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dirty="0" err="1"/>
              <a:t>as</a:t>
            </a:r>
            <a:r>
              <a:rPr lang="it-IT" sz="2400" dirty="0"/>
              <a:t> the major benefit;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B050"/>
                </a:solidFill>
              </a:rPr>
              <a:t>83.7%: no </a:t>
            </a:r>
            <a:r>
              <a:rPr lang="it-IT" sz="2400" b="1" dirty="0" err="1">
                <a:solidFill>
                  <a:srgbClr val="00B050"/>
                </a:solidFill>
              </a:rPr>
              <a:t>difficulties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dirty="0"/>
              <a:t>in self-</a:t>
            </a:r>
            <a:r>
              <a:rPr lang="it-IT" sz="2400" dirty="0" err="1"/>
              <a:t>administration</a:t>
            </a:r>
            <a:r>
              <a:rPr lang="it-IT" sz="2400" dirty="0"/>
              <a:t>.</a:t>
            </a:r>
          </a:p>
          <a:p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5CECDB8-9AD6-4CBF-84B4-D09E11A1DC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3048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D03B8-C125-4C77-8607-54962D1A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-9525"/>
            <a:ext cx="10131425" cy="1456267"/>
          </a:xfrm>
        </p:spPr>
        <p:txBody>
          <a:bodyPr>
            <a:normAutofit/>
          </a:bodyPr>
          <a:lstStyle/>
          <a:p>
            <a:r>
              <a:rPr lang="it-IT" b="1" cap="none" dirty="0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Alpha 1-Antitrypsin </a:t>
            </a:r>
            <a:r>
              <a:rPr lang="it-IT" b="1" cap="none" dirty="0" err="1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Deficiency</a:t>
            </a:r>
            <a:endParaRPr lang="it-I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F0C3EC-9D0C-42B3-AA4F-0229C59B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2" y="1875367"/>
            <a:ext cx="7572374" cy="364913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rare, underdiagnosed genetic disorder;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serum concentrations and/or functionality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1-antitrypsin (AAT);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risk of developing emphysema, cirrhosis, panniculitis and vasculitis;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Greater susceptibility to viral infection, persistent infections;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intravenous augmentation treatment: the only condition-specific therapy</a:t>
            </a:r>
            <a:endParaRPr lang="it-IT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2D39E6-001A-4457-B365-27F9FA9B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580" y="1400175"/>
            <a:ext cx="37642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578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FD32E-305E-4C9A-BECF-1A930D6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3" y="423026"/>
            <a:ext cx="11516457" cy="586154"/>
          </a:xfrm>
        </p:spPr>
        <p:txBody>
          <a:bodyPr>
            <a:noAutofit/>
          </a:bodyPr>
          <a:lstStyle/>
          <a:p>
            <a:r>
              <a:rPr lang="en-US" dirty="0"/>
              <a:t>Self-administration of AT</a:t>
            </a:r>
            <a:r>
              <a:rPr lang="it-IT" dirty="0"/>
              <a:t> in Italy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21821B7-7D0D-4012-9369-08031A02E7E7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2564095" y="1314793"/>
            <a:ext cx="6935746" cy="3510952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6B0306-7866-4F20-9924-0012FCC74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7BE2BAA-125B-4AD4-B6D8-7728FA0CA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9875" y="5923194"/>
            <a:ext cx="2940730" cy="791736"/>
          </a:xfr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45146F7-5850-436D-887F-A2C9DC615211}"/>
              </a:ext>
            </a:extLst>
          </p:cNvPr>
          <p:cNvSpPr/>
          <p:nvPr/>
        </p:nvSpPr>
        <p:spPr>
          <a:xfrm>
            <a:off x="9704084" y="6359009"/>
            <a:ext cx="2148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IJTLD OPEN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2025; 2:53–55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C80B1F-DADF-4154-A5A3-AC638412FC9D}"/>
              </a:ext>
            </a:extLst>
          </p:cNvPr>
          <p:cNvSpPr txBox="1"/>
          <p:nvPr/>
        </p:nvSpPr>
        <p:spPr>
          <a:xfrm>
            <a:off x="1349129" y="4995450"/>
            <a:ext cx="947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Baseline demographic and clinical data of patients receiving AT treatment.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6B0306-7866-4F20-9924-0012FCC74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7BE2BAA-125B-4AD4-B6D8-7728FA0CA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875" y="5923194"/>
            <a:ext cx="2940730" cy="791736"/>
          </a:xfr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45146F7-5850-436D-887F-A2C9DC615211}"/>
              </a:ext>
            </a:extLst>
          </p:cNvPr>
          <p:cNvSpPr/>
          <p:nvPr/>
        </p:nvSpPr>
        <p:spPr>
          <a:xfrm>
            <a:off x="9704084" y="6359009"/>
            <a:ext cx="2148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IJTLD OPEN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2025; 2:53–55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FC1AAAD-5890-47B9-A454-6A94EFD36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09" y="2041524"/>
            <a:ext cx="9073816" cy="287337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C8978D2-FFC0-4003-A651-1061B8FFE312}"/>
              </a:ext>
            </a:extLst>
          </p:cNvPr>
          <p:cNvSpPr/>
          <p:nvPr/>
        </p:nvSpPr>
        <p:spPr>
          <a:xfrm>
            <a:off x="62615" y="50409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Reasons why patients surveyed were unwilling to switch to self-administration of therapy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D0E58F3-122B-49C2-B08B-E34CDD52FC40}"/>
              </a:ext>
            </a:extLst>
          </p:cNvPr>
          <p:cNvSpPr txBox="1"/>
          <p:nvPr/>
        </p:nvSpPr>
        <p:spPr>
          <a:xfrm>
            <a:off x="9359015" y="2356425"/>
            <a:ext cx="2867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13/43 (30.2%)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switch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 self-infusion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18/43 (41.9%)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</a:p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the therapy could be self-administered.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48FD32E-305E-4C9A-BECF-1A930D6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3" y="527956"/>
            <a:ext cx="11516457" cy="586154"/>
          </a:xfrm>
        </p:spPr>
        <p:txBody>
          <a:bodyPr>
            <a:noAutofit/>
          </a:bodyPr>
          <a:lstStyle/>
          <a:p>
            <a:r>
              <a:rPr lang="en-US" dirty="0"/>
              <a:t>Survey on self-administration of AT</a:t>
            </a:r>
            <a:r>
              <a:rPr lang="it-IT" dirty="0"/>
              <a:t> in Italy</a:t>
            </a:r>
          </a:p>
        </p:txBody>
      </p:sp>
    </p:spTree>
    <p:extLst>
      <p:ext uri="{BB962C8B-B14F-4D97-AF65-F5344CB8AC3E}">
        <p14:creationId xmlns:p14="http://schemas.microsoft.com/office/powerpoint/2010/main" val="18781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5CECDB8-9AD6-4CBF-84B4-D09E11A1DC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86474" y="2709952"/>
            <a:ext cx="4970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self-</a:t>
            </a:r>
            <a:r>
              <a:rPr lang="it-I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it-I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A548408-5BD6-49C9-8B74-ADE68544C62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2031"/>
            <a:ext cx="4476750" cy="5969000"/>
          </a:xfrm>
        </p:spPr>
      </p:pic>
    </p:spTree>
    <p:extLst>
      <p:ext uri="{BB962C8B-B14F-4D97-AF65-F5344CB8AC3E}">
        <p14:creationId xmlns:p14="http://schemas.microsoft.com/office/powerpoint/2010/main" val="1633202413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00149-A120-F1D9-0B24-8B439C1DE6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46" y="4660961"/>
            <a:ext cx="4071669" cy="197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A14FDB-8828-97FD-26C7-881093E76562}"/>
              </a:ext>
            </a:extLst>
          </p:cNvPr>
          <p:cNvSpPr txBox="1"/>
          <p:nvPr/>
        </p:nvSpPr>
        <p:spPr>
          <a:xfrm>
            <a:off x="7217492" y="6478826"/>
            <a:ext cx="461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Int J Chron Obstruct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Pulmon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 Dis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2023</a:t>
            </a:r>
            <a:endParaRPr kumimoji="0" lang="it-IT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152BD86-16DE-4BC4-A7C5-FFF3B4A3D616}"/>
              </a:ext>
            </a:extLst>
          </p:cNvPr>
          <p:cNvSpPr/>
          <p:nvPr/>
        </p:nvSpPr>
        <p:spPr>
          <a:xfrm>
            <a:off x="403841" y="282217"/>
            <a:ext cx="11062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Objectives</a:t>
            </a:r>
            <a:r>
              <a:rPr lang="it-IT" sz="3600" b="1" dirty="0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self-</a:t>
            </a:r>
            <a:r>
              <a:rPr lang="it-IT" sz="3600" b="1" dirty="0" err="1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administration</a:t>
            </a:r>
            <a:endParaRPr lang="it-IT" sz="36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7066BAA-C919-4E28-977F-5143D0C76552}"/>
              </a:ext>
            </a:extLst>
          </p:cNvPr>
          <p:cNvSpPr/>
          <p:nvPr/>
        </p:nvSpPr>
        <p:spPr>
          <a:xfrm>
            <a:off x="313629" y="1273995"/>
            <a:ext cx="115119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empower the patient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patients independence &amp; treatment adherence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nosocomial infection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cost of therapy</a:t>
            </a:r>
          </a:p>
        </p:txBody>
      </p:sp>
    </p:spTree>
    <p:extLst>
      <p:ext uri="{BB962C8B-B14F-4D97-AF65-F5344CB8AC3E}">
        <p14:creationId xmlns:p14="http://schemas.microsoft.com/office/powerpoint/2010/main" val="1845595557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3696778-EEEC-609F-D59D-78845C734100}"/>
              </a:ext>
            </a:extLst>
          </p:cNvPr>
          <p:cNvSpPr txBox="1">
            <a:spLocks noChangeArrowheads="1"/>
          </p:cNvSpPr>
          <p:nvPr/>
        </p:nvSpPr>
        <p:spPr>
          <a:xfrm>
            <a:off x="-205368" y="2537730"/>
            <a:ext cx="4726002" cy="790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6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I – Selection of Patients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76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A8649C-04BB-1FC6-9244-E48A3E3137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798" y="187530"/>
            <a:ext cx="3719138" cy="24221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532457-EB92-7E44-4AE8-DA6FEAE2EB03}"/>
              </a:ext>
            </a:extLst>
          </p:cNvPr>
          <p:cNvSpPr txBox="1"/>
          <p:nvPr/>
        </p:nvSpPr>
        <p:spPr>
          <a:xfrm>
            <a:off x="7392894" y="6503542"/>
            <a:ext cx="4638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Torres-Duran M,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Int J Chron Obstruct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Pulmon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 Dis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2023</a:t>
            </a:r>
            <a:endParaRPr kumimoji="0" lang="it-IT" sz="1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38C0EEB-7356-4FC3-A354-5319006C7792}"/>
              </a:ext>
            </a:extLst>
          </p:cNvPr>
          <p:cNvGrpSpPr/>
          <p:nvPr/>
        </p:nvGrpSpPr>
        <p:grpSpPr>
          <a:xfrm>
            <a:off x="4366516" y="123295"/>
            <a:ext cx="3595956" cy="2476065"/>
            <a:chOff x="198743" y="1276593"/>
            <a:chExt cx="4995051" cy="3688302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AEFF338C-F495-4094-A0EF-EC493C436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-2" b="64221"/>
            <a:stretch/>
          </p:blipFill>
          <p:spPr>
            <a:xfrm>
              <a:off x="198743" y="1276593"/>
              <a:ext cx="4995051" cy="1219719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227A7D4-9A7F-4397-B55F-9A8430AD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743" y="2672577"/>
              <a:ext cx="4995051" cy="2292318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15798E6-4E93-4CAE-A1BC-C8309406E634}"/>
              </a:ext>
            </a:extLst>
          </p:cNvPr>
          <p:cNvSpPr txBox="1">
            <a:spLocks noChangeArrowheads="1"/>
          </p:cNvSpPr>
          <p:nvPr/>
        </p:nvSpPr>
        <p:spPr>
          <a:xfrm>
            <a:off x="4525412" y="2634898"/>
            <a:ext cx="3144452" cy="76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6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II – Training of Patients/Caregivers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76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A57708C-7541-4714-8049-6988B3D53D54}"/>
              </a:ext>
            </a:extLst>
          </p:cNvPr>
          <p:cNvGrpSpPr/>
          <p:nvPr/>
        </p:nvGrpSpPr>
        <p:grpSpPr>
          <a:xfrm>
            <a:off x="7921384" y="143845"/>
            <a:ext cx="3791156" cy="2491053"/>
            <a:chOff x="198743" y="1276593"/>
            <a:chExt cx="4995051" cy="3862335"/>
          </a:xfrm>
        </p:grpSpPr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9EC2DBB3-C07E-415B-8C34-930EE4516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-2" b="64221"/>
            <a:stretch/>
          </p:blipFill>
          <p:spPr>
            <a:xfrm>
              <a:off x="198743" y="1276593"/>
              <a:ext cx="4995051" cy="1219719"/>
            </a:xfrm>
            <a:prstGeom prst="rect">
              <a:avLst/>
            </a:prstGeom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C7E99198-2A13-4C99-A66C-944AC731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829" y="2638384"/>
              <a:ext cx="4860496" cy="2500544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3CD35FC-763B-42C0-8E86-EB697D722916}"/>
              </a:ext>
            </a:extLst>
          </p:cNvPr>
          <p:cNvSpPr txBox="1">
            <a:spLocks noChangeArrowheads="1"/>
          </p:cNvSpPr>
          <p:nvPr/>
        </p:nvSpPr>
        <p:spPr>
          <a:xfrm>
            <a:off x="7831832" y="2490785"/>
            <a:ext cx="5051961" cy="78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6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III – Dispense of treatment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76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520D69D-B497-4F23-8812-D80F6E671075}"/>
              </a:ext>
            </a:extLst>
          </p:cNvPr>
          <p:cNvSpPr txBox="1">
            <a:spLocks noChangeArrowheads="1"/>
          </p:cNvSpPr>
          <p:nvPr/>
        </p:nvSpPr>
        <p:spPr>
          <a:xfrm>
            <a:off x="339043" y="6106344"/>
            <a:ext cx="3852919" cy="859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6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IV – Self-Administration at hospital - home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76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CCB4092C-65A7-4B3F-90CE-238F28BE5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59423"/>
          <a:stretch/>
        </p:blipFill>
        <p:spPr>
          <a:xfrm>
            <a:off x="308331" y="4004768"/>
            <a:ext cx="3924622" cy="74973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5F878D9-36D8-4360-BCD5-31847E03BDF6}"/>
              </a:ext>
            </a:extLst>
          </p:cNvPr>
          <p:cNvSpPr/>
          <p:nvPr/>
        </p:nvSpPr>
        <p:spPr>
          <a:xfrm>
            <a:off x="400798" y="4774921"/>
            <a:ext cx="3708865" cy="1040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153422-06C0-49D9-BAA6-C850F9FD6B5A}"/>
              </a:ext>
            </a:extLst>
          </p:cNvPr>
          <p:cNvSpPr txBox="1"/>
          <p:nvPr/>
        </p:nvSpPr>
        <p:spPr>
          <a:xfrm>
            <a:off x="421246" y="4828862"/>
            <a:ext cx="3873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</a:rPr>
              <a:t>First self-</a:t>
            </a:r>
            <a:r>
              <a:rPr lang="it-IT" sz="1600" b="1" dirty="0" err="1">
                <a:solidFill>
                  <a:schemeClr val="bg1"/>
                </a:solidFill>
              </a:rPr>
              <a:t>administration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at</a:t>
            </a:r>
            <a:r>
              <a:rPr lang="it-IT" sz="1600" b="1" dirty="0">
                <a:solidFill>
                  <a:schemeClr val="bg1"/>
                </a:solidFill>
              </a:rPr>
              <a:t> the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</a:rPr>
              <a:t>First self-</a:t>
            </a:r>
            <a:r>
              <a:rPr lang="it-IT" sz="1600" b="1" dirty="0" err="1">
                <a:solidFill>
                  <a:schemeClr val="bg1"/>
                </a:solidFill>
              </a:rPr>
              <a:t>administration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at</a:t>
            </a:r>
            <a:r>
              <a:rPr lang="it-IT" sz="1600" b="1" dirty="0">
                <a:solidFill>
                  <a:schemeClr val="bg1"/>
                </a:solidFill>
              </a:rPr>
              <a:t> the </a:t>
            </a:r>
            <a:r>
              <a:rPr lang="it-IT" sz="1600" b="1" dirty="0" err="1">
                <a:solidFill>
                  <a:schemeClr val="bg1"/>
                </a:solidFill>
              </a:rPr>
              <a:t>patients’home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360843FD-91AE-406F-8252-862D526FFE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2" b="64221"/>
          <a:stretch/>
        </p:blipFill>
        <p:spPr>
          <a:xfrm>
            <a:off x="4382131" y="3351969"/>
            <a:ext cx="3539253" cy="84044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1B05AA8-2C47-4189-A25E-B79E5110CFC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5534" y="4048020"/>
            <a:ext cx="3534414" cy="1282089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2059C88F-A2EC-418D-95E6-A293B36AC395}"/>
              </a:ext>
            </a:extLst>
          </p:cNvPr>
          <p:cNvSpPr/>
          <p:nvPr/>
        </p:nvSpPr>
        <p:spPr>
          <a:xfrm>
            <a:off x="4467657" y="5363111"/>
            <a:ext cx="3433170" cy="92657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3330A40-FCE1-4FD0-A6C2-5C280C62CFA4}"/>
              </a:ext>
            </a:extLst>
          </p:cNvPr>
          <p:cNvSpPr txBox="1"/>
          <p:nvPr/>
        </p:nvSpPr>
        <p:spPr>
          <a:xfrm>
            <a:off x="4508657" y="5342564"/>
            <a:ext cx="385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</a:rPr>
              <a:t>Monitoring treatment </a:t>
            </a:r>
            <a:r>
              <a:rPr lang="it-IT" sz="1600" b="1" dirty="0" err="1">
                <a:solidFill>
                  <a:schemeClr val="bg1"/>
                </a:solidFill>
              </a:rPr>
              <a:t>adherence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</a:rPr>
              <a:t>Assessment</a:t>
            </a:r>
            <a:r>
              <a:rPr lang="it-IT" sz="1600" b="1" dirty="0">
                <a:solidFill>
                  <a:schemeClr val="bg1"/>
                </a:solidFill>
              </a:rPr>
              <a:t> of </a:t>
            </a:r>
            <a:r>
              <a:rPr lang="it-IT" sz="1600" b="1" dirty="0" err="1">
                <a:solidFill>
                  <a:schemeClr val="bg1"/>
                </a:solidFill>
              </a:rPr>
              <a:t>outcomes</a:t>
            </a:r>
            <a:r>
              <a:rPr lang="it-IT" sz="1600" b="1" dirty="0">
                <a:solidFill>
                  <a:schemeClr val="bg1"/>
                </a:solidFill>
              </a:rPr>
              <a:t> &amp; </a:t>
            </a:r>
            <a:r>
              <a:rPr lang="it-IT" sz="1600" b="1" dirty="0" err="1">
                <a:solidFill>
                  <a:schemeClr val="bg1"/>
                </a:solidFill>
              </a:rPr>
              <a:t>complications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569866D-457D-4B7F-92AB-FBB28A278602}"/>
              </a:ext>
            </a:extLst>
          </p:cNvPr>
          <p:cNvSpPr txBox="1">
            <a:spLocks noChangeArrowheads="1"/>
          </p:cNvSpPr>
          <p:nvPr/>
        </p:nvSpPr>
        <p:spPr>
          <a:xfrm>
            <a:off x="4831666" y="6308334"/>
            <a:ext cx="3852919" cy="58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6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V – Follow-up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76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CAC2EACB-7687-439D-BC37-5A5925CA7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2" b="64221"/>
          <a:stretch/>
        </p:blipFill>
        <p:spPr>
          <a:xfrm>
            <a:off x="339154" y="3351744"/>
            <a:ext cx="3780784" cy="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14388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57861" y="2257425"/>
            <a:ext cx="6262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MS PGothic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&lt;50 years of age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no comorbidities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symptomatic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MS PGothic" charset="0"/>
              </a:rPr>
              <a:t>initial predicted FEV1 of ≤65%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E15F14-4B4C-4164-84BA-BFBF7F2738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41" y="1674690"/>
            <a:ext cx="4882193" cy="4250933"/>
          </a:xfrm>
          <a:prstGeom prst="rect">
            <a:avLst/>
          </a:prstGeom>
        </p:spPr>
      </p:pic>
      <p:sp>
        <p:nvSpPr>
          <p:cNvPr id="8" name="Segnaposto contenuto 9">
            <a:extLst>
              <a:ext uri="{FF2B5EF4-FFF2-40B4-BE49-F238E27FC236}">
                <a16:creationId xmlns:a16="http://schemas.microsoft.com/office/drawing/2014/main" id="{95725C71-1486-4B43-AEF4-F9C1C23E9CF2}"/>
              </a:ext>
            </a:extLst>
          </p:cNvPr>
          <p:cNvSpPr txBox="1">
            <a:spLocks/>
          </p:cNvSpPr>
          <p:nvPr/>
        </p:nvSpPr>
        <p:spPr>
          <a:xfrm>
            <a:off x="6429375" y="6276975"/>
            <a:ext cx="5503010" cy="3476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Herth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FJF, et al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Chron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Obstruct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Pulmon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2021;16: 2983-96.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096053E-43CA-4D60-AB01-B091FFC58B30}"/>
              </a:ext>
            </a:extLst>
          </p:cNvPr>
          <p:cNvSpPr/>
          <p:nvPr/>
        </p:nvSpPr>
        <p:spPr>
          <a:xfrm>
            <a:off x="403842" y="456878"/>
            <a:ext cx="1105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it-IT" sz="3600" b="1" dirty="0" err="1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ideal</a:t>
            </a:r>
            <a:r>
              <a:rPr lang="it-IT" sz="3600" b="1" dirty="0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candidate to self-</a:t>
            </a:r>
            <a:r>
              <a:rPr lang="it-IT" sz="3600" b="1" dirty="0" err="1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administration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374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6B0306-7866-4F20-9924-0012FCC74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45146F7-5850-436D-887F-A2C9DC615211}"/>
              </a:ext>
            </a:extLst>
          </p:cNvPr>
          <p:cNvSpPr/>
          <p:nvPr/>
        </p:nvSpPr>
        <p:spPr>
          <a:xfrm>
            <a:off x="8609814" y="6224099"/>
            <a:ext cx="3144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Vianello ,</a:t>
            </a:r>
            <a:r>
              <a:rPr kumimoji="0" lang="it-IT" sz="1200" b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it-IT" sz="1200" b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al.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IJTLD OPEN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2025; 2:53–55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C8978D2-FFC0-4003-A651-1061B8FFE312}"/>
              </a:ext>
            </a:extLst>
          </p:cNvPr>
          <p:cNvSpPr/>
          <p:nvPr/>
        </p:nvSpPr>
        <p:spPr>
          <a:xfrm>
            <a:off x="36229" y="1669161"/>
            <a:ext cx="12270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information to all of the HCPs regarding the possibility of self-administration of AT;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HCPs adequate skills for selecting, training and monitoring patients who prefer self-administering their AT.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2A560EE-0E7F-49F0-9FD3-E24BE62A46A5}"/>
              </a:ext>
            </a:extLst>
          </p:cNvPr>
          <p:cNvSpPr/>
          <p:nvPr/>
        </p:nvSpPr>
        <p:spPr>
          <a:xfrm>
            <a:off x="1834954" y="484584"/>
            <a:ext cx="8494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Challenges of AATD self-management</a:t>
            </a:r>
          </a:p>
        </p:txBody>
      </p:sp>
    </p:spTree>
    <p:extLst>
      <p:ext uri="{BB962C8B-B14F-4D97-AF65-F5344CB8AC3E}">
        <p14:creationId xmlns:p14="http://schemas.microsoft.com/office/powerpoint/2010/main" val="39436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949EFAAF-C902-4E8C-9B5A-0AD7E97DD83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07414" y="1330572"/>
            <a:ext cx="11709765" cy="48413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Defining appropriate outcome measures is challenging, due to great heterogeneity in progression of lung disease</a:t>
            </a:r>
            <a:r>
              <a:rPr lang="it-IT" sz="3200" dirty="0"/>
              <a:t>;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3200" dirty="0"/>
              <a:t>In the </a:t>
            </a:r>
            <a:r>
              <a:rPr lang="it-IT" sz="3200" dirty="0" err="1"/>
              <a:t>next</a:t>
            </a:r>
            <a:r>
              <a:rPr lang="it-IT" sz="3200" dirty="0"/>
              <a:t> future, </a:t>
            </a:r>
            <a:r>
              <a:rPr lang="it-IT" sz="3200" dirty="0" err="1"/>
              <a:t>indication</a:t>
            </a:r>
            <a:r>
              <a:rPr lang="it-IT" sz="3200" dirty="0"/>
              <a:t> to treatment </a:t>
            </a:r>
            <a:r>
              <a:rPr lang="it-IT" sz="3200" dirty="0" err="1"/>
              <a:t>could</a:t>
            </a:r>
            <a:r>
              <a:rPr lang="it-IT" sz="3200" dirty="0"/>
              <a:t> </a:t>
            </a:r>
            <a:r>
              <a:rPr lang="it-IT" sz="3200" dirty="0" err="1"/>
              <a:t>exceed</a:t>
            </a:r>
            <a:r>
              <a:rPr lang="it-IT" sz="3200" dirty="0"/>
              <a:t> </a:t>
            </a:r>
            <a:r>
              <a:rPr lang="it-IT" sz="3200" dirty="0" err="1"/>
              <a:t>patients</a:t>
            </a:r>
            <a:r>
              <a:rPr lang="it-IT" sz="3200" dirty="0"/>
              <a:t> with </a:t>
            </a:r>
            <a:r>
              <a:rPr lang="it-IT" sz="3200" dirty="0" err="1"/>
              <a:t>lung</a:t>
            </a:r>
            <a:r>
              <a:rPr lang="it-IT" sz="3200" dirty="0"/>
              <a:t> </a:t>
            </a:r>
            <a:r>
              <a:rPr lang="it-IT" sz="3200" dirty="0" err="1"/>
              <a:t>emphysema</a:t>
            </a:r>
            <a:r>
              <a:rPr lang="it-IT" sz="3200" dirty="0"/>
              <a:t>;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3200" dirty="0"/>
              <a:t>Self-</a:t>
            </a:r>
            <a:r>
              <a:rPr lang="it-IT" sz="3200" dirty="0" err="1"/>
              <a:t>administration</a:t>
            </a:r>
            <a:r>
              <a:rPr lang="it-IT" sz="3200" dirty="0"/>
              <a:t> </a:t>
            </a:r>
            <a:r>
              <a:rPr lang="it-IT" sz="3200" dirty="0" err="1"/>
              <a:t>should</a:t>
            </a:r>
            <a:r>
              <a:rPr lang="it-IT" sz="3200" dirty="0"/>
              <a:t> be </a:t>
            </a:r>
            <a:r>
              <a:rPr lang="it-IT" sz="3200" dirty="0" err="1"/>
              <a:t>encouraged</a:t>
            </a:r>
            <a:r>
              <a:rPr lang="it-IT" sz="3200" dirty="0"/>
              <a:t>, </a:t>
            </a:r>
            <a:r>
              <a:rPr lang="it-IT" sz="3200" dirty="0" err="1"/>
              <a:t>as</a:t>
            </a:r>
            <a:r>
              <a:rPr lang="it-IT" sz="3200" dirty="0"/>
              <a:t> </a:t>
            </a:r>
            <a:r>
              <a:rPr lang="it-IT" sz="3200" dirty="0" err="1"/>
              <a:t>it</a:t>
            </a:r>
            <a:r>
              <a:rPr lang="it-IT" sz="3200" dirty="0"/>
              <a:t> can be </a:t>
            </a:r>
            <a:r>
              <a:rPr lang="it-IT" sz="3200" dirty="0" err="1"/>
              <a:t>highly</a:t>
            </a:r>
            <a:r>
              <a:rPr lang="it-IT" sz="3200" dirty="0"/>
              <a:t>  </a:t>
            </a:r>
            <a:r>
              <a:rPr lang="it-IT" sz="3200" dirty="0" err="1"/>
              <a:t>beneficial</a:t>
            </a:r>
            <a:r>
              <a:rPr lang="it-IT" sz="3200" dirty="0"/>
              <a:t> for </a:t>
            </a:r>
            <a:r>
              <a:rPr lang="it-IT" sz="3200" dirty="0" err="1"/>
              <a:t>patients</a:t>
            </a:r>
            <a:r>
              <a:rPr lang="it-IT" sz="3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32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5CECDB8-9AD6-4CBF-84B4-D09E11A1DC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1DF5132-A6DD-4B69-8094-D6CCBE952136}"/>
              </a:ext>
            </a:extLst>
          </p:cNvPr>
          <p:cNvSpPr txBox="1">
            <a:spLocks/>
          </p:cNvSpPr>
          <p:nvPr/>
        </p:nvSpPr>
        <p:spPr>
          <a:xfrm>
            <a:off x="-76943" y="355939"/>
            <a:ext cx="12335607" cy="586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Augmentation</a:t>
            </a:r>
            <a:r>
              <a:rPr lang="en-US" sz="3600" b="1" dirty="0">
                <a:ln w="3175" cmpd="sng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Therapy in AATD: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it-I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kumimoji="0" lang="en-US" sz="3600" b="1" i="0" u="none" strike="noStrike" kern="1200" cap="none" spc="0" normalizeH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it-IT" sz="3600" b="1" i="0" u="none" strike="noStrike" kern="1200" cap="none" spc="0" normalizeH="0" baseline="0" noProof="0" dirty="0">
              <a:ln w="3175" cmpd="sng"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0202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8426450" y="1068758"/>
            <a:ext cx="2936875" cy="5332413"/>
            <a:chOff x="8426450" y="700070"/>
            <a:chExt cx="2936875" cy="5332413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F506A7A7-F822-4B9A-B60D-97B0CC4A6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450" y="700070"/>
              <a:ext cx="2936875" cy="533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41F94786-081D-40AD-81F3-F683CBDB2B39}"/>
                </a:ext>
              </a:extLst>
            </p:cNvPr>
            <p:cNvSpPr/>
            <p:nvPr/>
          </p:nvSpPr>
          <p:spPr>
            <a:xfrm>
              <a:off x="10525125" y="3690942"/>
              <a:ext cx="551167" cy="2381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CB7458-B614-46AC-A580-3696321EF634}"/>
              </a:ext>
            </a:extLst>
          </p:cNvPr>
          <p:cNvSpPr txBox="1"/>
          <p:nvPr/>
        </p:nvSpPr>
        <p:spPr>
          <a:xfrm>
            <a:off x="208588" y="1571948"/>
            <a:ext cx="786689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studies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plasma and ELF levels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AT;</a:t>
            </a:r>
          </a:p>
          <a:p>
            <a:pPr marL="285750" indent="-285750">
              <a:buFontTx/>
              <a:buChar char="-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tolerated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outcome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most clinical trial;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RCT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usual respiratory outcomes, such as exacerbations, symptoms and QoL;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exceeding patients with emphysema;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studies on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therapy.</a:t>
            </a:r>
            <a:endParaRPr lang="it-IT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58CE7D7B-9BB7-4D6F-ADBA-F0D57510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" y="-133562"/>
            <a:ext cx="11676365" cy="1374823"/>
          </a:xfrm>
        </p:spPr>
        <p:txBody>
          <a:bodyPr>
            <a:normAutofit/>
          </a:bodyPr>
          <a:lstStyle/>
          <a:p>
            <a:r>
              <a:rPr lang="it-IT" b="1" cap="none" dirty="0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 </a:t>
            </a:r>
            <a:r>
              <a:rPr lang="it-IT" b="1" cap="none" dirty="0" err="1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Augmentation</a:t>
            </a:r>
            <a:r>
              <a:rPr lang="it-IT" b="1" cap="none" dirty="0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Therapy (AT): </a:t>
            </a:r>
            <a:r>
              <a:rPr lang="it-IT" b="1" cap="none" dirty="0" err="1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</a:t>
            </a:r>
            <a:r>
              <a:rPr lang="it-IT" b="1" cap="none" dirty="0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lang="it-IT" b="1" cap="none" dirty="0" err="1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efficacy</a:t>
            </a:r>
            <a:r>
              <a:rPr lang="it-IT" b="1" cap="none" dirty="0">
                <a:ln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it-I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F5132-A6DD-4B69-8094-D6CCBE95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43" y="520829"/>
            <a:ext cx="12335607" cy="586154"/>
          </a:xfrm>
        </p:spPr>
        <p:txBody>
          <a:bodyPr>
            <a:noAutofit/>
          </a:bodyPr>
          <a:lstStyle/>
          <a:p>
            <a:r>
              <a:rPr lang="en-US" sz="4000" dirty="0"/>
              <a:t>Controversial questions about AT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965" y="1901156"/>
            <a:ext cx="12132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Should FEV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be used as a primary outcome measure in clinical trial? 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Should AT be suggested for patients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disease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other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than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emphysema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? 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Could self-administration significantly improve commitment to therapy? 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8" name="AutoShape 2" descr="C:\Users\vianello\Documents\GESTIONE\STUDIO\STUDIO\STUDIO\COMUNICA\EVENTI\PNEUMOCORSI\2025\AATD\BIBLIO\treatment\FDA-approved-AATD-Therapie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9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7C3A9FA-F71F-4905-8F5C-910937E06F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871" y="1933271"/>
            <a:ext cx="12056187" cy="32233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Should FEV</a:t>
            </a:r>
            <a:r>
              <a:rPr lang="en-US" sz="4000" b="1" baseline="-25000" dirty="0">
                <a:solidFill>
                  <a:srgbClr val="FFFF00"/>
                </a:solidFill>
              </a:rPr>
              <a:t>1</a:t>
            </a:r>
            <a:r>
              <a:rPr lang="en-US" sz="4000" b="1" dirty="0">
                <a:solidFill>
                  <a:srgbClr val="FFFF00"/>
                </a:solidFill>
              </a:rPr>
              <a:t> be used as a primary outcome measure in clinical trial? </a:t>
            </a:r>
          </a:p>
          <a:p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159669-F51A-486C-A142-6EA47F906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7F1E4F-1CFF-5643-939E-217C01CDF56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41237" y="381244"/>
            <a:ext cx="6486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NHLBI </a:t>
            </a:r>
            <a:r>
              <a:rPr lang="it-IT" altLang="it-IT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registry</a:t>
            </a:r>
            <a:r>
              <a:rPr lang="it-IT" alt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FEV</a:t>
            </a:r>
            <a:r>
              <a:rPr lang="it-IT" altLang="it-IT" sz="36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alt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decline</a:t>
            </a:r>
            <a:endParaRPr lang="it-IT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FEV1_cha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55" y="1300345"/>
            <a:ext cx="11178186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4257207" y="6368320"/>
            <a:ext cx="7808528" cy="220573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000"/>
              </a:lnSpc>
              <a:defRPr/>
            </a:pPr>
            <a:r>
              <a:rPr lang="en-US" altLang="en-US" sz="1200" dirty="0">
                <a:solidFill>
                  <a:schemeClr val="tx1"/>
                </a:solidFill>
                <a:sym typeface="Wingdings"/>
              </a:rPr>
              <a:t>The Alpha-1-Antitrypsin Deficiency Registry Study Group.  </a:t>
            </a:r>
            <a:r>
              <a:rPr lang="en-US" altLang="en-US" sz="1200" i="1" dirty="0">
                <a:solidFill>
                  <a:schemeClr val="tx1"/>
                </a:solidFill>
                <a:sym typeface="Wingdings"/>
              </a:rPr>
              <a:t>Am J </a:t>
            </a:r>
            <a:r>
              <a:rPr lang="en-US" altLang="en-US" sz="1200" i="1" dirty="0" err="1">
                <a:solidFill>
                  <a:schemeClr val="tx1"/>
                </a:solidFill>
                <a:sym typeface="Wingdings"/>
              </a:rPr>
              <a:t>Respir</a:t>
            </a:r>
            <a:r>
              <a:rPr lang="en-US" altLang="en-US" sz="1200" i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sym typeface="Wingdings"/>
              </a:rPr>
              <a:t>Crit</a:t>
            </a:r>
            <a:r>
              <a:rPr lang="en-US" altLang="en-US" sz="1200" i="1" dirty="0">
                <a:solidFill>
                  <a:schemeClr val="tx1"/>
                </a:solidFill>
                <a:sym typeface="Wingdings"/>
              </a:rPr>
              <a:t> Care Med </a:t>
            </a:r>
            <a:r>
              <a:rPr lang="en-US" altLang="en-US" sz="1200" dirty="0">
                <a:solidFill>
                  <a:schemeClr val="tx1"/>
                </a:solidFill>
                <a:sym typeface="Wingdings"/>
              </a:rPr>
              <a:t>1998; 158:49-59</a:t>
            </a:r>
            <a:r>
              <a:rPr lang="en-US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  <a:cs typeface="Arial" pitchFamily="34" charset="0"/>
                <a:sym typeface="Wingdings"/>
              </a:rPr>
              <a:t>. 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35" y="1537898"/>
            <a:ext cx="11508317" cy="4378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25563" y="6356143"/>
            <a:ext cx="3488267" cy="223587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da-DK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Chapman et al. </a:t>
            </a:r>
            <a:r>
              <a:rPr lang="da-DK" alt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J COPD </a:t>
            </a:r>
            <a:r>
              <a:rPr lang="da-DK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2009; 6:177-184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32177" y="411224"/>
            <a:ext cx="937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 in </a:t>
            </a:r>
            <a:r>
              <a:rPr lang="it-IT" altLang="it-IT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it-IT" alt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alt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FEV</a:t>
            </a:r>
            <a:r>
              <a:rPr lang="it-IT" altLang="it-IT" sz="36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alt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30-65% </a:t>
            </a:r>
            <a:r>
              <a:rPr lang="it-IT" altLang="it-IT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predicted</a:t>
            </a:r>
            <a:endParaRPr lang="it-IT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0726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393" y="204871"/>
            <a:ext cx="11693769" cy="586154"/>
          </a:xfrm>
        </p:spPr>
        <p:txBody>
          <a:bodyPr>
            <a:noAutofit/>
          </a:bodyPr>
          <a:lstStyle/>
          <a:p>
            <a:r>
              <a:rPr lang="en-US" dirty="0"/>
              <a:t>Opinions and attitudes of pulmonologists about AT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145967" y="6488241"/>
            <a:ext cx="5904777" cy="332282"/>
          </a:xfrm>
        </p:spPr>
        <p:txBody>
          <a:bodyPr>
            <a:normAutofit/>
          </a:bodyPr>
          <a:lstStyle/>
          <a:p>
            <a:pPr algn="r"/>
            <a:r>
              <a:rPr lang="en-US" sz="1200" dirty="0" err="1"/>
              <a:t>Freulich</a:t>
            </a:r>
            <a:r>
              <a:rPr lang="en-US" sz="1200" dirty="0"/>
              <a:t>  T, at al. </a:t>
            </a:r>
            <a:r>
              <a:rPr lang="en-US" sz="1200" dirty="0">
                <a:latin typeface="Arial" charset="0"/>
                <a:ea typeface="MS PGothic" charset="0"/>
              </a:rPr>
              <a:t>, </a:t>
            </a:r>
            <a:r>
              <a:rPr lang="en-US" sz="1200" i="1" dirty="0" err="1">
                <a:latin typeface="Arial" charset="0"/>
                <a:ea typeface="MS PGothic" charset="0"/>
              </a:rPr>
              <a:t>Int</a:t>
            </a:r>
            <a:r>
              <a:rPr lang="en-US" sz="1200" i="1" dirty="0">
                <a:latin typeface="Arial" charset="0"/>
                <a:ea typeface="MS PGothic" charset="0"/>
              </a:rPr>
              <a:t> J </a:t>
            </a:r>
            <a:r>
              <a:rPr lang="en-US" sz="1200" i="1" dirty="0" err="1">
                <a:latin typeface="Arial" charset="0"/>
                <a:ea typeface="MS PGothic" charset="0"/>
              </a:rPr>
              <a:t>Chron</a:t>
            </a:r>
            <a:r>
              <a:rPr lang="en-US" sz="1200" i="1" dirty="0">
                <a:latin typeface="Arial" charset="0"/>
                <a:ea typeface="MS PGothic" charset="0"/>
              </a:rPr>
              <a:t> Obstruct </a:t>
            </a:r>
            <a:r>
              <a:rPr lang="en-US" sz="1200" i="1" dirty="0" err="1">
                <a:latin typeface="Arial" charset="0"/>
                <a:ea typeface="MS PGothic" charset="0"/>
              </a:rPr>
              <a:t>Pulmon</a:t>
            </a:r>
            <a:r>
              <a:rPr lang="en-US" sz="1200" i="1" dirty="0">
                <a:latin typeface="Arial" charset="0"/>
                <a:ea typeface="MS PGothic" charset="0"/>
              </a:rPr>
              <a:t> </a:t>
            </a:r>
            <a:r>
              <a:rPr lang="en-US" sz="1200" i="1" dirty="0" err="1">
                <a:latin typeface="Arial" charset="0"/>
                <a:ea typeface="MS PGothic" charset="0"/>
              </a:rPr>
              <a:t>Dis</a:t>
            </a:r>
            <a:r>
              <a:rPr lang="en-US" sz="1200" i="1" dirty="0">
                <a:latin typeface="Arial" charset="0"/>
                <a:ea typeface="MS PGothic" charset="0"/>
              </a:rPr>
              <a:t> </a:t>
            </a:r>
            <a:r>
              <a:rPr lang="en-US" sz="1200" dirty="0"/>
              <a:t>. 2022:17 53–64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50807" y="5951603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Mean scores of variables associated with prescription of augmentation therapy.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vianello\Documents\PDF Architect\Images\Snapshots\survey 2022 II Page 04 Snapshot 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2357" y="1059780"/>
            <a:ext cx="7240249" cy="48079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0.xml><?xml version="1.0" encoding="utf-8"?>
<a:theme xmlns:a="http://schemas.openxmlformats.org/drawingml/2006/main" name="8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1.xml><?xml version="1.0" encoding="utf-8"?>
<a:theme xmlns:a="http://schemas.openxmlformats.org/drawingml/2006/main" name="9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2.xml><?xml version="1.0" encoding="utf-8"?>
<a:theme xmlns:a="http://schemas.openxmlformats.org/drawingml/2006/main" name="10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9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6.xml><?xml version="1.0" encoding="utf-8"?>
<a:theme xmlns:a="http://schemas.openxmlformats.org/drawingml/2006/main" name="3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4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6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9.xml><?xml version="1.0" encoding="utf-8"?>
<a:theme xmlns:a="http://schemas.openxmlformats.org/drawingml/2006/main" name="7_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{603CF535-045B-495F-A1FC-73B090B84360}tf03457452</Template>
  <TotalTime>7798</TotalTime>
  <Words>1813</Words>
  <Application>Microsoft Office PowerPoint</Application>
  <PresentationFormat>Widescreen</PresentationFormat>
  <Paragraphs>206</Paragraphs>
  <Slides>37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37</vt:i4>
      </vt:variant>
    </vt:vector>
  </HeadingPairs>
  <TitlesOfParts>
    <vt:vector size="61" baseType="lpstr">
      <vt:lpstr>Microsoft YaHei</vt:lpstr>
      <vt:lpstr>ＭＳ Ｐゴシック</vt:lpstr>
      <vt:lpstr>ＭＳ Ｐゴシック</vt:lpstr>
      <vt:lpstr>Arial</vt:lpstr>
      <vt:lpstr>Arial Narrow</vt:lpstr>
      <vt:lpstr>Arial Unicode MS</vt:lpstr>
      <vt:lpstr>Calibri</vt:lpstr>
      <vt:lpstr>Calibri Light</vt:lpstr>
      <vt:lpstr>Courier New</vt:lpstr>
      <vt:lpstr>Lucida Sans Unicode</vt:lpstr>
      <vt:lpstr>Times New Roman</vt:lpstr>
      <vt:lpstr>Wingdings</vt:lpstr>
      <vt:lpstr>Celestiale</vt:lpstr>
      <vt:lpstr>5_Celestiale</vt:lpstr>
      <vt:lpstr>9_Struttura predefinita</vt:lpstr>
      <vt:lpstr>1_Office Theme</vt:lpstr>
      <vt:lpstr>2_Celestiale</vt:lpstr>
      <vt:lpstr>3_Celestiale</vt:lpstr>
      <vt:lpstr>4_Celestiale</vt:lpstr>
      <vt:lpstr>6_Celestiale</vt:lpstr>
      <vt:lpstr>7_Celestiale</vt:lpstr>
      <vt:lpstr>8_Celestiale</vt:lpstr>
      <vt:lpstr>9_Celestiale</vt:lpstr>
      <vt:lpstr>10_Celestiale</vt:lpstr>
      <vt:lpstr>Deficit di alfa-1 antitripsina: last year in review</vt:lpstr>
      <vt:lpstr>Alpha 1-Antitrypsin Deficiency</vt:lpstr>
      <vt:lpstr>Alpha 1-Antitrypsin Deficiency</vt:lpstr>
      <vt:lpstr>IV Augmentation Therapy (AT): evidence of efficacy.</vt:lpstr>
      <vt:lpstr>Controversial questions about AT</vt:lpstr>
      <vt:lpstr>Presentazione standard di PowerPoint</vt:lpstr>
      <vt:lpstr>Presentazione standard di PowerPoint</vt:lpstr>
      <vt:lpstr>Presentazione standard di PowerPoint</vt:lpstr>
      <vt:lpstr>Opinions and attitudes of pulmonologists about AT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AATD &amp; bronchiectasis   </vt:lpstr>
      <vt:lpstr> AATD &amp; bronchiectasis   </vt:lpstr>
      <vt:lpstr>Should AT be suggested for patients with AATD and bronchiectasis?  </vt:lpstr>
      <vt:lpstr>Inhaled AAT in AAT-deficient individuals</vt:lpstr>
      <vt:lpstr>Inhaled AAT in AAT-deficient individuals</vt:lpstr>
      <vt:lpstr>Inhaled AAT in AAT-deficient individuals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Should AT be suggested for patients with AATD and asthma? </vt:lpstr>
      <vt:lpstr>Presentazione standard di PowerPoint</vt:lpstr>
      <vt:lpstr> New therapeutic options for AAT replacement therapy </vt:lpstr>
      <vt:lpstr>Presentazione standard di PowerPoint</vt:lpstr>
      <vt:lpstr>Self-administration: a patient survey</vt:lpstr>
      <vt:lpstr>Self-administration of AT in Italy</vt:lpstr>
      <vt:lpstr>Survey on self-administration of AT in Italy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Daat:  covid e self-administration</dc:title>
  <dc:creator>Laura Fascio Pecetto</dc:creator>
  <cp:lastModifiedBy>utente</cp:lastModifiedBy>
  <cp:revision>648</cp:revision>
  <dcterms:created xsi:type="dcterms:W3CDTF">2020-11-27T14:10:53Z</dcterms:created>
  <dcterms:modified xsi:type="dcterms:W3CDTF">2025-05-13T14:45:31Z</dcterms:modified>
</cp:coreProperties>
</file>