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1254" r:id="rId3"/>
    <p:sldId id="1249" r:id="rId4"/>
    <p:sldId id="296" r:id="rId5"/>
    <p:sldId id="1267" r:id="rId6"/>
    <p:sldId id="1263" r:id="rId7"/>
    <p:sldId id="1260" r:id="rId8"/>
    <p:sldId id="268" r:id="rId9"/>
    <p:sldId id="267" r:id="rId10"/>
    <p:sldId id="530" r:id="rId11"/>
    <p:sldId id="619" r:id="rId12"/>
    <p:sldId id="262" r:id="rId13"/>
    <p:sldId id="319" r:id="rId14"/>
    <p:sldId id="360" r:id="rId15"/>
    <p:sldId id="1264" r:id="rId16"/>
    <p:sldId id="1259" r:id="rId17"/>
    <p:sldId id="1191" r:id="rId18"/>
    <p:sldId id="1189" r:id="rId19"/>
    <p:sldId id="1192" r:id="rId20"/>
    <p:sldId id="299" r:id="rId21"/>
    <p:sldId id="276" r:id="rId22"/>
    <p:sldId id="300" r:id="rId23"/>
    <p:sldId id="280" r:id="rId24"/>
    <p:sldId id="282" r:id="rId25"/>
    <p:sldId id="1266" r:id="rId26"/>
    <p:sldId id="1244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412"/>
    <p:restoredTop sz="83688"/>
  </p:normalViewPr>
  <p:slideViewPr>
    <p:cSldViewPr snapToGrid="0">
      <p:cViewPr varScale="1">
        <p:scale>
          <a:sx n="27" d="100"/>
          <a:sy n="27" d="100"/>
        </p:scale>
        <p:origin x="200" y="1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3" d="100"/>
        <a:sy n="12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Foglio_di_lavoro_di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invertIfNegative val="0"/>
          <c:cat>
            <c:strRef>
              <c:f>Hoja1!$A$2:$A$4</c:f>
              <c:strCache>
                <c:ptCount val="3"/>
                <c:pt idx="0">
                  <c:v>Tertile 1</c:v>
                </c:pt>
                <c:pt idx="1">
                  <c:v>Tertile 2</c:v>
                </c:pt>
                <c:pt idx="2">
                  <c:v>Tertile 3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18</c:v>
                </c:pt>
                <c:pt idx="1">
                  <c:v>53</c:v>
                </c:pt>
                <c:pt idx="2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C7-6547-97B0-06AF64F198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7812192"/>
        <c:axId val="396973184"/>
      </c:barChart>
      <c:catAx>
        <c:axId val="537812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96973184"/>
        <c:crosses val="autoZero"/>
        <c:auto val="1"/>
        <c:lblAlgn val="ctr"/>
        <c:lblOffset val="100"/>
        <c:noMultiLvlLbl val="0"/>
      </c:catAx>
      <c:valAx>
        <c:axId val="396973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537812192"/>
        <c:crosses val="autoZero"/>
        <c:crossBetween val="between"/>
      </c:valAx>
      <c:spPr>
        <a:noFill/>
        <a:ln w="14657">
          <a:noFill/>
        </a:ln>
      </c:spPr>
    </c:plotArea>
    <c:plotVisOnly val="1"/>
    <c:dispBlanksAs val="gap"/>
    <c:showDLblsOverMax val="0"/>
  </c:chart>
  <c:txPr>
    <a:bodyPr/>
    <a:lstStyle/>
    <a:p>
      <a:pPr>
        <a:defRPr sz="1039"/>
      </a:pPr>
      <a:endParaRPr lang="it-IT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0.12772</cdr:x>
      <cdr:y>0.08397</cdr:y>
    </cdr:from>
    <cdr:to>
      <cdr:x>0.87228</cdr:x>
      <cdr:y>0.56651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35EFC494-1FA5-414D-ADED-95D34B91BFF8}"/>
            </a:ext>
          </a:extLst>
        </cdr:cNvPr>
        <cdr:cNvSpPr txBox="1"/>
      </cdr:nvSpPr>
      <cdr:spPr>
        <a:xfrm xmlns:a="http://schemas.openxmlformats.org/drawingml/2006/main">
          <a:off x="430670" y="159111"/>
          <a:ext cx="2510771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100" dirty="0"/>
            <a:t>ODI 18                    ODI 53.                ODI 96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B1C40-D42A-0B4B-820B-233421E2B9A5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4C76F-21B2-0C4F-BFEE-B32D1AC995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29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AD869E-CCFA-6963-6F28-B0707C93B2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3F4ECDD-00A6-114C-AD68-D2961857A337}" type="slidenum">
              <a:rPr lang="it-IT" altLang="it-IT" sz="1200"/>
              <a:pPr eaLnBrk="1" hangingPunct="1"/>
              <a:t>3</a:t>
            </a:fld>
            <a:endParaRPr lang="it-IT" altLang="it-IT" sz="1200"/>
          </a:p>
        </p:txBody>
      </p:sp>
      <p:sp>
        <p:nvSpPr>
          <p:cNvPr id="114690" name="Rectangle 1026">
            <a:extLst>
              <a:ext uri="{FF2B5EF4-FFF2-40B4-BE49-F238E27FC236}">
                <a16:creationId xmlns:a16="http://schemas.microsoft.com/office/drawing/2014/main" id="{669292BD-92F1-19FD-5519-AC506C9C60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691" name="Rectangle 1027">
            <a:extLst>
              <a:ext uri="{FF2B5EF4-FFF2-40B4-BE49-F238E27FC236}">
                <a16:creationId xmlns:a16="http://schemas.microsoft.com/office/drawing/2014/main" id="{F071381A-E1E9-B95E-FB97-48271DA44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realtà queste tre componenti più che fattori separati dovrebbero essere intese come un circolo vizioso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4C76F-21B2-0C4F-BFEE-B32D1AC9950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970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1C10D1A-66B8-F314-91E8-F859767500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0337EB5-D991-2C4A-9710-0A1D636BCDBE}" type="slidenum">
              <a:rPr lang="it-IT" altLang="it-IT" sz="1200"/>
              <a:pPr eaLnBrk="1" hangingPunct="1"/>
              <a:t>15</a:t>
            </a:fld>
            <a:endParaRPr lang="it-IT" altLang="it-IT" sz="1200"/>
          </a:p>
        </p:txBody>
      </p:sp>
      <p:sp>
        <p:nvSpPr>
          <p:cNvPr id="116738" name="Rectangle 1026">
            <a:extLst>
              <a:ext uri="{FF2B5EF4-FFF2-40B4-BE49-F238E27FC236}">
                <a16:creationId xmlns:a16="http://schemas.microsoft.com/office/drawing/2014/main" id="{228CB113-636C-7091-5253-B17EF71C17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6739" name="Rectangle 1027">
            <a:extLst>
              <a:ext uri="{FF2B5EF4-FFF2-40B4-BE49-F238E27FC236}">
                <a16:creationId xmlns:a16="http://schemas.microsoft.com/office/drawing/2014/main" id="{4E712CDE-60B3-600F-EDC7-2091E8C91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Here a global vision of unadjusted …. Two facts interesting in these results: 1) some reported mortality for treated patients was not clearly lower than some mortality for untreated patients; and 2) patients with OHS may have more mortality of OSA patients, both treated with NIV.</a:t>
            </a:r>
          </a:p>
          <a:p>
            <a:r>
              <a:rPr lang="en-US" dirty="0"/>
              <a:t>Global unadjusted mortality from observational studies in </a:t>
            </a:r>
            <a:r>
              <a:rPr lang="en-US" dirty="0" err="1"/>
              <a:t>eucapnic</a:t>
            </a:r>
            <a:r>
              <a:rPr lang="en-US" dirty="0"/>
              <a:t> obese, and in untreated and treated OHS patients with PAP (PAP initiation in stable condition or in both stable and unstable conditions; and OHS with and without OSA). Abbreviations: OHS= obesity hypoventilation syndrome; PAP= positive airway pressure; and OSA= obstructive sleep apnea.</a:t>
            </a:r>
            <a:endParaRPr lang="es-ES" dirty="0"/>
          </a:p>
        </p:txBody>
      </p:sp>
      <p:sp>
        <p:nvSpPr>
          <p:cNvPr id="5530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7E3C10-2005-43CC-891E-C39A250B8641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326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 err="1">
                <a:effectLst/>
                <a:latin typeface="AdvOT7d6df7ab.I"/>
              </a:rPr>
              <a:t>Circles</a:t>
            </a:r>
            <a:r>
              <a:rPr lang="it-IT" sz="1800" dirty="0">
                <a:effectLst/>
                <a:latin typeface="AdvOT7d6df7ab.I"/>
              </a:rPr>
              <a:t> </a:t>
            </a:r>
            <a:r>
              <a:rPr lang="it-IT" sz="1800" dirty="0" err="1">
                <a:effectLst/>
                <a:latin typeface="AdvOT7d6df7ab.I"/>
              </a:rPr>
              <a:t>located</a:t>
            </a:r>
            <a:r>
              <a:rPr lang="it-IT" sz="1800" dirty="0">
                <a:effectLst/>
                <a:latin typeface="AdvOT7d6df7ab.I"/>
              </a:rPr>
              <a:t> </a:t>
            </a:r>
            <a:r>
              <a:rPr lang="it-IT" sz="1800" dirty="0" err="1">
                <a:effectLst/>
                <a:latin typeface="AdvOT7d6df7ab.I"/>
              </a:rPr>
              <a:t>below</a:t>
            </a:r>
            <a:r>
              <a:rPr lang="it-IT" sz="1800" dirty="0">
                <a:effectLst/>
                <a:latin typeface="AdvOT7d6df7ab.I"/>
              </a:rPr>
              <a:t> the dark line are </a:t>
            </a:r>
            <a:r>
              <a:rPr lang="it-IT" sz="1800" dirty="0" err="1">
                <a:effectLst/>
                <a:latin typeface="AdvOT7d6df7ab.I"/>
              </a:rPr>
              <a:t>negatively</a:t>
            </a:r>
            <a:r>
              <a:rPr lang="it-IT" sz="1800" dirty="0">
                <a:effectLst/>
                <a:latin typeface="AdvOT7d6df7ab.I"/>
              </a:rPr>
              <a:t> </a:t>
            </a:r>
            <a:r>
              <a:rPr lang="it-IT" sz="1800" dirty="0" err="1">
                <a:effectLst/>
                <a:latin typeface="AdvOT7d6df7ab.I"/>
              </a:rPr>
              <a:t>associated</a:t>
            </a:r>
            <a:r>
              <a:rPr lang="it-IT" sz="1800" dirty="0">
                <a:effectLst/>
                <a:latin typeface="AdvOT7d6df7ab.I"/>
              </a:rPr>
              <a:t> with super-Pickwick group. In </a:t>
            </a:r>
            <a:r>
              <a:rPr lang="it-IT" sz="1800" dirty="0" err="1">
                <a:effectLst/>
                <a:latin typeface="AdvOT7d6df7ab.I"/>
              </a:rPr>
              <a:t>contrast</a:t>
            </a:r>
            <a:r>
              <a:rPr lang="it-IT" sz="1800" dirty="0">
                <a:effectLst/>
                <a:latin typeface="AdvOT7d6df7ab.I"/>
              </a:rPr>
              <a:t>, </a:t>
            </a:r>
            <a:r>
              <a:rPr lang="it-IT" sz="1800" dirty="0" err="1">
                <a:effectLst/>
                <a:latin typeface="AdvOT7d6df7ab.I"/>
              </a:rPr>
              <a:t>circles</a:t>
            </a:r>
            <a:r>
              <a:rPr lang="it-IT" sz="1800" dirty="0">
                <a:effectLst/>
                <a:latin typeface="AdvOT7d6df7ab.I"/>
              </a:rPr>
              <a:t> </a:t>
            </a:r>
            <a:r>
              <a:rPr lang="it-IT" sz="1800" dirty="0" err="1">
                <a:effectLst/>
                <a:latin typeface="AdvOT7d6df7ab.I"/>
              </a:rPr>
              <a:t>above</a:t>
            </a:r>
            <a:r>
              <a:rPr lang="it-IT" sz="1800" dirty="0">
                <a:effectLst/>
                <a:latin typeface="AdvOT7d6df7ab.I"/>
              </a:rPr>
              <a:t> the line are </a:t>
            </a:r>
            <a:r>
              <a:rPr lang="it-IT" sz="1800" dirty="0" err="1">
                <a:effectLst/>
                <a:latin typeface="AdvOT7d6df7ab.I"/>
              </a:rPr>
              <a:t>positively</a:t>
            </a:r>
            <a:r>
              <a:rPr lang="it-IT" sz="1800" dirty="0">
                <a:effectLst/>
                <a:latin typeface="AdvOT7d6df7ab.I"/>
              </a:rPr>
              <a:t> </a:t>
            </a:r>
            <a:r>
              <a:rPr lang="it-IT" sz="1800" dirty="0" err="1">
                <a:effectLst/>
                <a:latin typeface="AdvOT7d6df7ab.I"/>
              </a:rPr>
              <a:t>associated</a:t>
            </a:r>
            <a:r>
              <a:rPr lang="it-IT" sz="1800" dirty="0">
                <a:effectLst/>
                <a:latin typeface="AdvOT7d6df7ab.I"/>
              </a:rPr>
              <a:t> with super-Pickwick group.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4C76F-21B2-0C4F-BFEE-B32D1AC9950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242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79F1C1-7283-AC75-FCF8-70BD22CE04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DF797D3-2027-A045-ACAE-B2C003315475}" type="slidenum">
              <a:rPr lang="it-IT" altLang="it-IT" sz="1200"/>
              <a:pPr eaLnBrk="1" hangingPunct="1"/>
              <a:t>20</a:t>
            </a:fld>
            <a:endParaRPr lang="it-IT" altLang="it-IT" sz="1200"/>
          </a:p>
        </p:txBody>
      </p:sp>
      <p:sp>
        <p:nvSpPr>
          <p:cNvPr id="130050" name="Rectangle 1026">
            <a:extLst>
              <a:ext uri="{FF2B5EF4-FFF2-40B4-BE49-F238E27FC236}">
                <a16:creationId xmlns:a16="http://schemas.microsoft.com/office/drawing/2014/main" id="{CAA464AE-185F-4221-C4DA-499C118641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0051" name="Rectangle 1027">
            <a:extLst>
              <a:ext uri="{FF2B5EF4-FFF2-40B4-BE49-F238E27FC236}">
                <a16:creationId xmlns:a16="http://schemas.microsoft.com/office/drawing/2014/main" id="{21A615FC-0B02-6632-E4B7-2655B0DCD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osservazioni sulla terapia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C1D60-519A-4C40-85FD-4484E6B4BBE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6242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E2BD22-3C2C-5E50-E0A3-A309D09B8A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C2960D8-122C-6D48-A354-9DF17B0A9CC3}" type="slidenum">
              <a:rPr lang="it-IT" altLang="it-IT" sz="1200"/>
              <a:pPr eaLnBrk="1" hangingPunct="1"/>
              <a:t>22</a:t>
            </a:fld>
            <a:endParaRPr lang="it-IT" altLang="it-IT" sz="1200"/>
          </a:p>
        </p:txBody>
      </p:sp>
      <p:sp>
        <p:nvSpPr>
          <p:cNvPr id="131074" name="Rectangle 1026">
            <a:extLst>
              <a:ext uri="{FF2B5EF4-FFF2-40B4-BE49-F238E27FC236}">
                <a16:creationId xmlns:a16="http://schemas.microsoft.com/office/drawing/2014/main" id="{FC4E46F1-B7B2-0A45-78EC-0FD6198552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5" name="Rectangle 1027">
            <a:extLst>
              <a:ext uri="{FF2B5EF4-FFF2-40B4-BE49-F238E27FC236}">
                <a16:creationId xmlns:a16="http://schemas.microsoft.com/office/drawing/2014/main" id="{CA9F1058-5A2A-6AB6-3895-FEFC14C4AC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altri due punti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C1D60-519A-4C40-85FD-4484E6B4BBEA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354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 3 </a:t>
            </a:r>
            <a:r>
              <a:rPr lang="fr-FR" altLang="fr-FR" dirty="0" err="1">
                <a:ea typeface="ＭＳ Ｐゴシック" panose="020B0600070205080204" pitchFamily="34" charset="-128"/>
              </a:rPr>
              <a:t>caratteristiche</a:t>
            </a:r>
            <a:r>
              <a:rPr lang="fr-FR" altLang="fr-FR" dirty="0">
                <a:ea typeface="ＭＳ Ｐゴシック" panose="020B0600070205080204" pitchFamily="34" charset="-128"/>
              </a:rPr>
              <a:t>: prima </a:t>
            </a:r>
            <a:r>
              <a:rPr lang="fr-FR" altLang="fr-FR" dirty="0" err="1">
                <a:ea typeface="ＭＳ Ｐゴシック" panose="020B0600070205080204" pitchFamily="34" charset="-128"/>
              </a:rPr>
              <a:t>caratterisctica</a:t>
            </a: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E7040E7-EE4B-4631-8C77-46D55161A46D}" type="slidenum">
              <a:rPr lang="fr-FR" altLang="en-US"/>
              <a:pPr/>
              <a:t>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90072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B43D0-8F86-C27E-0120-76A703BFA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>
            <a:extLst>
              <a:ext uri="{FF2B5EF4-FFF2-40B4-BE49-F238E27FC236}">
                <a16:creationId xmlns:a16="http://schemas.microsoft.com/office/drawing/2014/main" id="{F2368AB4-F9BC-C3EF-F3A1-85BA136042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>
            <a:extLst>
              <a:ext uri="{FF2B5EF4-FFF2-40B4-BE49-F238E27FC236}">
                <a16:creationId xmlns:a16="http://schemas.microsoft.com/office/drawing/2014/main" id="{AAD42404-414C-3323-3283-70243A4B8D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2 </a:t>
            </a:r>
            <a:r>
              <a:rPr lang="fr-FR" altLang="fr-FR" dirty="0" err="1">
                <a:ea typeface="ＭＳ Ｐゴシック" panose="020B0600070205080204" pitchFamily="34" charset="-128"/>
              </a:rPr>
              <a:t>caratteristica</a:t>
            </a: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44036" name="Espace réservé du numéro de diapositive 3">
            <a:extLst>
              <a:ext uri="{FF2B5EF4-FFF2-40B4-BE49-F238E27FC236}">
                <a16:creationId xmlns:a16="http://schemas.microsoft.com/office/drawing/2014/main" id="{5E8E1B7B-5998-4AF1-E31B-60C8E8206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E7040E7-EE4B-4631-8C77-46D55161A46D}" type="slidenum">
              <a:rPr lang="fr-FR" altLang="en-US"/>
              <a:pPr/>
              <a:t>5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301636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dirty="0">
                <a:ea typeface="ＭＳ Ｐゴシック" panose="020B0600070205080204" pitchFamily="34" charset="-128"/>
              </a:rPr>
              <a:t>Terza </a:t>
            </a:r>
            <a:r>
              <a:rPr lang="fr-FR" altLang="fr-FR" dirty="0" err="1">
                <a:ea typeface="ＭＳ Ｐゴシック" panose="020B0600070205080204" pitchFamily="34" charset="-128"/>
              </a:rPr>
              <a:t>caratteristica</a:t>
            </a:r>
            <a:r>
              <a:rPr lang="fr-FR" altLang="fr-FR" dirty="0">
                <a:ea typeface="ＭＳ Ｐゴシック" panose="020B0600070205080204" pitchFamily="34" charset="-128"/>
              </a:rPr>
              <a:t>: un </a:t>
            </a:r>
            <a:r>
              <a:rPr lang="fr-FR" altLang="fr-FR" dirty="0" err="1">
                <a:ea typeface="ＭＳ Ｐゴシック" panose="020B0600070205080204" pitchFamily="34" charset="-128"/>
              </a:rPr>
              <a:t>difetto</a:t>
            </a:r>
            <a:r>
              <a:rPr lang="fr-FR" altLang="fr-FR" dirty="0">
                <a:ea typeface="ＭＳ Ｐゴシック" panose="020B0600070205080204" pitchFamily="34" charset="-128"/>
              </a:rPr>
              <a:t> </a:t>
            </a:r>
            <a:r>
              <a:rPr lang="fr-FR" altLang="fr-FR" dirty="0" err="1">
                <a:ea typeface="ＭＳ Ｐゴシック" panose="020B0600070205080204" pitchFamily="34" charset="-128"/>
              </a:rPr>
              <a:t>nella</a:t>
            </a:r>
            <a:r>
              <a:rPr lang="fr-FR" altLang="fr-FR" dirty="0">
                <a:ea typeface="ＭＳ Ｐゴシック" panose="020B0600070205080204" pitchFamily="34" charset="-128"/>
              </a:rPr>
              <a:t> </a:t>
            </a:r>
            <a:r>
              <a:rPr lang="fr-FR" altLang="fr-FR" dirty="0" err="1">
                <a:ea typeface="ＭＳ Ｐゴシック" panose="020B0600070205080204" pitchFamily="34" charset="-128"/>
              </a:rPr>
              <a:t>risposta</a:t>
            </a:r>
            <a:r>
              <a:rPr lang="fr-FR" altLang="fr-FR" dirty="0">
                <a:ea typeface="ＭＳ Ｐゴシック" panose="020B0600070205080204" pitchFamily="34" charset="-128"/>
              </a:rPr>
              <a:t> </a:t>
            </a:r>
            <a:r>
              <a:rPr lang="fr-FR" altLang="fr-FR" dirty="0" err="1">
                <a:ea typeface="ＭＳ Ｐゴシック" panose="020B0600070205080204" pitchFamily="34" charset="-128"/>
              </a:rPr>
              <a:t>chemocettiva</a:t>
            </a:r>
            <a:r>
              <a:rPr lang="fr-FR" altLang="fr-FR" dirty="0">
                <a:ea typeface="ＭＳ Ｐゴシック" panose="020B0600070205080204" pitchFamily="34" charset="-128"/>
              </a:rPr>
              <a:t> RIDOTTA RISPOSTA VENTILATORIA ALL’AUMENTO DELLA CO2</a:t>
            </a:r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E7040E7-EE4B-4631-8C77-46D55161A46D}" type="slidenum">
              <a:rPr lang="fr-FR" altLang="en-US"/>
              <a:pPr/>
              <a:t>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900727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dirty="0" err="1">
                <a:ea typeface="ＭＳ Ｐゴシック" panose="020B0600070205080204" pitchFamily="34" charset="-128"/>
              </a:rPr>
              <a:t>Perchè</a:t>
            </a:r>
            <a:r>
              <a:rPr lang="fr-FR" altLang="fr-FR" dirty="0">
                <a:ea typeface="ＭＳ Ｐゴシック" panose="020B0600070205080204" pitchFamily="34" charset="-128"/>
              </a:rPr>
              <a:t> la </a:t>
            </a:r>
            <a:r>
              <a:rPr lang="fr-FR" altLang="fr-FR" dirty="0" err="1">
                <a:ea typeface="ＭＳ Ｐゴシック" panose="020B0600070205080204" pitchFamily="34" charset="-128"/>
              </a:rPr>
              <a:t>risposta</a:t>
            </a:r>
            <a:r>
              <a:rPr lang="fr-FR" altLang="fr-FR" dirty="0">
                <a:ea typeface="ＭＳ Ｐゴシック" panose="020B0600070205080204" pitchFamily="34" charset="-128"/>
              </a:rPr>
              <a:t> </a:t>
            </a:r>
            <a:r>
              <a:rPr lang="fr-FR" altLang="fr-FR" dirty="0" err="1">
                <a:ea typeface="ＭＳ Ｐゴシック" panose="020B0600070205080204" pitchFamily="34" charset="-128"/>
              </a:rPr>
              <a:t>chemocettiva</a:t>
            </a:r>
            <a:r>
              <a:rPr lang="fr-FR" altLang="fr-FR" dirty="0">
                <a:ea typeface="ＭＳ Ｐゴシック" panose="020B0600070205080204" pitchFamily="34" charset="-128"/>
              </a:rPr>
              <a:t> </a:t>
            </a:r>
            <a:r>
              <a:rPr lang="fr-FR" altLang="fr-FR" dirty="0" err="1">
                <a:ea typeface="ＭＳ Ｐゴシック" panose="020B0600070205080204" pitchFamily="34" charset="-128"/>
              </a:rPr>
              <a:t>è</a:t>
            </a:r>
            <a:r>
              <a:rPr lang="fr-FR" altLang="fr-FR" dirty="0">
                <a:ea typeface="ＭＳ Ｐゴシック" panose="020B0600070205080204" pitchFamily="34" charset="-128"/>
              </a:rPr>
              <a:t> </a:t>
            </a:r>
            <a:r>
              <a:rPr lang="fr-FR" altLang="fr-FR" dirty="0" err="1">
                <a:ea typeface="ＭＳ Ｐゴシック" panose="020B0600070205080204" pitchFamily="34" charset="-128"/>
              </a:rPr>
              <a:t>ridotta</a:t>
            </a:r>
            <a:r>
              <a:rPr lang="fr-FR" altLang="fr-FR" dirty="0">
                <a:ea typeface="ＭＳ Ｐゴシック" panose="020B0600070205080204" pitchFamily="34" charset="-128"/>
              </a:rPr>
              <a:t> ?</a:t>
            </a:r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E7040E7-EE4B-4631-8C77-46D55161A46D}" type="slidenum">
              <a:rPr lang="fr-FR" altLang="en-US"/>
              <a:pPr/>
              <a:t>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72850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1B3E2CF-4EFB-4D13-932C-DB4B15FD29F2}" type="slidenum">
              <a:rPr lang="fr-FR" sz="1200">
                <a:solidFill>
                  <a:srgbClr val="000000"/>
                </a:solidFill>
                <a:ea typeface="ＭＳ Ｐゴシック" pitchFamily="-112" charset="-128"/>
                <a:cs typeface="+mn-cs"/>
              </a:rPr>
              <a:pPr algn="r">
                <a:defRPr/>
              </a:pPr>
              <a:t>8</a:t>
            </a:fld>
            <a:endParaRPr lang="fr-FR" sz="1200">
              <a:solidFill>
                <a:srgbClr val="00000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>
                <a:ea typeface="MS PGothic"/>
              </a:rPr>
              <a:t>In OSAS, Two mechanisms are involved in CO2 retention. </a:t>
            </a:r>
          </a:p>
          <a:p>
            <a:pPr eaLnBrk="1" hangingPunct="1"/>
            <a:r>
              <a:rPr lang="fr-FR">
                <a:ea typeface="MS PGothic"/>
              </a:rPr>
              <a:t>Firstly, the imbalance between CO2 increase during apneic event and CO2 exhalaton during interapneic period</a:t>
            </a:r>
          </a:p>
          <a:p>
            <a:pPr eaLnBrk="1" hangingPunct="1"/>
            <a:endParaRPr lang="fr-FR">
              <a:ea typeface="MS PGothic"/>
            </a:endParaRPr>
          </a:p>
          <a:p>
            <a:pPr eaLnBrk="1" hangingPunct="1"/>
            <a:r>
              <a:rPr lang="fr-FR">
                <a:ea typeface="MS PGothic"/>
              </a:rPr>
              <a:t>Secondly, post apneic ventilatory response could be impaired.</a:t>
            </a:r>
          </a:p>
        </p:txBody>
      </p:sp>
    </p:spTree>
    <p:extLst>
      <p:ext uri="{BB962C8B-B14F-4D97-AF65-F5344CB8AC3E}">
        <p14:creationId xmlns:p14="http://schemas.microsoft.com/office/powerpoint/2010/main" val="3328144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8363944C-8FE1-B2A3-BACD-74E7981C2D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6311DD-68A2-014E-AB4C-AE220CC66B6D}" type="slidenum">
              <a:rPr lang="it-IT" altLang="it-IT" sz="1200">
                <a:latin typeface="Times New Roman" panose="02020603050405020304" pitchFamily="18" charset="0"/>
              </a:rPr>
              <a:pPr/>
              <a:t>10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CDE6F383-F610-B41D-9483-7ED03DEEC9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77C62B1-D739-0303-1C26-EB7E957B50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ea typeface="ＭＳ Ｐゴシック" panose="020B0600070205080204" pitchFamily="34" charset="-128"/>
              </a:rPr>
              <a:t>Grasso che circonda il torace</a:t>
            </a:r>
          </a:p>
          <a:p>
            <a:r>
              <a:rPr lang="it-IT" altLang="it-IT" dirty="0">
                <a:ea typeface="ＭＳ Ｐゴシック" panose="020B0600070205080204" pitchFamily="34" charset="-128"/>
              </a:rPr>
              <a:t>Grasso che infiltra la prete toracica</a:t>
            </a:r>
          </a:p>
          <a:p>
            <a:r>
              <a:rPr lang="it-IT" altLang="it-IT" dirty="0">
                <a:ea typeface="ＭＳ Ｐゴシック" panose="020B0600070205080204" pitchFamily="34" charset="-128"/>
              </a:rPr>
              <a:t>Aumento del volume di sangue intrapolmonare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AB7BF70-5240-2CB3-33E1-E3D7F5AC0E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22E255E-526E-6A4C-BA26-4EDDA50EA5BC}" type="slidenum">
              <a:rPr lang="it-IT" altLang="it-IT" sz="1200"/>
              <a:pPr eaLnBrk="1" hangingPunct="1"/>
              <a:t>12</a:t>
            </a:fld>
            <a:endParaRPr lang="it-IT" altLang="it-IT" sz="1200"/>
          </a:p>
        </p:txBody>
      </p:sp>
      <p:sp>
        <p:nvSpPr>
          <p:cNvPr id="143362" name="Rectangle 1026">
            <a:extLst>
              <a:ext uri="{FF2B5EF4-FFF2-40B4-BE49-F238E27FC236}">
                <a16:creationId xmlns:a16="http://schemas.microsoft.com/office/drawing/2014/main" id="{E0232928-11B9-BE87-D162-756045C1B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1027">
            <a:extLst>
              <a:ext uri="{FF2B5EF4-FFF2-40B4-BE49-F238E27FC236}">
                <a16:creationId xmlns:a16="http://schemas.microsoft.com/office/drawing/2014/main" id="{5AF26804-8E16-8E1D-8889-5BF9E19A33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9D07B2-5BB2-9CA3-77F8-9430C614E4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AA2A65C-35DB-2248-8BBD-B1FCFA35BA85}" type="slidenum">
              <a:rPr lang="it-IT" altLang="it-IT" sz="1200"/>
              <a:pPr eaLnBrk="1" hangingPunct="1"/>
              <a:t>13</a:t>
            </a:fld>
            <a:endParaRPr lang="it-IT" altLang="it-IT" sz="1200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DBD72055-534D-3D32-A742-D9568C371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A28A9A20-B377-4E03-DC6A-750756AB4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it-IT">
                <a:cs typeface="+mn-cs"/>
              </a:rPr>
              <a:t>Phipps thorax 02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93EBFB-E88F-B7A1-BC97-6B7295815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AA9025-5B8E-948E-8EE7-04A740570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70B1F4-09AF-E746-217B-49801749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0DB-B43B-2240-B764-64BD577166CF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2AECE2-56BF-34BA-CDFC-CADE4609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77DDB4-6159-2BFA-08C3-A0D4DBA9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6629-535F-8E4D-89E7-B7233A10B4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09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B8EBD-6423-A846-C486-621F3D35E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7A1E6F1-0811-1DD6-D09C-1341E5B81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D92938-67CE-517F-7E03-FB1C9F7A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0DB-B43B-2240-B764-64BD577166CF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859859-92EA-D877-82D5-B53334E3B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7548A9-EB2D-4E3E-8740-411D7EA8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6629-535F-8E4D-89E7-B7233A10B4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16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EFC424F-685C-0C7B-4D2B-2BE67412C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688E7B-0046-78B2-E716-B85E1C4F0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D1C3FA-A1D7-B6A3-E382-79C659B87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0DB-B43B-2240-B764-64BD577166CF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891C2C-F453-764D-7C23-5EC139438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59C1D1-B054-AEE9-D1E0-549619BF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6629-535F-8E4D-89E7-B7233A10B4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5946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avec légen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768352"/>
            <a:ext cx="6815667" cy="5394325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CH" dirty="0"/>
              <a:t>Cliquez pour modifier les styles du texte du masque</a:t>
            </a:r>
          </a:p>
          <a:p>
            <a:pPr lvl="1"/>
            <a:r>
              <a:rPr lang="fr-CH" dirty="0"/>
              <a:t>Deuxième niveau</a:t>
            </a:r>
          </a:p>
          <a:p>
            <a:pPr lvl="2"/>
            <a:r>
              <a:rPr lang="fr-CH" dirty="0"/>
              <a:t>Troisième niveau</a:t>
            </a:r>
          </a:p>
          <a:p>
            <a:pPr lvl="3"/>
            <a:r>
              <a:rPr lang="fr-CH" dirty="0"/>
              <a:t>Quatrième niveau</a:t>
            </a:r>
          </a:p>
          <a:p>
            <a:pPr lvl="4"/>
            <a:r>
              <a:rPr lang="fr-CH" dirty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0"/>
            <a:ext cx="4011084" cy="4727575"/>
          </a:xfrm>
        </p:spPr>
        <p:txBody>
          <a:bodyPr>
            <a:normAutofit/>
          </a:bodyPr>
          <a:lstStyle>
            <a:lvl1pPr marL="0" indent="0">
              <a:buNone/>
              <a:defRPr sz="1867" b="0" i="0">
                <a:solidFill>
                  <a:schemeClr val="tx1"/>
                </a:solidFill>
                <a:latin typeface="Times"/>
                <a:cs typeface="Times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622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D8F26B-E44F-7F7D-F9FF-CA1BC2710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046A8D-C157-0360-D98C-DF89EBA41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A1AE58-C3D1-8120-C29B-DF047635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0DB-B43B-2240-B764-64BD577166CF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DC566F-94F9-6CDF-1F71-4B296C6FF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9B45EC-E9FC-B1A0-3C92-DF6DD9267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6629-535F-8E4D-89E7-B7233A10B4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81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D82A32-F077-E037-5474-AF2797545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D09202-1A31-0244-45B9-54419D580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4C145D-CA27-A1F4-E844-50D17E945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0DB-B43B-2240-B764-64BD577166CF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3EC4D1-FEFC-5ABA-CEB4-D796FCCC0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502C35-AD68-9943-FF19-B4E7B833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6629-535F-8E4D-89E7-B7233A10B4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51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D7A609-D0F4-96C4-EE6A-9EC20D22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7D8B14-0735-02B9-626C-04FB40401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39A0E8D-58ED-3404-7E2C-D4E58F350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C190C26-8EB6-EE52-2158-3D1BEEBA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0DB-B43B-2240-B764-64BD577166CF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39B946-2C15-E626-17EA-6E18812B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375EB0-2BDA-CFEF-38D9-EF49D228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6629-535F-8E4D-89E7-B7233A10B4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63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010DE5-663F-B08E-6FEA-02AA2666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35DA15-2C37-10EF-66B7-0495FAD4A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2AFCE72-CF0C-1E91-C419-F19186F70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831592F-6126-0B2F-DC85-CD81D1CC7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B30899B-6458-E88C-34EA-A537B9698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C0D867A-310A-E928-C7C6-6467FC62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0DB-B43B-2240-B764-64BD577166CF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9A5508B-47E4-5123-0249-FA2ACA0BC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46F2329-B0B8-2F58-5AED-B081AB60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6629-535F-8E4D-89E7-B7233A10B4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7793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363EF2-C412-0496-4174-A67B9CED6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2D07644-2525-6B05-680A-9FE5952B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0DB-B43B-2240-B764-64BD577166CF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1ED1CB4-FA03-7A1C-2FAF-F2B50681D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8DFCAA8-9496-3036-0158-C5AEAA198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6629-535F-8E4D-89E7-B7233A10B4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631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D6C54E-40E9-F15A-12E9-A0CAAAA7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0DB-B43B-2240-B764-64BD577166CF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AB6C0F9-0403-4158-23D6-65EE30241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BA3FE8-1AE2-E2C4-0C40-67983755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6629-535F-8E4D-89E7-B7233A10B4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35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3E01A2-6853-5AE2-989D-F0CCF489E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E96B92-6A9E-15F9-46C3-6DB1CDBD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EBF69C3-2B51-B251-E774-B2EC5B297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B2F44A0-C602-4D7A-441B-6B4EEC02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0DB-B43B-2240-B764-64BD577166CF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00ACBB-B703-7733-27B9-FFB0D3A9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743701-50D7-53ED-F376-B358238ED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6629-535F-8E4D-89E7-B7233A10B4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216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35A68-BD37-8E21-14F1-395E87B21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16DDA44-26D6-C0E7-2345-1D558639D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0E8CC48-4696-5094-C8F1-628879309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7E6FECF-1419-9959-53F0-156CB894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0DB-B43B-2240-B764-64BD577166CF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CFE241-E3C8-517D-14BA-18C153A22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CCD0E5-DBA6-7CE3-1485-3B80EA22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6629-535F-8E4D-89E7-B7233A10B4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89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01E68E8-138E-03F1-4F5C-CC44D8C1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AA9A2D-30D2-F7A7-6BB2-49B5CC8AA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EC0766-D70D-5F59-D127-2625CE956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180DB-B43B-2240-B764-64BD577166CF}" type="datetimeFigureOut">
              <a:rPr lang="it-IT" smtClean="0"/>
              <a:t>14/05/25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7F6319-5C3F-29A6-EE00-2D17F501E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2A26FA-00AA-C3E7-CD79-5FBF56A96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B6629-535F-8E4D-89E7-B7233A10B4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03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tiff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6CE5B03-CAB5-E7D0-05A5-A68F96829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776" y="271542"/>
            <a:ext cx="6984695" cy="658645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14E79B9-096C-425E-209C-74BAFDB8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828"/>
            <a:ext cx="4516916" cy="31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>
            <a:extLst>
              <a:ext uri="{FF2B5EF4-FFF2-40B4-BE49-F238E27FC236}">
                <a16:creationId xmlns:a16="http://schemas.microsoft.com/office/drawing/2014/main" id="{2A7D2004-3AB1-6238-5FD3-5A1B3FE52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981076"/>
            <a:ext cx="8458200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3">
            <a:extLst>
              <a:ext uri="{FF2B5EF4-FFF2-40B4-BE49-F238E27FC236}">
                <a16:creationId xmlns:a16="http://schemas.microsoft.com/office/drawing/2014/main" id="{14F026DB-90E1-C901-BC94-FDD1043FC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332538"/>
            <a:ext cx="784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>
                <a:latin typeface="Trebuchet MS" panose="020B0703020202090204" pitchFamily="34" charset="0"/>
              </a:rPr>
              <a:t>A. NAIMARK AND R. M. CHERNIACK – JAP 1960</a:t>
            </a:r>
          </a:p>
        </p:txBody>
      </p:sp>
      <p:sp>
        <p:nvSpPr>
          <p:cNvPr id="22531" name="Text Box 4">
            <a:extLst>
              <a:ext uri="{FF2B5EF4-FFF2-40B4-BE49-F238E27FC236}">
                <a16:creationId xmlns:a16="http://schemas.microsoft.com/office/drawing/2014/main" id="{47185FE3-3E48-F490-CBCF-F9228726D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652588"/>
            <a:ext cx="385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b="1">
                <a:latin typeface="Trebuchet MS" panose="020B0703020202090204" pitchFamily="34" charset="0"/>
              </a:rPr>
              <a:t>SR</a:t>
            </a:r>
          </a:p>
          <a:p>
            <a:pPr eaLnBrk="1" hangingPunct="1"/>
            <a:endParaRPr lang="it-IT" altLang="it-IT" sz="1400" b="1">
              <a:latin typeface="Trebuchet MS" panose="020B0703020202090204" pitchFamily="34" charset="0"/>
            </a:endParaRPr>
          </a:p>
        </p:txBody>
      </p:sp>
      <p:sp>
        <p:nvSpPr>
          <p:cNvPr id="22532" name="Text Box 5">
            <a:extLst>
              <a:ext uri="{FF2B5EF4-FFF2-40B4-BE49-F238E27FC236}">
                <a16:creationId xmlns:a16="http://schemas.microsoft.com/office/drawing/2014/main" id="{2F3F3563-73D2-6FC8-CE1B-C2A02DE3B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" y="159545"/>
            <a:ext cx="10515600" cy="1325563"/>
          </a:xfrm>
        </p:spPr>
        <p:txBody>
          <a:bodyPr/>
          <a:lstStyle/>
          <a:p>
            <a:pPr eaLnBrk="1" hangingPunct="1"/>
            <a:r>
              <a:rPr lang="it-IT" altLang="it-IT" sz="1200" b="1" dirty="0">
                <a:latin typeface="Trebuchet MS" panose="020B0703020202090204" pitchFamily="34" charset="0"/>
                <a:ea typeface="ＭＳ Ｐゴシック" panose="020B0600070205080204" pitchFamily="34" charset="-128"/>
              </a:rPr>
              <a:t>Polmone</a:t>
            </a:r>
          </a:p>
        </p:txBody>
      </p:sp>
      <p:sp>
        <p:nvSpPr>
          <p:cNvPr id="22533" name="Text Box 6">
            <a:extLst>
              <a:ext uri="{FF2B5EF4-FFF2-40B4-BE49-F238E27FC236}">
                <a16:creationId xmlns:a16="http://schemas.microsoft.com/office/drawing/2014/main" id="{8FE587B6-3DD9-5A62-A2D2-1CF7F918F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200" y="64770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it-IT" sz="1400">
                <a:solidFill>
                  <a:schemeClr val="bg1"/>
                </a:solidFill>
                <a:latin typeface="Trebuchet MS" panose="020B0703020202090204" pitchFamily="34" charset="0"/>
              </a:rPr>
              <a:t>AF</a:t>
            </a:r>
            <a:fld id="{ED75CB7D-B9A3-2548-903A-208F5F4C894D}" type="slidenum">
              <a:rPr lang="en-US" altLang="it-IT" sz="1400">
                <a:solidFill>
                  <a:schemeClr val="bg1"/>
                </a:solidFill>
                <a:latin typeface="Trebuchet MS" panose="020B0703020202090204" pitchFamily="34" charset="0"/>
              </a:rPr>
              <a:pPr algn="ctr"/>
              <a:t>10</a:t>
            </a:fld>
            <a:endParaRPr lang="en-US" altLang="it-IT" sz="140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22534" name="Rectangle 7">
            <a:extLst>
              <a:ext uri="{FF2B5EF4-FFF2-40B4-BE49-F238E27FC236}">
                <a16:creationId xmlns:a16="http://schemas.microsoft.com/office/drawing/2014/main" id="{6BBE0303-2775-B0A1-B06F-F5B18B108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2888"/>
            <a:ext cx="6978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CA" altLang="it-IT" sz="2800">
                <a:latin typeface="Trebuchet MS" panose="020B0703020202090204" pitchFamily="34" charset="0"/>
              </a:rPr>
              <a:t>Effects of obesity on lung mechanics</a:t>
            </a:r>
            <a:endParaRPr lang="it-IT" altLang="it-IT" sz="2800">
              <a:latin typeface="Trebuchet MS" panose="020B0703020202090204" pitchFamily="34" charset="0"/>
            </a:endParaRPr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2A311D2A-93D4-0952-8D70-06F57838D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426" y="981076"/>
            <a:ext cx="1439863" cy="41052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0C0853-6F07-4084-D5F2-B32C330F728C}"/>
              </a:ext>
            </a:extLst>
          </p:cNvPr>
          <p:cNvSpPr txBox="1"/>
          <p:nvPr/>
        </p:nvSpPr>
        <p:spPr>
          <a:xfrm>
            <a:off x="9340850" y="2551837"/>
            <a:ext cx="25019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dirty="0">
                <a:ea typeface="ＭＳ Ｐゴシック" panose="020B0600070205080204" pitchFamily="34" charset="-128"/>
              </a:rPr>
              <a:t>Grasso che circonda il torace</a:t>
            </a:r>
          </a:p>
          <a:p>
            <a:endParaRPr lang="it-IT" altLang="it-IT" dirty="0">
              <a:ea typeface="ＭＳ Ｐゴシック" panose="020B0600070205080204" pitchFamily="34" charset="-128"/>
            </a:endParaRPr>
          </a:p>
          <a:p>
            <a:r>
              <a:rPr lang="it-IT" altLang="it-IT" dirty="0">
                <a:ea typeface="ＭＳ Ｐゴシック" panose="020B0600070205080204" pitchFamily="34" charset="-128"/>
              </a:rPr>
              <a:t>Grasso che infiltra la prete toracica</a:t>
            </a:r>
          </a:p>
          <a:p>
            <a:endParaRPr lang="it-IT" altLang="it-IT" dirty="0">
              <a:ea typeface="ＭＳ Ｐゴシック" panose="020B0600070205080204" pitchFamily="34" charset="-128"/>
            </a:endParaRPr>
          </a:p>
          <a:p>
            <a:r>
              <a:rPr lang="it-IT" altLang="it-IT" dirty="0">
                <a:ea typeface="ＭＳ Ｐゴシック" panose="020B0600070205080204" pitchFamily="34" charset="-128"/>
              </a:rPr>
              <a:t>Aumento del volume di sangue intrapolmonare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97E9B0-C5FC-2167-E8D6-8081C0D0CBD9}"/>
              </a:ext>
            </a:extLst>
          </p:cNvPr>
          <p:cNvSpPr txBox="1"/>
          <p:nvPr/>
        </p:nvSpPr>
        <p:spPr>
          <a:xfrm>
            <a:off x="-57827" y="-85653"/>
            <a:ext cx="837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</a:rPr>
              <a:t>[B]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5ACD60A3-4693-35A3-BB90-B7B6D067E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860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67586" name="Rettangolo 3">
            <a:extLst>
              <a:ext uri="{FF2B5EF4-FFF2-40B4-BE49-F238E27FC236}">
                <a16:creationId xmlns:a16="http://schemas.microsoft.com/office/drawing/2014/main" id="{2BCA01AB-BC4B-3020-734C-33A3818BC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5690394"/>
            <a:ext cx="11601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it-IT" b="1" dirty="0" err="1">
                <a:latin typeface="Times New Roman" panose="02020603050405020304" pitchFamily="18" charset="0"/>
              </a:rPr>
              <a:t>Patients</a:t>
            </a:r>
            <a:r>
              <a:rPr lang="it-IT" altLang="it-IT" b="1" dirty="0">
                <a:latin typeface="Times New Roman" panose="02020603050405020304" pitchFamily="18" charset="0"/>
              </a:rPr>
              <a:t> with </a:t>
            </a:r>
            <a:r>
              <a:rPr lang="it-IT" altLang="it-IT" b="1" dirty="0" err="1">
                <a:latin typeface="Times New Roman" panose="02020603050405020304" pitchFamily="18" charset="0"/>
              </a:rPr>
              <a:t>obesity-hypoventilation</a:t>
            </a:r>
            <a:r>
              <a:rPr lang="it-IT" altLang="it-IT" b="1" dirty="0">
                <a:latin typeface="Times New Roman" panose="02020603050405020304" pitchFamily="18" charset="0"/>
              </a:rPr>
              <a:t> </a:t>
            </a:r>
            <a:r>
              <a:rPr lang="en-US" altLang="it-IT" b="1" dirty="0">
                <a:latin typeface="Times New Roman" panose="02020603050405020304" pitchFamily="18" charset="0"/>
              </a:rPr>
              <a:t>syndrome and higher bicarbonate concentrations had a more blunted CO2 response. </a:t>
            </a:r>
            <a:endParaRPr lang="it-IT" altLang="it-IT" dirty="0">
              <a:latin typeface="Times New Roman" panose="02020603050405020304" pitchFamily="18" charset="0"/>
            </a:endParaRPr>
          </a:p>
        </p:txBody>
      </p:sp>
      <p:pic>
        <p:nvPicPr>
          <p:cNvPr id="43012" name="Picture 3">
            <a:extLst>
              <a:ext uri="{FF2B5EF4-FFF2-40B4-BE49-F238E27FC236}">
                <a16:creationId xmlns:a16="http://schemas.microsoft.com/office/drawing/2014/main" id="{2633F400-8348-E37D-E974-AC57483CB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447005"/>
            <a:ext cx="9729787" cy="387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3189FBE2-01CA-6A31-FD88-8B2DDFA5A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304800"/>
            <a:ext cx="72294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E0D09FD6-4EBE-1172-FFC0-131A7ED3F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066800"/>
            <a:ext cx="24669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626E82E5-E274-A7BF-C5DA-22C5AC10B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71600"/>
            <a:ext cx="6705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8132" name="Picture 5" descr="Topo deficit leptina">
            <a:extLst>
              <a:ext uri="{FF2B5EF4-FFF2-40B4-BE49-F238E27FC236}">
                <a16:creationId xmlns:a16="http://schemas.microsoft.com/office/drawing/2014/main" id="{CD9BF297-9012-AAA8-B682-F5633CC09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590800"/>
            <a:ext cx="266700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Line 9">
            <a:extLst>
              <a:ext uri="{FF2B5EF4-FFF2-40B4-BE49-F238E27FC236}">
                <a16:creationId xmlns:a16="http://schemas.microsoft.com/office/drawing/2014/main" id="{38A58081-73DC-E427-A397-8735F7FCBF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2438400"/>
            <a:ext cx="2286000" cy="2209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id="{25438AC2-CDD0-61C6-7F90-29A798BB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60" y="1442724"/>
            <a:ext cx="487680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03" name="Picture 3">
            <a:extLst>
              <a:ext uri="{FF2B5EF4-FFF2-40B4-BE49-F238E27FC236}">
                <a16:creationId xmlns:a16="http://schemas.microsoft.com/office/drawing/2014/main" id="{FB735C26-956F-2220-5B08-D724C86DC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84"/>
          <a:stretch/>
        </p:blipFill>
        <p:spPr bwMode="auto">
          <a:xfrm>
            <a:off x="440059" y="4954275"/>
            <a:ext cx="10085269" cy="76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04" name="Oval 4">
            <a:extLst>
              <a:ext uri="{FF2B5EF4-FFF2-40B4-BE49-F238E27FC236}">
                <a16:creationId xmlns:a16="http://schemas.microsoft.com/office/drawing/2014/main" id="{0936A8A3-91B2-BE4A-38CB-9D9229EC1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462" y="2562775"/>
            <a:ext cx="1371600" cy="1066800"/>
          </a:xfrm>
          <a:prstGeom prst="ellips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ea typeface="ＭＳ Ｐゴシック" charset="0"/>
            </a:endParaRPr>
          </a:p>
        </p:txBody>
      </p:sp>
      <p:pic>
        <p:nvPicPr>
          <p:cNvPr id="50181" name="Picture 6">
            <a:extLst>
              <a:ext uri="{FF2B5EF4-FFF2-40B4-BE49-F238E27FC236}">
                <a16:creationId xmlns:a16="http://schemas.microsoft.com/office/drawing/2014/main" id="{EAF5860D-5781-A06E-D87B-4768CD6B9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61" y="1442724"/>
            <a:ext cx="5208467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D91449-D971-A8A7-7918-CCECAEF92D89}"/>
              </a:ext>
            </a:extLst>
          </p:cNvPr>
          <p:cNvSpPr txBox="1"/>
          <p:nvPr/>
        </p:nvSpPr>
        <p:spPr>
          <a:xfrm>
            <a:off x="272374" y="298450"/>
            <a:ext cx="8322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</a:rPr>
              <a:t>[C]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5F0371-C5D4-3326-9E2C-786F8E987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22" y="225970"/>
            <a:ext cx="72294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F6CBF9EF-D308-5093-510F-0A6F149A9E41}"/>
              </a:ext>
            </a:extLst>
          </p:cNvPr>
          <p:cNvGrpSpPr/>
          <p:nvPr/>
        </p:nvGrpSpPr>
        <p:grpSpPr>
          <a:xfrm>
            <a:off x="1285460" y="185530"/>
            <a:ext cx="8786191" cy="6506818"/>
            <a:chOff x="0" y="1"/>
            <a:chExt cx="8624047" cy="6857999"/>
          </a:xfrm>
        </p:grpSpPr>
        <p:pic>
          <p:nvPicPr>
            <p:cNvPr id="43009" name="Immagine 1">
              <a:extLst>
                <a:ext uri="{FF2B5EF4-FFF2-40B4-BE49-F238E27FC236}">
                  <a16:creationId xmlns:a16="http://schemas.microsoft.com/office/drawing/2014/main" id="{68755CDD-6EAB-9A5A-E163-EB42AA5A2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2" r="9543"/>
            <a:stretch/>
          </p:blipFill>
          <p:spPr bwMode="auto">
            <a:xfrm>
              <a:off x="0" y="1"/>
              <a:ext cx="8624047" cy="685799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E8C556D-9DAB-C899-BEC7-285F6868F89C}"/>
                </a:ext>
              </a:extLst>
            </p:cNvPr>
            <p:cNvSpPr/>
            <p:nvPr/>
          </p:nvSpPr>
          <p:spPr>
            <a:xfrm>
              <a:off x="1226883" y="926514"/>
              <a:ext cx="1982481" cy="149395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" name="Connettore 1 2">
              <a:extLst>
                <a:ext uri="{FF2B5EF4-FFF2-40B4-BE49-F238E27FC236}">
                  <a16:creationId xmlns:a16="http://schemas.microsoft.com/office/drawing/2014/main" id="{6DB9C4A6-D064-9EB8-B7CC-DD0397C4AC29}"/>
                </a:ext>
              </a:extLst>
            </p:cNvPr>
            <p:cNvCxnSpPr/>
            <p:nvPr/>
          </p:nvCxnSpPr>
          <p:spPr>
            <a:xfrm>
              <a:off x="5791200" y="1908313"/>
              <a:ext cx="123245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ttore 1 4">
              <a:extLst>
                <a:ext uri="{FF2B5EF4-FFF2-40B4-BE49-F238E27FC236}">
                  <a16:creationId xmlns:a16="http://schemas.microsoft.com/office/drawing/2014/main" id="{0E01EAED-13FA-51ED-A31B-7B349E9FCFAC}"/>
                </a:ext>
              </a:extLst>
            </p:cNvPr>
            <p:cNvCxnSpPr/>
            <p:nvPr/>
          </p:nvCxnSpPr>
          <p:spPr>
            <a:xfrm>
              <a:off x="5791200" y="2153478"/>
              <a:ext cx="123245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1 5">
              <a:extLst>
                <a:ext uri="{FF2B5EF4-FFF2-40B4-BE49-F238E27FC236}">
                  <a16:creationId xmlns:a16="http://schemas.microsoft.com/office/drawing/2014/main" id="{32321C7A-BFC5-18A2-5AB0-5791DA779240}"/>
                </a:ext>
              </a:extLst>
            </p:cNvPr>
            <p:cNvCxnSpPr>
              <a:cxnSpLocks/>
            </p:cNvCxnSpPr>
            <p:nvPr/>
          </p:nvCxnSpPr>
          <p:spPr>
            <a:xfrm>
              <a:off x="1345095" y="5446644"/>
              <a:ext cx="1769166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>
              <a:extLst>
                <a:ext uri="{FF2B5EF4-FFF2-40B4-BE49-F238E27FC236}">
                  <a16:creationId xmlns:a16="http://schemas.microsoft.com/office/drawing/2014/main" id="{7B519568-9471-93AC-14A1-1C7E7143C0BE}"/>
                </a:ext>
              </a:extLst>
            </p:cNvPr>
            <p:cNvCxnSpPr/>
            <p:nvPr/>
          </p:nvCxnSpPr>
          <p:spPr>
            <a:xfrm>
              <a:off x="1570383" y="5698435"/>
              <a:ext cx="123245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CC0A007B-A23E-131F-FCBA-1A99E0CDE4C3}"/>
                </a:ext>
              </a:extLst>
            </p:cNvPr>
            <p:cNvSpPr/>
            <p:nvPr/>
          </p:nvSpPr>
          <p:spPr>
            <a:xfrm>
              <a:off x="5527213" y="4426231"/>
              <a:ext cx="1982481" cy="15902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>
            <a:extLst>
              <a:ext uri="{FF2B5EF4-FFF2-40B4-BE49-F238E27FC236}">
                <a16:creationId xmlns:a16="http://schemas.microsoft.com/office/drawing/2014/main" id="{FE411328-A75D-BD2D-FB04-F8627CECD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3" y="1435101"/>
            <a:ext cx="4011084" cy="4727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121920" tIns="60960" rIns="121920" bIns="60960" rtlCol="0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fr-CH" altLang="it-IT" sz="1867">
                <a:latin typeface="Times"/>
                <a:ea typeface="+mn-ea"/>
                <a:cs typeface="Times"/>
              </a:rPr>
              <a:t>90% Obese-hypercapnic patients have obstructive sleep-apnea….</a:t>
            </a: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B3C9750C-2A64-1614-3C29-E2E46C9AC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2" y="565467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it-IT" sz="3200">
              <a:latin typeface="Times New Roman" charset="0"/>
              <a:ea typeface="ＭＳ Ｐゴシック" charset="0"/>
            </a:endParaRPr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77C58074-6DBA-1A4D-A0E6-52F10031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91" y="2418840"/>
            <a:ext cx="3268844" cy="41549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40064" eaLnBrk="1" hangingPunct="1">
              <a:spcAft>
                <a:spcPts val="800"/>
              </a:spcAft>
            </a:pPr>
            <a:r>
              <a:rPr lang="it-IT" altLang="it-IT" sz="2100">
                <a:solidFill>
                  <a:schemeClr val="bg1"/>
                </a:solidFill>
                <a:latin typeface="Comic Sans MS" panose="030F0902030302020204" pitchFamily="66" charset="0"/>
              </a:rPr>
              <a:t>10% OHS without OSA…</a:t>
            </a:r>
            <a:endParaRPr lang="it-IT" altLang="it-IT" sz="200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6B489DDC-69D2-5C9B-7078-842F6DDC6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6731" y="1315271"/>
            <a:ext cx="6815667" cy="431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40064">
              <a:spcAft>
                <a:spcPts val="800"/>
              </a:spcAft>
              <a:buBlip>
                <a:blip r:embed="rId3"/>
              </a:buBlip>
              <a:defRPr/>
            </a:pP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Masa. </a:t>
            </a:r>
            <a:r>
              <a:rPr lang="it-IT" sz="1891" dirty="0" err="1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Chest</a:t>
            </a: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 1997: </a:t>
            </a:r>
            <a:r>
              <a:rPr lang="it-IT" sz="1891" dirty="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11</a:t>
            </a: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  OHS vs CWD </a:t>
            </a:r>
          </a:p>
          <a:p>
            <a:pPr defTabSz="640064">
              <a:spcAft>
                <a:spcPts val="800"/>
              </a:spcAft>
              <a:buBlip>
                <a:blip r:embed="rId3"/>
              </a:buBlip>
              <a:defRPr/>
            </a:pPr>
            <a:endParaRPr lang="it-IT" sz="1891" dirty="0">
              <a:solidFill>
                <a:schemeClr val="accent2"/>
              </a:solidFill>
              <a:latin typeface="Comic Sans MS" charset="0"/>
              <a:ea typeface="ＭＳ Ｐゴシック" charset="0"/>
            </a:endParaRPr>
          </a:p>
          <a:p>
            <a:pPr defTabSz="640064">
              <a:spcAft>
                <a:spcPts val="800"/>
              </a:spcAft>
              <a:buBlip>
                <a:blip r:embed="rId3"/>
              </a:buBlip>
              <a:defRPr/>
            </a:pP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Masa. </a:t>
            </a:r>
            <a:r>
              <a:rPr lang="it-IT" sz="1891" dirty="0" err="1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Chest</a:t>
            </a: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 2001: </a:t>
            </a:r>
            <a:r>
              <a:rPr lang="it-IT" sz="1891" dirty="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22 </a:t>
            </a: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OHS of 36 with HRF</a:t>
            </a:r>
          </a:p>
          <a:p>
            <a:pPr defTabSz="640064">
              <a:spcAft>
                <a:spcPts val="800"/>
              </a:spcAft>
              <a:buBlip>
                <a:blip r:embed="rId3"/>
              </a:buBlip>
              <a:defRPr/>
            </a:pPr>
            <a:endParaRPr lang="it-IT" sz="1891" dirty="0">
              <a:solidFill>
                <a:schemeClr val="accent2"/>
              </a:solidFill>
              <a:latin typeface="Comic Sans MS" charset="0"/>
              <a:ea typeface="ＭＳ Ｐゴシック" charset="0"/>
            </a:endParaRPr>
          </a:p>
          <a:p>
            <a:pPr defTabSz="640064">
              <a:spcAft>
                <a:spcPts val="800"/>
              </a:spcAft>
              <a:buBlip>
                <a:blip r:embed="rId3"/>
              </a:buBlip>
              <a:defRPr/>
            </a:pP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De Llano. </a:t>
            </a:r>
            <a:r>
              <a:rPr lang="it-IT" sz="1891" dirty="0" err="1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Chest</a:t>
            </a: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 2005: </a:t>
            </a:r>
            <a:r>
              <a:rPr lang="it-IT" sz="1891" dirty="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7</a:t>
            </a: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 OHS of 54 pz  with OSA</a:t>
            </a:r>
          </a:p>
          <a:p>
            <a:pPr defTabSz="640064">
              <a:spcAft>
                <a:spcPts val="800"/>
              </a:spcAft>
              <a:buBlip>
                <a:blip r:embed="rId3"/>
              </a:buBlip>
              <a:defRPr/>
            </a:pPr>
            <a:endParaRPr lang="it-IT" sz="1891" dirty="0">
              <a:solidFill>
                <a:schemeClr val="accent2"/>
              </a:solidFill>
              <a:latin typeface="Comic Sans MS" charset="0"/>
              <a:ea typeface="ＭＳ Ｐゴシック" charset="0"/>
            </a:endParaRPr>
          </a:p>
          <a:p>
            <a:pPr defTabSz="640064">
              <a:spcAft>
                <a:spcPts val="800"/>
              </a:spcAft>
              <a:buBlip>
                <a:blip r:embed="rId3"/>
              </a:buBlip>
              <a:defRPr/>
            </a:pP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 Becker. AJRCCM 1999:  </a:t>
            </a:r>
            <a:r>
              <a:rPr lang="it-IT" sz="1891" dirty="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11</a:t>
            </a: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 OHS of 41 pz with NOD</a:t>
            </a:r>
          </a:p>
          <a:p>
            <a:pPr defTabSz="640064">
              <a:spcAft>
                <a:spcPts val="800"/>
              </a:spcAft>
              <a:buBlip>
                <a:blip r:embed="rId3"/>
              </a:buBlip>
              <a:defRPr/>
            </a:pPr>
            <a:endParaRPr lang="it-IT" sz="1891" dirty="0">
              <a:solidFill>
                <a:schemeClr val="accent2"/>
              </a:solidFill>
              <a:latin typeface="Comic Sans MS" charset="0"/>
              <a:ea typeface="ＭＳ Ｐゴシック" charset="0"/>
            </a:endParaRPr>
          </a:p>
          <a:p>
            <a:pPr defTabSz="640064">
              <a:spcAft>
                <a:spcPts val="800"/>
              </a:spcAft>
              <a:buBlip>
                <a:blip r:embed="rId3"/>
              </a:buBlip>
              <a:defRPr/>
            </a:pP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 Kessler  </a:t>
            </a:r>
            <a:r>
              <a:rPr lang="it-IT" sz="1891" dirty="0" err="1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Chest</a:t>
            </a: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 2001: </a:t>
            </a:r>
            <a:r>
              <a:rPr lang="it-IT" sz="1891" dirty="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3</a:t>
            </a: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 OHS of 26 pz with OSA</a:t>
            </a:r>
          </a:p>
          <a:p>
            <a:pPr defTabSz="640064">
              <a:spcAft>
                <a:spcPts val="800"/>
              </a:spcAft>
              <a:buBlip>
                <a:blip r:embed="rId3"/>
              </a:buBlip>
              <a:defRPr/>
            </a:pPr>
            <a:endParaRPr lang="it-IT" sz="1891" dirty="0">
              <a:solidFill>
                <a:schemeClr val="accent2"/>
              </a:solidFill>
              <a:latin typeface="Comic Sans MS" charset="0"/>
              <a:ea typeface="ＭＳ Ｐゴシック" charset="0"/>
            </a:endParaRPr>
          </a:p>
          <a:p>
            <a:pPr defTabSz="640064">
              <a:spcAft>
                <a:spcPts val="800"/>
              </a:spcAft>
              <a:buBlip>
                <a:blip r:embed="rId3"/>
              </a:buBlip>
              <a:defRPr/>
            </a:pP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Resta. </a:t>
            </a:r>
            <a:r>
              <a:rPr lang="it-IT" sz="1891" dirty="0" err="1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Neth</a:t>
            </a: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 </a:t>
            </a:r>
            <a:r>
              <a:rPr lang="it-IT" sz="1891" dirty="0" err="1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J</a:t>
            </a: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 </a:t>
            </a:r>
            <a:r>
              <a:rPr lang="it-IT" sz="1891" dirty="0" err="1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med</a:t>
            </a: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. 2000: </a:t>
            </a:r>
            <a:r>
              <a:rPr lang="it-IT" sz="1891" dirty="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17%</a:t>
            </a:r>
            <a:r>
              <a:rPr lang="it-IT" sz="1891" dirty="0">
                <a:solidFill>
                  <a:schemeClr val="accent2"/>
                </a:solidFill>
                <a:latin typeface="Comic Sans MS" charset="0"/>
                <a:ea typeface="ＭＳ Ｐゴシック" charset="0"/>
              </a:rPr>
              <a:t> of 219 pz with OSA</a:t>
            </a:r>
            <a:endParaRPr lang="it-IT" dirty="0">
              <a:solidFill>
                <a:schemeClr val="accent2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2640FE-62C5-42AD-7153-9DE43BDC2997}"/>
              </a:ext>
            </a:extLst>
          </p:cNvPr>
          <p:cNvSpPr txBox="1"/>
          <p:nvPr/>
        </p:nvSpPr>
        <p:spPr>
          <a:xfrm>
            <a:off x="4117778" y="464491"/>
            <a:ext cx="60992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OHS: </a:t>
            </a:r>
            <a:r>
              <a:rPr lang="it-IT" sz="2400" b="1" dirty="0" err="1">
                <a:solidFill>
                  <a:srgbClr val="FF0000"/>
                </a:solidFill>
              </a:rPr>
              <a:t>almost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always</a:t>
            </a:r>
            <a:r>
              <a:rPr lang="it-IT" sz="2400" b="1" dirty="0">
                <a:solidFill>
                  <a:srgbClr val="FF0000"/>
                </a:solidFill>
              </a:rPr>
              <a:t> WITH </a:t>
            </a:r>
            <a:r>
              <a:rPr lang="it-IT" sz="2400" b="1" dirty="0" err="1">
                <a:solidFill>
                  <a:srgbClr val="FF0000"/>
                </a:solidFill>
              </a:rPr>
              <a:t>than</a:t>
            </a:r>
            <a:r>
              <a:rPr lang="it-IT" sz="2400" b="1" dirty="0">
                <a:solidFill>
                  <a:srgbClr val="FF0000"/>
                </a:solidFill>
              </a:rPr>
              <a:t> WITHOUT OSA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2F5C7C-63EA-5360-3473-5A28A42130FD}"/>
              </a:ext>
            </a:extLst>
          </p:cNvPr>
          <p:cNvSpPr txBox="1"/>
          <p:nvPr/>
        </p:nvSpPr>
        <p:spPr>
          <a:xfrm>
            <a:off x="689321" y="404060"/>
            <a:ext cx="7637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/>
              <a:t>OHS: WITH OR WITHOUT OSA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63B86C1-6E19-AB15-4DBB-4642902D8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4179" y="1462278"/>
            <a:ext cx="7447933" cy="522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DDFB5B-3587-816D-992D-4BFF188A4A83}"/>
              </a:ext>
            </a:extLst>
          </p:cNvPr>
          <p:cNvSpPr txBox="1"/>
          <p:nvPr/>
        </p:nvSpPr>
        <p:spPr>
          <a:xfrm>
            <a:off x="265808" y="2687495"/>
            <a:ext cx="583019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«Differenze in termini di PROGNOSI»</a:t>
            </a:r>
          </a:p>
        </p:txBody>
      </p:sp>
    </p:spTree>
    <p:extLst>
      <p:ext uri="{BB962C8B-B14F-4D97-AF65-F5344CB8AC3E}">
        <p14:creationId xmlns:p14="http://schemas.microsoft.com/office/powerpoint/2010/main" val="1230713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4 Ima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407" y="3680091"/>
            <a:ext cx="4858557" cy="235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5 Imag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0915" y="3767330"/>
            <a:ext cx="4711515" cy="228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7 Rectángulo"/>
          <p:cNvSpPr>
            <a:spLocks noChangeArrowheads="1"/>
          </p:cNvSpPr>
          <p:nvPr/>
        </p:nvSpPr>
        <p:spPr bwMode="auto">
          <a:xfrm>
            <a:off x="390762" y="149454"/>
            <a:ext cx="11410476" cy="1200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OHS: </a:t>
            </a:r>
            <a:r>
              <a:rPr lang="en-US" sz="3600" dirty="0" err="1"/>
              <a:t>una</a:t>
            </a:r>
            <a:r>
              <a:rPr lang="en-US" sz="3600" dirty="0"/>
              <a:t> </a:t>
            </a:r>
            <a:r>
              <a:rPr lang="en-US" sz="3600" dirty="0" err="1"/>
              <a:t>relazione</a:t>
            </a:r>
            <a:r>
              <a:rPr lang="en-US" sz="3600" dirty="0"/>
              <a:t> </a:t>
            </a:r>
            <a:r>
              <a:rPr lang="en-US" sz="3600" dirty="0" err="1"/>
              <a:t>inversa</a:t>
            </a:r>
            <a:r>
              <a:rPr lang="en-US" sz="3600" dirty="0"/>
              <a:t> </a:t>
            </a:r>
            <a:r>
              <a:rPr lang="en-US" sz="3600" dirty="0" err="1"/>
              <a:t>fra</a:t>
            </a:r>
            <a:r>
              <a:rPr lang="en-US" sz="3600" dirty="0"/>
              <a:t> la </a:t>
            </a:r>
            <a:r>
              <a:rPr lang="en-US" sz="3600" dirty="0" err="1"/>
              <a:t>severità</a:t>
            </a:r>
            <a:r>
              <a:rPr lang="en-US" sz="3600" dirty="0"/>
              <a:t> </a:t>
            </a:r>
            <a:r>
              <a:rPr lang="en-US" sz="3600" dirty="0" err="1"/>
              <a:t>dell’OSA</a:t>
            </a:r>
            <a:r>
              <a:rPr lang="en-US" sz="3600" dirty="0"/>
              <a:t>  e la </a:t>
            </a:r>
            <a:r>
              <a:rPr lang="en-US" sz="3600" dirty="0" err="1"/>
              <a:t>prevalenza</a:t>
            </a:r>
            <a:r>
              <a:rPr lang="en-US" sz="3600" dirty="0"/>
              <a:t> di </a:t>
            </a:r>
            <a:r>
              <a:rPr lang="en-US" sz="3600" dirty="0" err="1"/>
              <a:t>comorbidità</a:t>
            </a:r>
            <a:r>
              <a:rPr lang="en-US" sz="3600" dirty="0"/>
              <a:t> CV</a:t>
            </a:r>
          </a:p>
        </p:txBody>
      </p:sp>
      <p:graphicFrame>
        <p:nvGraphicFramePr>
          <p:cNvPr id="9" name="2 Gráfico">
            <a:extLst>
              <a:ext uri="{FF2B5EF4-FFF2-40B4-BE49-F238E27FC236}">
                <a16:creationId xmlns:a16="http://schemas.microsoft.com/office/drawing/2014/main" id="{2D11B78E-CFE4-8F41-8E75-6FBAE6DCC637}"/>
              </a:ext>
            </a:extLst>
          </p:cNvPr>
          <p:cNvGraphicFramePr>
            <a:graphicFrameLocks/>
          </p:cNvGraphicFramePr>
          <p:nvPr/>
        </p:nvGraphicFramePr>
        <p:xfrm>
          <a:off x="7107177" y="1462521"/>
          <a:ext cx="3745880" cy="1894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BFD5D2F7-753E-C843-987E-42194D5167AE}"/>
              </a:ext>
            </a:extLst>
          </p:cNvPr>
          <p:cNvSpPr/>
          <p:nvPr/>
        </p:nvSpPr>
        <p:spPr>
          <a:xfrm>
            <a:off x="9367520" y="6488669"/>
            <a:ext cx="28497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Chest 2016 February 150 . Masa et al</a:t>
            </a:r>
            <a:endParaRPr lang="it-IT" sz="12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CE6E03-ACCA-4645-9328-D889CAC7E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407" y="1562177"/>
            <a:ext cx="3149600" cy="1695656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94FFC5AE-8A9D-B441-8473-BF5AEB419C3A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9525000" y="3541854"/>
            <a:ext cx="826939" cy="1694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>
            <a:extLst>
              <a:ext uri="{FF2B5EF4-FFF2-40B4-BE49-F238E27FC236}">
                <a16:creationId xmlns:a16="http://schemas.microsoft.com/office/drawing/2014/main" id="{A5B0FB07-83E8-5F41-B756-EA12A764092B}"/>
              </a:ext>
            </a:extLst>
          </p:cNvPr>
          <p:cNvSpPr/>
          <p:nvPr/>
        </p:nvSpPr>
        <p:spPr>
          <a:xfrm>
            <a:off x="9688285" y="1462522"/>
            <a:ext cx="1327307" cy="2079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3362BB02-A7DE-1545-9B88-AA891FDE2547}"/>
              </a:ext>
            </a:extLst>
          </p:cNvPr>
          <p:cNvCxnSpPr/>
          <p:nvPr/>
        </p:nvCxnSpPr>
        <p:spPr>
          <a:xfrm>
            <a:off x="1176407" y="1364125"/>
            <a:ext cx="301362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601C6C9B-8D51-767F-ADFA-3721E9A5EDFC}"/>
              </a:ext>
            </a:extLst>
          </p:cNvPr>
          <p:cNvSpPr/>
          <p:nvPr/>
        </p:nvSpPr>
        <p:spPr>
          <a:xfrm>
            <a:off x="7607030" y="1562177"/>
            <a:ext cx="2548647" cy="3833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624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409815" y="2970060"/>
            <a:ext cx="3782185" cy="86441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b="1" dirty="0">
                <a:latin typeface="Arial" charset="0"/>
              </a:rPr>
              <a:t>Global unadjusted mortality from observational studies</a:t>
            </a:r>
            <a:endParaRPr lang="en-US" sz="2000" b="1" dirty="0"/>
          </a:p>
        </p:txBody>
      </p:sp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9525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253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5289" y="241799"/>
            <a:ext cx="5216943" cy="273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DC278B-8D1F-844D-9967-BD660601C7C6}"/>
              </a:ext>
            </a:extLst>
          </p:cNvPr>
          <p:cNvSpPr txBox="1"/>
          <p:nvPr/>
        </p:nvSpPr>
        <p:spPr>
          <a:xfrm>
            <a:off x="990088" y="1028259"/>
            <a:ext cx="190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mortalità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505FC057-6874-4F44-8655-A17BE9C7C261}"/>
              </a:ext>
            </a:extLst>
          </p:cNvPr>
          <p:cNvCxnSpPr>
            <a:cxnSpLocks/>
          </p:cNvCxnSpPr>
          <p:nvPr/>
        </p:nvCxnSpPr>
        <p:spPr>
          <a:xfrm flipV="1">
            <a:off x="1338436" y="2618300"/>
            <a:ext cx="4403477" cy="34894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9A6976-12F4-6942-A214-E00ACEB18969}"/>
              </a:ext>
            </a:extLst>
          </p:cNvPr>
          <p:cNvSpPr txBox="1"/>
          <p:nvPr/>
        </p:nvSpPr>
        <p:spPr>
          <a:xfrm>
            <a:off x="2900328" y="4829693"/>
            <a:ext cx="373692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OSA </a:t>
            </a:r>
            <a:r>
              <a:rPr lang="it-IT" sz="3600" dirty="0" err="1"/>
              <a:t>normocapnici</a:t>
            </a:r>
            <a:r>
              <a:rPr lang="it-IT" sz="3600" dirty="0"/>
              <a:t> </a:t>
            </a:r>
          </a:p>
          <a:p>
            <a:endParaRPr lang="en-US" sz="1100" dirty="0">
              <a:latin typeface="Arial" pitchFamily="34" charset="0"/>
              <a:cs typeface="Times New Roman" pitchFamily="18" charset="0"/>
            </a:endParaRPr>
          </a:p>
          <a:p>
            <a:r>
              <a:rPr lang="en-US" sz="1100" dirty="0">
                <a:latin typeface="Arial" pitchFamily="34" charset="0"/>
                <a:cs typeface="Times New Roman" pitchFamily="18" charset="0"/>
              </a:rPr>
              <a:t>Berg G. et al 2001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D777DE4-3A06-7745-B9A8-4FEDEEC3F43B}"/>
              </a:ext>
            </a:extLst>
          </p:cNvPr>
          <p:cNvSpPr txBox="1"/>
          <p:nvPr/>
        </p:nvSpPr>
        <p:spPr>
          <a:xfrm>
            <a:off x="5249827" y="2977475"/>
            <a:ext cx="302852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OHS senza OSA</a:t>
            </a:r>
          </a:p>
          <a:p>
            <a:endParaRPr lang="it-IT" sz="1100" dirty="0"/>
          </a:p>
          <a:p>
            <a:r>
              <a:rPr lang="it-IT" sz="1100" dirty="0" err="1"/>
              <a:t>Ojeda</a:t>
            </a:r>
            <a:r>
              <a:rPr lang="it-IT" sz="1100" dirty="0"/>
              <a:t>-Castillo et al.  2013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37B7C7-3CBB-2246-9E5B-33DB082284A1}"/>
              </a:ext>
            </a:extLst>
          </p:cNvPr>
          <p:cNvSpPr txBox="1"/>
          <p:nvPr/>
        </p:nvSpPr>
        <p:spPr>
          <a:xfrm>
            <a:off x="4082618" y="3913487"/>
            <a:ext cx="276146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OHS con OSA </a:t>
            </a:r>
          </a:p>
          <a:p>
            <a:endParaRPr lang="it-IT" sz="1100" dirty="0"/>
          </a:p>
          <a:p>
            <a:r>
              <a:rPr lang="it-IT" sz="1100" dirty="0" err="1"/>
              <a:t>Olalla</a:t>
            </a:r>
            <a:r>
              <a:rPr lang="it-IT" sz="1100" dirty="0"/>
              <a:t> Castro-</a:t>
            </a:r>
            <a:r>
              <a:rPr lang="it-IT" sz="1100" dirty="0" err="1"/>
              <a:t>Anon</a:t>
            </a:r>
            <a:r>
              <a:rPr lang="it-IT" sz="1100" dirty="0"/>
              <a:t> et al. 2015 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5608CF-27B3-A748-B428-8BE6988E588D}"/>
              </a:ext>
            </a:extLst>
          </p:cNvPr>
          <p:cNvSpPr txBox="1"/>
          <p:nvPr/>
        </p:nvSpPr>
        <p:spPr>
          <a:xfrm>
            <a:off x="1864877" y="5747277"/>
            <a:ext cx="401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Obesi </a:t>
            </a:r>
            <a:r>
              <a:rPr lang="it-IT" sz="3600" dirty="0" err="1"/>
              <a:t>normocapnici</a:t>
            </a:r>
            <a:r>
              <a:rPr lang="it-IT" sz="3600" dirty="0"/>
              <a:t> 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C548D40-74FF-C843-A89E-59E0FEBC90C2}"/>
              </a:ext>
            </a:extLst>
          </p:cNvPr>
          <p:cNvCxnSpPr/>
          <p:nvPr/>
        </p:nvCxnSpPr>
        <p:spPr>
          <a:xfrm flipV="1">
            <a:off x="2687912" y="5454041"/>
            <a:ext cx="423346" cy="329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CD9DA10-5778-7840-B8BC-E511A0242426}"/>
              </a:ext>
            </a:extLst>
          </p:cNvPr>
          <p:cNvCxnSpPr/>
          <p:nvPr/>
        </p:nvCxnSpPr>
        <p:spPr>
          <a:xfrm flipV="1">
            <a:off x="3876145" y="4543811"/>
            <a:ext cx="423346" cy="329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2B2994B4-A957-F143-8FFD-722591FFC1F0}"/>
              </a:ext>
            </a:extLst>
          </p:cNvPr>
          <p:cNvCxnSpPr/>
          <p:nvPr/>
        </p:nvCxnSpPr>
        <p:spPr>
          <a:xfrm flipV="1">
            <a:off x="5038154" y="3587006"/>
            <a:ext cx="423346" cy="329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7" descr="189_40_40_big">
            <a:extLst>
              <a:ext uri="{FF2B5EF4-FFF2-40B4-BE49-F238E27FC236}">
                <a16:creationId xmlns:a16="http://schemas.microsoft.com/office/drawing/2014/main" id="{45312376-804C-C65E-5ABD-FDE7DDD6A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" y="5252142"/>
            <a:ext cx="1179599" cy="115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OSASVR 004_0001">
            <a:extLst>
              <a:ext uri="{FF2B5EF4-FFF2-40B4-BE49-F238E27FC236}">
                <a16:creationId xmlns:a16="http://schemas.microsoft.com/office/drawing/2014/main" id="{E18876DB-6626-2A25-226A-47541968F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42" y="3297032"/>
            <a:ext cx="1622313" cy="124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DSCF0064">
            <a:extLst>
              <a:ext uri="{FF2B5EF4-FFF2-40B4-BE49-F238E27FC236}">
                <a16:creationId xmlns:a16="http://schemas.microsoft.com/office/drawing/2014/main" id="{76071344-19FA-1D4A-1490-2DFB205F4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61" y="767710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416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2392" y="357182"/>
            <a:ext cx="3436987" cy="920135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b="1" dirty="0"/>
              <a:t>Il Super-Pickwick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F61BED-7F2A-5640-AA0A-C8A34ADDD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1" y="56980"/>
            <a:ext cx="4038600" cy="403642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E364232-8351-3B45-9425-C0EBEC087277}"/>
              </a:ext>
            </a:extLst>
          </p:cNvPr>
          <p:cNvSpPr/>
          <p:nvPr/>
        </p:nvSpPr>
        <p:spPr>
          <a:xfrm>
            <a:off x="876844" y="1277317"/>
            <a:ext cx="49578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giovane,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maschio,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molto obeso,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molto  </a:t>
            </a:r>
            <a:r>
              <a:rPr lang="it-IT" b="1" dirty="0" err="1"/>
              <a:t>ipersonnolento</a:t>
            </a: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molto </a:t>
            </a:r>
            <a:r>
              <a:rPr lang="it-IT" b="1" dirty="0" err="1"/>
              <a:t>ipossiemico</a:t>
            </a:r>
            <a:r>
              <a:rPr lang="it-IT" b="1" dirty="0"/>
              <a:t>/</a:t>
            </a:r>
            <a:r>
              <a:rPr lang="it-IT" b="1" dirty="0" err="1"/>
              <a:t>ipercapnico</a:t>
            </a:r>
            <a:r>
              <a:rPr lang="it-IT" b="1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migliore tolleranza all’esercizio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meno ricoveri ospedalieri/ricorsi in 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F536B2C-E73A-F043-95BE-3F28D5E880D7}"/>
              </a:ext>
            </a:extLst>
          </p:cNvPr>
          <p:cNvSpPr/>
          <p:nvPr/>
        </p:nvSpPr>
        <p:spPr>
          <a:xfrm>
            <a:off x="6217679" y="4303873"/>
            <a:ext cx="32855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Minore rischio di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Cardiopatia ischemica,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CHF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Ictus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PAH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FA</a:t>
            </a:r>
          </a:p>
        </p:txBody>
      </p:sp>
      <p:sp>
        <p:nvSpPr>
          <p:cNvPr id="4" name="Freccia curva 3">
            <a:extLst>
              <a:ext uri="{FF2B5EF4-FFF2-40B4-BE49-F238E27FC236}">
                <a16:creationId xmlns:a16="http://schemas.microsoft.com/office/drawing/2014/main" id="{59505AF2-4404-AC57-6188-35A81A950158}"/>
              </a:ext>
            </a:extLst>
          </p:cNvPr>
          <p:cNvSpPr/>
          <p:nvPr/>
        </p:nvSpPr>
        <p:spPr>
          <a:xfrm rot="5400000">
            <a:off x="5370163" y="2781863"/>
            <a:ext cx="1208316" cy="147732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B829347-C1E9-A342-B2BE-413D7806A26E}"/>
              </a:ext>
            </a:extLst>
          </p:cNvPr>
          <p:cNvSpPr txBox="1"/>
          <p:nvPr/>
        </p:nvSpPr>
        <p:spPr>
          <a:xfrm>
            <a:off x="116917" y="6488668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AdvTTa9027ee7"/>
              </a:rPr>
              <a:t>CHEST 2016; 150(1):68-79 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10C1CA5-6096-F762-921F-EC0ADC9A5C2B}"/>
              </a:ext>
            </a:extLst>
          </p:cNvPr>
          <p:cNvSpPr txBox="1"/>
          <p:nvPr/>
        </p:nvSpPr>
        <p:spPr>
          <a:xfrm>
            <a:off x="5235657" y="199724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FF0000"/>
                </a:solidFill>
                <a:effectLst/>
                <a:latin typeface="AdvOT7d6df7ab.I"/>
              </a:rPr>
              <a:t>negatively</a:t>
            </a:r>
            <a:r>
              <a:rPr lang="it-IT" sz="1400" dirty="0">
                <a:effectLst/>
                <a:latin typeface="AdvOT7d6df7ab.I"/>
              </a:rPr>
              <a:t> </a:t>
            </a:r>
            <a:r>
              <a:rPr lang="it-IT" sz="1400" dirty="0" err="1">
                <a:effectLst/>
                <a:latin typeface="AdvOT7d6df7ab.I"/>
              </a:rPr>
              <a:t>associated</a:t>
            </a:r>
            <a:r>
              <a:rPr lang="it-IT" sz="1400" dirty="0">
                <a:effectLst/>
                <a:latin typeface="AdvOT7d6df7ab.I"/>
              </a:rPr>
              <a:t> with super-Pickwick group</a:t>
            </a:r>
            <a:endParaRPr lang="it-IT" sz="1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627FA2C-DB76-013C-8767-8E7CC8DCDA5F}"/>
              </a:ext>
            </a:extLst>
          </p:cNvPr>
          <p:cNvSpPr txBox="1"/>
          <p:nvPr/>
        </p:nvSpPr>
        <p:spPr>
          <a:xfrm>
            <a:off x="5635119" y="1590518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>
                <a:solidFill>
                  <a:srgbClr val="FF0000"/>
                </a:solidFill>
                <a:latin typeface="AdvOT7d6df7ab.I"/>
              </a:rPr>
              <a:t>posi</a:t>
            </a:r>
            <a:r>
              <a:rPr lang="it-IT" sz="1400" b="1" dirty="0" err="1">
                <a:solidFill>
                  <a:srgbClr val="FF0000"/>
                </a:solidFill>
                <a:effectLst/>
                <a:latin typeface="AdvOT7d6df7ab.I"/>
              </a:rPr>
              <a:t>tively</a:t>
            </a:r>
            <a:r>
              <a:rPr lang="it-IT" sz="1400" b="1" dirty="0">
                <a:solidFill>
                  <a:srgbClr val="FF0000"/>
                </a:solidFill>
                <a:effectLst/>
                <a:latin typeface="AdvOT7d6df7ab.I"/>
              </a:rPr>
              <a:t> </a:t>
            </a:r>
            <a:r>
              <a:rPr lang="it-IT" sz="1400" dirty="0" err="1">
                <a:effectLst/>
                <a:latin typeface="AdvOT7d6df7ab.I"/>
              </a:rPr>
              <a:t>associated</a:t>
            </a:r>
            <a:r>
              <a:rPr lang="it-IT" sz="1400" dirty="0">
                <a:effectLst/>
                <a:latin typeface="AdvOT7d6df7ab.I"/>
              </a:rPr>
              <a:t> with super-Pickwick group</a:t>
            </a:r>
            <a:endParaRPr lang="it-IT" sz="1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A2F5CE-24E5-BFF6-D2B9-1702961618B6}"/>
              </a:ext>
            </a:extLst>
          </p:cNvPr>
          <p:cNvSpPr txBox="1"/>
          <p:nvPr/>
        </p:nvSpPr>
        <p:spPr>
          <a:xfrm>
            <a:off x="382540" y="5181036"/>
            <a:ext cx="42283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«profiling the OHS!»</a:t>
            </a:r>
          </a:p>
        </p:txBody>
      </p:sp>
    </p:spTree>
    <p:extLst>
      <p:ext uri="{BB962C8B-B14F-4D97-AF65-F5344CB8AC3E}">
        <p14:creationId xmlns:p14="http://schemas.microsoft.com/office/powerpoint/2010/main" val="248121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2F37F6-B2F1-9936-C325-0E6BB3522FB2}"/>
              </a:ext>
            </a:extLst>
          </p:cNvPr>
          <p:cNvSpPr txBox="1"/>
          <p:nvPr/>
        </p:nvSpPr>
        <p:spPr>
          <a:xfrm>
            <a:off x="726569" y="332964"/>
            <a:ext cx="103717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Parleremo di </a:t>
            </a:r>
          </a:p>
          <a:p>
            <a:endParaRPr lang="it-IT" sz="2800" dirty="0"/>
          </a:p>
          <a:p>
            <a:endParaRPr lang="it-IT" sz="2800" dirty="0"/>
          </a:p>
          <a:p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COSA è l’OHS </a:t>
            </a:r>
          </a:p>
          <a:p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OHS CON O SENZA OSA</a:t>
            </a:r>
          </a:p>
          <a:p>
            <a:r>
              <a:rPr lang="it-IT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Che differenze in termini di PROGNOSI e di TERAPIA </a:t>
            </a:r>
          </a:p>
          <a:p>
            <a:r>
              <a:rPr lang="it-IT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70033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>
            <a:extLst>
              <a:ext uri="{FF2B5EF4-FFF2-40B4-BE49-F238E27FC236}">
                <a16:creationId xmlns:a16="http://schemas.microsoft.com/office/drawing/2014/main" id="{2EA6360A-07F3-0139-8805-04A84AF08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80512" y="4811141"/>
            <a:ext cx="4705374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dirty="0"/>
              <a:t>NIV or CPAP ?</a:t>
            </a:r>
          </a:p>
        </p:txBody>
      </p:sp>
      <p:pic>
        <p:nvPicPr>
          <p:cNvPr id="54274" name="Picture 1030" descr="art-mrc3091">
            <a:extLst>
              <a:ext uri="{FF2B5EF4-FFF2-40B4-BE49-F238E27FC236}">
                <a16:creationId xmlns:a16="http://schemas.microsoft.com/office/drawing/2014/main" id="{D2475931-835C-A601-DDBE-842AC963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7"/>
          <a:stretch>
            <a:fillRect/>
          </a:stretch>
        </p:blipFill>
        <p:spPr bwMode="auto">
          <a:xfrm>
            <a:off x="7380512" y="1821773"/>
            <a:ext cx="2989717" cy="280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5E75FE-63E4-7353-32BD-5D383400F894}"/>
              </a:ext>
            </a:extLst>
          </p:cNvPr>
          <p:cNvSpPr txBox="1"/>
          <p:nvPr/>
        </p:nvSpPr>
        <p:spPr>
          <a:xfrm>
            <a:off x="859972" y="50855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4400" dirty="0"/>
              <a:t>OHS  with or </a:t>
            </a:r>
            <a:r>
              <a:rPr lang="it-IT" altLang="it-IT" sz="4400" dirty="0" err="1"/>
              <a:t>without</a:t>
            </a:r>
            <a:r>
              <a:rPr lang="it-IT" altLang="it-IT" sz="4400" dirty="0"/>
              <a:t> OHS </a:t>
            </a:r>
            <a:endParaRPr lang="it-IT" sz="4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B0D51F-C3AC-7F3A-03E0-D51B0B6E0DDC}"/>
              </a:ext>
            </a:extLst>
          </p:cNvPr>
          <p:cNvSpPr txBox="1"/>
          <p:nvPr/>
        </p:nvSpPr>
        <p:spPr>
          <a:xfrm>
            <a:off x="408480" y="3226019"/>
            <a:ext cx="56875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«Differenze in termini di s</a:t>
            </a:r>
            <a:r>
              <a:rPr lang="it-IT" altLang="it-IT" sz="3600" dirty="0">
                <a:solidFill>
                  <a:srgbClr val="FF0000"/>
                </a:solidFill>
              </a:rPr>
              <a:t>trategie terapeutiche</a:t>
            </a:r>
            <a:r>
              <a:rPr lang="it-IT" sz="3600" dirty="0">
                <a:solidFill>
                  <a:srgbClr val="FF0000"/>
                </a:solidFill>
              </a:rPr>
              <a:t>»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2477875"/>
            <a:ext cx="8229600" cy="2246629"/>
          </a:xfrm>
        </p:spPr>
        <p:txBody>
          <a:bodyPr>
            <a:normAutofit/>
          </a:bodyPr>
          <a:lstStyle/>
          <a:p>
            <a:pPr algn="just"/>
            <a:r>
              <a:rPr lang="it-IT" dirty="0">
                <a:solidFill>
                  <a:srgbClr val="FF0000"/>
                </a:solidFill>
              </a:rPr>
              <a:t>CPAP </a:t>
            </a:r>
            <a:r>
              <a:rPr lang="it-IT" dirty="0" err="1">
                <a:solidFill>
                  <a:srgbClr val="FF0000"/>
                </a:solidFill>
              </a:rPr>
              <a:t>improves</a:t>
            </a:r>
            <a:r>
              <a:rPr lang="it-IT" dirty="0"/>
              <a:t> AHI, </a:t>
            </a:r>
            <a:r>
              <a:rPr lang="it-IT" dirty="0" err="1"/>
              <a:t>oxygen</a:t>
            </a:r>
            <a:r>
              <a:rPr lang="it-IT" dirty="0"/>
              <a:t> </a:t>
            </a:r>
            <a:r>
              <a:rPr lang="it-IT" dirty="0" err="1"/>
              <a:t>saturation</a:t>
            </a:r>
            <a:r>
              <a:rPr lang="it-IT" dirty="0"/>
              <a:t>, </a:t>
            </a:r>
            <a:r>
              <a:rPr lang="it-IT" dirty="0" err="1"/>
              <a:t>hypercapnia</a:t>
            </a:r>
            <a:r>
              <a:rPr lang="it-IT" dirty="0"/>
              <a:t>, and </a:t>
            </a:r>
            <a:r>
              <a:rPr lang="it-IT" dirty="0" err="1"/>
              <a:t>ventilatory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 to </a:t>
            </a:r>
            <a:r>
              <a:rPr lang="it-IT" dirty="0" err="1"/>
              <a:t>oxygen</a:t>
            </a:r>
            <a:r>
              <a:rPr lang="it-IT" dirty="0"/>
              <a:t> and carbon </a:t>
            </a:r>
            <a:r>
              <a:rPr lang="it-IT" dirty="0" err="1"/>
              <a:t>dioxide</a:t>
            </a:r>
            <a:r>
              <a:rPr lang="it-IT" dirty="0"/>
              <a:t> </a:t>
            </a:r>
            <a:r>
              <a:rPr lang="it-IT" u="sng" dirty="0">
                <a:solidFill>
                  <a:srgbClr val="FF0000"/>
                </a:solidFill>
              </a:rPr>
              <a:t>in a </a:t>
            </a:r>
            <a:r>
              <a:rPr lang="it-IT" u="sng" dirty="0" err="1">
                <a:solidFill>
                  <a:srgbClr val="FF0000"/>
                </a:solidFill>
              </a:rPr>
              <a:t>majority</a:t>
            </a:r>
            <a:r>
              <a:rPr lang="it-IT" u="sng" dirty="0">
                <a:solidFill>
                  <a:srgbClr val="FF0000"/>
                </a:solidFill>
              </a:rPr>
              <a:t> of OHS </a:t>
            </a:r>
            <a:r>
              <a:rPr lang="it-IT" u="sng" dirty="0" err="1">
                <a:solidFill>
                  <a:srgbClr val="FF0000"/>
                </a:solidFill>
              </a:rPr>
              <a:t>patients</a:t>
            </a:r>
            <a:r>
              <a:rPr lang="it-IT" u="sng" dirty="0">
                <a:solidFill>
                  <a:srgbClr val="FF0000"/>
                </a:solidFill>
              </a:rPr>
              <a:t>. </a:t>
            </a:r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7849497" y="6064438"/>
            <a:ext cx="2614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aseline="30000" dirty="0"/>
              <a:t>TASK FORCE ERS Eur Respir J 2017; 49: </a:t>
            </a:r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16D2CB4-0B3E-2D42-AEA2-CF8F01FB8384}"/>
              </a:ext>
            </a:extLst>
          </p:cNvPr>
          <p:cNvSpPr/>
          <p:nvPr/>
        </p:nvSpPr>
        <p:spPr>
          <a:xfrm>
            <a:off x="1981201" y="1718273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</a:rPr>
              <a:t>Therapeutic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r>
              <a:rPr lang="it-IT" i="1" dirty="0" err="1">
                <a:solidFill>
                  <a:srgbClr val="FF0000"/>
                </a:solidFill>
              </a:rPr>
              <a:t>issues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BC07F284-C5A2-FD41-BD96-169748C4EF8A}"/>
              </a:ext>
            </a:extLst>
          </p:cNvPr>
          <p:cNvSpPr txBox="1">
            <a:spLocks/>
          </p:cNvSpPr>
          <p:nvPr/>
        </p:nvSpPr>
        <p:spPr>
          <a:xfrm>
            <a:off x="1981200" y="215498"/>
            <a:ext cx="8229600" cy="114300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it-IT" sz="3200" dirty="0"/>
            </a:br>
            <a:r>
              <a:rPr lang="it-IT" sz="3200" dirty="0" err="1"/>
              <a:t>Obesity</a:t>
            </a:r>
            <a:r>
              <a:rPr lang="it-IT" sz="3200" dirty="0"/>
              <a:t> </a:t>
            </a:r>
            <a:r>
              <a:rPr lang="it-IT" sz="3200" dirty="0" err="1"/>
              <a:t>hypoventilation</a:t>
            </a:r>
            <a:r>
              <a:rPr lang="it-IT" sz="3200" dirty="0"/>
              <a:t> </a:t>
            </a:r>
            <a:r>
              <a:rPr lang="it-IT" sz="3200" dirty="0" err="1"/>
              <a:t>syndrome</a:t>
            </a:r>
            <a:r>
              <a:rPr lang="it-IT" sz="3200" dirty="0"/>
              <a:t>: </a:t>
            </a:r>
            <a:br>
              <a:rPr lang="it-IT" sz="3200" dirty="0"/>
            </a:br>
            <a:r>
              <a:rPr lang="it-IT" sz="3200" dirty="0"/>
              <a:t>ERS </a:t>
            </a:r>
            <a:r>
              <a:rPr lang="it-IT" sz="3200" dirty="0" err="1"/>
              <a:t>Statements</a:t>
            </a:r>
            <a:r>
              <a:rPr lang="it-IT" sz="3200" dirty="0"/>
              <a:t> 2017 </a:t>
            </a:r>
            <a:br>
              <a:rPr lang="it-IT" sz="3200" dirty="0"/>
            </a:br>
            <a:r>
              <a:rPr lang="it-IT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8014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ext Box 3">
            <a:extLst>
              <a:ext uri="{FF2B5EF4-FFF2-40B4-BE49-F238E27FC236}">
                <a16:creationId xmlns:a16="http://schemas.microsoft.com/office/drawing/2014/main" id="{DD3714D9-143F-99F6-2322-2DA0CB11B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4" y="476251"/>
            <a:ext cx="21161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dirty="0">
                <a:latin typeface="Arial" charset="0"/>
                <a:ea typeface="ＭＳ Ｐゴシック" charset="0"/>
              </a:rPr>
              <a:t>OHS</a:t>
            </a:r>
          </a:p>
          <a:p>
            <a:pPr algn="ctr">
              <a:defRPr/>
            </a:pPr>
            <a:r>
              <a:rPr lang="it-IT" dirty="0">
                <a:latin typeface="Arial" charset="0"/>
                <a:ea typeface="ＭＳ Ｐゴシック" charset="0"/>
              </a:rPr>
              <a:t>on CPAP</a:t>
            </a:r>
          </a:p>
        </p:txBody>
      </p:sp>
      <p:pic>
        <p:nvPicPr>
          <p:cNvPr id="56322" name="Picture 13" descr="art-mrc3091">
            <a:extLst>
              <a:ext uri="{FF2B5EF4-FFF2-40B4-BE49-F238E27FC236}">
                <a16:creationId xmlns:a16="http://schemas.microsoft.com/office/drawing/2014/main" id="{8DEE3548-E7DF-6CE5-48FE-E4FFCAAA9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7"/>
          <a:stretch>
            <a:fillRect/>
          </a:stretch>
        </p:blipFill>
        <p:spPr bwMode="auto">
          <a:xfrm>
            <a:off x="4491591" y="117476"/>
            <a:ext cx="2085975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90" name="Text Box 14">
            <a:extLst>
              <a:ext uri="{FF2B5EF4-FFF2-40B4-BE49-F238E27FC236}">
                <a16:creationId xmlns:a16="http://schemas.microsoft.com/office/drawing/2014/main" id="{A728DE10-41E5-C4FD-2841-F928792C3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449" y="3906837"/>
            <a:ext cx="4224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dirty="0">
                <a:latin typeface="Arial" charset="0"/>
                <a:ea typeface="ＭＳ Ｐゴシック" charset="0"/>
              </a:rPr>
              <a:t>CPAP non </a:t>
            </a:r>
            <a:r>
              <a:rPr lang="it-IT" sz="3200" dirty="0" err="1">
                <a:latin typeface="Arial" charset="0"/>
                <a:ea typeface="ＭＳ Ｐゴシック" charset="0"/>
              </a:rPr>
              <a:t>responders</a:t>
            </a:r>
            <a:endParaRPr lang="it-IT" sz="3200" dirty="0">
              <a:latin typeface="Arial" charset="0"/>
              <a:ea typeface="ＭＳ Ｐゴシック" charset="0"/>
            </a:endParaRPr>
          </a:p>
        </p:txBody>
      </p:sp>
      <p:pic>
        <p:nvPicPr>
          <p:cNvPr id="75794" name="Picture 18">
            <a:extLst>
              <a:ext uri="{FF2B5EF4-FFF2-40B4-BE49-F238E27FC236}">
                <a16:creationId xmlns:a16="http://schemas.microsoft.com/office/drawing/2014/main" id="{27B09A1A-41D5-6E7E-8C8B-597B1890DF0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00238"/>
            <a:ext cx="3505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7" name="Picture 21">
            <a:extLst>
              <a:ext uri="{FF2B5EF4-FFF2-40B4-BE49-F238E27FC236}">
                <a16:creationId xmlns:a16="http://schemas.microsoft.com/office/drawing/2014/main" id="{6ABAF7B4-3F9C-A39C-37BB-4251299E2ED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1773237"/>
            <a:ext cx="480771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99" name="Line 23">
            <a:extLst>
              <a:ext uri="{FF2B5EF4-FFF2-40B4-BE49-F238E27FC236}">
                <a16:creationId xmlns:a16="http://schemas.microsoft.com/office/drawing/2014/main" id="{78F17E74-A12D-4BD4-4192-F86B8FE4EF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779" y="2133601"/>
            <a:ext cx="1637746" cy="790576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ea typeface="ＭＳ Ｐゴシック" charset="0"/>
            </a:endParaRP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753528C5-32C2-B1BD-8174-A45CB9BED83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8635794" y="1127125"/>
            <a:ext cx="2855912" cy="6461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dirty="0" err="1">
                <a:latin typeface="Arial" charset="0"/>
                <a:ea typeface="ＭＳ Ｐゴシック" charset="0"/>
              </a:rPr>
              <a:t>hypoventilation</a:t>
            </a:r>
            <a:r>
              <a:rPr lang="it-IT" dirty="0">
                <a:latin typeface="Arial" charset="0"/>
                <a:ea typeface="ＭＳ Ｐゴシック" charset="0"/>
              </a:rPr>
              <a:t> on long </a:t>
            </a:r>
            <a:r>
              <a:rPr lang="it-IT" dirty="0" err="1">
                <a:latin typeface="Arial" charset="0"/>
                <a:ea typeface="ＭＳ Ｐゴシック" charset="0"/>
              </a:rPr>
              <a:t>term</a:t>
            </a:r>
            <a:r>
              <a:rPr lang="it-IT" dirty="0">
                <a:latin typeface="Arial" charset="0"/>
                <a:ea typeface="ＭＳ Ｐゴシック" charset="0"/>
              </a:rPr>
              <a:t> CPAP </a:t>
            </a:r>
            <a:r>
              <a:rPr lang="it-IT" dirty="0" err="1">
                <a:latin typeface="Arial" charset="0"/>
                <a:ea typeface="ＭＳ Ｐゴシック" charset="0"/>
              </a:rPr>
              <a:t>therapy</a:t>
            </a:r>
            <a:r>
              <a:rPr lang="it-IT" dirty="0">
                <a:latin typeface="Arial" charset="0"/>
                <a:ea typeface="ＭＳ Ｐゴシック" charset="0"/>
              </a:rPr>
              <a:t>  </a:t>
            </a:r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id="{0867AF2F-F0D5-5C0D-5895-28D1C3F8D8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2133600"/>
            <a:ext cx="1838879" cy="64633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ea typeface="ＭＳ Ｐゴシック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3BB92A-DF84-BD72-77D0-E6291FAD45F9}"/>
              </a:ext>
            </a:extLst>
          </p:cNvPr>
          <p:cNvSpPr txBox="1"/>
          <p:nvPr/>
        </p:nvSpPr>
        <p:spPr>
          <a:xfrm>
            <a:off x="636104" y="3059668"/>
            <a:ext cx="2116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Arial" charset="0"/>
                <a:ea typeface="ＭＳ Ｐゴシック" charset="0"/>
              </a:rPr>
              <a:t>CPAP </a:t>
            </a:r>
            <a:r>
              <a:rPr lang="it-IT" sz="1800" dirty="0" err="1">
                <a:latin typeface="Arial" charset="0"/>
                <a:ea typeface="ＭＳ Ｐゴシック" charset="0"/>
              </a:rPr>
              <a:t>responder</a:t>
            </a:r>
            <a:r>
              <a:rPr lang="it-IT" sz="1800" dirty="0">
                <a:latin typeface="Arial" charset="0"/>
                <a:ea typeface="ＭＳ Ｐゴシック" charset="0"/>
              </a:rPr>
              <a:t> </a:t>
            </a:r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BAEDE5F-E1D3-A199-0340-3B60EA1CAB73}"/>
              </a:ext>
            </a:extLst>
          </p:cNvPr>
          <p:cNvSpPr txBox="1">
            <a:spLocks/>
          </p:cNvSpPr>
          <p:nvPr/>
        </p:nvSpPr>
        <p:spPr>
          <a:xfrm>
            <a:off x="234467" y="4816256"/>
            <a:ext cx="11723066" cy="12241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OHS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with </a:t>
            </a:r>
            <a:r>
              <a:rPr lang="it-IT" dirty="0" err="1"/>
              <a:t>impaired</a:t>
            </a:r>
            <a:r>
              <a:rPr lang="it-IT" dirty="0"/>
              <a:t> </a:t>
            </a:r>
            <a:r>
              <a:rPr lang="it-IT" dirty="0" err="1"/>
              <a:t>ventilatory</a:t>
            </a:r>
            <a:r>
              <a:rPr lang="it-IT" dirty="0"/>
              <a:t> </a:t>
            </a:r>
            <a:r>
              <a:rPr lang="it-IT" dirty="0" err="1"/>
              <a:t>responses</a:t>
            </a:r>
            <a:r>
              <a:rPr lang="it-IT" dirty="0"/>
              <a:t> to </a:t>
            </a:r>
            <a:r>
              <a:rPr lang="it-IT" dirty="0" err="1"/>
              <a:t>hypercapnia</a:t>
            </a:r>
            <a:r>
              <a:rPr lang="it-IT" dirty="0"/>
              <a:t> and </a:t>
            </a:r>
            <a:r>
              <a:rPr lang="it-IT" dirty="0" err="1"/>
              <a:t>hypoxia</a:t>
            </a:r>
            <a:r>
              <a:rPr lang="it-IT" dirty="0"/>
              <a:t>, and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cardiometabolic</a:t>
            </a:r>
            <a:r>
              <a:rPr lang="it-IT" dirty="0"/>
              <a:t> </a:t>
            </a:r>
            <a:r>
              <a:rPr lang="it-IT" dirty="0" err="1"/>
              <a:t>morbidity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can be </a:t>
            </a:r>
            <a:r>
              <a:rPr lang="it-IT" dirty="0" err="1">
                <a:solidFill>
                  <a:srgbClr val="FF0000"/>
                </a:solidFill>
              </a:rPr>
              <a:t>improved</a:t>
            </a:r>
            <a:r>
              <a:rPr lang="it-IT" dirty="0">
                <a:solidFill>
                  <a:srgbClr val="FF0000"/>
                </a:solidFill>
              </a:rPr>
              <a:t> under NIV (B)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B7005B8-4FEE-63CD-EC16-08B7247FE9B5}"/>
              </a:ext>
            </a:extLst>
          </p:cNvPr>
          <p:cNvSpPr/>
          <p:nvPr/>
        </p:nvSpPr>
        <p:spPr>
          <a:xfrm>
            <a:off x="7849497" y="6064438"/>
            <a:ext cx="2614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aseline="30000" dirty="0"/>
              <a:t>TASK FORCE ERS Eur Respir J 2017; 49: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339155"/>
            <a:ext cx="8229600" cy="1143000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br>
              <a:rPr lang="it-IT" sz="3200" dirty="0"/>
            </a:br>
            <a:r>
              <a:rPr lang="it-IT" sz="3200" dirty="0" err="1"/>
              <a:t>Obesity</a:t>
            </a:r>
            <a:r>
              <a:rPr lang="it-IT" sz="3200" dirty="0"/>
              <a:t> </a:t>
            </a:r>
            <a:r>
              <a:rPr lang="it-IT" sz="3200" dirty="0" err="1"/>
              <a:t>hypoventilation</a:t>
            </a:r>
            <a:r>
              <a:rPr lang="it-IT" sz="3200" dirty="0"/>
              <a:t> </a:t>
            </a:r>
            <a:r>
              <a:rPr lang="it-IT" sz="3200" dirty="0" err="1"/>
              <a:t>syndrome</a:t>
            </a:r>
            <a:r>
              <a:rPr lang="it-IT" sz="3200" dirty="0"/>
              <a:t>: </a:t>
            </a:r>
            <a:br>
              <a:rPr lang="it-IT" sz="3200" dirty="0"/>
            </a:br>
            <a:r>
              <a:rPr lang="it-IT" sz="3200" dirty="0"/>
              <a:t>ERS </a:t>
            </a:r>
            <a:r>
              <a:rPr lang="it-IT" sz="3200" dirty="0" err="1"/>
              <a:t>Statements</a:t>
            </a:r>
            <a:r>
              <a:rPr lang="it-IT" sz="3200" dirty="0"/>
              <a:t> 2017 </a:t>
            </a:r>
            <a:br>
              <a:rPr lang="it-IT" sz="3200" dirty="0"/>
            </a:br>
            <a:r>
              <a:rPr lang="it-IT" sz="3200" dirty="0"/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39484" y="3038758"/>
            <a:ext cx="9124122" cy="33950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-NIV with pressure support and target volume </a:t>
            </a:r>
            <a:r>
              <a:rPr lang="it-IT" dirty="0" err="1"/>
              <a:t>ventilation</a:t>
            </a:r>
            <a:r>
              <a:rPr lang="it-IT" dirty="0"/>
              <a:t> are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effective</a:t>
            </a:r>
            <a:r>
              <a:rPr lang="it-IT" dirty="0"/>
              <a:t>… Comparative studies do </a:t>
            </a:r>
            <a:r>
              <a:rPr lang="it-IT" dirty="0" err="1"/>
              <a:t>not</a:t>
            </a:r>
            <a:r>
              <a:rPr lang="it-IT" dirty="0"/>
              <a:t> show </a:t>
            </a:r>
            <a:r>
              <a:rPr lang="it-IT" dirty="0" err="1"/>
              <a:t>superiority</a:t>
            </a:r>
            <a:r>
              <a:rPr lang="it-IT" dirty="0"/>
              <a:t> of one mode </a:t>
            </a:r>
            <a:r>
              <a:rPr lang="it-IT" dirty="0">
                <a:solidFill>
                  <a:srgbClr val="FF0000"/>
                </a:solidFill>
              </a:rPr>
              <a:t>(B)</a:t>
            </a:r>
            <a:r>
              <a:rPr lang="it-IT" dirty="0"/>
              <a:t>. </a:t>
            </a:r>
          </a:p>
          <a:p>
            <a:pPr marL="514350" indent="-514350" algn="just">
              <a:buAutoNum type="arabicParenR"/>
            </a:pPr>
            <a:endParaRPr lang="it-IT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1663148" y="2075790"/>
            <a:ext cx="8229600" cy="137954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err="1"/>
              <a:t>Adherence</a:t>
            </a:r>
            <a:r>
              <a:rPr lang="it-IT" dirty="0"/>
              <a:t> of &gt;4 h per day to NIV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crucial</a:t>
            </a:r>
            <a:r>
              <a:rPr lang="it-IT" dirty="0"/>
              <a:t> for 	</a:t>
            </a:r>
            <a:r>
              <a:rPr lang="it-IT" dirty="0" err="1"/>
              <a:t>improving</a:t>
            </a:r>
            <a:r>
              <a:rPr lang="it-IT" dirty="0"/>
              <a:t> </a:t>
            </a:r>
            <a:r>
              <a:rPr lang="it-IT" dirty="0" err="1"/>
              <a:t>hypercapnia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(B)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6A7FF8A-D648-5E48-ABB9-21D62317B032}"/>
              </a:ext>
            </a:extLst>
          </p:cNvPr>
          <p:cNvSpPr/>
          <p:nvPr/>
        </p:nvSpPr>
        <p:spPr>
          <a:xfrm>
            <a:off x="7849497" y="6064438"/>
            <a:ext cx="2614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aseline="30000" dirty="0"/>
              <a:t>TASK FORCE ERS Eur Respir J 2017; 49: 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8C9F278-4394-1746-8591-03F8F5F1033F}"/>
              </a:ext>
            </a:extLst>
          </p:cNvPr>
          <p:cNvSpPr/>
          <p:nvPr/>
        </p:nvSpPr>
        <p:spPr>
          <a:xfrm>
            <a:off x="1981201" y="1507500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</a:rPr>
              <a:t>Therapeutic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r>
              <a:rPr lang="it-IT" i="1" dirty="0" err="1">
                <a:solidFill>
                  <a:srgbClr val="FF0000"/>
                </a:solidFill>
              </a:rPr>
              <a:t>issues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7980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514588"/>
            <a:ext cx="8229600" cy="1143000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br>
              <a:rPr lang="it-IT" sz="3200" dirty="0"/>
            </a:br>
            <a:r>
              <a:rPr lang="it-IT" sz="3200" dirty="0" err="1"/>
              <a:t>Obesity</a:t>
            </a:r>
            <a:r>
              <a:rPr lang="it-IT" sz="3200" dirty="0"/>
              <a:t> </a:t>
            </a:r>
            <a:r>
              <a:rPr lang="it-IT" sz="3200" dirty="0" err="1"/>
              <a:t>hypoventilation</a:t>
            </a:r>
            <a:r>
              <a:rPr lang="it-IT" sz="3200" dirty="0"/>
              <a:t> </a:t>
            </a:r>
            <a:r>
              <a:rPr lang="it-IT" sz="3200" dirty="0" err="1"/>
              <a:t>syndrome</a:t>
            </a:r>
            <a:r>
              <a:rPr lang="it-IT" sz="3200" dirty="0"/>
              <a:t>: </a:t>
            </a:r>
            <a:br>
              <a:rPr lang="it-IT" sz="3200" dirty="0"/>
            </a:br>
            <a:r>
              <a:rPr lang="it-IT" sz="3200" dirty="0"/>
              <a:t>ERS </a:t>
            </a:r>
            <a:r>
              <a:rPr lang="it-IT" sz="3200" dirty="0" err="1"/>
              <a:t>Statements</a:t>
            </a:r>
            <a:r>
              <a:rPr lang="it-IT" sz="3200" dirty="0"/>
              <a:t> 2017 </a:t>
            </a:r>
            <a:br>
              <a:rPr lang="it-IT" sz="3200" dirty="0"/>
            </a:br>
            <a:r>
              <a:rPr lang="it-IT" sz="3200" dirty="0"/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720327"/>
            <a:ext cx="8229600" cy="452596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r>
              <a:rPr lang="it-IT" dirty="0" err="1"/>
              <a:t>Oxygen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be </a:t>
            </a:r>
            <a:r>
              <a:rPr lang="it-IT" dirty="0" err="1"/>
              <a:t>applied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an </a:t>
            </a:r>
            <a:r>
              <a:rPr lang="it-IT" dirty="0" err="1"/>
              <a:t>adjunct</a:t>
            </a:r>
            <a:r>
              <a:rPr lang="it-IT" dirty="0"/>
              <a:t> to NIV </a:t>
            </a:r>
            <a:r>
              <a:rPr lang="it-IT" dirty="0">
                <a:solidFill>
                  <a:srgbClr val="FF0000"/>
                </a:solidFill>
              </a:rPr>
              <a:t>(B)…. </a:t>
            </a:r>
            <a:r>
              <a:rPr lang="it-IT" dirty="0" err="1"/>
              <a:t>Monotherapy</a:t>
            </a:r>
            <a:r>
              <a:rPr lang="it-IT" dirty="0"/>
              <a:t> with </a:t>
            </a:r>
            <a:r>
              <a:rPr lang="it-IT" dirty="0" err="1"/>
              <a:t>oxygen</a:t>
            </a:r>
            <a:r>
              <a:rPr lang="it-IT" dirty="0"/>
              <a:t> </a:t>
            </a:r>
            <a:r>
              <a:rPr lang="it-IT" dirty="0" err="1"/>
              <a:t>reduces</a:t>
            </a:r>
            <a:r>
              <a:rPr lang="it-IT" dirty="0"/>
              <a:t> </a:t>
            </a:r>
            <a:r>
              <a:rPr lang="it-IT" dirty="0" err="1"/>
              <a:t>ventilation</a:t>
            </a:r>
            <a:r>
              <a:rPr lang="it-IT" dirty="0"/>
              <a:t> and </a:t>
            </a:r>
            <a:r>
              <a:rPr lang="it-IT" dirty="0" err="1"/>
              <a:t>increases</a:t>
            </a:r>
            <a:r>
              <a:rPr lang="it-IT" dirty="0"/>
              <a:t> </a:t>
            </a:r>
            <a:r>
              <a:rPr lang="it-IT" dirty="0" err="1"/>
              <a:t>hypercapnia</a:t>
            </a:r>
            <a:r>
              <a:rPr lang="it-IT" dirty="0"/>
              <a:t>.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C7DE419-5792-9948-854E-30DA2A1ACFF3}"/>
              </a:ext>
            </a:extLst>
          </p:cNvPr>
          <p:cNvSpPr/>
          <p:nvPr/>
        </p:nvSpPr>
        <p:spPr>
          <a:xfrm>
            <a:off x="7849497" y="6064438"/>
            <a:ext cx="2614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aseline="30000" dirty="0"/>
              <a:t>TASK FORCE ERS Eur Respir J 2017; 49: 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BA42978-5B85-DC43-B94E-D88FE51CA08F}"/>
              </a:ext>
            </a:extLst>
          </p:cNvPr>
          <p:cNvSpPr/>
          <p:nvPr/>
        </p:nvSpPr>
        <p:spPr>
          <a:xfrm>
            <a:off x="1981201" y="1718273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>
                <a:solidFill>
                  <a:srgbClr val="FF0000"/>
                </a:solidFill>
              </a:rPr>
              <a:t>Therapeutic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r>
              <a:rPr lang="it-IT" i="1" dirty="0" err="1">
                <a:solidFill>
                  <a:srgbClr val="FF0000"/>
                </a:solidFill>
              </a:rPr>
              <a:t>issues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625502D-187A-7C60-3773-A2D23D0BB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151" y="3272108"/>
            <a:ext cx="1767658" cy="176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29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D1F3B2-CCF1-74F3-F597-C0C88A2AC773}"/>
              </a:ext>
            </a:extLst>
          </p:cNvPr>
          <p:cNvSpPr txBox="1"/>
          <p:nvPr/>
        </p:nvSpPr>
        <p:spPr>
          <a:xfrm>
            <a:off x="953311" y="603115"/>
            <a:ext cx="3234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In conclusione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5A54FC-59CA-4C9E-BA97-58B85A12400F}"/>
              </a:ext>
            </a:extLst>
          </p:cNvPr>
          <p:cNvSpPr txBox="1"/>
          <p:nvPr/>
        </p:nvSpPr>
        <p:spPr>
          <a:xfrm>
            <a:off x="370050" y="1720840"/>
            <a:ext cx="107087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it-IT" sz="2400" dirty="0"/>
              <a:t>OHS è entità nosologica precisamente definita la cui diagnosi ha importanti  ricadute in termini di sopravvivenza</a:t>
            </a:r>
          </a:p>
          <a:p>
            <a:pPr marL="342900" indent="-342900">
              <a:buFont typeface="Wingdings" pitchFamily="2" charset="2"/>
              <a:buChar char="ü"/>
            </a:pPr>
            <a:endParaRPr lang="it-IT" sz="2400" dirty="0"/>
          </a:p>
          <a:p>
            <a:pPr marL="342900" indent="-342900">
              <a:buFont typeface="Wingdings" pitchFamily="2" charset="2"/>
              <a:buChar char="ü"/>
            </a:pPr>
            <a:r>
              <a:rPr lang="it-IT" sz="2400" dirty="0"/>
              <a:t>Il punto eziopatogenetico  di  fondo   è una alterazione della risposta </a:t>
            </a:r>
            <a:r>
              <a:rPr lang="it-IT" sz="2400" dirty="0" err="1"/>
              <a:t>chemocettiva</a:t>
            </a:r>
            <a:endParaRPr lang="it-IT" sz="2400" dirty="0"/>
          </a:p>
          <a:p>
            <a:pPr marL="342900" indent="-342900">
              <a:buFont typeface="Wingdings" pitchFamily="2" charset="2"/>
              <a:buChar char="ü"/>
            </a:pPr>
            <a:endParaRPr lang="it-IT" sz="2400" dirty="0"/>
          </a:p>
          <a:p>
            <a:pPr marL="342900" indent="-342900">
              <a:buFont typeface="Wingdings" pitchFamily="2" charset="2"/>
              <a:buChar char="ü"/>
            </a:pPr>
            <a:r>
              <a:rPr lang="it-IT" sz="2400" dirty="0"/>
              <a:t>L’associazione con l’OSA è preponderante perché l’OSA rappresenta il  meccanismo eziopatogenetico più importante</a:t>
            </a:r>
          </a:p>
          <a:p>
            <a:pPr marL="342900" indent="-342900">
              <a:buFont typeface="Wingdings" pitchFamily="2" charset="2"/>
              <a:buChar char="ü"/>
            </a:pPr>
            <a:endParaRPr lang="it-IT" sz="2400" dirty="0"/>
          </a:p>
          <a:p>
            <a:pPr marL="342900" indent="-342900">
              <a:buFont typeface="Wingdings" pitchFamily="2" charset="2"/>
              <a:buChar char="ü"/>
            </a:pPr>
            <a:r>
              <a:rPr lang="it-IT" sz="2400" dirty="0" err="1"/>
              <a:t>Fenotipizzare</a:t>
            </a:r>
            <a:r>
              <a:rPr lang="it-IT" sz="2400" dirty="0"/>
              <a:t> l’OHS è  cruciale per identificare «</a:t>
            </a:r>
            <a:r>
              <a:rPr lang="it-IT" sz="2400" dirty="0" err="1"/>
              <a:t>outcomes</a:t>
            </a:r>
            <a:r>
              <a:rPr lang="it-IT" sz="2400" dirty="0"/>
              <a:t>»  e approccio terapeutico</a:t>
            </a:r>
          </a:p>
        </p:txBody>
      </p:sp>
    </p:spTree>
    <p:extLst>
      <p:ext uri="{BB962C8B-B14F-4D97-AF65-F5344CB8AC3E}">
        <p14:creationId xmlns:p14="http://schemas.microsoft.com/office/powerpoint/2010/main" val="874841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4288AD-EE62-5143-B638-808BCE5EF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07" y="2756228"/>
            <a:ext cx="7106749" cy="1842276"/>
          </a:xfrm>
          <a:solidFill>
            <a:srgbClr val="FF0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5400" i="1" dirty="0">
                <a:solidFill>
                  <a:schemeClr val="bg1"/>
                </a:solidFill>
              </a:rPr>
              <a:t>Grazie per la vostra attenzione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24D2283-D885-8B41-972B-7447322D0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2430" t="19560" r="22430" b="2754"/>
          <a:stretch>
            <a:fillRect/>
          </a:stretch>
        </p:blipFill>
        <p:spPr>
          <a:xfrm>
            <a:off x="7911547" y="488911"/>
            <a:ext cx="3727445" cy="2478714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CC6600"/>
              </a:gs>
              <a:gs pos="100000">
                <a:schemeClr val="tx1"/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505457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DCE81DC9-954F-DD9D-8600-71FB53F6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8" t="28342" r="18994" b="31294"/>
          <a:stretch>
            <a:fillRect/>
          </a:stretch>
        </p:blipFill>
        <p:spPr bwMode="auto">
          <a:xfrm>
            <a:off x="6905625" y="3389313"/>
            <a:ext cx="4981571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4A29EF65-C1C1-8124-0F1D-E3DEDCD02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" y="203199"/>
            <a:ext cx="5795963" cy="10064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it-IT" sz="2000" dirty="0">
                <a:solidFill>
                  <a:schemeClr val="bg1"/>
                </a:solidFill>
              </a:rPr>
              <a:t>INSUFFICIENZA RESPIRATORIA CRONICA SECONDARIA A SINDROME DA</a:t>
            </a:r>
          </a:p>
          <a:p>
            <a:pPr algn="ctr" eaLnBrk="1" hangingPunct="1"/>
            <a:r>
              <a:rPr lang="en-GB" altLang="it-IT" sz="2000" dirty="0">
                <a:solidFill>
                  <a:schemeClr val="bg1"/>
                </a:solidFill>
              </a:rPr>
              <a:t>OBESITA’-IPOVENTILAZIONE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88E33238-68F1-4CBD-03D9-E40C6633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23125" r="3059" b="11548"/>
          <a:stretch>
            <a:fillRect/>
          </a:stretch>
        </p:blipFill>
        <p:spPr bwMode="auto">
          <a:xfrm>
            <a:off x="397565" y="1268412"/>
            <a:ext cx="6238185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9" name="Text Box 5">
            <a:extLst>
              <a:ext uri="{FF2B5EF4-FFF2-40B4-BE49-F238E27FC236}">
                <a16:creationId xmlns:a16="http://schemas.microsoft.com/office/drawing/2014/main" id="{876FC78C-CFD6-6CA6-5B90-122930FB6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76" y="6553200"/>
            <a:ext cx="2663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400">
                <a:latin typeface="Arial" charset="0"/>
                <a:ea typeface="ＭＳ Ｐゴシック" charset="0"/>
              </a:rPr>
              <a:t>Nowbar et al Ann Int Med 2005</a:t>
            </a:r>
          </a:p>
        </p:txBody>
      </p:sp>
      <p:pic>
        <p:nvPicPr>
          <p:cNvPr id="26629" name="Picture 6" descr="DSCF0064">
            <a:extLst>
              <a:ext uri="{FF2B5EF4-FFF2-40B4-BE49-F238E27FC236}">
                <a16:creationId xmlns:a16="http://schemas.microsoft.com/office/drawing/2014/main" id="{9A205E39-DDA6-FE0A-ACF2-C16F45B0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578" y="203069"/>
            <a:ext cx="2703857" cy="293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7">
            <a:extLst>
              <a:ext uri="{FF2B5EF4-FFF2-40B4-BE49-F238E27FC236}">
                <a16:creationId xmlns:a16="http://schemas.microsoft.com/office/drawing/2014/main" id="{074EF8E1-8636-06AE-676D-8437E4FBC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797426"/>
            <a:ext cx="454162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chemeClr val="accent2"/>
                </a:solidFill>
                <a:latin typeface="Comic Sans MS" panose="030F0902030302020204" pitchFamily="66" charset="0"/>
              </a:rPr>
              <a:t>elevata mortalità</a:t>
            </a:r>
          </a:p>
          <a:p>
            <a:pPr eaLnBrk="1" hangingPunct="1"/>
            <a:endParaRPr lang="it-IT" altLang="it-IT" b="1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/>
            <a:r>
              <a:rPr lang="it-IT" altLang="it-IT" b="1">
                <a:solidFill>
                  <a:schemeClr val="accent2"/>
                </a:solidFill>
                <a:latin typeface="Comic Sans MS" panose="030F0902030302020204" pitchFamily="66" charset="0"/>
              </a:rPr>
              <a:t>		elevata morbidità</a:t>
            </a:r>
          </a:p>
        </p:txBody>
      </p:sp>
      <p:sp>
        <p:nvSpPr>
          <p:cNvPr id="16392" name="Line 8">
            <a:extLst>
              <a:ext uri="{FF2B5EF4-FFF2-40B4-BE49-F238E27FC236}">
                <a16:creationId xmlns:a16="http://schemas.microsoft.com/office/drawing/2014/main" id="{A6CF4421-ECBA-C86E-475F-0617CDD97A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27350" y="4292601"/>
            <a:ext cx="0" cy="50482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ea typeface="ＭＳ Ｐゴシック" charset="0"/>
            </a:endParaRPr>
          </a:p>
        </p:txBody>
      </p:sp>
      <p:sp>
        <p:nvSpPr>
          <p:cNvPr id="16393" name="Line 9">
            <a:extLst>
              <a:ext uri="{FF2B5EF4-FFF2-40B4-BE49-F238E27FC236}">
                <a16:creationId xmlns:a16="http://schemas.microsoft.com/office/drawing/2014/main" id="{8D915BC9-0AF7-8406-2FD1-24DC47942C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1538" y="5373688"/>
            <a:ext cx="792162" cy="2159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76942" y="278131"/>
            <a:ext cx="9851020" cy="98213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OHS: SINDROME OBESITA’/IPOVENTILAZIONE </a:t>
            </a:r>
          </a:p>
        </p:txBody>
      </p:sp>
      <p:sp>
        <p:nvSpPr>
          <p:cNvPr id="43012" name="Rectangle 9"/>
          <p:cNvSpPr>
            <a:spLocks noChangeArrowheads="1"/>
          </p:cNvSpPr>
          <p:nvPr/>
        </p:nvSpPr>
        <p:spPr bwMode="auto">
          <a:xfrm>
            <a:off x="576942" y="1490016"/>
            <a:ext cx="1078774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 b="1">
                <a:solidFill>
                  <a:srgbClr val="00529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fr-FR" sz="3200" b="0" dirty="0">
                <a:solidFill>
                  <a:srgbClr val="FF0000"/>
                </a:solidFill>
                <a:latin typeface="Times-Roman"/>
              </a:rPr>
              <a:t>1) </a:t>
            </a:r>
            <a:r>
              <a:rPr lang="en-US" altLang="fr-FR" sz="2133" b="0" u="sng" dirty="0" err="1">
                <a:solidFill>
                  <a:srgbClr val="FF0000"/>
                </a:solidFill>
                <a:latin typeface="Times-Roman"/>
              </a:rPr>
              <a:t>Pazienti</a:t>
            </a:r>
            <a:r>
              <a:rPr lang="en-US" altLang="fr-FR" sz="2133" b="0" u="sng" dirty="0">
                <a:solidFill>
                  <a:srgbClr val="FF0000"/>
                </a:solidFill>
                <a:latin typeface="Times-Roman"/>
              </a:rPr>
              <a:t> con </a:t>
            </a:r>
            <a:r>
              <a:rPr lang="en-US" altLang="fr-FR" sz="2133" b="0" u="sng" dirty="0" err="1">
                <a:solidFill>
                  <a:srgbClr val="FF0000"/>
                </a:solidFill>
                <a:latin typeface="Times-Roman"/>
              </a:rPr>
              <a:t>obesità</a:t>
            </a:r>
            <a:r>
              <a:rPr lang="en-US" altLang="fr-FR" sz="2133" b="0" u="sng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en-US" altLang="fr-FR" sz="2133" b="0" dirty="0">
                <a:solidFill>
                  <a:schemeClr val="tx1"/>
                </a:solidFill>
                <a:latin typeface="Times-Roman"/>
              </a:rPr>
              <a:t>(BMI&gt;30)  e PaCO2 </a:t>
            </a:r>
            <a:r>
              <a:rPr lang="en-US" altLang="fr-FR" sz="2133" b="0" i="1" dirty="0">
                <a:solidFill>
                  <a:schemeClr val="tx1"/>
                </a:solidFill>
                <a:latin typeface="RMTMI"/>
              </a:rPr>
              <a:t>&gt; </a:t>
            </a:r>
            <a:r>
              <a:rPr lang="en-US" altLang="fr-FR" sz="2133" b="0" dirty="0">
                <a:solidFill>
                  <a:schemeClr val="tx1"/>
                </a:solidFill>
                <a:latin typeface="Times-Roman"/>
              </a:rPr>
              <a:t>45 mmHg senza </a:t>
            </a:r>
            <a:r>
              <a:rPr lang="en-US" altLang="fr-FR" sz="2133" b="0" dirty="0" err="1">
                <a:solidFill>
                  <a:schemeClr val="tx1"/>
                </a:solidFill>
                <a:latin typeface="Times-Roman"/>
              </a:rPr>
              <a:t>altre</a:t>
            </a:r>
            <a:r>
              <a:rPr lang="en-US" altLang="fr-FR" sz="2133" b="0" dirty="0">
                <a:solidFill>
                  <a:schemeClr val="tx1"/>
                </a:solidFill>
                <a:latin typeface="Times-Roman"/>
              </a:rPr>
              <a:t> cause </a:t>
            </a:r>
            <a:r>
              <a:rPr lang="en-US" altLang="fr-FR" sz="2133" b="0" dirty="0" err="1">
                <a:solidFill>
                  <a:schemeClr val="tx1"/>
                </a:solidFill>
                <a:latin typeface="Times-Roman"/>
              </a:rPr>
              <a:t>che</a:t>
            </a:r>
            <a:r>
              <a:rPr lang="en-US" altLang="fr-FR" sz="2133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2133" b="0" dirty="0" err="1">
                <a:solidFill>
                  <a:schemeClr val="tx1"/>
                </a:solidFill>
                <a:latin typeface="Times-Roman"/>
              </a:rPr>
              <a:t>possano</a:t>
            </a:r>
            <a:r>
              <a:rPr lang="en-US" altLang="fr-FR" sz="2133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2133" b="0" dirty="0" err="1">
                <a:solidFill>
                  <a:schemeClr val="tx1"/>
                </a:solidFill>
                <a:latin typeface="Times-Roman"/>
              </a:rPr>
              <a:t>giustificare</a:t>
            </a:r>
            <a:r>
              <a:rPr lang="en-US" altLang="fr-FR" sz="2133" b="0" dirty="0">
                <a:solidFill>
                  <a:schemeClr val="tx1"/>
                </a:solidFill>
                <a:latin typeface="Times-Roman"/>
              </a:rPr>
              <a:t> la </a:t>
            </a:r>
            <a:r>
              <a:rPr lang="en-US" altLang="fr-FR" sz="2133" b="0" dirty="0" err="1">
                <a:solidFill>
                  <a:schemeClr val="tx1"/>
                </a:solidFill>
                <a:latin typeface="Times-Roman"/>
              </a:rPr>
              <a:t>ipercapnia</a:t>
            </a:r>
            <a:r>
              <a:rPr lang="en-US" altLang="fr-FR" sz="2133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2133" b="0" dirty="0" err="1">
                <a:solidFill>
                  <a:schemeClr val="tx1"/>
                </a:solidFill>
                <a:latin typeface="Times-Roman"/>
              </a:rPr>
              <a:t>diurna</a:t>
            </a:r>
            <a:r>
              <a:rPr lang="en-US" altLang="fr-FR" sz="2133" b="0" dirty="0">
                <a:solidFill>
                  <a:schemeClr val="tx1"/>
                </a:solidFill>
                <a:latin typeface="Times-Roman"/>
              </a:rPr>
              <a:t> ( m.  </a:t>
            </a:r>
            <a:r>
              <a:rPr lang="en-US" altLang="fr-FR" sz="2133" b="0" dirty="0" err="1">
                <a:solidFill>
                  <a:schemeClr val="tx1"/>
                </a:solidFill>
                <a:latin typeface="Times-Roman"/>
              </a:rPr>
              <a:t>neuromuscolari</a:t>
            </a:r>
            <a:r>
              <a:rPr lang="en-US" altLang="fr-FR" sz="2133" b="0" dirty="0">
                <a:solidFill>
                  <a:schemeClr val="tx1"/>
                </a:solidFill>
                <a:latin typeface="Times-Roman"/>
              </a:rPr>
              <a:t>,  </a:t>
            </a:r>
            <a:r>
              <a:rPr lang="en-US" altLang="fr-FR" sz="2133" b="0" dirty="0" err="1">
                <a:solidFill>
                  <a:schemeClr val="tx1"/>
                </a:solidFill>
                <a:latin typeface="Times-Roman"/>
              </a:rPr>
              <a:t>malattie</a:t>
            </a:r>
            <a:r>
              <a:rPr lang="en-US" altLang="fr-FR" sz="2133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2133" b="0" dirty="0" err="1">
                <a:solidFill>
                  <a:schemeClr val="tx1"/>
                </a:solidFill>
                <a:latin typeface="Times-Roman"/>
              </a:rPr>
              <a:t>della</a:t>
            </a:r>
            <a:r>
              <a:rPr lang="en-US" altLang="fr-FR" sz="2133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2133" b="0" dirty="0" err="1">
                <a:solidFill>
                  <a:schemeClr val="tx1"/>
                </a:solidFill>
                <a:latin typeface="Times-Roman"/>
              </a:rPr>
              <a:t>gabbia</a:t>
            </a:r>
            <a:r>
              <a:rPr lang="en-US" altLang="fr-FR" sz="2133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2133" b="0" dirty="0" err="1">
                <a:solidFill>
                  <a:schemeClr val="tx1"/>
                </a:solidFill>
                <a:latin typeface="Times-Roman"/>
              </a:rPr>
              <a:t>toracica</a:t>
            </a:r>
            <a:r>
              <a:rPr lang="en-US" altLang="fr-FR" sz="2133" b="0" dirty="0">
                <a:solidFill>
                  <a:schemeClr val="tx1"/>
                </a:solidFill>
                <a:latin typeface="Times-Roman"/>
              </a:rPr>
              <a:t>, </a:t>
            </a:r>
            <a:r>
              <a:rPr lang="en-US" altLang="fr-FR" sz="2133" b="0" dirty="0" err="1">
                <a:solidFill>
                  <a:schemeClr val="tx1"/>
                </a:solidFill>
                <a:latin typeface="Times-Roman"/>
              </a:rPr>
              <a:t>ipotiroidismo</a:t>
            </a:r>
            <a:r>
              <a:rPr lang="en-US" altLang="fr-FR" sz="2133" b="0" dirty="0">
                <a:solidFill>
                  <a:schemeClr val="tx1"/>
                </a:solidFill>
                <a:latin typeface="Times-Roman"/>
              </a:rPr>
              <a:t>, BPCO)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03FCEDB5-74E8-EC70-E107-B467408F8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2488" y="2830319"/>
            <a:ext cx="7835425" cy="255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8229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E8C1A-5C8E-8709-ECF8-BCA764DE7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BE38244-7203-4340-7B80-2452E769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0"/>
            <a:ext cx="9851020" cy="9821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3200" dirty="0"/>
              <a:t>OHS: SINDROME OBESITA’/ IPOVENTILAZIONE </a:t>
            </a:r>
          </a:p>
        </p:txBody>
      </p:sp>
      <p:sp>
        <p:nvSpPr>
          <p:cNvPr id="43012" name="Rectangle 9">
            <a:extLst>
              <a:ext uri="{FF2B5EF4-FFF2-40B4-BE49-F238E27FC236}">
                <a16:creationId xmlns:a16="http://schemas.microsoft.com/office/drawing/2014/main" id="{50F32215-BC24-70EE-E291-BEB1A5B89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67" y="982133"/>
            <a:ext cx="11811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 b="1">
                <a:solidFill>
                  <a:srgbClr val="00529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Pazienti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con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obesità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marcata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(BMI≥35)  e PaCO2 </a:t>
            </a:r>
            <a:r>
              <a:rPr lang="en-US" altLang="fr-FR" sz="1600" b="0" i="1" dirty="0">
                <a:solidFill>
                  <a:schemeClr val="tx1"/>
                </a:solidFill>
                <a:latin typeface="RMTMI"/>
              </a:rPr>
              <a:t>&gt; 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45 mmHg senza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altre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cause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che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possano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giustificare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la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ipercapnia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diurna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come 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malattie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del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parenchima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polmonare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, m. 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neuromuscolari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, 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malattie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della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gabbia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toracica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,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ipotiroidismo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fr-FR" sz="3200" b="0" dirty="0">
                <a:solidFill>
                  <a:srgbClr val="FF0000"/>
                </a:solidFill>
                <a:latin typeface="Times-Roman"/>
              </a:rPr>
              <a:t> 2) </a:t>
            </a:r>
            <a:r>
              <a:rPr lang="en-US" altLang="fr-FR" sz="1600" u="sng" dirty="0" err="1">
                <a:solidFill>
                  <a:srgbClr val="FF0000"/>
                </a:solidFill>
                <a:latin typeface="Times-Roman"/>
              </a:rPr>
              <a:t>Ipercapnia</a:t>
            </a:r>
            <a:r>
              <a:rPr lang="en-US" altLang="fr-FR" sz="1600" u="sng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en-US" altLang="fr-FR" sz="1600" u="sng" dirty="0" err="1">
                <a:solidFill>
                  <a:srgbClr val="FF0000"/>
                </a:solidFill>
                <a:latin typeface="Times-Roman"/>
              </a:rPr>
              <a:t>cronica</a:t>
            </a:r>
            <a:r>
              <a:rPr lang="en-US" altLang="fr-FR" sz="1600" b="0" u="sng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proporzionale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alla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obesità</a:t>
            </a:r>
            <a:endParaRPr lang="en-US" altLang="fr-FR" sz="1600" b="0" dirty="0">
              <a:solidFill>
                <a:schemeClr val="tx1"/>
              </a:solidFill>
              <a:latin typeface="Times-Roman"/>
            </a:endParaRPr>
          </a:p>
        </p:txBody>
      </p:sp>
      <p:sp>
        <p:nvSpPr>
          <p:cNvPr id="41990" name="Rectangle 11">
            <a:extLst>
              <a:ext uri="{FF2B5EF4-FFF2-40B4-BE49-F238E27FC236}">
                <a16:creationId xmlns:a16="http://schemas.microsoft.com/office/drawing/2014/main" id="{1375A6B6-6A50-C871-80A4-4B6BFA837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4702" y="6509927"/>
            <a:ext cx="34572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 b="1">
                <a:solidFill>
                  <a:srgbClr val="00529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100" b="0">
                <a:solidFill>
                  <a:srgbClr val="739900"/>
                </a:solidFill>
              </a:rPr>
              <a:t>Mokhlesi et al. Respiratory Care 2010, 55:1347-65</a:t>
            </a:r>
            <a:endParaRPr lang="fr-FR" altLang="fr-FR" sz="1100" b="0">
              <a:solidFill>
                <a:srgbClr val="73990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9079010-E056-F281-516E-9448D5A2D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32" y="2169524"/>
            <a:ext cx="8413270" cy="46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8F76C795-7E17-108A-9DE7-2ACE62F4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653" y="2059351"/>
            <a:ext cx="4125684" cy="67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fr-FR" sz="1200" dirty="0">
                <a:solidFill>
                  <a:srgbClr val="008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Hypercapnia increases as obesity increases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FFA97D5-AD5F-6CB7-73A6-C6D7A59C8992}"/>
              </a:ext>
            </a:extLst>
          </p:cNvPr>
          <p:cNvSpPr txBox="1"/>
          <p:nvPr/>
        </p:nvSpPr>
        <p:spPr>
          <a:xfrm>
            <a:off x="8734702" y="3785728"/>
            <a:ext cx="3289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baseline="0" dirty="0" err="1">
                <a:ea typeface="ＭＳ Ｐゴシック" panose="020B0600070205080204" pitchFamily="34" charset="-128"/>
              </a:rPr>
              <a:t>sotto</a:t>
            </a:r>
            <a:r>
              <a:rPr lang="fr-FR" altLang="fr-FR" baseline="0" dirty="0">
                <a:ea typeface="ＭＳ Ｐゴシック" panose="020B0600070205080204" pitchFamily="34" charset="-128"/>
              </a:rPr>
              <a:t> i 35 di BMI non c’</a:t>
            </a:r>
            <a:r>
              <a:rPr lang="fr-FR" altLang="fr-FR" baseline="0" dirty="0" err="1">
                <a:ea typeface="ＭＳ Ｐゴシック" panose="020B0600070205080204" pitchFamily="34" charset="-128"/>
              </a:rPr>
              <a:t>è</a:t>
            </a:r>
            <a:r>
              <a:rPr lang="fr-FR" altLang="fr-FR" baseline="0" dirty="0">
                <a:ea typeface="ＭＳ Ｐゴシック" panose="020B0600070205080204" pitchFamily="34" charset="-128"/>
              </a:rPr>
              <a:t> OHS</a:t>
            </a:r>
            <a:r>
              <a:rPr lang="fr-FR" altLang="fr-FR" baseline="0" dirty="0">
                <a:ea typeface="ＭＳ Ｐゴシック" panose="020B0600070205080204" pitchFamily="34" charset="-128"/>
                <a:sym typeface="Wingdings" pitchFamily="2" charset="2"/>
              </a:rPr>
              <a:t>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976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295401" y="0"/>
            <a:ext cx="9851020" cy="9821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3200" dirty="0"/>
              <a:t>OHS: SINDROME OBESITA’– IPOVENTILAZIONE -</a:t>
            </a:r>
          </a:p>
        </p:txBody>
      </p:sp>
      <p:sp>
        <p:nvSpPr>
          <p:cNvPr id="43012" name="Rectangle 9"/>
          <p:cNvSpPr>
            <a:spLocks noChangeArrowheads="1"/>
          </p:cNvSpPr>
          <p:nvPr/>
        </p:nvSpPr>
        <p:spPr bwMode="auto">
          <a:xfrm>
            <a:off x="186267" y="982133"/>
            <a:ext cx="11811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 b="1">
                <a:solidFill>
                  <a:srgbClr val="00529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Pazienti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con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obesità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marcata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(BMI≥35)  e PaCO2 </a:t>
            </a:r>
            <a:r>
              <a:rPr lang="en-US" altLang="fr-FR" sz="1600" b="0" i="1" dirty="0">
                <a:solidFill>
                  <a:schemeClr val="tx1"/>
                </a:solidFill>
                <a:latin typeface="RMTMI"/>
              </a:rPr>
              <a:t>&gt; 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45 mmHg senza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altre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cause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che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possano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giustificare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la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ipercapnia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diurna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come 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malattie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del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parenchima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polmonare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, m. 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neuromuscolari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, 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malattie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della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gabbia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toracica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,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ipotiroidismo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Ipercapnia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cronica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proporzionale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alla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obesità</a:t>
            </a:r>
            <a:endParaRPr lang="en-US" altLang="fr-FR" sz="1600" b="0" dirty="0">
              <a:solidFill>
                <a:schemeClr val="tx1"/>
              </a:solidFill>
              <a:latin typeface="Times-Roman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fr-FR" sz="3600" b="0" dirty="0">
                <a:solidFill>
                  <a:srgbClr val="FF0000"/>
                </a:solidFill>
                <a:latin typeface="Times-Roman"/>
              </a:rPr>
              <a:t>3) </a:t>
            </a:r>
            <a:r>
              <a:rPr lang="en-US" altLang="fr-FR" sz="1600" u="sng" dirty="0" err="1">
                <a:solidFill>
                  <a:srgbClr val="FF0000"/>
                </a:solidFill>
                <a:latin typeface="Times-Roman"/>
              </a:rPr>
              <a:t>Difetto</a:t>
            </a:r>
            <a:r>
              <a:rPr lang="en-US" altLang="fr-FR" sz="1600" u="sng" dirty="0">
                <a:solidFill>
                  <a:srgbClr val="FF0000"/>
                </a:solidFill>
                <a:latin typeface="Times-Roman"/>
              </a:rPr>
              <a:t>  </a:t>
            </a:r>
            <a:r>
              <a:rPr lang="en-US" altLang="fr-FR" sz="1600" u="sng" dirty="0" err="1">
                <a:solidFill>
                  <a:srgbClr val="FF0000"/>
                </a:solidFill>
                <a:latin typeface="Times-Roman"/>
              </a:rPr>
              <a:t>della</a:t>
            </a:r>
            <a:r>
              <a:rPr lang="en-US" altLang="fr-FR" sz="1600" u="sng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en-US" altLang="fr-FR" sz="1600" u="sng" dirty="0" err="1">
                <a:solidFill>
                  <a:srgbClr val="FF0000"/>
                </a:solidFill>
                <a:latin typeface="Times-Roman"/>
              </a:rPr>
              <a:t>risposta</a:t>
            </a:r>
            <a:r>
              <a:rPr lang="en-US" altLang="fr-FR" sz="1600" u="sng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en-US" altLang="fr-FR" sz="1600" u="sng" dirty="0" err="1">
                <a:solidFill>
                  <a:srgbClr val="FF0000"/>
                </a:solidFill>
                <a:latin typeface="Times-Roman"/>
              </a:rPr>
              <a:t>chemocettiva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come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meccanismo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fisiopatologico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comune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nella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genesi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della</a:t>
            </a:r>
            <a:r>
              <a:rPr lang="en-US" altLang="fr-FR" sz="1600" b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altLang="fr-FR" sz="1600" b="0" dirty="0" err="1">
                <a:solidFill>
                  <a:schemeClr val="tx1"/>
                </a:solidFill>
                <a:latin typeface="Times-Roman"/>
              </a:rPr>
              <a:t>ipercapnia</a:t>
            </a:r>
            <a:endParaRPr lang="en-US" altLang="fr-FR" sz="1600" b="0" dirty="0">
              <a:solidFill>
                <a:schemeClr val="tx1"/>
              </a:solidFill>
              <a:latin typeface="Times-Roman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8F2F82B-1D37-9D6F-1A14-82DE430A0041}"/>
              </a:ext>
            </a:extLst>
          </p:cNvPr>
          <p:cNvGrpSpPr/>
          <p:nvPr/>
        </p:nvGrpSpPr>
        <p:grpSpPr>
          <a:xfrm>
            <a:off x="194732" y="2732438"/>
            <a:ext cx="11714185" cy="3876713"/>
            <a:chOff x="133576" y="1476829"/>
            <a:chExt cx="11592493" cy="455385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91C8D52-233E-D3AD-3431-2792B576A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76" y="1915886"/>
              <a:ext cx="5486400" cy="411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" name="Picture 2" descr="slope hcvr1">
              <a:extLst>
                <a:ext uri="{FF2B5EF4-FFF2-40B4-BE49-F238E27FC236}">
                  <a16:creationId xmlns:a16="http://schemas.microsoft.com/office/drawing/2014/main" id="{BE5E9262-A751-23CF-AA50-62AE6BB7E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9669" y="1915886"/>
              <a:ext cx="5486400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ccia a inversione 7">
              <a:extLst>
                <a:ext uri="{FF2B5EF4-FFF2-40B4-BE49-F238E27FC236}">
                  <a16:creationId xmlns:a16="http://schemas.microsoft.com/office/drawing/2014/main" id="{8A33D4BB-BE1C-B28F-98FB-0F16B96081E4}"/>
                </a:ext>
              </a:extLst>
            </p:cNvPr>
            <p:cNvSpPr/>
            <p:nvPr/>
          </p:nvSpPr>
          <p:spPr>
            <a:xfrm>
              <a:off x="2577419" y="1476829"/>
              <a:ext cx="6085114" cy="435428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10" name="Ovale 9">
            <a:extLst>
              <a:ext uri="{FF2B5EF4-FFF2-40B4-BE49-F238E27FC236}">
                <a16:creationId xmlns:a16="http://schemas.microsoft.com/office/drawing/2014/main" id="{D2895AC3-871D-3CF5-DF90-32F18DA4EAA8}"/>
              </a:ext>
            </a:extLst>
          </p:cNvPr>
          <p:cNvSpPr/>
          <p:nvPr/>
        </p:nvSpPr>
        <p:spPr>
          <a:xfrm>
            <a:off x="1791192" y="2972313"/>
            <a:ext cx="1469571" cy="74022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D8F648AF-DE1F-7872-3932-188334520C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34193" y="4084636"/>
            <a:ext cx="3004456" cy="165462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16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408" y="1697564"/>
            <a:ext cx="9488212" cy="4812276"/>
          </a:xfrm>
        </p:spPr>
      </p:pic>
      <p:sp>
        <p:nvSpPr>
          <p:cNvPr id="41990" name="Rectangle 11"/>
          <p:cNvSpPr>
            <a:spLocks noChangeArrowheads="1"/>
          </p:cNvSpPr>
          <p:nvPr/>
        </p:nvSpPr>
        <p:spPr bwMode="auto">
          <a:xfrm>
            <a:off x="8591250" y="6478344"/>
            <a:ext cx="340601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 b="1">
                <a:solidFill>
                  <a:srgbClr val="00529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100" b="0" dirty="0" err="1">
                <a:solidFill>
                  <a:srgbClr val="739900"/>
                </a:solidFill>
              </a:rPr>
              <a:t>Mokhlesi</a:t>
            </a:r>
            <a:r>
              <a:rPr lang="en-US" altLang="fr-FR" sz="1100" b="0" dirty="0">
                <a:solidFill>
                  <a:srgbClr val="739900"/>
                </a:solidFill>
              </a:rPr>
              <a:t> et al. Respiratory Care 2010, 55:1347-65</a:t>
            </a:r>
            <a:endParaRPr lang="fr-FR" altLang="fr-FR" sz="1100" b="0" dirty="0">
              <a:solidFill>
                <a:srgbClr val="7399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0BF71D1-5F51-28C5-BB0B-0AE857E59A6E}"/>
              </a:ext>
            </a:extLst>
          </p:cNvPr>
          <p:cNvSpPr txBox="1"/>
          <p:nvPr/>
        </p:nvSpPr>
        <p:spPr>
          <a:xfrm>
            <a:off x="637741" y="476340"/>
            <a:ext cx="11096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400" b="0" dirty="0">
                <a:solidFill>
                  <a:schemeClr val="tx1"/>
                </a:solidFill>
                <a:latin typeface="Times-Roman"/>
              </a:rPr>
              <a:t>PERCHE’ LA RISPOSTA VENTILATORIA ALLA CO2  E’  RIDOTTA ?</a:t>
            </a:r>
            <a:endParaRPr lang="it-IT" sz="2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CA7DDA6-55D4-43BC-923D-A8EDC18C092B}"/>
              </a:ext>
            </a:extLst>
          </p:cNvPr>
          <p:cNvSpPr txBox="1"/>
          <p:nvPr/>
        </p:nvSpPr>
        <p:spPr>
          <a:xfrm>
            <a:off x="9651620" y="2991574"/>
            <a:ext cx="20824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A)Tipo di apnea</a:t>
            </a:r>
          </a:p>
          <a:p>
            <a:endParaRPr lang="it-IT" dirty="0"/>
          </a:p>
          <a:p>
            <a:r>
              <a:rPr lang="it-IT" dirty="0"/>
              <a:t>B) Carico meccanico</a:t>
            </a:r>
          </a:p>
          <a:p>
            <a:endParaRPr lang="it-IT" dirty="0"/>
          </a:p>
          <a:p>
            <a:r>
              <a:rPr lang="it-IT" dirty="0"/>
              <a:t>C)</a:t>
            </a:r>
            <a:r>
              <a:rPr lang="it-IT" dirty="0" err="1"/>
              <a:t>Leptino</a:t>
            </a:r>
            <a:r>
              <a:rPr lang="it-IT" dirty="0"/>
              <a:t>-resistenza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8B0E9C63-76C0-2C71-DBFA-65C23C23D5AD}"/>
              </a:ext>
            </a:extLst>
          </p:cNvPr>
          <p:cNvSpPr/>
          <p:nvPr/>
        </p:nvSpPr>
        <p:spPr>
          <a:xfrm>
            <a:off x="163408" y="2388927"/>
            <a:ext cx="7827653" cy="104007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FCC7CC88-6350-C235-D223-2FD740093E86}"/>
              </a:ext>
            </a:extLst>
          </p:cNvPr>
          <p:cNvSpPr/>
          <p:nvPr/>
        </p:nvSpPr>
        <p:spPr>
          <a:xfrm>
            <a:off x="1696279" y="4650224"/>
            <a:ext cx="3684104" cy="90361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44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D3A37B86-F7FB-F03C-B40F-ACBFBF20E676}"/>
              </a:ext>
            </a:extLst>
          </p:cNvPr>
          <p:cNvGrpSpPr/>
          <p:nvPr/>
        </p:nvGrpSpPr>
        <p:grpSpPr>
          <a:xfrm>
            <a:off x="560615" y="426540"/>
            <a:ext cx="11070770" cy="6269962"/>
            <a:chOff x="1524001" y="1"/>
            <a:chExt cx="8778240" cy="6269962"/>
          </a:xfrm>
        </p:grpSpPr>
        <p:sp>
          <p:nvSpPr>
            <p:cNvPr id="218116" name="Rectangle 2"/>
            <p:cNvSpPr>
              <a:spLocks noChangeArrowheads="1"/>
            </p:cNvSpPr>
            <p:nvPr/>
          </p:nvSpPr>
          <p:spPr bwMode="auto">
            <a:xfrm>
              <a:off x="1524001" y="1"/>
              <a:ext cx="8011797" cy="815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Particularities of sleep apnea syndrome in OHS</a:t>
              </a:r>
            </a:p>
            <a:p>
              <a:pPr algn="ctr"/>
              <a:r>
                <a:rPr lang="en-US" sz="1100" dirty="0">
                  <a:solidFill>
                    <a:srgbClr val="0000FF"/>
                  </a:solidFill>
                  <a:latin typeface="Tahoma" pitchFamily="34" charset="0"/>
                  <a:cs typeface="Tahoma" pitchFamily="34" charset="0"/>
                </a:rPr>
                <a:t>Imbalance between CO2 load during prolonged apneic events and limited CO2 elimination during resumption of ventilation</a:t>
              </a:r>
            </a:p>
            <a:p>
              <a:pPr algn="ctr"/>
              <a:endParaRPr 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218117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1" y="1307175"/>
              <a:ext cx="8778240" cy="4962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Connecteur droit avec flèche 13"/>
            <p:cNvCxnSpPr/>
            <p:nvPr/>
          </p:nvCxnSpPr>
          <p:spPr>
            <a:xfrm>
              <a:off x="5114851" y="3788569"/>
              <a:ext cx="14288" cy="996950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>
              <a:off x="5779090" y="3694729"/>
              <a:ext cx="0" cy="13862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857158-D3D8-C567-A79F-75B605383A33}"/>
              </a:ext>
            </a:extLst>
          </p:cNvPr>
          <p:cNvSpPr txBox="1"/>
          <p:nvPr/>
        </p:nvSpPr>
        <p:spPr>
          <a:xfrm>
            <a:off x="739302" y="583660"/>
            <a:ext cx="857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</a:rPr>
              <a:t>[A]</a:t>
            </a:r>
          </a:p>
        </p:txBody>
      </p:sp>
    </p:spTree>
    <p:extLst>
      <p:ext uri="{BB962C8B-B14F-4D97-AF65-F5344CB8AC3E}">
        <p14:creationId xmlns:p14="http://schemas.microsoft.com/office/powerpoint/2010/main" val="282929395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"/>
          <a:stretch/>
        </p:blipFill>
        <p:spPr bwMode="auto">
          <a:xfrm>
            <a:off x="2319244" y="753196"/>
            <a:ext cx="6368258" cy="547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>
            <a:cxnSpLocks/>
          </p:cNvCxnSpPr>
          <p:nvPr/>
        </p:nvCxnSpPr>
        <p:spPr>
          <a:xfrm flipV="1">
            <a:off x="7677374" y="3683619"/>
            <a:ext cx="1836740" cy="23191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7034436" y="3628963"/>
            <a:ext cx="1285875" cy="714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504101" y="3628963"/>
            <a:ext cx="1285875" cy="714375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avec flèche 10"/>
          <p:cNvCxnSpPr>
            <a:cxnSpLocks/>
          </p:cNvCxnSpPr>
          <p:nvPr/>
        </p:nvCxnSpPr>
        <p:spPr>
          <a:xfrm flipH="1" flipV="1">
            <a:off x="1723139" y="4162469"/>
            <a:ext cx="2280860" cy="206416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191" name="Rectangle 2"/>
          <p:cNvSpPr>
            <a:spLocks noChangeArrowheads="1"/>
          </p:cNvSpPr>
          <p:nvPr/>
        </p:nvSpPr>
        <p:spPr bwMode="auto">
          <a:xfrm>
            <a:off x="726189" y="7394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Particularities of sleep apnea syndrome in OHS</a:t>
            </a:r>
          </a:p>
          <a:p>
            <a:pPr algn="ctr"/>
            <a:r>
              <a:rPr lang="en-US" sz="12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Imbalance between CO2 load during prolonged apneic events and limited CO2 elimination during resumption of ventilation</a:t>
            </a:r>
          </a:p>
        </p:txBody>
      </p:sp>
      <p:sp>
        <p:nvSpPr>
          <p:cNvPr id="221192" name="ZoneTexte 11"/>
          <p:cNvSpPr txBox="1">
            <a:spLocks noChangeArrowheads="1"/>
          </p:cNvSpPr>
          <p:nvPr/>
        </p:nvSpPr>
        <p:spPr bwMode="auto">
          <a:xfrm>
            <a:off x="726189" y="3228006"/>
            <a:ext cx="9969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Short apneas:</a:t>
            </a:r>
          </a:p>
          <a:p>
            <a:pPr algn="ctr"/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US" sz="1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Stable PtCO2</a:t>
            </a:r>
          </a:p>
        </p:txBody>
      </p:sp>
      <p:sp>
        <p:nvSpPr>
          <p:cNvPr id="221193" name="ZoneTexte 12"/>
          <p:cNvSpPr txBox="1">
            <a:spLocks noChangeArrowheads="1"/>
          </p:cNvSpPr>
          <p:nvPr/>
        </p:nvSpPr>
        <p:spPr bwMode="auto">
          <a:xfrm>
            <a:off x="9332913" y="2909888"/>
            <a:ext cx="1116012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Long apneas:</a:t>
            </a:r>
          </a:p>
          <a:p>
            <a:pPr algn="ctr"/>
            <a:r>
              <a:rPr lang="en-US" sz="14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US" sz="14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PtCO2</a:t>
            </a:r>
          </a:p>
          <a:p>
            <a:pPr algn="ctr"/>
            <a:r>
              <a:rPr lang="en-US" sz="14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goes up</a:t>
            </a:r>
          </a:p>
        </p:txBody>
      </p:sp>
    </p:spTree>
    <p:extLst>
      <p:ext uri="{BB962C8B-B14F-4D97-AF65-F5344CB8AC3E}">
        <p14:creationId xmlns:p14="http://schemas.microsoft.com/office/powerpoint/2010/main" val="30488936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1163</Words>
  <Application>Microsoft Macintosh PowerPoint</Application>
  <PresentationFormat>Widescreen</PresentationFormat>
  <Paragraphs>178</Paragraphs>
  <Slides>26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42" baseType="lpstr">
      <vt:lpstr>ＭＳ Ｐゴシック</vt:lpstr>
      <vt:lpstr>ＭＳ Ｐゴシック</vt:lpstr>
      <vt:lpstr>AdvOT7d6df7ab.I</vt:lpstr>
      <vt:lpstr>AdvTTa9027ee7</vt:lpstr>
      <vt:lpstr>Arial</vt:lpstr>
      <vt:lpstr>Calibri</vt:lpstr>
      <vt:lpstr>Calibri Light</vt:lpstr>
      <vt:lpstr>Comic Sans MS</vt:lpstr>
      <vt:lpstr>RMTMI</vt:lpstr>
      <vt:lpstr>Tahoma</vt:lpstr>
      <vt:lpstr>Times</vt:lpstr>
      <vt:lpstr>Times New Roman</vt:lpstr>
      <vt:lpstr>Times-Roman</vt:lpstr>
      <vt:lpstr>Trebuchet MS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OHS: SINDROME OBESITA’/IPOVENTILAZIONE </vt:lpstr>
      <vt:lpstr>OHS: SINDROME OBESITA’/ IPOVENTILAZIONE </vt:lpstr>
      <vt:lpstr>OHS: SINDROME OBESITA’– IPOVENTILAZIONE -</vt:lpstr>
      <vt:lpstr>Presentazione standard di PowerPoint</vt:lpstr>
      <vt:lpstr>Presentazione standard di PowerPoint</vt:lpstr>
      <vt:lpstr>Presentazione standard di PowerPoint</vt:lpstr>
      <vt:lpstr>Polmone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Global unadjusted mortality from observational studies</vt:lpstr>
      <vt:lpstr>Il Super-Pickwick </vt:lpstr>
      <vt:lpstr>NIV or CPAP ?</vt:lpstr>
      <vt:lpstr>Presentazione standard di PowerPoint</vt:lpstr>
      <vt:lpstr>Presentazione standard di PowerPoint</vt:lpstr>
      <vt:lpstr> Obesity hypoventilation syndrome:  ERS Statements 2017   </vt:lpstr>
      <vt:lpstr> Obesity hypoventilation syndrome:  ERS Statements 2017  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Obesità-ipoventilazione e OSAS: differenze e similitudini   </dc:title>
  <dc:creator>vincenzo patruno</dc:creator>
  <cp:lastModifiedBy>Vincenzo Patruno</cp:lastModifiedBy>
  <cp:revision>37</cp:revision>
  <dcterms:created xsi:type="dcterms:W3CDTF">2023-04-19T11:45:06Z</dcterms:created>
  <dcterms:modified xsi:type="dcterms:W3CDTF">2025-05-14T05:21:27Z</dcterms:modified>
</cp:coreProperties>
</file>