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ink/ink1.xml" ContentType="application/inkml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notesSlides/notesSlide12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3.xml" ContentType="application/vnd.openxmlformats-officedocument.presentationml.notesSlide+xml"/>
  <Override PartName="/ppt/tags/tag18.xml" ContentType="application/vnd.openxmlformats-officedocument.presentationml.tags+xml"/>
  <Override PartName="/ppt/notesSlides/notesSlide14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tags/tag19.xml" ContentType="application/vnd.openxmlformats-officedocument.presentationml.tags+xml"/>
  <Override PartName="/ppt/notesSlides/notesSlide15.xml" ContentType="application/vnd.openxmlformats-officedocument.presentationml.notesSlide+xml"/>
  <Override PartName="/ppt/tags/tag20.xml" ContentType="application/vnd.openxmlformats-officedocument.presentationml.tags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6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17.xml" ContentType="application/vnd.openxmlformats-officedocument.presentationml.notesSlide+xml"/>
  <Override PartName="/ppt/tags/tag25.xml" ContentType="application/vnd.openxmlformats-officedocument.presentationml.tags+xml"/>
  <Override PartName="/ppt/notesSlides/notesSlide18.xml" ContentType="application/vnd.openxmlformats-officedocument.presentationml.notesSlide+xml"/>
  <Override PartName="/ppt/ink/ink10.xml" ContentType="application/inkml+xml"/>
  <Override PartName="/ppt/ink/ink11.xml" ContentType="application/inkml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19.xml" ContentType="application/vnd.openxmlformats-officedocument.presentationml.notesSlide+xml"/>
  <Override PartName="/ppt/tags/tag30.xml" ContentType="application/vnd.openxmlformats-officedocument.presentationml.tags+xml"/>
  <Override PartName="/ppt/notesSlides/notesSlide20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tags/tag31.xml" ContentType="application/vnd.openxmlformats-officedocument.presentationml.tags+xml"/>
  <Override PartName="/ppt/notesSlides/notesSlide21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tags/tag32.xml" ContentType="application/vnd.openxmlformats-officedocument.presentationml.tags+xml"/>
  <Override PartName="/ppt/notesSlides/notesSlide22.xml" ContentType="application/vnd.openxmlformats-officedocument.presentationml.notesSlide+xml"/>
  <Override PartName="/ppt/tags/tag33.xml" ContentType="application/vnd.openxmlformats-officedocument.presentationml.tags+xml"/>
  <Override PartName="/ppt/notesSlides/notesSlide23.xml" ContentType="application/vnd.openxmlformats-officedocument.presentationml.notesSlide+xml"/>
  <Override PartName="/ppt/ink/ink12.xml" ContentType="application/inkml+xml"/>
  <Override PartName="/ppt/tags/tag34.xml" ContentType="application/vnd.openxmlformats-officedocument.presentationml.tags+xml"/>
  <Override PartName="/ppt/notesSlides/notesSlide24.xml" ContentType="application/vnd.openxmlformats-officedocument.presentationml.notesSlide+xml"/>
  <Override PartName="/ppt/tags/tag35.xml" ContentType="application/vnd.openxmlformats-officedocument.presentationml.tags+xml"/>
  <Override PartName="/ppt/notesSlides/notesSlide25.xml" ContentType="application/vnd.openxmlformats-officedocument.presentationml.notesSlide+xml"/>
  <Override PartName="/ppt/tags/tag36.xml" ContentType="application/vnd.openxmlformats-officedocument.presentationml.tags+xml"/>
  <Override PartName="/ppt/notesSlides/notesSlide26.xml" ContentType="application/vnd.openxmlformats-officedocument.presentationml.notesSlide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tags/tag37.xml" ContentType="application/vnd.openxmlformats-officedocument.presentationml.tags+xml"/>
  <Override PartName="/ppt/notesSlides/notesSlide27.xml" ContentType="application/vnd.openxmlformats-officedocument.presentationml.notesSlide+xml"/>
  <Override PartName="/ppt/tags/tag38.xml" ContentType="application/vnd.openxmlformats-officedocument.presentationml.tags+xml"/>
  <Override PartName="/ppt/notesSlides/notesSlide28.xml" ContentType="application/vnd.openxmlformats-officedocument.presentationml.notesSlide+xml"/>
  <Override PartName="/ppt/tags/tag39.xml" ContentType="application/vnd.openxmlformats-officedocument.presentationml.tags+xml"/>
  <Override PartName="/ppt/notesSlides/notesSlide29.xml" ContentType="application/vnd.openxmlformats-officedocument.presentationml.notesSl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30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31.xml" ContentType="application/vnd.openxmlformats-officedocument.presentationml.notesSlide+xml"/>
  <Override PartName="/ppt/tags/tag44.xml" ContentType="application/vnd.openxmlformats-officedocument.presentationml.tags+xml"/>
  <Override PartName="/ppt/notesSlides/notesSlide32.xml" ContentType="application/vnd.openxmlformats-officedocument.presentationml.notesSlide+xml"/>
  <Override PartName="/ppt/tags/tag45.xml" ContentType="application/vnd.openxmlformats-officedocument.presentationml.tags+xml"/>
  <Override PartName="/ppt/notesSlides/notesSlide33.xml" ContentType="application/vnd.openxmlformats-officedocument.presentationml.notesSlide+xml"/>
  <Override PartName="/ppt/tags/tag46.xml" ContentType="application/vnd.openxmlformats-officedocument.presentationml.tags+xml"/>
  <Override PartName="/ppt/notesSlides/notesSlide34.xml" ContentType="application/vnd.openxmlformats-officedocument.presentationml.notesSlide+xml"/>
  <Override PartName="/ppt/tags/tag47.xml" ContentType="application/vnd.openxmlformats-officedocument.presentationml.tags+xml"/>
  <Override PartName="/ppt/notesSlides/notesSlide35.xml" ContentType="application/vnd.openxmlformats-officedocument.presentationml.notesSlide+xml"/>
  <Override PartName="/ppt/tags/tag48.xml" ContentType="application/vnd.openxmlformats-officedocument.presentationml.tags+xml"/>
  <Override PartName="/ppt/notesSlides/notesSlide36.xml" ContentType="application/vnd.openxmlformats-officedocument.presentationml.notesSlide+xml"/>
  <Override PartName="/ppt/tags/tag49.xml" ContentType="application/vnd.openxmlformats-officedocument.presentationml.tags+xml"/>
  <Override PartName="/ppt/notesSlides/notesSlide37.xml" ContentType="application/vnd.openxmlformats-officedocument.presentationml.notesSlide+xml"/>
  <Override PartName="/ppt/tags/tag50.xml" ContentType="application/vnd.openxmlformats-officedocument.presentationml.tags+xml"/>
  <Override PartName="/ppt/notesSlides/notesSlide38.xml" ContentType="application/vnd.openxmlformats-officedocument.presentationml.notesSlide+xml"/>
  <Override PartName="/ppt/ink/ink24.xml" ContentType="application/inkml+xml"/>
  <Override PartName="/ppt/ink/ink25.xml" ContentType="application/inkml+xml"/>
  <Override PartName="/ppt/tags/tag51.xml" ContentType="application/vnd.openxmlformats-officedocument.presentationml.tags+xml"/>
  <Override PartName="/ppt/notesSlides/notesSlide39.xml" ContentType="application/vnd.openxmlformats-officedocument.presentationml.notesSlide+xml"/>
  <Override PartName="/ppt/tags/tag52.xml" ContentType="application/vnd.openxmlformats-officedocument.presentationml.tags+xml"/>
  <Override PartName="/ppt/notesSlides/notesSlide40.xml" ContentType="application/vnd.openxmlformats-officedocument.presentationml.notesSlide+xml"/>
  <Override PartName="/ppt/tags/tag53.xml" ContentType="application/vnd.openxmlformats-officedocument.presentationml.tags+xml"/>
  <Override PartName="/ppt/notesSlides/notesSlide41.xml" ContentType="application/vnd.openxmlformats-officedocument.presentationml.notesSlide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notesSlides/notesSlide42.xml" ContentType="application/vnd.openxmlformats-officedocument.presentationml.notesSlide+xml"/>
  <Override PartName="/ppt/ink/ink26.xml" ContentType="application/inkml+xml"/>
  <Override PartName="/ppt/ink/ink27.xml" ContentType="application/inkml+xml"/>
  <Override PartName="/ppt/tags/tag56.xml" ContentType="application/vnd.openxmlformats-officedocument.presentationml.tags+xml"/>
  <Override PartName="/ppt/notesSlides/notesSlide43.xml" ContentType="application/vnd.openxmlformats-officedocument.presentationml.notesSlide+xml"/>
  <Override PartName="/ppt/tags/tag57.xml" ContentType="application/vnd.openxmlformats-officedocument.presentationml.tags+xml"/>
  <Override PartName="/ppt/notesSlides/notesSlide44.xml" ContentType="application/vnd.openxmlformats-officedocument.presentationml.notesSlide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tags/tag58.xml" ContentType="application/vnd.openxmlformats-officedocument.presentationml.tags+xml"/>
  <Override PartName="/ppt/notesSlides/notesSlide45.xml" ContentType="application/vnd.openxmlformats-officedocument.presentationml.notesSlide+xml"/>
  <Override PartName="/ppt/tags/tag59.xml" ContentType="application/vnd.openxmlformats-officedocument.presentationml.tags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tags/tag60.xml" ContentType="application/vnd.openxmlformats-officedocument.presentationml.tags+xml"/>
  <Override PartName="/ppt/notesSlides/notesSlide46.xml" ContentType="application/vnd.openxmlformats-officedocument.presentationml.notesSlide+xml"/>
  <Override PartName="/ppt/ink/ink36.xml" ContentType="application/inkml+xml"/>
  <Override PartName="/ppt/ink/ink37.xml" ContentType="application/inkml+xml"/>
  <Override PartName="/ppt/ink/ink38.xml" ContentType="application/inkml+xml"/>
  <Override PartName="/ppt/tags/tag61.xml" ContentType="application/vnd.openxmlformats-officedocument.presentationml.tags+xml"/>
  <Override PartName="/ppt/notesSlides/notesSlide47.xml" ContentType="application/vnd.openxmlformats-officedocument.presentationml.notesSlide+xml"/>
  <Override PartName="/ppt/tags/tag62.xml" ContentType="application/vnd.openxmlformats-officedocument.presentationml.tags+xml"/>
  <Override PartName="/ppt/notesSlides/notesSlide48.xml" ContentType="application/vnd.openxmlformats-officedocument.presentationml.notesSlide+xml"/>
  <Override PartName="/ppt/tags/tag63.xml" ContentType="application/vnd.openxmlformats-officedocument.presentationml.tags+xml"/>
  <Override PartName="/ppt/notesSlides/notesSlide49.xml" ContentType="application/vnd.openxmlformats-officedocument.presentationml.notesSlide+xml"/>
  <Override PartName="/ppt/tags/tag64.xml" ContentType="application/vnd.openxmlformats-officedocument.presentationml.tags+xml"/>
  <Override PartName="/ppt/notesSlides/notesSlide50.xml" ContentType="application/vnd.openxmlformats-officedocument.presentationml.notesSlide+xml"/>
  <Override PartName="/ppt/tags/tag6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712" r:id="rId2"/>
    <p:sldId id="757" r:id="rId3"/>
    <p:sldId id="711" r:id="rId4"/>
    <p:sldId id="681" r:id="rId5"/>
    <p:sldId id="756" r:id="rId6"/>
    <p:sldId id="691" r:id="rId7"/>
    <p:sldId id="692" r:id="rId8"/>
    <p:sldId id="694" r:id="rId9"/>
    <p:sldId id="700" r:id="rId10"/>
    <p:sldId id="693" r:id="rId11"/>
    <p:sldId id="715" r:id="rId12"/>
    <p:sldId id="705" r:id="rId13"/>
    <p:sldId id="707" r:id="rId14"/>
    <p:sldId id="731" r:id="rId15"/>
    <p:sldId id="739" r:id="rId16"/>
    <p:sldId id="717" r:id="rId17"/>
    <p:sldId id="718" r:id="rId18"/>
    <p:sldId id="567" r:id="rId19"/>
    <p:sldId id="725" r:id="rId20"/>
    <p:sldId id="726" r:id="rId21"/>
    <p:sldId id="723" r:id="rId22"/>
    <p:sldId id="724" r:id="rId23"/>
    <p:sldId id="727" r:id="rId24"/>
    <p:sldId id="719" r:id="rId25"/>
    <p:sldId id="764" r:id="rId26"/>
    <p:sldId id="716" r:id="rId27"/>
    <p:sldId id="730" r:id="rId28"/>
    <p:sldId id="696" r:id="rId29"/>
    <p:sldId id="411" r:id="rId30"/>
    <p:sldId id="400" r:id="rId31"/>
    <p:sldId id="695" r:id="rId32"/>
    <p:sldId id="751" r:id="rId33"/>
    <p:sldId id="734" r:id="rId34"/>
    <p:sldId id="749" r:id="rId35"/>
    <p:sldId id="750" r:id="rId36"/>
    <p:sldId id="773" r:id="rId37"/>
    <p:sldId id="747" r:id="rId38"/>
    <p:sldId id="771" r:id="rId39"/>
    <p:sldId id="746" r:id="rId40"/>
    <p:sldId id="738" r:id="rId41"/>
    <p:sldId id="742" r:id="rId42"/>
    <p:sldId id="262" r:id="rId43"/>
    <p:sldId id="758" r:id="rId44"/>
    <p:sldId id="737" r:id="rId45"/>
    <p:sldId id="740" r:id="rId46"/>
    <p:sldId id="561" r:id="rId47"/>
    <p:sldId id="709" r:id="rId48"/>
    <p:sldId id="767" r:id="rId49"/>
    <p:sldId id="766" r:id="rId50"/>
    <p:sldId id="761" r:id="rId51"/>
    <p:sldId id="733" r:id="rId52"/>
    <p:sldId id="517" r:id="rId53"/>
    <p:sldId id="774" r:id="rId54"/>
    <p:sldId id="566" r:id="rId55"/>
    <p:sldId id="415" r:id="rId56"/>
    <p:sldId id="741" r:id="rId57"/>
    <p:sldId id="729" r:id="rId58"/>
    <p:sldId id="768" r:id="rId59"/>
    <p:sldId id="430" r:id="rId60"/>
    <p:sldId id="523" r:id="rId61"/>
    <p:sldId id="524" r:id="rId62"/>
    <p:sldId id="336" r:id="rId63"/>
    <p:sldId id="703" r:id="rId64"/>
    <p:sldId id="776" r:id="rId65"/>
  </p:sldIdLst>
  <p:sldSz cx="12192000" cy="6858000"/>
  <p:notesSz cx="6858000" cy="9144000"/>
  <p:custDataLst>
    <p:tags r:id="rId67"/>
  </p:custDataLst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8039" autoAdjust="0"/>
  </p:normalViewPr>
  <p:slideViewPr>
    <p:cSldViewPr snapToGrid="0">
      <p:cViewPr varScale="1">
        <p:scale>
          <a:sx n="82" d="100"/>
          <a:sy n="82" d="100"/>
        </p:scale>
        <p:origin x="11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E:\calibraz%20taratur%20fisiop%20resp\TIRITARO%20T.oglio_pneumo.xls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C:\Users\Utente\Desktop\tesi\Nuovo%20Foglio%20di%20lavoro%20di%20Microsoft%20Office%20Excel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Utente\Desktop\tesi\Nuovo%20Foglio%20di%20lavoro%20di%20Microsoft%20Office%20Excel.xlsx" TargetMode="External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7.2815649043742339E-2"/>
          <c:y val="6.1033003761837415E-2"/>
          <c:w val="0.67152209673672769"/>
          <c:h val="0.72770119869883843"/>
        </c:manualLayout>
      </c:layout>
      <c:lineChart>
        <c:grouping val="standard"/>
        <c:varyColors val="0"/>
        <c:ser>
          <c:idx val="0"/>
          <c:order val="0"/>
          <c:tx>
            <c:strRef>
              <c:f>RAW!$K$2</c:f>
              <c:strCache>
                <c:ptCount val="1"/>
                <c:pt idx="0">
                  <c:v>valore</c:v>
                </c:pt>
              </c:strCache>
            </c:strRef>
          </c:tx>
          <c:spPr>
            <a:ln w="12700">
              <a:solidFill>
                <a:srgbClr val="000080"/>
              </a:solidFill>
              <a:prstDash val="solid"/>
            </a:ln>
          </c:spPr>
          <c:marker>
            <c:symbol val="none"/>
          </c:marker>
          <c:cat>
            <c:numRef>
              <c:f>RAW!$J$3:$J$79</c:f>
              <c:numCache>
                <c:formatCode>dd/mm/yyyy</c:formatCode>
                <c:ptCount val="76"/>
                <c:pt idx="0">
                  <c:v>38353</c:v>
                </c:pt>
                <c:pt idx="1">
                  <c:v>38384</c:v>
                </c:pt>
                <c:pt idx="2">
                  <c:v>38412</c:v>
                </c:pt>
                <c:pt idx="3">
                  <c:v>38443</c:v>
                </c:pt>
                <c:pt idx="4">
                  <c:v>38473</c:v>
                </c:pt>
                <c:pt idx="5">
                  <c:v>38487</c:v>
                </c:pt>
                <c:pt idx="6">
                  <c:v>38504</c:v>
                </c:pt>
                <c:pt idx="7">
                  <c:v>38534</c:v>
                </c:pt>
                <c:pt idx="8">
                  <c:v>38565</c:v>
                </c:pt>
                <c:pt idx="9">
                  <c:v>38586</c:v>
                </c:pt>
                <c:pt idx="10">
                  <c:v>38596</c:v>
                </c:pt>
                <c:pt idx="11">
                  <c:v>38626</c:v>
                </c:pt>
                <c:pt idx="12">
                  <c:v>38657</c:v>
                </c:pt>
                <c:pt idx="13">
                  <c:v>38687</c:v>
                </c:pt>
                <c:pt idx="14">
                  <c:v>38718</c:v>
                </c:pt>
                <c:pt idx="15">
                  <c:v>38749</c:v>
                </c:pt>
                <c:pt idx="16">
                  <c:v>38777</c:v>
                </c:pt>
                <c:pt idx="17">
                  <c:v>38799</c:v>
                </c:pt>
                <c:pt idx="18">
                  <c:v>38808</c:v>
                </c:pt>
                <c:pt idx="19">
                  <c:v>38838</c:v>
                </c:pt>
                <c:pt idx="20">
                  <c:v>38869</c:v>
                </c:pt>
                <c:pt idx="21">
                  <c:v>38899</c:v>
                </c:pt>
                <c:pt idx="22">
                  <c:v>38930</c:v>
                </c:pt>
                <c:pt idx="23">
                  <c:v>38961</c:v>
                </c:pt>
                <c:pt idx="24">
                  <c:v>38991</c:v>
                </c:pt>
                <c:pt idx="25">
                  <c:v>39022</c:v>
                </c:pt>
                <c:pt idx="26">
                  <c:v>39052</c:v>
                </c:pt>
                <c:pt idx="27">
                  <c:v>39083</c:v>
                </c:pt>
                <c:pt idx="28">
                  <c:v>39114</c:v>
                </c:pt>
                <c:pt idx="29">
                  <c:v>39142</c:v>
                </c:pt>
                <c:pt idx="30">
                  <c:v>39173</c:v>
                </c:pt>
                <c:pt idx="31">
                  <c:v>39203</c:v>
                </c:pt>
                <c:pt idx="32">
                  <c:v>39234</c:v>
                </c:pt>
                <c:pt idx="33">
                  <c:v>39264</c:v>
                </c:pt>
                <c:pt idx="34">
                  <c:v>39278</c:v>
                </c:pt>
                <c:pt idx="35">
                  <c:v>39293</c:v>
                </c:pt>
                <c:pt idx="36">
                  <c:v>39304</c:v>
                </c:pt>
                <c:pt idx="37">
                  <c:v>39326</c:v>
                </c:pt>
                <c:pt idx="38">
                  <c:v>39356</c:v>
                </c:pt>
                <c:pt idx="39">
                  <c:v>39387</c:v>
                </c:pt>
                <c:pt idx="40">
                  <c:v>39417</c:v>
                </c:pt>
                <c:pt idx="41">
                  <c:v>39448</c:v>
                </c:pt>
                <c:pt idx="42">
                  <c:v>39479</c:v>
                </c:pt>
                <c:pt idx="43">
                  <c:v>39508</c:v>
                </c:pt>
                <c:pt idx="44">
                  <c:v>39539</c:v>
                </c:pt>
                <c:pt idx="45">
                  <c:v>39569</c:v>
                </c:pt>
                <c:pt idx="46" formatCode="dd/mm/yy">
                  <c:v>39600</c:v>
                </c:pt>
                <c:pt idx="47" formatCode="dd/mm/yy">
                  <c:v>39630</c:v>
                </c:pt>
                <c:pt idx="48" formatCode="dd/mm/yy">
                  <c:v>39661</c:v>
                </c:pt>
                <c:pt idx="49" formatCode="dd/mm/yy">
                  <c:v>39682</c:v>
                </c:pt>
                <c:pt idx="50" formatCode="dd/mm/yy">
                  <c:v>39692</c:v>
                </c:pt>
                <c:pt idx="51" formatCode="dd/mm/yy">
                  <c:v>39722</c:v>
                </c:pt>
                <c:pt idx="52" formatCode="dd/mm/yy">
                  <c:v>39753</c:v>
                </c:pt>
                <c:pt idx="53">
                  <c:v>39783</c:v>
                </c:pt>
                <c:pt idx="54">
                  <c:v>39814</c:v>
                </c:pt>
                <c:pt idx="55" formatCode="dd/mm/yy">
                  <c:v>39845</c:v>
                </c:pt>
                <c:pt idx="56">
                  <c:v>39873</c:v>
                </c:pt>
                <c:pt idx="57">
                  <c:v>39904</c:v>
                </c:pt>
                <c:pt idx="58">
                  <c:v>39934</c:v>
                </c:pt>
                <c:pt idx="59">
                  <c:v>39965</c:v>
                </c:pt>
                <c:pt idx="60">
                  <c:v>39995</c:v>
                </c:pt>
                <c:pt idx="61">
                  <c:v>40026</c:v>
                </c:pt>
                <c:pt idx="62">
                  <c:v>40057</c:v>
                </c:pt>
                <c:pt idx="63">
                  <c:v>40087</c:v>
                </c:pt>
                <c:pt idx="64">
                  <c:v>40148</c:v>
                </c:pt>
                <c:pt idx="65">
                  <c:v>40179</c:v>
                </c:pt>
                <c:pt idx="66">
                  <c:v>40210</c:v>
                </c:pt>
                <c:pt idx="67">
                  <c:v>40238</c:v>
                </c:pt>
                <c:pt idx="68">
                  <c:v>40269</c:v>
                </c:pt>
                <c:pt idx="69" formatCode="dd/mm/yy">
                  <c:v>40330</c:v>
                </c:pt>
                <c:pt idx="70" formatCode="dd/mm/yy">
                  <c:v>40360</c:v>
                </c:pt>
                <c:pt idx="71">
                  <c:v>40422</c:v>
                </c:pt>
                <c:pt idx="72">
                  <c:v>40483</c:v>
                </c:pt>
                <c:pt idx="73">
                  <c:v>40513</c:v>
                </c:pt>
                <c:pt idx="74">
                  <c:v>40575</c:v>
                </c:pt>
                <c:pt idx="75">
                  <c:v>40603</c:v>
                </c:pt>
              </c:numCache>
            </c:numRef>
          </c:cat>
          <c:val>
            <c:numRef>
              <c:f>RAW!$K$3:$K$79</c:f>
              <c:numCache>
                <c:formatCode>General</c:formatCode>
                <c:ptCount val="76"/>
                <c:pt idx="1">
                  <c:v>2.59</c:v>
                </c:pt>
                <c:pt idx="2">
                  <c:v>2.3299999999999987</c:v>
                </c:pt>
                <c:pt idx="3">
                  <c:v>2.9</c:v>
                </c:pt>
                <c:pt idx="4">
                  <c:v>2.3299999999999987</c:v>
                </c:pt>
                <c:pt idx="5">
                  <c:v>2.4899999999999998</c:v>
                </c:pt>
                <c:pt idx="6">
                  <c:v>3.17</c:v>
                </c:pt>
                <c:pt idx="7">
                  <c:v>2.8899999999999997</c:v>
                </c:pt>
                <c:pt idx="8">
                  <c:v>3.1</c:v>
                </c:pt>
                <c:pt idx="9">
                  <c:v>3.22</c:v>
                </c:pt>
                <c:pt idx="10">
                  <c:v>2.4099999999999997</c:v>
                </c:pt>
                <c:pt idx="11">
                  <c:v>2.7600000000000002</c:v>
                </c:pt>
                <c:pt idx="12">
                  <c:v>2.9499999999999997</c:v>
                </c:pt>
                <c:pt idx="13">
                  <c:v>2.82</c:v>
                </c:pt>
                <c:pt idx="14">
                  <c:v>2.82</c:v>
                </c:pt>
                <c:pt idx="15">
                  <c:v>3.53</c:v>
                </c:pt>
                <c:pt idx="16">
                  <c:v>2.5499999999999998</c:v>
                </c:pt>
                <c:pt idx="17">
                  <c:v>3.13</c:v>
                </c:pt>
                <c:pt idx="18">
                  <c:v>2.8499999999999988</c:v>
                </c:pt>
                <c:pt idx="19">
                  <c:v>2.8499999999999988</c:v>
                </c:pt>
                <c:pt idx="20">
                  <c:v>3.2</c:v>
                </c:pt>
                <c:pt idx="21">
                  <c:v>3.3099999999999987</c:v>
                </c:pt>
                <c:pt idx="22">
                  <c:v>2.9499999999999997</c:v>
                </c:pt>
                <c:pt idx="23">
                  <c:v>2.3699999999999997</c:v>
                </c:pt>
                <c:pt idx="24">
                  <c:v>2.74</c:v>
                </c:pt>
                <c:pt idx="25">
                  <c:v>2.5</c:v>
                </c:pt>
                <c:pt idx="26">
                  <c:v>2.4299999999999997</c:v>
                </c:pt>
                <c:pt idx="27">
                  <c:v>3.06</c:v>
                </c:pt>
                <c:pt idx="28">
                  <c:v>2.67</c:v>
                </c:pt>
                <c:pt idx="29">
                  <c:v>2.8499999999999988</c:v>
                </c:pt>
                <c:pt idx="30">
                  <c:v>2.75</c:v>
                </c:pt>
                <c:pt idx="31">
                  <c:v>2.9</c:v>
                </c:pt>
                <c:pt idx="32">
                  <c:v>2.57</c:v>
                </c:pt>
                <c:pt idx="33">
                  <c:v>3.65</c:v>
                </c:pt>
                <c:pt idx="34">
                  <c:v>3.27</c:v>
                </c:pt>
                <c:pt idx="35">
                  <c:v>2.73</c:v>
                </c:pt>
                <c:pt idx="36">
                  <c:v>3.06</c:v>
                </c:pt>
                <c:pt idx="37">
                  <c:v>2.5499999999999998</c:v>
                </c:pt>
                <c:pt idx="38">
                  <c:v>3.02</c:v>
                </c:pt>
                <c:pt idx="39">
                  <c:v>3.05</c:v>
                </c:pt>
                <c:pt idx="40">
                  <c:v>2.8499999999999988</c:v>
                </c:pt>
                <c:pt idx="41">
                  <c:v>2.4899999999999998</c:v>
                </c:pt>
                <c:pt idx="42">
                  <c:v>2.2999999999999998</c:v>
                </c:pt>
                <c:pt idx="43">
                  <c:v>2.74</c:v>
                </c:pt>
                <c:pt idx="44">
                  <c:v>2.6</c:v>
                </c:pt>
                <c:pt idx="45">
                  <c:v>3.4</c:v>
                </c:pt>
                <c:pt idx="46">
                  <c:v>3.18</c:v>
                </c:pt>
                <c:pt idx="47">
                  <c:v>3.52</c:v>
                </c:pt>
                <c:pt idx="48">
                  <c:v>3</c:v>
                </c:pt>
                <c:pt idx="49">
                  <c:v>2.59</c:v>
                </c:pt>
                <c:pt idx="50">
                  <c:v>2.75</c:v>
                </c:pt>
                <c:pt idx="51">
                  <c:v>3.3</c:v>
                </c:pt>
                <c:pt idx="52">
                  <c:v>2.82</c:v>
                </c:pt>
                <c:pt idx="53">
                  <c:v>2.48</c:v>
                </c:pt>
                <c:pt idx="54">
                  <c:v>2.5</c:v>
                </c:pt>
                <c:pt idx="55">
                  <c:v>2.42</c:v>
                </c:pt>
                <c:pt idx="56">
                  <c:v>2.4299999999999997</c:v>
                </c:pt>
                <c:pt idx="57">
                  <c:v>2.5099999999999998</c:v>
                </c:pt>
                <c:pt idx="58">
                  <c:v>3.14</c:v>
                </c:pt>
                <c:pt idx="59">
                  <c:v>3.02</c:v>
                </c:pt>
                <c:pt idx="60">
                  <c:v>2.77</c:v>
                </c:pt>
                <c:pt idx="61">
                  <c:v>3.17</c:v>
                </c:pt>
                <c:pt idx="62">
                  <c:v>2.77</c:v>
                </c:pt>
                <c:pt idx="63">
                  <c:v>2.4899999999999998</c:v>
                </c:pt>
                <c:pt idx="64">
                  <c:v>2.8</c:v>
                </c:pt>
                <c:pt idx="65">
                  <c:v>2.5299999999999998</c:v>
                </c:pt>
                <c:pt idx="66">
                  <c:v>3.24</c:v>
                </c:pt>
                <c:pt idx="67">
                  <c:v>3.1</c:v>
                </c:pt>
                <c:pt idx="68">
                  <c:v>2.4299999999999997</c:v>
                </c:pt>
                <c:pt idx="69">
                  <c:v>2.4299999999999997</c:v>
                </c:pt>
                <c:pt idx="70">
                  <c:v>3.13</c:v>
                </c:pt>
                <c:pt idx="71">
                  <c:v>2.15</c:v>
                </c:pt>
                <c:pt idx="72">
                  <c:v>2.4499999999999997</c:v>
                </c:pt>
                <c:pt idx="73">
                  <c:v>2.38</c:v>
                </c:pt>
                <c:pt idx="74">
                  <c:v>3.16</c:v>
                </c:pt>
                <c:pt idx="75">
                  <c:v>2.56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215-4283-84E1-52D23A8D8DD4}"/>
            </c:ext>
          </c:extLst>
        </c:ser>
        <c:ser>
          <c:idx val="1"/>
          <c:order val="1"/>
          <c:tx>
            <c:strRef>
              <c:f>RAW!$L$2</c:f>
              <c:strCache>
                <c:ptCount val="1"/>
                <c:pt idx="0">
                  <c:v>media+dev.st</c:v>
                </c:pt>
              </c:strCache>
            </c:strRef>
          </c:tx>
          <c:spPr>
            <a:ln w="12700">
              <a:solidFill>
                <a:srgbClr val="FF00FF"/>
              </a:solidFill>
              <a:prstDash val="solid"/>
            </a:ln>
          </c:spPr>
          <c:marker>
            <c:symbol val="none"/>
          </c:marker>
          <c:cat>
            <c:numRef>
              <c:f>RAW!$J$3:$J$79</c:f>
              <c:numCache>
                <c:formatCode>dd/mm/yyyy</c:formatCode>
                <c:ptCount val="76"/>
                <c:pt idx="0">
                  <c:v>38353</c:v>
                </c:pt>
                <c:pt idx="1">
                  <c:v>38384</c:v>
                </c:pt>
                <c:pt idx="2">
                  <c:v>38412</c:v>
                </c:pt>
                <c:pt idx="3">
                  <c:v>38443</c:v>
                </c:pt>
                <c:pt idx="4">
                  <c:v>38473</c:v>
                </c:pt>
                <c:pt idx="5">
                  <c:v>38487</c:v>
                </c:pt>
                <c:pt idx="6">
                  <c:v>38504</c:v>
                </c:pt>
                <c:pt idx="7">
                  <c:v>38534</c:v>
                </c:pt>
                <c:pt idx="8">
                  <c:v>38565</c:v>
                </c:pt>
                <c:pt idx="9">
                  <c:v>38586</c:v>
                </c:pt>
                <c:pt idx="10">
                  <c:v>38596</c:v>
                </c:pt>
                <c:pt idx="11">
                  <c:v>38626</c:v>
                </c:pt>
                <c:pt idx="12">
                  <c:v>38657</c:v>
                </c:pt>
                <c:pt idx="13">
                  <c:v>38687</c:v>
                </c:pt>
                <c:pt idx="14">
                  <c:v>38718</c:v>
                </c:pt>
                <c:pt idx="15">
                  <c:v>38749</c:v>
                </c:pt>
                <c:pt idx="16">
                  <c:v>38777</c:v>
                </c:pt>
                <c:pt idx="17">
                  <c:v>38799</c:v>
                </c:pt>
                <c:pt idx="18">
                  <c:v>38808</c:v>
                </c:pt>
                <c:pt idx="19">
                  <c:v>38838</c:v>
                </c:pt>
                <c:pt idx="20">
                  <c:v>38869</c:v>
                </c:pt>
                <c:pt idx="21">
                  <c:v>38899</c:v>
                </c:pt>
                <c:pt idx="22">
                  <c:v>38930</c:v>
                </c:pt>
                <c:pt idx="23">
                  <c:v>38961</c:v>
                </c:pt>
                <c:pt idx="24">
                  <c:v>38991</c:v>
                </c:pt>
                <c:pt idx="25">
                  <c:v>39022</c:v>
                </c:pt>
                <c:pt idx="26">
                  <c:v>39052</c:v>
                </c:pt>
                <c:pt idx="27">
                  <c:v>39083</c:v>
                </c:pt>
                <c:pt idx="28">
                  <c:v>39114</c:v>
                </c:pt>
                <c:pt idx="29">
                  <c:v>39142</c:v>
                </c:pt>
                <c:pt idx="30">
                  <c:v>39173</c:v>
                </c:pt>
                <c:pt idx="31">
                  <c:v>39203</c:v>
                </c:pt>
                <c:pt idx="32">
                  <c:v>39234</c:v>
                </c:pt>
                <c:pt idx="33">
                  <c:v>39264</c:v>
                </c:pt>
                <c:pt idx="34">
                  <c:v>39278</c:v>
                </c:pt>
                <c:pt idx="35">
                  <c:v>39293</c:v>
                </c:pt>
                <c:pt idx="36">
                  <c:v>39304</c:v>
                </c:pt>
                <c:pt idx="37">
                  <c:v>39326</c:v>
                </c:pt>
                <c:pt idx="38">
                  <c:v>39356</c:v>
                </c:pt>
                <c:pt idx="39">
                  <c:v>39387</c:v>
                </c:pt>
                <c:pt idx="40">
                  <c:v>39417</c:v>
                </c:pt>
                <c:pt idx="41">
                  <c:v>39448</c:v>
                </c:pt>
                <c:pt idx="42">
                  <c:v>39479</c:v>
                </c:pt>
                <c:pt idx="43">
                  <c:v>39508</c:v>
                </c:pt>
                <c:pt idx="44">
                  <c:v>39539</c:v>
                </c:pt>
                <c:pt idx="45">
                  <c:v>39569</c:v>
                </c:pt>
                <c:pt idx="46" formatCode="dd/mm/yy">
                  <c:v>39600</c:v>
                </c:pt>
                <c:pt idx="47" formatCode="dd/mm/yy">
                  <c:v>39630</c:v>
                </c:pt>
                <c:pt idx="48" formatCode="dd/mm/yy">
                  <c:v>39661</c:v>
                </c:pt>
                <c:pt idx="49" formatCode="dd/mm/yy">
                  <c:v>39682</c:v>
                </c:pt>
                <c:pt idx="50" formatCode="dd/mm/yy">
                  <c:v>39692</c:v>
                </c:pt>
                <c:pt idx="51" formatCode="dd/mm/yy">
                  <c:v>39722</c:v>
                </c:pt>
                <c:pt idx="52" formatCode="dd/mm/yy">
                  <c:v>39753</c:v>
                </c:pt>
                <c:pt idx="53">
                  <c:v>39783</c:v>
                </c:pt>
                <c:pt idx="54">
                  <c:v>39814</c:v>
                </c:pt>
                <c:pt idx="55" formatCode="dd/mm/yy">
                  <c:v>39845</c:v>
                </c:pt>
                <c:pt idx="56">
                  <c:v>39873</c:v>
                </c:pt>
                <c:pt idx="57">
                  <c:v>39904</c:v>
                </c:pt>
                <c:pt idx="58">
                  <c:v>39934</c:v>
                </c:pt>
                <c:pt idx="59">
                  <c:v>39965</c:v>
                </c:pt>
                <c:pt idx="60">
                  <c:v>39995</c:v>
                </c:pt>
                <c:pt idx="61">
                  <c:v>40026</c:v>
                </c:pt>
                <c:pt idx="62">
                  <c:v>40057</c:v>
                </c:pt>
                <c:pt idx="63">
                  <c:v>40087</c:v>
                </c:pt>
                <c:pt idx="64">
                  <c:v>40148</c:v>
                </c:pt>
                <c:pt idx="65">
                  <c:v>40179</c:v>
                </c:pt>
                <c:pt idx="66">
                  <c:v>40210</c:v>
                </c:pt>
                <c:pt idx="67">
                  <c:v>40238</c:v>
                </c:pt>
                <c:pt idx="68">
                  <c:v>40269</c:v>
                </c:pt>
                <c:pt idx="69" formatCode="dd/mm/yy">
                  <c:v>40330</c:v>
                </c:pt>
                <c:pt idx="70" formatCode="dd/mm/yy">
                  <c:v>40360</c:v>
                </c:pt>
                <c:pt idx="71">
                  <c:v>40422</c:v>
                </c:pt>
                <c:pt idx="72">
                  <c:v>40483</c:v>
                </c:pt>
                <c:pt idx="73">
                  <c:v>40513</c:v>
                </c:pt>
                <c:pt idx="74">
                  <c:v>40575</c:v>
                </c:pt>
                <c:pt idx="75">
                  <c:v>40603</c:v>
                </c:pt>
              </c:numCache>
            </c:numRef>
          </c:cat>
          <c:val>
            <c:numRef>
              <c:f>RAW!$L$3:$L$79</c:f>
              <c:numCache>
                <c:formatCode>General</c:formatCode>
                <c:ptCount val="76"/>
                <c:pt idx="0">
                  <c:v>2.9219236571334655</c:v>
                </c:pt>
                <c:pt idx="1">
                  <c:v>2.9219236571334655</c:v>
                </c:pt>
                <c:pt idx="2">
                  <c:v>2.9219236571334655</c:v>
                </c:pt>
                <c:pt idx="3">
                  <c:v>2.9219236571334655</c:v>
                </c:pt>
                <c:pt idx="4">
                  <c:v>2.9219236571334655</c:v>
                </c:pt>
                <c:pt idx="5">
                  <c:v>2.9219236571334655</c:v>
                </c:pt>
                <c:pt idx="6">
                  <c:v>2.9219236571334655</c:v>
                </c:pt>
                <c:pt idx="7">
                  <c:v>2.9219236571334655</c:v>
                </c:pt>
                <c:pt idx="8">
                  <c:v>2.9219236571334655</c:v>
                </c:pt>
                <c:pt idx="9">
                  <c:v>2.9219236571334655</c:v>
                </c:pt>
                <c:pt idx="10">
                  <c:v>2.9219236571334655</c:v>
                </c:pt>
                <c:pt idx="11">
                  <c:v>2.9219236571334655</c:v>
                </c:pt>
                <c:pt idx="12">
                  <c:v>2.9219236571334655</c:v>
                </c:pt>
                <c:pt idx="13">
                  <c:v>2.9219236571334655</c:v>
                </c:pt>
                <c:pt idx="14">
                  <c:v>2.9219236571334655</c:v>
                </c:pt>
                <c:pt idx="15">
                  <c:v>2.9219236571334655</c:v>
                </c:pt>
                <c:pt idx="16">
                  <c:v>2.9219236571334655</c:v>
                </c:pt>
                <c:pt idx="17">
                  <c:v>2.9219236571334655</c:v>
                </c:pt>
                <c:pt idx="18">
                  <c:v>2.9219236571334655</c:v>
                </c:pt>
                <c:pt idx="19">
                  <c:v>2.9219236571334655</c:v>
                </c:pt>
                <c:pt idx="20">
                  <c:v>2.9219236571334655</c:v>
                </c:pt>
                <c:pt idx="21">
                  <c:v>2.9219236571334655</c:v>
                </c:pt>
                <c:pt idx="22">
                  <c:v>2.9219236571334655</c:v>
                </c:pt>
                <c:pt idx="23">
                  <c:v>2.9219236571334655</c:v>
                </c:pt>
                <c:pt idx="24">
                  <c:v>2.9219236571334655</c:v>
                </c:pt>
                <c:pt idx="25">
                  <c:v>2.9219236571334655</c:v>
                </c:pt>
                <c:pt idx="26">
                  <c:v>2.9219236571334655</c:v>
                </c:pt>
                <c:pt idx="27">
                  <c:v>2.9219236571334655</c:v>
                </c:pt>
                <c:pt idx="28">
                  <c:v>2.9219236571334655</c:v>
                </c:pt>
                <c:pt idx="29">
                  <c:v>2.9219236571334655</c:v>
                </c:pt>
                <c:pt idx="30">
                  <c:v>2.9219236571334655</c:v>
                </c:pt>
                <c:pt idx="31">
                  <c:v>2.9219236571334655</c:v>
                </c:pt>
                <c:pt idx="32">
                  <c:v>2.9219236571334655</c:v>
                </c:pt>
                <c:pt idx="33">
                  <c:v>2.9219236571334655</c:v>
                </c:pt>
                <c:pt idx="34">
                  <c:v>2.9219236571334655</c:v>
                </c:pt>
                <c:pt idx="35">
                  <c:v>2.9219236571334655</c:v>
                </c:pt>
                <c:pt idx="36">
                  <c:v>2.9219236571334655</c:v>
                </c:pt>
                <c:pt idx="37">
                  <c:v>2.9219236571334655</c:v>
                </c:pt>
                <c:pt idx="38">
                  <c:v>2.9219236571334655</c:v>
                </c:pt>
                <c:pt idx="39">
                  <c:v>2.9219236571334655</c:v>
                </c:pt>
                <c:pt idx="40">
                  <c:v>2.9219236571334655</c:v>
                </c:pt>
                <c:pt idx="41">
                  <c:v>2.9219236571334655</c:v>
                </c:pt>
                <c:pt idx="42">
                  <c:v>2.9219236571334655</c:v>
                </c:pt>
                <c:pt idx="43">
                  <c:v>2.9219236571334655</c:v>
                </c:pt>
                <c:pt idx="44">
                  <c:v>2.9219236571334655</c:v>
                </c:pt>
                <c:pt idx="45">
                  <c:v>2.9219236571334655</c:v>
                </c:pt>
                <c:pt idx="46">
                  <c:v>2.9219236571334655</c:v>
                </c:pt>
                <c:pt idx="47">
                  <c:v>2.9219236571334655</c:v>
                </c:pt>
                <c:pt idx="48">
                  <c:v>2.9219236571334655</c:v>
                </c:pt>
                <c:pt idx="49">
                  <c:v>2.9219236571334655</c:v>
                </c:pt>
                <c:pt idx="50">
                  <c:v>2.9219236571334655</c:v>
                </c:pt>
                <c:pt idx="51">
                  <c:v>2.9219236571334655</c:v>
                </c:pt>
                <c:pt idx="52">
                  <c:v>2.9219236571334655</c:v>
                </c:pt>
                <c:pt idx="53">
                  <c:v>2.9219236571334655</c:v>
                </c:pt>
                <c:pt idx="54">
                  <c:v>2.9219236571334655</c:v>
                </c:pt>
                <c:pt idx="55">
                  <c:v>2.9219236571334655</c:v>
                </c:pt>
                <c:pt idx="56">
                  <c:v>2.9219236571334655</c:v>
                </c:pt>
                <c:pt idx="57">
                  <c:v>2.9219236571334655</c:v>
                </c:pt>
                <c:pt idx="58">
                  <c:v>2.9219236571334655</c:v>
                </c:pt>
                <c:pt idx="59">
                  <c:v>2.9219236571334655</c:v>
                </c:pt>
                <c:pt idx="60">
                  <c:v>2.9219236571334655</c:v>
                </c:pt>
                <c:pt idx="61">
                  <c:v>2.9219236571334655</c:v>
                </c:pt>
                <c:pt idx="62">
                  <c:v>2.9219236571334655</c:v>
                </c:pt>
                <c:pt idx="63">
                  <c:v>2.9219236571334655</c:v>
                </c:pt>
                <c:pt idx="64">
                  <c:v>2.9219236571334655</c:v>
                </c:pt>
                <c:pt idx="65">
                  <c:v>2.9219236571334655</c:v>
                </c:pt>
                <c:pt idx="66">
                  <c:v>2.9219236571334655</c:v>
                </c:pt>
                <c:pt idx="67">
                  <c:v>2.9219236571334655</c:v>
                </c:pt>
                <c:pt idx="68">
                  <c:v>2.9219236571334655</c:v>
                </c:pt>
                <c:pt idx="69">
                  <c:v>2.9219236571334655</c:v>
                </c:pt>
                <c:pt idx="70">
                  <c:v>2.9219236571334655</c:v>
                </c:pt>
                <c:pt idx="71">
                  <c:v>2.9219236571334655</c:v>
                </c:pt>
                <c:pt idx="72">
                  <c:v>2.9219236571334655</c:v>
                </c:pt>
                <c:pt idx="73">
                  <c:v>2.9219236571334655</c:v>
                </c:pt>
                <c:pt idx="74">
                  <c:v>2.9219236571334655</c:v>
                </c:pt>
                <c:pt idx="75">
                  <c:v>2.9219236571334655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215-4283-84E1-52D23A8D8DD4}"/>
            </c:ext>
          </c:extLst>
        </c:ser>
        <c:ser>
          <c:idx val="2"/>
          <c:order val="2"/>
          <c:tx>
            <c:strRef>
              <c:f>RAW!$M$2</c:f>
              <c:strCache>
                <c:ptCount val="1"/>
                <c:pt idx="0">
                  <c:v>media-dev.st</c:v>
                </c:pt>
              </c:strCache>
            </c:strRef>
          </c:tx>
          <c:spPr>
            <a:ln w="12700">
              <a:solidFill>
                <a:srgbClr val="FFFF00"/>
              </a:solidFill>
              <a:prstDash val="solid"/>
            </a:ln>
          </c:spPr>
          <c:marker>
            <c:symbol val="none"/>
          </c:marker>
          <c:cat>
            <c:numRef>
              <c:f>RAW!$J$3:$J$79</c:f>
              <c:numCache>
                <c:formatCode>dd/mm/yyyy</c:formatCode>
                <c:ptCount val="76"/>
                <c:pt idx="0">
                  <c:v>38353</c:v>
                </c:pt>
                <c:pt idx="1">
                  <c:v>38384</c:v>
                </c:pt>
                <c:pt idx="2">
                  <c:v>38412</c:v>
                </c:pt>
                <c:pt idx="3">
                  <c:v>38443</c:v>
                </c:pt>
                <c:pt idx="4">
                  <c:v>38473</c:v>
                </c:pt>
                <c:pt idx="5">
                  <c:v>38487</c:v>
                </c:pt>
                <c:pt idx="6">
                  <c:v>38504</c:v>
                </c:pt>
                <c:pt idx="7">
                  <c:v>38534</c:v>
                </c:pt>
                <c:pt idx="8">
                  <c:v>38565</c:v>
                </c:pt>
                <c:pt idx="9">
                  <c:v>38586</c:v>
                </c:pt>
                <c:pt idx="10">
                  <c:v>38596</c:v>
                </c:pt>
                <c:pt idx="11">
                  <c:v>38626</c:v>
                </c:pt>
                <c:pt idx="12">
                  <c:v>38657</c:v>
                </c:pt>
                <c:pt idx="13">
                  <c:v>38687</c:v>
                </c:pt>
                <c:pt idx="14">
                  <c:v>38718</c:v>
                </c:pt>
                <c:pt idx="15">
                  <c:v>38749</c:v>
                </c:pt>
                <c:pt idx="16">
                  <c:v>38777</c:v>
                </c:pt>
                <c:pt idx="17">
                  <c:v>38799</c:v>
                </c:pt>
                <c:pt idx="18">
                  <c:v>38808</c:v>
                </c:pt>
                <c:pt idx="19">
                  <c:v>38838</c:v>
                </c:pt>
                <c:pt idx="20">
                  <c:v>38869</c:v>
                </c:pt>
                <c:pt idx="21">
                  <c:v>38899</c:v>
                </c:pt>
                <c:pt idx="22">
                  <c:v>38930</c:v>
                </c:pt>
                <c:pt idx="23">
                  <c:v>38961</c:v>
                </c:pt>
                <c:pt idx="24">
                  <c:v>38991</c:v>
                </c:pt>
                <c:pt idx="25">
                  <c:v>39022</c:v>
                </c:pt>
                <c:pt idx="26">
                  <c:v>39052</c:v>
                </c:pt>
                <c:pt idx="27">
                  <c:v>39083</c:v>
                </c:pt>
                <c:pt idx="28">
                  <c:v>39114</c:v>
                </c:pt>
                <c:pt idx="29">
                  <c:v>39142</c:v>
                </c:pt>
                <c:pt idx="30">
                  <c:v>39173</c:v>
                </c:pt>
                <c:pt idx="31">
                  <c:v>39203</c:v>
                </c:pt>
                <c:pt idx="32">
                  <c:v>39234</c:v>
                </c:pt>
                <c:pt idx="33">
                  <c:v>39264</c:v>
                </c:pt>
                <c:pt idx="34">
                  <c:v>39278</c:v>
                </c:pt>
                <c:pt idx="35">
                  <c:v>39293</c:v>
                </c:pt>
                <c:pt idx="36">
                  <c:v>39304</c:v>
                </c:pt>
                <c:pt idx="37">
                  <c:v>39326</c:v>
                </c:pt>
                <c:pt idx="38">
                  <c:v>39356</c:v>
                </c:pt>
                <c:pt idx="39">
                  <c:v>39387</c:v>
                </c:pt>
                <c:pt idx="40">
                  <c:v>39417</c:v>
                </c:pt>
                <c:pt idx="41">
                  <c:v>39448</c:v>
                </c:pt>
                <c:pt idx="42">
                  <c:v>39479</c:v>
                </c:pt>
                <c:pt idx="43">
                  <c:v>39508</c:v>
                </c:pt>
                <c:pt idx="44">
                  <c:v>39539</c:v>
                </c:pt>
                <c:pt idx="45">
                  <c:v>39569</c:v>
                </c:pt>
                <c:pt idx="46" formatCode="dd/mm/yy">
                  <c:v>39600</c:v>
                </c:pt>
                <c:pt idx="47" formatCode="dd/mm/yy">
                  <c:v>39630</c:v>
                </c:pt>
                <c:pt idx="48" formatCode="dd/mm/yy">
                  <c:v>39661</c:v>
                </c:pt>
                <c:pt idx="49" formatCode="dd/mm/yy">
                  <c:v>39682</c:v>
                </c:pt>
                <c:pt idx="50" formatCode="dd/mm/yy">
                  <c:v>39692</c:v>
                </c:pt>
                <c:pt idx="51" formatCode="dd/mm/yy">
                  <c:v>39722</c:v>
                </c:pt>
                <c:pt idx="52" formatCode="dd/mm/yy">
                  <c:v>39753</c:v>
                </c:pt>
                <c:pt idx="53">
                  <c:v>39783</c:v>
                </c:pt>
                <c:pt idx="54">
                  <c:v>39814</c:v>
                </c:pt>
                <c:pt idx="55" formatCode="dd/mm/yy">
                  <c:v>39845</c:v>
                </c:pt>
                <c:pt idx="56">
                  <c:v>39873</c:v>
                </c:pt>
                <c:pt idx="57">
                  <c:v>39904</c:v>
                </c:pt>
                <c:pt idx="58">
                  <c:v>39934</c:v>
                </c:pt>
                <c:pt idx="59">
                  <c:v>39965</c:v>
                </c:pt>
                <c:pt idx="60">
                  <c:v>39995</c:v>
                </c:pt>
                <c:pt idx="61">
                  <c:v>40026</c:v>
                </c:pt>
                <c:pt idx="62">
                  <c:v>40057</c:v>
                </c:pt>
                <c:pt idx="63">
                  <c:v>40087</c:v>
                </c:pt>
                <c:pt idx="64">
                  <c:v>40148</c:v>
                </c:pt>
                <c:pt idx="65">
                  <c:v>40179</c:v>
                </c:pt>
                <c:pt idx="66">
                  <c:v>40210</c:v>
                </c:pt>
                <c:pt idx="67">
                  <c:v>40238</c:v>
                </c:pt>
                <c:pt idx="68">
                  <c:v>40269</c:v>
                </c:pt>
                <c:pt idx="69" formatCode="dd/mm/yy">
                  <c:v>40330</c:v>
                </c:pt>
                <c:pt idx="70" formatCode="dd/mm/yy">
                  <c:v>40360</c:v>
                </c:pt>
                <c:pt idx="71">
                  <c:v>40422</c:v>
                </c:pt>
                <c:pt idx="72">
                  <c:v>40483</c:v>
                </c:pt>
                <c:pt idx="73">
                  <c:v>40513</c:v>
                </c:pt>
                <c:pt idx="74">
                  <c:v>40575</c:v>
                </c:pt>
                <c:pt idx="75">
                  <c:v>40603</c:v>
                </c:pt>
              </c:numCache>
            </c:numRef>
          </c:cat>
          <c:val>
            <c:numRef>
              <c:f>RAW!$M$3:$M$79</c:f>
              <c:numCache>
                <c:formatCode>General</c:formatCode>
                <c:ptCount val="76"/>
                <c:pt idx="0">
                  <c:v>2.3180763428665352</c:v>
                </c:pt>
                <c:pt idx="1">
                  <c:v>2.3180763428665352</c:v>
                </c:pt>
                <c:pt idx="2">
                  <c:v>2.3180763428665352</c:v>
                </c:pt>
                <c:pt idx="3">
                  <c:v>2.3180763428665352</c:v>
                </c:pt>
                <c:pt idx="4">
                  <c:v>2.3180763428665352</c:v>
                </c:pt>
                <c:pt idx="5">
                  <c:v>2.3180763428665352</c:v>
                </c:pt>
                <c:pt idx="6">
                  <c:v>2.3180763428665352</c:v>
                </c:pt>
                <c:pt idx="7">
                  <c:v>2.3180763428665352</c:v>
                </c:pt>
                <c:pt idx="8">
                  <c:v>2.3180763428665352</c:v>
                </c:pt>
                <c:pt idx="9">
                  <c:v>2.3180763428665352</c:v>
                </c:pt>
                <c:pt idx="10">
                  <c:v>2.3180763428665352</c:v>
                </c:pt>
                <c:pt idx="11">
                  <c:v>2.3180763428665352</c:v>
                </c:pt>
                <c:pt idx="12">
                  <c:v>2.3180763428665352</c:v>
                </c:pt>
                <c:pt idx="13">
                  <c:v>2.3180763428665352</c:v>
                </c:pt>
                <c:pt idx="14">
                  <c:v>2.3180763428665352</c:v>
                </c:pt>
                <c:pt idx="15">
                  <c:v>2.3180763428665352</c:v>
                </c:pt>
                <c:pt idx="16">
                  <c:v>2.3180763428665352</c:v>
                </c:pt>
                <c:pt idx="17">
                  <c:v>2.3180763428665352</c:v>
                </c:pt>
                <c:pt idx="18">
                  <c:v>2.3180763428665352</c:v>
                </c:pt>
                <c:pt idx="19">
                  <c:v>2.3180763428665352</c:v>
                </c:pt>
                <c:pt idx="20">
                  <c:v>2.3180763428665352</c:v>
                </c:pt>
                <c:pt idx="21">
                  <c:v>2.3180763428665352</c:v>
                </c:pt>
                <c:pt idx="22">
                  <c:v>2.3180763428665352</c:v>
                </c:pt>
                <c:pt idx="23">
                  <c:v>2.3180763428665352</c:v>
                </c:pt>
                <c:pt idx="24">
                  <c:v>2.3180763428665352</c:v>
                </c:pt>
                <c:pt idx="25">
                  <c:v>2.3180763428665352</c:v>
                </c:pt>
                <c:pt idx="26">
                  <c:v>2.3180763428665352</c:v>
                </c:pt>
                <c:pt idx="27">
                  <c:v>2.3180763428665352</c:v>
                </c:pt>
                <c:pt idx="28">
                  <c:v>2.3180763428665352</c:v>
                </c:pt>
                <c:pt idx="29">
                  <c:v>2.3180763428665352</c:v>
                </c:pt>
                <c:pt idx="30">
                  <c:v>2.3180763428665352</c:v>
                </c:pt>
                <c:pt idx="31">
                  <c:v>2.3180763428665352</c:v>
                </c:pt>
                <c:pt idx="32">
                  <c:v>2.3180763428665352</c:v>
                </c:pt>
                <c:pt idx="33">
                  <c:v>2.3180763428665352</c:v>
                </c:pt>
                <c:pt idx="34">
                  <c:v>2.3180763428665352</c:v>
                </c:pt>
                <c:pt idx="35">
                  <c:v>2.3180763428665352</c:v>
                </c:pt>
                <c:pt idx="36">
                  <c:v>2.3180763428665352</c:v>
                </c:pt>
                <c:pt idx="37">
                  <c:v>2.3180763428665352</c:v>
                </c:pt>
                <c:pt idx="38">
                  <c:v>2.3180763428665352</c:v>
                </c:pt>
                <c:pt idx="39">
                  <c:v>2.3180763428665352</c:v>
                </c:pt>
                <c:pt idx="40">
                  <c:v>2.3180763428665352</c:v>
                </c:pt>
                <c:pt idx="41">
                  <c:v>2.3180763428665352</c:v>
                </c:pt>
                <c:pt idx="42">
                  <c:v>2.3180763428665352</c:v>
                </c:pt>
                <c:pt idx="43">
                  <c:v>2.3180763428665352</c:v>
                </c:pt>
                <c:pt idx="44">
                  <c:v>2.3180763428665352</c:v>
                </c:pt>
                <c:pt idx="45">
                  <c:v>2.3180763428665352</c:v>
                </c:pt>
                <c:pt idx="46">
                  <c:v>2.3180763428665352</c:v>
                </c:pt>
                <c:pt idx="47">
                  <c:v>2.3180763428665352</c:v>
                </c:pt>
                <c:pt idx="48">
                  <c:v>2.3180763428665352</c:v>
                </c:pt>
                <c:pt idx="49">
                  <c:v>2.3180763428665352</c:v>
                </c:pt>
                <c:pt idx="50">
                  <c:v>2.3180763428665352</c:v>
                </c:pt>
                <c:pt idx="51">
                  <c:v>2.3180763428665352</c:v>
                </c:pt>
                <c:pt idx="52">
                  <c:v>2.3180763428665352</c:v>
                </c:pt>
                <c:pt idx="53">
                  <c:v>2.3180763428665352</c:v>
                </c:pt>
                <c:pt idx="54">
                  <c:v>2.3180763428665352</c:v>
                </c:pt>
                <c:pt idx="55">
                  <c:v>2.3180763428665352</c:v>
                </c:pt>
                <c:pt idx="56">
                  <c:v>2.3180763428665352</c:v>
                </c:pt>
                <c:pt idx="57">
                  <c:v>2.3180763428665352</c:v>
                </c:pt>
                <c:pt idx="58">
                  <c:v>2.3180763428665352</c:v>
                </c:pt>
                <c:pt idx="59">
                  <c:v>2.3180763428665352</c:v>
                </c:pt>
                <c:pt idx="60">
                  <c:v>2.3180763428665352</c:v>
                </c:pt>
                <c:pt idx="61">
                  <c:v>2.3180763428665352</c:v>
                </c:pt>
                <c:pt idx="62">
                  <c:v>2.3180763428665352</c:v>
                </c:pt>
                <c:pt idx="63">
                  <c:v>2.3180763428665352</c:v>
                </c:pt>
                <c:pt idx="64">
                  <c:v>2.3180763428665352</c:v>
                </c:pt>
                <c:pt idx="65">
                  <c:v>2.3180763428665352</c:v>
                </c:pt>
                <c:pt idx="66">
                  <c:v>2.3180763428665352</c:v>
                </c:pt>
                <c:pt idx="67">
                  <c:v>2.3180763428665352</c:v>
                </c:pt>
                <c:pt idx="68">
                  <c:v>2.3180763428665352</c:v>
                </c:pt>
                <c:pt idx="69">
                  <c:v>2.3180763428665352</c:v>
                </c:pt>
                <c:pt idx="70">
                  <c:v>2.3180763428665352</c:v>
                </c:pt>
                <c:pt idx="71">
                  <c:v>2.3180763428665352</c:v>
                </c:pt>
                <c:pt idx="72">
                  <c:v>2.3180763428665352</c:v>
                </c:pt>
                <c:pt idx="73">
                  <c:v>2.3180763428665352</c:v>
                </c:pt>
                <c:pt idx="74">
                  <c:v>2.3180763428665352</c:v>
                </c:pt>
                <c:pt idx="75">
                  <c:v>2.3180763428665352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215-4283-84E1-52D23A8D8DD4}"/>
            </c:ext>
          </c:extLst>
        </c:ser>
        <c:ser>
          <c:idx val="3"/>
          <c:order val="3"/>
          <c:tx>
            <c:strRef>
              <c:f>RAW!$N$2</c:f>
              <c:strCache>
                <c:ptCount val="1"/>
                <c:pt idx="0">
                  <c:v>media+2 dev.st</c:v>
                </c:pt>
              </c:strCache>
            </c:strRef>
          </c:tx>
          <c:spPr>
            <a:ln w="12700">
              <a:solidFill>
                <a:srgbClr val="00FFFF"/>
              </a:solidFill>
              <a:prstDash val="solid"/>
            </a:ln>
          </c:spPr>
          <c:marker>
            <c:symbol val="none"/>
          </c:marker>
          <c:cat>
            <c:numRef>
              <c:f>RAW!$J$3:$J$79</c:f>
              <c:numCache>
                <c:formatCode>dd/mm/yyyy</c:formatCode>
                <c:ptCount val="76"/>
                <c:pt idx="0">
                  <c:v>38353</c:v>
                </c:pt>
                <c:pt idx="1">
                  <c:v>38384</c:v>
                </c:pt>
                <c:pt idx="2">
                  <c:v>38412</c:v>
                </c:pt>
                <c:pt idx="3">
                  <c:v>38443</c:v>
                </c:pt>
                <c:pt idx="4">
                  <c:v>38473</c:v>
                </c:pt>
                <c:pt idx="5">
                  <c:v>38487</c:v>
                </c:pt>
                <c:pt idx="6">
                  <c:v>38504</c:v>
                </c:pt>
                <c:pt idx="7">
                  <c:v>38534</c:v>
                </c:pt>
                <c:pt idx="8">
                  <c:v>38565</c:v>
                </c:pt>
                <c:pt idx="9">
                  <c:v>38586</c:v>
                </c:pt>
                <c:pt idx="10">
                  <c:v>38596</c:v>
                </c:pt>
                <c:pt idx="11">
                  <c:v>38626</c:v>
                </c:pt>
                <c:pt idx="12">
                  <c:v>38657</c:v>
                </c:pt>
                <c:pt idx="13">
                  <c:v>38687</c:v>
                </c:pt>
                <c:pt idx="14">
                  <c:v>38718</c:v>
                </c:pt>
                <c:pt idx="15">
                  <c:v>38749</c:v>
                </c:pt>
                <c:pt idx="16">
                  <c:v>38777</c:v>
                </c:pt>
                <c:pt idx="17">
                  <c:v>38799</c:v>
                </c:pt>
                <c:pt idx="18">
                  <c:v>38808</c:v>
                </c:pt>
                <c:pt idx="19">
                  <c:v>38838</c:v>
                </c:pt>
                <c:pt idx="20">
                  <c:v>38869</c:v>
                </c:pt>
                <c:pt idx="21">
                  <c:v>38899</c:v>
                </c:pt>
                <c:pt idx="22">
                  <c:v>38930</c:v>
                </c:pt>
                <c:pt idx="23">
                  <c:v>38961</c:v>
                </c:pt>
                <c:pt idx="24">
                  <c:v>38991</c:v>
                </c:pt>
                <c:pt idx="25">
                  <c:v>39022</c:v>
                </c:pt>
                <c:pt idx="26">
                  <c:v>39052</c:v>
                </c:pt>
                <c:pt idx="27">
                  <c:v>39083</c:v>
                </c:pt>
                <c:pt idx="28">
                  <c:v>39114</c:v>
                </c:pt>
                <c:pt idx="29">
                  <c:v>39142</c:v>
                </c:pt>
                <c:pt idx="30">
                  <c:v>39173</c:v>
                </c:pt>
                <c:pt idx="31">
                  <c:v>39203</c:v>
                </c:pt>
                <c:pt idx="32">
                  <c:v>39234</c:v>
                </c:pt>
                <c:pt idx="33">
                  <c:v>39264</c:v>
                </c:pt>
                <c:pt idx="34">
                  <c:v>39278</c:v>
                </c:pt>
                <c:pt idx="35">
                  <c:v>39293</c:v>
                </c:pt>
                <c:pt idx="36">
                  <c:v>39304</c:v>
                </c:pt>
                <c:pt idx="37">
                  <c:v>39326</c:v>
                </c:pt>
                <c:pt idx="38">
                  <c:v>39356</c:v>
                </c:pt>
                <c:pt idx="39">
                  <c:v>39387</c:v>
                </c:pt>
                <c:pt idx="40">
                  <c:v>39417</c:v>
                </c:pt>
                <c:pt idx="41">
                  <c:v>39448</c:v>
                </c:pt>
                <c:pt idx="42">
                  <c:v>39479</c:v>
                </c:pt>
                <c:pt idx="43">
                  <c:v>39508</c:v>
                </c:pt>
                <c:pt idx="44">
                  <c:v>39539</c:v>
                </c:pt>
                <c:pt idx="45">
                  <c:v>39569</c:v>
                </c:pt>
                <c:pt idx="46" formatCode="dd/mm/yy">
                  <c:v>39600</c:v>
                </c:pt>
                <c:pt idx="47" formatCode="dd/mm/yy">
                  <c:v>39630</c:v>
                </c:pt>
                <c:pt idx="48" formatCode="dd/mm/yy">
                  <c:v>39661</c:v>
                </c:pt>
                <c:pt idx="49" formatCode="dd/mm/yy">
                  <c:v>39682</c:v>
                </c:pt>
                <c:pt idx="50" formatCode="dd/mm/yy">
                  <c:v>39692</c:v>
                </c:pt>
                <c:pt idx="51" formatCode="dd/mm/yy">
                  <c:v>39722</c:v>
                </c:pt>
                <c:pt idx="52" formatCode="dd/mm/yy">
                  <c:v>39753</c:v>
                </c:pt>
                <c:pt idx="53">
                  <c:v>39783</c:v>
                </c:pt>
                <c:pt idx="54">
                  <c:v>39814</c:v>
                </c:pt>
                <c:pt idx="55" formatCode="dd/mm/yy">
                  <c:v>39845</c:v>
                </c:pt>
                <c:pt idx="56">
                  <c:v>39873</c:v>
                </c:pt>
                <c:pt idx="57">
                  <c:v>39904</c:v>
                </c:pt>
                <c:pt idx="58">
                  <c:v>39934</c:v>
                </c:pt>
                <c:pt idx="59">
                  <c:v>39965</c:v>
                </c:pt>
                <c:pt idx="60">
                  <c:v>39995</c:v>
                </c:pt>
                <c:pt idx="61">
                  <c:v>40026</c:v>
                </c:pt>
                <c:pt idx="62">
                  <c:v>40057</c:v>
                </c:pt>
                <c:pt idx="63">
                  <c:v>40087</c:v>
                </c:pt>
                <c:pt idx="64">
                  <c:v>40148</c:v>
                </c:pt>
                <c:pt idx="65">
                  <c:v>40179</c:v>
                </c:pt>
                <c:pt idx="66">
                  <c:v>40210</c:v>
                </c:pt>
                <c:pt idx="67">
                  <c:v>40238</c:v>
                </c:pt>
                <c:pt idx="68">
                  <c:v>40269</c:v>
                </c:pt>
                <c:pt idx="69" formatCode="dd/mm/yy">
                  <c:v>40330</c:v>
                </c:pt>
                <c:pt idx="70" formatCode="dd/mm/yy">
                  <c:v>40360</c:v>
                </c:pt>
                <c:pt idx="71">
                  <c:v>40422</c:v>
                </c:pt>
                <c:pt idx="72">
                  <c:v>40483</c:v>
                </c:pt>
                <c:pt idx="73">
                  <c:v>40513</c:v>
                </c:pt>
                <c:pt idx="74">
                  <c:v>40575</c:v>
                </c:pt>
                <c:pt idx="75">
                  <c:v>40603</c:v>
                </c:pt>
              </c:numCache>
            </c:numRef>
          </c:cat>
          <c:val>
            <c:numRef>
              <c:f>RAW!$N$3:$N$79</c:f>
              <c:numCache>
                <c:formatCode>General</c:formatCode>
                <c:ptCount val="76"/>
                <c:pt idx="0">
                  <c:v>3.2238473142669402</c:v>
                </c:pt>
                <c:pt idx="1">
                  <c:v>3.2238473142669402</c:v>
                </c:pt>
                <c:pt idx="2">
                  <c:v>3.2238473142669402</c:v>
                </c:pt>
                <c:pt idx="3">
                  <c:v>3.2238473142669402</c:v>
                </c:pt>
                <c:pt idx="4">
                  <c:v>3.2238473142669402</c:v>
                </c:pt>
                <c:pt idx="5">
                  <c:v>3.2238473142669402</c:v>
                </c:pt>
                <c:pt idx="6">
                  <c:v>3.2238473142669402</c:v>
                </c:pt>
                <c:pt idx="7">
                  <c:v>3.2238473142669402</c:v>
                </c:pt>
                <c:pt idx="8">
                  <c:v>3.2238473142669402</c:v>
                </c:pt>
                <c:pt idx="9">
                  <c:v>3.2238473142669402</c:v>
                </c:pt>
                <c:pt idx="10">
                  <c:v>3.2238473142669402</c:v>
                </c:pt>
                <c:pt idx="11">
                  <c:v>3.2238473142669402</c:v>
                </c:pt>
                <c:pt idx="12">
                  <c:v>3.2238473142669402</c:v>
                </c:pt>
                <c:pt idx="13">
                  <c:v>3.2238473142669402</c:v>
                </c:pt>
                <c:pt idx="14">
                  <c:v>3.2238473142669402</c:v>
                </c:pt>
                <c:pt idx="15">
                  <c:v>3.2238473142669402</c:v>
                </c:pt>
                <c:pt idx="16">
                  <c:v>3.2238473142669402</c:v>
                </c:pt>
                <c:pt idx="17">
                  <c:v>3.2238473142669402</c:v>
                </c:pt>
                <c:pt idx="18">
                  <c:v>3.2238473142669402</c:v>
                </c:pt>
                <c:pt idx="19">
                  <c:v>3.2238473142669402</c:v>
                </c:pt>
                <c:pt idx="20">
                  <c:v>3.2238473142669402</c:v>
                </c:pt>
                <c:pt idx="21">
                  <c:v>3.2238473142669402</c:v>
                </c:pt>
                <c:pt idx="22">
                  <c:v>3.2238473142669402</c:v>
                </c:pt>
                <c:pt idx="23">
                  <c:v>3.2238473142669402</c:v>
                </c:pt>
                <c:pt idx="24">
                  <c:v>3.2238473142669402</c:v>
                </c:pt>
                <c:pt idx="25">
                  <c:v>3.2238473142669402</c:v>
                </c:pt>
                <c:pt idx="26">
                  <c:v>3.2238473142669402</c:v>
                </c:pt>
                <c:pt idx="27">
                  <c:v>3.2238473142669402</c:v>
                </c:pt>
                <c:pt idx="28">
                  <c:v>3.2238473142669402</c:v>
                </c:pt>
                <c:pt idx="29">
                  <c:v>3.2238473142669402</c:v>
                </c:pt>
                <c:pt idx="30">
                  <c:v>3.2238473142669402</c:v>
                </c:pt>
                <c:pt idx="31">
                  <c:v>3.2238473142669402</c:v>
                </c:pt>
                <c:pt idx="32">
                  <c:v>3.2238473142669402</c:v>
                </c:pt>
                <c:pt idx="33">
                  <c:v>3.2238473142669402</c:v>
                </c:pt>
                <c:pt idx="34">
                  <c:v>3.2238473142669402</c:v>
                </c:pt>
                <c:pt idx="35">
                  <c:v>3.2238473142669402</c:v>
                </c:pt>
                <c:pt idx="36">
                  <c:v>3.2238473142669402</c:v>
                </c:pt>
                <c:pt idx="37">
                  <c:v>3.2238473142669402</c:v>
                </c:pt>
                <c:pt idx="38">
                  <c:v>3.2238473142669402</c:v>
                </c:pt>
                <c:pt idx="39">
                  <c:v>3.2238473142669402</c:v>
                </c:pt>
                <c:pt idx="40">
                  <c:v>3.2238473142669402</c:v>
                </c:pt>
                <c:pt idx="41">
                  <c:v>3.2238473142669402</c:v>
                </c:pt>
                <c:pt idx="42">
                  <c:v>3.2238473142669402</c:v>
                </c:pt>
                <c:pt idx="43">
                  <c:v>3.2238473142669402</c:v>
                </c:pt>
                <c:pt idx="44">
                  <c:v>3.2238473142669402</c:v>
                </c:pt>
                <c:pt idx="45">
                  <c:v>3.2238473142669402</c:v>
                </c:pt>
                <c:pt idx="46">
                  <c:v>3.2238473142669402</c:v>
                </c:pt>
                <c:pt idx="47">
                  <c:v>3.2238473142669402</c:v>
                </c:pt>
                <c:pt idx="48">
                  <c:v>3.2238473142669402</c:v>
                </c:pt>
                <c:pt idx="49">
                  <c:v>3.2238473142669402</c:v>
                </c:pt>
                <c:pt idx="50">
                  <c:v>3.2238473142669402</c:v>
                </c:pt>
                <c:pt idx="51">
                  <c:v>3.2238473142669402</c:v>
                </c:pt>
                <c:pt idx="52">
                  <c:v>3.2238473142669402</c:v>
                </c:pt>
                <c:pt idx="53">
                  <c:v>3.2238473142669402</c:v>
                </c:pt>
                <c:pt idx="54">
                  <c:v>3.2238473142669402</c:v>
                </c:pt>
                <c:pt idx="55">
                  <c:v>3.2238473142669402</c:v>
                </c:pt>
                <c:pt idx="56">
                  <c:v>3.2238473142669402</c:v>
                </c:pt>
                <c:pt idx="57">
                  <c:v>3.2238473142669402</c:v>
                </c:pt>
                <c:pt idx="58">
                  <c:v>3.2238473142669402</c:v>
                </c:pt>
                <c:pt idx="59">
                  <c:v>3.2238473142669402</c:v>
                </c:pt>
                <c:pt idx="60">
                  <c:v>3.2238473142669402</c:v>
                </c:pt>
                <c:pt idx="61">
                  <c:v>3.2238473142669402</c:v>
                </c:pt>
                <c:pt idx="62">
                  <c:v>3.2238473142669402</c:v>
                </c:pt>
                <c:pt idx="63">
                  <c:v>3.2238473142669402</c:v>
                </c:pt>
                <c:pt idx="64">
                  <c:v>3.2238473142669402</c:v>
                </c:pt>
                <c:pt idx="65">
                  <c:v>3.2238473142669402</c:v>
                </c:pt>
                <c:pt idx="66">
                  <c:v>3.2238473142669402</c:v>
                </c:pt>
                <c:pt idx="67">
                  <c:v>3.2238473142669402</c:v>
                </c:pt>
                <c:pt idx="68">
                  <c:v>3.2238473142669402</c:v>
                </c:pt>
                <c:pt idx="69">
                  <c:v>3.2238473142669402</c:v>
                </c:pt>
                <c:pt idx="70">
                  <c:v>3.2238473142669402</c:v>
                </c:pt>
                <c:pt idx="71">
                  <c:v>3.2238473142669402</c:v>
                </c:pt>
                <c:pt idx="72">
                  <c:v>3.2238473142669402</c:v>
                </c:pt>
                <c:pt idx="73">
                  <c:v>3.2238473142669402</c:v>
                </c:pt>
                <c:pt idx="74">
                  <c:v>3.2238473142669402</c:v>
                </c:pt>
                <c:pt idx="75">
                  <c:v>3.2238473142669402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215-4283-84E1-52D23A8D8DD4}"/>
            </c:ext>
          </c:extLst>
        </c:ser>
        <c:ser>
          <c:idx val="4"/>
          <c:order val="4"/>
          <c:tx>
            <c:strRef>
              <c:f>RAW!$O$2</c:f>
              <c:strCache>
                <c:ptCount val="1"/>
                <c:pt idx="0">
                  <c:v>media-2 dev.st</c:v>
                </c:pt>
              </c:strCache>
            </c:strRef>
          </c:tx>
          <c:spPr>
            <a:ln w="12700">
              <a:solidFill>
                <a:srgbClr val="800080"/>
              </a:solidFill>
              <a:prstDash val="solid"/>
            </a:ln>
          </c:spPr>
          <c:marker>
            <c:symbol val="none"/>
          </c:marker>
          <c:cat>
            <c:numRef>
              <c:f>RAW!$J$3:$J$79</c:f>
              <c:numCache>
                <c:formatCode>dd/mm/yyyy</c:formatCode>
                <c:ptCount val="76"/>
                <c:pt idx="0">
                  <c:v>38353</c:v>
                </c:pt>
                <c:pt idx="1">
                  <c:v>38384</c:v>
                </c:pt>
                <c:pt idx="2">
                  <c:v>38412</c:v>
                </c:pt>
                <c:pt idx="3">
                  <c:v>38443</c:v>
                </c:pt>
                <c:pt idx="4">
                  <c:v>38473</c:v>
                </c:pt>
                <c:pt idx="5">
                  <c:v>38487</c:v>
                </c:pt>
                <c:pt idx="6">
                  <c:v>38504</c:v>
                </c:pt>
                <c:pt idx="7">
                  <c:v>38534</c:v>
                </c:pt>
                <c:pt idx="8">
                  <c:v>38565</c:v>
                </c:pt>
                <c:pt idx="9">
                  <c:v>38586</c:v>
                </c:pt>
                <c:pt idx="10">
                  <c:v>38596</c:v>
                </c:pt>
                <c:pt idx="11">
                  <c:v>38626</c:v>
                </c:pt>
                <c:pt idx="12">
                  <c:v>38657</c:v>
                </c:pt>
                <c:pt idx="13">
                  <c:v>38687</c:v>
                </c:pt>
                <c:pt idx="14">
                  <c:v>38718</c:v>
                </c:pt>
                <c:pt idx="15">
                  <c:v>38749</c:v>
                </c:pt>
                <c:pt idx="16">
                  <c:v>38777</c:v>
                </c:pt>
                <c:pt idx="17">
                  <c:v>38799</c:v>
                </c:pt>
                <c:pt idx="18">
                  <c:v>38808</c:v>
                </c:pt>
                <c:pt idx="19">
                  <c:v>38838</c:v>
                </c:pt>
                <c:pt idx="20">
                  <c:v>38869</c:v>
                </c:pt>
                <c:pt idx="21">
                  <c:v>38899</c:v>
                </c:pt>
                <c:pt idx="22">
                  <c:v>38930</c:v>
                </c:pt>
                <c:pt idx="23">
                  <c:v>38961</c:v>
                </c:pt>
                <c:pt idx="24">
                  <c:v>38991</c:v>
                </c:pt>
                <c:pt idx="25">
                  <c:v>39022</c:v>
                </c:pt>
                <c:pt idx="26">
                  <c:v>39052</c:v>
                </c:pt>
                <c:pt idx="27">
                  <c:v>39083</c:v>
                </c:pt>
                <c:pt idx="28">
                  <c:v>39114</c:v>
                </c:pt>
                <c:pt idx="29">
                  <c:v>39142</c:v>
                </c:pt>
                <c:pt idx="30">
                  <c:v>39173</c:v>
                </c:pt>
                <c:pt idx="31">
                  <c:v>39203</c:v>
                </c:pt>
                <c:pt idx="32">
                  <c:v>39234</c:v>
                </c:pt>
                <c:pt idx="33">
                  <c:v>39264</c:v>
                </c:pt>
                <c:pt idx="34">
                  <c:v>39278</c:v>
                </c:pt>
                <c:pt idx="35">
                  <c:v>39293</c:v>
                </c:pt>
                <c:pt idx="36">
                  <c:v>39304</c:v>
                </c:pt>
                <c:pt idx="37">
                  <c:v>39326</c:v>
                </c:pt>
                <c:pt idx="38">
                  <c:v>39356</c:v>
                </c:pt>
                <c:pt idx="39">
                  <c:v>39387</c:v>
                </c:pt>
                <c:pt idx="40">
                  <c:v>39417</c:v>
                </c:pt>
                <c:pt idx="41">
                  <c:v>39448</c:v>
                </c:pt>
                <c:pt idx="42">
                  <c:v>39479</c:v>
                </c:pt>
                <c:pt idx="43">
                  <c:v>39508</c:v>
                </c:pt>
                <c:pt idx="44">
                  <c:v>39539</c:v>
                </c:pt>
                <c:pt idx="45">
                  <c:v>39569</c:v>
                </c:pt>
                <c:pt idx="46" formatCode="dd/mm/yy">
                  <c:v>39600</c:v>
                </c:pt>
                <c:pt idx="47" formatCode="dd/mm/yy">
                  <c:v>39630</c:v>
                </c:pt>
                <c:pt idx="48" formatCode="dd/mm/yy">
                  <c:v>39661</c:v>
                </c:pt>
                <c:pt idx="49" formatCode="dd/mm/yy">
                  <c:v>39682</c:v>
                </c:pt>
                <c:pt idx="50" formatCode="dd/mm/yy">
                  <c:v>39692</c:v>
                </c:pt>
                <c:pt idx="51" formatCode="dd/mm/yy">
                  <c:v>39722</c:v>
                </c:pt>
                <c:pt idx="52" formatCode="dd/mm/yy">
                  <c:v>39753</c:v>
                </c:pt>
                <c:pt idx="53">
                  <c:v>39783</c:v>
                </c:pt>
                <c:pt idx="54">
                  <c:v>39814</c:v>
                </c:pt>
                <c:pt idx="55" formatCode="dd/mm/yy">
                  <c:v>39845</c:v>
                </c:pt>
                <c:pt idx="56">
                  <c:v>39873</c:v>
                </c:pt>
                <c:pt idx="57">
                  <c:v>39904</c:v>
                </c:pt>
                <c:pt idx="58">
                  <c:v>39934</c:v>
                </c:pt>
                <c:pt idx="59">
                  <c:v>39965</c:v>
                </c:pt>
                <c:pt idx="60">
                  <c:v>39995</c:v>
                </c:pt>
                <c:pt idx="61">
                  <c:v>40026</c:v>
                </c:pt>
                <c:pt idx="62">
                  <c:v>40057</c:v>
                </c:pt>
                <c:pt idx="63">
                  <c:v>40087</c:v>
                </c:pt>
                <c:pt idx="64">
                  <c:v>40148</c:v>
                </c:pt>
                <c:pt idx="65">
                  <c:v>40179</c:v>
                </c:pt>
                <c:pt idx="66">
                  <c:v>40210</c:v>
                </c:pt>
                <c:pt idx="67">
                  <c:v>40238</c:v>
                </c:pt>
                <c:pt idx="68">
                  <c:v>40269</c:v>
                </c:pt>
                <c:pt idx="69" formatCode="dd/mm/yy">
                  <c:v>40330</c:v>
                </c:pt>
                <c:pt idx="70" formatCode="dd/mm/yy">
                  <c:v>40360</c:v>
                </c:pt>
                <c:pt idx="71">
                  <c:v>40422</c:v>
                </c:pt>
                <c:pt idx="72">
                  <c:v>40483</c:v>
                </c:pt>
                <c:pt idx="73">
                  <c:v>40513</c:v>
                </c:pt>
                <c:pt idx="74">
                  <c:v>40575</c:v>
                </c:pt>
                <c:pt idx="75">
                  <c:v>40603</c:v>
                </c:pt>
              </c:numCache>
            </c:numRef>
          </c:cat>
          <c:val>
            <c:numRef>
              <c:f>RAW!$O$3:$O$79</c:f>
              <c:numCache>
                <c:formatCode>General</c:formatCode>
                <c:ptCount val="76"/>
                <c:pt idx="0">
                  <c:v>2.0161526857330441</c:v>
                </c:pt>
                <c:pt idx="1">
                  <c:v>2.0161526857330441</c:v>
                </c:pt>
                <c:pt idx="2">
                  <c:v>2.0161526857330441</c:v>
                </c:pt>
                <c:pt idx="3">
                  <c:v>2.0161526857330441</c:v>
                </c:pt>
                <c:pt idx="4">
                  <c:v>2.0161526857330441</c:v>
                </c:pt>
                <c:pt idx="5">
                  <c:v>2.0161526857330441</c:v>
                </c:pt>
                <c:pt idx="6">
                  <c:v>2.0161526857330441</c:v>
                </c:pt>
                <c:pt idx="7">
                  <c:v>2.0161526857330441</c:v>
                </c:pt>
                <c:pt idx="8">
                  <c:v>2.0161526857330441</c:v>
                </c:pt>
                <c:pt idx="9">
                  <c:v>2.0161526857330441</c:v>
                </c:pt>
                <c:pt idx="10">
                  <c:v>2.0161526857330441</c:v>
                </c:pt>
                <c:pt idx="11">
                  <c:v>2.0161526857330441</c:v>
                </c:pt>
                <c:pt idx="12">
                  <c:v>2.0161526857330441</c:v>
                </c:pt>
                <c:pt idx="13">
                  <c:v>2.0161526857330441</c:v>
                </c:pt>
                <c:pt idx="14">
                  <c:v>2.0161526857330441</c:v>
                </c:pt>
                <c:pt idx="15">
                  <c:v>2.0161526857330441</c:v>
                </c:pt>
                <c:pt idx="16">
                  <c:v>2.0161526857330441</c:v>
                </c:pt>
                <c:pt idx="17">
                  <c:v>2.0161526857330441</c:v>
                </c:pt>
                <c:pt idx="18">
                  <c:v>2.0161526857330441</c:v>
                </c:pt>
                <c:pt idx="19">
                  <c:v>2.0161526857330441</c:v>
                </c:pt>
                <c:pt idx="20">
                  <c:v>2.0161526857330441</c:v>
                </c:pt>
                <c:pt idx="21">
                  <c:v>2.0161526857330441</c:v>
                </c:pt>
                <c:pt idx="22">
                  <c:v>2.0161526857330441</c:v>
                </c:pt>
                <c:pt idx="23">
                  <c:v>2.0161526857330441</c:v>
                </c:pt>
                <c:pt idx="24">
                  <c:v>2.0161526857330441</c:v>
                </c:pt>
                <c:pt idx="25">
                  <c:v>2.0161526857330441</c:v>
                </c:pt>
                <c:pt idx="26">
                  <c:v>2.0161526857330441</c:v>
                </c:pt>
                <c:pt idx="27">
                  <c:v>2.0161526857330441</c:v>
                </c:pt>
                <c:pt idx="28">
                  <c:v>2.0161526857330441</c:v>
                </c:pt>
                <c:pt idx="29">
                  <c:v>2.0161526857330441</c:v>
                </c:pt>
                <c:pt idx="30">
                  <c:v>2.0161526857330441</c:v>
                </c:pt>
                <c:pt idx="31">
                  <c:v>2.0161526857330441</c:v>
                </c:pt>
                <c:pt idx="32">
                  <c:v>2.0161526857330441</c:v>
                </c:pt>
                <c:pt idx="33">
                  <c:v>2.0161526857330441</c:v>
                </c:pt>
                <c:pt idx="34">
                  <c:v>2.0161526857330441</c:v>
                </c:pt>
                <c:pt idx="35">
                  <c:v>2.0161526857330441</c:v>
                </c:pt>
                <c:pt idx="36">
                  <c:v>2.0161526857330441</c:v>
                </c:pt>
                <c:pt idx="37">
                  <c:v>2.0161526857330441</c:v>
                </c:pt>
                <c:pt idx="38">
                  <c:v>2.0161526857330441</c:v>
                </c:pt>
                <c:pt idx="39">
                  <c:v>2.0161526857330441</c:v>
                </c:pt>
                <c:pt idx="40">
                  <c:v>2.0161526857330441</c:v>
                </c:pt>
                <c:pt idx="41">
                  <c:v>2.0161526857330441</c:v>
                </c:pt>
                <c:pt idx="42">
                  <c:v>2.0161526857330441</c:v>
                </c:pt>
                <c:pt idx="43">
                  <c:v>2.0161526857330441</c:v>
                </c:pt>
                <c:pt idx="44">
                  <c:v>2.0161526857330441</c:v>
                </c:pt>
                <c:pt idx="45">
                  <c:v>2.0161526857330441</c:v>
                </c:pt>
                <c:pt idx="46">
                  <c:v>2.0161526857330441</c:v>
                </c:pt>
                <c:pt idx="47">
                  <c:v>2.0161526857330441</c:v>
                </c:pt>
                <c:pt idx="48">
                  <c:v>2.0161526857330441</c:v>
                </c:pt>
                <c:pt idx="49">
                  <c:v>2.0161526857330441</c:v>
                </c:pt>
                <c:pt idx="50">
                  <c:v>2.0161526857330441</c:v>
                </c:pt>
                <c:pt idx="51">
                  <c:v>2.0161526857330441</c:v>
                </c:pt>
                <c:pt idx="52">
                  <c:v>2.0161526857330441</c:v>
                </c:pt>
                <c:pt idx="53">
                  <c:v>2.0161526857330441</c:v>
                </c:pt>
                <c:pt idx="54">
                  <c:v>2.0161526857330441</c:v>
                </c:pt>
                <c:pt idx="55">
                  <c:v>2.0161526857330441</c:v>
                </c:pt>
                <c:pt idx="56">
                  <c:v>2.0161526857330441</c:v>
                </c:pt>
                <c:pt idx="57">
                  <c:v>2.0161526857330441</c:v>
                </c:pt>
                <c:pt idx="58">
                  <c:v>2.0161526857330441</c:v>
                </c:pt>
                <c:pt idx="59">
                  <c:v>2.0161526857330441</c:v>
                </c:pt>
                <c:pt idx="60">
                  <c:v>2.0161526857330441</c:v>
                </c:pt>
                <c:pt idx="61">
                  <c:v>2.0161526857330441</c:v>
                </c:pt>
                <c:pt idx="62">
                  <c:v>2.0161526857330441</c:v>
                </c:pt>
                <c:pt idx="63">
                  <c:v>2.0161526857330441</c:v>
                </c:pt>
                <c:pt idx="64">
                  <c:v>2.0161526857330441</c:v>
                </c:pt>
                <c:pt idx="65">
                  <c:v>2.0161526857330441</c:v>
                </c:pt>
                <c:pt idx="66">
                  <c:v>2.0161526857330441</c:v>
                </c:pt>
                <c:pt idx="67">
                  <c:v>2.0161526857330441</c:v>
                </c:pt>
                <c:pt idx="68">
                  <c:v>2.0161526857330441</c:v>
                </c:pt>
                <c:pt idx="69">
                  <c:v>2.0161526857330441</c:v>
                </c:pt>
                <c:pt idx="70">
                  <c:v>2.0161526857330441</c:v>
                </c:pt>
                <c:pt idx="71">
                  <c:v>2.0161526857330441</c:v>
                </c:pt>
                <c:pt idx="72">
                  <c:v>2.0161526857330441</c:v>
                </c:pt>
                <c:pt idx="73">
                  <c:v>2.0161526857330441</c:v>
                </c:pt>
                <c:pt idx="74">
                  <c:v>2.0161526857330441</c:v>
                </c:pt>
                <c:pt idx="75">
                  <c:v>2.0161526857330441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7215-4283-84E1-52D23A8D8DD4}"/>
            </c:ext>
          </c:extLst>
        </c:ser>
        <c:ser>
          <c:idx val="5"/>
          <c:order val="5"/>
          <c:tx>
            <c:strRef>
              <c:f>RAW!$P$2</c:f>
              <c:strCache>
                <c:ptCount val="1"/>
                <c:pt idx="0">
                  <c:v>media+ 3 dev.st</c:v>
                </c:pt>
              </c:strCache>
            </c:strRef>
          </c:tx>
          <c:spPr>
            <a:ln w="12700">
              <a:solidFill>
                <a:srgbClr val="800000"/>
              </a:solidFill>
              <a:prstDash val="solid"/>
            </a:ln>
          </c:spPr>
          <c:marker>
            <c:symbol val="none"/>
          </c:marker>
          <c:cat>
            <c:numRef>
              <c:f>RAW!$J$3:$J$79</c:f>
              <c:numCache>
                <c:formatCode>dd/mm/yyyy</c:formatCode>
                <c:ptCount val="76"/>
                <c:pt idx="0">
                  <c:v>38353</c:v>
                </c:pt>
                <c:pt idx="1">
                  <c:v>38384</c:v>
                </c:pt>
                <c:pt idx="2">
                  <c:v>38412</c:v>
                </c:pt>
                <c:pt idx="3">
                  <c:v>38443</c:v>
                </c:pt>
                <c:pt idx="4">
                  <c:v>38473</c:v>
                </c:pt>
                <c:pt idx="5">
                  <c:v>38487</c:v>
                </c:pt>
                <c:pt idx="6">
                  <c:v>38504</c:v>
                </c:pt>
                <c:pt idx="7">
                  <c:v>38534</c:v>
                </c:pt>
                <c:pt idx="8">
                  <c:v>38565</c:v>
                </c:pt>
                <c:pt idx="9">
                  <c:v>38586</c:v>
                </c:pt>
                <c:pt idx="10">
                  <c:v>38596</c:v>
                </c:pt>
                <c:pt idx="11">
                  <c:v>38626</c:v>
                </c:pt>
                <c:pt idx="12">
                  <c:v>38657</c:v>
                </c:pt>
                <c:pt idx="13">
                  <c:v>38687</c:v>
                </c:pt>
                <c:pt idx="14">
                  <c:v>38718</c:v>
                </c:pt>
                <c:pt idx="15">
                  <c:v>38749</c:v>
                </c:pt>
                <c:pt idx="16">
                  <c:v>38777</c:v>
                </c:pt>
                <c:pt idx="17">
                  <c:v>38799</c:v>
                </c:pt>
                <c:pt idx="18">
                  <c:v>38808</c:v>
                </c:pt>
                <c:pt idx="19">
                  <c:v>38838</c:v>
                </c:pt>
                <c:pt idx="20">
                  <c:v>38869</c:v>
                </c:pt>
                <c:pt idx="21">
                  <c:v>38899</c:v>
                </c:pt>
                <c:pt idx="22">
                  <c:v>38930</c:v>
                </c:pt>
                <c:pt idx="23">
                  <c:v>38961</c:v>
                </c:pt>
                <c:pt idx="24">
                  <c:v>38991</c:v>
                </c:pt>
                <c:pt idx="25">
                  <c:v>39022</c:v>
                </c:pt>
                <c:pt idx="26">
                  <c:v>39052</c:v>
                </c:pt>
                <c:pt idx="27">
                  <c:v>39083</c:v>
                </c:pt>
                <c:pt idx="28">
                  <c:v>39114</c:v>
                </c:pt>
                <c:pt idx="29">
                  <c:v>39142</c:v>
                </c:pt>
                <c:pt idx="30">
                  <c:v>39173</c:v>
                </c:pt>
                <c:pt idx="31">
                  <c:v>39203</c:v>
                </c:pt>
                <c:pt idx="32">
                  <c:v>39234</c:v>
                </c:pt>
                <c:pt idx="33">
                  <c:v>39264</c:v>
                </c:pt>
                <c:pt idx="34">
                  <c:v>39278</c:v>
                </c:pt>
                <c:pt idx="35">
                  <c:v>39293</c:v>
                </c:pt>
                <c:pt idx="36">
                  <c:v>39304</c:v>
                </c:pt>
                <c:pt idx="37">
                  <c:v>39326</c:v>
                </c:pt>
                <c:pt idx="38">
                  <c:v>39356</c:v>
                </c:pt>
                <c:pt idx="39">
                  <c:v>39387</c:v>
                </c:pt>
                <c:pt idx="40">
                  <c:v>39417</c:v>
                </c:pt>
                <c:pt idx="41">
                  <c:v>39448</c:v>
                </c:pt>
                <c:pt idx="42">
                  <c:v>39479</c:v>
                </c:pt>
                <c:pt idx="43">
                  <c:v>39508</c:v>
                </c:pt>
                <c:pt idx="44">
                  <c:v>39539</c:v>
                </c:pt>
                <c:pt idx="45">
                  <c:v>39569</c:v>
                </c:pt>
                <c:pt idx="46" formatCode="dd/mm/yy">
                  <c:v>39600</c:v>
                </c:pt>
                <c:pt idx="47" formatCode="dd/mm/yy">
                  <c:v>39630</c:v>
                </c:pt>
                <c:pt idx="48" formatCode="dd/mm/yy">
                  <c:v>39661</c:v>
                </c:pt>
                <c:pt idx="49" formatCode="dd/mm/yy">
                  <c:v>39682</c:v>
                </c:pt>
                <c:pt idx="50" formatCode="dd/mm/yy">
                  <c:v>39692</c:v>
                </c:pt>
                <c:pt idx="51" formatCode="dd/mm/yy">
                  <c:v>39722</c:v>
                </c:pt>
                <c:pt idx="52" formatCode="dd/mm/yy">
                  <c:v>39753</c:v>
                </c:pt>
                <c:pt idx="53">
                  <c:v>39783</c:v>
                </c:pt>
                <c:pt idx="54">
                  <c:v>39814</c:v>
                </c:pt>
                <c:pt idx="55" formatCode="dd/mm/yy">
                  <c:v>39845</c:v>
                </c:pt>
                <c:pt idx="56">
                  <c:v>39873</c:v>
                </c:pt>
                <c:pt idx="57">
                  <c:v>39904</c:v>
                </c:pt>
                <c:pt idx="58">
                  <c:v>39934</c:v>
                </c:pt>
                <c:pt idx="59">
                  <c:v>39965</c:v>
                </c:pt>
                <c:pt idx="60">
                  <c:v>39995</c:v>
                </c:pt>
                <c:pt idx="61">
                  <c:v>40026</c:v>
                </c:pt>
                <c:pt idx="62">
                  <c:v>40057</c:v>
                </c:pt>
                <c:pt idx="63">
                  <c:v>40087</c:v>
                </c:pt>
                <c:pt idx="64">
                  <c:v>40148</c:v>
                </c:pt>
                <c:pt idx="65">
                  <c:v>40179</c:v>
                </c:pt>
                <c:pt idx="66">
                  <c:v>40210</c:v>
                </c:pt>
                <c:pt idx="67">
                  <c:v>40238</c:v>
                </c:pt>
                <c:pt idx="68">
                  <c:v>40269</c:v>
                </c:pt>
                <c:pt idx="69" formatCode="dd/mm/yy">
                  <c:v>40330</c:v>
                </c:pt>
                <c:pt idx="70" formatCode="dd/mm/yy">
                  <c:v>40360</c:v>
                </c:pt>
                <c:pt idx="71">
                  <c:v>40422</c:v>
                </c:pt>
                <c:pt idx="72">
                  <c:v>40483</c:v>
                </c:pt>
                <c:pt idx="73">
                  <c:v>40513</c:v>
                </c:pt>
                <c:pt idx="74">
                  <c:v>40575</c:v>
                </c:pt>
                <c:pt idx="75">
                  <c:v>40603</c:v>
                </c:pt>
              </c:numCache>
            </c:numRef>
          </c:cat>
          <c:val>
            <c:numRef>
              <c:f>RAW!$P$3:$P$79</c:f>
              <c:numCache>
                <c:formatCode>General</c:formatCode>
                <c:ptCount val="76"/>
                <c:pt idx="0">
                  <c:v>3.5257709714004002</c:v>
                </c:pt>
                <c:pt idx="1">
                  <c:v>3.5257709714004002</c:v>
                </c:pt>
                <c:pt idx="2">
                  <c:v>3.5257709714004002</c:v>
                </c:pt>
                <c:pt idx="3">
                  <c:v>3.5257709714004002</c:v>
                </c:pt>
                <c:pt idx="4">
                  <c:v>3.5257709714004002</c:v>
                </c:pt>
                <c:pt idx="5">
                  <c:v>3.5257709714004002</c:v>
                </c:pt>
                <c:pt idx="6">
                  <c:v>3.5257709714004002</c:v>
                </c:pt>
                <c:pt idx="7">
                  <c:v>3.5257709714004002</c:v>
                </c:pt>
                <c:pt idx="8">
                  <c:v>3.5257709714004002</c:v>
                </c:pt>
                <c:pt idx="9">
                  <c:v>3.5257709714004002</c:v>
                </c:pt>
                <c:pt idx="10">
                  <c:v>3.5257709714004002</c:v>
                </c:pt>
                <c:pt idx="11">
                  <c:v>3.5257709714004002</c:v>
                </c:pt>
                <c:pt idx="12">
                  <c:v>3.5257709714004002</c:v>
                </c:pt>
                <c:pt idx="13">
                  <c:v>3.5257709714004002</c:v>
                </c:pt>
                <c:pt idx="14">
                  <c:v>3.5257709714004002</c:v>
                </c:pt>
                <c:pt idx="15">
                  <c:v>3.5257709714004002</c:v>
                </c:pt>
                <c:pt idx="16">
                  <c:v>3.5257709714004002</c:v>
                </c:pt>
                <c:pt idx="17">
                  <c:v>3.5257709714004002</c:v>
                </c:pt>
                <c:pt idx="18">
                  <c:v>3.5257709714004002</c:v>
                </c:pt>
                <c:pt idx="19">
                  <c:v>3.5257709714004002</c:v>
                </c:pt>
                <c:pt idx="20">
                  <c:v>3.5257709714004002</c:v>
                </c:pt>
                <c:pt idx="21">
                  <c:v>3.5257709714004002</c:v>
                </c:pt>
                <c:pt idx="22">
                  <c:v>3.5257709714004002</c:v>
                </c:pt>
                <c:pt idx="23">
                  <c:v>3.5257709714004002</c:v>
                </c:pt>
                <c:pt idx="24">
                  <c:v>3.5257709714004002</c:v>
                </c:pt>
                <c:pt idx="25">
                  <c:v>3.5257709714004002</c:v>
                </c:pt>
                <c:pt idx="26">
                  <c:v>3.5257709714004002</c:v>
                </c:pt>
                <c:pt idx="27">
                  <c:v>3.5257709714004002</c:v>
                </c:pt>
                <c:pt idx="28">
                  <c:v>3.5257709714004002</c:v>
                </c:pt>
                <c:pt idx="29">
                  <c:v>3.5257709714004002</c:v>
                </c:pt>
                <c:pt idx="30">
                  <c:v>3.5257709714004002</c:v>
                </c:pt>
                <c:pt idx="31">
                  <c:v>3.5257709714004002</c:v>
                </c:pt>
                <c:pt idx="32">
                  <c:v>3.5257709714004002</c:v>
                </c:pt>
                <c:pt idx="33">
                  <c:v>3.5257709714004002</c:v>
                </c:pt>
                <c:pt idx="34">
                  <c:v>3.5257709714004002</c:v>
                </c:pt>
                <c:pt idx="35">
                  <c:v>3.5257709714004002</c:v>
                </c:pt>
                <c:pt idx="36">
                  <c:v>3.5257709714004002</c:v>
                </c:pt>
                <c:pt idx="37">
                  <c:v>3.5257709714004002</c:v>
                </c:pt>
                <c:pt idx="38">
                  <c:v>3.5257709714004002</c:v>
                </c:pt>
                <c:pt idx="39">
                  <c:v>3.5257709714004002</c:v>
                </c:pt>
                <c:pt idx="40">
                  <c:v>3.5257709714004002</c:v>
                </c:pt>
                <c:pt idx="41">
                  <c:v>3.5257709714004002</c:v>
                </c:pt>
                <c:pt idx="42">
                  <c:v>3.5257709714004002</c:v>
                </c:pt>
                <c:pt idx="43">
                  <c:v>3.5257709714004002</c:v>
                </c:pt>
                <c:pt idx="44">
                  <c:v>3.5257709714004002</c:v>
                </c:pt>
                <c:pt idx="45">
                  <c:v>3.5257709714004002</c:v>
                </c:pt>
                <c:pt idx="46">
                  <c:v>3.5257709714004002</c:v>
                </c:pt>
                <c:pt idx="47">
                  <c:v>3.5257709714004002</c:v>
                </c:pt>
                <c:pt idx="48">
                  <c:v>3.5257709714004002</c:v>
                </c:pt>
                <c:pt idx="49">
                  <c:v>3.5257709714004002</c:v>
                </c:pt>
                <c:pt idx="50">
                  <c:v>3.5257709714004002</c:v>
                </c:pt>
                <c:pt idx="51">
                  <c:v>3.5257709714004002</c:v>
                </c:pt>
                <c:pt idx="52">
                  <c:v>3.5257709714004002</c:v>
                </c:pt>
                <c:pt idx="53">
                  <c:v>3.5257709714004002</c:v>
                </c:pt>
                <c:pt idx="54">
                  <c:v>3.5257709714004002</c:v>
                </c:pt>
                <c:pt idx="55">
                  <c:v>3.5257709714004002</c:v>
                </c:pt>
                <c:pt idx="56">
                  <c:v>3.5257709714004002</c:v>
                </c:pt>
                <c:pt idx="57">
                  <c:v>3.5257709714004002</c:v>
                </c:pt>
                <c:pt idx="58">
                  <c:v>3.5257709714004002</c:v>
                </c:pt>
                <c:pt idx="59">
                  <c:v>3.5257709714004002</c:v>
                </c:pt>
                <c:pt idx="60">
                  <c:v>3.5257709714004002</c:v>
                </c:pt>
                <c:pt idx="61">
                  <c:v>3.5257709714004002</c:v>
                </c:pt>
                <c:pt idx="62">
                  <c:v>3.5257709714004002</c:v>
                </c:pt>
                <c:pt idx="63">
                  <c:v>3.5257709714004002</c:v>
                </c:pt>
                <c:pt idx="64">
                  <c:v>3.5257709714004002</c:v>
                </c:pt>
                <c:pt idx="65">
                  <c:v>3.5257709714004002</c:v>
                </c:pt>
                <c:pt idx="66">
                  <c:v>3.5257709714004002</c:v>
                </c:pt>
                <c:pt idx="67">
                  <c:v>3.5257709714004002</c:v>
                </c:pt>
                <c:pt idx="68">
                  <c:v>3.5257709714004002</c:v>
                </c:pt>
                <c:pt idx="69">
                  <c:v>3.5257709714004002</c:v>
                </c:pt>
                <c:pt idx="70">
                  <c:v>3.5257709714004002</c:v>
                </c:pt>
                <c:pt idx="71">
                  <c:v>3.5257709714004002</c:v>
                </c:pt>
                <c:pt idx="72">
                  <c:v>3.5257709714004002</c:v>
                </c:pt>
                <c:pt idx="73">
                  <c:v>3.5257709714004002</c:v>
                </c:pt>
                <c:pt idx="74">
                  <c:v>3.5257709714004002</c:v>
                </c:pt>
                <c:pt idx="75">
                  <c:v>3.5257709714004002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7215-4283-84E1-52D23A8D8DD4}"/>
            </c:ext>
          </c:extLst>
        </c:ser>
        <c:ser>
          <c:idx val="6"/>
          <c:order val="6"/>
          <c:tx>
            <c:strRef>
              <c:f>RAW!$Q$2</c:f>
              <c:strCache>
                <c:ptCount val="1"/>
                <c:pt idx="0">
                  <c:v>media-3 dev.st</c:v>
                </c:pt>
              </c:strCache>
            </c:strRef>
          </c:tx>
          <c:spPr>
            <a:ln w="12700">
              <a:solidFill>
                <a:srgbClr val="008080"/>
              </a:solidFill>
              <a:prstDash val="solid"/>
            </a:ln>
          </c:spPr>
          <c:marker>
            <c:symbol val="none"/>
          </c:marker>
          <c:cat>
            <c:numRef>
              <c:f>RAW!$J$3:$J$79</c:f>
              <c:numCache>
                <c:formatCode>dd/mm/yyyy</c:formatCode>
                <c:ptCount val="76"/>
                <c:pt idx="0">
                  <c:v>38353</c:v>
                </c:pt>
                <c:pt idx="1">
                  <c:v>38384</c:v>
                </c:pt>
                <c:pt idx="2">
                  <c:v>38412</c:v>
                </c:pt>
                <c:pt idx="3">
                  <c:v>38443</c:v>
                </c:pt>
                <c:pt idx="4">
                  <c:v>38473</c:v>
                </c:pt>
                <c:pt idx="5">
                  <c:v>38487</c:v>
                </c:pt>
                <c:pt idx="6">
                  <c:v>38504</c:v>
                </c:pt>
                <c:pt idx="7">
                  <c:v>38534</c:v>
                </c:pt>
                <c:pt idx="8">
                  <c:v>38565</c:v>
                </c:pt>
                <c:pt idx="9">
                  <c:v>38586</c:v>
                </c:pt>
                <c:pt idx="10">
                  <c:v>38596</c:v>
                </c:pt>
                <c:pt idx="11">
                  <c:v>38626</c:v>
                </c:pt>
                <c:pt idx="12">
                  <c:v>38657</c:v>
                </c:pt>
                <c:pt idx="13">
                  <c:v>38687</c:v>
                </c:pt>
                <c:pt idx="14">
                  <c:v>38718</c:v>
                </c:pt>
                <c:pt idx="15">
                  <c:v>38749</c:v>
                </c:pt>
                <c:pt idx="16">
                  <c:v>38777</c:v>
                </c:pt>
                <c:pt idx="17">
                  <c:v>38799</c:v>
                </c:pt>
                <c:pt idx="18">
                  <c:v>38808</c:v>
                </c:pt>
                <c:pt idx="19">
                  <c:v>38838</c:v>
                </c:pt>
                <c:pt idx="20">
                  <c:v>38869</c:v>
                </c:pt>
                <c:pt idx="21">
                  <c:v>38899</c:v>
                </c:pt>
                <c:pt idx="22">
                  <c:v>38930</c:v>
                </c:pt>
                <c:pt idx="23">
                  <c:v>38961</c:v>
                </c:pt>
                <c:pt idx="24">
                  <c:v>38991</c:v>
                </c:pt>
                <c:pt idx="25">
                  <c:v>39022</c:v>
                </c:pt>
                <c:pt idx="26">
                  <c:v>39052</c:v>
                </c:pt>
                <c:pt idx="27">
                  <c:v>39083</c:v>
                </c:pt>
                <c:pt idx="28">
                  <c:v>39114</c:v>
                </c:pt>
                <c:pt idx="29">
                  <c:v>39142</c:v>
                </c:pt>
                <c:pt idx="30">
                  <c:v>39173</c:v>
                </c:pt>
                <c:pt idx="31">
                  <c:v>39203</c:v>
                </c:pt>
                <c:pt idx="32">
                  <c:v>39234</c:v>
                </c:pt>
                <c:pt idx="33">
                  <c:v>39264</c:v>
                </c:pt>
                <c:pt idx="34">
                  <c:v>39278</c:v>
                </c:pt>
                <c:pt idx="35">
                  <c:v>39293</c:v>
                </c:pt>
                <c:pt idx="36">
                  <c:v>39304</c:v>
                </c:pt>
                <c:pt idx="37">
                  <c:v>39326</c:v>
                </c:pt>
                <c:pt idx="38">
                  <c:v>39356</c:v>
                </c:pt>
                <c:pt idx="39">
                  <c:v>39387</c:v>
                </c:pt>
                <c:pt idx="40">
                  <c:v>39417</c:v>
                </c:pt>
                <c:pt idx="41">
                  <c:v>39448</c:v>
                </c:pt>
                <c:pt idx="42">
                  <c:v>39479</c:v>
                </c:pt>
                <c:pt idx="43">
                  <c:v>39508</c:v>
                </c:pt>
                <c:pt idx="44">
                  <c:v>39539</c:v>
                </c:pt>
                <c:pt idx="45">
                  <c:v>39569</c:v>
                </c:pt>
                <c:pt idx="46" formatCode="dd/mm/yy">
                  <c:v>39600</c:v>
                </c:pt>
                <c:pt idx="47" formatCode="dd/mm/yy">
                  <c:v>39630</c:v>
                </c:pt>
                <c:pt idx="48" formatCode="dd/mm/yy">
                  <c:v>39661</c:v>
                </c:pt>
                <c:pt idx="49" formatCode="dd/mm/yy">
                  <c:v>39682</c:v>
                </c:pt>
                <c:pt idx="50" formatCode="dd/mm/yy">
                  <c:v>39692</c:v>
                </c:pt>
                <c:pt idx="51" formatCode="dd/mm/yy">
                  <c:v>39722</c:v>
                </c:pt>
                <c:pt idx="52" formatCode="dd/mm/yy">
                  <c:v>39753</c:v>
                </c:pt>
                <c:pt idx="53">
                  <c:v>39783</c:v>
                </c:pt>
                <c:pt idx="54">
                  <c:v>39814</c:v>
                </c:pt>
                <c:pt idx="55" formatCode="dd/mm/yy">
                  <c:v>39845</c:v>
                </c:pt>
                <c:pt idx="56">
                  <c:v>39873</c:v>
                </c:pt>
                <c:pt idx="57">
                  <c:v>39904</c:v>
                </c:pt>
                <c:pt idx="58">
                  <c:v>39934</c:v>
                </c:pt>
                <c:pt idx="59">
                  <c:v>39965</c:v>
                </c:pt>
                <c:pt idx="60">
                  <c:v>39995</c:v>
                </c:pt>
                <c:pt idx="61">
                  <c:v>40026</c:v>
                </c:pt>
                <c:pt idx="62">
                  <c:v>40057</c:v>
                </c:pt>
                <c:pt idx="63">
                  <c:v>40087</c:v>
                </c:pt>
                <c:pt idx="64">
                  <c:v>40148</c:v>
                </c:pt>
                <c:pt idx="65">
                  <c:v>40179</c:v>
                </c:pt>
                <c:pt idx="66">
                  <c:v>40210</c:v>
                </c:pt>
                <c:pt idx="67">
                  <c:v>40238</c:v>
                </c:pt>
                <c:pt idx="68">
                  <c:v>40269</c:v>
                </c:pt>
                <c:pt idx="69" formatCode="dd/mm/yy">
                  <c:v>40330</c:v>
                </c:pt>
                <c:pt idx="70" formatCode="dd/mm/yy">
                  <c:v>40360</c:v>
                </c:pt>
                <c:pt idx="71">
                  <c:v>40422</c:v>
                </c:pt>
                <c:pt idx="72">
                  <c:v>40483</c:v>
                </c:pt>
                <c:pt idx="73">
                  <c:v>40513</c:v>
                </c:pt>
                <c:pt idx="74">
                  <c:v>40575</c:v>
                </c:pt>
                <c:pt idx="75">
                  <c:v>40603</c:v>
                </c:pt>
              </c:numCache>
            </c:numRef>
          </c:cat>
          <c:val>
            <c:numRef>
              <c:f>RAW!$Q$3:$Q$79</c:f>
              <c:numCache>
                <c:formatCode>General</c:formatCode>
                <c:ptCount val="76"/>
                <c:pt idx="0">
                  <c:v>1.7142290285996018</c:v>
                </c:pt>
                <c:pt idx="1">
                  <c:v>1.7142290285996018</c:v>
                </c:pt>
                <c:pt idx="2">
                  <c:v>1.7142290285996018</c:v>
                </c:pt>
                <c:pt idx="3">
                  <c:v>1.7142290285996018</c:v>
                </c:pt>
                <c:pt idx="4">
                  <c:v>1.7142290285996018</c:v>
                </c:pt>
                <c:pt idx="5">
                  <c:v>1.7142290285996018</c:v>
                </c:pt>
                <c:pt idx="6">
                  <c:v>1.7142290285996018</c:v>
                </c:pt>
                <c:pt idx="7">
                  <c:v>1.7142290285996018</c:v>
                </c:pt>
                <c:pt idx="8">
                  <c:v>1.7142290285996018</c:v>
                </c:pt>
                <c:pt idx="9">
                  <c:v>1.7142290285996018</c:v>
                </c:pt>
                <c:pt idx="10">
                  <c:v>1.7142290285996018</c:v>
                </c:pt>
                <c:pt idx="11">
                  <c:v>1.7142290285996018</c:v>
                </c:pt>
                <c:pt idx="12">
                  <c:v>1.7142290285996018</c:v>
                </c:pt>
                <c:pt idx="13">
                  <c:v>1.7142290285996018</c:v>
                </c:pt>
                <c:pt idx="14">
                  <c:v>1.7142290285996018</c:v>
                </c:pt>
                <c:pt idx="15">
                  <c:v>1.7142290285996018</c:v>
                </c:pt>
                <c:pt idx="16">
                  <c:v>1.7142290285996018</c:v>
                </c:pt>
                <c:pt idx="17">
                  <c:v>1.7142290285996018</c:v>
                </c:pt>
                <c:pt idx="18">
                  <c:v>1.7142290285996018</c:v>
                </c:pt>
                <c:pt idx="19">
                  <c:v>1.7142290285996018</c:v>
                </c:pt>
                <c:pt idx="20">
                  <c:v>1.7142290285996018</c:v>
                </c:pt>
                <c:pt idx="21">
                  <c:v>1.7142290285996018</c:v>
                </c:pt>
                <c:pt idx="22">
                  <c:v>1.7142290285996018</c:v>
                </c:pt>
                <c:pt idx="23">
                  <c:v>1.7142290285996018</c:v>
                </c:pt>
                <c:pt idx="24">
                  <c:v>1.7142290285996018</c:v>
                </c:pt>
                <c:pt idx="25">
                  <c:v>1.7142290285996018</c:v>
                </c:pt>
                <c:pt idx="26">
                  <c:v>1.7142290285996018</c:v>
                </c:pt>
                <c:pt idx="27">
                  <c:v>1.7142290285996018</c:v>
                </c:pt>
                <c:pt idx="28">
                  <c:v>1.7142290285996018</c:v>
                </c:pt>
                <c:pt idx="29">
                  <c:v>1.7142290285996018</c:v>
                </c:pt>
                <c:pt idx="30">
                  <c:v>1.7142290285996018</c:v>
                </c:pt>
                <c:pt idx="31">
                  <c:v>1.7142290285996018</c:v>
                </c:pt>
                <c:pt idx="32">
                  <c:v>1.7142290285996018</c:v>
                </c:pt>
                <c:pt idx="33">
                  <c:v>1.7142290285996018</c:v>
                </c:pt>
                <c:pt idx="34">
                  <c:v>1.7142290285996018</c:v>
                </c:pt>
                <c:pt idx="35">
                  <c:v>1.7142290285996018</c:v>
                </c:pt>
                <c:pt idx="36">
                  <c:v>1.7142290285996018</c:v>
                </c:pt>
                <c:pt idx="37">
                  <c:v>1.7142290285996018</c:v>
                </c:pt>
                <c:pt idx="38">
                  <c:v>1.7142290285996018</c:v>
                </c:pt>
                <c:pt idx="39">
                  <c:v>1.7142290285996018</c:v>
                </c:pt>
                <c:pt idx="40">
                  <c:v>1.7142290285996018</c:v>
                </c:pt>
                <c:pt idx="41">
                  <c:v>1.7142290285996018</c:v>
                </c:pt>
                <c:pt idx="42">
                  <c:v>1.7142290285996018</c:v>
                </c:pt>
                <c:pt idx="43">
                  <c:v>1.7142290285996018</c:v>
                </c:pt>
                <c:pt idx="44">
                  <c:v>1.7142290285996018</c:v>
                </c:pt>
                <c:pt idx="45">
                  <c:v>1.7142290285996018</c:v>
                </c:pt>
                <c:pt idx="46">
                  <c:v>1.7142290285996018</c:v>
                </c:pt>
                <c:pt idx="47">
                  <c:v>1.7142290285996018</c:v>
                </c:pt>
                <c:pt idx="48">
                  <c:v>1.7142290285996018</c:v>
                </c:pt>
                <c:pt idx="49">
                  <c:v>1.7142290285996018</c:v>
                </c:pt>
                <c:pt idx="50">
                  <c:v>1.7142290285996018</c:v>
                </c:pt>
                <c:pt idx="51">
                  <c:v>1.7142290285996018</c:v>
                </c:pt>
                <c:pt idx="52">
                  <c:v>1.7142290285996018</c:v>
                </c:pt>
                <c:pt idx="53">
                  <c:v>1.7142290285996018</c:v>
                </c:pt>
                <c:pt idx="54">
                  <c:v>1.7142290285996018</c:v>
                </c:pt>
                <c:pt idx="55">
                  <c:v>1.7142290285996018</c:v>
                </c:pt>
                <c:pt idx="56">
                  <c:v>1.7142290285996018</c:v>
                </c:pt>
                <c:pt idx="57">
                  <c:v>1.7142290285996018</c:v>
                </c:pt>
                <c:pt idx="58">
                  <c:v>1.7142290285996018</c:v>
                </c:pt>
                <c:pt idx="59">
                  <c:v>1.7142290285996018</c:v>
                </c:pt>
                <c:pt idx="60">
                  <c:v>1.7142290285996018</c:v>
                </c:pt>
                <c:pt idx="61">
                  <c:v>1.7142290285996018</c:v>
                </c:pt>
                <c:pt idx="62">
                  <c:v>1.7142290285996018</c:v>
                </c:pt>
                <c:pt idx="63">
                  <c:v>1.7142290285996018</c:v>
                </c:pt>
                <c:pt idx="64">
                  <c:v>1.7142290285996018</c:v>
                </c:pt>
                <c:pt idx="65">
                  <c:v>1.7142290285996018</c:v>
                </c:pt>
                <c:pt idx="66">
                  <c:v>1.7142290285996018</c:v>
                </c:pt>
                <c:pt idx="67">
                  <c:v>1.7142290285996018</c:v>
                </c:pt>
                <c:pt idx="68">
                  <c:v>1.7142290285996018</c:v>
                </c:pt>
                <c:pt idx="69">
                  <c:v>1.7142290285996018</c:v>
                </c:pt>
                <c:pt idx="70">
                  <c:v>1.7142290285996018</c:v>
                </c:pt>
                <c:pt idx="71">
                  <c:v>1.7142290285996018</c:v>
                </c:pt>
                <c:pt idx="72">
                  <c:v>1.7142290285996018</c:v>
                </c:pt>
                <c:pt idx="73">
                  <c:v>1.7142290285996018</c:v>
                </c:pt>
                <c:pt idx="74">
                  <c:v>1.7142290285996018</c:v>
                </c:pt>
                <c:pt idx="75">
                  <c:v>1.7142290285996018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7215-4283-84E1-52D23A8D8D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7637376"/>
        <c:axId val="107655552"/>
      </c:lineChart>
      <c:dateAx>
        <c:axId val="107637376"/>
        <c:scaling>
          <c:orientation val="minMax"/>
        </c:scaling>
        <c:delete val="0"/>
        <c:axPos val="b"/>
        <c:numFmt formatCode="dd/mm/yyyy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it-IT"/>
          </a:p>
        </c:txPr>
        <c:crossAx val="107655552"/>
        <c:crosses val="autoZero"/>
        <c:auto val="1"/>
        <c:lblOffset val="100"/>
        <c:baseTimeUnit val="days"/>
        <c:majorUnit val="6"/>
        <c:majorTimeUnit val="months"/>
        <c:minorUnit val="3"/>
        <c:minorTimeUnit val="months"/>
      </c:dateAx>
      <c:valAx>
        <c:axId val="107655552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it-IT"/>
          </a:p>
        </c:txPr>
        <c:crossAx val="107637376"/>
        <c:crosses val="autoZero"/>
        <c:crossBetween val="between"/>
      </c:valAx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77993650753519206"/>
          <c:y val="0.25117428471217701"/>
          <c:w val="0.20712006839108688"/>
          <c:h val="0.34741863679815288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it-IT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 err="1"/>
              <a:t>Spirometria</a:t>
            </a:r>
            <a:r>
              <a:rPr lang="en-US" dirty="0"/>
              <a:t>: ATS/no ATS</a:t>
            </a:r>
          </a:p>
        </c:rich>
      </c:tx>
      <c:layout>
        <c:manualLayout>
          <c:xMode val="edge"/>
          <c:yMode val="edge"/>
          <c:x val="0.37085706960009496"/>
          <c:y val="2.6581466438805611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7.652367207270909E-2"/>
          <c:y val="0.14630255607125792"/>
          <c:w val="0.89567672856591851"/>
          <c:h val="0.60735354292225463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SPIROMETRIA!$S$3:$S$39</c:f>
              <c:strCache>
                <c:ptCount val="37"/>
                <c:pt idx="0">
                  <c:v>A03</c:v>
                </c:pt>
                <c:pt idx="1">
                  <c:v>A04</c:v>
                </c:pt>
                <c:pt idx="2">
                  <c:v>A05</c:v>
                </c:pt>
                <c:pt idx="3">
                  <c:v>A06</c:v>
                </c:pt>
                <c:pt idx="4">
                  <c:v>A07</c:v>
                </c:pt>
                <c:pt idx="5">
                  <c:v>A08</c:v>
                </c:pt>
                <c:pt idx="6">
                  <c:v>A09</c:v>
                </c:pt>
                <c:pt idx="9">
                  <c:v>B03</c:v>
                </c:pt>
                <c:pt idx="10">
                  <c:v>B04</c:v>
                </c:pt>
                <c:pt idx="11">
                  <c:v>B05</c:v>
                </c:pt>
                <c:pt idx="12">
                  <c:v>B06</c:v>
                </c:pt>
                <c:pt idx="13">
                  <c:v>B07</c:v>
                </c:pt>
                <c:pt idx="14">
                  <c:v>B08</c:v>
                </c:pt>
                <c:pt idx="15">
                  <c:v>B09</c:v>
                </c:pt>
                <c:pt idx="18">
                  <c:v>C03</c:v>
                </c:pt>
                <c:pt idx="19">
                  <c:v>C04</c:v>
                </c:pt>
                <c:pt idx="20">
                  <c:v>C05</c:v>
                </c:pt>
                <c:pt idx="21">
                  <c:v>C06</c:v>
                </c:pt>
                <c:pt idx="22">
                  <c:v>C07</c:v>
                </c:pt>
                <c:pt idx="23">
                  <c:v>C08</c:v>
                </c:pt>
                <c:pt idx="24">
                  <c:v>C09</c:v>
                </c:pt>
                <c:pt idx="27">
                  <c:v>D03</c:v>
                </c:pt>
                <c:pt idx="28">
                  <c:v>D04</c:v>
                </c:pt>
                <c:pt idx="29">
                  <c:v>D05</c:v>
                </c:pt>
                <c:pt idx="30">
                  <c:v>D06</c:v>
                </c:pt>
                <c:pt idx="31">
                  <c:v>D07</c:v>
                </c:pt>
                <c:pt idx="32">
                  <c:v>D08</c:v>
                </c:pt>
                <c:pt idx="33">
                  <c:v>D09</c:v>
                </c:pt>
                <c:pt idx="36">
                  <c:v>F 03</c:v>
                </c:pt>
              </c:strCache>
            </c:strRef>
          </c:cat>
          <c:val>
            <c:numRef>
              <c:f>SPIROMETRIA!$V$3:$V$39</c:f>
              <c:numCache>
                <c:formatCode>General</c:formatCode>
                <c:ptCount val="37"/>
                <c:pt idx="0">
                  <c:v>1.5061728395061897</c:v>
                </c:pt>
                <c:pt idx="1">
                  <c:v>1.8194444444444438</c:v>
                </c:pt>
                <c:pt idx="2">
                  <c:v>1.5458715596330275</c:v>
                </c:pt>
                <c:pt idx="3">
                  <c:v>3.8749999999999987</c:v>
                </c:pt>
                <c:pt idx="4">
                  <c:v>4.2627118644066906</c:v>
                </c:pt>
                <c:pt idx="5">
                  <c:v>4.7837837837839139</c:v>
                </c:pt>
                <c:pt idx="6">
                  <c:v>4.9142857142857146</c:v>
                </c:pt>
                <c:pt idx="9">
                  <c:v>2.2167832167832171</c:v>
                </c:pt>
                <c:pt idx="10">
                  <c:v>2.2167832167832171</c:v>
                </c:pt>
                <c:pt idx="11">
                  <c:v>1.6149068322981366</c:v>
                </c:pt>
                <c:pt idx="12">
                  <c:v>1.4734299516908214</c:v>
                </c:pt>
                <c:pt idx="13">
                  <c:v>3.0081967213115264</c:v>
                </c:pt>
                <c:pt idx="14">
                  <c:v>2.3421052631578947</c:v>
                </c:pt>
                <c:pt idx="15">
                  <c:v>2.3017751479289941</c:v>
                </c:pt>
                <c:pt idx="18">
                  <c:v>2.6015037593985002</c:v>
                </c:pt>
                <c:pt idx="19">
                  <c:v>2.8319999999999967</c:v>
                </c:pt>
                <c:pt idx="20">
                  <c:v>1.3396226415094159</c:v>
                </c:pt>
                <c:pt idx="21">
                  <c:v>2.0068027210884347</c:v>
                </c:pt>
                <c:pt idx="22">
                  <c:v>3.4684684684684677</c:v>
                </c:pt>
                <c:pt idx="23">
                  <c:v>2.9153846153846148</c:v>
                </c:pt>
                <c:pt idx="24">
                  <c:v>3.6764705882352939</c:v>
                </c:pt>
                <c:pt idx="27">
                  <c:v>1.6453488372093024</c:v>
                </c:pt>
                <c:pt idx="28">
                  <c:v>2.4834437086092715</c:v>
                </c:pt>
                <c:pt idx="29">
                  <c:v>1.7877358490566084</c:v>
                </c:pt>
                <c:pt idx="30">
                  <c:v>2.0594594594594327</c:v>
                </c:pt>
                <c:pt idx="31">
                  <c:v>3.4253731343283578</c:v>
                </c:pt>
                <c:pt idx="32">
                  <c:v>2.3854748603351954</c:v>
                </c:pt>
                <c:pt idx="33">
                  <c:v>2.4657534246575343</c:v>
                </c:pt>
                <c:pt idx="36">
                  <c:v>2.1403508771930011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47-4674-8236-353D494B2B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3248512"/>
        <c:axId val="93598848"/>
      </c:barChart>
      <c:catAx>
        <c:axId val="9324851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infermiere e annata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crossAx val="93598848"/>
        <c:crosses val="autoZero"/>
        <c:auto val="1"/>
        <c:lblAlgn val="ctr"/>
        <c:lblOffset val="100"/>
        <c:noMultiLvlLbl val="0"/>
      </c:catAx>
      <c:valAx>
        <c:axId val="9359884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valore del rapporto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93248512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 err="1"/>
              <a:t>Volumi</a:t>
            </a:r>
            <a:r>
              <a:rPr lang="en-US" dirty="0"/>
              <a:t>: ATS/ no ATS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(VOLUMI!$A$2:$A$35;VOLUMI!$A$37:$A$38)</c:f>
              <c:strCache>
                <c:ptCount val="36"/>
                <c:pt idx="0">
                  <c:v>A03</c:v>
                </c:pt>
                <c:pt idx="1">
                  <c:v>A04</c:v>
                </c:pt>
                <c:pt idx="2">
                  <c:v>A05</c:v>
                </c:pt>
                <c:pt idx="3">
                  <c:v>A06</c:v>
                </c:pt>
                <c:pt idx="4">
                  <c:v>A07</c:v>
                </c:pt>
                <c:pt idx="5">
                  <c:v>A08</c:v>
                </c:pt>
                <c:pt idx="6">
                  <c:v>A09</c:v>
                </c:pt>
                <c:pt idx="9">
                  <c:v>B03</c:v>
                </c:pt>
                <c:pt idx="10">
                  <c:v>B04</c:v>
                </c:pt>
                <c:pt idx="11">
                  <c:v>B05</c:v>
                </c:pt>
                <c:pt idx="12">
                  <c:v>B06</c:v>
                </c:pt>
                <c:pt idx="13">
                  <c:v>B07</c:v>
                </c:pt>
                <c:pt idx="14">
                  <c:v>B08</c:v>
                </c:pt>
                <c:pt idx="15">
                  <c:v>B09</c:v>
                </c:pt>
                <c:pt idx="18">
                  <c:v>C03</c:v>
                </c:pt>
                <c:pt idx="19">
                  <c:v>C04</c:v>
                </c:pt>
                <c:pt idx="20">
                  <c:v>C05</c:v>
                </c:pt>
                <c:pt idx="21">
                  <c:v>C06</c:v>
                </c:pt>
                <c:pt idx="22">
                  <c:v>C07</c:v>
                </c:pt>
                <c:pt idx="23">
                  <c:v>C08</c:v>
                </c:pt>
                <c:pt idx="24">
                  <c:v>C09</c:v>
                </c:pt>
                <c:pt idx="27">
                  <c:v>D03</c:v>
                </c:pt>
                <c:pt idx="28">
                  <c:v>D04</c:v>
                </c:pt>
                <c:pt idx="29">
                  <c:v>D05</c:v>
                </c:pt>
                <c:pt idx="30">
                  <c:v>D06</c:v>
                </c:pt>
                <c:pt idx="31">
                  <c:v>D07</c:v>
                </c:pt>
                <c:pt idx="32">
                  <c:v>D08</c:v>
                </c:pt>
                <c:pt idx="33">
                  <c:v>D09</c:v>
                </c:pt>
                <c:pt idx="35">
                  <c:v>F03</c:v>
                </c:pt>
              </c:strCache>
            </c:strRef>
          </c:cat>
          <c:val>
            <c:numRef>
              <c:f>(VOLUMI!$E$2:$E$35;VOLUMI!$E$37:$E$38)</c:f>
              <c:numCache>
                <c:formatCode>General</c:formatCode>
                <c:ptCount val="36"/>
                <c:pt idx="0">
                  <c:v>3.4130434782608567</c:v>
                </c:pt>
                <c:pt idx="1">
                  <c:v>3.3191489361701461</c:v>
                </c:pt>
                <c:pt idx="2">
                  <c:v>2.8013698630136967</c:v>
                </c:pt>
                <c:pt idx="3">
                  <c:v>4.5283018867924465</c:v>
                </c:pt>
                <c:pt idx="4">
                  <c:v>8.7343749999999929</c:v>
                </c:pt>
                <c:pt idx="5">
                  <c:v>6.6265060240963845</c:v>
                </c:pt>
                <c:pt idx="6">
                  <c:v>7.9850746268656705</c:v>
                </c:pt>
                <c:pt idx="9">
                  <c:v>9.1333333333333329</c:v>
                </c:pt>
                <c:pt idx="10">
                  <c:v>4.9350649350649434</c:v>
                </c:pt>
                <c:pt idx="11">
                  <c:v>5.1594202898550705</c:v>
                </c:pt>
                <c:pt idx="12">
                  <c:v>6.4861111111111134</c:v>
                </c:pt>
                <c:pt idx="13">
                  <c:v>9.8085106382978715</c:v>
                </c:pt>
                <c:pt idx="14">
                  <c:v>9.5625000000000266</c:v>
                </c:pt>
                <c:pt idx="15">
                  <c:v>3.6829268292682928</c:v>
                </c:pt>
                <c:pt idx="18">
                  <c:v>9.6888888888888882</c:v>
                </c:pt>
                <c:pt idx="19">
                  <c:v>11.071428571428571</c:v>
                </c:pt>
                <c:pt idx="20">
                  <c:v>6.9148936170212769</c:v>
                </c:pt>
                <c:pt idx="21">
                  <c:v>5.8</c:v>
                </c:pt>
                <c:pt idx="22">
                  <c:v>9.1020408163265767</c:v>
                </c:pt>
                <c:pt idx="23">
                  <c:v>8.0357142857142865</c:v>
                </c:pt>
                <c:pt idx="24">
                  <c:v>9.2419354838707068</c:v>
                </c:pt>
                <c:pt idx="27">
                  <c:v>7.2727272727272725</c:v>
                </c:pt>
                <c:pt idx="28">
                  <c:v>3.9622641509433962</c:v>
                </c:pt>
                <c:pt idx="29">
                  <c:v>5.3548387096773755</c:v>
                </c:pt>
                <c:pt idx="30">
                  <c:v>5.1521739130434785</c:v>
                </c:pt>
                <c:pt idx="31">
                  <c:v>7.5428571428571427</c:v>
                </c:pt>
                <c:pt idx="32">
                  <c:v>6.8441558441557246</c:v>
                </c:pt>
                <c:pt idx="33">
                  <c:v>8.84</c:v>
                </c:pt>
                <c:pt idx="35">
                  <c:v>1.4672131147540979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38-43B5-85D9-C9BC2D96B7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3641728"/>
        <c:axId val="97518720"/>
      </c:barChart>
      <c:catAx>
        <c:axId val="936417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Infermiere e annata</a:t>
                </a:r>
              </a:p>
            </c:rich>
          </c:tx>
          <c:overlay val="0"/>
        </c:title>
        <c:numFmt formatCode="General" sourceLinked="0"/>
        <c:majorTickMark val="none"/>
        <c:minorTickMark val="none"/>
        <c:tickLblPos val="nextTo"/>
        <c:crossAx val="97518720"/>
        <c:crosses val="autoZero"/>
        <c:auto val="1"/>
        <c:lblAlgn val="ctr"/>
        <c:lblOffset val="100"/>
        <c:noMultiLvlLbl val="0"/>
      </c:catAx>
      <c:valAx>
        <c:axId val="9751872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Valore del rapporto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93641728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0.12201</cdr:x>
      <cdr:y>0.168</cdr:y>
    </cdr:from>
    <cdr:to>
      <cdr:x>0.23225</cdr:x>
      <cdr:y>0.252</cdr:y>
    </cdr:to>
    <cdr:sp macro="" textlink="">
      <cdr:nvSpPr>
        <cdr:cNvPr id="2" name="CasellaDiTesto 1"/>
        <cdr:cNvSpPr txBox="1"/>
      </cdr:nvSpPr>
      <cdr:spPr>
        <a:xfrm xmlns:a="http://schemas.openxmlformats.org/drawingml/2006/main">
          <a:off x="1115616" y="576064"/>
          <a:ext cx="1008112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it-IT" sz="1800" dirty="0">
              <a:latin typeface="Arial" pitchFamily="34" charset="0"/>
              <a:cs typeface="Arial" pitchFamily="34" charset="0"/>
            </a:rPr>
            <a:t>3,2439</a:t>
          </a:r>
        </a:p>
      </cdr:txBody>
    </cdr:sp>
  </cdr:relSizeAnchor>
  <cdr:relSizeAnchor xmlns:cdr="http://schemas.openxmlformats.org/drawingml/2006/chartDrawing">
    <cdr:from>
      <cdr:x>0.33463</cdr:x>
      <cdr:y>0.231</cdr:y>
    </cdr:from>
    <cdr:to>
      <cdr:x>0.4685</cdr:x>
      <cdr:y>0.336</cdr:y>
    </cdr:to>
    <cdr:sp macro="" textlink="">
      <cdr:nvSpPr>
        <cdr:cNvPr id="3" name="CasellaDiTesto 2"/>
        <cdr:cNvSpPr txBox="1"/>
      </cdr:nvSpPr>
      <cdr:spPr>
        <a:xfrm xmlns:a="http://schemas.openxmlformats.org/drawingml/2006/main">
          <a:off x="3059832" y="792088"/>
          <a:ext cx="1224136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it-IT" sz="1100" dirty="0"/>
        </a:p>
      </cdr:txBody>
    </cdr:sp>
  </cdr:relSizeAnchor>
  <cdr:relSizeAnchor xmlns:cdr="http://schemas.openxmlformats.org/drawingml/2006/chartDrawing">
    <cdr:from>
      <cdr:x>0.31888</cdr:x>
      <cdr:y>0.336</cdr:y>
    </cdr:from>
    <cdr:to>
      <cdr:x>0.44488</cdr:x>
      <cdr:y>0.44099</cdr:y>
    </cdr:to>
    <cdr:sp macro="" textlink="">
      <cdr:nvSpPr>
        <cdr:cNvPr id="4" name="CasellaDiTesto 3"/>
        <cdr:cNvSpPr txBox="1"/>
      </cdr:nvSpPr>
      <cdr:spPr>
        <a:xfrm xmlns:a="http://schemas.openxmlformats.org/drawingml/2006/main">
          <a:off x="2915816" y="1152128"/>
          <a:ext cx="1152128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it-IT" sz="1800" dirty="0">
              <a:latin typeface="Arial" pitchFamily="34" charset="0"/>
              <a:cs typeface="Arial" pitchFamily="34" charset="0"/>
            </a:rPr>
            <a:t>2,1677</a:t>
          </a:r>
        </a:p>
      </cdr:txBody>
    </cdr:sp>
  </cdr:relSizeAnchor>
  <cdr:relSizeAnchor xmlns:cdr="http://schemas.openxmlformats.org/drawingml/2006/chartDrawing">
    <cdr:from>
      <cdr:x>0.54725</cdr:x>
      <cdr:y>0.21</cdr:y>
    </cdr:from>
    <cdr:to>
      <cdr:x>0.67325</cdr:x>
      <cdr:y>0.315</cdr:y>
    </cdr:to>
    <cdr:sp macro="" textlink="">
      <cdr:nvSpPr>
        <cdr:cNvPr id="5" name="CasellaDiTesto 4"/>
        <cdr:cNvSpPr txBox="1"/>
      </cdr:nvSpPr>
      <cdr:spPr>
        <a:xfrm xmlns:a="http://schemas.openxmlformats.org/drawingml/2006/main">
          <a:off x="5004048" y="720080"/>
          <a:ext cx="1152128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it-IT" sz="1800" dirty="0">
              <a:latin typeface="Arial" pitchFamily="34" charset="0"/>
              <a:cs typeface="Arial" pitchFamily="34" charset="0"/>
            </a:rPr>
            <a:t>2,6914</a:t>
          </a:r>
        </a:p>
      </cdr:txBody>
    </cdr:sp>
  </cdr:relSizeAnchor>
  <cdr:relSizeAnchor xmlns:cdr="http://schemas.openxmlformats.org/drawingml/2006/chartDrawing">
    <cdr:from>
      <cdr:x>0.7835</cdr:x>
      <cdr:y>0.273</cdr:y>
    </cdr:from>
    <cdr:to>
      <cdr:x>0.93312</cdr:x>
      <cdr:y>0.39899</cdr:y>
    </cdr:to>
    <cdr:sp macro="" textlink="">
      <cdr:nvSpPr>
        <cdr:cNvPr id="6" name="CasellaDiTesto 5"/>
        <cdr:cNvSpPr txBox="1"/>
      </cdr:nvSpPr>
      <cdr:spPr>
        <a:xfrm xmlns:a="http://schemas.openxmlformats.org/drawingml/2006/main">
          <a:off x="7164288" y="936104"/>
          <a:ext cx="1368152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it-IT" sz="1800" dirty="0">
              <a:latin typeface="Arial" pitchFamily="34" charset="0"/>
              <a:cs typeface="Arial" pitchFamily="34" charset="0"/>
            </a:rPr>
            <a:t>2,3218</a:t>
          </a:r>
        </a:p>
      </cdr:txBody>
    </cdr:sp>
  </cdr:relSizeAnchor>
</c:userShape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13T04:51:39.81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24575,'2'5'0,"0"1"0,0-1 0,0 1 0,1-1 0,0 0 0,0 0 0,0-1 0,0 1 0,1 0 0,0-1 0,0 0 0,5 4 0,-2-1 0,3 6 0,0-1 0,-1 2 0,-1 0 0,13 27 0,16 26 0,-28-51 0,0 0 0,-1 1 0,-1 0 0,-1 0 0,7 29 0,-10-30 0,2 1 0,0-1 0,1 0 0,1-1 0,0 1 0,1-1 0,10 14 0,15 15 0,-20-25 0,1 0 0,0-2 0,1 0 0,1 0 0,0-1 0,23 16 0,53 29 0,-83-55 0,-1 1 0,1-1 0,-1 2 0,0-1 0,-1 1 0,7 9 0,-6-7 0,1 0 0,0-1 0,17 14 0,6 0 0,-10-6 0,0-2 0,38 20 0,-1-5 0,-32-15 0,0-1 0,0-2 0,1-1 0,1-1 0,38 8 0,-56-16 0,0 0 0,-1 0 0,1 1 0,-1 1 0,0 0 0,0 0 0,0 1 0,0 1 0,11 7 0,-12-8 0,0 0 0,-1-1 0,1-1 0,1 1 0,-1-1 0,19 3 0,-19-5 0,0 1 0,0 0 0,-1 1 0,1 0 0,-1 0 0,0 1 0,15 9 0,13 13 0,0-2 0,1-1 0,43 18 0,-56-31 0,-1-1 0,1-1 0,1-1 0,-1-1 0,1-2 0,43 4 0,123-8 0,-185 1-97,-1 0-1,1 0 1,-1 1-1,0-1 1,1 1-1,-1 1 1,0-1-1,0 1 1,0-1-1,-1 1 1,1 1-1,-1-1 0,6 5 1,7 8-6729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8T07:12:52.84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 0,'10426'189'0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13T05:05:26.80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0,'124'3,"147"24,115 39,-315-52,273 60,58 12,-291-69,190 7,254-28,-141-1,-161 3,300 6,-303 14,66 1,966-15,-657-7,-436 3,-157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8T08:40:23.33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 0,'6520'152'0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3T09:07:21.63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0,'11410'76'0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3T09:07:26.86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11 0,'16606'0'0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3T09:07:29.90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38 0,'6066'-37'0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3T09:07:49.51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0,'11905'115'0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03T09:07:55.72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1,'1356'45,"-1175"-31,967 43,-741-40,-80-1,870-13,-627-5,197 2,-727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03T09:07:59.33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0 156,'35'-17,"1"2,1 1,0 2,1 1,49-7,200-10,-204 23,846-30,16 35,-374 3,5823-3,-6152 18,-42 0,-22-14,140 8,-120 3,184 25,-333-31,354 53,-258-49,534 24,2574-40,-1756 5,-1464-2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03T09:08:03.13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1 118,'2199'0,"-1797"-18,-62 0,723 15,-550 5,2059-2,-2307 19,-9 1,250-22,-457 0,-1-3,53-12,-22 4,396-52,-424 58,1 1,0 3,101 7,-140-1,-1 0,1 1,-1 0,0 1,0 0,14 10,17 6,57 17,122 28,-121-37,-49-17,99 12,-135-22,11 2,-1 2,44 16,-41-12,54 11,79 2,170 3,-285-23,62 12,-63-7,68 3,200-11,268 14,241 10,-655-25,105 19,-59-2,760-10,-547-8,-305 3,88 0,-162-4,-1-1,64-15,-40-1,-46 11,1 2,45-6,96-15,-128 22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7T15:42:27.03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 0,'9401'0'0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3T09:08:12.54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0,'6067'38'0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03T09:08:14.67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0,'1'2,"0"0,0 0,1 0,-1 0,1 0,-1-1,1 1,0-1,0 1,-1-1,1 0,0 0,0 0,0 0,0 0,1 0,-1 0,3 0,4 3,39 16,1-2,0-2,1-3,98 15,213-3,679-22,-523-6,4836 3,-5321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03T09:08:17.72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1,'9160'0,"-9114"3,-1 2,0 2,0 1,83 29,-29-8,77 13,1-8,318 20,378-45,315-12,-609 5,3012-2,-3560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03T09:08:33.26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08T04:37:30.72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41,'2143'0,"-1641"19,-17 1,572-22,-819 22,6 0,2220-22,-2434 4,-1 1,0 2,0 1,44 14,-32-7,53 7,72 6,3 1,177 4,-278-29,16-1,130 19,-163-13,1-2,83-3,100-20,-63 3,23-6,49-2,547 23,-363 2,2226-2,-2616-2,0-2,44-10,-40 7,62-5,459 11,-269 3,-200-1,-6 1,0-4,89-14,135-33,-216 39,1 3,121 9,-78 0,102 0,390-5,-546-1,1-3,-1-5,85-22,-94 10,-50 14,42-9,-58 18,-1-1,0 1,1 1,-1 0,0 0,1 1,18 4,14 8,-1 2,-1 2,52 28,-50-22,1-3,69 22,-93-36,1-2,0-1,38 1,-27-4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8T04:37:32.68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46 0,'6755'0'0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8T12:34:53.84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30 0,'12972'0'0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08T12:35:06.44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08T12:32:04.17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1,'8569'0,"-8319"19,-47-1,409-15,-319-6,2678 3,-2922 3,76 13,22 2,322-15,-243-5,-171 5,86 15,-85-10,82 4,310 26,-6-1,-169-37,325 13,2 14,3-28,-219-2,39 1,461 5,-454 15,60 0,-49-18,110 2,-239 16,31 0,878-15,-631-5,-484 0,118 5,-94 13,13 2,427-12,-319-8,1275 2,-1419-3,-1-4,128-25,-187 21,-1-2,0-2,66-32,-97 41,0 1,0 0,0 2,0-1,30-1,81 3,-92 4,0-2,-1-2,47-7,-28 0,0 2,70-1,-74 8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08T12:32:06.66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1,'5557'0,"-5503"0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7T15:42:31.93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 0,'10158'38'0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08T12:32:08.78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1,'1743'0,"-1707"0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8T12:32:12.23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0,'4472'228'0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08T07:46:21.36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41,'4'-3,"-1"0,1 0,0 1,0-1,0 1,1 0,-1 0,0 0,1 1,-1 0,7-1,55-5,-47 6,542-6,-323 10,1107-3,-1084 20,-23-1,643-18,-421-3,2622 2,-3009 3,73 13,53 3,-162-15,0 0,0 3,-1 1,37 13,87 19,173-10,3-27,-300-3,-29-1,-21 0,-311 0,291 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8T07:46:25.82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 0,'3563'0'0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08T11:52:07.65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2,'80'1,"87"13,51 4,252-11,-318-8,2706 0,-2825-1,0-1,45-11,-39 6,44-2,249 7,-172 5,-145-2,-1 1,0 1,0 0,27 8,-17-2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8T11:52:11.16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 0,'1175'0'0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3T10:09:37.54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 0,'3260'40'0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3T10:09:50.34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78 0,'14863'-78'0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03T10:09:54.76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2,'3255'0,"-3192"0,-6-1,1 2,98 15,-136-11,-2 1,1 1,-1 0,27 15,-23-10,44 15,-21-14,2-3,-1-1,64 3,145-5,-200-7,42-2,-45 0,-1 2,85 11,-105-4,48 18,-56-17,0 0,0-2,1-1,32 4,357-6,-200-6,-206 3,-1 0,1 0,-1 0,1-1,-1 0,1 0,-1-1,0 0,1 0,-1 0,0-1,0 0,-1 0,1-1,-1 1,1-1,-1 0,5-6,0 1,1 0,0 1,0 0,0 1,1 0,0 1,1 1,-1-1,22-4,7-5,20-13,-36 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7T15:42:45.25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0 152 0,'7127'-152'0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7T15:40:34.80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 0,'1137'38'0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7T15:40:38.42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 0,'2047'38'0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7T15:40:49.94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 0,'9252'190'0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7T15:40:52.97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0,'682'0'0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7T15:40:54.98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 0,'1100'113'0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5C5B2-0277-41C7-93DF-EA7FED2BDF9C}" type="datetimeFigureOut">
              <a:rPr lang="it-IT" smtClean="0"/>
              <a:t>13/05/2025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BB9B99-956F-43ED-A086-05D668C8283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4750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All’interno di </a:t>
            </a:r>
            <a:r>
              <a:rPr lang="it-IT" dirty="0" err="1"/>
              <a:t>quetso</a:t>
            </a:r>
            <a:r>
              <a:rPr lang="it-IT" dirty="0"/>
              <a:t> menu tick and trips è fantasia dello chef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B9B99-956F-43ED-A086-05D668C8283E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84002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7260C8-9578-1C09-2B66-37B08D9489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C64BB71D-A126-8AF5-B1D9-0DD035251A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950E0059-A983-8B4B-DCE3-AA562485F9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Far presente i tre punti</a:t>
            </a:r>
          </a:p>
          <a:p>
            <a:r>
              <a:rPr lang="it-IT" dirty="0" err="1"/>
              <a:t>Aqiuella</a:t>
            </a:r>
            <a:r>
              <a:rPr lang="it-IT" dirty="0"/>
              <a:t> che noi facciamo con la siringa non è la calibrazione del sensore è la verifica della calibrazione del </a:t>
            </a:r>
            <a:r>
              <a:rPr lang="it-IT" dirty="0" err="1"/>
              <a:t>sensoire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C303BB9-DC35-1FA0-EF13-5390F677CE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B9B99-956F-43ED-A086-05D668C8283E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811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disciplinare</a:t>
            </a:r>
          </a:p>
          <a:p>
            <a:r>
              <a:rPr lang="it-IT" dirty="0" err="1"/>
              <a:t>Eofe</a:t>
            </a:r>
            <a:r>
              <a:rPr lang="it-IT" dirty="0"/>
              <a:t> end of force </a:t>
            </a:r>
            <a:r>
              <a:rPr lang="it-IT" dirty="0" err="1"/>
              <a:t>expiration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B9B99-956F-43ED-A086-05D668C8283E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95664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/>
              <a:t>Non accettabile ce ne è solo una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B9B99-956F-43ED-A086-05D668C8283E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36251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5091E9-7F03-F3FF-B8B3-DFC9DCB162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8BF4197-278E-560A-7882-7AB97C16C8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75710B05-A7ED-3DA8-2832-575C42732B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Seguiamo il </a:t>
            </a:r>
            <a:r>
              <a:rPr lang="it-IT" dirty="0" err="1"/>
              <a:t>percorsomideale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1B8AA22-C2A3-645B-FBB8-56EC227E32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B9B99-956F-43ED-A086-05D668C8283E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72583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4 gruppi razziali e un gruppo misto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B9B99-956F-43ED-A086-05D668C8283E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25509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6D068FE1-D62C-AEF0-4888-E01E1132D8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AA59717-C24C-EB62-9E51-05B87DF9AA0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it-IT" dirty="0"/>
              <a:t>Gli global ancora non disponibili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C82C7C0-2BAA-90DA-2D62-6178B484B96E}"/>
              </a:ext>
            </a:extLst>
          </p:cNvPr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84986AC-F6F2-4C56-8173-1DE2BDA89B32}" type="slidenum">
              <a:t>18</a:t>
            </a:fld>
            <a:endParaRPr lang="it-IT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Cominciare da sin</a:t>
            </a:r>
          </a:p>
          <a:p>
            <a:r>
              <a:rPr lang="it-IT" dirty="0"/>
              <a:t>Si parte dall’ostruzione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B9B99-956F-43ED-A086-05D668C8283E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84743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NSP definizioni diverse </a:t>
            </a:r>
            <a:r>
              <a:rPr lang="it-IT" dirty="0" err="1"/>
              <a:t>cone</a:t>
            </a:r>
            <a:r>
              <a:rPr lang="it-IT" dirty="0"/>
              <a:t> senza TLC, teorici diversi per la definizione prevalenza 7 – 20%</a:t>
            </a:r>
          </a:p>
          <a:p>
            <a:r>
              <a:rPr lang="it-IT" dirty="0"/>
              <a:t>Obesità, asma, </a:t>
            </a:r>
            <a:r>
              <a:rPr lang="it-IT" dirty="0" err="1"/>
              <a:t>sindr</a:t>
            </a:r>
            <a:r>
              <a:rPr lang="it-IT" dirty="0"/>
              <a:t> </a:t>
            </a:r>
            <a:r>
              <a:rPr lang="it-IT" dirty="0" err="1"/>
              <a:t>restriuttive</a:t>
            </a:r>
            <a:r>
              <a:rPr lang="it-IT" dirty="0"/>
              <a:t>, bronchite cronica sviluppo di BPCO, normalizzazione dl quadro, SAD, scarso sforzo, problemi alla nascita</a:t>
            </a:r>
          </a:p>
          <a:p>
            <a:r>
              <a:rPr lang="it-IT" dirty="0"/>
              <a:t>Fare TLC, BD e differenza tra VC lenta e FVC &gt; 100 cc</a:t>
            </a:r>
          </a:p>
          <a:p>
            <a:endParaRPr lang="it-IT" dirty="0"/>
          </a:p>
          <a:p>
            <a:r>
              <a:rPr lang="it-IT" dirty="0"/>
              <a:t>Pattern che si vede in giovani maschi alti sportivi, poco chiaro , </a:t>
            </a:r>
            <a:r>
              <a:rPr lang="it-IT" dirty="0" err="1"/>
              <a:t>crecstita</a:t>
            </a:r>
            <a:r>
              <a:rPr lang="it-IT" dirty="0"/>
              <a:t> dei </a:t>
            </a:r>
            <a:r>
              <a:rPr lang="it-IT" dirty="0" err="1"/>
              <a:t>polmoninpiù</a:t>
            </a:r>
            <a:r>
              <a:rPr lang="it-IT" dirty="0"/>
              <a:t> importante di quella dei bronchi </a:t>
            </a:r>
            <a:r>
              <a:rPr lang="it-IT" dirty="0" err="1"/>
              <a:t>Secopndo</a:t>
            </a:r>
            <a:r>
              <a:rPr lang="it-IT" dirty="0"/>
              <a:t> </a:t>
            </a:r>
            <a:r>
              <a:rPr lang="it-IT" dirty="0" err="1"/>
              <a:t>GOLd</a:t>
            </a:r>
            <a:r>
              <a:rPr lang="it-IT" dirty="0"/>
              <a:t> 25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B9B99-956F-43ED-A086-05D668C8283E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11364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Bd </a:t>
            </a:r>
            <a:r>
              <a:rPr lang="it-IT" b="1" dirty="0"/>
              <a:t>meno mortalità nei responsivi </a:t>
            </a:r>
            <a:r>
              <a:rPr lang="it-IT" dirty="0"/>
              <a:t>in due studi uno che riguardava COPD (gene  COPD study che identificava una forma di BPCO che tendeva all’asma e  meno all’enfisema), l’atro era il BOLD forse</a:t>
            </a:r>
          </a:p>
          <a:p>
            <a:r>
              <a:rPr lang="it-IT" dirty="0"/>
              <a:t>Inoltre risposta alla FVC più aderente all’</a:t>
            </a:r>
            <a:r>
              <a:rPr lang="it-IT" dirty="0" err="1"/>
              <a:t>aier</a:t>
            </a:r>
            <a:r>
              <a:rPr lang="it-IT" dirty="0"/>
              <a:t> </a:t>
            </a:r>
            <a:r>
              <a:rPr lang="it-IT" dirty="0" err="1"/>
              <a:t>trappimg</a:t>
            </a:r>
            <a:endParaRPr lang="it-IT" dirty="0"/>
          </a:p>
          <a:p>
            <a:r>
              <a:rPr lang="it-IT" dirty="0"/>
              <a:t>Non c’è il criterio del volume 200 cc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B9B99-956F-43ED-A086-05D668C8283E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58334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Ci ho provato due volte ma sono state esperienze limitate nel tempo  </a:t>
            </a:r>
            <a:r>
              <a:rPr lang="it-IT" dirty="0" err="1"/>
              <a:t>perche</a:t>
            </a:r>
            <a:r>
              <a:rPr lang="it-IT" dirty="0"/>
              <a:t> cambiato direttore finito l’interesse per queste </a:t>
            </a:r>
            <a:r>
              <a:rPr lang="it-IT" dirty="0" err="1"/>
              <a:t>peroblematiche</a:t>
            </a:r>
            <a:r>
              <a:rPr lang="it-IT" dirty="0"/>
              <a:t> tutti si è adattato ad uno standard più standard</a:t>
            </a:r>
          </a:p>
          <a:p>
            <a:r>
              <a:rPr lang="it-IT" dirty="0"/>
              <a:t>A </a:t>
            </a:r>
            <a:r>
              <a:rPr lang="it-IT" dirty="0" err="1"/>
              <a:t>breach</a:t>
            </a:r>
            <a:r>
              <a:rPr lang="it-IT" dirty="0"/>
              <a:t> of the </a:t>
            </a:r>
            <a:r>
              <a:rPr lang="it-IT" dirty="0" err="1"/>
              <a:t>employee</a:t>
            </a:r>
            <a:r>
              <a:rPr lang="it-IT" dirty="0"/>
              <a:t> privacy </a:t>
            </a:r>
            <a:r>
              <a:rPr lang="it-IT" dirty="0" err="1"/>
              <a:t>priotection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B9B99-956F-43ED-A086-05D668C8283E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5821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Dove sarebbe il </a:t>
            </a:r>
            <a:r>
              <a:rPr lang="it-IT" dirty="0" err="1"/>
              <a:t>vole</a:t>
            </a:r>
            <a:r>
              <a:rPr lang="it-IT" dirty="0"/>
              <a:t> </a:t>
            </a:r>
            <a:r>
              <a:rPr lang="it-IT" dirty="0" err="1"/>
              <a:t>torackico</a:t>
            </a:r>
            <a:r>
              <a:rPr lang="it-IT" dirty="0"/>
              <a:t> nella CV se non fi fosse il </a:t>
            </a:r>
            <a:r>
              <a:rPr lang="it-IT" dirty="0" err="1"/>
              <a:t>òpolmone</a:t>
            </a:r>
            <a:endParaRPr lang="it-IT" dirty="0"/>
          </a:p>
          <a:p>
            <a:r>
              <a:rPr lang="it-IT" dirty="0"/>
              <a:t>Poi </a:t>
            </a:r>
            <a:r>
              <a:rPr lang="it-IT" dirty="0" err="1"/>
              <a:t>viveversa</a:t>
            </a:r>
            <a:endParaRPr lang="it-IT" dirty="0"/>
          </a:p>
          <a:p>
            <a:r>
              <a:rPr lang="it-IT" dirty="0"/>
              <a:t>Poi </a:t>
            </a:r>
            <a:r>
              <a:rPr lang="it-IT" dirty="0" err="1"/>
              <a:t>difre</a:t>
            </a:r>
            <a:r>
              <a:rPr lang="it-IT" dirty="0"/>
              <a:t> che in una espirazione </a:t>
            </a:r>
            <a:r>
              <a:rPr lang="it-IT" dirty="0" err="1"/>
              <a:t>amssimale</a:t>
            </a:r>
            <a:r>
              <a:rPr lang="it-IT" dirty="0"/>
              <a:t> </a:t>
            </a:r>
            <a:r>
              <a:rPr lang="it-IT" dirty="0" err="1"/>
              <a:t>abbaomo</a:t>
            </a:r>
            <a:r>
              <a:rPr lang="it-IT" dirty="0"/>
              <a:t> die forse che spingono fuori l’aria i muscoli e il ritorno </a:t>
            </a:r>
            <a:r>
              <a:rPr lang="it-IT" dirty="0" err="1"/>
              <a:t>elatico</a:t>
            </a:r>
            <a:r>
              <a:rPr lang="it-IT" dirty="0"/>
              <a:t> del </a:t>
            </a:r>
            <a:r>
              <a:rPr lang="it-IT" dirty="0" err="1"/>
              <a:t>plmonrassecondiamo</a:t>
            </a:r>
            <a:r>
              <a:rPr lang="it-IT" dirty="0"/>
              <a:t>  la gabbia toracica  e quando espiriamo </a:t>
            </a:r>
            <a:r>
              <a:rPr lang="it-IT" dirty="0" err="1"/>
              <a:t>massimalmente</a:t>
            </a:r>
            <a:r>
              <a:rPr lang="it-IT" dirty="0"/>
              <a:t> </a:t>
            </a:r>
            <a:r>
              <a:rPr lang="it-IT" dirty="0" err="1"/>
              <a:t>asseconsiamo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B9B99-956F-43ED-A086-05D668C8283E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42737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it-IT"/>
              <a:t>Controllo biologico: Sogg. Sano, test in modalità test-sogg, ripetuto a intervalli prestabiliti x ottenere verifica qualità. Se i valori si mantengono costanti entro un certo range è ok, se i valori superano una o piu volte i valori solitamente ottenuti allarme. Per capire quando allarmarsi i dati devono essere analizzati</a:t>
            </a:r>
            <a:r>
              <a:rPr lang="it-IT" sz="1100" i="1" u="sng"/>
              <a:t>: linee guida indicano opportuno ottenere  un database di prove biol. per i diversi test ripetendoli almeno per 20 giorni consecutivi e suggeriscono il numero di test da eseguire per ciascun esame</a:t>
            </a:r>
            <a:r>
              <a:rPr lang="it-IT">
                <a:solidFill>
                  <a:srgbClr val="FF0000"/>
                </a:solidFill>
              </a:rPr>
              <a:t>: </a:t>
            </a:r>
            <a:r>
              <a:rPr lang="it-IT"/>
              <a:t>dlco 3 , tvg 5, raw 5 , dil.gas. 2, spiro 3. Da qui  si costruiscono i grafici con misurazioni ottenute a intervalli stabiliti x osservare se valori dentro la media o fuori media di 1 o + DS. Regole West</a:t>
            </a:r>
          </a:p>
        </p:txBody>
      </p:sp>
      <p:sp>
        <p:nvSpPr>
          <p:cNvPr id="1843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58C53E-CB1E-4EC6-A255-0C92C66C1BDE}" type="slidenum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it-I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9267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it-IT"/>
              <a:t>25% non a norma ats su un punto</a:t>
            </a:r>
          </a:p>
          <a:p>
            <a:pPr eaLnBrk="1" hangingPunct="1">
              <a:spcBef>
                <a:spcPct val="0"/>
              </a:spcBef>
            </a:pPr>
            <a:r>
              <a:rPr lang="it-IT"/>
              <a:t>La a è molto migliorata</a:t>
            </a:r>
          </a:p>
          <a:p>
            <a:pPr eaLnBrk="1" hangingPunct="1">
              <a:spcBef>
                <a:spcPct val="0"/>
              </a:spcBef>
            </a:pPr>
            <a:r>
              <a:rPr lang="it-IT"/>
              <a:t>La nuova non è a regime soprattutto nei volumi</a:t>
            </a:r>
          </a:p>
          <a:p>
            <a:pPr eaLnBrk="1" hangingPunct="1">
              <a:spcBef>
                <a:spcPct val="0"/>
              </a:spcBef>
            </a:pPr>
            <a:r>
              <a:rPr lang="it-IT"/>
              <a:t>Trend chiaro i miglioramento per la spirometria  citare LHS citatto da enright</a:t>
            </a:r>
          </a:p>
          <a:p>
            <a:pPr eaLnBrk="1" hangingPunct="1">
              <a:spcBef>
                <a:spcPct val="0"/>
              </a:spcBef>
            </a:pPr>
            <a:r>
              <a:rPr lang="it-IT"/>
              <a:t>75% a norma su tutto</a:t>
            </a:r>
          </a:p>
          <a:p>
            <a:pPr eaLnBrk="1" hangingPunct="1">
              <a:spcBef>
                <a:spcPct val="0"/>
              </a:spcBef>
            </a:pPr>
            <a:r>
              <a:rPr lang="it-IT"/>
              <a:t>Non si può pensare di fare qualità  senza tecnici diqaulita</a:t>
            </a:r>
          </a:p>
          <a:p>
            <a:pPr eaLnBrk="1" hangingPunct="1">
              <a:spcBef>
                <a:spcPct val="0"/>
              </a:spcBef>
            </a:pPr>
            <a:r>
              <a:rPr lang="it-IT"/>
              <a:t>La qualità del personale è misurabile</a:t>
            </a:r>
          </a:p>
          <a:p>
            <a:pPr eaLnBrk="1" hangingPunct="1">
              <a:spcBef>
                <a:spcPct val="0"/>
              </a:spcBef>
            </a:pPr>
            <a:r>
              <a:rPr lang="it-IT"/>
              <a:t>La misura della qualità del personale è uno stimolo peruletriori miglioramenti e per altri utili considerazioni sulla valutazione del poersonale</a:t>
            </a:r>
          </a:p>
        </p:txBody>
      </p:sp>
      <p:sp>
        <p:nvSpPr>
          <p:cNvPr id="7270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4A0961-97EA-4657-BFB2-4BEB90589238}" type="slidenum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it-I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  <a:p>
            <a:r>
              <a:rPr lang="it-IT" dirty="0"/>
              <a:t>Non si può fare una anamnesi</a:t>
            </a:r>
          </a:p>
          <a:p>
            <a:endParaRPr lang="it-IT" dirty="0"/>
          </a:p>
          <a:p>
            <a:r>
              <a:rPr lang="it-IT" dirty="0"/>
              <a:t>Pneumotorace recente IMA </a:t>
            </a:r>
            <a:r>
              <a:rPr lang="it-IT" dirty="0" err="1"/>
              <a:t>emoftoe</a:t>
            </a:r>
            <a:endParaRPr lang="it-IT" dirty="0"/>
          </a:p>
          <a:p>
            <a:endParaRPr lang="it-IT" dirty="0"/>
          </a:p>
          <a:p>
            <a:r>
              <a:rPr lang="it-IT" dirty="0"/>
              <a:t>In </a:t>
            </a:r>
            <a:r>
              <a:rPr lang="it-IT" dirty="0" err="1"/>
              <a:t>cosgtanza</a:t>
            </a:r>
            <a:r>
              <a:rPr lang="it-IT" dirty="0"/>
              <a:t> o in assenza di </a:t>
            </a:r>
            <a:r>
              <a:rPr lang="it-IT" dirty="0" err="1"/>
              <a:t>gterapia</a:t>
            </a:r>
            <a:r>
              <a:rPr lang="it-IT" dirty="0"/>
              <a:t> vanno </a:t>
            </a:r>
            <a:r>
              <a:rPr lang="it-IT" dirty="0" err="1"/>
              <a:t>dcate</a:t>
            </a:r>
            <a:r>
              <a:rPr lang="it-IT" dirty="0"/>
              <a:t> dal medico alla prescrizione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B9B99-956F-43ED-A086-05D668C8283E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83836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E5D6F97F-EC3B-E8C1-457B-87E38488E1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4B806437-33C0-0AB8-A18C-185CBCE98CD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it-IT"/>
              <a:t>La frase è sempre la stessa</a:t>
            </a:r>
          </a:p>
          <a:p>
            <a:pPr lvl="0"/>
            <a:r>
              <a:rPr lang="it-IT"/>
              <a:t>Famosi tecnici di fisiopatologia respiuratoriaRIPRESI NEL 	Momento in cui</a:t>
            </a:r>
          </a:p>
          <a:p>
            <a:pPr lvl="0"/>
            <a:r>
              <a:rPr lang="it-IT"/>
              <a:t>Abbinare le curve</a:t>
            </a:r>
          </a:p>
          <a:p>
            <a:pPr lvl="0"/>
            <a:endParaRPr lang="it-IT"/>
          </a:p>
          <a:p>
            <a:pPr lvl="0"/>
            <a:r>
              <a:rPr lang="it-IT"/>
              <a:t>Prosodia: tono della voce, velocità, violenza, mimica faciale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C54F432-4CE8-2E2F-CD0F-7E039A681136}"/>
              </a:ext>
            </a:extLst>
          </p:cNvPr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92C26E7-E85C-4468-A057-36D2506730A3}" type="slidenum">
              <a:t>32</a:t>
            </a:fld>
            <a:endParaRPr lang="it-IT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POSIZIONE DIOPENDE DA SE è IN CABINA O NO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B9B99-956F-43ED-A086-05D668C8283E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61059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Utile per le corde v </a:t>
            </a:r>
            <a:r>
              <a:rPr lang="it-IT" dirty="0" err="1"/>
              <a:t>iocali</a:t>
            </a:r>
            <a:r>
              <a:rPr lang="it-IT" dirty="0"/>
              <a:t> e per chi sta fuori a sentire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B9B99-956F-43ED-A086-05D668C8283E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97853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D’accodo</a:t>
            </a:r>
            <a:r>
              <a:rPr lang="it-IT" dirty="0"/>
              <a:t> il riflesso di HB non dipende </a:t>
            </a:r>
            <a:r>
              <a:rPr lang="it-IT" dirty="0" err="1"/>
              <a:t>sterttamente</a:t>
            </a:r>
            <a:r>
              <a:rPr lang="it-IT" dirty="0"/>
              <a:t> dalla </a:t>
            </a:r>
            <a:r>
              <a:rPr lang="it-IT" dirty="0" err="1"/>
              <a:t>velcità</a:t>
            </a:r>
            <a:r>
              <a:rPr lang="it-IT" dirty="0"/>
              <a:t> di </a:t>
            </a:r>
            <a:r>
              <a:rPr lang="it-IT" dirty="0" err="1"/>
              <a:t>rioempimento</a:t>
            </a:r>
            <a:r>
              <a:rPr lang="it-IT" dirty="0"/>
              <a:t>  ma da che mondo e modo in un riflesso l’</a:t>
            </a:r>
            <a:r>
              <a:rPr lang="it-IT" dirty="0" err="1"/>
              <a:t>inensità</a:t>
            </a:r>
            <a:r>
              <a:rPr lang="it-IT" dirty="0"/>
              <a:t> di un riflesso è proporzionale all’intensità dello stimolo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B9B99-956F-43ED-A086-05D668C8283E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11524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Ewald </a:t>
            </a:r>
            <a:r>
              <a:rPr lang="it-IT" dirty="0" err="1"/>
              <a:t>Hering</a:t>
            </a:r>
            <a:r>
              <a:rPr lang="it-IT" dirty="0"/>
              <a:t> e Josef Breuer  e glottide : due nemici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B9B99-956F-43ED-A086-05D668C8283E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75397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Negli asmatici potrebbe essere un problema</a:t>
            </a:r>
          </a:p>
          <a:p>
            <a:r>
              <a:rPr lang="it-IT" dirty="0" err="1"/>
              <a:t>Nadel</a:t>
            </a:r>
            <a:r>
              <a:rPr lang="it-IT" dirty="0"/>
              <a:t> 61</a:t>
            </a:r>
          </a:p>
          <a:p>
            <a:r>
              <a:rPr lang="it-IT" dirty="0" err="1"/>
              <a:t>Mefar</a:t>
            </a:r>
            <a:endParaRPr lang="it-IT" dirty="0"/>
          </a:p>
          <a:p>
            <a:endParaRPr lang="it-IT" dirty="0"/>
          </a:p>
          <a:p>
            <a:r>
              <a:rPr lang="it-IT" dirty="0"/>
              <a:t>Nel soggetto normale la </a:t>
            </a:r>
            <a:r>
              <a:rPr lang="it-IT" dirty="0" err="1"/>
              <a:t>inpirazione</a:t>
            </a:r>
            <a:r>
              <a:rPr lang="it-IT" dirty="0"/>
              <a:t> rapida massimale induce broncodilatazione. Si vede appena nel </a:t>
            </a:r>
            <a:r>
              <a:rPr lang="it-IT" dirty="0" err="1"/>
              <a:t>normae</a:t>
            </a:r>
            <a:r>
              <a:rPr lang="it-IT" dirty="0"/>
              <a:t> . A dx asma lieve. Nell’asma grave il contrario  </a:t>
            </a:r>
            <a:r>
              <a:rPr lang="it-IT" dirty="0" err="1"/>
              <a:t>Riopetute</a:t>
            </a:r>
            <a:r>
              <a:rPr lang="it-IT" dirty="0"/>
              <a:t> inspirazioni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B9B99-956F-43ED-A086-05D668C8283E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98923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Cosa cambia la velocità con cui l’elastico torna </a:t>
            </a:r>
            <a:r>
              <a:rPr lang="it-IT" dirty="0" err="1"/>
              <a:t>indietrio</a:t>
            </a:r>
            <a:r>
              <a:rPr lang="it-IT" dirty="0"/>
              <a:t> quando lo mollo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B9B99-956F-43ED-A086-05D668C8283E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70223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Parte inspiratoria ha forma </a:t>
            </a:r>
            <a:r>
              <a:rPr lang="it-IT" dirty="0" err="1"/>
              <a:t>divesa</a:t>
            </a:r>
            <a:r>
              <a:rPr lang="it-IT" dirty="0"/>
              <a:t>, convessa, a U. La </a:t>
            </a:r>
            <a:r>
              <a:rPr lang="it-IT" dirty="0" err="1"/>
              <a:t>epsiratoria</a:t>
            </a:r>
            <a:r>
              <a:rPr lang="it-IT" dirty="0"/>
              <a:t> no a </a:t>
            </a:r>
            <a:r>
              <a:rPr lang="it-IT" dirty="0" err="1"/>
              <a:t>piframide</a:t>
            </a:r>
            <a:r>
              <a:rPr lang="it-IT" dirty="0"/>
              <a:t> asimmetrica. L</a:t>
            </a:r>
          </a:p>
          <a:p>
            <a:r>
              <a:rPr lang="it-IT" dirty="0"/>
              <a:t>La meccanica è </a:t>
            </a:r>
            <a:r>
              <a:rPr lang="it-IT" dirty="0" err="1"/>
              <a:t>doversa</a:t>
            </a:r>
            <a:r>
              <a:rPr lang="it-IT" dirty="0"/>
              <a:t> sottende</a:t>
            </a:r>
          </a:p>
          <a:p>
            <a:r>
              <a:rPr lang="it-IT" dirty="0"/>
              <a:t>Nella parte </a:t>
            </a:r>
            <a:r>
              <a:rPr lang="it-IT" dirty="0" err="1"/>
              <a:t>inspiratoeia</a:t>
            </a:r>
            <a:r>
              <a:rPr lang="it-IT" dirty="0"/>
              <a:t>  è sforzo </a:t>
            </a:r>
            <a:r>
              <a:rPr lang="it-IT" dirty="0" err="1"/>
              <a:t>dipendfente</a:t>
            </a:r>
            <a:r>
              <a:rPr lang="it-IT" dirty="0"/>
              <a:t> più aumento lo sforzo più aumentano i flussi, 	</a:t>
            </a:r>
            <a:r>
              <a:rPr lang="it-IT" b="1" dirty="0"/>
              <a:t>a qualsiasi volume ragioni</a:t>
            </a:r>
          </a:p>
          <a:p>
            <a:r>
              <a:rPr lang="it-IT" b="1" dirty="0"/>
              <a:t>Parte espiratoria no la forma è diversa e se guardiamo la parte terminale della prova fatta bene e quella con poca forza si sovrappongono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B9B99-956F-43ED-A086-05D668C8283E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44372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Time and volume </a:t>
            </a:r>
            <a:r>
              <a:rPr lang="it-IT" dirty="0" err="1"/>
              <a:t>Hystoy</a:t>
            </a:r>
            <a:r>
              <a:rPr lang="it-IT" dirty="0"/>
              <a:t>  (</a:t>
            </a:r>
            <a:r>
              <a:rPr lang="it-IT" dirty="0" err="1"/>
              <a:t>cfr</a:t>
            </a:r>
            <a:r>
              <a:rPr lang="it-IT" dirty="0"/>
              <a:t> tre fattori di prima)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B9B99-956F-43ED-A086-05D668C8283E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006438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it-IT" dirty="0"/>
              <a:t>Per </a:t>
            </a:r>
            <a:r>
              <a:rPr lang="it-IT" dirty="0" err="1"/>
              <a:t>rendfere</a:t>
            </a:r>
            <a:r>
              <a:rPr lang="it-IT" dirty="0"/>
              <a:t> gli esami </a:t>
            </a:r>
            <a:r>
              <a:rPr lang="it-IT" dirty="0" err="1"/>
              <a:t>ripetibioli</a:t>
            </a:r>
            <a:r>
              <a:rPr lang="it-IT" dirty="0"/>
              <a:t> lo sforzo deve sempre essere massimale uguale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3E0BB3-F6FB-476B-914B-647333034390}" type="slidenum">
              <a:rPr lang="it-IT" smtClean="0"/>
              <a:pPr>
                <a:defRPr/>
              </a:pPr>
              <a:t>42</a:t>
            </a:fld>
            <a:endParaRPr lang="it-IT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5250 in spirometria e    3970 durante la DLCO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B9B99-956F-43ED-A086-05D668C8283E}" type="slidenum">
              <a:rPr lang="it-IT" smtClean="0"/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486523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2012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B9B99-956F-43ED-A086-05D668C8283E}" type="slidenum">
              <a:rPr lang="it-IT" smtClean="0"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8389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80 </a:t>
            </a:r>
            <a:r>
              <a:rPr lang="it-IT" dirty="0" err="1"/>
              <a:t>nni</a:t>
            </a:r>
            <a:r>
              <a:rPr lang="it-IT" dirty="0"/>
              <a:t> spiro del 2007</a:t>
            </a:r>
          </a:p>
          <a:p>
            <a:endParaRPr lang="it-IT" dirty="0"/>
          </a:p>
          <a:p>
            <a:r>
              <a:rPr lang="it-IT" dirty="0"/>
              <a:t>Quali teorici usare</a:t>
            </a:r>
          </a:p>
          <a:p>
            <a:r>
              <a:rPr lang="it-IT" dirty="0"/>
              <a:t>Quali cutoff usare per dire normalità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B9B99-956F-43ED-A086-05D668C8283E}" type="slidenum">
              <a:rPr lang="it-IT" smtClean="0"/>
              <a:t>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777870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25645CA0-4339-E229-646A-277646CE7679}"/>
              </a:ext>
            </a:extLst>
          </p:cNvPr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1091320-A26D-4996-8CFD-D602924053C6}" type="slidenum">
              <a:t>46</a:t>
            </a:fld>
            <a:endParaRPr lang="it-IT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4DC6724-BD67-495F-AB26-4DA1A5B78F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 w="12701">
            <a:solidFill>
              <a:srgbClr val="000000"/>
            </a:solidFill>
            <a:prstDash val="solid"/>
            <a:miter/>
          </a:ln>
        </p:spPr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5BAB24-03C4-6D10-CE7A-445BBF6D1D6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it-IT">
                <a:latin typeface="Arial" pitchFamily="34"/>
              </a:rPr>
              <a:t>Questa è la babele di peter bruegel il vecchio, per la precisione la grande torre (due oli su tela)</a:t>
            </a:r>
          </a:p>
          <a:p>
            <a:pPr lvl="0"/>
            <a:r>
              <a:rPr lang="it-IT">
                <a:latin typeface="Arial" pitchFamily="34"/>
              </a:rPr>
              <a:t>Questa è la babele che abbiamo costruito noi</a:t>
            </a:r>
          </a:p>
          <a:p>
            <a:pPr lvl="0"/>
            <a:r>
              <a:rPr lang="it-IT">
                <a:latin typeface="Arial" pitchFamily="34"/>
              </a:rPr>
              <a:t>Noi pneumologi non abbiano niente da imparare. Non riusciamo a metterci d’accordo su cosa sia ostruzione e in assenza di un accordo è difficile comunicare</a:t>
            </a:r>
          </a:p>
          <a:p>
            <a:pPr lvl="0"/>
            <a:r>
              <a:rPr lang="it-IT">
                <a:latin typeface="Arial" pitchFamily="34"/>
              </a:rPr>
              <a:t>Peter bruegel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«</a:t>
            </a:r>
            <a:r>
              <a:rPr lang="it-IT" dirty="0" err="1"/>
              <a:t>initial</a:t>
            </a:r>
            <a:r>
              <a:rPr lang="it-IT" dirty="0"/>
              <a:t>»   non è </a:t>
            </a:r>
            <a:r>
              <a:rPr lang="it-IT" dirty="0" err="1"/>
              <a:t>soloBPCO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B9B99-956F-43ED-A086-05D668C8283E}" type="slidenum">
              <a:rPr lang="it-IT" smtClean="0"/>
              <a:t>47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892411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4 ragioni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B9B99-956F-43ED-A086-05D668C8283E}" type="slidenum">
              <a:rPr lang="it-IT" smtClean="0"/>
              <a:t>48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837329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3 voci bibliografiche degli anni 80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B9B99-956F-43ED-A086-05D668C8283E}" type="slidenum">
              <a:rPr lang="it-IT" smtClean="0"/>
              <a:t>49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656167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Grading</a:t>
            </a:r>
            <a:r>
              <a:rPr lang="it-IT" dirty="0"/>
              <a:t> </a:t>
            </a:r>
            <a:r>
              <a:rPr lang="it-IT" dirty="0" err="1"/>
              <a:t>influsisce</a:t>
            </a:r>
            <a:r>
              <a:rPr lang="it-IT" dirty="0"/>
              <a:t> sulla </a:t>
            </a:r>
            <a:r>
              <a:rPr lang="it-IT" dirty="0" err="1"/>
              <a:t>garvità</a:t>
            </a:r>
            <a:r>
              <a:rPr lang="it-IT" dirty="0"/>
              <a:t> della BPCO e sulla definizione di</a:t>
            </a:r>
          </a:p>
          <a:p>
            <a:r>
              <a:rPr lang="it-IT" dirty="0"/>
              <a:t>Anche linee guida </a:t>
            </a:r>
            <a:r>
              <a:rPr lang="it-IT" dirty="0" err="1"/>
              <a:t>ers</a:t>
            </a:r>
            <a:r>
              <a:rPr lang="it-IT" dirty="0"/>
              <a:t> </a:t>
            </a:r>
            <a:r>
              <a:rPr lang="it-IT" dirty="0" err="1"/>
              <a:t>ats</a:t>
            </a:r>
            <a:r>
              <a:rPr lang="it-IT" dirty="0"/>
              <a:t> su bpco del 2011 dicevano 0.7  poi non ne ho viste altre</a:t>
            </a:r>
          </a:p>
          <a:p>
            <a:r>
              <a:rPr lang="it-IT" dirty="0"/>
              <a:t>GINA dice che i valori di </a:t>
            </a:r>
            <a:r>
              <a:rPr lang="it-IT" dirty="0" err="1"/>
              <a:t>riferimeno</a:t>
            </a:r>
            <a:r>
              <a:rPr lang="it-IT" dirty="0"/>
              <a:t> sono messi negli </a:t>
            </a:r>
            <a:r>
              <a:rPr lang="it-IT" dirty="0" err="1"/>
              <a:t>spoirometri</a:t>
            </a:r>
            <a:r>
              <a:rPr lang="it-IT" dirty="0"/>
              <a:t> e mette una unica </a:t>
            </a:r>
            <a:r>
              <a:rPr lang="it-IT" dirty="0" err="1"/>
              <a:t>vose</a:t>
            </a:r>
            <a:r>
              <a:rPr lang="it-IT" dirty="0"/>
              <a:t> di riferimento che è GLI</a:t>
            </a:r>
          </a:p>
          <a:p>
            <a:r>
              <a:rPr lang="it-IT" dirty="0"/>
              <a:t>Unica soluzione è dire nel referto a quali </a:t>
            </a:r>
            <a:r>
              <a:rPr lang="it-IT" dirty="0" err="1"/>
              <a:t>criuteri</a:t>
            </a:r>
            <a:r>
              <a:rPr lang="it-IT" dirty="0"/>
              <a:t> si fa riferimento   (riportarli </a:t>
            </a:r>
            <a:r>
              <a:rPr lang="it-IT" dirty="0" err="1"/>
              <a:t>engtrambi</a:t>
            </a:r>
            <a:r>
              <a:rPr lang="it-IT" dirty="0"/>
              <a:t>? E cosa si dice </a:t>
            </a:r>
            <a:r>
              <a:rPr lang="it-IT" dirty="0" err="1"/>
              <a:t>nele</a:t>
            </a:r>
            <a:r>
              <a:rPr lang="it-IT" dirty="0"/>
              <a:t> referto? Non si dice niente?)  esempio della polisonnografia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B9B99-956F-43ED-A086-05D668C8283E}" type="slidenum">
              <a:rPr lang="it-IT" smtClean="0"/>
              <a:t>50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5592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egnaposto immagine diapositiva 1">
            <a:extLst>
              <a:ext uri="{FF2B5EF4-FFF2-40B4-BE49-F238E27FC236}">
                <a16:creationId xmlns:a16="http://schemas.microsoft.com/office/drawing/2014/main" id="{AB981156-D5C6-885A-45C8-1F5F00115D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3" name="Segnaposto note 2">
            <a:extLst>
              <a:ext uri="{FF2B5EF4-FFF2-40B4-BE49-F238E27FC236}">
                <a16:creationId xmlns:a16="http://schemas.microsoft.com/office/drawing/2014/main" id="{E9DB6E3F-2E53-72AF-4C75-31824EC51C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it-IT" altLang="it-IT" dirty="0"/>
              <a:t>Quale è la massima espressione di un basso flow to drive ratio? La FL  Voi la conoscete bene pneumologi diurni.  Nel sonno la </a:t>
            </a:r>
            <a:r>
              <a:rPr lang="it-IT" altLang="it-IT" dirty="0" err="1"/>
              <a:t>ciamano</a:t>
            </a:r>
            <a:r>
              <a:rPr lang="it-IT" altLang="it-IT" dirty="0"/>
              <a:t> NED</a:t>
            </a:r>
          </a:p>
          <a:p>
            <a:r>
              <a:rPr lang="it-IT" altLang="it-IT" dirty="0"/>
              <a:t>Non è semplice ostruzione, l’ostruzione crea </a:t>
            </a:r>
            <a:r>
              <a:rPr lang="it-IT" altLang="it-IT" dirty="0" err="1"/>
              <a:t>semolicemnte</a:t>
            </a:r>
            <a:r>
              <a:rPr lang="it-IT" altLang="it-IT" dirty="0"/>
              <a:t> ostruzione ma qui è qualcosa di più qui più tiri più ti ostruisci</a:t>
            </a:r>
          </a:p>
          <a:p>
            <a:endParaRPr lang="it-IT" altLang="it-IT" dirty="0"/>
          </a:p>
          <a:p>
            <a:r>
              <a:rPr lang="it-IT" altLang="it-IT" dirty="0"/>
              <a:t>Nella parte sforzo indipendente il flusso dipende dalle resistenze </a:t>
            </a:r>
            <a:r>
              <a:rPr lang="it-IT" altLang="it-IT" dirty="0" err="1"/>
              <a:t>pomonari</a:t>
            </a:r>
            <a:r>
              <a:rPr lang="it-IT" altLang="it-IT" dirty="0"/>
              <a:t> e dal ritorno elastico (</a:t>
            </a:r>
            <a:r>
              <a:rPr lang="it-IT" altLang="it-IT" dirty="0" err="1"/>
              <a:t>compoliance</a:t>
            </a:r>
            <a:r>
              <a:rPr lang="it-IT" altLang="it-IT" dirty="0"/>
              <a:t>) del polmone</a:t>
            </a:r>
          </a:p>
          <a:p>
            <a:endParaRPr lang="it-IT" altLang="it-IT" dirty="0"/>
          </a:p>
          <a:p>
            <a:endParaRPr lang="it-IT" altLang="it-IT" dirty="0"/>
          </a:p>
          <a:p>
            <a:endParaRPr lang="it-IT" altLang="it-IT" dirty="0"/>
          </a:p>
        </p:txBody>
      </p:sp>
      <p:sp>
        <p:nvSpPr>
          <p:cNvPr id="112644" name="Segnaposto numero diapositiva 3">
            <a:extLst>
              <a:ext uri="{FF2B5EF4-FFF2-40B4-BE49-F238E27FC236}">
                <a16:creationId xmlns:a16="http://schemas.microsoft.com/office/drawing/2014/main" id="{8EA3D06D-889F-0DEF-2121-D36B5BAC54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2C520BB-40C4-4681-BEEE-C78868068346}" type="slidenum">
              <a:rPr lang="it-IT" altLang="it-IT" smtClean="0"/>
              <a:pPr/>
              <a:t>4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Anamnesi</a:t>
            </a:r>
          </a:p>
          <a:p>
            <a:r>
              <a:rPr lang="it-IT" dirty="0"/>
              <a:t>Precedenti</a:t>
            </a:r>
          </a:p>
          <a:p>
            <a:r>
              <a:rPr lang="it-IT" dirty="0"/>
              <a:t>Test di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B9B99-956F-43ED-A086-05D668C8283E}" type="slidenum">
              <a:rPr lang="it-IT" smtClean="0"/>
              <a:t>51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602942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A75BE67-7F1A-E42F-957F-E0CA89B89D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25A976E2-C6FA-B38C-E74E-1DDD08C3222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it-IT" dirty="0"/>
              <a:t>La spirometria Aspetti vecchi e nuovi che pur non rientrando</a:t>
            </a:r>
          </a:p>
          <a:p>
            <a:pPr lvl="0"/>
            <a:r>
              <a:rPr lang="it-IT" dirty="0" err="1"/>
              <a:t>Tracheobroncomalacia</a:t>
            </a:r>
            <a:r>
              <a:rPr lang="it-IT" dirty="0"/>
              <a:t> o </a:t>
            </a:r>
            <a:r>
              <a:rPr lang="it-IT" dirty="0" err="1"/>
              <a:t>Excessive</a:t>
            </a:r>
            <a:r>
              <a:rPr lang="it-IT" dirty="0"/>
              <a:t> </a:t>
            </a:r>
            <a:r>
              <a:rPr lang="it-IT" dirty="0" err="1"/>
              <a:t>airways</a:t>
            </a:r>
            <a:r>
              <a:rPr lang="it-IT" dirty="0"/>
              <a:t> </a:t>
            </a:r>
            <a:r>
              <a:rPr lang="it-IT" dirty="0" err="1"/>
              <a:t>dinamc</a:t>
            </a:r>
            <a:r>
              <a:rPr lang="it-IT" dirty="0"/>
              <a:t> </a:t>
            </a:r>
            <a:r>
              <a:rPr lang="it-IT" dirty="0" err="1"/>
              <a:t>collapese</a:t>
            </a:r>
            <a:endParaRPr lang="it-IT" dirty="0"/>
          </a:p>
          <a:p>
            <a:pPr lvl="0"/>
            <a:r>
              <a:rPr lang="it-IT" dirty="0"/>
              <a:t>EDAC caduta del 50% del flusso nel primo 10% </a:t>
            </a:r>
            <a:r>
              <a:rPr lang="it-IT" dirty="0" err="1"/>
              <a:t>diVC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42E6DA2-A3B7-1A19-793C-0583A5675E30}"/>
              </a:ext>
            </a:extLst>
          </p:cNvPr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C702719-032A-4F2D-83A6-31A7F033AD92}" type="slidenum">
              <a:t>52</a:t>
            </a:fld>
            <a:endParaRPr lang="it-IT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cardiologo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B9B99-956F-43ED-A086-05D668C8283E}" type="slidenum">
              <a:rPr lang="it-IT" smtClean="0"/>
              <a:t>54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894920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9BCA502-BFCF-0427-9E56-B2E11D37D2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BDFC018C-DB6A-8D27-CCC0-B165D295818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it-IT" dirty="0"/>
              <a:t>Trappola per chi legge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2045A2E-2301-0950-461B-74854B44D2E3}"/>
              </a:ext>
            </a:extLst>
          </p:cNvPr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0D173F6-B87E-4A60-8F11-504457042ECE}" type="slidenum">
              <a:t>55</a:t>
            </a:fld>
            <a:endParaRPr lang="it-IT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Nion</a:t>
            </a:r>
            <a:r>
              <a:rPr lang="it-IT" dirty="0"/>
              <a:t> usa </a:t>
            </a:r>
            <a:r>
              <a:rPr lang="it-IT" dirty="0" err="1"/>
              <a:t>failre</a:t>
            </a:r>
            <a:r>
              <a:rPr lang="it-IT" dirty="0"/>
              <a:t> ma impairment</a:t>
            </a:r>
          </a:p>
          <a:p>
            <a:r>
              <a:rPr lang="it-IT" dirty="0"/>
              <a:t>GINA Usa </a:t>
            </a:r>
            <a:r>
              <a:rPr lang="it-IT" dirty="0" err="1"/>
              <a:t>airflow</a:t>
            </a:r>
            <a:r>
              <a:rPr lang="it-IT" dirty="0"/>
              <a:t> </a:t>
            </a:r>
            <a:r>
              <a:rPr lang="it-IT" dirty="0" err="1"/>
              <a:t>limitation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B9B99-956F-43ED-A086-05D668C8283E}" type="slidenum">
              <a:rPr lang="it-IT" smtClean="0"/>
              <a:t>56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943594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Come si gradua una forma mista</a:t>
            </a:r>
          </a:p>
          <a:p>
            <a:r>
              <a:rPr lang="it-IT" dirty="0"/>
              <a:t>Che </a:t>
            </a:r>
            <a:r>
              <a:rPr lang="it-IT" dirty="0" err="1"/>
              <a:t>scomoaia</a:t>
            </a:r>
            <a:r>
              <a:rPr lang="it-IT" dirty="0"/>
              <a:t> una differenza tra molto grave e grave passi  ma dai 50 anni in su la non concordanza diventa importante: </a:t>
            </a:r>
          </a:p>
          <a:p>
            <a:r>
              <a:rPr lang="it-IT" dirty="0"/>
              <a:t>Una forma molto grave di prima può diventare moderata, e </a:t>
            </a:r>
            <a:r>
              <a:rPr lang="it-IT" dirty="0" err="1"/>
              <a:t>e</a:t>
            </a:r>
            <a:r>
              <a:rPr lang="it-IT" dirty="0"/>
              <a:t> un </a:t>
            </a:r>
            <a:r>
              <a:rPr lang="it-IT" dirty="0" err="1"/>
              <a:t>aforma</a:t>
            </a:r>
            <a:r>
              <a:rPr lang="it-IT" dirty="0"/>
              <a:t> moderatamente severa essere lieve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B9B99-956F-43ED-A086-05D668C8283E}" type="slidenum">
              <a:rPr lang="it-IT" smtClean="0"/>
              <a:t>57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476576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CC5C8C96-BB43-1A0E-9CE5-D9DE09F1AE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8AC4D35-7171-5B79-4605-A10495A7CD2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it-IT" dirty="0"/>
              <a:t>DECISIONI SULLA SPIROMETRIA: SE DARE UN CORTISONICO PER TUTTA LA VITA A UN ASMATICO O BPCO, trapiantare, </a:t>
            </a:r>
            <a:r>
              <a:rPr lang="it-IT" dirty="0" err="1"/>
              <a:t>pirgenidone</a:t>
            </a:r>
            <a:r>
              <a:rPr lang="it-IT" dirty="0"/>
              <a:t>, </a:t>
            </a:r>
            <a:r>
              <a:rPr lang="it-IT" dirty="0" err="1"/>
              <a:t>Ige</a:t>
            </a:r>
            <a:r>
              <a:rPr lang="it-IT" dirty="0"/>
              <a:t> per asma, </a:t>
            </a:r>
            <a:r>
              <a:rPr lang="it-IT" dirty="0" err="1"/>
              <a:t>decliners</a:t>
            </a:r>
            <a:r>
              <a:rPr lang="it-IT" dirty="0"/>
              <a:t> o no</a:t>
            </a:r>
          </a:p>
          <a:p>
            <a:pPr lvl="0"/>
            <a:r>
              <a:rPr lang="it-IT" dirty="0"/>
              <a:t>Visto che spiro è un prodotto di laboratorio e visto che fa decidere se </a:t>
            </a:r>
            <a:r>
              <a:rPr lang="it-IT" dirty="0" err="1"/>
              <a:t>trapiantyare</a:t>
            </a:r>
            <a:r>
              <a:rPr lang="it-IT" dirty="0"/>
              <a:t> uno se trattarlo con farmaci</a:t>
            </a:r>
          </a:p>
          <a:p>
            <a:pPr lvl="0"/>
            <a:endParaRPr lang="it-IT" dirty="0"/>
          </a:p>
          <a:p>
            <a:pPr lvl="0"/>
            <a:endParaRPr lang="it-IT" dirty="0"/>
          </a:p>
          <a:p>
            <a:pPr lvl="0"/>
            <a:r>
              <a:rPr lang="it-IT" dirty="0"/>
              <a:t>n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FAAD9B4-88E0-EAEC-A3D4-14F050A61968}"/>
              </a:ext>
            </a:extLst>
          </p:cNvPr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3801E60-3A2F-47BB-AA27-FD45EBC7FDA5}" type="slidenum">
              <a:t>59</a:t>
            </a:fld>
            <a:endParaRPr lang="it-IT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A3DEF3EC-FE06-CE61-7CFD-33FA07A0A0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625E7CD-8ECB-1505-7E41-43554008FFC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it-IT"/>
              <a:t>Documento triveneto</a:t>
            </a:r>
          </a:p>
          <a:p>
            <a:pPr lvl="0"/>
            <a:r>
              <a:rPr lang="it-IT"/>
              <a:t>Lettura più accurata e in profondità, dall’altro consente una identificazione del prodotto  referto secondo i dettami dei sistemi qualità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0C43243-476D-E2D7-6CF4-C2A7D9CBE4B4}"/>
              </a:ext>
            </a:extLst>
          </p:cNvPr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BC67073-3F69-4442-8172-80E286A1AEEE}" type="slidenum">
              <a:t>60</a:t>
            </a:fld>
            <a:endParaRPr lang="it-IT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BFDAB7EC-FC49-2A4B-66F3-453DE39912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7AEE1866-FCB9-EEC6-98C8-A77B983D900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it-IT" dirty="0"/>
              <a:t>Compito del medico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0DDD68E-C938-E3BF-FDF3-99F8FD69D275}"/>
              </a:ext>
            </a:extLst>
          </p:cNvPr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641DE13-B0E6-4363-8D14-B871EDD276ED}" type="slidenum">
              <a:t>61</a:t>
            </a:fld>
            <a:endParaRPr lang="it-IT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1747E437-A78F-0A60-5F91-BD3053D62D50}"/>
              </a:ext>
            </a:extLst>
          </p:cNvPr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3026D53-BDB9-43F0-A390-9F2627C44FB8}" type="slidenum">
              <a:t>62</a:t>
            </a:fld>
            <a:endParaRPr lang="it-IT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446EB11-D813-8B8D-E473-1B1535DEA4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 w="12701">
            <a:solidFill>
              <a:srgbClr val="000000"/>
            </a:solidFill>
            <a:prstDash val="solid"/>
            <a:miter/>
          </a:ln>
        </p:spPr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0A91D6C-9305-2A72-A375-A10BAEBC7BA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it-IT" dirty="0"/>
              <a:t>Ragioniamo su tre parametri    banale ma per aiutarci veramente devono </a:t>
            </a:r>
            <a:r>
              <a:rPr lang="it-IT" dirty="0" err="1"/>
              <a:t>eseere</a:t>
            </a:r>
            <a:r>
              <a:rPr lang="it-IT" dirty="0"/>
              <a:t> fatti bene, interpretati bene e </a:t>
            </a:r>
            <a:r>
              <a:rPr lang="it-IT" dirty="0" err="1"/>
              <a:t>conunicati</a:t>
            </a:r>
            <a:r>
              <a:rPr lang="it-IT" dirty="0"/>
              <a:t> bene  e per fare questo </a:t>
            </a:r>
            <a:r>
              <a:rPr lang="it-IT" dirty="0" err="1"/>
              <a:t>ici</a:t>
            </a:r>
            <a:r>
              <a:rPr lang="it-IT" dirty="0"/>
              <a:t> vuole </a:t>
            </a:r>
            <a:r>
              <a:rPr lang="it-IT"/>
              <a:t>un gran lavoro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Più i </a:t>
            </a:r>
            <a:r>
              <a:rPr lang="it-IT" dirty="0" err="1"/>
              <a:t>polmini</a:t>
            </a:r>
            <a:r>
              <a:rPr lang="it-IT" dirty="0"/>
              <a:t> diventano piccoli più si sposta </a:t>
            </a:r>
            <a:r>
              <a:rPr lang="it-IT" dirty="0" err="1"/>
              <a:t>vesro</a:t>
            </a:r>
            <a:r>
              <a:rPr lang="it-IT" dirty="0"/>
              <a:t> la </a:t>
            </a:r>
            <a:r>
              <a:rPr lang="it-IT" dirty="0" err="1"/>
              <a:t>perioferia</a:t>
            </a:r>
            <a:endParaRPr lang="it-IT" dirty="0"/>
          </a:p>
          <a:p>
            <a:r>
              <a:rPr lang="it-IT" dirty="0"/>
              <a:t>Ha un certo punto dell’albero </a:t>
            </a:r>
            <a:r>
              <a:rPr lang="it-IT" dirty="0" err="1"/>
              <a:t>brocnhiale</a:t>
            </a:r>
            <a:r>
              <a:rPr lang="it-IT" dirty="0"/>
              <a:t> la </a:t>
            </a:r>
            <a:r>
              <a:rPr lang="it-IT" dirty="0" err="1"/>
              <a:t>pressioone</a:t>
            </a:r>
            <a:r>
              <a:rPr lang="it-IT" dirty="0"/>
              <a:t> all’</a:t>
            </a:r>
            <a:r>
              <a:rPr lang="it-IT" dirty="0" err="1"/>
              <a:t>esetrno</a:t>
            </a:r>
            <a:r>
              <a:rPr lang="it-IT" dirty="0"/>
              <a:t> dei bronchi è maggiore di quella all’</a:t>
            </a:r>
            <a:r>
              <a:rPr lang="it-IT" dirty="0" err="1"/>
              <a:t>inerno</a:t>
            </a:r>
            <a:r>
              <a:rPr lang="it-IT" dirty="0"/>
              <a:t> e </a:t>
            </a:r>
            <a:r>
              <a:rPr lang="it-IT" dirty="0" err="1"/>
              <a:t>ri</a:t>
            </a:r>
            <a:r>
              <a:rPr lang="it-IT" dirty="0"/>
              <a:t> bronchi collassano</a:t>
            </a:r>
          </a:p>
          <a:p>
            <a:r>
              <a:rPr lang="it-IT" dirty="0"/>
              <a:t>Da li in poi i flussi </a:t>
            </a:r>
            <a:r>
              <a:rPr lang="it-IT" dirty="0" err="1"/>
              <a:t>dipensno</a:t>
            </a:r>
            <a:r>
              <a:rPr lang="it-IT" dirty="0"/>
              <a:t> solo dalla resistenza dei </a:t>
            </a:r>
            <a:r>
              <a:rPr lang="it-IT" dirty="0" err="1"/>
              <a:t>briocnhi</a:t>
            </a:r>
            <a:r>
              <a:rPr lang="it-IT" dirty="0"/>
              <a:t> a monte di qual punto e dal ritorno </a:t>
            </a:r>
            <a:r>
              <a:rPr lang="it-IT" dirty="0" err="1"/>
              <a:t>elatico</a:t>
            </a:r>
            <a:r>
              <a:rPr lang="it-IT" dirty="0"/>
              <a:t> del polmonare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B9B99-956F-43ED-A086-05D668C8283E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137181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Quando il paziente sta fermo il </a:t>
            </a:r>
            <a:r>
              <a:rPr lang="it-IT" dirty="0" err="1"/>
              <a:t>fklusso</a:t>
            </a:r>
            <a:r>
              <a:rPr lang="it-IT" dirty="0"/>
              <a:t> non sta </a:t>
            </a:r>
            <a:r>
              <a:rPr lang="it-IT" dirty="0" err="1"/>
              <a:t>fermpo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B9B99-956F-43ED-A086-05D668C8283E}" type="slidenum">
              <a:rPr lang="it-IT" smtClean="0"/>
              <a:t>63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0130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Seguiamo il </a:t>
            </a:r>
            <a:r>
              <a:rPr lang="it-IT" dirty="0" err="1"/>
              <a:t>percorsomideale</a:t>
            </a:r>
            <a:r>
              <a:rPr lang="it-IT" dirty="0"/>
              <a:t>  2022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B9B99-956F-43ED-A086-05D668C8283E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02554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Noin</a:t>
            </a:r>
            <a:r>
              <a:rPr lang="it-IT" dirty="0"/>
              <a:t> parlo delle indicazioni perché non è un problema Non si rifiuta di fare una </a:t>
            </a:r>
            <a:r>
              <a:rPr lang="it-IT" dirty="0" err="1"/>
              <a:t>spirometrai</a:t>
            </a:r>
            <a:r>
              <a:rPr lang="it-IT" dirty="0"/>
              <a:t> perché le </a:t>
            </a:r>
            <a:r>
              <a:rPr lang="it-IT" dirty="0" err="1"/>
              <a:t>indsicazioni</a:t>
            </a:r>
            <a:r>
              <a:rPr lang="it-IT" dirty="0"/>
              <a:t> non sono correte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B9B99-956F-43ED-A086-05D668C8283E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90634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EEF45C-E7AE-D1CF-FD9C-8B5B71B356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B48263EC-83DD-F3C4-9423-DC1BBCBE60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84612E93-CF56-786F-3814-94F147D277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Può capitare di non fare una spirometria però per le controindicazioni</a:t>
            </a:r>
          </a:p>
          <a:p>
            <a:r>
              <a:rPr lang="it-IT" dirty="0"/>
              <a:t>Tabella esaustiva, </a:t>
            </a:r>
            <a:r>
              <a:rPr lang="it-IT" dirty="0" err="1"/>
              <a:t>ninete</a:t>
            </a:r>
            <a:r>
              <a:rPr lang="it-IT" dirty="0"/>
              <a:t> si nuovo se no per 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3787D39-795E-47CC-1746-F1489D9159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B9B99-956F-43ED-A086-05D668C8283E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10014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EE9197-22FD-A92D-07D2-828C416F0E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A6B48DF-0FA9-F4CF-1C06-4D8C1EC043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E18FE141-EEF4-6C33-57BE-8DAA9897B8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Il documento inizia parlando delle indicazioni  scontate e non sono un problema</a:t>
            </a:r>
          </a:p>
          <a:p>
            <a:r>
              <a:rPr lang="it-IT" dirty="0" err="1"/>
              <a:t>Intoxicant</a:t>
            </a:r>
            <a:r>
              <a:rPr lang="it-IT" dirty="0"/>
              <a:t> è inebriante  (alcolici)</a:t>
            </a:r>
          </a:p>
          <a:p>
            <a:r>
              <a:rPr lang="it-IT" dirty="0"/>
              <a:t>I prenotazione  cessazione di terapia o in </a:t>
            </a:r>
            <a:r>
              <a:rPr lang="it-IT" dirty="0" err="1"/>
              <a:t>trapia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46263E2-40A8-ABBB-6CF9-C813AE8D87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B9B99-956F-43ED-A086-05D668C8283E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9945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F795A7-7BC9-F93B-67BB-57DFEB0746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553D9CC-EEA4-E640-C0A5-A3EA30A612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F49E5C4-E217-4FC3-F218-FBDBE8B1D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CDDA4-00C6-45DE-87B2-BFB52B6474B4}" type="datetimeFigureOut">
              <a:rPr lang="it-IT" smtClean="0"/>
              <a:t>13/05/2025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4859A63-665F-FE1C-4F42-E0F4BCC61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E67A203-FC3E-9AA6-439C-EDC6F515E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6B896-BEFF-474E-9A8F-24E9A1851A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0125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AC0506-9992-0787-EA8D-46F0B182E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0BC5DC4-193E-22D5-81DB-343D9CED6A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18389AF-3BAF-57F3-D01F-BE407512B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CDDA4-00C6-45DE-87B2-BFB52B6474B4}" type="datetimeFigureOut">
              <a:rPr lang="it-IT" smtClean="0"/>
              <a:t>13/05/2025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2933778-29F7-787F-BE13-9E8512064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DE7B735-833A-6B29-9651-A4C56A4FF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6B896-BEFF-474E-9A8F-24E9A1851A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4282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3C0A5958-1370-C755-460F-FE9CB4AB29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3ADFCC2-56BC-1379-8A6A-14698C7977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4D997B2-B19B-2FBD-EDF9-48AD259FB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CDDA4-00C6-45DE-87B2-BFB52B6474B4}" type="datetimeFigureOut">
              <a:rPr lang="it-IT" smtClean="0"/>
              <a:t>13/05/2025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A019BC1-ABA6-B341-CCEC-DF22B9CBE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1805852-1B71-69C5-69A8-970D3C335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6B896-BEFF-474E-9A8F-24E9A1851A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4865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826956D-E548-D92F-8B55-90247F5F4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9CA93BD-1D1F-CD40-E1BC-190F5782A7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C22BB1F-7716-FC3D-A7B4-CC8A7E78C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CDDA4-00C6-45DE-87B2-BFB52B6474B4}" type="datetimeFigureOut">
              <a:rPr lang="it-IT" smtClean="0"/>
              <a:t>13/05/2025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27A581B-32F5-5240-49FC-C700E868D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1605A5F-3AB0-9CC9-7876-890C22D3F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6B896-BEFF-474E-9A8F-24E9A1851A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3104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A48899-4900-4617-D08F-C588E425B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1460A64-77D1-0C6C-A531-A6DACBDF8B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FCBF977-4DBE-5827-502C-220C793D9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CDDA4-00C6-45DE-87B2-BFB52B6474B4}" type="datetimeFigureOut">
              <a:rPr lang="it-IT" smtClean="0"/>
              <a:t>13/05/2025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BF56F8A-2644-C6DA-0EF2-45CECE78B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5D9F6EB-3A92-AB87-13DC-777042C44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6B896-BEFF-474E-9A8F-24E9A1851A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1649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5291A9F-F7DD-754A-D4DC-4F628C209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841D004-AB28-F8AD-8496-2484554AB3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CA3FC4D-5322-737F-DE30-A71B4F2793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4780C2E-7339-C5D6-C28A-CC28431AD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CDDA4-00C6-45DE-87B2-BFB52B6474B4}" type="datetimeFigureOut">
              <a:rPr lang="it-IT" smtClean="0"/>
              <a:t>13/05/2025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147C00B-A403-0445-0D24-A7732C3DB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E3E50D5-1ABD-4C31-5F4B-638FC5C8D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6B896-BEFF-474E-9A8F-24E9A1851A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8497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021606-8095-AA41-8490-004525381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41FCDAF-025D-8B16-DD0D-283E61E758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A0D8E31-6936-4816-4472-AD374FE379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5168EF0-4ED9-ECAD-E1EB-3914822E18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614F9E48-420C-2979-0DF5-32D51D1DAD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850BCDCA-29A7-BF2D-7204-BC74D0AC1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CDDA4-00C6-45DE-87B2-BFB52B6474B4}" type="datetimeFigureOut">
              <a:rPr lang="it-IT" smtClean="0"/>
              <a:t>13/05/2025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C5FF77C-1B16-9C23-BBE5-43F83FB48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5B2BF50-A32E-3083-3791-CDC7AD78B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6B896-BEFF-474E-9A8F-24E9A1851A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3832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67C268-6E05-6E1C-5C7E-778D38C20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05A78F7-8651-E8E5-8F65-847ACF8E8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CDDA4-00C6-45DE-87B2-BFB52B6474B4}" type="datetimeFigureOut">
              <a:rPr lang="it-IT" smtClean="0"/>
              <a:t>13/05/2025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D316D8C-0B98-35A5-0214-84E96DB35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FDD3E6D-4546-7A70-6C54-8EE58C2A3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6B896-BEFF-474E-9A8F-24E9A1851A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6291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BAB193C-3C4B-C6FD-D96D-CC4C9E1D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CDDA4-00C6-45DE-87B2-BFB52B6474B4}" type="datetimeFigureOut">
              <a:rPr lang="it-IT" smtClean="0"/>
              <a:t>13/05/2025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08EB2A9-83D9-EAC7-B5E6-746BAD725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2D9C339-6838-C0BD-6B8A-1152C96C3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6B896-BEFF-474E-9A8F-24E9A1851A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3966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6EE4EB-5901-8811-F27A-C6D295EE7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B902D6-32F9-79D6-CC37-18EB6672A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7B23A4A-BFD5-A402-8A50-0402846211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D8A6474-49C3-1082-FEA6-8749938AD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CDDA4-00C6-45DE-87B2-BFB52B6474B4}" type="datetimeFigureOut">
              <a:rPr lang="it-IT" smtClean="0"/>
              <a:t>13/05/2025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4AA3BFE-0128-B341-35F6-AEA77BEC2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430E682-57DD-E641-CD97-E07D16F91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6B896-BEFF-474E-9A8F-24E9A1851A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2561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DC4586-80EA-383A-494B-A6FC3FA59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D4EDD55-E040-701A-4AC5-D5B41ACDD9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0042B55-C6B5-BE21-D2DB-3EA3644C4D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575876F-2856-F825-C05A-3DCF708A3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CDDA4-00C6-45DE-87B2-BFB52B6474B4}" type="datetimeFigureOut">
              <a:rPr lang="it-IT" smtClean="0"/>
              <a:t>13/05/2025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B86F43B-C849-4D56-9C82-9913618E3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2003B21-A784-21EE-23EA-9B3B1ECB5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6B896-BEFF-474E-9A8F-24E9A1851A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791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01725749-89E9-F8FF-572B-3975C3CE5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B4E93D3-8A2E-9FDC-EC6B-9982F44837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B424B9A-2B65-6355-229C-74A95882EF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F5CDDA4-00C6-45DE-87B2-BFB52B6474B4}" type="datetimeFigureOut">
              <a:rPr lang="it-IT" smtClean="0"/>
              <a:t>13/05/2025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835554A-B672-3367-929A-D0CB6DB24F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E1F4F64-8B1E-F6C7-7ED5-A90615D452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96B896-BEFF-474E-9A8F-24E9A1851A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7020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9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customXml" Target="../ink/ink2.xml"/><Relationship Id="rId11" Type="http://schemas.openxmlformats.org/officeDocument/2006/relationships/image" Target="../media/image210.png"/><Relationship Id="rId5" Type="http://schemas.openxmlformats.org/officeDocument/2006/relationships/image" Target="../media/image20.png"/><Relationship Id="rId10" Type="http://schemas.openxmlformats.org/officeDocument/2006/relationships/customXml" Target="../ink/ink4.xml"/><Relationship Id="rId4" Type="http://schemas.openxmlformats.org/officeDocument/2006/relationships/image" Target="../media/image19.png"/><Relationship Id="rId9" Type="http://schemas.openxmlformats.org/officeDocument/2006/relationships/image" Target="../media/image20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ustomXml" Target="../ink/ink7.xml"/><Relationship Id="rId13" Type="http://schemas.openxmlformats.org/officeDocument/2006/relationships/image" Target="../media/image29.png"/><Relationship Id="rId3" Type="http://schemas.openxmlformats.org/officeDocument/2006/relationships/image" Target="../media/image22.png"/><Relationship Id="rId7" Type="http://schemas.openxmlformats.org/officeDocument/2006/relationships/image" Target="../media/image260.png"/><Relationship Id="rId12" Type="http://schemas.openxmlformats.org/officeDocument/2006/relationships/customXml" Target="../ink/ink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customXml" Target="../ink/ink6.xml"/><Relationship Id="rId11" Type="http://schemas.openxmlformats.org/officeDocument/2006/relationships/image" Target="../media/image28.png"/><Relationship Id="rId5" Type="http://schemas.openxmlformats.org/officeDocument/2006/relationships/image" Target="../media/image250.png"/><Relationship Id="rId10" Type="http://schemas.openxmlformats.org/officeDocument/2006/relationships/customXml" Target="../ink/ink8.xml"/><Relationship Id="rId4" Type="http://schemas.openxmlformats.org/officeDocument/2006/relationships/customXml" Target="../ink/ink5.xml"/><Relationship Id="rId9" Type="http://schemas.openxmlformats.org/officeDocument/2006/relationships/image" Target="../media/image2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18.xml"/><Relationship Id="rId7" Type="http://schemas.openxmlformats.org/officeDocument/2006/relationships/customXml" Target="../ink/ink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6" Type="http://schemas.openxmlformats.org/officeDocument/2006/relationships/image" Target="../media/image31.png"/><Relationship Id="rId5" Type="http://schemas.openxmlformats.org/officeDocument/2006/relationships/customXml" Target="../ink/ink10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Relationship Id="rId5" Type="http://schemas.openxmlformats.org/officeDocument/2006/relationships/chart" Target="../charts/chart1.xml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customXml" Target="../ink/ink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notesSlide" Target="../notesSlides/notesSlide23.xml"/><Relationship Id="rId7" Type="http://schemas.openxmlformats.org/officeDocument/2006/relationships/customXml" Target="../ink/ink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.png"/><Relationship Id="rId13" Type="http://schemas.openxmlformats.org/officeDocument/2006/relationships/customXml" Target="../ink/ink17.xml"/><Relationship Id="rId18" Type="http://schemas.openxmlformats.org/officeDocument/2006/relationships/image" Target="../media/image420.png"/><Relationship Id="rId26" Type="http://schemas.openxmlformats.org/officeDocument/2006/relationships/image" Target="../media/image46.png"/><Relationship Id="rId3" Type="http://schemas.openxmlformats.org/officeDocument/2006/relationships/notesSlide" Target="../notesSlides/notesSlide26.xml"/><Relationship Id="rId21" Type="http://schemas.openxmlformats.org/officeDocument/2006/relationships/customXml" Target="../ink/ink21.xml"/><Relationship Id="rId7" Type="http://schemas.openxmlformats.org/officeDocument/2006/relationships/customXml" Target="../ink/ink14.xml"/><Relationship Id="rId12" Type="http://schemas.openxmlformats.org/officeDocument/2006/relationships/image" Target="../media/image390.png"/><Relationship Id="rId17" Type="http://schemas.openxmlformats.org/officeDocument/2006/relationships/customXml" Target="../ink/ink19.xml"/><Relationship Id="rId25" Type="http://schemas.openxmlformats.org/officeDocument/2006/relationships/customXml" Target="../ink/ink23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10.png"/><Relationship Id="rId20" Type="http://schemas.openxmlformats.org/officeDocument/2006/relationships/image" Target="../media/image430.png"/><Relationship Id="rId1" Type="http://schemas.openxmlformats.org/officeDocument/2006/relationships/tags" Target="../tags/tag36.xml"/><Relationship Id="rId6" Type="http://schemas.openxmlformats.org/officeDocument/2006/relationships/image" Target="../media/image360.png"/><Relationship Id="rId11" Type="http://schemas.openxmlformats.org/officeDocument/2006/relationships/customXml" Target="../ink/ink16.xml"/><Relationship Id="rId24" Type="http://schemas.openxmlformats.org/officeDocument/2006/relationships/image" Target="../media/image450.png"/><Relationship Id="rId5" Type="http://schemas.openxmlformats.org/officeDocument/2006/relationships/customXml" Target="../ink/ink13.xml"/><Relationship Id="rId15" Type="http://schemas.openxmlformats.org/officeDocument/2006/relationships/customXml" Target="../ink/ink18.xml"/><Relationship Id="rId23" Type="http://schemas.openxmlformats.org/officeDocument/2006/relationships/customXml" Target="../ink/ink22.xml"/><Relationship Id="rId10" Type="http://schemas.openxmlformats.org/officeDocument/2006/relationships/image" Target="../media/image380.png"/><Relationship Id="rId19" Type="http://schemas.openxmlformats.org/officeDocument/2006/relationships/customXml" Target="../ink/ink20.xml"/><Relationship Id="rId4" Type="http://schemas.openxmlformats.org/officeDocument/2006/relationships/image" Target="../media/image42.png"/><Relationship Id="rId9" Type="http://schemas.openxmlformats.org/officeDocument/2006/relationships/customXml" Target="../ink/ink15.xml"/><Relationship Id="rId14" Type="http://schemas.openxmlformats.org/officeDocument/2006/relationships/image" Target="../media/image400.png"/><Relationship Id="rId22" Type="http://schemas.openxmlformats.org/officeDocument/2006/relationships/image" Target="../media/image440.png"/><Relationship Id="rId27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Relationship Id="rId4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Relationship Id="rId4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3.xml"/><Relationship Id="rId4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Relationship Id="rId4" Type="http://schemas.openxmlformats.org/officeDocument/2006/relationships/image" Target="../media/image5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Relationship Id="rId4" Type="http://schemas.openxmlformats.org/officeDocument/2006/relationships/image" Target="../media/image5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7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Relationship Id="rId6" Type="http://schemas.openxmlformats.org/officeDocument/2006/relationships/image" Target="../media/image9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Relationship Id="rId5" Type="http://schemas.openxmlformats.org/officeDocument/2006/relationships/image" Target="../media/image10.png"/><Relationship Id="rId4" Type="http://schemas.openxmlformats.org/officeDocument/2006/relationships/image" Target="../media/image62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0.png"/><Relationship Id="rId3" Type="http://schemas.openxmlformats.org/officeDocument/2006/relationships/notesSlide" Target="../notesSlides/notesSlide38.xml"/><Relationship Id="rId7" Type="http://schemas.openxmlformats.org/officeDocument/2006/relationships/customXml" Target="../ink/ink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Relationship Id="rId6" Type="http://schemas.openxmlformats.org/officeDocument/2006/relationships/image" Target="../media/image660.png"/><Relationship Id="rId5" Type="http://schemas.openxmlformats.org/officeDocument/2006/relationships/customXml" Target="../ink/ink24.xml"/><Relationship Id="rId4" Type="http://schemas.openxmlformats.org/officeDocument/2006/relationships/image" Target="../media/image63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notesSlide" Target="../notesSlides/notesSlide41.xml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3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10" Type="http://schemas.openxmlformats.org/officeDocument/2006/relationships/image" Target="../media/image65.png"/><Relationship Id="rId4" Type="http://schemas.openxmlformats.org/officeDocument/2006/relationships/hyperlink" Target="http://www.thoracic.org/clinical/sleep/sleep-fragment/images/nov2008-question.jpg" TargetMode="External"/><Relationship Id="rId9" Type="http://schemas.openxmlformats.org/officeDocument/2006/relationships/image" Target="../media/image7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4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notesSlide" Target="../notesSlides/notesSlide42.xml"/><Relationship Id="rId7" Type="http://schemas.openxmlformats.org/officeDocument/2006/relationships/customXml" Target="../ink/ink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5.xml"/><Relationship Id="rId6" Type="http://schemas.openxmlformats.org/officeDocument/2006/relationships/image" Target="../media/image79.png"/><Relationship Id="rId5" Type="http://schemas.openxmlformats.org/officeDocument/2006/relationships/customXml" Target="../ink/ink26.xml"/><Relationship Id="rId4" Type="http://schemas.openxmlformats.org/officeDocument/2006/relationships/image" Target="../media/image7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6.xml"/><Relationship Id="rId4" Type="http://schemas.openxmlformats.org/officeDocument/2006/relationships/image" Target="../media/image73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customXml" Target="../ink/ink31.xml"/><Relationship Id="rId3" Type="http://schemas.openxmlformats.org/officeDocument/2006/relationships/notesSlide" Target="../notesSlides/notesSlide44.xml"/><Relationship Id="rId7" Type="http://schemas.openxmlformats.org/officeDocument/2006/relationships/customXml" Target="../ink/ink28.xml"/><Relationship Id="rId12" Type="http://schemas.openxmlformats.org/officeDocument/2006/relationships/image" Target="../media/image8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7.xml"/><Relationship Id="rId6" Type="http://schemas.openxmlformats.org/officeDocument/2006/relationships/image" Target="../media/image75.png"/><Relationship Id="rId11" Type="http://schemas.openxmlformats.org/officeDocument/2006/relationships/customXml" Target="../ink/ink30.xml"/><Relationship Id="rId5" Type="http://schemas.openxmlformats.org/officeDocument/2006/relationships/image" Target="../media/image10.png"/><Relationship Id="rId10" Type="http://schemas.openxmlformats.org/officeDocument/2006/relationships/image" Target="../media/image85.png"/><Relationship Id="rId4" Type="http://schemas.openxmlformats.org/officeDocument/2006/relationships/image" Target="../media/image74.png"/><Relationship Id="rId9" Type="http://schemas.openxmlformats.org/officeDocument/2006/relationships/customXml" Target="../ink/ink29.xml"/><Relationship Id="rId14" Type="http://schemas.openxmlformats.org/officeDocument/2006/relationships/image" Target="../media/image8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8.xml"/><Relationship Id="rId4" Type="http://schemas.openxmlformats.org/officeDocument/2006/relationships/image" Target="../media/image76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76.png"/><Relationship Id="rId3" Type="http://schemas.openxmlformats.org/officeDocument/2006/relationships/image" Target="../media/image77.png"/><Relationship Id="rId7" Type="http://schemas.openxmlformats.org/officeDocument/2006/relationships/image" Target="../media/image680.png"/><Relationship Id="rId12" Type="http://schemas.openxmlformats.org/officeDocument/2006/relationships/image" Target="../media/image9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9.xml"/><Relationship Id="rId6" Type="http://schemas.openxmlformats.org/officeDocument/2006/relationships/customXml" Target="../ink/ink33.xml"/><Relationship Id="rId11" Type="http://schemas.openxmlformats.org/officeDocument/2006/relationships/customXml" Target="../ink/ink35.xml"/><Relationship Id="rId5" Type="http://schemas.openxmlformats.org/officeDocument/2006/relationships/image" Target="../media/image671.png"/><Relationship Id="rId10" Type="http://schemas.openxmlformats.org/officeDocument/2006/relationships/image" Target="../media/image90.png"/><Relationship Id="rId4" Type="http://schemas.openxmlformats.org/officeDocument/2006/relationships/customXml" Target="../ink/ink32.xml"/><Relationship Id="rId9" Type="http://schemas.openxmlformats.org/officeDocument/2006/relationships/customXml" Target="../ink/ink34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0.png"/><Relationship Id="rId3" Type="http://schemas.openxmlformats.org/officeDocument/2006/relationships/notesSlide" Target="../notesSlides/notesSlide46.xml"/><Relationship Id="rId7" Type="http://schemas.openxmlformats.org/officeDocument/2006/relationships/customXml" Target="../ink/ink36.xml"/><Relationship Id="rId12" Type="http://schemas.openxmlformats.org/officeDocument/2006/relationships/image" Target="../media/image74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0.xml"/><Relationship Id="rId6" Type="http://schemas.openxmlformats.org/officeDocument/2006/relationships/image" Target="../media/image83.png"/><Relationship Id="rId11" Type="http://schemas.openxmlformats.org/officeDocument/2006/relationships/customXml" Target="../ink/ink38.xml"/><Relationship Id="rId5" Type="http://schemas.openxmlformats.org/officeDocument/2006/relationships/image" Target="../media/image82.png"/><Relationship Id="rId10" Type="http://schemas.openxmlformats.org/officeDocument/2006/relationships/image" Target="../media/image730.png"/><Relationship Id="rId4" Type="http://schemas.openxmlformats.org/officeDocument/2006/relationships/image" Target="../media/image81.png"/><Relationship Id="rId9" Type="http://schemas.openxmlformats.org/officeDocument/2006/relationships/customXml" Target="../ink/ink3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3.xml"/><Relationship Id="rId4" Type="http://schemas.openxmlformats.org/officeDocument/2006/relationships/image" Target="../media/image8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4.xml"/><Relationship Id="rId4" Type="http://schemas.openxmlformats.org/officeDocument/2006/relationships/image" Target="../media/image8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FAC1541-D1B6-1653-C291-9FB0ACC5A9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7934" y="3122309"/>
            <a:ext cx="11696131" cy="2364096"/>
          </a:xfrm>
        </p:spPr>
        <p:txBody>
          <a:bodyPr>
            <a:noAutofit/>
          </a:bodyPr>
          <a:lstStyle/>
          <a:p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Extra Light" panose="020B0204020104020204" pitchFamily="34" charset="0"/>
              </a:rPr>
              <a:t>(molto) brevi cenni di meccanica respiratoria applicata alla curva flusso/ volume della spirometria</a:t>
            </a:r>
            <a:b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Extra Light" panose="020B0204020104020204" pitchFamily="34" charset="0"/>
              </a:rPr>
            </a:br>
            <a:b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Extra Light" panose="020B0204020104020204" pitchFamily="34" charset="0"/>
              </a:rPr>
            </a:br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Extra Light" panose="020B0204020104020204" pitchFamily="34" charset="0"/>
              </a:rPr>
              <a:t>riassunto di come si esegue una spirometria (ATS ERS 2019)</a:t>
            </a:r>
            <a:b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Extra Light" panose="020B0204020104020204" pitchFamily="34" charset="0"/>
              </a:rPr>
            </a:br>
            <a:b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Extra Light" panose="020B0204020104020204" pitchFamily="34" charset="0"/>
              </a:rPr>
            </a:br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Extra Light" panose="020B0204020104020204" pitchFamily="34" charset="0"/>
              </a:rPr>
              <a:t>riassunto di come si interpreta una spirometria (ATS ERS 2022)</a:t>
            </a:r>
            <a:b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Extra Light" panose="020B0204020104020204" pitchFamily="34" charset="0"/>
              </a:rPr>
            </a:br>
            <a:b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Extra Light" panose="020B0204020104020204" pitchFamily="34" charset="0"/>
              </a:rPr>
            </a:br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Extra Light" panose="020B0204020104020204" pitchFamily="34" charset="0"/>
              </a:rPr>
              <a:t>tick and trips nell’esecuzione e nell’interpretazione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74EBF7A-2FA5-07C8-518D-847F3BCC32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707" y="504505"/>
            <a:ext cx="3469682" cy="21825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786FE17-9923-1BEF-5C45-0111DEE0BF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8848" y="504505"/>
            <a:ext cx="3799334" cy="21825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48837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16848B-10E8-61DE-2760-9C68986733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977060A-5C19-0B79-FBA3-C2A00C8E33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45" y="235881"/>
            <a:ext cx="2683186" cy="1041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2EF648FD-1A31-EE30-E386-4119E4878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4101" y="777922"/>
            <a:ext cx="7345914" cy="565017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6006AA84-19DA-5438-2EA5-84ADB11188CF}"/>
              </a:ext>
            </a:extLst>
          </p:cNvPr>
          <p:cNvSpPr txBox="1"/>
          <p:nvPr/>
        </p:nvSpPr>
        <p:spPr>
          <a:xfrm>
            <a:off x="627797" y="2811439"/>
            <a:ext cx="348762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Strumenti che devono rispondere</a:t>
            </a:r>
          </a:p>
          <a:p>
            <a:r>
              <a:rPr lang="it-IT" dirty="0"/>
              <a:t> alle direttive </a:t>
            </a:r>
            <a:r>
              <a:rPr lang="it-IT" dirty="0">
                <a:latin typeface="AdvOT1ef757c0"/>
              </a:rPr>
              <a:t>I</a:t>
            </a:r>
            <a:r>
              <a:rPr lang="it-IT" sz="1800" b="0" i="0" u="none" strike="noStrike" baseline="0" dirty="0">
                <a:latin typeface="AdvOT1ef757c0"/>
              </a:rPr>
              <a:t>SO 26782:2009</a:t>
            </a:r>
            <a:r>
              <a:rPr lang="it-IT" dirty="0"/>
              <a:t> </a:t>
            </a:r>
          </a:p>
          <a:p>
            <a:endParaRPr lang="it-IT" dirty="0"/>
          </a:p>
          <a:p>
            <a:r>
              <a:rPr lang="it-IT" dirty="0"/>
              <a:t>Uso di filtri antibatterici</a:t>
            </a:r>
          </a:p>
          <a:p>
            <a:endParaRPr lang="it-IT" dirty="0"/>
          </a:p>
          <a:p>
            <a:r>
              <a:rPr lang="it-IT" dirty="0"/>
              <a:t>Igiene del personale</a:t>
            </a:r>
          </a:p>
          <a:p>
            <a:endParaRPr lang="it-IT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19695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4200E3C-5E69-652E-8124-B7D6FF9A5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312D313-2C31-1EAB-BA61-E8AD3CF104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it-IT" dirty="0"/>
          </a:p>
          <a:p>
            <a:r>
              <a:rPr lang="it-IT" dirty="0"/>
              <a:t>Verifica dei requisiti (anagrafe, indicazioni/controindicazioni, misure antropometriche</a:t>
            </a:r>
          </a:p>
          <a:p>
            <a:r>
              <a:rPr lang="it-IT" dirty="0"/>
              <a:t>Istruzione del paziente ( cosa consiste la manovra, posizione, comandi, simulazione)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76E9E3C-71C8-458F-702E-99D68BB7C3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799" y="507036"/>
            <a:ext cx="3048709" cy="1183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63473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53EFE5-9AA4-6032-EEDD-3E425578D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E60A019F-7FC8-B3EC-2359-80D196B47A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87153" y="365125"/>
            <a:ext cx="4220914" cy="6083438"/>
          </a:xfr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498D1E3-9D78-D573-B89A-DCB377F4D5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45" y="235881"/>
            <a:ext cx="2683186" cy="1041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61013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F3AD7B-2495-BADF-6607-66F223F1DF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egnaposto contenuto 15">
            <a:extLst>
              <a:ext uri="{FF2B5EF4-FFF2-40B4-BE49-F238E27FC236}">
                <a16:creationId xmlns:a16="http://schemas.microsoft.com/office/drawing/2014/main" id="{BEB04F22-045F-37B0-E298-28CB4407AE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43467" y="382137"/>
            <a:ext cx="10905066" cy="57047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57009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5F6005-2F9F-E350-EBDC-D3ED41579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80B66A63-9C34-727A-A887-28E8C1A9AC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86192" y="1910688"/>
            <a:ext cx="11396292" cy="4100852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41670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337CCE-05C3-BEF4-958F-5828B6C8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30657"/>
            <a:ext cx="10515600" cy="1325563"/>
          </a:xfrm>
        </p:spPr>
        <p:txBody>
          <a:bodyPr>
            <a:normAutofit/>
          </a:bodyPr>
          <a:lstStyle/>
          <a:p>
            <a:r>
              <a:rPr lang="en-US" sz="1800" b="0" i="0" u="none" strike="noStrike" baseline="0" dirty="0">
                <a:latin typeface="AdvOT1ef757c0"/>
              </a:rPr>
              <a:t>Most of the variability in results obtained from spirometry relates to </a:t>
            </a:r>
            <a:br>
              <a:rPr lang="en-US" sz="1800" b="0" i="0" u="none" strike="noStrike" baseline="0" dirty="0">
                <a:latin typeface="AdvOT1ef757c0"/>
              </a:rPr>
            </a:br>
            <a:r>
              <a:rPr lang="en-US" sz="1800" b="0" i="0" u="none" strike="noStrike" baseline="0" dirty="0">
                <a:latin typeface="AdvOT1ef757c0"/>
              </a:rPr>
              <a:t>1) inadequate and variable inspiration to TLC</a:t>
            </a:r>
            <a:br>
              <a:rPr lang="en-US" sz="1800" b="0" i="0" u="none" strike="noStrike" baseline="0" dirty="0">
                <a:latin typeface="AdvOT1ef757c0"/>
              </a:rPr>
            </a:br>
            <a:r>
              <a:rPr lang="en-US" sz="1800" b="0" i="0" u="none" strike="noStrike" baseline="0" dirty="0">
                <a:latin typeface="AdvOT1ef757c0"/>
              </a:rPr>
              <a:t>2) ending the expiration prematurely</a:t>
            </a:r>
            <a:br>
              <a:rPr lang="en-US" sz="1800" b="0" i="0" u="none" strike="noStrike" baseline="0" dirty="0">
                <a:latin typeface="AdvOT1ef757c0"/>
              </a:rPr>
            </a:br>
            <a:r>
              <a:rPr lang="it-IT" sz="1800" dirty="0">
                <a:latin typeface="AdvOT1ef757c0"/>
              </a:rPr>
              <a:t>3) </a:t>
            </a:r>
            <a:r>
              <a:rPr lang="it-IT" sz="1800" b="0" i="0" u="none" strike="noStrike" baseline="0" dirty="0" err="1">
                <a:latin typeface="AdvOT1ef757c0"/>
              </a:rPr>
              <a:t>variable</a:t>
            </a:r>
            <a:r>
              <a:rPr lang="it-IT" sz="1800" b="0" i="0" u="none" strike="noStrike" baseline="0" dirty="0">
                <a:latin typeface="AdvOT1ef757c0"/>
              </a:rPr>
              <a:t> </a:t>
            </a:r>
            <a:r>
              <a:rPr lang="it-IT" sz="1800" b="0" i="0" u="none" strike="noStrike" baseline="0" dirty="0" err="1">
                <a:latin typeface="AdvOT1ef757c0"/>
              </a:rPr>
              <a:t>effort</a:t>
            </a:r>
            <a:r>
              <a:rPr lang="it-IT" sz="1800" b="0" i="0" u="none" strike="noStrike" baseline="0" dirty="0">
                <a:latin typeface="AdvOT1ef757c0"/>
              </a:rPr>
              <a:t>.</a:t>
            </a:r>
            <a:endParaRPr lang="it-IT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D57A080A-5861-1190-30C6-6D6BB2436BD8}"/>
              </a:ext>
            </a:extLst>
          </p:cNvPr>
          <p:cNvSpPr/>
          <p:nvPr/>
        </p:nvSpPr>
        <p:spPr>
          <a:xfrm>
            <a:off x="6605515" y="3111690"/>
            <a:ext cx="559559" cy="7915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14C6A6B6-6BE4-6F42-AFA6-A52B13980B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594911" y="850085"/>
            <a:ext cx="4469711" cy="56564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72604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265A83-9651-9575-D1C0-224211205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66AA543E-59F1-A43C-EDF4-120264BB66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9763" y="290471"/>
            <a:ext cx="7141781" cy="249358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782E3D0-2078-2DB2-D3A8-1DA1D26D70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9764" y="3666532"/>
            <a:ext cx="7141782" cy="25572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0729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4C8D593-82F3-656C-2957-3F74A69BE71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9999"/>
          <a:stretch/>
        </p:blipFill>
        <p:spPr>
          <a:xfrm>
            <a:off x="600502" y="2743105"/>
            <a:ext cx="11081982" cy="18016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75FC2C4-E28F-FE06-C399-FF3CD81B87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502" y="1337482"/>
            <a:ext cx="11081982" cy="96215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put penna 2">
                <a:extLst>
                  <a:ext uri="{FF2B5EF4-FFF2-40B4-BE49-F238E27FC236}">
                    <a16:creationId xmlns:a16="http://schemas.microsoft.com/office/drawing/2014/main" id="{7E3D33EF-2F0F-AB5E-4AEB-05F8A2AEB03B}"/>
                  </a:ext>
                </a:extLst>
              </p14:cNvPr>
              <p14:cNvContentPartPr/>
              <p14:nvPr/>
            </p14:nvContentPartPr>
            <p14:xfrm>
              <a:off x="3247716" y="4093598"/>
              <a:ext cx="3385080" cy="360"/>
            </p14:xfrm>
          </p:contentPart>
        </mc:Choice>
        <mc:Fallback xmlns="">
          <p:pic>
            <p:nvPicPr>
              <p:cNvPr id="3" name="Input penna 2">
                <a:extLst>
                  <a:ext uri="{FF2B5EF4-FFF2-40B4-BE49-F238E27FC236}">
                    <a16:creationId xmlns:a16="http://schemas.microsoft.com/office/drawing/2014/main" id="{7E3D33EF-2F0F-AB5E-4AEB-05F8A2AEB03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94076" y="3985958"/>
                <a:ext cx="349272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put penna 5">
                <a:extLst>
                  <a:ext uri="{FF2B5EF4-FFF2-40B4-BE49-F238E27FC236}">
                    <a16:creationId xmlns:a16="http://schemas.microsoft.com/office/drawing/2014/main" id="{4413FF52-F3E5-D70D-2CC7-B0B71684E513}"/>
                  </a:ext>
                </a:extLst>
              </p14:cNvPr>
              <p14:cNvContentPartPr/>
              <p14:nvPr/>
            </p14:nvContentPartPr>
            <p14:xfrm>
              <a:off x="7642596" y="2934038"/>
              <a:ext cx="3657240" cy="14040"/>
            </p14:xfrm>
          </p:contentPart>
        </mc:Choice>
        <mc:Fallback xmlns="">
          <p:pic>
            <p:nvPicPr>
              <p:cNvPr id="6" name="Input penna 5">
                <a:extLst>
                  <a:ext uri="{FF2B5EF4-FFF2-40B4-BE49-F238E27FC236}">
                    <a16:creationId xmlns:a16="http://schemas.microsoft.com/office/drawing/2014/main" id="{4413FF52-F3E5-D70D-2CC7-B0B71684E51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588956" y="2826038"/>
                <a:ext cx="3764880" cy="22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put penna 8">
                <a:extLst>
                  <a:ext uri="{FF2B5EF4-FFF2-40B4-BE49-F238E27FC236}">
                    <a16:creationId xmlns:a16="http://schemas.microsoft.com/office/drawing/2014/main" id="{3A306785-26AE-C9C4-9B71-52B722A0FA72}"/>
                  </a:ext>
                </a:extLst>
              </p14:cNvPr>
              <p14:cNvContentPartPr/>
              <p14:nvPr/>
            </p14:nvContentPartPr>
            <p14:xfrm>
              <a:off x="7397076" y="3166238"/>
              <a:ext cx="2565720" cy="55080"/>
            </p14:xfrm>
          </p:contentPart>
        </mc:Choice>
        <mc:Fallback xmlns="">
          <p:pic>
            <p:nvPicPr>
              <p:cNvPr id="9" name="Input penna 8">
                <a:extLst>
                  <a:ext uri="{FF2B5EF4-FFF2-40B4-BE49-F238E27FC236}">
                    <a16:creationId xmlns:a16="http://schemas.microsoft.com/office/drawing/2014/main" id="{3A306785-26AE-C9C4-9B71-52B722A0FA72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343076" y="3058238"/>
                <a:ext cx="2673360" cy="27072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42296567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ttotitolo 3">
            <a:extLst>
              <a:ext uri="{FF2B5EF4-FFF2-40B4-BE49-F238E27FC236}">
                <a16:creationId xmlns:a16="http://schemas.microsoft.com/office/drawing/2014/main" id="{852672C3-254B-1868-ACA9-AF705514E1A9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769060" y="1721085"/>
            <a:ext cx="6400800" cy="4032449"/>
          </a:xfrm>
        </p:spPr>
        <p:txBody>
          <a:bodyPr/>
          <a:lstStyle/>
          <a:p>
            <a:pPr marL="457200" indent="-457200" algn="l">
              <a:lnSpc>
                <a:spcPct val="80000"/>
              </a:lnSpc>
              <a:buFont typeface="Wingdings" pitchFamily="2"/>
              <a:buChar char="v"/>
            </a:pPr>
            <a:r>
              <a:rPr lang="it-IT" sz="2200" dirty="0">
                <a:latin typeface="Century Gothic" pitchFamily="34"/>
              </a:rPr>
              <a:t>73 centri da tutto il mondo</a:t>
            </a:r>
          </a:p>
          <a:p>
            <a:pPr marL="457200" indent="-457200" algn="l">
              <a:lnSpc>
                <a:spcPct val="80000"/>
              </a:lnSpc>
              <a:buFont typeface="Wingdings" pitchFamily="2"/>
              <a:buChar char="v"/>
            </a:pPr>
            <a:r>
              <a:rPr lang="it-IT" sz="2200" dirty="0">
                <a:latin typeface="Century Gothic" pitchFamily="34"/>
              </a:rPr>
              <a:t>160.000 dati</a:t>
            </a:r>
          </a:p>
          <a:p>
            <a:pPr marL="457200" indent="-457200" algn="l">
              <a:lnSpc>
                <a:spcPct val="80000"/>
              </a:lnSpc>
              <a:buFont typeface="Wingdings" pitchFamily="2"/>
              <a:buChar char="v"/>
            </a:pPr>
            <a:r>
              <a:rPr lang="it-IT" sz="2200" dirty="0">
                <a:latin typeface="Century Gothic" pitchFamily="34"/>
              </a:rPr>
              <a:t>Metodo omogeneo di esecuzione della spirometria</a:t>
            </a:r>
          </a:p>
          <a:p>
            <a:pPr marL="457200" indent="-457200" algn="l">
              <a:lnSpc>
                <a:spcPct val="80000"/>
              </a:lnSpc>
              <a:buFont typeface="Wingdings" pitchFamily="2"/>
              <a:buChar char="v"/>
            </a:pPr>
            <a:r>
              <a:rPr lang="it-IT" sz="2200" dirty="0">
                <a:latin typeface="Century Gothic" pitchFamily="34"/>
              </a:rPr>
              <a:t>Nuovo metodo di analisi statistica</a:t>
            </a:r>
          </a:p>
          <a:p>
            <a:pPr marL="457200" indent="-457200" algn="l">
              <a:lnSpc>
                <a:spcPct val="80000"/>
              </a:lnSpc>
              <a:buFont typeface="Wingdings" pitchFamily="2"/>
              <a:buChar char="v"/>
            </a:pPr>
            <a:r>
              <a:rPr lang="it-IT" sz="2200" dirty="0">
                <a:latin typeface="Century Gothic" pitchFamily="34"/>
              </a:rPr>
              <a:t>3 – 95 anni</a:t>
            </a:r>
          </a:p>
          <a:p>
            <a:pPr marL="457200" indent="-457200" algn="l">
              <a:lnSpc>
                <a:spcPct val="80000"/>
              </a:lnSpc>
              <a:buFont typeface="Wingdings" pitchFamily="2"/>
              <a:buChar char="v"/>
            </a:pPr>
            <a:r>
              <a:rPr lang="it-IT" sz="2200" dirty="0">
                <a:latin typeface="Century Gothic" pitchFamily="34"/>
              </a:rPr>
              <a:t>FEV1, FVC, FEV1/FVC</a:t>
            </a:r>
          </a:p>
          <a:p>
            <a:pPr marL="457200" indent="-457200" algn="l">
              <a:lnSpc>
                <a:spcPct val="80000"/>
              </a:lnSpc>
              <a:buFont typeface="Wingdings" pitchFamily="2"/>
              <a:buChar char="v"/>
            </a:pPr>
            <a:r>
              <a:rPr lang="it-IT" sz="2200" dirty="0">
                <a:latin typeface="Century Gothic" pitchFamily="34"/>
              </a:rPr>
              <a:t>Caucasici, negri americani, nord asiatici e sudest asiatici</a:t>
            </a:r>
          </a:p>
          <a:p>
            <a:pPr marL="457200" indent="-457200" algn="l">
              <a:lnSpc>
                <a:spcPct val="80000"/>
              </a:lnSpc>
              <a:buFont typeface="Wingdings" pitchFamily="2"/>
              <a:buChar char="v"/>
            </a:pPr>
            <a:r>
              <a:rPr lang="it-IT" sz="2200" dirty="0">
                <a:latin typeface="Century Gothic" pitchFamily="34"/>
              </a:rPr>
              <a:t>Z score come espressione di normalità/gravità</a:t>
            </a:r>
          </a:p>
          <a:p>
            <a:pPr lvl="0">
              <a:lnSpc>
                <a:spcPct val="80000"/>
              </a:lnSpc>
            </a:pPr>
            <a:endParaRPr lang="it-IT" sz="2200" dirty="0">
              <a:latin typeface="Century Gothic" pitchFamily="34"/>
            </a:endParaRPr>
          </a:p>
          <a:p>
            <a:pPr lvl="0">
              <a:lnSpc>
                <a:spcPct val="80000"/>
              </a:lnSpc>
            </a:pPr>
            <a:endParaRPr lang="it-IT" sz="2200" dirty="0">
              <a:latin typeface="Century Gothic" pitchFamily="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97B3E6-4A04-0AD8-18C3-9BF25DC0E0F0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227463" y="205755"/>
            <a:ext cx="3237013" cy="1515330"/>
          </a:xfrm>
        </p:spPr>
      </p:pic>
    </p:spTree>
    <p:custDataLst>
      <p:tags r:id="rId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BD2C15E8-C328-1BF1-C8C3-4FCF4DEC5C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7546" y="2597298"/>
            <a:ext cx="11395881" cy="1619858"/>
          </a:xfr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85CE5E18-A478-92E0-E4E7-3863B1F3FCBB}"/>
              </a:ext>
            </a:extLst>
          </p:cNvPr>
          <p:cNvSpPr txBox="1"/>
          <p:nvPr/>
        </p:nvSpPr>
        <p:spPr>
          <a:xfrm>
            <a:off x="2838735" y="1760142"/>
            <a:ext cx="32572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0" i="0" u="none" strike="noStrike" baseline="0" dirty="0">
                <a:solidFill>
                  <a:srgbClr val="231F20"/>
                </a:solidFill>
                <a:latin typeface="AdvTT3e3c8cd7"/>
              </a:rPr>
              <a:t>            2005 ATS/ERS </a:t>
            </a:r>
            <a:r>
              <a:rPr lang="it-IT" sz="1800" b="0" i="0" u="none" strike="noStrike" baseline="0" dirty="0" err="1">
                <a:solidFill>
                  <a:srgbClr val="231F20"/>
                </a:solidFill>
                <a:latin typeface="AdvTT3e3c8cd7"/>
              </a:rPr>
              <a:t>statement</a:t>
            </a:r>
            <a:r>
              <a:rPr lang="it-IT" sz="1800" b="0" i="0" u="none" strike="noStrike" baseline="0" dirty="0">
                <a:solidFill>
                  <a:srgbClr val="231F20"/>
                </a:solidFill>
                <a:latin typeface="AdvTT3e3c8cd7"/>
              </a:rPr>
              <a:t>  </a:t>
            </a:r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7128637-FA8C-803A-078C-D36F7EB5C090}"/>
              </a:ext>
            </a:extLst>
          </p:cNvPr>
          <p:cNvSpPr txBox="1"/>
          <p:nvPr/>
        </p:nvSpPr>
        <p:spPr>
          <a:xfrm>
            <a:off x="3046862" y="1732845"/>
            <a:ext cx="79532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0" i="0" u="none" strike="noStrike" baseline="0" dirty="0">
                <a:solidFill>
                  <a:srgbClr val="231F20"/>
                </a:solidFill>
                <a:latin typeface="AdvTT3e3c8cd7"/>
              </a:rPr>
              <a:t>                                                                                        2021 ATS/ERS technical standard</a:t>
            </a:r>
            <a:endParaRPr lang="it-IT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put penna 2">
                <a:extLst>
                  <a:ext uri="{FF2B5EF4-FFF2-40B4-BE49-F238E27FC236}">
                    <a16:creationId xmlns:a16="http://schemas.microsoft.com/office/drawing/2014/main" id="{345D8086-C385-6A2C-CC33-3C08083F2691}"/>
                  </a:ext>
                </a:extLst>
              </p14:cNvPr>
              <p14:cNvContentPartPr/>
              <p14:nvPr/>
            </p14:nvContentPartPr>
            <p14:xfrm>
              <a:off x="6195756" y="2811278"/>
              <a:ext cx="410040" cy="14040"/>
            </p14:xfrm>
          </p:contentPart>
        </mc:Choice>
        <mc:Fallback xmlns="">
          <p:pic>
            <p:nvPicPr>
              <p:cNvPr id="3" name="Input penna 2">
                <a:extLst>
                  <a:ext uri="{FF2B5EF4-FFF2-40B4-BE49-F238E27FC236}">
                    <a16:creationId xmlns:a16="http://schemas.microsoft.com/office/drawing/2014/main" id="{345D8086-C385-6A2C-CC33-3C08083F269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42116" y="2703278"/>
                <a:ext cx="517680" cy="22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put penna 5">
                <a:extLst>
                  <a:ext uri="{FF2B5EF4-FFF2-40B4-BE49-F238E27FC236}">
                    <a16:creationId xmlns:a16="http://schemas.microsoft.com/office/drawing/2014/main" id="{DD7CADC3-C8E6-9A63-681A-F37A82FD0110}"/>
                  </a:ext>
                </a:extLst>
              </p14:cNvPr>
              <p14:cNvContentPartPr/>
              <p14:nvPr/>
            </p14:nvContentPartPr>
            <p14:xfrm>
              <a:off x="2674596" y="3166238"/>
              <a:ext cx="737280" cy="14040"/>
            </p14:xfrm>
          </p:contentPart>
        </mc:Choice>
        <mc:Fallback xmlns="">
          <p:pic>
            <p:nvPicPr>
              <p:cNvPr id="6" name="Input penna 5">
                <a:extLst>
                  <a:ext uri="{FF2B5EF4-FFF2-40B4-BE49-F238E27FC236}">
                    <a16:creationId xmlns:a16="http://schemas.microsoft.com/office/drawing/2014/main" id="{DD7CADC3-C8E6-9A63-681A-F37A82FD011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20956" y="3058238"/>
                <a:ext cx="844920" cy="22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Input penna 9">
                <a:extLst>
                  <a:ext uri="{FF2B5EF4-FFF2-40B4-BE49-F238E27FC236}">
                    <a16:creationId xmlns:a16="http://schemas.microsoft.com/office/drawing/2014/main" id="{687B1794-E054-6B0F-6D81-E20A659B2419}"/>
                  </a:ext>
                </a:extLst>
              </p14:cNvPr>
              <p14:cNvContentPartPr/>
              <p14:nvPr/>
            </p14:nvContentPartPr>
            <p14:xfrm>
              <a:off x="8229396" y="3575198"/>
              <a:ext cx="3330720" cy="68760"/>
            </p14:xfrm>
          </p:contentPart>
        </mc:Choice>
        <mc:Fallback xmlns="">
          <p:pic>
            <p:nvPicPr>
              <p:cNvPr id="10" name="Input penna 9">
                <a:extLst>
                  <a:ext uri="{FF2B5EF4-FFF2-40B4-BE49-F238E27FC236}">
                    <a16:creationId xmlns:a16="http://schemas.microsoft.com/office/drawing/2014/main" id="{687B1794-E054-6B0F-6D81-E20A659B241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175396" y="3467558"/>
                <a:ext cx="3438360" cy="28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Input penna 11">
                <a:extLst>
                  <a:ext uri="{FF2B5EF4-FFF2-40B4-BE49-F238E27FC236}">
                    <a16:creationId xmlns:a16="http://schemas.microsoft.com/office/drawing/2014/main" id="{2132EAE0-0BF8-8516-8106-4F41C8F7E4AC}"/>
                  </a:ext>
                </a:extLst>
              </p14:cNvPr>
              <p14:cNvContentPartPr/>
              <p14:nvPr/>
            </p14:nvContentPartPr>
            <p14:xfrm>
              <a:off x="11013636" y="2811278"/>
              <a:ext cx="245880" cy="360"/>
            </p14:xfrm>
          </p:contentPart>
        </mc:Choice>
        <mc:Fallback xmlns="">
          <p:pic>
            <p:nvPicPr>
              <p:cNvPr id="12" name="Input penna 11">
                <a:extLst>
                  <a:ext uri="{FF2B5EF4-FFF2-40B4-BE49-F238E27FC236}">
                    <a16:creationId xmlns:a16="http://schemas.microsoft.com/office/drawing/2014/main" id="{2132EAE0-0BF8-8516-8106-4F41C8F7E4A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959636" y="2703278"/>
                <a:ext cx="35352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4" name="Input penna 13">
                <a:extLst>
                  <a:ext uri="{FF2B5EF4-FFF2-40B4-BE49-F238E27FC236}">
                    <a16:creationId xmlns:a16="http://schemas.microsoft.com/office/drawing/2014/main" id="{A776C83D-B0C7-2263-20D2-56B9A146F75D}"/>
                  </a:ext>
                </a:extLst>
              </p14:cNvPr>
              <p14:cNvContentPartPr/>
              <p14:nvPr/>
            </p14:nvContentPartPr>
            <p14:xfrm>
              <a:off x="7437756" y="3138878"/>
              <a:ext cx="396360" cy="41040"/>
            </p14:xfrm>
          </p:contentPart>
        </mc:Choice>
        <mc:Fallback xmlns="">
          <p:pic>
            <p:nvPicPr>
              <p:cNvPr id="14" name="Input penna 13">
                <a:extLst>
                  <a:ext uri="{FF2B5EF4-FFF2-40B4-BE49-F238E27FC236}">
                    <a16:creationId xmlns:a16="http://schemas.microsoft.com/office/drawing/2014/main" id="{A776C83D-B0C7-2263-20D2-56B9A146F75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383756" y="3030878"/>
                <a:ext cx="504000" cy="25668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455761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38D0A4AE-50A7-3A25-FA83-FC515DA3E8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842448" y="222116"/>
            <a:ext cx="7397086" cy="6572132"/>
          </a:xfr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CDA7AE83-7271-7F7A-49EC-2B18329803BE}"/>
              </a:ext>
            </a:extLst>
          </p:cNvPr>
          <p:cNvSpPr/>
          <p:nvPr/>
        </p:nvSpPr>
        <p:spPr>
          <a:xfrm>
            <a:off x="8502555" y="627797"/>
            <a:ext cx="1610436" cy="34528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79294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DE1CDE4-233A-73DF-FC1A-F6FDF2618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0164BC13-0FD1-D31A-421D-C6A842A5A7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19618" y="1044710"/>
            <a:ext cx="7596841" cy="5132253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09553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5D44FA7-E4AB-629C-579A-EFAF9D93E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6BB2FAFB-10EE-9010-BC5B-314782DBD4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b="34717"/>
          <a:stretch/>
        </p:blipFill>
        <p:spPr>
          <a:xfrm>
            <a:off x="1023582" y="0"/>
            <a:ext cx="10181229" cy="6687402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07359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4">
            <a:extLst>
              <a:ext uri="{FF2B5EF4-FFF2-40B4-BE49-F238E27FC236}">
                <a16:creationId xmlns:a16="http://schemas.microsoft.com/office/drawing/2014/main" id="{869CBAED-57DC-A64A-4EF6-B0BA4ABDCA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64215"/>
          <a:stretch/>
        </p:blipFill>
        <p:spPr>
          <a:xfrm>
            <a:off x="586854" y="2361062"/>
            <a:ext cx="10454185" cy="4496937"/>
          </a:xfrm>
        </p:spPr>
      </p:pic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04DEA069-9081-5C8F-D1A1-91FCF390B7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4717"/>
          <a:stretch/>
        </p:blipFill>
        <p:spPr>
          <a:xfrm>
            <a:off x="3919207" y="232012"/>
            <a:ext cx="3300459" cy="19556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64346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D40620-BBF4-8B43-9FD0-46FE53A36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it-IT" dirty="0"/>
            </a:br>
            <a:br>
              <a:rPr lang="it-IT" dirty="0"/>
            </a:br>
            <a:r>
              <a:rPr lang="it-IT" dirty="0"/>
              <a:t>Pattern peculiari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63B940A-9B94-4D1D-A98D-2243D9D08C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17198"/>
            <a:ext cx="10515600" cy="278731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it-IT" b="1" dirty="0"/>
              <a:t>Non </a:t>
            </a:r>
            <a:r>
              <a:rPr lang="it-IT" b="1" dirty="0" err="1"/>
              <a:t>specific</a:t>
            </a:r>
            <a:r>
              <a:rPr lang="it-IT" b="1" dirty="0"/>
              <a:t> pattern, pattern non specifico</a:t>
            </a:r>
            <a:r>
              <a:rPr lang="it-IT" dirty="0"/>
              <a:t>: TLC normale, non ostruzione, diminuzione di FEV1 e/o FVC (</a:t>
            </a:r>
            <a:r>
              <a:rPr lang="it-IT" dirty="0" err="1"/>
              <a:t>PRISm</a:t>
            </a:r>
            <a:r>
              <a:rPr lang="it-IT" dirty="0"/>
              <a:t> in assenza di TLC)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b="1" dirty="0"/>
              <a:t>Pattern </a:t>
            </a:r>
            <a:r>
              <a:rPr lang="it-IT" b="1" dirty="0" err="1"/>
              <a:t>disanaptico</a:t>
            </a:r>
            <a:r>
              <a:rPr lang="it-IT" dirty="0"/>
              <a:t>: ostruzione bronchiale in presenza di FEV1 nella norma.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Cosa fare</a:t>
            </a:r>
            <a:r>
              <a:rPr lang="it-IT"/>
              <a:t>: approfondire </a:t>
            </a:r>
            <a:r>
              <a:rPr lang="it-IT" dirty="0"/>
              <a:t>anamnesi, ulteriori esami funzionali (TLC e BD), seguire nel tempo.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46743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5EC1BD0F-551A-6495-3FB5-74EACF3E01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22672" y="1078173"/>
            <a:ext cx="11746656" cy="5076967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put penna 3">
                <a:extLst>
                  <a:ext uri="{FF2B5EF4-FFF2-40B4-BE49-F238E27FC236}">
                    <a16:creationId xmlns:a16="http://schemas.microsoft.com/office/drawing/2014/main" id="{F391E895-269D-93E3-A767-38C715C7B400}"/>
                  </a:ext>
                </a:extLst>
              </p14:cNvPr>
              <p14:cNvContentPartPr/>
              <p14:nvPr/>
            </p14:nvContentPartPr>
            <p14:xfrm>
              <a:off x="2674456" y="3179558"/>
              <a:ext cx="3753720" cy="68760"/>
            </p14:xfrm>
          </p:contentPart>
        </mc:Choice>
        <mc:Fallback xmlns="">
          <p:pic>
            <p:nvPicPr>
              <p:cNvPr id="4" name="Input penna 3">
                <a:extLst>
                  <a:ext uri="{FF2B5EF4-FFF2-40B4-BE49-F238E27FC236}">
                    <a16:creationId xmlns:a16="http://schemas.microsoft.com/office/drawing/2014/main" id="{F391E895-269D-93E3-A767-38C715C7B40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20456" y="3071918"/>
                <a:ext cx="3861360" cy="28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0CA2D451-0211-D5EF-0FE1-D18BEDE5CEDC}"/>
                  </a:ext>
                </a:extLst>
              </p14:cNvPr>
              <p14:cNvContentPartPr/>
              <p14:nvPr/>
            </p14:nvContentPartPr>
            <p14:xfrm>
              <a:off x="7533419" y="3166238"/>
              <a:ext cx="2332800" cy="12456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0CA2D451-0211-D5EF-0FE1-D18BEDE5CED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479419" y="3058238"/>
                <a:ext cx="2440440" cy="34020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5842834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D2842A41-4A21-3160-0097-C803CEB18C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29302" y="2166823"/>
            <a:ext cx="6133396" cy="4351338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A39BDFE-8729-A96C-FE57-FB60B5C44C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6663" y="339839"/>
            <a:ext cx="9253182" cy="15981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40369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AA762EC7-663D-B7B1-9A85-9C79CE7642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19867" y="403506"/>
            <a:ext cx="8202303" cy="60509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19170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129B63-503B-AF4C-4248-0642F7CCA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3D63C89-F64C-403A-2478-59E7DB91A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79678"/>
            <a:ext cx="10515600" cy="1037230"/>
          </a:xfrm>
        </p:spPr>
        <p:txBody>
          <a:bodyPr/>
          <a:lstStyle/>
          <a:p>
            <a:pPr marL="0" indent="0" algn="ctr">
              <a:buNone/>
            </a:pPr>
            <a:r>
              <a:rPr lang="it-IT" dirty="0"/>
              <a:t>Trucchi, trappole e questioni in sospeso dall’esecuzione all’interpretazione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BC25E00-DB07-25D1-5E44-99AA973D67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707" y="243355"/>
            <a:ext cx="2851754" cy="2008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31622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E83227-0E16-0201-7EFF-5AEBBC775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CEA017B-EA20-6756-0AD6-D0EBC2A45B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673" y="200602"/>
            <a:ext cx="8564170" cy="311511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993F10B-1A9C-5A23-886A-79A505908534}"/>
              </a:ext>
            </a:extLst>
          </p:cNvPr>
          <p:cNvSpPr txBox="1"/>
          <p:nvPr/>
        </p:nvSpPr>
        <p:spPr>
          <a:xfrm>
            <a:off x="873452" y="3944203"/>
            <a:ext cx="10515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Controllo della siringa</a:t>
            </a:r>
          </a:p>
          <a:p>
            <a:r>
              <a:rPr lang="it-IT" dirty="0"/>
              <a:t>Documento («libro macchina») che documenti 1) calibrazioni 2) aggiornamenti software 3) riparazioni 4) spostamenti di sede</a:t>
            </a:r>
          </a:p>
          <a:p>
            <a:r>
              <a:rPr lang="it-IT" dirty="0"/>
              <a:t>Controllo biologico</a:t>
            </a:r>
          </a:p>
          <a:p>
            <a:endParaRPr lang="it-IT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26299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Scansione0005"/>
          <p:cNvPicPr>
            <a:picLocks noChangeAspect="1" noChangeArrowheads="1"/>
          </p:cNvPicPr>
          <p:nvPr/>
        </p:nvPicPr>
        <p:blipFill>
          <a:blip r:embed="rId4">
            <a:lum bright="-24000" contrast="30000"/>
          </a:blip>
          <a:srcRect l="1480" t="3487" r="4507" b="3487"/>
          <a:stretch>
            <a:fillRect/>
          </a:stretch>
        </p:blipFill>
        <p:spPr bwMode="auto">
          <a:xfrm>
            <a:off x="471736" y="159545"/>
            <a:ext cx="1447800" cy="1785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asellaDiTesto 3"/>
          <p:cNvSpPr txBox="1"/>
          <p:nvPr/>
        </p:nvSpPr>
        <p:spPr>
          <a:xfrm>
            <a:off x="2234579" y="428626"/>
            <a:ext cx="3126177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Regole di </a:t>
            </a:r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Westgard</a:t>
            </a:r>
            <a:endParaRPr lang="it-IT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graphicFrame>
        <p:nvGraphicFramePr>
          <p:cNvPr id="5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8278455"/>
              </p:ext>
            </p:extLst>
          </p:nvPr>
        </p:nvGraphicFramePr>
        <p:xfrm>
          <a:off x="471736" y="3043451"/>
          <a:ext cx="5724348" cy="35781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0485" name="CasellaDiTesto 5"/>
          <p:cNvSpPr txBox="1">
            <a:spLocks noChangeArrowheads="1"/>
          </p:cNvSpPr>
          <p:nvPr/>
        </p:nvSpPr>
        <p:spPr bwMode="auto">
          <a:xfrm>
            <a:off x="5827598" y="288238"/>
            <a:ext cx="5990248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AutoNum type="alphaLcPeriod"/>
            </a:pPr>
            <a:r>
              <a:rPr lang="it-IT" sz="1600" dirty="0"/>
              <a:t>Quando 1 osservazione supera la media +/-2DS:</a:t>
            </a:r>
          </a:p>
          <a:p>
            <a:pPr eaLnBrk="1" hangingPunct="1"/>
            <a:r>
              <a:rPr lang="it-IT" sz="1600" dirty="0"/>
              <a:t>      attenzione !</a:t>
            </a:r>
          </a:p>
          <a:p>
            <a:pPr eaLnBrk="1" hangingPunct="1">
              <a:buFontTx/>
              <a:buAutoNum type="alphaLcPeriod" startAt="2"/>
            </a:pPr>
            <a:r>
              <a:rPr lang="it-IT" sz="1600" dirty="0"/>
              <a:t>Quando 1 osservazione supera la media +/-3DS:</a:t>
            </a:r>
          </a:p>
          <a:p>
            <a:pPr eaLnBrk="1" hangingPunct="1"/>
            <a:r>
              <a:rPr lang="it-IT" sz="1600" dirty="0"/>
              <a:t>      Fuori controllo!</a:t>
            </a:r>
          </a:p>
          <a:p>
            <a:pPr eaLnBrk="1" hangingPunct="1">
              <a:buFontTx/>
              <a:buAutoNum type="alphaLcPeriod" startAt="3"/>
            </a:pPr>
            <a:r>
              <a:rPr lang="it-IT" sz="1600" dirty="0"/>
              <a:t>Quando  2 osservazioni consecutive superano la media +/- 2DS:</a:t>
            </a:r>
          </a:p>
          <a:p>
            <a:pPr eaLnBrk="1" hangingPunct="1"/>
            <a:r>
              <a:rPr lang="it-IT" sz="1600" dirty="0"/>
              <a:t>      Fuori controllo!</a:t>
            </a:r>
          </a:p>
          <a:p>
            <a:pPr eaLnBrk="1" hangingPunct="1">
              <a:buFontTx/>
              <a:buAutoNum type="alphaLcPeriod" startAt="4"/>
            </a:pPr>
            <a:r>
              <a:rPr lang="it-IT" sz="1600" dirty="0"/>
              <a:t>Quando 4 osservazioni consecutive la media +/- 1DS:</a:t>
            </a:r>
          </a:p>
          <a:p>
            <a:pPr eaLnBrk="1" hangingPunct="1"/>
            <a:r>
              <a:rPr lang="it-IT" sz="1600" dirty="0"/>
              <a:t>      Fuori controllo!</a:t>
            </a:r>
          </a:p>
          <a:p>
            <a:pPr eaLnBrk="1" hangingPunct="1">
              <a:buFontTx/>
              <a:buAutoNum type="alphaLcPeriod" startAt="5"/>
            </a:pPr>
            <a:r>
              <a:rPr lang="it-IT" sz="1600" dirty="0"/>
              <a:t>Quando 10 osservazioni consecutive cadono sullo stesso lato della media: Fuori controllo!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6933445" y="4365626"/>
            <a:ext cx="4752975" cy="313932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i="1" dirty="0">
                <a:solidFill>
                  <a:srgbClr val="FF0000"/>
                </a:solidFill>
              </a:rPr>
              <a:t>In generale, valgono le seguenti regole:</a:t>
            </a:r>
          </a:p>
          <a:p>
            <a:pPr>
              <a:defRPr/>
            </a:pPr>
            <a:endParaRPr lang="it-IT" dirty="0"/>
          </a:p>
          <a:p>
            <a:pPr marL="342900" indent="-342900">
              <a:buFontTx/>
              <a:buAutoNum type="arabicPeriod"/>
              <a:defRPr/>
            </a:pPr>
            <a:r>
              <a:rPr lang="it-IT" dirty="0"/>
              <a:t>Limiti di +/- 2DS : </a:t>
            </a:r>
            <a:r>
              <a:rPr lang="it-IT" dirty="0">
                <a:solidFill>
                  <a:srgbClr val="FF0000"/>
                </a:solidFill>
              </a:rPr>
              <a:t>attenzione</a:t>
            </a:r>
          </a:p>
          <a:p>
            <a:pPr marL="342900" indent="-342900">
              <a:buFontTx/>
              <a:buAutoNum type="arabicPeriod"/>
              <a:defRPr/>
            </a:pPr>
            <a:endParaRPr lang="it-IT" dirty="0"/>
          </a:p>
          <a:p>
            <a:pPr marL="342900" indent="-342900">
              <a:buFontTx/>
              <a:buAutoNum type="arabicPeriod" startAt="2"/>
              <a:defRPr/>
            </a:pPr>
            <a:r>
              <a:rPr lang="it-IT" dirty="0"/>
              <a:t>Tra 2 e 3 DS</a:t>
            </a:r>
            <a:r>
              <a:rPr lang="it-IT" dirty="0">
                <a:solidFill>
                  <a:srgbClr val="FF0000"/>
                </a:solidFill>
              </a:rPr>
              <a:t>: errore</a:t>
            </a:r>
            <a:r>
              <a:rPr lang="it-IT" dirty="0"/>
              <a:t>, ripetere procedura</a:t>
            </a:r>
          </a:p>
          <a:p>
            <a:pPr marL="342900" indent="-342900">
              <a:buFontTx/>
              <a:buAutoNum type="arabicPeriod" startAt="2"/>
              <a:defRPr/>
            </a:pPr>
            <a:endParaRPr lang="it-IT" dirty="0"/>
          </a:p>
          <a:p>
            <a:pPr marL="342900" indent="-342900">
              <a:defRPr/>
            </a:pPr>
            <a:r>
              <a:rPr lang="it-IT" dirty="0"/>
              <a:t>3.   Oltre +/- 3DS: </a:t>
            </a:r>
            <a:r>
              <a:rPr lang="it-IT" dirty="0">
                <a:solidFill>
                  <a:srgbClr val="FF0000"/>
                </a:solidFill>
              </a:rPr>
              <a:t>inaccettabile , </a:t>
            </a:r>
            <a:r>
              <a:rPr lang="it-IT" dirty="0"/>
              <a:t>cercare cause</a:t>
            </a:r>
          </a:p>
          <a:p>
            <a:pPr marL="342900" indent="-342900">
              <a:defRPr/>
            </a:pPr>
            <a:endParaRPr lang="it-IT" dirty="0"/>
          </a:p>
          <a:p>
            <a:pPr marL="342900" indent="-342900">
              <a:buFontTx/>
              <a:buAutoNum type="arabicPeriod" startAt="2"/>
              <a:defRPr/>
            </a:pPr>
            <a:endParaRPr lang="it-IT" dirty="0"/>
          </a:p>
          <a:p>
            <a:pPr marL="342900" indent="-342900">
              <a:buFontTx/>
              <a:buAutoNum type="arabicPeriod" startAt="2"/>
              <a:defRPr/>
            </a:pPr>
            <a:endParaRPr lang="it-IT" dirty="0"/>
          </a:p>
          <a:p>
            <a:pPr marL="342900" indent="-342900">
              <a:buFontTx/>
              <a:buAutoNum type="arabicPeriod"/>
              <a:defRPr/>
            </a:pPr>
            <a:endParaRPr lang="it-IT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9191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65E12DE-1EBC-DA17-5C58-C107F6C27B1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5400"/>
          <a:stretch/>
        </p:blipFill>
        <p:spPr>
          <a:xfrm>
            <a:off x="852989" y="323974"/>
            <a:ext cx="5697936" cy="6210052"/>
          </a:xfrm>
          <a:prstGeom prst="rect">
            <a:avLst/>
          </a:prstGeom>
        </p:spPr>
      </p:pic>
      <p:sp>
        <p:nvSpPr>
          <p:cNvPr id="2" name="Figura a mano libera: forma 1">
            <a:extLst>
              <a:ext uri="{FF2B5EF4-FFF2-40B4-BE49-F238E27FC236}">
                <a16:creationId xmlns:a16="http://schemas.microsoft.com/office/drawing/2014/main" id="{CC14B782-04A8-BE4A-57B0-59B046FDB28A}"/>
              </a:ext>
            </a:extLst>
          </p:cNvPr>
          <p:cNvSpPr/>
          <p:nvPr/>
        </p:nvSpPr>
        <p:spPr>
          <a:xfrm>
            <a:off x="3084394" y="4258101"/>
            <a:ext cx="955343" cy="300251"/>
          </a:xfrm>
          <a:custGeom>
            <a:avLst/>
            <a:gdLst>
              <a:gd name="connsiteX0" fmla="*/ 955343 w 955343"/>
              <a:gd name="connsiteY0" fmla="*/ 0 h 300251"/>
              <a:gd name="connsiteX1" fmla="*/ 941696 w 955343"/>
              <a:gd name="connsiteY1" fmla="*/ 68239 h 300251"/>
              <a:gd name="connsiteX2" fmla="*/ 914400 w 955343"/>
              <a:gd name="connsiteY2" fmla="*/ 109183 h 300251"/>
              <a:gd name="connsiteX3" fmla="*/ 805218 w 955343"/>
              <a:gd name="connsiteY3" fmla="*/ 150126 h 300251"/>
              <a:gd name="connsiteX4" fmla="*/ 764275 w 955343"/>
              <a:gd name="connsiteY4" fmla="*/ 163774 h 300251"/>
              <a:gd name="connsiteX5" fmla="*/ 723331 w 955343"/>
              <a:gd name="connsiteY5" fmla="*/ 191069 h 300251"/>
              <a:gd name="connsiteX6" fmla="*/ 682388 w 955343"/>
              <a:gd name="connsiteY6" fmla="*/ 232012 h 300251"/>
              <a:gd name="connsiteX7" fmla="*/ 504967 w 955343"/>
              <a:gd name="connsiteY7" fmla="*/ 286603 h 300251"/>
              <a:gd name="connsiteX8" fmla="*/ 395785 w 955343"/>
              <a:gd name="connsiteY8" fmla="*/ 300251 h 300251"/>
              <a:gd name="connsiteX9" fmla="*/ 204717 w 955343"/>
              <a:gd name="connsiteY9" fmla="*/ 286603 h 300251"/>
              <a:gd name="connsiteX10" fmla="*/ 150125 w 955343"/>
              <a:gd name="connsiteY10" fmla="*/ 245660 h 300251"/>
              <a:gd name="connsiteX11" fmla="*/ 68239 w 955343"/>
              <a:gd name="connsiteY11" fmla="*/ 191069 h 300251"/>
              <a:gd name="connsiteX12" fmla="*/ 0 w 955343"/>
              <a:gd name="connsiteY12" fmla="*/ 95535 h 300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55343" h="300251">
                <a:moveTo>
                  <a:pt x="955343" y="0"/>
                </a:moveTo>
                <a:cubicBezTo>
                  <a:pt x="950794" y="22746"/>
                  <a:pt x="949841" y="46519"/>
                  <a:pt x="941696" y="68239"/>
                </a:cubicBezTo>
                <a:cubicBezTo>
                  <a:pt x="935937" y="83598"/>
                  <a:pt x="927001" y="98682"/>
                  <a:pt x="914400" y="109183"/>
                </a:cubicBezTo>
                <a:cubicBezTo>
                  <a:pt x="881217" y="136836"/>
                  <a:pt x="844342" y="138948"/>
                  <a:pt x="805218" y="150126"/>
                </a:cubicBezTo>
                <a:cubicBezTo>
                  <a:pt x="791386" y="154078"/>
                  <a:pt x="777142" y="157340"/>
                  <a:pt x="764275" y="163774"/>
                </a:cubicBezTo>
                <a:cubicBezTo>
                  <a:pt x="749604" y="171109"/>
                  <a:pt x="735932" y="180568"/>
                  <a:pt x="723331" y="191069"/>
                </a:cubicBezTo>
                <a:cubicBezTo>
                  <a:pt x="708504" y="203425"/>
                  <a:pt x="699651" y="223380"/>
                  <a:pt x="682388" y="232012"/>
                </a:cubicBezTo>
                <a:cubicBezTo>
                  <a:pt x="667552" y="239430"/>
                  <a:pt x="546759" y="279638"/>
                  <a:pt x="504967" y="286603"/>
                </a:cubicBezTo>
                <a:cubicBezTo>
                  <a:pt x="468789" y="292633"/>
                  <a:pt x="432179" y="295702"/>
                  <a:pt x="395785" y="300251"/>
                </a:cubicBezTo>
                <a:cubicBezTo>
                  <a:pt x="332096" y="295702"/>
                  <a:pt x="267048" y="300454"/>
                  <a:pt x="204717" y="286603"/>
                </a:cubicBezTo>
                <a:cubicBezTo>
                  <a:pt x="182512" y="281669"/>
                  <a:pt x="168760" y="258704"/>
                  <a:pt x="150125" y="245660"/>
                </a:cubicBezTo>
                <a:cubicBezTo>
                  <a:pt x="123250" y="226848"/>
                  <a:pt x="68239" y="191069"/>
                  <a:pt x="68239" y="191069"/>
                </a:cubicBezTo>
                <a:cubicBezTo>
                  <a:pt x="49074" y="114411"/>
                  <a:pt x="69597" y="147732"/>
                  <a:pt x="0" y="95535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Picture 23" descr="DSCN1193">
            <a:extLst>
              <a:ext uri="{FF2B5EF4-FFF2-40B4-BE49-F238E27FC236}">
                <a16:creationId xmlns:a16="http://schemas.microsoft.com/office/drawing/2014/main" id="{00F17DB8-C242-B69D-0520-56DB203817E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169024" y="667738"/>
            <a:ext cx="4319589" cy="475042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igura a mano libera 1">
            <a:extLst>
              <a:ext uri="{FF2B5EF4-FFF2-40B4-BE49-F238E27FC236}">
                <a16:creationId xmlns:a16="http://schemas.microsoft.com/office/drawing/2014/main" id="{403DE4AF-80C9-7536-075C-F014B074D0BA}"/>
              </a:ext>
            </a:extLst>
          </p:cNvPr>
          <p:cNvSpPr/>
          <p:nvPr/>
        </p:nvSpPr>
        <p:spPr>
          <a:xfrm>
            <a:off x="8170463" y="3220875"/>
            <a:ext cx="1505001" cy="112466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505000"/>
              <a:gd name="f7" fmla="val 1124663"/>
              <a:gd name="f8" fmla="val 1139588"/>
              <a:gd name="f9" fmla="val 750627"/>
              <a:gd name="f10" fmla="val 2279176"/>
              <a:gd name="f11" fmla="val 1501254"/>
              <a:gd name="f12" fmla="val 805218"/>
              <a:gd name="f13" fmla="val 914400"/>
              <a:gd name="f14" fmla="+- 0 0 -90"/>
              <a:gd name="f15" fmla="*/ f3 1 1505000"/>
              <a:gd name="f16" fmla="*/ f4 1 1124663"/>
              <a:gd name="f17" fmla="+- f7 0 f5"/>
              <a:gd name="f18" fmla="+- f6 0 f5"/>
              <a:gd name="f19" fmla="*/ f14 f0 1"/>
              <a:gd name="f20" fmla="*/ f18 1 1505000"/>
              <a:gd name="f21" fmla="*/ f17 1 1124663"/>
              <a:gd name="f22" fmla="*/ 0 f18 1"/>
              <a:gd name="f23" fmla="*/ 0 f17 1"/>
              <a:gd name="f24" fmla="*/ 805218 f18 1"/>
              <a:gd name="f25" fmla="*/ 914400 f17 1"/>
              <a:gd name="f26" fmla="*/ f19 1 f2"/>
              <a:gd name="f27" fmla="*/ f22 1 1505000"/>
              <a:gd name="f28" fmla="*/ f23 1 1124663"/>
              <a:gd name="f29" fmla="*/ f24 1 1505000"/>
              <a:gd name="f30" fmla="*/ f25 1 1124663"/>
              <a:gd name="f31" fmla="*/ f5 1 f20"/>
              <a:gd name="f32" fmla="*/ f6 1 f20"/>
              <a:gd name="f33" fmla="*/ f5 1 f21"/>
              <a:gd name="f34" fmla="*/ f7 1 f21"/>
              <a:gd name="f35" fmla="+- f26 0 f1"/>
              <a:gd name="f36" fmla="*/ f27 1 f20"/>
              <a:gd name="f37" fmla="*/ f28 1 f21"/>
              <a:gd name="f38" fmla="*/ f29 1 f20"/>
              <a:gd name="f39" fmla="*/ f30 1 f21"/>
              <a:gd name="f40" fmla="*/ f31 f15 1"/>
              <a:gd name="f41" fmla="*/ f32 f15 1"/>
              <a:gd name="f42" fmla="*/ f34 f16 1"/>
              <a:gd name="f43" fmla="*/ f33 f16 1"/>
              <a:gd name="f44" fmla="*/ f36 f15 1"/>
              <a:gd name="f45" fmla="*/ f37 f16 1"/>
              <a:gd name="f46" fmla="*/ f38 f15 1"/>
              <a:gd name="f47" fmla="*/ f39 f1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5">
                <a:pos x="f44" y="f45"/>
              </a:cxn>
              <a:cxn ang="f35">
                <a:pos x="f46" y="f47"/>
              </a:cxn>
            </a:cxnLst>
            <a:rect l="f40" t="f43" r="f41" b="f42"/>
            <a:pathLst>
              <a:path w="1505000" h="1124663">
                <a:moveTo>
                  <a:pt x="f5" y="f5"/>
                </a:moveTo>
                <a:cubicBezTo>
                  <a:pt x="f8" y="f9"/>
                  <a:pt x="f10" y="f11"/>
                  <a:pt x="f12" y="f13"/>
                </a:cubicBezTo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Figura a mano libera 8">
            <a:extLst>
              <a:ext uri="{FF2B5EF4-FFF2-40B4-BE49-F238E27FC236}">
                <a16:creationId xmlns:a16="http://schemas.microsoft.com/office/drawing/2014/main" id="{5562BCAC-81D4-4998-C1E2-42917CFA6B7D}"/>
              </a:ext>
            </a:extLst>
          </p:cNvPr>
          <p:cNvSpPr/>
          <p:nvPr/>
        </p:nvSpPr>
        <p:spPr>
          <a:xfrm>
            <a:off x="8156811" y="3207224"/>
            <a:ext cx="922995" cy="96158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922993"/>
              <a:gd name="f7" fmla="val 961579"/>
              <a:gd name="f8" fmla="val 859809"/>
              <a:gd name="f9" fmla="val 900752"/>
              <a:gd name="f10" fmla="val 1000836"/>
              <a:gd name="f11" fmla="val 1041779"/>
              <a:gd name="f12" fmla="val 864358"/>
              <a:gd name="f13" fmla="val 846161"/>
              <a:gd name="f14" fmla="val 827964"/>
              <a:gd name="f15" fmla="val 791570"/>
              <a:gd name="f16" fmla="val 711958"/>
              <a:gd name="f17" fmla="val 750627"/>
              <a:gd name="f18" fmla="val 573206"/>
              <a:gd name="f19" fmla="val 636896"/>
              <a:gd name="f20" fmla="val 434454"/>
              <a:gd name="f21" fmla="val 163773"/>
              <a:gd name="f22" fmla="val 13647"/>
              <a:gd name="f23" fmla="+- 0 0 -90"/>
              <a:gd name="f24" fmla="*/ f3 1 922993"/>
              <a:gd name="f25" fmla="*/ f4 1 961579"/>
              <a:gd name="f26" fmla="+- f7 0 f5"/>
              <a:gd name="f27" fmla="+- f6 0 f5"/>
              <a:gd name="f28" fmla="*/ f23 f0 1"/>
              <a:gd name="f29" fmla="*/ f27 1 922993"/>
              <a:gd name="f30" fmla="*/ f26 1 961579"/>
              <a:gd name="f31" fmla="*/ 0 f27 1"/>
              <a:gd name="f32" fmla="*/ 0 f26 1"/>
              <a:gd name="f33" fmla="*/ 859809 f27 1"/>
              <a:gd name="f34" fmla="*/ 900752 f26 1"/>
              <a:gd name="f35" fmla="*/ 846161 f27 1"/>
              <a:gd name="f36" fmla="*/ 846161 f26 1"/>
              <a:gd name="f37" fmla="*/ 750627 f27 1"/>
              <a:gd name="f38" fmla="*/ 573206 f26 1"/>
              <a:gd name="f39" fmla="*/ 163773 f27 1"/>
              <a:gd name="f40" fmla="*/ 13647 f26 1"/>
              <a:gd name="f41" fmla="*/ f28 1 f2"/>
              <a:gd name="f42" fmla="*/ f31 1 922993"/>
              <a:gd name="f43" fmla="*/ f32 1 961579"/>
              <a:gd name="f44" fmla="*/ f33 1 922993"/>
              <a:gd name="f45" fmla="*/ f34 1 961579"/>
              <a:gd name="f46" fmla="*/ f35 1 922993"/>
              <a:gd name="f47" fmla="*/ f36 1 961579"/>
              <a:gd name="f48" fmla="*/ f37 1 922993"/>
              <a:gd name="f49" fmla="*/ f38 1 961579"/>
              <a:gd name="f50" fmla="*/ f39 1 922993"/>
              <a:gd name="f51" fmla="*/ f40 1 961579"/>
              <a:gd name="f52" fmla="*/ f5 1 f29"/>
              <a:gd name="f53" fmla="*/ f6 1 f29"/>
              <a:gd name="f54" fmla="*/ f5 1 f30"/>
              <a:gd name="f55" fmla="*/ f7 1 f30"/>
              <a:gd name="f56" fmla="+- f41 0 f1"/>
              <a:gd name="f57" fmla="*/ f42 1 f29"/>
              <a:gd name="f58" fmla="*/ f43 1 f30"/>
              <a:gd name="f59" fmla="*/ f44 1 f29"/>
              <a:gd name="f60" fmla="*/ f45 1 f30"/>
              <a:gd name="f61" fmla="*/ f46 1 f29"/>
              <a:gd name="f62" fmla="*/ f47 1 f30"/>
              <a:gd name="f63" fmla="*/ f48 1 f29"/>
              <a:gd name="f64" fmla="*/ f49 1 f30"/>
              <a:gd name="f65" fmla="*/ f50 1 f29"/>
              <a:gd name="f66" fmla="*/ f51 1 f30"/>
              <a:gd name="f67" fmla="*/ f52 f24 1"/>
              <a:gd name="f68" fmla="*/ f53 f24 1"/>
              <a:gd name="f69" fmla="*/ f55 f25 1"/>
              <a:gd name="f70" fmla="*/ f54 f25 1"/>
              <a:gd name="f71" fmla="*/ f57 f24 1"/>
              <a:gd name="f72" fmla="*/ f58 f25 1"/>
              <a:gd name="f73" fmla="*/ f59 f24 1"/>
              <a:gd name="f74" fmla="*/ f60 f25 1"/>
              <a:gd name="f75" fmla="*/ f61 f24 1"/>
              <a:gd name="f76" fmla="*/ f62 f25 1"/>
              <a:gd name="f77" fmla="*/ f63 f24 1"/>
              <a:gd name="f78" fmla="*/ f64 f25 1"/>
              <a:gd name="f79" fmla="*/ f65 f24 1"/>
              <a:gd name="f80" fmla="*/ f66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56">
                <a:pos x="f71" y="f72"/>
              </a:cxn>
              <a:cxn ang="f56">
                <a:pos x="f73" y="f74"/>
              </a:cxn>
              <a:cxn ang="f56">
                <a:pos x="f75" y="f76"/>
              </a:cxn>
              <a:cxn ang="f56">
                <a:pos x="f77" y="f78"/>
              </a:cxn>
              <a:cxn ang="f56">
                <a:pos x="f79" y="f80"/>
              </a:cxn>
              <a:cxn ang="f56">
                <a:pos x="f79" y="f80"/>
              </a:cxn>
            </a:cxnLst>
            <a:rect l="f67" t="f70" r="f68" b="f69"/>
            <a:pathLst>
              <a:path w="922993" h="961579">
                <a:moveTo>
                  <a:pt x="f5" y="f5"/>
                </a:moveTo>
                <a:lnTo>
                  <a:pt x="f8" y="f9"/>
                </a:lnTo>
                <a:cubicBezTo>
                  <a:pt x="f10" y="f11"/>
                  <a:pt x="f12" y="f9"/>
                  <a:pt x="f13" y="f13"/>
                </a:cubicBezTo>
                <a:cubicBezTo>
                  <a:pt x="f14" y="f15"/>
                  <a:pt x="f12" y="f16"/>
                  <a:pt x="f17" y="f18"/>
                </a:cubicBezTo>
                <a:cubicBezTo>
                  <a:pt x="f19" y="f20"/>
                  <a:pt x="f21" y="f22"/>
                  <a:pt x="f21" y="f22"/>
                </a:cubicBezTo>
                <a:lnTo>
                  <a:pt x="f21" y="f22"/>
                </a:lnTo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Figura a mano libera 4">
            <a:extLst>
              <a:ext uri="{FF2B5EF4-FFF2-40B4-BE49-F238E27FC236}">
                <a16:creationId xmlns:a16="http://schemas.microsoft.com/office/drawing/2014/main" id="{7A363052-A36A-7679-174F-18AE5B3ED7AE}"/>
              </a:ext>
            </a:extLst>
          </p:cNvPr>
          <p:cNvSpPr/>
          <p:nvPr/>
        </p:nvSpPr>
        <p:spPr>
          <a:xfrm>
            <a:off x="8257312" y="3151353"/>
            <a:ext cx="846770" cy="125161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846769"/>
              <a:gd name="f7" fmla="val 1251610"/>
              <a:gd name="f8" fmla="val 432012"/>
              <a:gd name="f9" fmla="val 2309"/>
              <a:gd name="f10" fmla="val 377748"/>
              <a:gd name="f11" fmla="val 4618"/>
              <a:gd name="f12" fmla="val 323485"/>
              <a:gd name="f13" fmla="val 27709"/>
              <a:gd name="f14" fmla="val 251903"/>
              <a:gd name="f15" fmla="val 50800"/>
              <a:gd name="f16" fmla="val 180321"/>
              <a:gd name="f17" fmla="val 90055"/>
              <a:gd name="f18" fmla="val 16375"/>
              <a:gd name="f19" fmla="val 138546"/>
              <a:gd name="f20" fmla="val 2521"/>
              <a:gd name="f21" fmla="val 187037"/>
              <a:gd name="f22" fmla="+- 0 0 11333"/>
              <a:gd name="f23" fmla="val 251692"/>
              <a:gd name="f24" fmla="val 30231"/>
              <a:gd name="f25" fmla="val 318655"/>
              <a:gd name="f26" fmla="val 168776"/>
              <a:gd name="f27" fmla="val 385618"/>
              <a:gd name="f28" fmla="val 307321"/>
              <a:gd name="f29" fmla="val 471054"/>
              <a:gd name="f30" fmla="val 665230"/>
              <a:gd name="f31" fmla="val 540327"/>
              <a:gd name="f32" fmla="val 833794"/>
              <a:gd name="f33" fmla="val 609600"/>
              <a:gd name="f34" fmla="val 1002358"/>
              <a:gd name="f35" fmla="val 683491"/>
              <a:gd name="f36" fmla="val 1110885"/>
              <a:gd name="f37" fmla="val 734291"/>
              <a:gd name="f38" fmla="val 1180158"/>
              <a:gd name="f39" fmla="val 785091"/>
              <a:gd name="f40" fmla="val 1249431"/>
              <a:gd name="f41" fmla="val 833582"/>
              <a:gd name="f42" fmla="val 1240194"/>
              <a:gd name="f43" fmla="val 845127"/>
              <a:gd name="f44" fmla="val 1249430"/>
              <a:gd name="f45" fmla="val 856672"/>
              <a:gd name="f46" fmla="val 1258666"/>
              <a:gd name="f47" fmla="val 803564"/>
              <a:gd name="f48" fmla="val 1235576"/>
              <a:gd name="f49" fmla="+- 0 0 -90"/>
              <a:gd name="f50" fmla="*/ f3 1 846769"/>
              <a:gd name="f51" fmla="*/ f4 1 1251610"/>
              <a:gd name="f52" fmla="+- f7 0 f5"/>
              <a:gd name="f53" fmla="+- f6 0 f5"/>
              <a:gd name="f54" fmla="*/ f49 f0 1"/>
              <a:gd name="f55" fmla="*/ f53 1 846769"/>
              <a:gd name="f56" fmla="*/ f52 1 1251610"/>
              <a:gd name="f57" fmla="*/ 0 f53 1"/>
              <a:gd name="f58" fmla="*/ 432012 f52 1"/>
              <a:gd name="f59" fmla="*/ 27709 f53 1"/>
              <a:gd name="f60" fmla="*/ 251903 f52 1"/>
              <a:gd name="f61" fmla="*/ 138546 f53 1"/>
              <a:gd name="f62" fmla="*/ 2521 f52 1"/>
              <a:gd name="f63" fmla="*/ 318655 f53 1"/>
              <a:gd name="f64" fmla="*/ 168776 f52 1"/>
              <a:gd name="f65" fmla="*/ 540327 f53 1"/>
              <a:gd name="f66" fmla="*/ 833794 f52 1"/>
              <a:gd name="f67" fmla="*/ 734291 f53 1"/>
              <a:gd name="f68" fmla="*/ 1180158 f52 1"/>
              <a:gd name="f69" fmla="*/ 845127 f53 1"/>
              <a:gd name="f70" fmla="*/ 1249430 f52 1"/>
              <a:gd name="f71" fmla="*/ 803564 f53 1"/>
              <a:gd name="f72" fmla="*/ 1235576 f52 1"/>
              <a:gd name="f73" fmla="*/ f54 1 f2"/>
              <a:gd name="f74" fmla="*/ f57 1 846769"/>
              <a:gd name="f75" fmla="*/ f58 1 1251610"/>
              <a:gd name="f76" fmla="*/ f59 1 846769"/>
              <a:gd name="f77" fmla="*/ f60 1 1251610"/>
              <a:gd name="f78" fmla="*/ f61 1 846769"/>
              <a:gd name="f79" fmla="*/ f62 1 1251610"/>
              <a:gd name="f80" fmla="*/ f63 1 846769"/>
              <a:gd name="f81" fmla="*/ f64 1 1251610"/>
              <a:gd name="f82" fmla="*/ f65 1 846769"/>
              <a:gd name="f83" fmla="*/ f66 1 1251610"/>
              <a:gd name="f84" fmla="*/ f67 1 846769"/>
              <a:gd name="f85" fmla="*/ f68 1 1251610"/>
              <a:gd name="f86" fmla="*/ f69 1 846769"/>
              <a:gd name="f87" fmla="*/ f70 1 1251610"/>
              <a:gd name="f88" fmla="*/ f71 1 846769"/>
              <a:gd name="f89" fmla="*/ f72 1 1251610"/>
              <a:gd name="f90" fmla="*/ f5 1 f55"/>
              <a:gd name="f91" fmla="*/ f6 1 f55"/>
              <a:gd name="f92" fmla="*/ f5 1 f56"/>
              <a:gd name="f93" fmla="*/ f7 1 f56"/>
              <a:gd name="f94" fmla="+- f73 0 f1"/>
              <a:gd name="f95" fmla="*/ f74 1 f55"/>
              <a:gd name="f96" fmla="*/ f75 1 f56"/>
              <a:gd name="f97" fmla="*/ f76 1 f55"/>
              <a:gd name="f98" fmla="*/ f77 1 f56"/>
              <a:gd name="f99" fmla="*/ f78 1 f55"/>
              <a:gd name="f100" fmla="*/ f79 1 f56"/>
              <a:gd name="f101" fmla="*/ f80 1 f55"/>
              <a:gd name="f102" fmla="*/ f81 1 f56"/>
              <a:gd name="f103" fmla="*/ f82 1 f55"/>
              <a:gd name="f104" fmla="*/ f83 1 f56"/>
              <a:gd name="f105" fmla="*/ f84 1 f55"/>
              <a:gd name="f106" fmla="*/ f85 1 f56"/>
              <a:gd name="f107" fmla="*/ f86 1 f55"/>
              <a:gd name="f108" fmla="*/ f87 1 f56"/>
              <a:gd name="f109" fmla="*/ f88 1 f55"/>
              <a:gd name="f110" fmla="*/ f89 1 f56"/>
              <a:gd name="f111" fmla="*/ f90 f50 1"/>
              <a:gd name="f112" fmla="*/ f91 f50 1"/>
              <a:gd name="f113" fmla="*/ f93 f51 1"/>
              <a:gd name="f114" fmla="*/ f92 f51 1"/>
              <a:gd name="f115" fmla="*/ f95 f50 1"/>
              <a:gd name="f116" fmla="*/ f96 f51 1"/>
              <a:gd name="f117" fmla="*/ f97 f50 1"/>
              <a:gd name="f118" fmla="*/ f98 f51 1"/>
              <a:gd name="f119" fmla="*/ f99 f50 1"/>
              <a:gd name="f120" fmla="*/ f100 f51 1"/>
              <a:gd name="f121" fmla="*/ f101 f50 1"/>
              <a:gd name="f122" fmla="*/ f102 f51 1"/>
              <a:gd name="f123" fmla="*/ f103 f50 1"/>
              <a:gd name="f124" fmla="*/ f104 f51 1"/>
              <a:gd name="f125" fmla="*/ f105 f50 1"/>
              <a:gd name="f126" fmla="*/ f106 f51 1"/>
              <a:gd name="f127" fmla="*/ f107 f50 1"/>
              <a:gd name="f128" fmla="*/ f108 f51 1"/>
              <a:gd name="f129" fmla="*/ f109 f50 1"/>
              <a:gd name="f130" fmla="*/ f110 f5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94">
                <a:pos x="f115" y="f116"/>
              </a:cxn>
              <a:cxn ang="f94">
                <a:pos x="f117" y="f118"/>
              </a:cxn>
              <a:cxn ang="f94">
                <a:pos x="f119" y="f120"/>
              </a:cxn>
              <a:cxn ang="f94">
                <a:pos x="f121" y="f122"/>
              </a:cxn>
              <a:cxn ang="f94">
                <a:pos x="f123" y="f124"/>
              </a:cxn>
              <a:cxn ang="f94">
                <a:pos x="f125" y="f126"/>
              </a:cxn>
              <a:cxn ang="f94">
                <a:pos x="f127" y="f128"/>
              </a:cxn>
              <a:cxn ang="f94">
                <a:pos x="f129" y="f130"/>
              </a:cxn>
              <a:cxn ang="f94">
                <a:pos x="f129" y="f130"/>
              </a:cxn>
            </a:cxnLst>
            <a:rect l="f111" t="f114" r="f112" b="f113"/>
            <a:pathLst>
              <a:path w="846769" h="1251610">
                <a:moveTo>
                  <a:pt x="f5" y="f8"/>
                </a:moveTo>
                <a:cubicBezTo>
                  <a:pt x="f9" y="f10"/>
                  <a:pt x="f11" y="f12"/>
                  <a:pt x="f13" y="f14"/>
                </a:cubicBezTo>
                <a:cubicBezTo>
                  <a:pt x="f15" y="f16"/>
                  <a:pt x="f17" y="f18"/>
                  <a:pt x="f19" y="f20"/>
                </a:cubicBezTo>
                <a:cubicBezTo>
                  <a:pt x="f21" y="f22"/>
                  <a:pt x="f23" y="f24"/>
                  <a:pt x="f25" y="f26"/>
                </a:cubicBezTo>
                <a:cubicBezTo>
                  <a:pt x="f27" y="f28"/>
                  <a:pt x="f29" y="f30"/>
                  <a:pt x="f31" y="f32"/>
                </a:cubicBezTo>
                <a:cubicBezTo>
                  <a:pt x="f33" y="f34"/>
                  <a:pt x="f35" y="f36"/>
                  <a:pt x="f37" y="f38"/>
                </a:cubicBezTo>
                <a:cubicBezTo>
                  <a:pt x="f39" y="f40"/>
                  <a:pt x="f41" y="f42"/>
                  <a:pt x="f43" y="f44"/>
                </a:cubicBezTo>
                <a:cubicBezTo>
                  <a:pt x="f45" y="f46"/>
                  <a:pt x="f47" y="f48"/>
                  <a:pt x="f47" y="f48"/>
                </a:cubicBezTo>
                <a:lnTo>
                  <a:pt x="f47" y="f48"/>
                </a:lnTo>
              </a:path>
            </a:pathLst>
          </a:custGeom>
          <a:noFill/>
          <a:ln w="9528">
            <a:solidFill>
              <a:srgbClr val="FF0000"/>
            </a:solidFill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>
              <a:solidFill>
                <a:srgbClr val="FF0000"/>
              </a:solidFill>
              <a:latin typeface="Calibri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put penna 3">
                <a:extLst>
                  <a:ext uri="{FF2B5EF4-FFF2-40B4-BE49-F238E27FC236}">
                    <a16:creationId xmlns:a16="http://schemas.microsoft.com/office/drawing/2014/main" id="{FFF52E69-81DF-7491-4EB4-51C6F3B59EAC}"/>
                  </a:ext>
                </a:extLst>
              </p14:cNvPr>
              <p14:cNvContentPartPr/>
              <p14:nvPr/>
            </p14:nvContentPartPr>
            <p14:xfrm>
              <a:off x="4217459" y="2947358"/>
              <a:ext cx="716400" cy="497520"/>
            </p14:xfrm>
          </p:contentPart>
        </mc:Choice>
        <mc:Fallback xmlns="">
          <p:pic>
            <p:nvPicPr>
              <p:cNvPr id="4" name="Input penna 3">
                <a:extLst>
                  <a:ext uri="{FF2B5EF4-FFF2-40B4-BE49-F238E27FC236}">
                    <a16:creationId xmlns:a16="http://schemas.microsoft.com/office/drawing/2014/main" id="{FFF52E69-81DF-7491-4EB4-51C6F3B59EA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08459" y="2938718"/>
                <a:ext cx="734040" cy="51516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9491415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nettore 1 10"/>
          <p:cNvCxnSpPr/>
          <p:nvPr/>
        </p:nvCxnSpPr>
        <p:spPr>
          <a:xfrm>
            <a:off x="2279651" y="5084763"/>
            <a:ext cx="82089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Grafico 11"/>
          <p:cNvGraphicFramePr/>
          <p:nvPr/>
        </p:nvGraphicFramePr>
        <p:xfrm>
          <a:off x="1524000" y="3429000"/>
          <a:ext cx="9144000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Grafico 12"/>
          <p:cNvGraphicFramePr/>
          <p:nvPr/>
        </p:nvGraphicFramePr>
        <p:xfrm>
          <a:off x="1524000" y="0"/>
          <a:ext cx="9144000" cy="33569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7" name="Connettore 1 6"/>
          <p:cNvCxnSpPr/>
          <p:nvPr/>
        </p:nvCxnSpPr>
        <p:spPr>
          <a:xfrm>
            <a:off x="2208213" y="1484313"/>
            <a:ext cx="8280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806" name="CasellaDiTesto 13"/>
          <p:cNvSpPr txBox="1">
            <a:spLocks noChangeArrowheads="1"/>
          </p:cNvSpPr>
          <p:nvPr/>
        </p:nvSpPr>
        <p:spPr bwMode="auto">
          <a:xfrm>
            <a:off x="2566988" y="765175"/>
            <a:ext cx="10080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>
                <a:latin typeface="Calibri" pitchFamily="34" charset="0"/>
              </a:rPr>
              <a:t>5,3439</a:t>
            </a:r>
          </a:p>
        </p:txBody>
      </p:sp>
      <p:sp>
        <p:nvSpPr>
          <p:cNvPr id="76807" name="CasellaDiTesto 14"/>
          <p:cNvSpPr txBox="1">
            <a:spLocks noChangeArrowheads="1"/>
          </p:cNvSpPr>
          <p:nvPr/>
        </p:nvSpPr>
        <p:spPr bwMode="auto">
          <a:xfrm>
            <a:off x="4583114" y="549275"/>
            <a:ext cx="936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>
                <a:latin typeface="Calibri" pitchFamily="34" charset="0"/>
              </a:rPr>
              <a:t>6,9668</a:t>
            </a:r>
          </a:p>
        </p:txBody>
      </p:sp>
      <p:sp>
        <p:nvSpPr>
          <p:cNvPr id="76808" name="CasellaDiTesto 15"/>
          <p:cNvSpPr txBox="1">
            <a:spLocks noChangeArrowheads="1"/>
          </p:cNvSpPr>
          <p:nvPr/>
        </p:nvSpPr>
        <p:spPr bwMode="auto">
          <a:xfrm>
            <a:off x="6816725" y="549275"/>
            <a:ext cx="9350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>
                <a:latin typeface="Calibri" pitchFamily="34" charset="0"/>
              </a:rPr>
              <a:t>8,5507</a:t>
            </a:r>
          </a:p>
        </p:txBody>
      </p:sp>
      <p:sp>
        <p:nvSpPr>
          <p:cNvPr id="76809" name="CasellaDiTesto 16"/>
          <p:cNvSpPr txBox="1">
            <a:spLocks noChangeArrowheads="1"/>
          </p:cNvSpPr>
          <p:nvPr/>
        </p:nvSpPr>
        <p:spPr bwMode="auto">
          <a:xfrm>
            <a:off x="8832851" y="836614"/>
            <a:ext cx="12239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>
                <a:latin typeface="Calibri" pitchFamily="34" charset="0"/>
              </a:rPr>
              <a:t>4,8941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30496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8905C4-5ACE-A3F0-C5FA-7B45FF89D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dirty="0"/>
              <a:t>ACCETTAZIONE/PREPARAZIONE  DEL PAZIENTE (check list)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1EA1C4B-18F2-9CBD-8A83-0B77A8DF9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4553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it-IT" sz="2200" dirty="0">
                <a:latin typeface="Abadi Extra Light" panose="020B0204020104020204" pitchFamily="34" charset="0"/>
              </a:rPr>
              <a:t>Aver presente (foglio vicino allo spirometro) tutte le possibili controindicazioni</a:t>
            </a:r>
          </a:p>
          <a:p>
            <a:r>
              <a:rPr lang="it-IT" sz="2200" dirty="0">
                <a:latin typeface="Abadi Extra Light" panose="020B0204020104020204" pitchFamily="34" charset="0"/>
              </a:rPr>
              <a:t>Foglio con comprensibile elenco di controindicazioni  da far firmare al paziente in attesa dell’esame</a:t>
            </a:r>
          </a:p>
          <a:p>
            <a:r>
              <a:rPr lang="it-IT" sz="2200" dirty="0">
                <a:latin typeface="Abadi Extra Light" panose="020B0204020104020204" pitchFamily="34" charset="0"/>
              </a:rPr>
              <a:t>Vedere la richiesta del MMG e dello specialista</a:t>
            </a:r>
          </a:p>
          <a:p>
            <a:r>
              <a:rPr lang="it-IT" sz="2200" dirty="0">
                <a:latin typeface="Abadi Extra Light" panose="020B0204020104020204" pitchFamily="34" charset="0"/>
              </a:rPr>
              <a:t>Approfondimento anamnestico di eventuali condizioni morbose</a:t>
            </a:r>
          </a:p>
          <a:p>
            <a:r>
              <a:rPr lang="it-IT" sz="2200" dirty="0">
                <a:latin typeface="Abadi Extra Light" panose="020B0204020104020204" pitchFamily="34" charset="0"/>
              </a:rPr>
              <a:t>Problematiche acute in corso</a:t>
            </a:r>
          </a:p>
          <a:p>
            <a:r>
              <a:rPr lang="it-IT" sz="2200" dirty="0">
                <a:latin typeface="Abadi Extra Light" panose="020B0204020104020204" pitchFamily="34" charset="0"/>
              </a:rPr>
              <a:t>Anamnesi farmacologica (farmaci da riportare in referto)</a:t>
            </a:r>
          </a:p>
          <a:p>
            <a:r>
              <a:rPr lang="it-IT" sz="2200" dirty="0">
                <a:latin typeface="Abadi Extra Light" panose="020B0204020104020204" pitchFamily="34" charset="0"/>
              </a:rPr>
              <a:t>Misurare  SPO2  (PA in casi selezionati)</a:t>
            </a:r>
          </a:p>
          <a:p>
            <a:r>
              <a:rPr lang="it-IT" sz="2200" dirty="0">
                <a:latin typeface="Abadi Extra Light" panose="020B0204020104020204" pitchFamily="34" charset="0"/>
              </a:rPr>
              <a:t>Chiedere condizioni generali </a:t>
            </a:r>
          </a:p>
          <a:p>
            <a:r>
              <a:rPr lang="it-IT" sz="2200" dirty="0">
                <a:latin typeface="Abadi Extra Light" panose="020B0204020104020204" pitchFamily="34" charset="0"/>
              </a:rPr>
              <a:t>Chiedere in merito a eventuali problemi occorsi durante precedenti spirometrie</a:t>
            </a:r>
          </a:p>
          <a:p>
            <a:r>
              <a:rPr lang="it-IT" sz="2200" dirty="0">
                <a:latin typeface="Abadi Extra Light" panose="020B0204020104020204" pitchFamily="34" charset="0"/>
              </a:rPr>
              <a:t>Chiedere se si è attenuto alle prescrizioni raccomandate alla prenotazione</a:t>
            </a:r>
          </a:p>
          <a:p>
            <a:r>
              <a:rPr lang="it-IT" sz="2200" dirty="0">
                <a:latin typeface="Abadi Extra Light" panose="020B0204020104020204" pitchFamily="34" charset="0"/>
              </a:rPr>
              <a:t>Carrello emergenze presente (preparati a gestire un episodio sincopale)</a:t>
            </a:r>
          </a:p>
          <a:p>
            <a:r>
              <a:rPr lang="it-IT" sz="2200" dirty="0">
                <a:latin typeface="Abadi Extra Light" panose="020B0204020104020204" pitchFamily="34" charset="0"/>
              </a:rPr>
              <a:t>Spiegare al paziente cosa succederà</a:t>
            </a:r>
          </a:p>
          <a:p>
            <a:pPr marL="0" indent="0">
              <a:buNone/>
            </a:pPr>
            <a:endParaRPr lang="it-IT" sz="2200" dirty="0">
              <a:latin typeface="Abadi Extra Light" panose="020B0204020104020204" pitchFamily="34" charset="0"/>
            </a:endParaRPr>
          </a:p>
          <a:p>
            <a:pPr marL="0" indent="0">
              <a:buNone/>
            </a:pPr>
            <a:endParaRPr lang="it-IT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6801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t2.gstatic.com/images?q=tbn:ANd9GcThbrXvxXShvo6FtsMJHJ8SunzJ8pmLnzGr_hIq87VyET6epe7V">
            <a:extLst>
              <a:ext uri="{FF2B5EF4-FFF2-40B4-BE49-F238E27FC236}">
                <a16:creationId xmlns:a16="http://schemas.microsoft.com/office/drawing/2014/main" id="{E1210CB9-1981-6266-F857-95A3C6FCE14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889613" y="4050172"/>
            <a:ext cx="2854098" cy="2016224"/>
          </a:xfrm>
          <a:prstGeom prst="rect">
            <a:avLst/>
          </a:prstGeom>
          <a:noFill/>
          <a:ln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pic>
        <p:nvPicPr>
          <p:cNvPr id="3" name="Picture 4" descr="http://t0.gstatic.com/images?q=tbn:ANd9GcSVg9708U3uB0ZYw80Caa3nnX8f8JahRsC0hzdUag5kcF-uQn9F">
            <a:extLst>
              <a:ext uri="{FF2B5EF4-FFF2-40B4-BE49-F238E27FC236}">
                <a16:creationId xmlns:a16="http://schemas.microsoft.com/office/drawing/2014/main" id="{26C80394-3E55-836E-B14A-E57B8AE5459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572701" y="4047097"/>
            <a:ext cx="2771774" cy="2019296"/>
          </a:xfrm>
          <a:prstGeom prst="rect">
            <a:avLst/>
          </a:prstGeom>
          <a:noFill/>
          <a:ln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sp>
        <p:nvSpPr>
          <p:cNvPr id="6" name="Fumetto 2 2">
            <a:extLst>
              <a:ext uri="{FF2B5EF4-FFF2-40B4-BE49-F238E27FC236}">
                <a16:creationId xmlns:a16="http://schemas.microsoft.com/office/drawing/2014/main" id="{89776CD5-73C3-6644-A720-8CDF89D5A99B}"/>
              </a:ext>
            </a:extLst>
          </p:cNvPr>
          <p:cNvSpPr/>
          <p:nvPr/>
        </p:nvSpPr>
        <p:spPr>
          <a:xfrm>
            <a:off x="6135115" y="4108536"/>
            <a:ext cx="914400" cy="936107"/>
          </a:xfrm>
          <a:custGeom>
            <a:avLst>
              <a:gd name="f0" fmla="val 74516"/>
              <a:gd name="f1" fmla="val 29901"/>
            </a:avLst>
            <a:gdLst>
              <a:gd name="f2" fmla="val 10800000"/>
              <a:gd name="f3" fmla="val 5400000"/>
              <a:gd name="f4" fmla="val 16200000"/>
              <a:gd name="f5" fmla="val 180"/>
              <a:gd name="f6" fmla="val w"/>
              <a:gd name="f7" fmla="val h"/>
              <a:gd name="f8" fmla="val 0"/>
              <a:gd name="f9" fmla="val 21600"/>
              <a:gd name="f10" fmla="+- 0 0 1"/>
              <a:gd name="f11" fmla="val 2147483647"/>
              <a:gd name="f12" fmla="val 3590"/>
              <a:gd name="f13" fmla="val 8970"/>
              <a:gd name="f14" fmla="val 12630"/>
              <a:gd name="f15" fmla="val 18010"/>
              <a:gd name="f16" fmla="val -2147483647"/>
              <a:gd name="f17" fmla="+- 0 0 180"/>
              <a:gd name="f18" fmla="*/ f6 1 21600"/>
              <a:gd name="f19" fmla="*/ f7 1 21600"/>
              <a:gd name="f20" fmla="+- 0 0 f12"/>
              <a:gd name="f21" fmla="+- 3590 0 f8"/>
              <a:gd name="f22" fmla="+- 0 0 f3"/>
              <a:gd name="f23" fmla="+- 21600 0 f15"/>
              <a:gd name="f24" fmla="+- 18010 0 f9"/>
              <a:gd name="f25" fmla="+- f9 0 f8"/>
              <a:gd name="f26" fmla="pin -2147483647 f0 2147483647"/>
              <a:gd name="f27" fmla="pin -2147483647 f1 2147483647"/>
              <a:gd name="f28" fmla="*/ f17 f2 1"/>
              <a:gd name="f29" fmla="val f26"/>
              <a:gd name="f30" fmla="val f27"/>
              <a:gd name="f31" fmla="abs f20"/>
              <a:gd name="f32" fmla="abs f21"/>
              <a:gd name="f33" fmla="?: f20 f22 f3"/>
              <a:gd name="f34" fmla="?: f20 f3 f22"/>
              <a:gd name="f35" fmla="?: f20 f4 f3"/>
              <a:gd name="f36" fmla="?: f20 f3 f4"/>
              <a:gd name="f37" fmla="abs f23"/>
              <a:gd name="f38" fmla="?: f21 f22 f3"/>
              <a:gd name="f39" fmla="?: f21 f3 f22"/>
              <a:gd name="f40" fmla="?: f23 0 f2"/>
              <a:gd name="f41" fmla="?: f23 f2 0"/>
              <a:gd name="f42" fmla="abs f24"/>
              <a:gd name="f43" fmla="?: f23 f22 f3"/>
              <a:gd name="f44" fmla="?: f23 f3 f22"/>
              <a:gd name="f45" fmla="?: f23 f4 f3"/>
              <a:gd name="f46" fmla="?: f23 f3 f4"/>
              <a:gd name="f47" fmla="?: f24 f22 f3"/>
              <a:gd name="f48" fmla="?: f24 f3 f22"/>
              <a:gd name="f49" fmla="?: f20 0 f2"/>
              <a:gd name="f50" fmla="?: f20 f2 0"/>
              <a:gd name="f51" fmla="*/ f25 1 21600"/>
              <a:gd name="f52" fmla="*/ f26 f18 1"/>
              <a:gd name="f53" fmla="*/ f27 f19 1"/>
              <a:gd name="f54" fmla="*/ f28 1 f5"/>
              <a:gd name="f55" fmla="+- f29 0 10800"/>
              <a:gd name="f56" fmla="+- f30 0 10800"/>
              <a:gd name="f57" fmla="+- f30 0 21600"/>
              <a:gd name="f58" fmla="+- f29 0 21600"/>
              <a:gd name="f59" fmla="?: f20 f36 f35"/>
              <a:gd name="f60" fmla="?: f20 f35 f36"/>
              <a:gd name="f61" fmla="?: f21 f34 f33"/>
              <a:gd name="f62" fmla="?: f21 f41 f40"/>
              <a:gd name="f63" fmla="?: f21 f40 f41"/>
              <a:gd name="f64" fmla="?: f23 f38 f39"/>
              <a:gd name="f65" fmla="?: f23 f46 f45"/>
              <a:gd name="f66" fmla="?: f23 f45 f46"/>
              <a:gd name="f67" fmla="?: f24 f44 f43"/>
              <a:gd name="f68" fmla="?: f24 f50 f49"/>
              <a:gd name="f69" fmla="?: f24 f49 f50"/>
              <a:gd name="f70" fmla="?: f20 f47 f48"/>
              <a:gd name="f71" fmla="*/ 800 f51 1"/>
              <a:gd name="f72" fmla="*/ 20800 f51 1"/>
              <a:gd name="f73" fmla="*/ f29 f18 1"/>
              <a:gd name="f74" fmla="*/ f30 f19 1"/>
              <a:gd name="f75" fmla="+- f54 0 f3"/>
              <a:gd name="f76" fmla="abs f55"/>
              <a:gd name="f77" fmla="abs f56"/>
              <a:gd name="f78" fmla="?: f21 f60 f59"/>
              <a:gd name="f79" fmla="?: f23 f62 f63"/>
              <a:gd name="f80" fmla="?: f24 f66 f65"/>
              <a:gd name="f81" fmla="?: f20 f68 f69"/>
              <a:gd name="f82" fmla="*/ f71 1 f51"/>
              <a:gd name="f83" fmla="*/ f72 1 f51"/>
              <a:gd name="f84" fmla="+- f76 0 f77"/>
              <a:gd name="f85" fmla="+- f77 0 f76"/>
              <a:gd name="f86" fmla="*/ f82 f18 1"/>
              <a:gd name="f87" fmla="*/ f83 f18 1"/>
              <a:gd name="f88" fmla="*/ f83 f19 1"/>
              <a:gd name="f89" fmla="*/ f82 f19 1"/>
              <a:gd name="f90" fmla="?: f56 f10 f84"/>
              <a:gd name="f91" fmla="?: f56 f84 f10"/>
              <a:gd name="f92" fmla="?: f55 f10 f85"/>
              <a:gd name="f93" fmla="?: f55 f85 f10"/>
              <a:gd name="f94" fmla="?: f29 f10 f90"/>
              <a:gd name="f95" fmla="?: f29 f10 f91"/>
              <a:gd name="f96" fmla="?: f57 f92 f10"/>
              <a:gd name="f97" fmla="?: f57 f93 f10"/>
              <a:gd name="f98" fmla="?: f58 f91 f10"/>
              <a:gd name="f99" fmla="?: f58 f90 f10"/>
              <a:gd name="f100" fmla="?: f30 f10 f93"/>
              <a:gd name="f101" fmla="?: f30 f10 f92"/>
              <a:gd name="f102" fmla="?: f94 f29 0"/>
              <a:gd name="f103" fmla="?: f94 f30 6280"/>
              <a:gd name="f104" fmla="?: f95 f29 0"/>
              <a:gd name="f105" fmla="?: f95 f30 15320"/>
              <a:gd name="f106" fmla="?: f96 f29 6280"/>
              <a:gd name="f107" fmla="?: f96 f30 21600"/>
              <a:gd name="f108" fmla="?: f97 f29 15320"/>
              <a:gd name="f109" fmla="?: f97 f30 21600"/>
              <a:gd name="f110" fmla="?: f98 f29 21600"/>
              <a:gd name="f111" fmla="?: f98 f30 15320"/>
              <a:gd name="f112" fmla="?: f99 f29 21600"/>
              <a:gd name="f113" fmla="?: f99 f30 6280"/>
              <a:gd name="f114" fmla="?: f100 f29 15320"/>
              <a:gd name="f115" fmla="?: f100 f30 0"/>
              <a:gd name="f116" fmla="?: f101 f29 6280"/>
              <a:gd name="f117" fmla="?: f101 f30 0"/>
            </a:gdLst>
            <a:ahLst>
              <a:ahXY gdRefX="f0" minX="f16" maxX="f11" gdRefY="f1" minY="f16" maxY="f11">
                <a:pos x="f52" y="f5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75">
                <a:pos x="f73" y="f74"/>
              </a:cxn>
            </a:cxnLst>
            <a:rect l="f86" t="f89" r="f87" b="f88"/>
            <a:pathLst>
              <a:path w="21600" h="21600">
                <a:moveTo>
                  <a:pt x="f12" y="f8"/>
                </a:moveTo>
                <a:arcTo wR="f31" hR="f32" stAng="f78" swAng="f61"/>
                <a:lnTo>
                  <a:pt x="f102" y="f103"/>
                </a:lnTo>
                <a:lnTo>
                  <a:pt x="f8" y="f13"/>
                </a:lnTo>
                <a:lnTo>
                  <a:pt x="f8" y="f14"/>
                </a:lnTo>
                <a:lnTo>
                  <a:pt x="f104" y="f105"/>
                </a:lnTo>
                <a:lnTo>
                  <a:pt x="f8" y="f15"/>
                </a:lnTo>
                <a:arcTo wR="f32" hR="f37" stAng="f79" swAng="f64"/>
                <a:lnTo>
                  <a:pt x="f106" y="f107"/>
                </a:lnTo>
                <a:lnTo>
                  <a:pt x="f13" y="f9"/>
                </a:lnTo>
                <a:lnTo>
                  <a:pt x="f14" y="f9"/>
                </a:lnTo>
                <a:lnTo>
                  <a:pt x="f108" y="f109"/>
                </a:lnTo>
                <a:lnTo>
                  <a:pt x="f15" y="f9"/>
                </a:lnTo>
                <a:arcTo wR="f37" hR="f42" stAng="f80" swAng="f67"/>
                <a:lnTo>
                  <a:pt x="f110" y="f111"/>
                </a:lnTo>
                <a:lnTo>
                  <a:pt x="f9" y="f14"/>
                </a:lnTo>
                <a:lnTo>
                  <a:pt x="f9" y="f13"/>
                </a:lnTo>
                <a:lnTo>
                  <a:pt x="f112" y="f113"/>
                </a:lnTo>
                <a:lnTo>
                  <a:pt x="f9" y="f12"/>
                </a:lnTo>
                <a:arcTo wR="f42" hR="f31" stAng="f81" swAng="f70"/>
                <a:lnTo>
                  <a:pt x="f114" y="f115"/>
                </a:lnTo>
                <a:lnTo>
                  <a:pt x="f14" y="f8"/>
                </a:lnTo>
                <a:lnTo>
                  <a:pt x="f13" y="f8"/>
                </a:lnTo>
                <a:lnTo>
                  <a:pt x="f116" y="f117"/>
                </a:lnTo>
                <a:close/>
              </a:path>
            </a:pathLst>
          </a:custGeo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dirty="0">
                <a:solidFill>
                  <a:srgbClr val="FFFFFF"/>
                </a:solidFill>
                <a:latin typeface="Calibri"/>
              </a:rPr>
              <a:t>FUORI TUTTA </a:t>
            </a: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dirty="0">
                <a:solidFill>
                  <a:srgbClr val="FFFFFF"/>
                </a:solidFill>
                <a:latin typeface="Calibri"/>
              </a:rPr>
              <a:t>L’ARIA</a:t>
            </a:r>
          </a:p>
        </p:txBody>
      </p:sp>
      <p:sp>
        <p:nvSpPr>
          <p:cNvPr id="7" name="Fumetto 2 7">
            <a:extLst>
              <a:ext uri="{FF2B5EF4-FFF2-40B4-BE49-F238E27FC236}">
                <a16:creationId xmlns:a16="http://schemas.microsoft.com/office/drawing/2014/main" id="{972AA2ED-6C9C-42A9-33B8-14FC9EA4410B}"/>
              </a:ext>
            </a:extLst>
          </p:cNvPr>
          <p:cNvSpPr/>
          <p:nvPr/>
        </p:nvSpPr>
        <p:spPr>
          <a:xfrm>
            <a:off x="5087892" y="5181114"/>
            <a:ext cx="914400" cy="936107"/>
          </a:xfrm>
          <a:custGeom>
            <a:avLst>
              <a:gd name="f0" fmla="val -39846"/>
              <a:gd name="f1" fmla="val -3904"/>
            </a:avLst>
            <a:gdLst>
              <a:gd name="f2" fmla="val 10800000"/>
              <a:gd name="f3" fmla="val 5400000"/>
              <a:gd name="f4" fmla="val 16200000"/>
              <a:gd name="f5" fmla="val 180"/>
              <a:gd name="f6" fmla="val w"/>
              <a:gd name="f7" fmla="val h"/>
              <a:gd name="f8" fmla="val 0"/>
              <a:gd name="f9" fmla="val 21600"/>
              <a:gd name="f10" fmla="+- 0 0 1"/>
              <a:gd name="f11" fmla="val 2147483647"/>
              <a:gd name="f12" fmla="val 3590"/>
              <a:gd name="f13" fmla="val 8970"/>
              <a:gd name="f14" fmla="val 12630"/>
              <a:gd name="f15" fmla="val 18010"/>
              <a:gd name="f16" fmla="val -2147483647"/>
              <a:gd name="f17" fmla="+- 0 0 180"/>
              <a:gd name="f18" fmla="*/ f6 1 21600"/>
              <a:gd name="f19" fmla="*/ f7 1 21600"/>
              <a:gd name="f20" fmla="+- 0 0 f12"/>
              <a:gd name="f21" fmla="+- 3590 0 f8"/>
              <a:gd name="f22" fmla="+- 0 0 f3"/>
              <a:gd name="f23" fmla="+- 21600 0 f15"/>
              <a:gd name="f24" fmla="+- 18010 0 f9"/>
              <a:gd name="f25" fmla="+- f9 0 f8"/>
              <a:gd name="f26" fmla="pin -2147483647 f0 2147483647"/>
              <a:gd name="f27" fmla="pin -2147483647 f1 2147483647"/>
              <a:gd name="f28" fmla="*/ f17 f2 1"/>
              <a:gd name="f29" fmla="val f26"/>
              <a:gd name="f30" fmla="val f27"/>
              <a:gd name="f31" fmla="abs f20"/>
              <a:gd name="f32" fmla="abs f21"/>
              <a:gd name="f33" fmla="?: f20 f22 f3"/>
              <a:gd name="f34" fmla="?: f20 f3 f22"/>
              <a:gd name="f35" fmla="?: f20 f4 f3"/>
              <a:gd name="f36" fmla="?: f20 f3 f4"/>
              <a:gd name="f37" fmla="abs f23"/>
              <a:gd name="f38" fmla="?: f21 f22 f3"/>
              <a:gd name="f39" fmla="?: f21 f3 f22"/>
              <a:gd name="f40" fmla="?: f23 0 f2"/>
              <a:gd name="f41" fmla="?: f23 f2 0"/>
              <a:gd name="f42" fmla="abs f24"/>
              <a:gd name="f43" fmla="?: f23 f22 f3"/>
              <a:gd name="f44" fmla="?: f23 f3 f22"/>
              <a:gd name="f45" fmla="?: f23 f4 f3"/>
              <a:gd name="f46" fmla="?: f23 f3 f4"/>
              <a:gd name="f47" fmla="?: f24 f22 f3"/>
              <a:gd name="f48" fmla="?: f24 f3 f22"/>
              <a:gd name="f49" fmla="?: f20 0 f2"/>
              <a:gd name="f50" fmla="?: f20 f2 0"/>
              <a:gd name="f51" fmla="*/ f25 1 21600"/>
              <a:gd name="f52" fmla="*/ f26 f18 1"/>
              <a:gd name="f53" fmla="*/ f27 f19 1"/>
              <a:gd name="f54" fmla="*/ f28 1 f5"/>
              <a:gd name="f55" fmla="+- f29 0 10800"/>
              <a:gd name="f56" fmla="+- f30 0 10800"/>
              <a:gd name="f57" fmla="+- f30 0 21600"/>
              <a:gd name="f58" fmla="+- f29 0 21600"/>
              <a:gd name="f59" fmla="?: f20 f36 f35"/>
              <a:gd name="f60" fmla="?: f20 f35 f36"/>
              <a:gd name="f61" fmla="?: f21 f34 f33"/>
              <a:gd name="f62" fmla="?: f21 f41 f40"/>
              <a:gd name="f63" fmla="?: f21 f40 f41"/>
              <a:gd name="f64" fmla="?: f23 f38 f39"/>
              <a:gd name="f65" fmla="?: f23 f46 f45"/>
              <a:gd name="f66" fmla="?: f23 f45 f46"/>
              <a:gd name="f67" fmla="?: f24 f44 f43"/>
              <a:gd name="f68" fmla="?: f24 f50 f49"/>
              <a:gd name="f69" fmla="?: f24 f49 f50"/>
              <a:gd name="f70" fmla="?: f20 f47 f48"/>
              <a:gd name="f71" fmla="*/ 800 f51 1"/>
              <a:gd name="f72" fmla="*/ 20800 f51 1"/>
              <a:gd name="f73" fmla="*/ f29 f18 1"/>
              <a:gd name="f74" fmla="*/ f30 f19 1"/>
              <a:gd name="f75" fmla="+- f54 0 f3"/>
              <a:gd name="f76" fmla="abs f55"/>
              <a:gd name="f77" fmla="abs f56"/>
              <a:gd name="f78" fmla="?: f21 f60 f59"/>
              <a:gd name="f79" fmla="?: f23 f62 f63"/>
              <a:gd name="f80" fmla="?: f24 f66 f65"/>
              <a:gd name="f81" fmla="?: f20 f68 f69"/>
              <a:gd name="f82" fmla="*/ f71 1 f51"/>
              <a:gd name="f83" fmla="*/ f72 1 f51"/>
              <a:gd name="f84" fmla="+- f76 0 f77"/>
              <a:gd name="f85" fmla="+- f77 0 f76"/>
              <a:gd name="f86" fmla="*/ f82 f18 1"/>
              <a:gd name="f87" fmla="*/ f83 f18 1"/>
              <a:gd name="f88" fmla="*/ f83 f19 1"/>
              <a:gd name="f89" fmla="*/ f82 f19 1"/>
              <a:gd name="f90" fmla="?: f56 f10 f84"/>
              <a:gd name="f91" fmla="?: f56 f84 f10"/>
              <a:gd name="f92" fmla="?: f55 f10 f85"/>
              <a:gd name="f93" fmla="?: f55 f85 f10"/>
              <a:gd name="f94" fmla="?: f29 f10 f90"/>
              <a:gd name="f95" fmla="?: f29 f10 f91"/>
              <a:gd name="f96" fmla="?: f57 f92 f10"/>
              <a:gd name="f97" fmla="?: f57 f93 f10"/>
              <a:gd name="f98" fmla="?: f58 f91 f10"/>
              <a:gd name="f99" fmla="?: f58 f90 f10"/>
              <a:gd name="f100" fmla="?: f30 f10 f93"/>
              <a:gd name="f101" fmla="?: f30 f10 f92"/>
              <a:gd name="f102" fmla="?: f94 f29 0"/>
              <a:gd name="f103" fmla="?: f94 f30 6280"/>
              <a:gd name="f104" fmla="?: f95 f29 0"/>
              <a:gd name="f105" fmla="?: f95 f30 15320"/>
              <a:gd name="f106" fmla="?: f96 f29 6280"/>
              <a:gd name="f107" fmla="?: f96 f30 21600"/>
              <a:gd name="f108" fmla="?: f97 f29 15320"/>
              <a:gd name="f109" fmla="?: f97 f30 21600"/>
              <a:gd name="f110" fmla="?: f98 f29 21600"/>
              <a:gd name="f111" fmla="?: f98 f30 15320"/>
              <a:gd name="f112" fmla="?: f99 f29 21600"/>
              <a:gd name="f113" fmla="?: f99 f30 6280"/>
              <a:gd name="f114" fmla="?: f100 f29 15320"/>
              <a:gd name="f115" fmla="?: f100 f30 0"/>
              <a:gd name="f116" fmla="?: f101 f29 6280"/>
              <a:gd name="f117" fmla="?: f101 f30 0"/>
            </a:gdLst>
            <a:ahLst>
              <a:ahXY gdRefX="f0" minX="f16" maxX="f11" gdRefY="f1" minY="f16" maxY="f11">
                <a:pos x="f52" y="f5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75">
                <a:pos x="f73" y="f74"/>
              </a:cxn>
            </a:cxnLst>
            <a:rect l="f86" t="f89" r="f87" b="f88"/>
            <a:pathLst>
              <a:path w="21600" h="21600">
                <a:moveTo>
                  <a:pt x="f12" y="f8"/>
                </a:moveTo>
                <a:arcTo wR="f31" hR="f32" stAng="f78" swAng="f61"/>
                <a:lnTo>
                  <a:pt x="f102" y="f103"/>
                </a:lnTo>
                <a:lnTo>
                  <a:pt x="f8" y="f13"/>
                </a:lnTo>
                <a:lnTo>
                  <a:pt x="f8" y="f14"/>
                </a:lnTo>
                <a:lnTo>
                  <a:pt x="f104" y="f105"/>
                </a:lnTo>
                <a:lnTo>
                  <a:pt x="f8" y="f15"/>
                </a:lnTo>
                <a:arcTo wR="f32" hR="f37" stAng="f79" swAng="f64"/>
                <a:lnTo>
                  <a:pt x="f106" y="f107"/>
                </a:lnTo>
                <a:lnTo>
                  <a:pt x="f13" y="f9"/>
                </a:lnTo>
                <a:lnTo>
                  <a:pt x="f14" y="f9"/>
                </a:lnTo>
                <a:lnTo>
                  <a:pt x="f108" y="f109"/>
                </a:lnTo>
                <a:lnTo>
                  <a:pt x="f15" y="f9"/>
                </a:lnTo>
                <a:arcTo wR="f37" hR="f42" stAng="f80" swAng="f67"/>
                <a:lnTo>
                  <a:pt x="f110" y="f111"/>
                </a:lnTo>
                <a:lnTo>
                  <a:pt x="f9" y="f14"/>
                </a:lnTo>
                <a:lnTo>
                  <a:pt x="f9" y="f13"/>
                </a:lnTo>
                <a:lnTo>
                  <a:pt x="f112" y="f113"/>
                </a:lnTo>
                <a:lnTo>
                  <a:pt x="f9" y="f12"/>
                </a:lnTo>
                <a:arcTo wR="f42" hR="f31" stAng="f81" swAng="f70"/>
                <a:lnTo>
                  <a:pt x="f114" y="f115"/>
                </a:lnTo>
                <a:lnTo>
                  <a:pt x="f14" y="f8"/>
                </a:lnTo>
                <a:lnTo>
                  <a:pt x="f13" y="f8"/>
                </a:lnTo>
                <a:lnTo>
                  <a:pt x="f116" y="f117"/>
                </a:lnTo>
                <a:close/>
              </a:path>
            </a:pathLst>
          </a:custGeo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dirty="0">
                <a:solidFill>
                  <a:srgbClr val="FFFFFF"/>
                </a:solidFill>
                <a:latin typeface="Calibri"/>
              </a:rPr>
              <a:t>FUORI TUTTA </a:t>
            </a: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dirty="0">
                <a:solidFill>
                  <a:srgbClr val="FFFFFF"/>
                </a:solidFill>
                <a:latin typeface="Calibri"/>
              </a:rPr>
              <a:t>L’ARIA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6AD866DA-A6BC-110D-A8FE-E383CF1AEE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9641" y="184238"/>
            <a:ext cx="10132717" cy="277367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Input penna 10">
                <a:extLst>
                  <a:ext uri="{FF2B5EF4-FFF2-40B4-BE49-F238E27FC236}">
                    <a16:creationId xmlns:a16="http://schemas.microsoft.com/office/drawing/2014/main" id="{094BB0EB-0027-FD96-49CE-0D45CB5DF2AB}"/>
                  </a:ext>
                </a:extLst>
              </p14:cNvPr>
              <p14:cNvContentPartPr/>
              <p14:nvPr/>
            </p14:nvContentPartPr>
            <p14:xfrm>
              <a:off x="5336436" y="2265158"/>
              <a:ext cx="2347200" cy="55080"/>
            </p14:xfrm>
          </p:contentPart>
        </mc:Choice>
        <mc:Fallback xmlns="">
          <p:pic>
            <p:nvPicPr>
              <p:cNvPr id="11" name="Input penna 10">
                <a:extLst>
                  <a:ext uri="{FF2B5EF4-FFF2-40B4-BE49-F238E27FC236}">
                    <a16:creationId xmlns:a16="http://schemas.microsoft.com/office/drawing/2014/main" id="{094BB0EB-0027-FD96-49CE-0D45CB5DF2A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282436" y="2157518"/>
                <a:ext cx="2454840" cy="27072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 noduli delle corde vocali - Logopedista: Dott.ssa Lorella Bartoli">
            <a:extLst>
              <a:ext uri="{FF2B5EF4-FFF2-40B4-BE49-F238E27FC236}">
                <a16:creationId xmlns:a16="http://schemas.microsoft.com/office/drawing/2014/main" id="{B79551E6-5706-7612-605E-56BD23631D6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421" y="956162"/>
            <a:ext cx="7342659" cy="4945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23264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643AE5-8370-7CDC-F7DA-E65A72D70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241" y="760908"/>
            <a:ext cx="10515600" cy="1325563"/>
          </a:xfrm>
        </p:spPr>
        <p:txBody>
          <a:bodyPr/>
          <a:lstStyle/>
          <a:p>
            <a:r>
              <a:rPr lang="it-IT" dirty="0"/>
              <a:t>Linguaggio non verbale e «neuroni specchio»</a:t>
            </a:r>
          </a:p>
        </p:txBody>
      </p:sp>
      <p:pic>
        <p:nvPicPr>
          <p:cNvPr id="4" name="Segnaposto contenuto 3" descr="neuroni-specchio-486x186.png">
            <a:extLst>
              <a:ext uri="{FF2B5EF4-FFF2-40B4-BE49-F238E27FC236}">
                <a16:creationId xmlns:a16="http://schemas.microsoft.com/office/drawing/2014/main" id="{DD4D0E41-DDF9-2FB0-2999-071A88226E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t="16031" b="4401"/>
          <a:stretch/>
        </p:blipFill>
        <p:spPr>
          <a:xfrm>
            <a:off x="700832" y="1877094"/>
            <a:ext cx="6877739" cy="2094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9DCCF242-02EB-241C-DE95-2C36410BBC95}"/>
              </a:ext>
            </a:extLst>
          </p:cNvPr>
          <p:cNvSpPr txBox="1"/>
          <p:nvPr/>
        </p:nvSpPr>
        <p:spPr>
          <a:xfrm>
            <a:off x="510135" y="286601"/>
            <a:ext cx="4909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Alternative alla voce nel « coaching </a:t>
            </a:r>
            <a:r>
              <a:rPr lang="it-IT" dirty="0" err="1"/>
              <a:t>vigorously</a:t>
            </a:r>
            <a:r>
              <a:rPr lang="it-IT" dirty="0"/>
              <a:t>»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A1485BD-B208-CD63-7A3E-3D1B6496F44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942997" y="3510271"/>
            <a:ext cx="4052849" cy="3020582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92773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8EEF61E0-314A-DB34-BCF0-769AFE9403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442950" y="359519"/>
            <a:ext cx="6250674" cy="6231381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put penna 8">
                <a:extLst>
                  <a:ext uri="{FF2B5EF4-FFF2-40B4-BE49-F238E27FC236}">
                    <a16:creationId xmlns:a16="http://schemas.microsoft.com/office/drawing/2014/main" id="{5736B8EB-79CD-7B73-DC1A-7AC9BA4F34EA}"/>
                  </a:ext>
                </a:extLst>
              </p14:cNvPr>
              <p14:cNvContentPartPr/>
              <p14:nvPr/>
            </p14:nvContentPartPr>
            <p14:xfrm>
              <a:off x="4640196" y="1528238"/>
              <a:ext cx="4107960" cy="27360"/>
            </p14:xfrm>
          </p:contentPart>
        </mc:Choice>
        <mc:Fallback xmlns="">
          <p:pic>
            <p:nvPicPr>
              <p:cNvPr id="9" name="Input penna 8">
                <a:extLst>
                  <a:ext uri="{FF2B5EF4-FFF2-40B4-BE49-F238E27FC236}">
                    <a16:creationId xmlns:a16="http://schemas.microsoft.com/office/drawing/2014/main" id="{5736B8EB-79CD-7B73-DC1A-7AC9BA4F34E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86196" y="1420238"/>
                <a:ext cx="4215600" cy="24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Input penna 10">
                <a:extLst>
                  <a:ext uri="{FF2B5EF4-FFF2-40B4-BE49-F238E27FC236}">
                    <a16:creationId xmlns:a16="http://schemas.microsoft.com/office/drawing/2014/main" id="{0D1C986A-72BD-4129-204A-BA454B6FDACE}"/>
                  </a:ext>
                </a:extLst>
              </p14:cNvPr>
              <p14:cNvContentPartPr/>
              <p14:nvPr/>
            </p14:nvContentPartPr>
            <p14:xfrm>
              <a:off x="2579196" y="1951238"/>
              <a:ext cx="5978520" cy="720"/>
            </p14:xfrm>
          </p:contentPart>
        </mc:Choice>
        <mc:Fallback xmlns="">
          <p:pic>
            <p:nvPicPr>
              <p:cNvPr id="11" name="Input penna 10">
                <a:extLst>
                  <a:ext uri="{FF2B5EF4-FFF2-40B4-BE49-F238E27FC236}">
                    <a16:creationId xmlns:a16="http://schemas.microsoft.com/office/drawing/2014/main" id="{0D1C986A-72BD-4129-204A-BA454B6FDAC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525196" y="1735238"/>
                <a:ext cx="608616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3" name="Input penna 12">
                <a:extLst>
                  <a:ext uri="{FF2B5EF4-FFF2-40B4-BE49-F238E27FC236}">
                    <a16:creationId xmlns:a16="http://schemas.microsoft.com/office/drawing/2014/main" id="{98E9C91E-9BE7-301F-0B08-A8B99DCEC6DC}"/>
                  </a:ext>
                </a:extLst>
              </p14:cNvPr>
              <p14:cNvContentPartPr/>
              <p14:nvPr/>
            </p14:nvContentPartPr>
            <p14:xfrm>
              <a:off x="2592516" y="2319878"/>
              <a:ext cx="2184120" cy="14040"/>
            </p14:xfrm>
          </p:contentPart>
        </mc:Choice>
        <mc:Fallback xmlns="">
          <p:pic>
            <p:nvPicPr>
              <p:cNvPr id="13" name="Input penna 12">
                <a:extLst>
                  <a:ext uri="{FF2B5EF4-FFF2-40B4-BE49-F238E27FC236}">
                    <a16:creationId xmlns:a16="http://schemas.microsoft.com/office/drawing/2014/main" id="{98E9C91E-9BE7-301F-0B08-A8B99DCEC6D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538876" y="2212238"/>
                <a:ext cx="2291760" cy="22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7" name="Input penna 16">
                <a:extLst>
                  <a:ext uri="{FF2B5EF4-FFF2-40B4-BE49-F238E27FC236}">
                    <a16:creationId xmlns:a16="http://schemas.microsoft.com/office/drawing/2014/main" id="{AAE4C7D5-8022-289E-DC3B-FA6107D1F98A}"/>
                  </a:ext>
                </a:extLst>
              </p14:cNvPr>
              <p14:cNvContentPartPr/>
              <p14:nvPr/>
            </p14:nvContentPartPr>
            <p14:xfrm>
              <a:off x="2701956" y="3507158"/>
              <a:ext cx="4286160" cy="41400"/>
            </p14:xfrm>
          </p:contentPart>
        </mc:Choice>
        <mc:Fallback xmlns="">
          <p:pic>
            <p:nvPicPr>
              <p:cNvPr id="17" name="Input penna 16">
                <a:extLst>
                  <a:ext uri="{FF2B5EF4-FFF2-40B4-BE49-F238E27FC236}">
                    <a16:creationId xmlns:a16="http://schemas.microsoft.com/office/drawing/2014/main" id="{AAE4C7D5-8022-289E-DC3B-FA6107D1F98A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647956" y="3399158"/>
                <a:ext cx="4393800" cy="25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8" name="Input penna 17">
                <a:extLst>
                  <a:ext uri="{FF2B5EF4-FFF2-40B4-BE49-F238E27FC236}">
                    <a16:creationId xmlns:a16="http://schemas.microsoft.com/office/drawing/2014/main" id="{EA89ABC2-FFB1-73D3-6015-1F1A41709891}"/>
                  </a:ext>
                </a:extLst>
              </p14:cNvPr>
              <p14:cNvContentPartPr/>
              <p14:nvPr/>
            </p14:nvContentPartPr>
            <p14:xfrm>
              <a:off x="5868516" y="4763198"/>
              <a:ext cx="2157840" cy="55440"/>
            </p14:xfrm>
          </p:contentPart>
        </mc:Choice>
        <mc:Fallback xmlns="">
          <p:pic>
            <p:nvPicPr>
              <p:cNvPr id="18" name="Input penna 17">
                <a:extLst>
                  <a:ext uri="{FF2B5EF4-FFF2-40B4-BE49-F238E27FC236}">
                    <a16:creationId xmlns:a16="http://schemas.microsoft.com/office/drawing/2014/main" id="{EA89ABC2-FFB1-73D3-6015-1F1A4170989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814516" y="4655558"/>
                <a:ext cx="2265480" cy="27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9" name="Input penna 18">
                <a:extLst>
                  <a:ext uri="{FF2B5EF4-FFF2-40B4-BE49-F238E27FC236}">
                    <a16:creationId xmlns:a16="http://schemas.microsoft.com/office/drawing/2014/main" id="{3946640F-B335-B88D-4154-3DA5BEFE72A5}"/>
                  </a:ext>
                </a:extLst>
              </p14:cNvPr>
              <p14:cNvContentPartPr/>
              <p14:nvPr/>
            </p14:nvContentPartPr>
            <p14:xfrm>
              <a:off x="2511156" y="5116718"/>
              <a:ext cx="6140160" cy="83880"/>
            </p14:xfrm>
          </p:contentPart>
        </mc:Choice>
        <mc:Fallback xmlns="">
          <p:pic>
            <p:nvPicPr>
              <p:cNvPr id="19" name="Input penna 18">
                <a:extLst>
                  <a:ext uri="{FF2B5EF4-FFF2-40B4-BE49-F238E27FC236}">
                    <a16:creationId xmlns:a16="http://schemas.microsoft.com/office/drawing/2014/main" id="{3946640F-B335-B88D-4154-3DA5BEFE72A5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457156" y="5009078"/>
                <a:ext cx="6247800" cy="29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0" name="Input penna 19">
                <a:extLst>
                  <a:ext uri="{FF2B5EF4-FFF2-40B4-BE49-F238E27FC236}">
                    <a16:creationId xmlns:a16="http://schemas.microsoft.com/office/drawing/2014/main" id="{60B4B9C4-0452-4529-67DF-00ECE4E1632E}"/>
                  </a:ext>
                </a:extLst>
              </p14:cNvPr>
              <p14:cNvContentPartPr/>
              <p14:nvPr/>
            </p14:nvContentPartPr>
            <p14:xfrm>
              <a:off x="2647596" y="5566718"/>
              <a:ext cx="5658840" cy="166320"/>
            </p14:xfrm>
          </p:contentPart>
        </mc:Choice>
        <mc:Fallback xmlns="">
          <p:pic>
            <p:nvPicPr>
              <p:cNvPr id="20" name="Input penna 19">
                <a:extLst>
                  <a:ext uri="{FF2B5EF4-FFF2-40B4-BE49-F238E27FC236}">
                    <a16:creationId xmlns:a16="http://schemas.microsoft.com/office/drawing/2014/main" id="{60B4B9C4-0452-4529-67DF-00ECE4E1632E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593956" y="5458718"/>
                <a:ext cx="5766480" cy="38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4" name="Input penna 23">
                <a:extLst>
                  <a:ext uri="{FF2B5EF4-FFF2-40B4-BE49-F238E27FC236}">
                    <a16:creationId xmlns:a16="http://schemas.microsoft.com/office/drawing/2014/main" id="{2E394C5E-395B-40BC-96B7-D44A3792EDEA}"/>
                  </a:ext>
                </a:extLst>
              </p14:cNvPr>
              <p14:cNvContentPartPr/>
              <p14:nvPr/>
            </p14:nvContentPartPr>
            <p14:xfrm>
              <a:off x="2579196" y="6018518"/>
              <a:ext cx="2184120" cy="14040"/>
            </p14:xfrm>
          </p:contentPart>
        </mc:Choice>
        <mc:Fallback xmlns="">
          <p:pic>
            <p:nvPicPr>
              <p:cNvPr id="24" name="Input penna 23">
                <a:extLst>
                  <a:ext uri="{FF2B5EF4-FFF2-40B4-BE49-F238E27FC236}">
                    <a16:creationId xmlns:a16="http://schemas.microsoft.com/office/drawing/2014/main" id="{2E394C5E-395B-40BC-96B7-D44A3792EDEA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525196" y="5910518"/>
                <a:ext cx="2291760" cy="22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5" name="Input penna 24">
                <a:extLst>
                  <a:ext uri="{FF2B5EF4-FFF2-40B4-BE49-F238E27FC236}">
                    <a16:creationId xmlns:a16="http://schemas.microsoft.com/office/drawing/2014/main" id="{C1503C44-9D99-28FB-2F3A-53607B243365}"/>
                  </a:ext>
                </a:extLst>
              </p14:cNvPr>
              <p14:cNvContentPartPr/>
              <p14:nvPr/>
            </p14:nvContentPartPr>
            <p14:xfrm>
              <a:off x="5035836" y="5991518"/>
              <a:ext cx="2769480" cy="55800"/>
            </p14:xfrm>
          </p:contentPart>
        </mc:Choice>
        <mc:Fallback xmlns="">
          <p:pic>
            <p:nvPicPr>
              <p:cNvPr id="25" name="Input penna 24">
                <a:extLst>
                  <a:ext uri="{FF2B5EF4-FFF2-40B4-BE49-F238E27FC236}">
                    <a16:creationId xmlns:a16="http://schemas.microsoft.com/office/drawing/2014/main" id="{C1503C44-9D99-28FB-2F3A-53607B243365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982196" y="5883518"/>
                <a:ext cx="2877120" cy="27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6" name="Input penna 25">
                <a:extLst>
                  <a:ext uri="{FF2B5EF4-FFF2-40B4-BE49-F238E27FC236}">
                    <a16:creationId xmlns:a16="http://schemas.microsoft.com/office/drawing/2014/main" id="{0053E6F5-0322-F358-ADF0-C05FEAACC5C7}"/>
                  </a:ext>
                </a:extLst>
              </p14:cNvPr>
              <p14:cNvContentPartPr/>
              <p14:nvPr/>
            </p14:nvContentPartPr>
            <p14:xfrm>
              <a:off x="2619876" y="6400838"/>
              <a:ext cx="6004440" cy="82440"/>
            </p14:xfrm>
          </p:contentPart>
        </mc:Choice>
        <mc:Fallback xmlns="">
          <p:pic>
            <p:nvPicPr>
              <p:cNvPr id="26" name="Input penna 25">
                <a:extLst>
                  <a:ext uri="{FF2B5EF4-FFF2-40B4-BE49-F238E27FC236}">
                    <a16:creationId xmlns:a16="http://schemas.microsoft.com/office/drawing/2014/main" id="{0053E6F5-0322-F358-ADF0-C05FEAACC5C7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566236" y="6293198"/>
                <a:ext cx="6112080" cy="29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7" name="Input penna 26">
                <a:extLst>
                  <a:ext uri="{FF2B5EF4-FFF2-40B4-BE49-F238E27FC236}">
                    <a16:creationId xmlns:a16="http://schemas.microsoft.com/office/drawing/2014/main" id="{DA3A4F15-EAFE-13BB-B4B2-2F4CF48D4D35}"/>
                  </a:ext>
                </a:extLst>
              </p14:cNvPr>
              <p14:cNvContentPartPr/>
              <p14:nvPr/>
            </p14:nvContentPartPr>
            <p14:xfrm>
              <a:off x="3221076" y="3602558"/>
              <a:ext cx="360" cy="360"/>
            </p14:xfrm>
          </p:contentPart>
        </mc:Choice>
        <mc:Fallback xmlns="">
          <p:pic>
            <p:nvPicPr>
              <p:cNvPr id="27" name="Input penna 26">
                <a:extLst>
                  <a:ext uri="{FF2B5EF4-FFF2-40B4-BE49-F238E27FC236}">
                    <a16:creationId xmlns:a16="http://schemas.microsoft.com/office/drawing/2014/main" id="{DA3A4F15-EAFE-13BB-B4B2-2F4CF48D4D35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167076" y="3494918"/>
                <a:ext cx="10800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30" name="Immagine 29">
            <a:extLst>
              <a:ext uri="{FF2B5EF4-FFF2-40B4-BE49-F238E27FC236}">
                <a16:creationId xmlns:a16="http://schemas.microsoft.com/office/drawing/2014/main" id="{E4291F3A-29C5-C9D9-C018-7871561656F6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9726994" y="487445"/>
            <a:ext cx="1895740" cy="25530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68746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9A4974-3CA1-05CF-748A-D833EECE34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F9C796-3A51-5179-C967-AE89E489A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b="0" i="0" u="none" strike="noStrike" baseline="0" dirty="0">
                <a:latin typeface="AdvOT1ef757c0"/>
              </a:rPr>
              <a:t>Most of the variability in results obtained from spirometry relates to </a:t>
            </a:r>
            <a:br>
              <a:rPr lang="en-US" sz="1800" b="0" i="0" u="none" strike="noStrike" baseline="0" dirty="0">
                <a:latin typeface="AdvOT1ef757c0"/>
              </a:rPr>
            </a:br>
            <a:r>
              <a:rPr lang="en-US" sz="1800" b="0" i="0" u="none" strike="noStrike" baseline="0" dirty="0">
                <a:latin typeface="AdvOT1ef757c0"/>
              </a:rPr>
              <a:t>1) </a:t>
            </a:r>
            <a:r>
              <a:rPr lang="en-US" sz="1800" b="1" i="0" u="sng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vOT1ef757c0"/>
              </a:rPr>
              <a:t>inadequate and variable inspiration to TLC</a:t>
            </a:r>
            <a:br>
              <a:rPr lang="en-US" sz="1800" b="0" i="0" u="none" strike="noStrike" baseline="0" dirty="0">
                <a:latin typeface="AdvOT1ef757c0"/>
              </a:rPr>
            </a:br>
            <a:r>
              <a:rPr lang="en-US" sz="1800" b="0" i="0" u="none" strike="noStrike" baseline="0" dirty="0">
                <a:latin typeface="AdvOT1ef757c0"/>
              </a:rPr>
              <a:t>2) ending the expiration prematurely</a:t>
            </a:r>
            <a:br>
              <a:rPr lang="en-US" sz="1800" b="0" i="0" u="none" strike="noStrike" baseline="0" dirty="0">
                <a:latin typeface="AdvOT1ef757c0"/>
              </a:rPr>
            </a:br>
            <a:r>
              <a:rPr lang="it-IT" sz="1800" dirty="0">
                <a:latin typeface="AdvOT1ef757c0"/>
              </a:rPr>
              <a:t>3) </a:t>
            </a:r>
            <a:r>
              <a:rPr lang="it-IT" sz="1800" b="0" i="0" u="none" strike="noStrike" baseline="0" dirty="0" err="1">
                <a:latin typeface="AdvOT1ef757c0"/>
              </a:rPr>
              <a:t>variable</a:t>
            </a:r>
            <a:r>
              <a:rPr lang="it-IT" sz="1800" b="0" i="0" u="none" strike="noStrike" baseline="0" dirty="0">
                <a:latin typeface="AdvOT1ef757c0"/>
              </a:rPr>
              <a:t> </a:t>
            </a:r>
            <a:r>
              <a:rPr lang="it-IT" sz="1800" b="0" i="0" u="none" strike="noStrike" baseline="0" dirty="0" err="1">
                <a:latin typeface="AdvOT1ef757c0"/>
              </a:rPr>
              <a:t>effort</a:t>
            </a:r>
            <a:r>
              <a:rPr lang="it-IT" sz="1800" b="0" i="0" u="none" strike="noStrike" baseline="0" dirty="0">
                <a:latin typeface="AdvOT1ef757c0"/>
              </a:rPr>
              <a:t>.</a:t>
            </a:r>
            <a:endParaRPr lang="it-IT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F4129AE-0A50-8431-2079-702D2C0E794C}"/>
              </a:ext>
            </a:extLst>
          </p:cNvPr>
          <p:cNvSpPr/>
          <p:nvPr/>
        </p:nvSpPr>
        <p:spPr>
          <a:xfrm>
            <a:off x="6605515" y="3111690"/>
            <a:ext cx="559559" cy="7915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CBCF0FF-2AC7-9433-69B6-C0BA8DB7BEC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7100"/>
          <a:stretch/>
        </p:blipFill>
        <p:spPr>
          <a:xfrm>
            <a:off x="823837" y="2707911"/>
            <a:ext cx="5781678" cy="205515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6E1234A-78DE-035C-55D5-D085534A51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0245" y="1620645"/>
            <a:ext cx="2924583" cy="42296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63553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7ED8D8CB-A6B5-5067-25CE-2E6D6A8DC7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263578" y="1878100"/>
            <a:ext cx="9664846" cy="29236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31033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663158D-DCF0-7DD1-CF4F-C8DBE3EC1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Time  and volume history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1B44F627-9946-E4A2-E091-1266EE0870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939412" y="670762"/>
            <a:ext cx="6456508" cy="55687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89638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11C10348-D131-1533-0C59-756EC0024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4018" y="170317"/>
            <a:ext cx="6593002" cy="65173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37737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23" name="Rectangle 11162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1618" name="Picture 2">
            <a:extLst>
              <a:ext uri="{FF2B5EF4-FFF2-40B4-BE49-F238E27FC236}">
                <a16:creationId xmlns:a16="http://schemas.microsoft.com/office/drawing/2014/main" id="{0FAE2ED4-213F-9327-AF96-F82B29F012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9" b="17466"/>
          <a:stretch/>
        </p:blipFill>
        <p:spPr bwMode="auto">
          <a:xfrm>
            <a:off x="20" y="1282"/>
            <a:ext cx="12191980" cy="667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165F240-CDC9-77DE-7E5E-582304DC3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231" y="228645"/>
            <a:ext cx="10515600" cy="1325563"/>
          </a:xfrm>
        </p:spPr>
        <p:txBody>
          <a:bodyPr>
            <a:noAutofit/>
          </a:bodyPr>
          <a:lstStyle/>
          <a:p>
            <a:r>
              <a:rPr lang="en-US" sz="1600" b="0" i="0" u="none" strike="noStrike" baseline="0" dirty="0">
                <a:latin typeface="AdvOT1ef757c0"/>
              </a:rPr>
              <a:t>Most of the variability in results obtained from spirometry relates to </a:t>
            </a:r>
            <a:br>
              <a:rPr lang="en-US" sz="1600" b="0" i="0" u="none" strike="noStrike" baseline="0" dirty="0">
                <a:latin typeface="AdvOT1ef757c0"/>
              </a:rPr>
            </a:br>
            <a:r>
              <a:rPr lang="en-US" sz="1600" b="0" i="0" u="none" strike="noStrike" baseline="0" dirty="0">
                <a:latin typeface="AdvOT1ef757c0"/>
              </a:rPr>
              <a:t>1) inadequate and variable inspiration to TLC</a:t>
            </a:r>
            <a:br>
              <a:rPr lang="en-US" sz="1600" b="0" i="0" u="none" strike="noStrike" baseline="0" dirty="0">
                <a:latin typeface="AdvOT1ef757c0"/>
              </a:rPr>
            </a:br>
            <a:r>
              <a:rPr lang="en-US" sz="1600" b="0" i="0" u="none" strike="noStrike" baseline="0" dirty="0">
                <a:latin typeface="AdvOT1ef757c0"/>
              </a:rPr>
              <a:t>2) ending the expiration prematurely</a:t>
            </a:r>
            <a:br>
              <a:rPr lang="en-US" sz="1600" b="0" i="0" u="none" strike="noStrike" baseline="0" dirty="0">
                <a:latin typeface="AdvOT1ef757c0"/>
              </a:rPr>
            </a:br>
            <a:r>
              <a:rPr lang="it-IT" sz="1600" dirty="0">
                <a:latin typeface="AdvOT1ef757c0"/>
              </a:rPr>
              <a:t>3) </a:t>
            </a:r>
            <a:r>
              <a:rPr lang="it-IT" sz="1600" b="0" i="0" u="none" strike="noStrike" baseline="0" dirty="0" err="1">
                <a:latin typeface="AdvOT1ef757c0"/>
              </a:rPr>
              <a:t>variable</a:t>
            </a:r>
            <a:r>
              <a:rPr lang="it-IT" sz="1600" b="0" i="0" u="none" strike="noStrike" baseline="0" dirty="0">
                <a:latin typeface="AdvOT1ef757c0"/>
              </a:rPr>
              <a:t> </a:t>
            </a:r>
            <a:r>
              <a:rPr lang="it-IT" sz="1600" b="0" i="0" u="none" strike="noStrike" baseline="0" dirty="0" err="1">
                <a:latin typeface="AdvOT1ef757c0"/>
              </a:rPr>
              <a:t>effort</a:t>
            </a:r>
            <a:r>
              <a:rPr lang="it-IT" sz="1600" b="0" i="0" u="none" strike="noStrike" baseline="0" dirty="0">
                <a:latin typeface="AdvOT1ef757c0"/>
              </a:rPr>
              <a:t>.</a:t>
            </a:r>
            <a:endParaRPr lang="it-IT" sz="1600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68B77527-6CFB-65CC-1EED-5181BF8DE6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548418" y="1214499"/>
            <a:ext cx="8066851" cy="5094854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20989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7BFB1A61-EAA7-8053-331A-6E4A24321D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38735" y="296839"/>
            <a:ext cx="5494291" cy="6455391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18204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Immagine 1" descr="segafredo2.bmp"/>
          <p:cNvPicPr>
            <a:picLocks noChangeAspect="1"/>
          </p:cNvPicPr>
          <p:nvPr/>
        </p:nvPicPr>
        <p:blipFill>
          <a:blip r:embed="rId4"/>
          <a:srcRect l="2499" t="9375" r="6667" b="35417"/>
          <a:stretch>
            <a:fillRect/>
          </a:stretch>
        </p:blipFill>
        <p:spPr bwMode="auto">
          <a:xfrm>
            <a:off x="2238375" y="1143001"/>
            <a:ext cx="7786688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CasellaDiTesto 2"/>
          <p:cNvSpPr txBox="1">
            <a:spLocks noChangeArrowheads="1"/>
          </p:cNvSpPr>
          <p:nvPr/>
        </p:nvSpPr>
        <p:spPr bwMode="auto">
          <a:xfrm>
            <a:off x="2952751" y="5929313"/>
            <a:ext cx="69910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000" b="1" dirty="0">
                <a:latin typeface="Bradley Hand ITC" pitchFamily="66" charset="0"/>
              </a:rPr>
              <a:t>“…risoluzione del broncospasmo indotta dal broncodilatatore”….</a:t>
            </a:r>
          </a:p>
        </p:txBody>
      </p:sp>
    </p:spTree>
    <p:custDataLst>
      <p:tags r:id="rId1"/>
    </p:custData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F20A793-6C0C-2BE0-7EE1-A3246A44A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EF3E55F8-ED72-EE35-1580-65065FC1D3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910688" y="184935"/>
            <a:ext cx="8584440" cy="6483662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04518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D4ADE210-3576-1ECD-85B0-71FC54E546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50378" y="550234"/>
            <a:ext cx="6168785" cy="5757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Immagine 1" descr="barilla.png">
            <a:extLst>
              <a:ext uri="{FF2B5EF4-FFF2-40B4-BE49-F238E27FC236}">
                <a16:creationId xmlns:a16="http://schemas.microsoft.com/office/drawing/2014/main" id="{975387FC-AD61-12B3-B957-4E3B2229C40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3237"/>
          <a:stretch/>
        </p:blipFill>
        <p:spPr bwMode="auto">
          <a:xfrm>
            <a:off x="7317895" y="3429001"/>
            <a:ext cx="3787717" cy="1716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16687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D7B458-84FC-A406-D01C-F057C3E4C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EA549456-4D0A-E9A4-2CBC-4A8879E278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88460" y="1937982"/>
            <a:ext cx="10408526" cy="3971499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4727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elli">
            <a:extLst>
              <a:ext uri="{FF2B5EF4-FFF2-40B4-BE49-F238E27FC236}">
                <a16:creationId xmlns:a16="http://schemas.microsoft.com/office/drawing/2014/main" id="{EA89A808-5344-7DDC-E70B-C1E8B236DD4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495550" y="2323801"/>
            <a:ext cx="6440484" cy="4273548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6F6EB1C4-46D2-1994-BFE7-2A7AAF9980A7}"/>
              </a:ext>
            </a:extLst>
          </p:cNvPr>
          <p:cNvSpPr txBox="1"/>
          <p:nvPr/>
        </p:nvSpPr>
        <p:spPr>
          <a:xfrm>
            <a:off x="8752488" y="1555853"/>
            <a:ext cx="1483098" cy="307777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ctr" anchorCtr="1" compatLnSpc="1">
            <a:spAutoFit/>
          </a:bodyPr>
          <a:lstStyle/>
          <a:p>
            <a:pPr algn="ctr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b="1">
                <a:solidFill>
                  <a:srgbClr val="1F497D"/>
                </a:solidFill>
                <a:latin typeface="Times New Roman" pitchFamily="18"/>
              </a:rPr>
              <a:t>FEV</a:t>
            </a:r>
            <a:r>
              <a:rPr lang="it-IT" sz="1400" b="1" baseline="-25000">
                <a:solidFill>
                  <a:srgbClr val="1F497D"/>
                </a:solidFill>
                <a:latin typeface="Times New Roman" pitchFamily="18"/>
              </a:rPr>
              <a:t>1</a:t>
            </a:r>
            <a:r>
              <a:rPr lang="it-IT" sz="1400" b="1">
                <a:solidFill>
                  <a:srgbClr val="1F497D"/>
                </a:solidFill>
                <a:latin typeface="Times New Roman" pitchFamily="18"/>
              </a:rPr>
              <a:t>/FVC &lt;0,70</a:t>
            </a:r>
          </a:p>
        </p:txBody>
      </p:sp>
      <p:sp>
        <p:nvSpPr>
          <p:cNvPr id="4" name="Oval 10">
            <a:extLst>
              <a:ext uri="{FF2B5EF4-FFF2-40B4-BE49-F238E27FC236}">
                <a16:creationId xmlns:a16="http://schemas.microsoft.com/office/drawing/2014/main" id="{DC26B814-C28A-3DF9-90C3-89ACDE43BF2E}"/>
              </a:ext>
            </a:extLst>
          </p:cNvPr>
          <p:cNvSpPr/>
          <p:nvPr/>
        </p:nvSpPr>
        <p:spPr>
          <a:xfrm>
            <a:off x="4191003" y="2971800"/>
            <a:ext cx="457200" cy="685800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1440" tIns="45720" rIns="91440" bIns="45720" anchor="ctr" anchorCtr="0" compatLnSpc="1">
            <a:no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EA0762F4-50F1-D107-4B82-C4BDEA233B8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919286" y="1"/>
            <a:ext cx="8267703" cy="21716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2DCA5415-2B7C-C72D-C22B-7908D63C81B3}"/>
              </a:ext>
            </a:extLst>
          </p:cNvPr>
          <p:cNvSpPr txBox="1"/>
          <p:nvPr/>
        </p:nvSpPr>
        <p:spPr>
          <a:xfrm>
            <a:off x="8824576" y="2476599"/>
            <a:ext cx="1515159" cy="307777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ctr" anchorCtr="1" compatLnSpc="1">
            <a:spAutoFit/>
          </a:bodyPr>
          <a:lstStyle/>
          <a:p>
            <a:pPr algn="ctr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b="1">
                <a:solidFill>
                  <a:srgbClr val="1F497D"/>
                </a:solidFill>
                <a:latin typeface="Trebuchet MS" pitchFamily="34"/>
              </a:rPr>
              <a:t>FEV</a:t>
            </a:r>
            <a:r>
              <a:rPr lang="it-IT" sz="1400" b="1" baseline="-25000">
                <a:solidFill>
                  <a:srgbClr val="1F497D"/>
                </a:solidFill>
                <a:latin typeface="Trebuchet MS" pitchFamily="34"/>
              </a:rPr>
              <a:t>1</a:t>
            </a:r>
            <a:r>
              <a:rPr lang="it-IT" sz="1400" b="1">
                <a:solidFill>
                  <a:srgbClr val="1F497D"/>
                </a:solidFill>
                <a:latin typeface="Trebuchet MS" pitchFamily="34"/>
              </a:rPr>
              <a:t>/FVC &lt;0,70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48D97851-B44B-0944-140E-F49794BBB615}"/>
              </a:ext>
            </a:extLst>
          </p:cNvPr>
          <p:cNvSpPr txBox="1"/>
          <p:nvPr/>
        </p:nvSpPr>
        <p:spPr>
          <a:xfrm>
            <a:off x="8824201" y="3643409"/>
            <a:ext cx="1592104" cy="307777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ctr" anchorCtr="1" compatLnSpc="1">
            <a:spAutoFit/>
          </a:bodyPr>
          <a:lstStyle/>
          <a:p>
            <a:pPr algn="ctr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b="1">
                <a:solidFill>
                  <a:srgbClr val="1F497D"/>
                </a:solidFill>
                <a:latin typeface="Trebuchet MS" pitchFamily="34"/>
              </a:rPr>
              <a:t>FEV</a:t>
            </a:r>
            <a:r>
              <a:rPr lang="it-IT" sz="1400" b="1" baseline="-25000">
                <a:solidFill>
                  <a:srgbClr val="1F497D"/>
                </a:solidFill>
                <a:latin typeface="Trebuchet MS" pitchFamily="34"/>
              </a:rPr>
              <a:t>1</a:t>
            </a:r>
            <a:r>
              <a:rPr lang="it-IT" sz="1400" b="1">
                <a:solidFill>
                  <a:srgbClr val="1F497D"/>
                </a:solidFill>
                <a:latin typeface="Trebuchet MS" pitchFamily="34"/>
              </a:rPr>
              <a:t>/FVC % pred</a:t>
            </a: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20A8D3EB-9DD5-EE6C-F306-AF2A2A79AF47}"/>
              </a:ext>
            </a:extLst>
          </p:cNvPr>
          <p:cNvSpPr txBox="1"/>
          <p:nvPr/>
        </p:nvSpPr>
        <p:spPr>
          <a:xfrm>
            <a:off x="8824621" y="4003775"/>
            <a:ext cx="1505541" cy="307777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ctr" anchorCtr="1" compatLnSpc="1">
            <a:spAutoFit/>
          </a:bodyPr>
          <a:lstStyle/>
          <a:p>
            <a:pPr algn="ctr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b="1">
                <a:solidFill>
                  <a:srgbClr val="1F497D"/>
                </a:solidFill>
                <a:latin typeface="Trebuchet MS" pitchFamily="34"/>
              </a:rPr>
              <a:t>FEV</a:t>
            </a:r>
            <a:r>
              <a:rPr lang="it-IT" sz="1400" b="1" baseline="-25000">
                <a:solidFill>
                  <a:srgbClr val="1F497D"/>
                </a:solidFill>
                <a:latin typeface="Trebuchet MS" pitchFamily="34"/>
              </a:rPr>
              <a:t>1</a:t>
            </a:r>
            <a:r>
              <a:rPr lang="it-IT" sz="1400" b="1">
                <a:solidFill>
                  <a:srgbClr val="1F497D"/>
                </a:solidFill>
                <a:latin typeface="Trebuchet MS" pitchFamily="34"/>
              </a:rPr>
              <a:t>/FVC &lt; LLN</a:t>
            </a: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34A93153-5938-4511-D82F-40156EA322C8}"/>
              </a:ext>
            </a:extLst>
          </p:cNvPr>
          <p:cNvSpPr txBox="1"/>
          <p:nvPr/>
        </p:nvSpPr>
        <p:spPr>
          <a:xfrm>
            <a:off x="8847136" y="4289746"/>
            <a:ext cx="1731564" cy="523220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ctr" anchorCtr="0" compatLnSpc="1">
            <a:spAutoFit/>
          </a:bodyPr>
          <a:lstStyle/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b="1">
                <a:solidFill>
                  <a:srgbClr val="1F497D"/>
                </a:solidFill>
                <a:latin typeface="Trebuchet MS" pitchFamily="34"/>
              </a:rPr>
              <a:t>FEV</a:t>
            </a:r>
            <a:r>
              <a:rPr lang="it-IT" sz="1400" b="1" baseline="-25000">
                <a:solidFill>
                  <a:srgbClr val="1F497D"/>
                </a:solidFill>
                <a:latin typeface="Trebuchet MS" pitchFamily="34"/>
              </a:rPr>
              <a:t>1 </a:t>
            </a:r>
            <a:r>
              <a:rPr lang="it-IT" sz="1400" b="1">
                <a:solidFill>
                  <a:srgbClr val="1F497D"/>
                </a:solidFill>
                <a:latin typeface="Trebuchet MS" pitchFamily="34"/>
              </a:rPr>
              <a:t>/FVC &lt;0,70 &amp;</a:t>
            </a:r>
          </a:p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b="1">
                <a:solidFill>
                  <a:srgbClr val="1F497D"/>
                </a:solidFill>
                <a:latin typeface="Trebuchet MS" pitchFamily="34"/>
              </a:rPr>
              <a:t>FEV</a:t>
            </a:r>
            <a:r>
              <a:rPr lang="it-IT" sz="1400" b="1" baseline="-25000">
                <a:solidFill>
                  <a:srgbClr val="1F497D"/>
                </a:solidFill>
                <a:latin typeface="Trebuchet MS" pitchFamily="34"/>
              </a:rPr>
              <a:t>1</a:t>
            </a:r>
            <a:r>
              <a:rPr lang="it-IT" sz="1400" b="1">
                <a:solidFill>
                  <a:srgbClr val="1F497D"/>
                </a:solidFill>
                <a:latin typeface="Trebuchet MS" pitchFamily="34"/>
              </a:rPr>
              <a:t> &lt; 80% pred</a:t>
            </a:r>
            <a:endParaRPr lang="it-IT" sz="1400" b="1" baseline="-25000">
              <a:solidFill>
                <a:srgbClr val="1F497D"/>
              </a:solidFill>
              <a:latin typeface="Trebuchet MS" pitchFamily="34"/>
            </a:endParaRP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B4F80B54-C6E8-86E5-97E4-881B3308403B}"/>
              </a:ext>
            </a:extLst>
          </p:cNvPr>
          <p:cNvSpPr txBox="1"/>
          <p:nvPr/>
        </p:nvSpPr>
        <p:spPr>
          <a:xfrm>
            <a:off x="8898710" y="4867370"/>
            <a:ext cx="1290738" cy="307777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ctr" anchorCtr="1" compatLnSpc="1">
            <a:spAutoFit/>
          </a:bodyPr>
          <a:lstStyle/>
          <a:p>
            <a:pPr algn="ctr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b="1">
                <a:solidFill>
                  <a:srgbClr val="1F497D"/>
                </a:solidFill>
                <a:latin typeface="Trebuchet MS" pitchFamily="34"/>
              </a:rPr>
              <a:t>Self reported</a:t>
            </a:r>
          </a:p>
        </p:txBody>
      </p:sp>
      <p:pic>
        <p:nvPicPr>
          <p:cNvPr id="11" name="Picture 2" descr="http://3.bp.blogspot.com/_tmNzDjHea_Q/Rxdj7cKgj3I/AAAAAAAAABI/fdMQpVx2qlQ/s320/babel.jpg">
            <a:extLst>
              <a:ext uri="{FF2B5EF4-FFF2-40B4-BE49-F238E27FC236}">
                <a16:creationId xmlns:a16="http://schemas.microsoft.com/office/drawing/2014/main" id="{91FCA2D0-1AC6-36BC-AF96-58A566C63F3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575721" y="2395910"/>
            <a:ext cx="2231794" cy="1681160"/>
          </a:xfrm>
          <a:prstGeom prst="rect">
            <a:avLst/>
          </a:prstGeom>
          <a:noFill/>
          <a:ln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D0A911-18B3-E703-45A9-EE72BACF8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A312F140-0FC6-B6EC-A278-A735A10531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330057" y="2136896"/>
            <a:ext cx="6823880" cy="3937648"/>
          </a:xfr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1C3D6EC9-B6DF-9959-6E05-A2634096F2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5049" y="259304"/>
            <a:ext cx="5898753" cy="1449262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1B036BA8-2195-A359-B9E6-5DBAB661E0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845" y="235881"/>
            <a:ext cx="2683186" cy="1041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51049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9E6B6E-5F58-EFFF-1B1E-3BD4AD529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saga della SAD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CDF483E7-3E90-B59A-D4C8-80EBA8752A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27545" y="1815152"/>
            <a:ext cx="11370013" cy="3971499"/>
          </a:xfr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A1A052A-C0DC-CEA1-9EF9-EC4FC1235B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4277" y="365125"/>
            <a:ext cx="3058541" cy="10951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57192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3ED62190-3CA4-076C-3B03-FEF9E8097F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b="12737"/>
          <a:stretch/>
        </p:blipFill>
        <p:spPr>
          <a:xfrm>
            <a:off x="838200" y="1538564"/>
            <a:ext cx="9916236" cy="4766705"/>
          </a:xfrm>
        </p:spPr>
      </p:pic>
      <p:sp>
        <p:nvSpPr>
          <p:cNvPr id="6" name="Freccia a destra 5">
            <a:extLst>
              <a:ext uri="{FF2B5EF4-FFF2-40B4-BE49-F238E27FC236}">
                <a16:creationId xmlns:a16="http://schemas.microsoft.com/office/drawing/2014/main" id="{23F00A95-B6C3-94D9-E547-E0AD6D264D1A}"/>
              </a:ext>
            </a:extLst>
          </p:cNvPr>
          <p:cNvSpPr/>
          <p:nvPr/>
        </p:nvSpPr>
        <p:spPr>
          <a:xfrm>
            <a:off x="2259158" y="293667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put penna 6">
                <a:extLst>
                  <a:ext uri="{FF2B5EF4-FFF2-40B4-BE49-F238E27FC236}">
                    <a16:creationId xmlns:a16="http://schemas.microsoft.com/office/drawing/2014/main" id="{7C17326D-3219-1B66-5658-D074798239C2}"/>
                  </a:ext>
                </a:extLst>
              </p14:cNvPr>
              <p14:cNvContentPartPr/>
              <p14:nvPr/>
            </p14:nvContentPartPr>
            <p14:xfrm>
              <a:off x="3456753" y="3139249"/>
              <a:ext cx="6510600" cy="110160"/>
            </p14:xfrm>
          </p:contentPart>
        </mc:Choice>
        <mc:Fallback xmlns="">
          <p:pic>
            <p:nvPicPr>
              <p:cNvPr id="7" name="Input penna 6">
                <a:extLst>
                  <a:ext uri="{FF2B5EF4-FFF2-40B4-BE49-F238E27FC236}">
                    <a16:creationId xmlns:a16="http://schemas.microsoft.com/office/drawing/2014/main" id="{7C17326D-3219-1B66-5658-D074798239C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02753" y="3031609"/>
                <a:ext cx="6618240" cy="32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put penna 8">
                <a:extLst>
                  <a:ext uri="{FF2B5EF4-FFF2-40B4-BE49-F238E27FC236}">
                    <a16:creationId xmlns:a16="http://schemas.microsoft.com/office/drawing/2014/main" id="{91847D3E-23F5-057D-B4D3-42530EDCA25F}"/>
                  </a:ext>
                </a:extLst>
              </p14:cNvPr>
              <p14:cNvContentPartPr/>
              <p14:nvPr/>
            </p14:nvContentPartPr>
            <p14:xfrm>
              <a:off x="3456753" y="3429000"/>
              <a:ext cx="2432160" cy="720"/>
            </p14:xfrm>
          </p:contentPart>
        </mc:Choice>
        <mc:Fallback xmlns="">
          <p:pic>
            <p:nvPicPr>
              <p:cNvPr id="9" name="Input penna 8">
                <a:extLst>
                  <a:ext uri="{FF2B5EF4-FFF2-40B4-BE49-F238E27FC236}">
                    <a16:creationId xmlns:a16="http://schemas.microsoft.com/office/drawing/2014/main" id="{91847D3E-23F5-057D-B4D3-42530EDCA25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02753" y="3213000"/>
                <a:ext cx="2539800" cy="43200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Immagine 9">
            <a:extLst>
              <a:ext uri="{FF2B5EF4-FFF2-40B4-BE49-F238E27FC236}">
                <a16:creationId xmlns:a16="http://schemas.microsoft.com/office/drawing/2014/main" id="{DA09C875-4D25-EA23-9950-30621048F4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4267" y="328640"/>
            <a:ext cx="2569782" cy="9201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24359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09EB1D3-27DA-73D3-4136-3F5C609881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3074" y="1031339"/>
            <a:ext cx="7439568" cy="47953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41732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871298-9E82-AD36-2419-2B68E5CB0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7801A84C-CEA0-65DE-A374-A83504EC19B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5502479"/>
              </p:ext>
            </p:extLst>
          </p:nvPr>
        </p:nvGraphicFramePr>
        <p:xfrm>
          <a:off x="382137" y="1866568"/>
          <a:ext cx="10971664" cy="266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2916">
                  <a:extLst>
                    <a:ext uri="{9D8B030D-6E8A-4147-A177-3AD203B41FA5}">
                      <a16:colId xmlns:a16="http://schemas.microsoft.com/office/drawing/2014/main" val="686372569"/>
                    </a:ext>
                  </a:extLst>
                </a:gridCol>
                <a:gridCol w="2742916">
                  <a:extLst>
                    <a:ext uri="{9D8B030D-6E8A-4147-A177-3AD203B41FA5}">
                      <a16:colId xmlns:a16="http://schemas.microsoft.com/office/drawing/2014/main" val="3365799452"/>
                    </a:ext>
                  </a:extLst>
                </a:gridCol>
                <a:gridCol w="2742916">
                  <a:extLst>
                    <a:ext uri="{9D8B030D-6E8A-4147-A177-3AD203B41FA5}">
                      <a16:colId xmlns:a16="http://schemas.microsoft.com/office/drawing/2014/main" val="2851450272"/>
                    </a:ext>
                  </a:extLst>
                </a:gridCol>
                <a:gridCol w="2742916">
                  <a:extLst>
                    <a:ext uri="{9D8B030D-6E8A-4147-A177-3AD203B41FA5}">
                      <a16:colId xmlns:a16="http://schemas.microsoft.com/office/drawing/2014/main" val="13323189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ERS ATS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GOLD 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GINA 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96879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Valori teorici FEV1  FVC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GLI global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GLI global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Non specificamente indicati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24091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 Limite di normalità «</a:t>
                      </a:r>
                      <a:r>
                        <a:rPr lang="it-IT" dirty="0" err="1"/>
                        <a:t>tiffenau</a:t>
                      </a:r>
                      <a:r>
                        <a:rPr lang="it-IT" dirty="0"/>
                        <a:t>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LLC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Non specificamente indicato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69807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Test di broncodilatazione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+ 10% teorico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Non specificamente indicato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+12% osservato e 200 cc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7717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err="1"/>
                        <a:t>Grading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Z scores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% teorico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non trattato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5196612"/>
                  </a:ext>
                </a:extLst>
              </a:tr>
            </a:tbl>
          </a:graphicData>
        </a:graphic>
      </p:graphicFrame>
      <p:sp>
        <p:nvSpPr>
          <p:cNvPr id="5" name="CasellaDiTesto 4">
            <a:extLst>
              <a:ext uri="{FF2B5EF4-FFF2-40B4-BE49-F238E27FC236}">
                <a16:creationId xmlns:a16="http://schemas.microsoft.com/office/drawing/2014/main" id="{185BD59A-AB72-5D98-B09F-C2D815C16FE5}"/>
              </a:ext>
            </a:extLst>
          </p:cNvPr>
          <p:cNvSpPr txBox="1"/>
          <p:nvPr/>
        </p:nvSpPr>
        <p:spPr>
          <a:xfrm>
            <a:off x="464019" y="4967785"/>
            <a:ext cx="1119223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Impatto sulla diagnosi di BPCO , PRISM – pattern aspecifico e </a:t>
            </a:r>
            <a:r>
              <a:rPr lang="it-IT" sz="2800" dirty="0" err="1"/>
              <a:t>disanapsi</a:t>
            </a:r>
            <a:endParaRPr lang="it-IT" sz="2800" dirty="0"/>
          </a:p>
          <a:p>
            <a:endParaRPr lang="it-IT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14763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962F3A5D-F2C3-CA28-B32C-7A18C6CEE0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t="25757" b="14039"/>
          <a:stretch/>
        </p:blipFill>
        <p:spPr>
          <a:xfrm>
            <a:off x="395785" y="244743"/>
            <a:ext cx="6496334" cy="6060523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F560047-617E-2CC8-C28B-5F738FB7266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4116" t="60145" r="17882"/>
          <a:stretch/>
        </p:blipFill>
        <p:spPr>
          <a:xfrm>
            <a:off x="7129435" y="1354540"/>
            <a:ext cx="4666779" cy="349041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C06E09DC-672F-45F1-7B30-606E0FC5F9B7}"/>
              </a:ext>
            </a:extLst>
          </p:cNvPr>
          <p:cNvSpPr txBox="1"/>
          <p:nvPr/>
        </p:nvSpPr>
        <p:spPr>
          <a:xfrm>
            <a:off x="6892119" y="5404513"/>
            <a:ext cx="39665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La normalità di definisce meglio con</a:t>
            </a:r>
          </a:p>
          <a:p>
            <a:pPr marL="285750" indent="-285750">
              <a:buFontTx/>
              <a:buChar char="-"/>
            </a:pPr>
            <a:r>
              <a:rPr lang="it-IT" b="1" dirty="0">
                <a:solidFill>
                  <a:srgbClr val="FF0000"/>
                </a:solidFill>
              </a:rPr>
              <a:t>Confronto con precedenti</a:t>
            </a:r>
          </a:p>
          <a:p>
            <a:pPr marL="285750" indent="-285750">
              <a:buFontTx/>
              <a:buChar char="-"/>
            </a:pPr>
            <a:r>
              <a:rPr lang="it-IT" b="1" dirty="0">
                <a:solidFill>
                  <a:srgbClr val="FF0000"/>
                </a:solidFill>
              </a:rPr>
              <a:t>Test di broncodilatazione</a:t>
            </a:r>
          </a:p>
          <a:p>
            <a:pPr marL="285750" indent="-285750">
              <a:buFontTx/>
              <a:buChar char="-"/>
            </a:pPr>
            <a:r>
              <a:rPr lang="it-IT" b="1" dirty="0">
                <a:solidFill>
                  <a:srgbClr val="FF0000"/>
                </a:solidFill>
              </a:rPr>
              <a:t>Dati anamnestici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18268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lick here for a larger view.">
            <a:hlinkClick r:id="rId4"/>
            <a:extLst>
              <a:ext uri="{FF2B5EF4-FFF2-40B4-BE49-F238E27FC236}">
                <a16:creationId xmlns:a16="http://schemas.microsoft.com/office/drawing/2014/main" id="{058E58F7-49C1-AC85-15DB-B6E68696715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099047" y="574672"/>
            <a:ext cx="2311402" cy="236219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Box 15">
            <a:extLst>
              <a:ext uri="{FF2B5EF4-FFF2-40B4-BE49-F238E27FC236}">
                <a16:creationId xmlns:a16="http://schemas.microsoft.com/office/drawing/2014/main" id="{47938269-CC86-2FAE-4D21-A7279CBDAEFF}"/>
              </a:ext>
            </a:extLst>
          </p:cNvPr>
          <p:cNvSpPr txBox="1"/>
          <p:nvPr/>
        </p:nvSpPr>
        <p:spPr>
          <a:xfrm rot="5400013">
            <a:off x="2856749" y="1321592"/>
            <a:ext cx="3429000" cy="785817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algn="ctr">
              <a:spcBef>
                <a:spcPts val="11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b="1" dirty="0">
                <a:solidFill>
                  <a:srgbClr val="FFFFFF"/>
                </a:solidFill>
                <a:latin typeface="Arial"/>
              </a:rPr>
              <a:t>Aspetto a “dente di sega”</a:t>
            </a:r>
          </a:p>
          <a:p>
            <a:pPr algn="ctr">
              <a:spcBef>
                <a:spcPts val="11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b="1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B816CDC-D9C7-320E-A0B5-1EB2D2BD54A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61202"/>
          <a:stretch/>
        </p:blipFill>
        <p:spPr>
          <a:xfrm>
            <a:off x="8377243" y="573210"/>
            <a:ext cx="2772978" cy="200769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 Box 15">
            <a:extLst>
              <a:ext uri="{FF2B5EF4-FFF2-40B4-BE49-F238E27FC236}">
                <a16:creationId xmlns:a16="http://schemas.microsoft.com/office/drawing/2014/main" id="{49E703FC-7E5B-F7AB-47F2-832D7D62F388}"/>
              </a:ext>
            </a:extLst>
          </p:cNvPr>
          <p:cNvSpPr txBox="1"/>
          <p:nvPr/>
        </p:nvSpPr>
        <p:spPr>
          <a:xfrm rot="5400013">
            <a:off x="6410236" y="1335088"/>
            <a:ext cx="3429000" cy="78422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algn="ctr">
              <a:spcBef>
                <a:spcPts val="11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b="1" dirty="0">
                <a:solidFill>
                  <a:srgbClr val="FFFFFF"/>
                </a:solidFill>
                <a:latin typeface="Arial"/>
              </a:rPr>
              <a:t>eccessiva</a:t>
            </a:r>
          </a:p>
          <a:p>
            <a:pPr algn="ctr">
              <a:spcBef>
                <a:spcPts val="11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b="1" dirty="0">
                <a:solidFill>
                  <a:srgbClr val="FFFFFF"/>
                </a:solidFill>
                <a:latin typeface="Arial"/>
              </a:rPr>
              <a:t> </a:t>
            </a:r>
            <a:r>
              <a:rPr lang="it-IT" b="1" dirty="0" err="1">
                <a:solidFill>
                  <a:srgbClr val="FFFFFF"/>
                </a:solidFill>
                <a:latin typeface="Arial"/>
              </a:rPr>
              <a:t>collassabilità</a:t>
            </a:r>
            <a:r>
              <a:rPr lang="it-IT" b="1" dirty="0">
                <a:solidFill>
                  <a:srgbClr val="FFFFFF"/>
                </a:solidFill>
                <a:latin typeface="Arial"/>
              </a:rPr>
              <a:t> vie aeree</a:t>
            </a:r>
          </a:p>
        </p:txBody>
      </p:sp>
      <p:sp>
        <p:nvSpPr>
          <p:cNvPr id="6" name="Text Box 15">
            <a:extLst>
              <a:ext uri="{FF2B5EF4-FFF2-40B4-BE49-F238E27FC236}">
                <a16:creationId xmlns:a16="http://schemas.microsoft.com/office/drawing/2014/main" id="{1574BC83-CFB1-4ED9-CE65-0F7B0E9C5E57}"/>
              </a:ext>
            </a:extLst>
          </p:cNvPr>
          <p:cNvSpPr txBox="1"/>
          <p:nvPr/>
        </p:nvSpPr>
        <p:spPr>
          <a:xfrm rot="5400013">
            <a:off x="2949294" y="4681535"/>
            <a:ext cx="3429000" cy="923928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algn="ctr">
              <a:spcBef>
                <a:spcPts val="11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b="1" dirty="0">
                <a:solidFill>
                  <a:srgbClr val="002060"/>
                </a:solidFill>
                <a:latin typeface="Arial"/>
              </a:rPr>
              <a:t>Aspetto suggestivo di “Limitazione spontanea del flusso espiratorio”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CAAF0A5-169A-9FB1-E6E6-04C6B0D1001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232404" y="4490113"/>
            <a:ext cx="2507504" cy="1310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F8ABD76B-B746-4B7E-29CF-A42554F309C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021169" y="3879855"/>
            <a:ext cx="2415655" cy="180022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 Box 15">
            <a:extLst>
              <a:ext uri="{FF2B5EF4-FFF2-40B4-BE49-F238E27FC236}">
                <a16:creationId xmlns:a16="http://schemas.microsoft.com/office/drawing/2014/main" id="{B2282FC8-DADF-DFEB-00F1-3887C7C9E590}"/>
              </a:ext>
            </a:extLst>
          </p:cNvPr>
          <p:cNvSpPr txBox="1"/>
          <p:nvPr/>
        </p:nvSpPr>
        <p:spPr>
          <a:xfrm rot="5400013">
            <a:off x="6487379" y="4681535"/>
            <a:ext cx="3429000" cy="92392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algn="ctr">
              <a:spcBef>
                <a:spcPts val="11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b="1" dirty="0">
                <a:solidFill>
                  <a:srgbClr val="002060"/>
                </a:solidFill>
                <a:latin typeface="Arial"/>
              </a:rPr>
              <a:t>Miglioramento Capacità Inspiratoria dopo  broncodilatatore</a:t>
            </a:r>
          </a:p>
        </p:txBody>
      </p:sp>
      <p:sp>
        <p:nvSpPr>
          <p:cNvPr id="10" name="Text Box 15">
            <a:extLst>
              <a:ext uri="{FF2B5EF4-FFF2-40B4-BE49-F238E27FC236}">
                <a16:creationId xmlns:a16="http://schemas.microsoft.com/office/drawing/2014/main" id="{45A89EDE-E16C-5A2B-59BB-B40C174D6FA9}"/>
              </a:ext>
            </a:extLst>
          </p:cNvPr>
          <p:cNvSpPr txBox="1"/>
          <p:nvPr/>
        </p:nvSpPr>
        <p:spPr>
          <a:xfrm rot="5400013">
            <a:off x="-1191433" y="4764088"/>
            <a:ext cx="3429000" cy="78422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algn="ctr">
              <a:spcBef>
                <a:spcPts val="11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dirty="0">
                <a:solidFill>
                  <a:srgbClr val="FFFFFF"/>
                </a:solidFill>
                <a:latin typeface="Arial"/>
              </a:rPr>
              <a:t>Riduzione del Volume di</a:t>
            </a:r>
          </a:p>
          <a:p>
            <a:pPr algn="ctr">
              <a:spcBef>
                <a:spcPts val="11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dirty="0">
                <a:solidFill>
                  <a:srgbClr val="FFFFFF"/>
                </a:solidFill>
                <a:latin typeface="Arial"/>
              </a:rPr>
              <a:t> Riserva </a:t>
            </a:r>
            <a:r>
              <a:rPr lang="it-IT" b="1" dirty="0">
                <a:solidFill>
                  <a:srgbClr val="FFFFFF"/>
                </a:solidFill>
                <a:latin typeface="Arial"/>
              </a:rPr>
              <a:t>Espiratorio</a:t>
            </a:r>
          </a:p>
        </p:txBody>
      </p:sp>
      <p:sp>
        <p:nvSpPr>
          <p:cNvPr id="11" name="CasellaDiTesto 18">
            <a:extLst>
              <a:ext uri="{FF2B5EF4-FFF2-40B4-BE49-F238E27FC236}">
                <a16:creationId xmlns:a16="http://schemas.microsoft.com/office/drawing/2014/main" id="{8887BEF8-ABEF-2723-6EC8-3DF76CAC5B17}"/>
              </a:ext>
            </a:extLst>
          </p:cNvPr>
          <p:cNvSpPr txBox="1"/>
          <p:nvPr/>
        </p:nvSpPr>
        <p:spPr>
          <a:xfrm>
            <a:off x="1578829" y="5724603"/>
            <a:ext cx="2090739" cy="43021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100" b="1" dirty="0">
                <a:solidFill>
                  <a:srgbClr val="000000"/>
                </a:solidFill>
                <a:latin typeface="Arial"/>
              </a:rPr>
              <a:t>VRE  &lt; 10%  del teorico</a:t>
            </a: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100" b="1" dirty="0">
                <a:solidFill>
                  <a:srgbClr val="000000"/>
                </a:solidFill>
                <a:latin typeface="Arial"/>
              </a:rPr>
              <a:t> </a:t>
            </a:r>
          </a:p>
        </p:txBody>
      </p:sp>
      <p:sp>
        <p:nvSpPr>
          <p:cNvPr id="12" name="Text Box 15">
            <a:extLst>
              <a:ext uri="{FF2B5EF4-FFF2-40B4-BE49-F238E27FC236}">
                <a16:creationId xmlns:a16="http://schemas.microsoft.com/office/drawing/2014/main" id="{294ADDF2-B8BE-EC0D-61A3-59AFF589AE94}"/>
              </a:ext>
            </a:extLst>
          </p:cNvPr>
          <p:cNvSpPr txBox="1"/>
          <p:nvPr/>
        </p:nvSpPr>
        <p:spPr>
          <a:xfrm rot="5400013">
            <a:off x="-1273504" y="1397794"/>
            <a:ext cx="3441701" cy="646115"/>
          </a:xfrm>
          <a:prstGeom prst="rect">
            <a:avLst/>
          </a:prstGeom>
          <a:solidFill>
            <a:srgbClr val="A25E76"/>
          </a:solidFill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algn="ctr">
              <a:spcBef>
                <a:spcPts val="11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b="1" dirty="0">
                <a:solidFill>
                  <a:srgbClr val="FFFFFF"/>
                </a:solidFill>
                <a:latin typeface="Arial"/>
              </a:rPr>
              <a:t>Ostruzione delle alte vie aeree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DBCF2D61-E0F3-5BEB-4F04-258F429AC14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217683" y="848098"/>
            <a:ext cx="2605043" cy="1732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7D9D1C04-E31A-3D25-7BB2-5D00DE61E9C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4116" t="60145" r="17882"/>
          <a:stretch/>
        </p:blipFill>
        <p:spPr>
          <a:xfrm>
            <a:off x="1302356" y="3998794"/>
            <a:ext cx="2551164" cy="1445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AEA8762-13E7-7CB3-9FAB-539371403E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2951" y="1897418"/>
            <a:ext cx="6837528" cy="422170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167171A4-E79A-2965-9661-413443B3149A}"/>
              </a:ext>
            </a:extLst>
          </p:cNvPr>
          <p:cNvSpPr txBox="1"/>
          <p:nvPr/>
        </p:nvSpPr>
        <p:spPr>
          <a:xfrm>
            <a:off x="3261820" y="491323"/>
            <a:ext cx="65099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problema della comunicazione</a:t>
            </a:r>
          </a:p>
          <a:p>
            <a:r>
              <a:rPr lang="it-IT" sz="2800" dirty="0"/>
              <a:t>        Il linguaggio di refertazione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588921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Riccardo\AppData\Local\Microsoft\Windows\Temporary Internet Files\Content.IE5\2E6TUBG8\spiro cardio002.jpg">
            <a:extLst>
              <a:ext uri="{FF2B5EF4-FFF2-40B4-BE49-F238E27FC236}">
                <a16:creationId xmlns:a16="http://schemas.microsoft.com/office/drawing/2014/main" id="{3DE4D6A2-348E-96AB-7865-FC6254D9892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6362" b="15527"/>
          <a:stretch/>
        </p:blipFill>
        <p:spPr>
          <a:xfrm>
            <a:off x="359050" y="812043"/>
            <a:ext cx="11391672" cy="579347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3">
            <a:extLst>
              <a:ext uri="{FF2B5EF4-FFF2-40B4-BE49-F238E27FC236}">
                <a16:creationId xmlns:a16="http://schemas.microsoft.com/office/drawing/2014/main" id="{818B954F-8FA1-7C9E-6587-AC82A114B9B6}"/>
              </a:ext>
            </a:extLst>
          </p:cNvPr>
          <p:cNvSpPr/>
          <p:nvPr/>
        </p:nvSpPr>
        <p:spPr>
          <a:xfrm>
            <a:off x="2589313" y="3082100"/>
            <a:ext cx="2255642" cy="292293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Rettangolo 3">
            <a:extLst>
              <a:ext uri="{FF2B5EF4-FFF2-40B4-BE49-F238E27FC236}">
                <a16:creationId xmlns:a16="http://schemas.microsoft.com/office/drawing/2014/main" id="{0786DB0C-A219-46DD-41E0-098ED06705B2}"/>
              </a:ext>
            </a:extLst>
          </p:cNvPr>
          <p:cNvSpPr/>
          <p:nvPr/>
        </p:nvSpPr>
        <p:spPr>
          <a:xfrm>
            <a:off x="9495080" y="5554640"/>
            <a:ext cx="2255642" cy="491318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" name="Rettangolo 3">
            <a:extLst>
              <a:ext uri="{FF2B5EF4-FFF2-40B4-BE49-F238E27FC236}">
                <a16:creationId xmlns:a16="http://schemas.microsoft.com/office/drawing/2014/main" id="{3261F577-F833-5F39-01BD-8EAF82EFE820}"/>
              </a:ext>
            </a:extLst>
          </p:cNvPr>
          <p:cNvSpPr/>
          <p:nvPr/>
        </p:nvSpPr>
        <p:spPr>
          <a:xfrm>
            <a:off x="2195797" y="1364760"/>
            <a:ext cx="2255642" cy="292293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" name="Rettangolo 3">
            <a:extLst>
              <a:ext uri="{FF2B5EF4-FFF2-40B4-BE49-F238E27FC236}">
                <a16:creationId xmlns:a16="http://schemas.microsoft.com/office/drawing/2014/main" id="{A38DB578-B9A7-9803-0EDF-9EB0ABCA08CA}"/>
              </a:ext>
            </a:extLst>
          </p:cNvPr>
          <p:cNvSpPr/>
          <p:nvPr/>
        </p:nvSpPr>
        <p:spPr>
          <a:xfrm>
            <a:off x="956121" y="1653637"/>
            <a:ext cx="2255642" cy="292293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" name="Rettangolo 3">
            <a:extLst>
              <a:ext uri="{FF2B5EF4-FFF2-40B4-BE49-F238E27FC236}">
                <a16:creationId xmlns:a16="http://schemas.microsoft.com/office/drawing/2014/main" id="{E8D5EE65-8095-447D-9C5F-0EEF5B498000}"/>
              </a:ext>
            </a:extLst>
          </p:cNvPr>
          <p:cNvSpPr/>
          <p:nvPr/>
        </p:nvSpPr>
        <p:spPr>
          <a:xfrm>
            <a:off x="3494607" y="2090372"/>
            <a:ext cx="2255642" cy="292293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>
              <a:solidFill>
                <a:srgbClr val="FFFFFF"/>
              </a:solidFill>
              <a:latin typeface="Calibri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put penna 5">
                <a:extLst>
                  <a:ext uri="{FF2B5EF4-FFF2-40B4-BE49-F238E27FC236}">
                    <a16:creationId xmlns:a16="http://schemas.microsoft.com/office/drawing/2014/main" id="{2CBA5408-624E-891D-36F2-D82DC38E186F}"/>
                  </a:ext>
                </a:extLst>
              </p14:cNvPr>
              <p14:cNvContentPartPr/>
              <p14:nvPr/>
            </p14:nvContentPartPr>
            <p14:xfrm>
              <a:off x="518556" y="3698678"/>
              <a:ext cx="4669920" cy="720"/>
            </p14:xfrm>
          </p:contentPart>
        </mc:Choice>
        <mc:Fallback xmlns="">
          <p:pic>
            <p:nvPicPr>
              <p:cNvPr id="6" name="Input penna 5">
                <a:extLst>
                  <a:ext uri="{FF2B5EF4-FFF2-40B4-BE49-F238E27FC236}">
                    <a16:creationId xmlns:a16="http://schemas.microsoft.com/office/drawing/2014/main" id="{2CBA5408-624E-891D-36F2-D82DC38E186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64556" y="3482678"/>
                <a:ext cx="477756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Input penna 9">
                <a:extLst>
                  <a:ext uri="{FF2B5EF4-FFF2-40B4-BE49-F238E27FC236}">
                    <a16:creationId xmlns:a16="http://schemas.microsoft.com/office/drawing/2014/main" id="{639EF025-9573-CEE7-FCE2-72E6DF310255}"/>
                  </a:ext>
                </a:extLst>
              </p14:cNvPr>
              <p14:cNvContentPartPr/>
              <p14:nvPr/>
            </p14:nvContentPartPr>
            <p14:xfrm>
              <a:off x="9389316" y="7083038"/>
              <a:ext cx="360" cy="360"/>
            </p14:xfrm>
          </p:contentPart>
        </mc:Choice>
        <mc:Fallback xmlns="">
          <p:pic>
            <p:nvPicPr>
              <p:cNvPr id="10" name="Input penna 9">
                <a:extLst>
                  <a:ext uri="{FF2B5EF4-FFF2-40B4-BE49-F238E27FC236}">
                    <a16:creationId xmlns:a16="http://schemas.microsoft.com/office/drawing/2014/main" id="{639EF025-9573-CEE7-FCE2-72E6DF31025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335676" y="6975398"/>
                <a:ext cx="108000" cy="21600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http://3.bp.blogspot.com/_tmNzDjHea_Q/Rxdj7cKgj3I/AAAAAAAAABI/fdMQpVx2qlQ/s320/babel.jpg">
            <a:extLst>
              <a:ext uri="{FF2B5EF4-FFF2-40B4-BE49-F238E27FC236}">
                <a16:creationId xmlns:a16="http://schemas.microsoft.com/office/drawing/2014/main" id="{6CCF0D4A-2BA4-96F0-CB62-585F7BF87F1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828" r="1" b="1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  <a:noFill/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98AF8AA-3DDE-C5C5-706D-EAFDD11F784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10780" y="873454"/>
            <a:ext cx="4370401" cy="4954493"/>
          </a:xfrm>
          <a:noFill/>
        </p:spPr>
        <p:txBody>
          <a:bodyPr anchorCtr="0">
            <a:normAutofit fontScale="92500" lnSpcReduction="10000"/>
          </a:bodyPr>
          <a:lstStyle/>
          <a:p>
            <a:pPr marL="457200" indent="-457200" algn="l">
              <a:spcBef>
                <a:spcPts val="600"/>
              </a:spcBef>
              <a:buChar char="•"/>
            </a:pPr>
            <a:r>
              <a:rPr lang="it-IT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/>
              </a:rPr>
              <a:t>deficit/compromissione/incapacità</a:t>
            </a:r>
          </a:p>
          <a:p>
            <a:pPr marL="457200" indent="-457200" algn="l">
              <a:spcBef>
                <a:spcPts val="600"/>
              </a:spcBef>
              <a:buChar char="•"/>
            </a:pPr>
            <a:r>
              <a:rPr lang="it-IT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/>
              </a:rPr>
              <a:t>respiratoria/ventilatoria</a:t>
            </a:r>
          </a:p>
          <a:p>
            <a:pPr marL="457200" indent="-457200" algn="l">
              <a:spcBef>
                <a:spcPts val="600"/>
              </a:spcBef>
              <a:buChar char="•"/>
            </a:pPr>
            <a:endParaRPr lang="it-IT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/>
            </a:endParaRPr>
          </a:p>
          <a:p>
            <a:pPr marL="457200" indent="-457200" algn="l">
              <a:spcBef>
                <a:spcPts val="600"/>
              </a:spcBef>
              <a:buChar char="•"/>
            </a:pPr>
            <a:r>
              <a:rPr lang="it-IT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/>
              </a:rPr>
              <a:t>Ostruzione bronchiale</a:t>
            </a:r>
          </a:p>
          <a:p>
            <a:pPr marL="457200" indent="-457200" algn="l">
              <a:spcBef>
                <a:spcPts val="600"/>
              </a:spcBef>
              <a:buChar char="•"/>
            </a:pPr>
            <a:r>
              <a:rPr lang="it-IT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/>
              </a:rPr>
              <a:t>Ostruzione </a:t>
            </a:r>
            <a:r>
              <a:rPr lang="it-IT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/>
              </a:rPr>
              <a:t>bronchiolare</a:t>
            </a:r>
            <a:endParaRPr lang="it-IT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/>
            </a:endParaRPr>
          </a:p>
          <a:p>
            <a:pPr marL="457200" indent="-457200" algn="l">
              <a:spcBef>
                <a:spcPts val="600"/>
              </a:spcBef>
              <a:buChar char="•"/>
            </a:pPr>
            <a:r>
              <a:rPr lang="it-IT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/>
              </a:rPr>
              <a:t>Ostruzione delle piccole vie aeree</a:t>
            </a:r>
          </a:p>
          <a:p>
            <a:pPr marL="457200" indent="-457200" algn="l">
              <a:spcBef>
                <a:spcPts val="600"/>
              </a:spcBef>
              <a:buChar char="•"/>
            </a:pPr>
            <a:r>
              <a:rPr lang="it-IT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/>
              </a:rPr>
              <a:t>Limitazione di flusso</a:t>
            </a:r>
          </a:p>
          <a:p>
            <a:pPr marL="457200" indent="-457200" algn="l">
              <a:spcBef>
                <a:spcPts val="600"/>
              </a:spcBef>
              <a:buChar char="•"/>
            </a:pPr>
            <a:r>
              <a:rPr lang="it-IT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/>
              </a:rPr>
              <a:t>Limitazione di flusso a piccoli volumi polmonari</a:t>
            </a:r>
          </a:p>
          <a:p>
            <a:pPr marL="457200" indent="-457200" algn="l">
              <a:spcBef>
                <a:spcPts val="600"/>
              </a:spcBef>
              <a:buChar char="•"/>
            </a:pPr>
            <a:endParaRPr lang="it-IT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/>
            </a:endParaRPr>
          </a:p>
          <a:p>
            <a:pPr marL="457200" indent="-457200" algn="l">
              <a:spcBef>
                <a:spcPts val="600"/>
              </a:spcBef>
              <a:buChar char="•"/>
            </a:pPr>
            <a:r>
              <a:rPr lang="it-IT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/>
              </a:rPr>
              <a:t>Lieve, modesto, significativo, sensibile</a:t>
            </a:r>
          </a:p>
          <a:p>
            <a:pPr marL="457200" indent="-457200" algn="l">
              <a:spcBef>
                <a:spcPts val="600"/>
              </a:spcBef>
              <a:buChar char="•"/>
            </a:pPr>
            <a:r>
              <a:rPr lang="it-IT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/>
              </a:rPr>
              <a:t>Discreto, medio, moderato</a:t>
            </a:r>
          </a:p>
          <a:p>
            <a:pPr marL="457200" indent="-457200" algn="l">
              <a:spcBef>
                <a:spcPts val="600"/>
              </a:spcBef>
              <a:buChar char="•"/>
            </a:pPr>
            <a:r>
              <a:rPr lang="it-IT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/>
              </a:rPr>
              <a:t>Notevole, grave, severo, elevato</a:t>
            </a:r>
          </a:p>
          <a:p>
            <a:pPr marL="457200" indent="-457200" algn="l">
              <a:spcBef>
                <a:spcPts val="600"/>
              </a:spcBef>
              <a:buChar char="•"/>
            </a:pPr>
            <a:endParaRPr lang="it-IT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/>
            </a:endParaRPr>
          </a:p>
          <a:p>
            <a:pPr marL="457200" indent="-457200" algn="l">
              <a:spcBef>
                <a:spcPts val="600"/>
              </a:spcBef>
              <a:buChar char="•"/>
            </a:pPr>
            <a:r>
              <a:rPr lang="it-IT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/>
              </a:rPr>
              <a:t>Diagnosi</a:t>
            </a:r>
          </a:p>
          <a:p>
            <a:pPr marL="457200" indent="-457200" algn="l">
              <a:spcBef>
                <a:spcPts val="600"/>
              </a:spcBef>
              <a:buChar char="•"/>
            </a:pPr>
            <a:r>
              <a:rPr lang="it-IT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/>
              </a:rPr>
              <a:t>Pattern funzionale</a:t>
            </a:r>
          </a:p>
        </p:txBody>
      </p:sp>
    </p:spTree>
    <p:custDataLst>
      <p:tags r:id="rId1"/>
    </p:custData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A01E82-E856-BD55-2D50-67E81B506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66DFFC38-568B-998F-23A9-FBA76E5FAB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05214" y="3138991"/>
            <a:ext cx="10837620" cy="3302757"/>
          </a:xfr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784F0DBC-486B-F94C-76EA-ECC48517A6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351" y="213507"/>
            <a:ext cx="2948372" cy="105573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2715BB4-0745-37FA-384A-A7BC581C4F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763" y="1745952"/>
            <a:ext cx="10837620" cy="132556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put penna 6">
                <a:extLst>
                  <a:ext uri="{FF2B5EF4-FFF2-40B4-BE49-F238E27FC236}">
                    <a16:creationId xmlns:a16="http://schemas.microsoft.com/office/drawing/2014/main" id="{1F8FF69A-6587-E1C7-C48E-BE61F6614CBD}"/>
                  </a:ext>
                </a:extLst>
              </p14:cNvPr>
              <p14:cNvContentPartPr/>
              <p14:nvPr/>
            </p14:nvContentPartPr>
            <p14:xfrm>
              <a:off x="1132216" y="2592758"/>
              <a:ext cx="9967320" cy="124560"/>
            </p14:xfrm>
          </p:contentPart>
        </mc:Choice>
        <mc:Fallback xmlns="">
          <p:pic>
            <p:nvPicPr>
              <p:cNvPr id="7" name="Input penna 6">
                <a:extLst>
                  <a:ext uri="{FF2B5EF4-FFF2-40B4-BE49-F238E27FC236}">
                    <a16:creationId xmlns:a16="http://schemas.microsoft.com/office/drawing/2014/main" id="{1F8FF69A-6587-E1C7-C48E-BE61F6614CB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576" y="2485118"/>
                <a:ext cx="10074960" cy="34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put penna 7">
                <a:extLst>
                  <a:ext uri="{FF2B5EF4-FFF2-40B4-BE49-F238E27FC236}">
                    <a16:creationId xmlns:a16="http://schemas.microsoft.com/office/drawing/2014/main" id="{6B17724B-2F89-CA5B-0DAC-C9D3CE649C58}"/>
                  </a:ext>
                </a:extLst>
              </p14:cNvPr>
              <p14:cNvContentPartPr/>
              <p14:nvPr/>
            </p14:nvContentPartPr>
            <p14:xfrm>
              <a:off x="914416" y="2920358"/>
              <a:ext cx="2020320" cy="360"/>
            </p14:xfrm>
          </p:contentPart>
        </mc:Choice>
        <mc:Fallback xmlns="">
          <p:pic>
            <p:nvPicPr>
              <p:cNvPr id="8" name="Input penna 7">
                <a:extLst>
                  <a:ext uri="{FF2B5EF4-FFF2-40B4-BE49-F238E27FC236}">
                    <a16:creationId xmlns:a16="http://schemas.microsoft.com/office/drawing/2014/main" id="{6B17724B-2F89-CA5B-0DAC-C9D3CE649C5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60776" y="2812718"/>
                <a:ext cx="212796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put penna 8">
                <a:extLst>
                  <a:ext uri="{FF2B5EF4-FFF2-40B4-BE49-F238E27FC236}">
                    <a16:creationId xmlns:a16="http://schemas.microsoft.com/office/drawing/2014/main" id="{941529B7-F678-FB16-569E-E5ACE8828181}"/>
                  </a:ext>
                </a:extLst>
              </p14:cNvPr>
              <p14:cNvContentPartPr/>
              <p14:nvPr/>
            </p14:nvContentPartPr>
            <p14:xfrm>
              <a:off x="3097816" y="3411758"/>
              <a:ext cx="640800" cy="360"/>
            </p14:xfrm>
          </p:contentPart>
        </mc:Choice>
        <mc:Fallback xmlns="">
          <p:pic>
            <p:nvPicPr>
              <p:cNvPr id="9" name="Input penna 8">
                <a:extLst>
                  <a:ext uri="{FF2B5EF4-FFF2-40B4-BE49-F238E27FC236}">
                    <a16:creationId xmlns:a16="http://schemas.microsoft.com/office/drawing/2014/main" id="{941529B7-F678-FB16-569E-E5ACE882818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043816" y="3304118"/>
                <a:ext cx="74844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1" name="Input penna 10">
                <a:extLst>
                  <a:ext uri="{FF2B5EF4-FFF2-40B4-BE49-F238E27FC236}">
                    <a16:creationId xmlns:a16="http://schemas.microsoft.com/office/drawing/2014/main" id="{A6987186-7607-BFE3-C1D8-402CA10B0B9A}"/>
                  </a:ext>
                </a:extLst>
              </p14:cNvPr>
              <p14:cNvContentPartPr/>
              <p14:nvPr/>
            </p14:nvContentPartPr>
            <p14:xfrm>
              <a:off x="8270656" y="3411758"/>
              <a:ext cx="1610280" cy="82080"/>
            </p14:xfrm>
          </p:contentPart>
        </mc:Choice>
        <mc:Fallback xmlns="">
          <p:pic>
            <p:nvPicPr>
              <p:cNvPr id="11" name="Input penna 10">
                <a:extLst>
                  <a:ext uri="{FF2B5EF4-FFF2-40B4-BE49-F238E27FC236}">
                    <a16:creationId xmlns:a16="http://schemas.microsoft.com/office/drawing/2014/main" id="{A6987186-7607-BFE3-C1D8-402CA10B0B9A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216656" y="3303758"/>
                <a:ext cx="1717920" cy="29772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9111989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161356-4FC9-ED5E-A262-7B54E5488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DB0EA86A-7A21-2EC6-8501-A761331189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00251" y="57945"/>
            <a:ext cx="11891749" cy="656122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204318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82F883AA-D0A0-2054-568B-CA3E1CBE12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64110" y="3078259"/>
            <a:ext cx="7474643" cy="2929429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put penna 5">
                <a:extLst>
                  <a:ext uri="{FF2B5EF4-FFF2-40B4-BE49-F238E27FC236}">
                    <a16:creationId xmlns:a16="http://schemas.microsoft.com/office/drawing/2014/main" id="{B4F3AD8F-AB40-ECC6-D2E5-5FE60B32A4AE}"/>
                  </a:ext>
                </a:extLst>
              </p14:cNvPr>
              <p14:cNvContentPartPr/>
              <p14:nvPr/>
            </p14:nvContentPartPr>
            <p14:xfrm>
              <a:off x="5868376" y="4065878"/>
              <a:ext cx="3138120" cy="70920"/>
            </p14:xfrm>
          </p:contentPart>
        </mc:Choice>
        <mc:Fallback xmlns="">
          <p:pic>
            <p:nvPicPr>
              <p:cNvPr id="6" name="Input penna 5">
                <a:extLst>
                  <a:ext uri="{FF2B5EF4-FFF2-40B4-BE49-F238E27FC236}">
                    <a16:creationId xmlns:a16="http://schemas.microsoft.com/office/drawing/2014/main" id="{B4F3AD8F-AB40-ECC6-D2E5-5FE60B32A4A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14376" y="3957878"/>
                <a:ext cx="3245760" cy="28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put penna 7">
                <a:extLst>
                  <a:ext uri="{FF2B5EF4-FFF2-40B4-BE49-F238E27FC236}">
                    <a16:creationId xmlns:a16="http://schemas.microsoft.com/office/drawing/2014/main" id="{E2D8452E-B7DB-6232-2322-79C240FD7976}"/>
                  </a:ext>
                </a:extLst>
              </p14:cNvPr>
              <p14:cNvContentPartPr/>
              <p14:nvPr/>
            </p14:nvContentPartPr>
            <p14:xfrm>
              <a:off x="5131096" y="5363678"/>
              <a:ext cx="1283400" cy="55080"/>
            </p14:xfrm>
          </p:contentPart>
        </mc:Choice>
        <mc:Fallback xmlns="">
          <p:pic>
            <p:nvPicPr>
              <p:cNvPr id="8" name="Input penna 7">
                <a:extLst>
                  <a:ext uri="{FF2B5EF4-FFF2-40B4-BE49-F238E27FC236}">
                    <a16:creationId xmlns:a16="http://schemas.microsoft.com/office/drawing/2014/main" id="{E2D8452E-B7DB-6232-2322-79C240FD797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077441" y="-11160322"/>
                <a:ext cx="1391070" cy="3304800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Immagine 9">
            <a:extLst>
              <a:ext uri="{FF2B5EF4-FFF2-40B4-BE49-F238E27FC236}">
                <a16:creationId xmlns:a16="http://schemas.microsoft.com/office/drawing/2014/main" id="{FA7D4ED7-9063-F376-B789-83143DAB69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722" y="165691"/>
            <a:ext cx="2387127" cy="2017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" name="Input penna 2">
                <a:extLst>
                  <a:ext uri="{FF2B5EF4-FFF2-40B4-BE49-F238E27FC236}">
                    <a16:creationId xmlns:a16="http://schemas.microsoft.com/office/drawing/2014/main" id="{98574FD9-CA65-993D-7521-AEB3F7C9F869}"/>
                  </a:ext>
                </a:extLst>
              </p14:cNvPr>
              <p14:cNvContentPartPr/>
              <p14:nvPr/>
            </p14:nvContentPartPr>
            <p14:xfrm>
              <a:off x="6782556" y="3616238"/>
              <a:ext cx="1737720" cy="15480"/>
            </p14:xfrm>
          </p:contentPart>
        </mc:Choice>
        <mc:Fallback xmlns="">
          <p:pic>
            <p:nvPicPr>
              <p:cNvPr id="3" name="Input penna 2">
                <a:extLst>
                  <a:ext uri="{FF2B5EF4-FFF2-40B4-BE49-F238E27FC236}">
                    <a16:creationId xmlns:a16="http://schemas.microsoft.com/office/drawing/2014/main" id="{98574FD9-CA65-993D-7521-AEB3F7C9F86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728916" y="3508238"/>
                <a:ext cx="1845360" cy="23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Input penna 6">
                <a:extLst>
                  <a:ext uri="{FF2B5EF4-FFF2-40B4-BE49-F238E27FC236}">
                    <a16:creationId xmlns:a16="http://schemas.microsoft.com/office/drawing/2014/main" id="{4DDA1E7C-7471-6ABA-6AF9-6AA2BEBD3A73}"/>
                  </a:ext>
                </a:extLst>
              </p14:cNvPr>
              <p14:cNvContentPartPr/>
              <p14:nvPr/>
            </p14:nvContentPartPr>
            <p14:xfrm>
              <a:off x="8993316" y="4926998"/>
              <a:ext cx="423360" cy="360"/>
            </p14:xfrm>
          </p:contentPart>
        </mc:Choice>
        <mc:Fallback xmlns="">
          <p:pic>
            <p:nvPicPr>
              <p:cNvPr id="7" name="Input penna 6">
                <a:extLst>
                  <a:ext uri="{FF2B5EF4-FFF2-40B4-BE49-F238E27FC236}">
                    <a16:creationId xmlns:a16="http://schemas.microsoft.com/office/drawing/2014/main" id="{4DDA1E7C-7471-6ABA-6AF9-6AA2BEBD3A7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939676" y="4818998"/>
                <a:ext cx="531000" cy="21600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CasellaDiTesto 8">
            <a:extLst>
              <a:ext uri="{FF2B5EF4-FFF2-40B4-BE49-F238E27FC236}">
                <a16:creationId xmlns:a16="http://schemas.microsoft.com/office/drawing/2014/main" id="{F9AE88E8-0471-D3C1-FFA4-B4A468578E9A}"/>
              </a:ext>
            </a:extLst>
          </p:cNvPr>
          <p:cNvSpPr txBox="1"/>
          <p:nvPr/>
        </p:nvSpPr>
        <p:spPr>
          <a:xfrm>
            <a:off x="9771797" y="3358758"/>
            <a:ext cx="11494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    Lieve</a:t>
            </a:r>
          </a:p>
          <a:p>
            <a:endParaRPr lang="it-IT" dirty="0"/>
          </a:p>
          <a:p>
            <a:r>
              <a:rPr lang="it-IT" dirty="0"/>
              <a:t>moderata</a:t>
            </a:r>
          </a:p>
        </p:txBody>
      </p:sp>
      <p:pic>
        <p:nvPicPr>
          <p:cNvPr id="4" name="Segnaposto contenuto 4">
            <a:extLst>
              <a:ext uri="{FF2B5EF4-FFF2-40B4-BE49-F238E27FC236}">
                <a16:creationId xmlns:a16="http://schemas.microsoft.com/office/drawing/2014/main" id="{0DB67CF7-9E8F-B6BC-90D3-D52B738FF07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74257" y="128810"/>
            <a:ext cx="3929996" cy="2168358"/>
          </a:xfrm>
          <a:prstGeom prst="rect">
            <a:avLst/>
          </a:prstGeom>
        </p:spPr>
      </p:pic>
      <p:sp>
        <p:nvSpPr>
          <p:cNvPr id="11" name="Freccia a destra 10">
            <a:extLst>
              <a:ext uri="{FF2B5EF4-FFF2-40B4-BE49-F238E27FC236}">
                <a16:creationId xmlns:a16="http://schemas.microsoft.com/office/drawing/2014/main" id="{210B993C-5C92-E19A-F7E7-B3E309999753}"/>
              </a:ext>
            </a:extLst>
          </p:cNvPr>
          <p:cNvSpPr/>
          <p:nvPr/>
        </p:nvSpPr>
        <p:spPr>
          <a:xfrm rot="16200000">
            <a:off x="9870947" y="2581093"/>
            <a:ext cx="722772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206639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9B29DEB-87CD-75A3-17E5-7D996E6DC2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740027" y="1211469"/>
            <a:ext cx="8820476" cy="1752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23AF5579-4956-3CC7-5467-A18C2B5AEA9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53675" y="3003856"/>
            <a:ext cx="8820476" cy="2447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EC3EC441-C87E-6366-458C-ABA0B3976F5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569190" y="3118789"/>
            <a:ext cx="2307360" cy="1973183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put penna 6">
                <a:extLst>
                  <a:ext uri="{FF2B5EF4-FFF2-40B4-BE49-F238E27FC236}">
                    <a16:creationId xmlns:a16="http://schemas.microsoft.com/office/drawing/2014/main" id="{6CED1DB1-BF3F-3E4E-F6F2-B0CA31877283}"/>
                  </a:ext>
                </a:extLst>
              </p14:cNvPr>
              <p14:cNvContentPartPr/>
              <p14:nvPr/>
            </p14:nvContentPartPr>
            <p14:xfrm>
              <a:off x="5049156" y="2128358"/>
              <a:ext cx="1173960" cy="14760"/>
            </p14:xfrm>
          </p:contentPart>
        </mc:Choice>
        <mc:Fallback xmlns="">
          <p:pic>
            <p:nvPicPr>
              <p:cNvPr id="7" name="Input penna 6">
                <a:extLst>
                  <a:ext uri="{FF2B5EF4-FFF2-40B4-BE49-F238E27FC236}">
                    <a16:creationId xmlns:a16="http://schemas.microsoft.com/office/drawing/2014/main" id="{6CED1DB1-BF3F-3E4E-F6F2-B0CA3187728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995516" y="2020718"/>
                <a:ext cx="1281600" cy="23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Input penna 8">
                <a:extLst>
                  <a:ext uri="{FF2B5EF4-FFF2-40B4-BE49-F238E27FC236}">
                    <a16:creationId xmlns:a16="http://schemas.microsoft.com/office/drawing/2014/main" id="{2032A822-A942-610D-7F63-F1D99872F5F5}"/>
                  </a:ext>
                </a:extLst>
              </p14:cNvPr>
              <p14:cNvContentPartPr/>
              <p14:nvPr/>
            </p14:nvContentPartPr>
            <p14:xfrm>
              <a:off x="5062836" y="5076398"/>
              <a:ext cx="5350680" cy="28440"/>
            </p14:xfrm>
          </p:contentPart>
        </mc:Choice>
        <mc:Fallback xmlns="">
          <p:pic>
            <p:nvPicPr>
              <p:cNvPr id="9" name="Input penna 8">
                <a:extLst>
                  <a:ext uri="{FF2B5EF4-FFF2-40B4-BE49-F238E27FC236}">
                    <a16:creationId xmlns:a16="http://schemas.microsoft.com/office/drawing/2014/main" id="{2032A822-A942-610D-7F63-F1D99872F5F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008836" y="4968398"/>
                <a:ext cx="5458320" cy="24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Input penna 9">
                <a:extLst>
                  <a:ext uri="{FF2B5EF4-FFF2-40B4-BE49-F238E27FC236}">
                    <a16:creationId xmlns:a16="http://schemas.microsoft.com/office/drawing/2014/main" id="{8A1B02B7-717B-1DBB-7DD1-AC225F2F5157}"/>
                  </a:ext>
                </a:extLst>
              </p14:cNvPr>
              <p14:cNvContentPartPr/>
              <p14:nvPr/>
            </p14:nvContentPartPr>
            <p14:xfrm>
              <a:off x="5104236" y="5349278"/>
              <a:ext cx="2145960" cy="83880"/>
            </p14:xfrm>
          </p:contentPart>
        </mc:Choice>
        <mc:Fallback xmlns="">
          <p:pic>
            <p:nvPicPr>
              <p:cNvPr id="10" name="Input penna 9">
                <a:extLst>
                  <a:ext uri="{FF2B5EF4-FFF2-40B4-BE49-F238E27FC236}">
                    <a16:creationId xmlns:a16="http://schemas.microsoft.com/office/drawing/2014/main" id="{8A1B02B7-717B-1DBB-7DD1-AC225F2F515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050596" y="5241638"/>
                <a:ext cx="2253600" cy="29952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84706FEB-B19D-5732-A213-D9547BCEE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9763" y="290471"/>
            <a:ext cx="7141781" cy="249358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415C9BC-AD29-F17A-F8E7-2F2DEE9A88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9764" y="3666532"/>
            <a:ext cx="7141782" cy="25572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760081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0970662-C417-0539-5432-285DE3CF6E0C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95533" y="188640"/>
            <a:ext cx="11737075" cy="1470026"/>
          </a:xfrm>
        </p:spPr>
        <p:txBody>
          <a:bodyPr>
            <a:normAutofit/>
          </a:bodyPr>
          <a:lstStyle/>
          <a:p>
            <a:pPr lvl="0"/>
            <a:r>
              <a:rPr lang="it-IT" dirty="0">
                <a:effectLst>
                  <a:outerShdw dist="38096" dir="2700000">
                    <a:srgbClr val="000000"/>
                  </a:outerShdw>
                </a:effectLst>
                <a:latin typeface="Century Gothic" pitchFamily="34"/>
              </a:rPr>
              <a:t>Note identificative/esplicative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D10958A-CA14-8EAD-414C-B25856FB3895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703515" y="2100369"/>
            <a:ext cx="8712970" cy="4013831"/>
          </a:xfrm>
        </p:spPr>
        <p:txBody>
          <a:bodyPr anchorCtr="0"/>
          <a:lstStyle/>
          <a:p>
            <a:pPr>
              <a:spcBef>
                <a:spcPts val="500"/>
              </a:spcBef>
            </a:pPr>
            <a:r>
              <a:rPr lang="it-IT" sz="2000" b="1" dirty="0">
                <a:solidFill>
                  <a:srgbClr val="262626"/>
                </a:solidFill>
                <a:latin typeface="Century Gothic" pitchFamily="34"/>
              </a:rPr>
              <a:t>Nel paragrafo “note identificative/esplicative” sono contenute informazioni che </a:t>
            </a:r>
            <a:r>
              <a:rPr lang="it-IT" sz="2000" b="1" u="sng" dirty="0">
                <a:solidFill>
                  <a:srgbClr val="262626"/>
                </a:solidFill>
                <a:latin typeface="Century Gothic" pitchFamily="34"/>
              </a:rPr>
              <a:t>non </a:t>
            </a:r>
            <a:r>
              <a:rPr lang="it-IT" sz="2000" b="1" dirty="0">
                <a:solidFill>
                  <a:srgbClr val="262626"/>
                </a:solidFill>
                <a:latin typeface="Century Gothic" pitchFamily="34"/>
              </a:rPr>
              <a:t>variano  da esame a esame. Alcuni esempi:</a:t>
            </a:r>
          </a:p>
          <a:p>
            <a:pPr>
              <a:spcBef>
                <a:spcPts val="400"/>
              </a:spcBef>
            </a:pPr>
            <a:endParaRPr lang="it-IT" sz="1800" dirty="0">
              <a:solidFill>
                <a:srgbClr val="262626"/>
              </a:solidFill>
              <a:latin typeface="Century Gothic" pitchFamily="34"/>
            </a:endParaRPr>
          </a:p>
          <a:p>
            <a:pPr marL="285750" indent="-285750" algn="l">
              <a:spcBef>
                <a:spcPts val="600"/>
              </a:spcBef>
              <a:buChar char="•"/>
            </a:pPr>
            <a:r>
              <a:rPr lang="it-IT" dirty="0">
                <a:latin typeface="Century Gothic" pitchFamily="34"/>
              </a:rPr>
              <a:t>Teorici di riferimento</a:t>
            </a:r>
          </a:p>
          <a:p>
            <a:pPr marL="285750" indent="-285750" algn="l">
              <a:spcBef>
                <a:spcPts val="600"/>
              </a:spcBef>
              <a:buChar char="•"/>
            </a:pPr>
            <a:r>
              <a:rPr lang="it-IT" dirty="0">
                <a:latin typeface="Century Gothic" pitchFamily="34"/>
              </a:rPr>
              <a:t>Linee guida di riferimento</a:t>
            </a:r>
          </a:p>
          <a:p>
            <a:pPr marL="285750" indent="-285750" algn="l">
              <a:spcBef>
                <a:spcPts val="600"/>
              </a:spcBef>
              <a:buChar char="•"/>
            </a:pPr>
            <a:r>
              <a:rPr lang="it-IT" dirty="0">
                <a:latin typeface="Century Gothic" pitchFamily="34"/>
              </a:rPr>
              <a:t>Gradazione della compromissione</a:t>
            </a:r>
          </a:p>
          <a:p>
            <a:pPr marL="285750" indent="-285750" algn="l">
              <a:spcBef>
                <a:spcPts val="600"/>
              </a:spcBef>
              <a:buChar char="•"/>
            </a:pPr>
            <a:r>
              <a:rPr lang="it-IT" dirty="0">
                <a:latin typeface="Century Gothic" pitchFamily="34"/>
              </a:rPr>
              <a:t>Strumentazione  impiegata</a:t>
            </a:r>
          </a:p>
          <a:p>
            <a:pPr marL="285750" indent="-285750" algn="l">
              <a:spcBef>
                <a:spcPts val="600"/>
              </a:spcBef>
              <a:buChar char="•"/>
            </a:pPr>
            <a:r>
              <a:rPr lang="it-IT" dirty="0">
                <a:latin typeface="Century Gothic" pitchFamily="34"/>
              </a:rPr>
              <a:t>Definizioni proprie del laboratorio</a:t>
            </a:r>
          </a:p>
        </p:txBody>
      </p:sp>
    </p:spTree>
    <p:custDataLst>
      <p:tags r:id="rId1"/>
    </p:custData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042B224-0458-BB95-4CEC-358C3AE8F11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68740" y="188640"/>
            <a:ext cx="11109278" cy="1470026"/>
          </a:xfrm>
        </p:spPr>
        <p:txBody>
          <a:bodyPr>
            <a:normAutofit/>
          </a:bodyPr>
          <a:lstStyle/>
          <a:p>
            <a:pPr lvl="0"/>
            <a:r>
              <a:rPr lang="it-IT" dirty="0">
                <a:effectLst>
                  <a:outerShdw dist="38096" dir="2700000">
                    <a:srgbClr val="000000"/>
                  </a:outerShdw>
                </a:effectLst>
                <a:latin typeface="Century Gothic" pitchFamily="34"/>
              </a:rPr>
              <a:t>Commento del tecnico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75F2867-BCED-4078-29F0-1E73798598D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703515" y="1772821"/>
            <a:ext cx="8712970" cy="4320475"/>
          </a:xfrm>
        </p:spPr>
        <p:txBody>
          <a:bodyPr anchorCtr="0"/>
          <a:lstStyle/>
          <a:p>
            <a:pPr>
              <a:spcBef>
                <a:spcPts val="500"/>
              </a:spcBef>
            </a:pPr>
            <a:r>
              <a:rPr lang="it-IT" sz="2000" b="1">
                <a:solidFill>
                  <a:srgbClr val="262626"/>
                </a:solidFill>
                <a:latin typeface="Century Gothic" pitchFamily="34"/>
              </a:rPr>
              <a:t>Nel paragrafo “commento del tecnico” sono contenute informazioni che possono variare da esame a esame. Alcuni esempi:</a:t>
            </a:r>
          </a:p>
          <a:p>
            <a:pPr>
              <a:spcBef>
                <a:spcPts val="400"/>
              </a:spcBef>
            </a:pPr>
            <a:endParaRPr lang="it-IT" sz="1800">
              <a:solidFill>
                <a:srgbClr val="262626"/>
              </a:solidFill>
              <a:latin typeface="Century Gothic" pitchFamily="34"/>
            </a:endParaRPr>
          </a:p>
          <a:p>
            <a:pPr marL="285750" indent="-285750" algn="l">
              <a:spcBef>
                <a:spcPts val="400"/>
              </a:spcBef>
              <a:buChar char="•"/>
            </a:pPr>
            <a:r>
              <a:rPr lang="it-IT" sz="1600">
                <a:solidFill>
                  <a:srgbClr val="262626"/>
                </a:solidFill>
                <a:latin typeface="Century Gothic" pitchFamily="34"/>
              </a:rPr>
              <a:t>tecnico esecutore</a:t>
            </a:r>
          </a:p>
          <a:p>
            <a:pPr marL="285750" indent="-285750" algn="l">
              <a:spcBef>
                <a:spcPts val="400"/>
              </a:spcBef>
              <a:buChar char="•"/>
            </a:pPr>
            <a:r>
              <a:rPr lang="it-IT" sz="1600">
                <a:solidFill>
                  <a:srgbClr val="262626"/>
                </a:solidFill>
                <a:latin typeface="Century Gothic" pitchFamily="34"/>
              </a:rPr>
              <a:t>flussimetro usato</a:t>
            </a:r>
          </a:p>
          <a:p>
            <a:pPr marL="285750" indent="-285750" algn="l">
              <a:spcBef>
                <a:spcPts val="400"/>
              </a:spcBef>
              <a:buChar char="•"/>
            </a:pPr>
            <a:r>
              <a:rPr lang="it-IT" sz="1600">
                <a:solidFill>
                  <a:srgbClr val="262626"/>
                </a:solidFill>
                <a:latin typeface="Century Gothic" pitchFamily="34"/>
              </a:rPr>
              <a:t>qualità dell’esame (commento sul rispetto o meno delle norme ATS)</a:t>
            </a:r>
          </a:p>
          <a:p>
            <a:pPr marL="285750" indent="-285750" algn="l">
              <a:spcBef>
                <a:spcPts val="400"/>
              </a:spcBef>
              <a:buChar char="•"/>
            </a:pPr>
            <a:r>
              <a:rPr lang="it-IT" sz="1600">
                <a:solidFill>
                  <a:srgbClr val="262626"/>
                </a:solidFill>
                <a:latin typeface="Century Gothic" pitchFamily="34"/>
              </a:rPr>
              <a:t>caratteristiche dell'apparecchiatura</a:t>
            </a:r>
          </a:p>
          <a:p>
            <a:pPr marL="285750" indent="-285750" algn="l">
              <a:spcBef>
                <a:spcPts val="400"/>
              </a:spcBef>
              <a:buChar char="•"/>
            </a:pPr>
            <a:r>
              <a:rPr lang="it-IT" sz="1600">
                <a:solidFill>
                  <a:srgbClr val="262626"/>
                </a:solidFill>
                <a:latin typeface="Century Gothic" pitchFamily="34"/>
              </a:rPr>
              <a:t>Scostamenti dai protocolli operativi</a:t>
            </a:r>
          </a:p>
          <a:p>
            <a:pPr marL="285750" indent="-285750" algn="l">
              <a:spcBef>
                <a:spcPts val="400"/>
              </a:spcBef>
              <a:buChar char="•"/>
            </a:pPr>
            <a:r>
              <a:rPr lang="it-IT" sz="1600">
                <a:solidFill>
                  <a:srgbClr val="262626"/>
                </a:solidFill>
                <a:latin typeface="Century Gothic" pitchFamily="34"/>
              </a:rPr>
              <a:t>eventuali problematiche  relative alla collaborazione del paziente</a:t>
            </a:r>
          </a:p>
          <a:p>
            <a:pPr marL="285750" indent="-285750" algn="l">
              <a:spcBef>
                <a:spcPts val="400"/>
              </a:spcBef>
              <a:buChar char="•"/>
            </a:pPr>
            <a:r>
              <a:rPr lang="it-IT" sz="1600">
                <a:solidFill>
                  <a:srgbClr val="262626"/>
                </a:solidFill>
                <a:latin typeface="Century Gothic" pitchFamily="34"/>
              </a:rPr>
              <a:t>condizioni che possono influenzare i risultati (busti non rimovibili, atteggiamenti antalgici)</a:t>
            </a:r>
          </a:p>
          <a:p>
            <a:pPr marL="285750" indent="-285750" algn="l">
              <a:spcBef>
                <a:spcPts val="400"/>
              </a:spcBef>
              <a:buChar char="•"/>
            </a:pPr>
            <a:r>
              <a:rPr lang="it-IT" sz="1600">
                <a:solidFill>
                  <a:srgbClr val="262626"/>
                </a:solidFill>
                <a:latin typeface="Century Gothic" pitchFamily="34"/>
              </a:rPr>
              <a:t>eventuali correzioni dei valori per fattori noti (Hb  e CO per la diffusione, teorici da arm span )</a:t>
            </a:r>
          </a:p>
          <a:p>
            <a:pPr marL="285750" indent="-285750" algn="l">
              <a:spcBef>
                <a:spcPts val="400"/>
              </a:spcBef>
              <a:buChar char="•"/>
            </a:pPr>
            <a:r>
              <a:rPr lang="it-IT" sz="1600">
                <a:solidFill>
                  <a:srgbClr val="262626"/>
                </a:solidFill>
                <a:latin typeface="Century Gothic" pitchFamily="34"/>
              </a:rPr>
              <a:t>sintomi e segni comparsi durante l'esecuzione dell'esame</a:t>
            </a:r>
          </a:p>
          <a:p>
            <a:pPr marL="285750" indent="-285750">
              <a:spcBef>
                <a:spcPts val="400"/>
              </a:spcBef>
              <a:buChar char="•"/>
            </a:pPr>
            <a:endParaRPr lang="it-IT" sz="1800"/>
          </a:p>
        </p:txBody>
      </p:sp>
    </p:spTree>
    <p:custDataLst>
      <p:tags r:id="rId1"/>
    </p:custData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SCN1185">
            <a:extLst>
              <a:ext uri="{FF2B5EF4-FFF2-40B4-BE49-F238E27FC236}">
                <a16:creationId xmlns:a16="http://schemas.microsoft.com/office/drawing/2014/main" id="{78287B2C-22BE-258A-84D6-0535968ED1E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77421" y="-26983"/>
            <a:ext cx="12369421" cy="688498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35371659-51DD-A172-4A18-40A3E9D7B127}"/>
              </a:ext>
            </a:extLst>
          </p:cNvPr>
          <p:cNvSpPr txBox="1"/>
          <p:nvPr/>
        </p:nvSpPr>
        <p:spPr>
          <a:xfrm>
            <a:off x="1919285" y="127001"/>
            <a:ext cx="8305796" cy="1015998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3200" dirty="0">
                <a:solidFill>
                  <a:srgbClr val="FFFFFF"/>
                </a:solidFill>
                <a:latin typeface="Century Gothic" pitchFamily="34"/>
              </a:rPr>
              <a:t>Felix qui </a:t>
            </a:r>
            <a:r>
              <a:rPr lang="it-IT" sz="3200" dirty="0" err="1">
                <a:solidFill>
                  <a:srgbClr val="FFFFFF"/>
                </a:solidFill>
                <a:latin typeface="Century Gothic" pitchFamily="34"/>
              </a:rPr>
              <a:t>potuit</a:t>
            </a:r>
            <a:r>
              <a:rPr lang="it-IT" sz="3200" dirty="0">
                <a:solidFill>
                  <a:srgbClr val="FFFFFF"/>
                </a:solidFill>
                <a:latin typeface="Century Gothic" pitchFamily="34"/>
              </a:rPr>
              <a:t> rerum </a:t>
            </a:r>
            <a:r>
              <a:rPr lang="it-IT" sz="3200" dirty="0" err="1">
                <a:solidFill>
                  <a:srgbClr val="FFFFFF"/>
                </a:solidFill>
                <a:latin typeface="Century Gothic" pitchFamily="34"/>
              </a:rPr>
              <a:t>cognoscere</a:t>
            </a:r>
            <a:r>
              <a:rPr lang="it-IT" sz="3200" dirty="0">
                <a:solidFill>
                  <a:srgbClr val="FFFFFF"/>
                </a:solidFill>
                <a:latin typeface="Century Gothic" pitchFamily="34"/>
              </a:rPr>
              <a:t> </a:t>
            </a:r>
            <a:r>
              <a:rPr lang="it-IT" sz="3200" dirty="0" err="1">
                <a:solidFill>
                  <a:srgbClr val="FFFFFF"/>
                </a:solidFill>
                <a:latin typeface="Century Gothic" pitchFamily="34"/>
              </a:rPr>
              <a:t>causas</a:t>
            </a:r>
            <a:endParaRPr lang="it-IT" sz="3200" dirty="0">
              <a:solidFill>
                <a:srgbClr val="FFFFFF"/>
              </a:solidFill>
              <a:latin typeface="Century Gothic" pitchFamily="34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i="1" dirty="0">
                <a:solidFill>
                  <a:srgbClr val="FFFFFF"/>
                </a:solidFill>
                <a:latin typeface="Century Gothic" pitchFamily="34"/>
              </a:rPr>
              <a:t>                                                                         </a:t>
            </a:r>
            <a:r>
              <a:rPr lang="it-IT" sz="2000" i="1" dirty="0">
                <a:solidFill>
                  <a:srgbClr val="FFFFFF"/>
                </a:solidFill>
                <a:latin typeface="Century Gothic" pitchFamily="34"/>
              </a:rPr>
              <a:t>Virgilio 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B67D107C-C725-683D-28EC-094F30DE17D3}"/>
              </a:ext>
            </a:extLst>
          </p:cNvPr>
          <p:cNvSpPr txBox="1"/>
          <p:nvPr/>
        </p:nvSpPr>
        <p:spPr>
          <a:xfrm>
            <a:off x="1881193" y="1026568"/>
            <a:ext cx="8703024" cy="1015663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3200" dirty="0">
                <a:solidFill>
                  <a:srgbClr val="FFFFFF"/>
                </a:solidFill>
                <a:latin typeface="Century Gothic" pitchFamily="34"/>
              </a:rPr>
              <a:t>Felix </a:t>
            </a:r>
            <a:r>
              <a:rPr lang="it-IT" sz="2800" dirty="0">
                <a:solidFill>
                  <a:srgbClr val="FFFFFF"/>
                </a:solidFill>
                <a:latin typeface="Century Gothic" pitchFamily="34"/>
              </a:rPr>
              <a:t>qui  </a:t>
            </a:r>
            <a:r>
              <a:rPr lang="it-IT" sz="2800" dirty="0" err="1">
                <a:solidFill>
                  <a:srgbClr val="FFFFFF"/>
                </a:solidFill>
                <a:latin typeface="Century Gothic" pitchFamily="34"/>
              </a:rPr>
              <a:t>potuit</a:t>
            </a:r>
            <a:r>
              <a:rPr lang="it-IT" sz="2800" dirty="0">
                <a:solidFill>
                  <a:srgbClr val="FFFFFF"/>
                </a:solidFill>
                <a:latin typeface="Century Gothic" pitchFamily="34"/>
              </a:rPr>
              <a:t> </a:t>
            </a:r>
            <a:r>
              <a:rPr lang="it-IT" sz="2800" dirty="0" err="1">
                <a:solidFill>
                  <a:srgbClr val="FFFFFF"/>
                </a:solidFill>
                <a:latin typeface="Century Gothic" pitchFamily="34"/>
              </a:rPr>
              <a:t>spirometriae</a:t>
            </a:r>
            <a:r>
              <a:rPr lang="it-IT" sz="2800" dirty="0">
                <a:solidFill>
                  <a:srgbClr val="FFFFFF"/>
                </a:solidFill>
                <a:latin typeface="Century Gothic" pitchFamily="34"/>
              </a:rPr>
              <a:t> </a:t>
            </a:r>
            <a:r>
              <a:rPr lang="it-IT" sz="2800" dirty="0" err="1">
                <a:solidFill>
                  <a:srgbClr val="FFFFFF"/>
                </a:solidFill>
                <a:latin typeface="Century Gothic" pitchFamily="34"/>
              </a:rPr>
              <a:t>intelligere</a:t>
            </a:r>
            <a:r>
              <a:rPr lang="it-IT" sz="2800" dirty="0">
                <a:solidFill>
                  <a:srgbClr val="FFFFFF"/>
                </a:solidFill>
                <a:latin typeface="Century Gothic" pitchFamily="34"/>
              </a:rPr>
              <a:t> </a:t>
            </a:r>
            <a:r>
              <a:rPr lang="it-IT" sz="2800" dirty="0" err="1">
                <a:solidFill>
                  <a:srgbClr val="FFFFFF"/>
                </a:solidFill>
                <a:latin typeface="Century Gothic" pitchFamily="34"/>
              </a:rPr>
              <a:t>numeros</a:t>
            </a:r>
            <a:endParaRPr lang="it-IT" sz="2800" dirty="0">
              <a:solidFill>
                <a:srgbClr val="FFFFFF"/>
              </a:solidFill>
              <a:latin typeface="Century Gothic" pitchFamily="34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i="1" dirty="0">
                <a:solidFill>
                  <a:srgbClr val="FFFFFF"/>
                </a:solidFill>
                <a:latin typeface="Century Gothic" pitchFamily="34"/>
              </a:rPr>
              <a:t>                           </a:t>
            </a:r>
            <a:r>
              <a:rPr lang="it-IT" sz="2000" i="1" dirty="0">
                <a:solidFill>
                  <a:srgbClr val="FFFFFF"/>
                </a:solidFill>
                <a:latin typeface="Century Gothic" pitchFamily="34"/>
              </a:rPr>
              <a:t>il gruppo di lavoro refertazione PFR AIPO 2014</a:t>
            </a:r>
            <a:endParaRPr lang="it-IT" sz="2800" i="1" dirty="0">
              <a:solidFill>
                <a:srgbClr val="FFFFFF"/>
              </a:solidFill>
              <a:latin typeface="Century Gothic" pitchFamily="34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3A4D20C-29DC-8F2B-9DC3-FE7DC5C76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92411297-19B3-C55D-A432-501902AF5C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456597" y="274114"/>
            <a:ext cx="6018663" cy="6163825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818772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E367E7B-6B1E-B035-D56F-91203FE7C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992" y="657018"/>
            <a:ext cx="8289750" cy="44819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990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7F21F3-C822-034A-A61E-E27DD26735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7D7560A7-F413-C9C8-E914-BEACB93FCD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45" y="235881"/>
            <a:ext cx="2683186" cy="1041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378A9915-A7E5-BEF6-A6D5-2EB9D1EFB1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7921" y="1277619"/>
            <a:ext cx="6439799" cy="49727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94327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AEA128-B079-FC08-54B7-56027693F6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BDC210FE-3AD4-7A0F-C0AF-0399C9E09B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45" y="235881"/>
            <a:ext cx="2683186" cy="1041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567729F5-7AA3-FA33-11C5-3E7BAD2417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9359" y="754940"/>
            <a:ext cx="6388162" cy="543000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7C617DAC-8709-7700-0D2B-66C45E34CB74}"/>
              </a:ext>
            </a:extLst>
          </p:cNvPr>
          <p:cNvSpPr txBox="1"/>
          <p:nvPr/>
        </p:nvSpPr>
        <p:spPr>
          <a:xfrm>
            <a:off x="232008" y="2374710"/>
            <a:ext cx="412459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Tutte controindicazioni relative.</a:t>
            </a:r>
          </a:p>
          <a:p>
            <a:endParaRPr lang="it-IT" dirty="0"/>
          </a:p>
          <a:p>
            <a:r>
              <a:rPr lang="it-IT" dirty="0"/>
              <a:t>Bilanciare costi/benefici</a:t>
            </a:r>
          </a:p>
          <a:p>
            <a:endParaRPr lang="it-IT" dirty="0"/>
          </a:p>
          <a:p>
            <a:r>
              <a:rPr lang="it-IT" dirty="0"/>
              <a:t>Interrompere il test se ci sono problemi.</a:t>
            </a:r>
          </a:p>
          <a:p>
            <a:endParaRPr lang="it-IT" dirty="0"/>
          </a:p>
          <a:p>
            <a:r>
              <a:rPr lang="it-IT" dirty="0"/>
              <a:t>In casi particolari  i test vanno eseguiti</a:t>
            </a:r>
          </a:p>
          <a:p>
            <a:r>
              <a:rPr lang="it-IT" dirty="0"/>
              <a:t>dal personale più esperto e in ambienti</a:t>
            </a:r>
          </a:p>
          <a:p>
            <a:r>
              <a:rPr lang="it-IT" dirty="0"/>
              <a:t>idonei ad affrontare le emergenze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73652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786B88-8168-BECF-7B26-A1F5792695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8144124C-CB93-0234-90FD-EA5FAAD669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45" y="235881"/>
            <a:ext cx="2683186" cy="1041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9A084C68-8F7E-5AF1-2F7D-1835C1DD46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297" y="2319182"/>
            <a:ext cx="10578446" cy="36407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040870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DRIGO _Pneumotrieste 25 corso FR[20250513083144865].mdb"/>
  <p:tag name="ARS_RESPONSE_PERSONNUM" val="10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SLIDE_DUENO" val="100"/>
  <p:tag name="ARS_SLIDE_PARTICIPANTNUM_MEN" val="100"/>
  <p:tag name="ARS_SLIDE_SUBMITNUM_MEN" val="0"/>
  <p:tag name="ARS_SLIDE_PARTICIPANTNUM" val="100"/>
  <p:tag name="ARS_SLIDE_SUBMITNUM" val="0"/>
  <p:tag name="ARS_SLIDE_CORRECTNUM" val="0"/>
  <p:tag name="ARS_SLIDE_VOTEMEAN" val="0"/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SLIDE_DUENO" val="100"/>
  <p:tag name="ARS_SLIDE_PARTICIPANTNUM_MEN" val="100"/>
  <p:tag name="ARS_SLIDE_SUBMITNUM_MEN" val="0"/>
  <p:tag name="ARS_SLIDE_PARTICIPANTNUM" val="100"/>
  <p:tag name="ARS_SLIDE_SUBMITNUM" val="0"/>
  <p:tag name="ARS_SLIDE_CORRECTNUM" val="0"/>
  <p:tag name="ARS_SLIDE_VOTEMEAN" val="0"/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SLIDE_DUENO" val="100"/>
  <p:tag name="ARS_SLIDE_PARTICIPANTNUM_MEN" val="100"/>
  <p:tag name="ARS_SLIDE_SUBMITNUM_MEN" val="0"/>
  <p:tag name="ARS_SLIDE_PARTICIPANTNUM" val="100"/>
  <p:tag name="ARS_SLIDE_SUBMITNUM" val="0"/>
  <p:tag name="ARS_SLIDE_CORRECTNUM" val="0"/>
  <p:tag name="ARS_SLIDE_VOTEMEAN" val="0"/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SLIDE_DUENO" val="100"/>
  <p:tag name="ARS_SLIDE_PARTICIPANTNUM_MEN" val="100"/>
  <p:tag name="ARS_SLIDE_SUBMITNUM_MEN" val="0"/>
  <p:tag name="ARS_SLIDE_PARTICIPANTNUM" val="100"/>
  <p:tag name="ARS_SLIDE_SUBMITNUM" val="0"/>
  <p:tag name="ARS_SLIDE_CORRECTNUM" val="0"/>
  <p:tag name="ARS_SLIDE_VOTEMEAN" val="0"/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SLIDE_DUENO" val="100"/>
  <p:tag name="ARS_SLIDE_PARTICIPANTNUM_MEN" val="100"/>
  <p:tag name="ARS_SLIDE_SUBMITNUM_MEN" val="0"/>
  <p:tag name="ARS_SLIDE_PARTICIPANTNUM" val="100"/>
  <p:tag name="ARS_SLIDE_SUBMITNUM" val="0"/>
  <p:tag name="ARS_SLIDE_CORRECTNUM" val="0"/>
  <p:tag name="ARS_SLIDE_VOTEMEAN" val="0"/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SLIDE_DUENO" val="100"/>
  <p:tag name="ARS_SLIDE_PARTICIPANTNUM_MEN" val="100"/>
  <p:tag name="ARS_SLIDE_SUBMITNUM_MEN" val="0"/>
  <p:tag name="ARS_SLIDE_PARTICIPANTNUM" val="100"/>
  <p:tag name="ARS_SLIDE_SUBMITNUM" val="0"/>
  <p:tag name="ARS_SLIDE_CORRECTNUM" val="0"/>
  <p:tag name="ARS_SLIDE_VOTEMEAN" val="0"/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SLIDE_DUENO" val="100"/>
  <p:tag name="ARS_SLIDE_PARTICIPANTNUM_MEN" val="100"/>
  <p:tag name="ARS_SLIDE_SUBMITNUM_MEN" val="0"/>
  <p:tag name="ARS_SLIDE_PARTICIPANTNUM" val="100"/>
  <p:tag name="ARS_SLIDE_SUBMITNUM" val="0"/>
  <p:tag name="ARS_SLIDE_CORRECTNUM" val="0"/>
  <p:tag name="ARS_SLIDE_VOTEMEAN" val="0"/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SLIDE_DUENO" val="100"/>
  <p:tag name="ARS_SLIDE_PARTICIPANTNUM_MEN" val="100"/>
  <p:tag name="ARS_SLIDE_SUBMITNUM_MEN" val="0"/>
  <p:tag name="ARS_SLIDE_PARTICIPANTNUM" val="100"/>
  <p:tag name="ARS_SLIDE_SUBMITNUM" val="0"/>
  <p:tag name="ARS_SLIDE_CORRECTNUM" val="0"/>
  <p:tag name="ARS_SLIDE_VOTEMEAN" val="0"/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SLIDE_DUENO" val="100"/>
  <p:tag name="ARS_SLIDE_PARTICIPANTNUM_MEN" val="100"/>
  <p:tag name="ARS_SLIDE_SUBMITNUM_MEN" val="0"/>
  <p:tag name="ARS_SLIDE_PARTICIPANTNUM" val="100"/>
  <p:tag name="ARS_SLIDE_SUBMITNUM" val="0"/>
  <p:tag name="ARS_SLIDE_CORRECTNUM" val="0"/>
  <p:tag name="ARS_SLIDE_VOTEMEAN" val="0"/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SLIDE_DUENO" val="100"/>
  <p:tag name="ARS_SLIDE_PARTICIPANTNUM_MEN" val="100"/>
  <p:tag name="ARS_SLIDE_SUBMITNUM_MEN" val="0"/>
  <p:tag name="ARS_SLIDE_PARTICIPANTNUM" val="100"/>
  <p:tag name="ARS_SLIDE_SUBMITNUM" val="0"/>
  <p:tag name="ARS_SLIDE_CORRECTNUM" val="0"/>
  <p:tag name="ARS_SLIDE_VOTEMEAN" val="0"/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TYPE" val="ctBarBox"/>
  <p:tag name="ARS_CHARTPARA_DATAFORMAT" val="ltNumberValue"/>
  <p:tag name="ARS_CHARTPARA_SHOWTIME" val="csStop"/>
  <p:tag name="ARS_CHARTPARA_NUMBERDEC" val="0"/>
  <p:tag name="ARS_CHARTPARA_DATAPERCENTBASE" val="crResponse"/>
  <p:tag name="ARS_CHARTPARA_PERCENTDEC" val="2"/>
  <p:tag name="ARS_CHARTPARA_SHOW3D" val="0"/>
  <p:tag name="ARS_CHARTPARA_SHOWWINDOW" val="0"/>
  <p:tag name="ARS_CHARTPOINTWIDTH" val="0.5"/>
  <p:tag name="ARS_CHARTSHOWITEMTEXT" val="0"/>
  <p:tag name="ARS_CHARTPARA_TEXTCHARTSPACEORLINE" val="0"/>
  <p:tag name="ARS_CHARTPARA_TEXTCHARTTYPEBYLINE" val="0"/>
  <p:tag name="ARS_CHARTPARA_CHARTVALUEISVOTEDCOUNT" val="0"/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SLIDE_DUENO" val="100"/>
  <p:tag name="ARS_SLIDE_PARTICIPANTNUM_MEN" val="100"/>
  <p:tag name="ARS_SLIDE_SUBMITNUM_MEN" val="0"/>
  <p:tag name="ARS_SLIDE_PARTICIPANTNUM" val="100"/>
  <p:tag name="ARS_SLIDE_SUBMITNUM" val="0"/>
  <p:tag name="ARS_SLIDE_CORRECTNUM" val="0"/>
  <p:tag name="ARS_SLIDE_VOTEMEAN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SLIDE_DUENO" val="100"/>
  <p:tag name="ARS_SLIDE_PARTICIPANTNUM_MEN" val="100"/>
  <p:tag name="ARS_SLIDE_SUBMITNUM_MEN" val="0"/>
  <p:tag name="ARS_SLIDE_PARTICIPANTNUM" val="100"/>
  <p:tag name="ARS_SLIDE_SUBMITNUM" val="0"/>
  <p:tag name="ARS_SLIDE_CORRECTNUM" val="0"/>
  <p:tag name="ARS_SLIDE_VOTEMEAN" val="0"/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SLIDE_DUENO" val="100"/>
  <p:tag name="ARS_SLIDE_PARTICIPANTNUM_MEN" val="100"/>
  <p:tag name="ARS_SLIDE_SUBMITNUM_MEN" val="0"/>
  <p:tag name="ARS_SLIDE_PARTICIPANTNUM" val="100"/>
  <p:tag name="ARS_SLIDE_SUBMITNUM" val="0"/>
  <p:tag name="ARS_SLIDE_CORRECTNUM" val="0"/>
  <p:tag name="ARS_SLIDE_VOTEMEAN" val="0"/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SLIDE_DUENO" val="100"/>
  <p:tag name="ARS_SLIDE_PARTICIPANTNUM_MEN" val="100"/>
  <p:tag name="ARS_SLIDE_SUBMITNUM_MEN" val="0"/>
  <p:tag name="ARS_SLIDE_PARTICIPANTNUM" val="100"/>
  <p:tag name="ARS_SLIDE_SUBMITNUM" val="0"/>
  <p:tag name="ARS_SLIDE_CORRECTNUM" val="0"/>
  <p:tag name="ARS_SLIDE_VOTEMEAN" val="0"/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SLIDE_DUENO" val="100"/>
  <p:tag name="ARS_SLIDE_PARTICIPANTNUM_MEN" val="100"/>
  <p:tag name="ARS_SLIDE_SUBMITNUM_MEN" val="0"/>
  <p:tag name="ARS_SLIDE_PARTICIPANTNUM" val="100"/>
  <p:tag name="ARS_SLIDE_SUBMITNUM" val="0"/>
  <p:tag name="ARS_SLIDE_CORRECTNUM" val="0"/>
  <p:tag name="ARS_SLIDE_VOTEMEAN" val="0"/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SLIDE_DUENO" val="100"/>
  <p:tag name="ARS_SLIDE_PARTICIPANTNUM_MEN" val="100"/>
  <p:tag name="ARS_SLIDE_SUBMITNUM_MEN" val="0"/>
  <p:tag name="ARS_SLIDE_PARTICIPANTNUM" val="100"/>
  <p:tag name="ARS_SLIDE_SUBMITNUM" val="0"/>
  <p:tag name="ARS_SLIDE_CORRECTNUM" val="0"/>
  <p:tag name="ARS_SLIDE_VOTEMEAN" val="0"/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SLIDE_DUENO" val="100"/>
  <p:tag name="ARS_SLIDE_PARTICIPANTNUM_MEN" val="100"/>
  <p:tag name="ARS_SLIDE_SUBMITNUM_MEN" val="0"/>
  <p:tag name="ARS_SLIDE_PARTICIPANTNUM" val="100"/>
  <p:tag name="ARS_SLIDE_SUBMITNUM" val="0"/>
  <p:tag name="ARS_SLIDE_CORRECTNUM" val="0"/>
  <p:tag name="ARS_SLIDE_VOTEMEAN" val="0"/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SLIDE_DUENO" val="100"/>
  <p:tag name="ARS_SLIDE_PARTICIPANTNUM_MEN" val="100"/>
  <p:tag name="ARS_SLIDE_SUBMITNUM_MEN" val="0"/>
  <p:tag name="ARS_SLIDE_PARTICIPANTNUM" val="100"/>
  <p:tag name="ARS_SLIDE_SUBMITNUM" val="0"/>
  <p:tag name="ARS_SLIDE_CORRECTNUM" val="0"/>
  <p:tag name="ARS_SLIDE_VOTEMEAN" val="0"/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SLIDE_DUENO" val="100"/>
  <p:tag name="ARS_SLIDE_PARTICIPANTNUM_MEN" val="100"/>
  <p:tag name="ARS_SLIDE_SUBMITNUM_MEN" val="0"/>
  <p:tag name="ARS_SLIDE_PARTICIPANTNUM" val="100"/>
  <p:tag name="ARS_SLIDE_SUBMITNUM" val="0"/>
  <p:tag name="ARS_SLIDE_CORRECTNUM" val="0"/>
  <p:tag name="ARS_SLIDE_VOTEMEAN" val="0"/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SLIDE_DUENO" val="100"/>
  <p:tag name="ARS_SLIDE_PARTICIPANTNUM_MEN" val="100"/>
  <p:tag name="ARS_SLIDE_SUBMITNUM_MEN" val="0"/>
  <p:tag name="ARS_SLIDE_PARTICIPANTNUM" val="100"/>
  <p:tag name="ARS_SLIDE_SUBMITNUM" val="0"/>
  <p:tag name="ARS_SLIDE_CORRECTNUM" val="0"/>
  <p:tag name="ARS_SLIDE_VOTEMEAN" val="0"/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SLIDE_DUENO" val="100"/>
  <p:tag name="ARS_SLIDE_PARTICIPANTNUM_MEN" val="100"/>
  <p:tag name="ARS_SLIDE_SUBMITNUM_MEN" val="0"/>
  <p:tag name="ARS_SLIDE_PARTICIPANTNUM" val="100"/>
  <p:tag name="ARS_SLIDE_SUBMITNUM" val="0"/>
  <p:tag name="ARS_SLIDE_CORRECTNUM" val="0"/>
  <p:tag name="ARS_SLIDE_VOTEMEAN" val="0"/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SLIDE_DUENO" val="100"/>
  <p:tag name="ARS_SLIDE_PARTICIPANTNUM_MEN" val="100"/>
  <p:tag name="ARS_SLIDE_SUBMITNUM_MEN" val="0"/>
  <p:tag name="ARS_SLIDE_PARTICIPANTNUM" val="100"/>
  <p:tag name="ARS_SLIDE_SUBMITNUM" val="0"/>
  <p:tag name="ARS_SLIDE_CORRECTNUM" val="0"/>
  <p:tag name="ARS_SLIDE_VOTEMEAN" val="0"/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SLIDE_DUENO" val="100"/>
  <p:tag name="ARS_SLIDE_PARTICIPANTNUM_MEN" val="100"/>
  <p:tag name="ARS_SLIDE_SUBMITNUM_MEN" val="0"/>
  <p:tag name="ARS_SLIDE_PARTICIPANTNUM" val="100"/>
  <p:tag name="ARS_SLIDE_SUBMITNUM" val="0"/>
  <p:tag name="ARS_SLIDE_CORRECTNUM" val="0"/>
  <p:tag name="ARS_SLIDE_VOTEMEAN" val="0"/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SLIDE_DUENO" val="100"/>
  <p:tag name="ARS_SLIDE_PARTICIPANTNUM_MEN" val="100"/>
  <p:tag name="ARS_SLIDE_SUBMITNUM_MEN" val="0"/>
  <p:tag name="ARS_SLIDE_PARTICIPANTNUM" val="100"/>
  <p:tag name="ARS_SLIDE_SUBMITNUM" val="0"/>
  <p:tag name="ARS_SLIDE_CORRECTNUM" val="0"/>
  <p:tag name="ARS_SLIDE_VOTEMEAN" val="0"/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SLIDE_DUENO" val="100"/>
  <p:tag name="ARS_SLIDE_PARTICIPANTNUM_MEN" val="100"/>
  <p:tag name="ARS_SLIDE_SUBMITNUM_MEN" val="0"/>
  <p:tag name="ARS_SLIDE_PARTICIPANTNUM" val="100"/>
  <p:tag name="ARS_SLIDE_SUBMITNUM" val="0"/>
  <p:tag name="ARS_SLIDE_CORRECTNUM" val="0"/>
  <p:tag name="ARS_SLIDE_VOTEMEAN" val="0"/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SLIDE_DUENO" val="100"/>
  <p:tag name="ARS_SLIDE_PARTICIPANTNUM_MEN" val="100"/>
  <p:tag name="ARS_SLIDE_SUBMITNUM_MEN" val="0"/>
  <p:tag name="ARS_SLIDE_PARTICIPANTNUM" val="100"/>
  <p:tag name="ARS_SLIDE_SUBMITNUM" val="0"/>
  <p:tag name="ARS_SLIDE_CORRECTNUM" val="0"/>
  <p:tag name="ARS_SLIDE_VOTEMEAN" val="0"/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SLIDE_DUENO" val="100"/>
  <p:tag name="ARS_SLIDE_PARTICIPANTNUM_MEN" val="100"/>
  <p:tag name="ARS_SLIDE_SUBMITNUM_MEN" val="0"/>
  <p:tag name="ARS_SLIDE_PARTICIPANTNUM" val="100"/>
  <p:tag name="ARS_SLIDE_SUBMITNUM" val="0"/>
  <p:tag name="ARS_SLIDE_CORRECTNUM" val="0"/>
  <p:tag name="ARS_SLIDE_VOTEMEAN" val="0"/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SLIDE_DUENO" val="100"/>
  <p:tag name="ARS_SLIDE_PARTICIPANTNUM_MEN" val="100"/>
  <p:tag name="ARS_SLIDE_SUBMITNUM_MEN" val="0"/>
  <p:tag name="ARS_SLIDE_PARTICIPANTNUM" val="100"/>
  <p:tag name="ARS_SLIDE_SUBMITNUM" val="0"/>
  <p:tag name="ARS_SLIDE_CORRECTNUM" val="0"/>
  <p:tag name="ARS_SLIDE_VOTEMEAN" val="0"/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SLIDE_DUENO" val="100"/>
  <p:tag name="ARS_SLIDE_PARTICIPANTNUM_MEN" val="100"/>
  <p:tag name="ARS_SLIDE_SUBMITNUM_MEN" val="0"/>
  <p:tag name="ARS_SLIDE_PARTICIPANTNUM" val="100"/>
  <p:tag name="ARS_SLIDE_SUBMITNUM" val="0"/>
  <p:tag name="ARS_SLIDE_CORRECTNUM" val="0"/>
  <p:tag name="ARS_SLIDE_VOTEMEAN" val="0"/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SLIDE_DUENO" val="100"/>
  <p:tag name="ARS_SLIDE_PARTICIPANTNUM_MEN" val="100"/>
  <p:tag name="ARS_SLIDE_SUBMITNUM_MEN" val="0"/>
  <p:tag name="ARS_SLIDE_PARTICIPANTNUM" val="100"/>
  <p:tag name="ARS_SLIDE_SUBMITNUM" val="0"/>
  <p:tag name="ARS_SLIDE_CORRECTNUM" val="0"/>
  <p:tag name="ARS_SLIDE_VOTEMEAN" val="0"/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SLIDE_DUENO" val="100"/>
  <p:tag name="ARS_SLIDE_PARTICIPANTNUM_MEN" val="100"/>
  <p:tag name="ARS_SLIDE_SUBMITNUM_MEN" val="0"/>
  <p:tag name="ARS_SLIDE_PARTICIPANTNUM" val="100"/>
  <p:tag name="ARS_SLIDE_SUBMITNUM" val="0"/>
  <p:tag name="ARS_SLIDE_CORRECTNUM" val="0"/>
  <p:tag name="ARS_SLIDE_VOTEMEAN" val="0"/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SLIDE_DUENO" val="100"/>
  <p:tag name="ARS_SLIDE_PARTICIPANTNUM_MEN" val="100"/>
  <p:tag name="ARS_SLIDE_SUBMITNUM_MEN" val="0"/>
  <p:tag name="ARS_SLIDE_PARTICIPANTNUM" val="100"/>
  <p:tag name="ARS_SLIDE_SUBMITNUM" val="0"/>
  <p:tag name="ARS_SLIDE_CORRECTNUM" val="0"/>
  <p:tag name="ARS_SLIDE_VOTEMEAN" val="0"/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SLIDE_DUENO" val="100"/>
  <p:tag name="ARS_SLIDE_PARTICIPANTNUM_MEN" val="100"/>
  <p:tag name="ARS_SLIDE_SUBMITNUM_MEN" val="0"/>
  <p:tag name="ARS_SLIDE_PARTICIPANTNUM" val="100"/>
  <p:tag name="ARS_SLIDE_SUBMITNUM" val="0"/>
  <p:tag name="ARS_SLIDE_CORRECTNUM" val="0"/>
  <p:tag name="ARS_SLIDE_VOTEMEAN" val="0"/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SLIDE_DUENO" val="100"/>
  <p:tag name="ARS_SLIDE_PARTICIPANTNUM_MEN" val="100"/>
  <p:tag name="ARS_SLIDE_SUBMITNUM_MEN" val="0"/>
  <p:tag name="ARS_SLIDE_PARTICIPANTNUM" val="100"/>
  <p:tag name="ARS_SLIDE_SUBMITNUM" val="0"/>
  <p:tag name="ARS_SLIDE_CORRECTNUM" val="0"/>
  <p:tag name="ARS_SLIDE_VOTEMEAN" val="0"/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SLIDE_DUENO" val="100"/>
  <p:tag name="ARS_SLIDE_PARTICIPANTNUM_MEN" val="100"/>
  <p:tag name="ARS_SLIDE_SUBMITNUM_MEN" val="0"/>
  <p:tag name="ARS_SLIDE_PARTICIPANTNUM" val="100"/>
  <p:tag name="ARS_SLIDE_SUBMITNUM" val="0"/>
  <p:tag name="ARS_SLIDE_CORRECTNUM" val="0"/>
  <p:tag name="ARS_SLIDE_VOTEMEAN" val="0"/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SLIDE_DUENO" val="100"/>
  <p:tag name="ARS_SLIDE_PARTICIPANTNUM_MEN" val="100"/>
  <p:tag name="ARS_SLIDE_SUBMITNUM_MEN" val="0"/>
  <p:tag name="ARS_SLIDE_PARTICIPANTNUM" val="100"/>
  <p:tag name="ARS_SLIDE_SUBMITNUM" val="0"/>
  <p:tag name="ARS_SLIDE_CORRECTNUM" val="0"/>
  <p:tag name="ARS_SLIDE_VOTEMEAN" val="0"/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SLIDE_DUENO" val="100"/>
  <p:tag name="ARS_SLIDE_PARTICIPANTNUM_MEN" val="100"/>
  <p:tag name="ARS_SLIDE_SUBMITNUM_MEN" val="0"/>
  <p:tag name="ARS_SLIDE_PARTICIPANTNUM" val="100"/>
  <p:tag name="ARS_SLIDE_SUBMITNUM" val="0"/>
  <p:tag name="ARS_SLIDE_CORRECTNUM" val="0"/>
  <p:tag name="ARS_SLIDE_VOTEMEAN" val="0"/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SLIDE_DUENO" val="100"/>
  <p:tag name="ARS_SLIDE_PARTICIPANTNUM_MEN" val="100"/>
  <p:tag name="ARS_SLIDE_SUBMITNUM_MEN" val="0"/>
  <p:tag name="ARS_SLIDE_PARTICIPANTNUM" val="100"/>
  <p:tag name="ARS_SLIDE_SUBMITNUM" val="0"/>
  <p:tag name="ARS_SLIDE_CORRECTNUM" val="0"/>
  <p:tag name="ARS_SLIDE_VOTEMEAN" val="0"/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SLIDE_DUENO" val="100"/>
  <p:tag name="ARS_SLIDE_PARTICIPANTNUM_MEN" val="100"/>
  <p:tag name="ARS_SLIDE_SUBMITNUM_MEN" val="0"/>
  <p:tag name="ARS_SLIDE_PARTICIPANTNUM" val="100"/>
  <p:tag name="ARS_SLIDE_SUBMITNUM" val="0"/>
  <p:tag name="ARS_SLIDE_CORRECTNUM" val="0"/>
  <p:tag name="ARS_SLIDE_VOTEMEAN" val="0"/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SLIDE_DUENO" val="100"/>
  <p:tag name="ARS_SLIDE_PARTICIPANTNUM_MEN" val="100"/>
  <p:tag name="ARS_SLIDE_SUBMITNUM_MEN" val="0"/>
  <p:tag name="ARS_SLIDE_PARTICIPANTNUM" val="100"/>
  <p:tag name="ARS_SLIDE_SUBMITNUM" val="0"/>
  <p:tag name="ARS_SLIDE_CORRECTNUM" val="0"/>
  <p:tag name="ARS_SLIDE_VOTEMEAN" val="0"/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SLIDE_DUENO" val="100"/>
  <p:tag name="ARS_SLIDE_PARTICIPANTNUM_MEN" val="100"/>
  <p:tag name="ARS_SLIDE_SUBMITNUM_MEN" val="0"/>
  <p:tag name="ARS_SLIDE_PARTICIPANTNUM" val="100"/>
  <p:tag name="ARS_SLIDE_SUBMITNUM" val="0"/>
  <p:tag name="ARS_SLIDE_CORRECTNUM" val="0"/>
  <p:tag name="ARS_SLIDE_VOTEMEAN" val="0"/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SLIDE_DUENO" val="100"/>
  <p:tag name="ARS_SLIDE_PARTICIPANTNUM_MEN" val="100"/>
  <p:tag name="ARS_SLIDE_SUBMITNUM_MEN" val="0"/>
  <p:tag name="ARS_SLIDE_PARTICIPANTNUM" val="100"/>
  <p:tag name="ARS_SLIDE_SUBMITNUM" val="0"/>
  <p:tag name="ARS_SLIDE_CORRECTNUM" val="0"/>
  <p:tag name="ARS_SLIDE_VOTEMEAN" val="0"/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SLIDE_DUENO" val="100"/>
  <p:tag name="ARS_SLIDE_PARTICIPANTNUM_MEN" val="100"/>
  <p:tag name="ARS_SLIDE_SUBMITNUM_MEN" val="0"/>
  <p:tag name="ARS_SLIDE_PARTICIPANTNUM" val="100"/>
  <p:tag name="ARS_SLIDE_SUBMITNUM" val="0"/>
  <p:tag name="ARS_SLIDE_CORRECTNUM" val="0"/>
  <p:tag name="ARS_SLIDE_VOTEMEAN" val="0"/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SLIDE_DUENO" val="100"/>
  <p:tag name="ARS_SLIDE_PARTICIPANTNUM_MEN" val="100"/>
  <p:tag name="ARS_SLIDE_SUBMITNUM_MEN" val="0"/>
  <p:tag name="ARS_SLIDE_PARTICIPANTNUM" val="100"/>
  <p:tag name="ARS_SLIDE_SUBMITNUM" val="0"/>
  <p:tag name="ARS_SLIDE_CORRECTNUM" val="0"/>
  <p:tag name="ARS_SLIDE_VOTEMEAN" val="0"/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SLIDE_DUENO" val="100"/>
  <p:tag name="ARS_SLIDE_PARTICIPANTNUM_MEN" val="100"/>
  <p:tag name="ARS_SLIDE_SUBMITNUM_MEN" val="0"/>
  <p:tag name="ARS_SLIDE_PARTICIPANTNUM" val="100"/>
  <p:tag name="ARS_SLIDE_SUBMITNUM" val="0"/>
  <p:tag name="ARS_SLIDE_CORRECTNUM" val="0"/>
  <p:tag name="ARS_SLIDE_VOTEMEAN" val="0"/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SLIDE_DUENO" val="100"/>
  <p:tag name="ARS_SLIDE_PARTICIPANTNUM_MEN" val="100"/>
  <p:tag name="ARS_SLIDE_SUBMITNUM_MEN" val="0"/>
  <p:tag name="ARS_SLIDE_PARTICIPANTNUM" val="100"/>
  <p:tag name="ARS_SLIDE_SUBMITNUM" val="0"/>
  <p:tag name="ARS_SLIDE_CORRECTNUM" val="0"/>
  <p:tag name="ARS_SLIDE_VOTEMEAN" val="0"/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SLIDE_DUENO" val="100"/>
  <p:tag name="ARS_SLIDE_PARTICIPANTNUM_MEN" val="100"/>
  <p:tag name="ARS_SLIDE_SUBMITNUM_MEN" val="0"/>
  <p:tag name="ARS_SLIDE_PARTICIPANTNUM" val="100"/>
  <p:tag name="ARS_SLIDE_SUBMITNUM" val="0"/>
  <p:tag name="ARS_SLIDE_CORRECTNUM" val="0"/>
  <p:tag name="ARS_SLIDE_VOTEMEAN" val="0"/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SLIDE_DUENO" val="100"/>
  <p:tag name="ARS_SLIDE_PARTICIPANTNUM_MEN" val="100"/>
  <p:tag name="ARS_SLIDE_SUBMITNUM_MEN" val="0"/>
  <p:tag name="ARS_SLIDE_PARTICIPANTNUM" val="100"/>
  <p:tag name="ARS_SLIDE_SUBMITNUM" val="0"/>
  <p:tag name="ARS_SLIDE_CORRECTNUM" val="0"/>
  <p:tag name="ARS_SLIDE_VOTEMEAN" val="0"/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SLIDE_DUENO" val="100"/>
  <p:tag name="ARS_SLIDE_PARTICIPANTNUM_MEN" val="100"/>
  <p:tag name="ARS_SLIDE_SUBMITNUM_MEN" val="0"/>
  <p:tag name="ARS_SLIDE_PARTICIPANTNUM" val="100"/>
  <p:tag name="ARS_SLIDE_SUBMITNUM" val="0"/>
  <p:tag name="ARS_SLIDE_CORRECTNUM" val="0"/>
  <p:tag name="ARS_SLIDE_VOTEMEAN" val="0"/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SLIDE_DUENO" val="100"/>
  <p:tag name="ARS_SLIDE_PARTICIPANTNUM_MEN" val="100"/>
  <p:tag name="ARS_SLIDE_SUBMITNUM_MEN" val="0"/>
  <p:tag name="ARS_SLIDE_PARTICIPANTNUM" val="100"/>
  <p:tag name="ARS_SLIDE_SUBMITNUM" val="0"/>
  <p:tag name="ARS_SLIDE_CORRECTNUM" val="0"/>
  <p:tag name="ARS_SLIDE_VOTEMEAN" val="0"/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SLIDE_DUENO" val="100"/>
  <p:tag name="ARS_SLIDE_PARTICIPANTNUM_MEN" val="100"/>
  <p:tag name="ARS_SLIDE_SUBMITNUM_MEN" val="0"/>
  <p:tag name="ARS_SLIDE_PARTICIPANTNUM" val="100"/>
  <p:tag name="ARS_SLIDE_SUBMITNUM" val="0"/>
  <p:tag name="ARS_SLIDE_CORRECTNUM" val="0"/>
  <p:tag name="ARS_SLIDE_VOTEMEAN" val="0"/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SLIDE_DUENO" val="100"/>
  <p:tag name="ARS_SLIDE_PARTICIPANTNUM_MEN" val="100"/>
  <p:tag name="ARS_SLIDE_SUBMITNUM_MEN" val="0"/>
  <p:tag name="ARS_SLIDE_PARTICIPANTNUM" val="100"/>
  <p:tag name="ARS_SLIDE_SUBMITNUM" val="0"/>
  <p:tag name="ARS_SLIDE_CORRECTNUM" val="0"/>
  <p:tag name="ARS_SLIDE_VOTEMEAN" val="0"/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SLIDE_DUENO" val="100"/>
  <p:tag name="ARS_SLIDE_PARTICIPANTNUM_MEN" val="100"/>
  <p:tag name="ARS_SLIDE_SUBMITNUM_MEN" val="0"/>
  <p:tag name="ARS_SLIDE_PARTICIPANTNUM" val="100"/>
  <p:tag name="ARS_SLIDE_SUBMITNUM" val="0"/>
  <p:tag name="ARS_SLIDE_CORRECTNUM" val="0"/>
  <p:tag name="ARS_SLIDE_VOTEMEAN" val="0"/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SLIDE_DUENO" val="100"/>
  <p:tag name="ARS_SLIDE_PARTICIPANTNUM_MEN" val="100"/>
  <p:tag name="ARS_SLIDE_SUBMITNUM_MEN" val="0"/>
  <p:tag name="ARS_SLIDE_PARTICIPANTNUM" val="100"/>
  <p:tag name="ARS_SLIDE_SUBMITNUM" val="0"/>
  <p:tag name="ARS_SLIDE_CORRECTNUM" val="0"/>
  <p:tag name="ARS_SLIDE_VOTEMEAN" val="0"/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SLIDE_DUENO" val="100"/>
  <p:tag name="ARS_SLIDE_PARTICIPANTNUM_MEN" val="100"/>
  <p:tag name="ARS_SLIDE_SUBMITNUM_MEN" val="0"/>
  <p:tag name="ARS_SLIDE_PARTICIPANTNUM" val="100"/>
  <p:tag name="ARS_SLIDE_SUBMITNUM" val="0"/>
  <p:tag name="ARS_SLIDE_CORRECTNUM" val="0"/>
  <p:tag name="ARS_SLIDE_VOTEMEAN" val="0"/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SLIDE_DUENO" val="100"/>
  <p:tag name="ARS_SLIDE_PARTICIPANTNUM_MEN" val="100"/>
  <p:tag name="ARS_SLIDE_SUBMITNUM_MEN" val="0"/>
  <p:tag name="ARS_SLIDE_PARTICIPANTNUM" val="100"/>
  <p:tag name="ARS_SLIDE_SUBMITNUM" val="0"/>
  <p:tag name="ARS_SLIDE_CORRECTNUM" val="0"/>
  <p:tag name="ARS_SLIDE_VOTEMEAN" val="0"/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SLIDE_DUENO" val="100"/>
  <p:tag name="ARS_SLIDE_PARTICIPANTNUM_MEN" val="100"/>
  <p:tag name="ARS_SLIDE_SUBMITNUM_MEN" val="0"/>
  <p:tag name="ARS_SLIDE_PARTICIPANTNUM" val="100"/>
  <p:tag name="ARS_SLIDE_SUBMITNUM" val="0"/>
  <p:tag name="ARS_SLIDE_CORRECTNUM" val="0"/>
  <p:tag name="ARS_SLIDE_VOTEMEAN" val="0"/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SLIDE_DUENO" val="100"/>
  <p:tag name="ARS_SLIDE_PARTICIPANTNUM_MEN" val="100"/>
  <p:tag name="ARS_SLIDE_SUBMITNUM_MEN" val="0"/>
  <p:tag name="ARS_SLIDE_PARTICIPANTNUM" val="100"/>
  <p:tag name="ARS_SLIDE_SUBMITNUM" val="0"/>
  <p:tag name="ARS_SLIDE_CORRECTNUM" val="0"/>
  <p:tag name="ARS_SLIDE_VOTEMEAN" val="0"/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SLIDE_DUENO" val="100"/>
  <p:tag name="ARS_SLIDE_PARTICIPANTNUM_MEN" val="100"/>
  <p:tag name="ARS_SLIDE_SUBMITNUM_MEN" val="0"/>
  <p:tag name="ARS_SLIDE_PARTICIPANTNUM" val="100"/>
  <p:tag name="ARS_SLIDE_SUBMITNUM" val="0"/>
  <p:tag name="ARS_SLIDE_CORRECTNUM" val="0"/>
  <p:tag name="ARS_SLIDE_VOTEMEAN" val="0"/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SLIDE_DUENO" val="100"/>
  <p:tag name="ARS_SLIDE_PARTICIPANTNUM_MEN" val="100"/>
  <p:tag name="ARS_SLIDE_SUBMITNUM_MEN" val="0"/>
  <p:tag name="ARS_SLIDE_PARTICIPANTNUM" val="100"/>
  <p:tag name="ARS_SLIDE_SUBMITNUM" val="0"/>
  <p:tag name="ARS_SLIDE_CORRECTNUM" val="0"/>
  <p:tag name="ARS_SLIDE_VOTEMEAN" val="0"/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SLIDE_DUENO" val="100"/>
  <p:tag name="ARS_SLIDE_PARTICIPANTNUM_MEN" val="100"/>
  <p:tag name="ARS_SLIDE_SUBMITNUM_MEN" val="0"/>
  <p:tag name="ARS_SLIDE_PARTICIPANTNUM" val="100"/>
  <p:tag name="ARS_SLIDE_SUBMITNUM" val="0"/>
  <p:tag name="ARS_SLIDE_CORRECTNUM" val="0"/>
  <p:tag name="ARS_SLIDE_VOTEMEAN" val="0"/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TYPE" val="ctBarBox"/>
  <p:tag name="ARS_CHARTPARA_DATAFORMAT" val="ltNumberValue"/>
  <p:tag name="ARS_CHARTPARA_SHOWTIME" val="csStop"/>
  <p:tag name="ARS_CHARTPARA_NUMBERDEC" val="0"/>
  <p:tag name="ARS_CHARTPARA_DATAPERCENTBASE" val="crResponse"/>
  <p:tag name="ARS_CHARTPARA_PERCENTDEC" val="2"/>
  <p:tag name="ARS_CHARTPARA_SHOW3D" val="0"/>
  <p:tag name="ARS_CHARTPARA_SHOWWINDOW" val="0"/>
  <p:tag name="ARS_CHARTPOINTWIDTH" val="0.5"/>
  <p:tag name="ARS_CHARTSHOWITEMTEXT" val="0"/>
  <p:tag name="ARS_CHARTPARA_TEXTCHARTSPACEORLINE" val="0"/>
  <p:tag name="ARS_CHARTPARA_TEXTCHARTTYPEBYLINE" val="0"/>
  <p:tag name="ARS_CHARTPARA_CHARTVALUEISVOTEDCOUN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SLIDE_DUENO" val="100"/>
  <p:tag name="ARS_SLIDE_PARTICIPANTNUM_MEN" val="100"/>
  <p:tag name="ARS_SLIDE_SUBMITNUM_MEN" val="0"/>
  <p:tag name="ARS_SLIDE_PARTICIPANTNUM" val="100"/>
  <p:tag name="ARS_SLIDE_SUBMITNUM" val="0"/>
  <p:tag name="ARS_SLIDE_CORRECTNUM" val="0"/>
  <p:tag name="ARS_SLIDE_VOTEMEAN" val="0"/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SLIDE_DUENO" val="100"/>
  <p:tag name="ARS_SLIDE_PARTICIPANTNUM_MEN" val="100"/>
  <p:tag name="ARS_SLIDE_SUBMITNUM_MEN" val="0"/>
  <p:tag name="ARS_SLIDE_PARTICIPANTNUM" val="100"/>
  <p:tag name="ARS_SLIDE_SUBMITNUM" val="0"/>
  <p:tag name="ARS_SLIDE_CORRECTNUM" val="0"/>
  <p:tag name="ARS_SLIDE_VOTEMEAN" val="0"/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SLIDE_DUENO" val="100"/>
  <p:tag name="ARS_SLIDE_PARTICIPANTNUM_MEN" val="100"/>
  <p:tag name="ARS_SLIDE_SUBMITNUM_MEN" val="0"/>
  <p:tag name="ARS_SLIDE_PARTICIPANTNUM" val="100"/>
  <p:tag name="ARS_SLIDE_SUBMITNUM" val="0"/>
  <p:tag name="ARS_SLIDE_CORRECTNUM" val="0"/>
  <p:tag name="ARS_SLIDE_VOTEMEAN" val="0"/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2972</TotalTime>
  <Words>2422</Words>
  <Application>Microsoft Office PowerPoint</Application>
  <PresentationFormat>Widescreen</PresentationFormat>
  <Paragraphs>349</Paragraphs>
  <Slides>64</Slides>
  <Notes>50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64</vt:i4>
      </vt:variant>
    </vt:vector>
  </HeadingPairs>
  <TitlesOfParts>
    <vt:vector size="77" baseType="lpstr">
      <vt:lpstr>Abadi Extra Light</vt:lpstr>
      <vt:lpstr>AdvOT1ef757c0</vt:lpstr>
      <vt:lpstr>AdvTT3e3c8cd7</vt:lpstr>
      <vt:lpstr>Aptos</vt:lpstr>
      <vt:lpstr>Aptos Display</vt:lpstr>
      <vt:lpstr>Arial</vt:lpstr>
      <vt:lpstr>Bradley Hand ITC</vt:lpstr>
      <vt:lpstr>Calibri</vt:lpstr>
      <vt:lpstr>Century Gothic</vt:lpstr>
      <vt:lpstr>Times New Roman</vt:lpstr>
      <vt:lpstr>Trebuchet MS</vt:lpstr>
      <vt:lpstr>Wingdings</vt:lpstr>
      <vt:lpstr>Tema di Office</vt:lpstr>
      <vt:lpstr>(molto) brevi cenni di meccanica respiratoria applicata alla curva flusso/ volume della spirometria  riassunto di come si esegue una spirometria (ATS ERS 2019)  riassunto di come si interpreta una spirometria (ATS ERS 2022)  tick and trips nell’esecuzione e nell’interpretazione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Most of the variability in results obtained from spirometry relates to  1) inadequate and variable inspiration to TLC 2) ending the expiration prematurely 3) variable effort.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 Pattern peculiari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ACCETTAZIONE/PREPARAZIONE  DEL PAZIENTE (check list)</vt:lpstr>
      <vt:lpstr>Presentazione standard di PowerPoint</vt:lpstr>
      <vt:lpstr>Presentazione standard di PowerPoint</vt:lpstr>
      <vt:lpstr>Linguaggio non verbale e «neuroni specchio»</vt:lpstr>
      <vt:lpstr>Presentazione standard di PowerPoint</vt:lpstr>
      <vt:lpstr>Most of the variability in results obtained from spirometry relates to  1) inadequate and variable inspiration to TLC 2) ending the expiration prematurely 3) variable effort.</vt:lpstr>
      <vt:lpstr>Presentazione standard di PowerPoint</vt:lpstr>
      <vt:lpstr>Time  and volume history</vt:lpstr>
      <vt:lpstr>Presentazione standard di PowerPoint</vt:lpstr>
      <vt:lpstr>Most of the variability in results obtained from spirometry relates to  1) inadequate and variable inspiration to TLC 2) ending the expiration prematurely 3) variable effort.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La saga della SAD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Note identificative/esplicative</vt:lpstr>
      <vt:lpstr>Commento del tecnico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riccardo drigo</dc:creator>
  <cp:lastModifiedBy>Media DIgital Business</cp:lastModifiedBy>
  <cp:revision>121</cp:revision>
  <dcterms:created xsi:type="dcterms:W3CDTF">2025-04-18T12:03:24Z</dcterms:created>
  <dcterms:modified xsi:type="dcterms:W3CDTF">2025-05-13T06:32:23Z</dcterms:modified>
</cp:coreProperties>
</file>