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custDataLst>
    <p:tags r:id="rId2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creenshot 2025-05-08 alle 18.18.26.png" descr="Screenshot 2025-05-08 alle 18.18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02" y="1287434"/>
            <a:ext cx="5273000" cy="378143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Perché, cosa, e come misuriamo…"/>
          <p:cNvSpPr txBox="1"/>
          <p:nvPr/>
        </p:nvSpPr>
        <p:spPr>
          <a:xfrm>
            <a:off x="6286719" y="2797085"/>
            <a:ext cx="5847251" cy="126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86">
                <a:solidFill>
                  <a:srgbClr val="1F5989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Perché, cosa, e come misuriamo </a:t>
            </a:r>
          </a:p>
          <a:p>
            <a:pPr algn="ct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86">
                <a:solidFill>
                  <a:srgbClr val="1F5989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della funzione respiratoria</a:t>
            </a:r>
          </a:p>
          <a:p>
            <a:pPr algn="ct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86">
                <a:solidFill>
                  <a:srgbClr val="1F5989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lʼesempio della limitazione di flusso</a:t>
            </a:r>
          </a:p>
        </p:txBody>
      </p:sp>
      <p:sp>
        <p:nvSpPr>
          <p:cNvPr id="96" name="Rettangolo 8"/>
          <p:cNvSpPr txBox="1"/>
          <p:nvPr/>
        </p:nvSpPr>
        <p:spPr>
          <a:xfrm>
            <a:off x="7660686" y="558242"/>
            <a:ext cx="3268998" cy="52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Dipartimento di Scienze Mediche e Chirurgiche</a:t>
            </a:r>
            <a:br>
              <a:rPr sz="1400" b="1"/>
            </a:br>
            <a:r>
              <a:rPr sz="1400"/>
              <a:t>UNIVERSITA</a:t>
            </a: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sz="1400"/>
              <a:t> DEGLI STUDI DI FOGGIA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53" y="416536"/>
            <a:ext cx="805087" cy="805087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Raggruppa"/>
          <p:cNvGrpSpPr/>
          <p:nvPr/>
        </p:nvGrpSpPr>
        <p:grpSpPr>
          <a:xfrm>
            <a:off x="7109133" y="-79406"/>
            <a:ext cx="4325569" cy="6313520"/>
            <a:chOff x="0" y="0"/>
            <a:chExt cx="4325568" cy="6313519"/>
          </a:xfrm>
        </p:grpSpPr>
        <p:pic>
          <p:nvPicPr>
            <p:cNvPr id="142" name="Immagine" descr="Immagine"/>
            <p:cNvPicPr>
              <a:picLocks noChangeAspect="1"/>
            </p:cNvPicPr>
            <p:nvPr/>
          </p:nvPicPr>
          <p:blipFill>
            <a:blip r:embed="rId3"/>
            <a:srcRect l="50292" r="17747" b="50584"/>
            <a:stretch>
              <a:fillRect/>
            </a:stretch>
          </p:blipFill>
          <p:spPr>
            <a:xfrm>
              <a:off x="0" y="0"/>
              <a:ext cx="4325569" cy="63135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Ovale"/>
            <p:cNvSpPr/>
            <p:nvPr/>
          </p:nvSpPr>
          <p:spPr>
            <a:xfrm>
              <a:off x="1277228" y="3716641"/>
              <a:ext cx="762262" cy="436383"/>
            </a:xfrm>
            <a:prstGeom prst="ellipse">
              <a:avLst/>
            </a:prstGeom>
            <a:noFill/>
            <a:ln w="38100" cap="flat">
              <a:solidFill>
                <a:srgbClr val="9411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" name="Ovale"/>
            <p:cNvSpPr/>
            <p:nvPr/>
          </p:nvSpPr>
          <p:spPr>
            <a:xfrm>
              <a:off x="547625" y="2987313"/>
              <a:ext cx="1809028" cy="1703346"/>
            </a:xfrm>
            <a:prstGeom prst="ellipse">
              <a:avLst/>
            </a:prstGeom>
            <a:noFill/>
            <a:ln w="38100" cap="flat">
              <a:solidFill>
                <a:srgbClr val="FF93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" name="CasellaDiTesto 2"/>
          <p:cNvSpPr txBox="1"/>
          <p:nvPr/>
        </p:nvSpPr>
        <p:spPr>
          <a:xfrm>
            <a:off x="300159" y="1047516"/>
            <a:ext cx="6409100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Char char="❑"/>
              <a:defRPr sz="2000"/>
            </a:pPr>
            <a:r>
              <a:t>Il sistema respiratorio è globalmente limitato come generatore di flusso anche durante l'espirazione a volume corrente, e flussi espiratori più elevati possono essere ottenuti solo </a:t>
            </a:r>
            <a:r>
              <a:rPr b="1"/>
              <a:t>aumentando i volumi polmonari</a:t>
            </a:r>
            <a:r>
              <a:t> «operativi»  verso la CPT</a:t>
            </a:r>
          </a:p>
          <a:p>
            <a:pPr algn="just">
              <a:defRPr sz="2000"/>
            </a:pPr>
            <a:endParaRPr/>
          </a:p>
          <a:p>
            <a:pPr marL="285750" indent="-285750" algn="just">
              <a:buSzPct val="100000"/>
              <a:buChar char="❑"/>
              <a:defRPr sz="2000"/>
            </a:pPr>
            <a:r>
              <a:t>La d</a:t>
            </a:r>
            <a:r>
              <a:rPr b="1"/>
              <a:t>iminuzione della resistenza</a:t>
            </a:r>
            <a:r>
              <a:t> delle vie aeree della resistenza delle vie aeree e </a:t>
            </a:r>
            <a:r>
              <a:rPr b="1"/>
              <a:t>l'aumento del recoil elastico </a:t>
            </a:r>
            <a:r>
              <a:t>sono gli unici meccanismi efficaci per ottenere flussi espiratori più elevati in caso di EFL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Immagine 2"/>
          <p:cNvGrpSpPr/>
          <p:nvPr/>
        </p:nvGrpSpPr>
        <p:grpSpPr>
          <a:xfrm>
            <a:off x="7396437" y="727852"/>
            <a:ext cx="3530636" cy="5402296"/>
            <a:chOff x="0" y="0"/>
            <a:chExt cx="3530634" cy="5402295"/>
          </a:xfrm>
        </p:grpSpPr>
        <p:sp>
          <p:nvSpPr>
            <p:cNvPr id="148" name="Rettangolo"/>
            <p:cNvSpPr/>
            <p:nvPr/>
          </p:nvSpPr>
          <p:spPr>
            <a:xfrm>
              <a:off x="0" y="0"/>
              <a:ext cx="3530635" cy="5402296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49" name="image8.png" descr="image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530635" cy="5402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1" name="La limitazione del flusso espiratorio (EFL) durante la respirazione a volume corrente è una condizione meccanica ben definita che si verifica durante l'esercizio fisico o a riposo, prima in posizione supina e poi in posizione seduta, quando il flusso esp"/>
          <p:cNvSpPr txBox="1"/>
          <p:nvPr/>
        </p:nvSpPr>
        <p:spPr>
          <a:xfrm>
            <a:off x="247623" y="715540"/>
            <a:ext cx="6271152" cy="478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lnSpc>
                <a:spcPct val="160000"/>
              </a:lnSpc>
              <a:buSzPct val="100000"/>
              <a:buChar char="❑"/>
              <a:defRPr sz="2000"/>
            </a:pPr>
            <a:r>
              <a:t>La limitazione del flusso espiratorio (</a:t>
            </a:r>
            <a:r>
              <a:rPr b="1"/>
              <a:t>EFL</a:t>
            </a:r>
            <a:r>
              <a:t>) </a:t>
            </a:r>
            <a:r>
              <a:rPr b="1"/>
              <a:t>durante la respirazione a volume corrente</a:t>
            </a:r>
            <a:r>
              <a:t> è una condizione meccanica ben definita che si verifica durante l'</a:t>
            </a:r>
            <a:r>
              <a:rPr b="1"/>
              <a:t>esercizio fisico</a:t>
            </a:r>
            <a:r>
              <a:t> o a riposo, prima </a:t>
            </a:r>
            <a:r>
              <a:rPr b="1"/>
              <a:t>in posizione supina</a:t>
            </a:r>
            <a:r>
              <a:t> e poi in posizione seduta, quando il flusso espiratorio non può essere aumentato aumentando lo sforzo muscolare espiratori.o (ad esempio, aumentando la pressione pleurica e alveolare), poiché il flusso espiratorio è massimo a quel volume corrente 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asellaDiTesto 4"/>
          <p:cNvSpPr txBox="1"/>
          <p:nvPr/>
        </p:nvSpPr>
        <p:spPr>
          <a:xfrm>
            <a:off x="198119" y="1819479"/>
            <a:ext cx="1129501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 algn="ctr">
              <a:buSzPct val="100000"/>
              <a:buChar char="✓"/>
            </a:pPr>
            <a:r>
              <a:t>Il termine "airflow obstruction" è utilizzato per indicare una riduzione patologica del flusso espiratorio, caratterizzata da un rapporto FEV1/FVC inferiore al limite inferiore di normalità (LLN, 5° percentile).</a:t>
            </a:r>
          </a:p>
        </p:txBody>
      </p:sp>
      <p:sp>
        <p:nvSpPr>
          <p:cNvPr id="154" name="CasellaDiTesto 6"/>
          <p:cNvSpPr txBox="1"/>
          <p:nvPr/>
        </p:nvSpPr>
        <p:spPr>
          <a:xfrm>
            <a:off x="2418806" y="653533"/>
            <a:ext cx="600456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 i="1"/>
            </a:lvl1pPr>
          </a:lstStyle>
          <a:p>
            <a:r>
              <a:t>AIRFLOW OBSTRUCTION vs AIRFLOW LIMITATION</a:t>
            </a:r>
          </a:p>
        </p:txBody>
      </p:sp>
      <p:pic>
        <p:nvPicPr>
          <p:cNvPr id="155" name="Immagine 10" descr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0482"/>
            <a:ext cx="11955399" cy="1151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magine 11" descr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" y="4580709"/>
            <a:ext cx="6179451" cy="2069852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creenshot 2025-05-09 alle 10.43.46.png" descr="Screenshot 2025-05-09 alle 10.43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74" y="901700"/>
            <a:ext cx="11328401" cy="505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ELF during Exercise"/>
          <p:cNvSpPr txBox="1"/>
          <p:nvPr/>
        </p:nvSpPr>
        <p:spPr>
          <a:xfrm>
            <a:off x="8599754" y="1714401"/>
            <a:ext cx="170503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ELF during Exercise</a:t>
            </a:r>
          </a:p>
        </p:txBody>
      </p:sp>
      <p:sp>
        <p:nvSpPr>
          <p:cNvPr id="160" name="Linea"/>
          <p:cNvSpPr/>
          <p:nvPr/>
        </p:nvSpPr>
        <p:spPr>
          <a:xfrm flipV="1">
            <a:off x="7769194" y="2027906"/>
            <a:ext cx="1332088" cy="577937"/>
          </a:xfrm>
          <a:prstGeom prst="line">
            <a:avLst/>
          </a:prstGeom>
          <a:ln w="190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COPD with"/>
          <p:cNvSpPr txBox="1"/>
          <p:nvPr/>
        </p:nvSpPr>
        <p:spPr>
          <a:xfrm>
            <a:off x="2228300" y="1143024"/>
            <a:ext cx="107214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t>COPD with </a:t>
            </a:r>
          </a:p>
        </p:txBody>
      </p:sp>
      <p:sp>
        <p:nvSpPr>
          <p:cNvPr id="162" name="COPD with"/>
          <p:cNvSpPr txBox="1"/>
          <p:nvPr/>
        </p:nvSpPr>
        <p:spPr>
          <a:xfrm>
            <a:off x="8569669" y="1435741"/>
            <a:ext cx="107214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t>COPD with 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asellaDiTesto 3"/>
          <p:cNvSpPr txBox="1"/>
          <p:nvPr/>
        </p:nvSpPr>
        <p:spPr>
          <a:xfrm>
            <a:off x="1460864" y="5911274"/>
            <a:ext cx="9683930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i="1">
                <a:solidFill>
                  <a:srgbClr val="212121"/>
                </a:solidFill>
                <a:latin typeface="BlinkMacSystemFont"/>
                <a:ea typeface="BlinkMacSystemFont"/>
                <a:cs typeface="BlinkMacSystemFont"/>
                <a:sym typeface="BlinkMacSystemFont"/>
              </a:defRPr>
            </a:pPr>
            <a:r>
              <a:t>Tantucci C. Expiratory flow limitation definition, mechanisms, methods, and significance. Pulm Med. 2013;2013:749860. doi: 10.1155/2013/749860. Epub 2013 Mar 28. PMID: 23606962; PMCID: PMC3625607</a:t>
            </a:r>
            <a:r>
              <a:rPr i="0"/>
              <a:t>.</a:t>
            </a:r>
          </a:p>
        </p:txBody>
      </p:sp>
      <p:pic>
        <p:nvPicPr>
          <p:cNvPr id="165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14" y="361950"/>
            <a:ext cx="8076656" cy="5048250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a limitazione del flusso espiratorio è determinata dalla pressione espiratoria, dalle proprietà viscoelastiche dei polmoni e delle vie aeree, e dalla dimensione delle vie respiratorie.…"/>
          <p:cNvSpPr txBox="1"/>
          <p:nvPr/>
        </p:nvSpPr>
        <p:spPr>
          <a:xfrm>
            <a:off x="1350720" y="788657"/>
            <a:ext cx="9797782" cy="394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rPr b="0"/>
              <a:t>La limitazione del flusso espiratorio è determinata dalla pressione espiratoria, dalle proprietà viscoelastiche dei polmoni e delle vie aeree, e dalla dimensione delle vie respiratorie.</a:t>
            </a:r>
          </a:p>
          <a:p>
            <a:pPr>
              <a:defRPr b="1"/>
            </a:pPr>
            <a:endParaRPr b="0"/>
          </a:p>
          <a:p>
            <a:pPr>
              <a:defRPr b="1"/>
            </a:pPr>
            <a:endParaRPr b="0"/>
          </a:p>
          <a:p>
            <a:pPr>
              <a:defRPr sz="2000" b="1"/>
            </a:pPr>
            <a:r>
              <a:rPr b="0"/>
              <a:t> Può essere causata da:</a:t>
            </a:r>
          </a:p>
          <a:p>
            <a:pPr>
              <a:defRPr sz="2000" b="1"/>
            </a:pPr>
            <a:endParaRPr b="0"/>
          </a:p>
          <a:p>
            <a:pPr marL="742950" lvl="1" indent="-285750">
              <a:lnSpc>
                <a:spcPct val="160000"/>
              </a:lnSpc>
              <a:buSzPct val="100000"/>
              <a:buAutoNum type="arabicPeriod"/>
              <a:defRPr sz="2000"/>
            </a:pPr>
            <a:r>
              <a:t>Riduzione della funzione muscolare espiratoria.</a:t>
            </a:r>
          </a:p>
          <a:p>
            <a:pPr marL="742950" lvl="1" indent="-285750">
              <a:lnSpc>
                <a:spcPct val="160000"/>
              </a:lnSpc>
              <a:buSzPct val="100000"/>
              <a:buAutoNum type="arabicPeriod"/>
              <a:defRPr sz="2000"/>
            </a:pPr>
            <a:r>
              <a:t>Ostruzione fisica delle vie respiratorie centrali.</a:t>
            </a:r>
          </a:p>
          <a:p>
            <a:pPr marL="742950" lvl="1" indent="-285750">
              <a:lnSpc>
                <a:spcPct val="160000"/>
              </a:lnSpc>
              <a:buSzPct val="100000"/>
              <a:buAutoNum type="arabicPeriod"/>
              <a:defRPr sz="2000"/>
            </a:pPr>
            <a:r>
              <a:t>Collasso prematuro delle vie aeree intrapolmonari, broncocostrizione o infiammazione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2"/>
          <p:cNvSpPr txBox="1">
            <a:spLocks noGrp="1"/>
          </p:cNvSpPr>
          <p:nvPr>
            <p:ph type="ctrTitle"/>
          </p:nvPr>
        </p:nvSpPr>
        <p:spPr>
          <a:xfrm>
            <a:off x="906379" y="0"/>
            <a:ext cx="10379242" cy="1066800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ANATOMICAMENTE COSA SI INTENDE </a:t>
            </a:r>
            <a:br/>
            <a:r>
              <a:t>PER PICCOLE VIE AEREE ?</a:t>
            </a:r>
          </a:p>
        </p:txBody>
      </p:sp>
      <p:sp>
        <p:nvSpPr>
          <p:cNvPr id="170" name="Rectangle 3"/>
          <p:cNvSpPr txBox="1">
            <a:spLocks noGrp="1"/>
          </p:cNvSpPr>
          <p:nvPr>
            <p:ph type="subTitle" sz="quarter" idx="1"/>
          </p:nvPr>
        </p:nvSpPr>
        <p:spPr>
          <a:xfrm>
            <a:off x="8118308" y="2065339"/>
            <a:ext cx="3600451" cy="2470651"/>
          </a:xfrm>
          <a:prstGeom prst="rect">
            <a:avLst/>
          </a:prstGeom>
          <a:solidFill>
            <a:srgbClr val="DCEAF7"/>
          </a:solidFill>
          <a:ln w="9525">
            <a:solidFill>
              <a:srgbClr val="FFC000"/>
            </a:solidFill>
            <a:round/>
          </a:ln>
        </p:spPr>
        <p:txBody>
          <a:bodyPr/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Le piccole vie corrispondono ai bronchioli di </a:t>
            </a:r>
            <a:r>
              <a:rPr b="1"/>
              <a:t>diametro inferiore ai 2 mm</a:t>
            </a:r>
            <a:r>
              <a:t>. ovvero alla ottava – nona generazione secondo Weibel.</a:t>
            </a:r>
          </a:p>
        </p:txBody>
      </p:sp>
      <p:pic>
        <p:nvPicPr>
          <p:cNvPr id="17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8" y="1187674"/>
            <a:ext cx="7467601" cy="486000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6"/>
          <p:cNvSpPr txBox="1"/>
          <p:nvPr/>
        </p:nvSpPr>
        <p:spPr>
          <a:xfrm>
            <a:off x="6574856" y="6309683"/>
            <a:ext cx="600456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Mayo Clin Proc. n September 2021;96(9):2448-2463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asellaDiTesto 1"/>
          <p:cNvSpPr txBox="1"/>
          <p:nvPr/>
        </p:nvSpPr>
        <p:spPr>
          <a:xfrm>
            <a:off x="2527662" y="576942"/>
            <a:ext cx="662504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b="1" i="1"/>
            </a:lvl1pPr>
          </a:lstStyle>
          <a:p>
            <a:r>
              <a:t>ASPETTI CLINICI</a:t>
            </a:r>
          </a:p>
        </p:txBody>
      </p:sp>
      <p:sp>
        <p:nvSpPr>
          <p:cNvPr id="175" name="CasellaDiTesto 3"/>
          <p:cNvSpPr txBox="1"/>
          <p:nvPr/>
        </p:nvSpPr>
        <p:spPr>
          <a:xfrm>
            <a:off x="677090" y="1498269"/>
            <a:ext cx="11088190" cy="557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Nei soggetti sani, la EFL non si verifica né a riposo né durante un esercizio fisico intenso, ad eccezione degli individui anziani molto allenati, dove l'EELV tende ad aumentare a livelli elevati di esercizio. </a:t>
            </a:r>
          </a:p>
          <a:p>
            <a:endParaRPr/>
          </a:p>
          <a:p>
            <a:endParaRPr/>
          </a:p>
          <a:p>
            <a:r>
              <a:t>Nei pazienti con </a:t>
            </a:r>
            <a:r>
              <a:rPr b="1"/>
              <a:t>BPCO</a:t>
            </a:r>
            <a:r>
              <a:t>, la EFL si riscontra in più del </a:t>
            </a:r>
            <a:r>
              <a:rPr b="1">
                <a:solidFill>
                  <a:srgbClr val="FF2600"/>
                </a:solidFill>
              </a:rPr>
              <a:t>50%</a:t>
            </a:r>
            <a:r>
              <a:rPr b="1">
                <a:solidFill>
                  <a:srgbClr val="941100"/>
                </a:solidFill>
              </a:rPr>
              <a:t> </a:t>
            </a:r>
            <a:r>
              <a:t>dei pazienti con ostruzione delle vie aeree da moderata a grave. </a:t>
            </a:r>
          </a:p>
          <a:p>
            <a:endParaRPr/>
          </a:p>
          <a:p>
            <a:r>
              <a:t>La EFL a riposo è </a:t>
            </a:r>
            <a:r>
              <a:rPr b="1"/>
              <a:t>correlata con la dispnea cronica</a:t>
            </a:r>
            <a:r>
              <a:t> meglio di quanto lo siano i parametri spirometrici di routine. </a:t>
            </a:r>
          </a:p>
          <a:p>
            <a:endParaRPr/>
          </a:p>
          <a:p>
            <a:r>
              <a:t>La EFL è più di una semplice ostruzione delle vie aeree, in quanto comporta un maggiore rischio di iperinflazione polmonare dinamica , che è una causa importante di dispnea durante l'esercizio o a riposo.</a:t>
            </a:r>
          </a:p>
          <a:p>
            <a:endParaRPr/>
          </a:p>
          <a:p>
            <a:r>
              <a:t>La misurazione di </a:t>
            </a:r>
            <a:r>
              <a:rPr b="1"/>
              <a:t>EFL</a:t>
            </a:r>
            <a:r>
              <a:t> è fondamentale per:</a:t>
            </a:r>
          </a:p>
          <a:p>
            <a:pPr>
              <a:spcBef>
                <a:spcPts val="900"/>
              </a:spcBef>
              <a:buSzPct val="100000"/>
              <a:buFont typeface="Arial"/>
              <a:buChar char="•"/>
              <a:defRPr b="1"/>
            </a:pPr>
            <a:r>
              <a:t>Diagnosi precoce</a:t>
            </a:r>
            <a:r>
              <a:rPr b="0"/>
              <a:t> della BPCO.</a:t>
            </a:r>
          </a:p>
          <a:p>
            <a:pPr>
              <a:spcBef>
                <a:spcPts val="900"/>
              </a:spcBef>
              <a:buSzPct val="100000"/>
              <a:buFont typeface="Arial"/>
              <a:buChar char="•"/>
              <a:defRPr b="1"/>
            </a:pPr>
            <a:r>
              <a:t>Monitoraggio della progressione</a:t>
            </a:r>
            <a:r>
              <a:rPr b="0"/>
              <a:t> della malattia.</a:t>
            </a:r>
          </a:p>
          <a:p>
            <a:pPr>
              <a:spcBef>
                <a:spcPts val="900"/>
              </a:spcBef>
              <a:buSzPct val="100000"/>
              <a:buFont typeface="Arial"/>
              <a:buChar char="•"/>
              <a:defRPr b="1"/>
            </a:pPr>
            <a:r>
              <a:t>Valutazione dell'efficacia terapeutica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cniche di misurazione della Limitazione di Flusso"/>
          <p:cNvSpPr txBox="1"/>
          <p:nvPr/>
        </p:nvSpPr>
        <p:spPr>
          <a:xfrm>
            <a:off x="119052" y="482903"/>
            <a:ext cx="1007820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Tecniche di misurazione della Limitazione di Flusso</a:t>
            </a:r>
          </a:p>
        </p:txBody>
      </p:sp>
      <p:sp>
        <p:nvSpPr>
          <p:cNvPr id="178" name="Spirometria semplice…"/>
          <p:cNvSpPr txBox="1"/>
          <p:nvPr/>
        </p:nvSpPr>
        <p:spPr>
          <a:xfrm>
            <a:off x="3329116" y="2260163"/>
            <a:ext cx="6193592" cy="377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228600" indent="-228600">
              <a:buSzPct val="100000"/>
              <a:buChar char="•"/>
              <a:defRPr sz="4800"/>
            </a:pPr>
            <a:r>
              <a:t> Spirometria semplice</a:t>
            </a:r>
          </a:p>
          <a:p>
            <a:pPr marL="228600" indent="-228600">
              <a:buSzPct val="100000"/>
              <a:buChar char="•"/>
              <a:defRPr sz="4800"/>
            </a:pPr>
            <a:endParaRPr/>
          </a:p>
          <a:p>
            <a:pPr marL="228600" indent="-228600">
              <a:buSzPct val="100000"/>
              <a:buChar char="•"/>
              <a:defRPr sz="4800"/>
            </a:pPr>
            <a:r>
              <a:t> NEP</a:t>
            </a:r>
          </a:p>
          <a:p>
            <a:pPr marL="228600" indent="-228600">
              <a:buSzPct val="100000"/>
              <a:buChar char="•"/>
              <a:defRPr sz="4800"/>
            </a:pPr>
            <a:endParaRPr/>
          </a:p>
          <a:p>
            <a:pPr marL="228600" indent="-228600">
              <a:buSzPct val="100000"/>
              <a:buChar char="•"/>
              <a:defRPr sz="4800"/>
            </a:pPr>
            <a:r>
              <a:t> FOT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562" y="-2220"/>
            <a:ext cx="6362876" cy="6858001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" y="15033"/>
            <a:ext cx="12130847" cy="682793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Lord Kelvin"/>
          <p:cNvSpPr txBox="1"/>
          <p:nvPr/>
        </p:nvSpPr>
        <p:spPr>
          <a:xfrm>
            <a:off x="3267929" y="2381173"/>
            <a:ext cx="13113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900" i="1"/>
            </a:lvl1pPr>
          </a:lstStyle>
          <a:p>
            <a:r>
              <a:t>Lord Kelvin</a:t>
            </a:r>
          </a:p>
        </p:txBody>
      </p:sp>
      <p:sp>
        <p:nvSpPr>
          <p:cNvPr id="101" name="Ciò che non si può misurare…"/>
          <p:cNvSpPr txBox="1"/>
          <p:nvPr/>
        </p:nvSpPr>
        <p:spPr>
          <a:xfrm>
            <a:off x="415480" y="677057"/>
            <a:ext cx="4928565" cy="150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100" b="1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Ciò che non si può misurare</a:t>
            </a:r>
          </a:p>
          <a:p>
            <a:pPr>
              <a:defRPr sz="3100" b="1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non si può migliorare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magine 3" descr="Immagine 3"/>
          <p:cNvPicPr>
            <a:picLocks noChangeAspect="1"/>
          </p:cNvPicPr>
          <p:nvPr/>
        </p:nvPicPr>
        <p:blipFill>
          <a:blip r:embed="rId3"/>
          <a:srcRect l="50698" t="26508" r="27950" b="33754"/>
          <a:stretch>
            <a:fillRect/>
          </a:stretch>
        </p:blipFill>
        <p:spPr>
          <a:xfrm>
            <a:off x="695890" y="470405"/>
            <a:ext cx="2765778" cy="3217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57" y="1296706"/>
            <a:ext cx="7303061" cy="442649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84" name="TextBox 5"/>
          <p:cNvSpPr txBox="1"/>
          <p:nvPr/>
        </p:nvSpPr>
        <p:spPr>
          <a:xfrm>
            <a:off x="3875639" y="272713"/>
            <a:ext cx="658677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t>SMALL AIRWAY DISEASE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creenshot 2025-05-09 alle 10.50.17.png" descr="Screenshot 2025-05-09 alle 10.50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114119"/>
            <a:ext cx="11760200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NEP (Negative Expiratory Pressure)"/>
          <p:cNvSpPr txBox="1"/>
          <p:nvPr/>
        </p:nvSpPr>
        <p:spPr>
          <a:xfrm>
            <a:off x="234203" y="242603"/>
            <a:ext cx="403867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NEP (Negative Expiratory Pressure) 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shot 2025-05-11 alle 16.25.42.png" descr="Screenshot 2025-05-11 alle 16.25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5982"/>
            <a:ext cx="12192001" cy="5372101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creenshot 2025-05-11 alle 16.26.39.png" descr="Screenshot 2025-05-11 alle 16.26.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0" y="2664834"/>
            <a:ext cx="10110476" cy="2482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Screenshot 2025-05-11 alle 16.25.42.png" descr="Screenshot 2025-05-11 alle 16.25.42.png"/>
          <p:cNvPicPr>
            <a:picLocks noChangeAspect="1"/>
          </p:cNvPicPr>
          <p:nvPr/>
        </p:nvPicPr>
        <p:blipFill>
          <a:blip r:embed="rId4"/>
          <a:srcRect b="42237"/>
          <a:stretch>
            <a:fillRect/>
          </a:stretch>
        </p:blipFill>
        <p:spPr>
          <a:xfrm>
            <a:off x="106635" y="209772"/>
            <a:ext cx="3726180" cy="9483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Raggruppa"/>
          <p:cNvGrpSpPr/>
          <p:nvPr/>
        </p:nvGrpSpPr>
        <p:grpSpPr>
          <a:xfrm>
            <a:off x="1931856" y="1952104"/>
            <a:ext cx="1938218" cy="978531"/>
            <a:chOff x="0" y="0"/>
            <a:chExt cx="1938216" cy="978529"/>
          </a:xfrm>
        </p:grpSpPr>
        <p:sp>
          <p:nvSpPr>
            <p:cNvPr id="193" name="Impedenza"/>
            <p:cNvSpPr txBox="1"/>
            <p:nvPr/>
          </p:nvSpPr>
          <p:spPr>
            <a:xfrm>
              <a:off x="0" y="0"/>
              <a:ext cx="1285538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r>
                <a:t>Impedenza</a:t>
              </a:r>
            </a:p>
          </p:txBody>
        </p:sp>
        <p:sp>
          <p:nvSpPr>
            <p:cNvPr id="194" name="Linea"/>
            <p:cNvSpPr/>
            <p:nvPr/>
          </p:nvSpPr>
          <p:spPr>
            <a:xfrm flipH="1" flipV="1">
              <a:off x="1114829" y="477482"/>
              <a:ext cx="823388" cy="501048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8" name="Raggruppa"/>
          <p:cNvGrpSpPr/>
          <p:nvPr/>
        </p:nvGrpSpPr>
        <p:grpSpPr>
          <a:xfrm>
            <a:off x="4227113" y="1581472"/>
            <a:ext cx="1298486" cy="1185070"/>
            <a:chOff x="0" y="0"/>
            <a:chExt cx="1298485" cy="1185069"/>
          </a:xfrm>
        </p:grpSpPr>
        <p:sp>
          <p:nvSpPr>
            <p:cNvPr id="196" name="Resistenza"/>
            <p:cNvSpPr txBox="1"/>
            <p:nvPr/>
          </p:nvSpPr>
          <p:spPr>
            <a:xfrm>
              <a:off x="0" y="0"/>
              <a:ext cx="1298486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r>
                <a:t>Resistenza</a:t>
              </a:r>
            </a:p>
          </p:txBody>
        </p:sp>
        <p:sp>
          <p:nvSpPr>
            <p:cNvPr id="197" name="Linea"/>
            <p:cNvSpPr/>
            <p:nvPr/>
          </p:nvSpPr>
          <p:spPr>
            <a:xfrm flipV="1">
              <a:off x="617197" y="403233"/>
              <a:ext cx="1" cy="781837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1" name="Raggruppa"/>
          <p:cNvGrpSpPr/>
          <p:nvPr/>
        </p:nvGrpSpPr>
        <p:grpSpPr>
          <a:xfrm>
            <a:off x="5704251" y="1845469"/>
            <a:ext cx="2171292" cy="975198"/>
            <a:chOff x="0" y="0"/>
            <a:chExt cx="2171291" cy="975196"/>
          </a:xfrm>
        </p:grpSpPr>
        <p:sp>
          <p:nvSpPr>
            <p:cNvPr id="199" name="Reattanza"/>
            <p:cNvSpPr txBox="1"/>
            <p:nvPr/>
          </p:nvSpPr>
          <p:spPr>
            <a:xfrm>
              <a:off x="987328" y="0"/>
              <a:ext cx="1183964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r>
                <a:t>Reattanza</a:t>
              </a:r>
            </a:p>
          </p:txBody>
        </p:sp>
        <p:sp>
          <p:nvSpPr>
            <p:cNvPr id="200" name="Linea"/>
            <p:cNvSpPr/>
            <p:nvPr/>
          </p:nvSpPr>
          <p:spPr>
            <a:xfrm flipV="1">
              <a:off x="-1" y="306927"/>
              <a:ext cx="1002321" cy="668270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4" name="Raggruppa"/>
          <p:cNvGrpSpPr/>
          <p:nvPr/>
        </p:nvGrpSpPr>
        <p:grpSpPr>
          <a:xfrm>
            <a:off x="6193947" y="4994068"/>
            <a:ext cx="1047942" cy="866457"/>
            <a:chOff x="0" y="0"/>
            <a:chExt cx="1047941" cy="866455"/>
          </a:xfrm>
        </p:grpSpPr>
        <p:sp>
          <p:nvSpPr>
            <p:cNvPr id="202" name="Inerzia"/>
            <p:cNvSpPr txBox="1"/>
            <p:nvPr/>
          </p:nvSpPr>
          <p:spPr>
            <a:xfrm>
              <a:off x="0" y="495615"/>
              <a:ext cx="82833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r>
                <a:t>Inerzia</a:t>
              </a:r>
            </a:p>
          </p:txBody>
        </p:sp>
        <p:sp>
          <p:nvSpPr>
            <p:cNvPr id="203" name="Linea"/>
            <p:cNvSpPr/>
            <p:nvPr/>
          </p:nvSpPr>
          <p:spPr>
            <a:xfrm flipH="1">
              <a:off x="475012" y="-1"/>
              <a:ext cx="572930" cy="57293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7" name="Raggruppa"/>
          <p:cNvGrpSpPr/>
          <p:nvPr/>
        </p:nvGrpSpPr>
        <p:grpSpPr>
          <a:xfrm>
            <a:off x="8238799" y="4882287"/>
            <a:ext cx="1661290" cy="814119"/>
            <a:chOff x="0" y="0"/>
            <a:chExt cx="1661289" cy="814118"/>
          </a:xfrm>
        </p:grpSpPr>
        <p:sp>
          <p:nvSpPr>
            <p:cNvPr id="205" name="Elastanza"/>
            <p:cNvSpPr txBox="1"/>
            <p:nvPr/>
          </p:nvSpPr>
          <p:spPr>
            <a:xfrm>
              <a:off x="502553" y="443278"/>
              <a:ext cx="115873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r>
                <a:t>Elastanza</a:t>
              </a:r>
            </a:p>
          </p:txBody>
        </p:sp>
        <p:sp>
          <p:nvSpPr>
            <p:cNvPr id="206" name="Linea"/>
            <p:cNvSpPr/>
            <p:nvPr/>
          </p:nvSpPr>
          <p:spPr>
            <a:xfrm>
              <a:off x="-1" y="0"/>
              <a:ext cx="522637" cy="522636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1" name="Raggruppa"/>
          <p:cNvGrpSpPr/>
          <p:nvPr/>
        </p:nvGrpSpPr>
        <p:grpSpPr>
          <a:xfrm>
            <a:off x="8770596" y="4499731"/>
            <a:ext cx="3332026" cy="684597"/>
            <a:chOff x="0" y="0"/>
            <a:chExt cx="3332025" cy="684596"/>
          </a:xfrm>
        </p:grpSpPr>
        <p:pic>
          <p:nvPicPr>
            <p:cNvPr id="208" name="Screenshot 2025-05-11 alle 16.32.38.png" descr="Screenshot 2025-05-11 alle 16.32.3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4426" y="0"/>
              <a:ext cx="8509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Linea"/>
            <p:cNvSpPr/>
            <p:nvPr/>
          </p:nvSpPr>
          <p:spPr>
            <a:xfrm>
              <a:off x="0" y="177800"/>
              <a:ext cx="850900" cy="0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f = Freq oscillometrica"/>
            <p:cNvSpPr txBox="1"/>
            <p:nvPr/>
          </p:nvSpPr>
          <p:spPr>
            <a:xfrm>
              <a:off x="1589039" y="351856"/>
              <a:ext cx="1742987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 b="1"/>
              </a:pPr>
              <a:r>
                <a:rPr sz="1600" i="1"/>
                <a:t>f</a:t>
              </a:r>
              <a:r>
                <a:rPr i="1"/>
                <a:t> </a:t>
              </a:r>
              <a:r>
                <a:t>= Freq oscillometrica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198" grpId="2" animBg="1" advAuto="0"/>
      <p:bldP spid="201" grpId="3" animBg="1" advAuto="0"/>
      <p:bldP spid="204" grpId="4" animBg="1" advAuto="0"/>
      <p:bldP spid="207" grpId="5" animBg="1" advAuto="0"/>
      <p:bldP spid="211" grpId="6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creenshot 2025-05-11 alle 16.25.42.png" descr="Screenshot 2025-05-11 alle 16.25.42.png"/>
          <p:cNvPicPr>
            <a:picLocks noChangeAspect="1"/>
          </p:cNvPicPr>
          <p:nvPr/>
        </p:nvPicPr>
        <p:blipFill>
          <a:blip r:embed="rId3"/>
          <a:srcRect b="42237"/>
          <a:stretch>
            <a:fillRect/>
          </a:stretch>
        </p:blipFill>
        <p:spPr>
          <a:xfrm>
            <a:off x="106635" y="209772"/>
            <a:ext cx="3726180" cy="9483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Raggruppa"/>
          <p:cNvGrpSpPr/>
          <p:nvPr/>
        </p:nvGrpSpPr>
        <p:grpSpPr>
          <a:xfrm>
            <a:off x="3374629" y="100330"/>
            <a:ext cx="8046482" cy="6858001"/>
            <a:chOff x="0" y="0"/>
            <a:chExt cx="8046480" cy="6858000"/>
          </a:xfrm>
        </p:grpSpPr>
        <p:pic>
          <p:nvPicPr>
            <p:cNvPr id="214" name="Screenshot 2025-05-11 alle 17.11.34.png" descr="Screenshot 2025-05-11 alle 17.11.34.png"/>
            <p:cNvPicPr>
              <a:picLocks noChangeAspect="1"/>
            </p:cNvPicPr>
            <p:nvPr/>
          </p:nvPicPr>
          <p:blipFill>
            <a:blip r:embed="rId4"/>
            <a:srcRect l="37183"/>
            <a:stretch>
              <a:fillRect/>
            </a:stretch>
          </p:blipFill>
          <p:spPr>
            <a:xfrm>
              <a:off x="0" y="0"/>
              <a:ext cx="804648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R5"/>
            <p:cNvSpPr txBox="1"/>
            <p:nvPr/>
          </p:nvSpPr>
          <p:spPr>
            <a:xfrm>
              <a:off x="1230762" y="1935345"/>
              <a:ext cx="380723" cy="3454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100" b="1"/>
              </a:lvl1pPr>
            </a:lstStyle>
            <a:p>
              <a:r>
                <a:t>R5</a:t>
              </a:r>
            </a:p>
          </p:txBody>
        </p:sp>
        <p:sp>
          <p:nvSpPr>
            <p:cNvPr id="216" name="R20"/>
            <p:cNvSpPr txBox="1"/>
            <p:nvPr/>
          </p:nvSpPr>
          <p:spPr>
            <a:xfrm>
              <a:off x="4577896" y="2041961"/>
              <a:ext cx="485349" cy="3454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100" b="1"/>
              </a:lvl1pPr>
            </a:lstStyle>
            <a:p>
              <a:r>
                <a:t>R20</a:t>
              </a:r>
            </a:p>
          </p:txBody>
        </p:sp>
        <p:sp>
          <p:nvSpPr>
            <p:cNvPr id="217" name="X5"/>
            <p:cNvSpPr txBox="1"/>
            <p:nvPr/>
          </p:nvSpPr>
          <p:spPr>
            <a:xfrm>
              <a:off x="1235952" y="3895042"/>
              <a:ext cx="370343" cy="3454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100" b="1"/>
              </a:lvl1pPr>
            </a:lstStyle>
            <a:p>
              <a:r>
                <a:t>X5</a:t>
              </a:r>
            </a:p>
          </p:txBody>
        </p:sp>
        <p:sp>
          <p:nvSpPr>
            <p:cNvPr id="218" name="X20"/>
            <p:cNvSpPr txBox="1"/>
            <p:nvPr/>
          </p:nvSpPr>
          <p:spPr>
            <a:xfrm>
              <a:off x="4583086" y="2790112"/>
              <a:ext cx="474969" cy="3454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100" b="1"/>
              </a:lvl1pPr>
            </a:lstStyle>
            <a:p>
              <a:r>
                <a:t>X20</a:t>
              </a:r>
            </a:p>
          </p:txBody>
        </p:sp>
        <p:sp>
          <p:nvSpPr>
            <p:cNvPr id="219" name="Linea"/>
            <p:cNvSpPr/>
            <p:nvPr/>
          </p:nvSpPr>
          <p:spPr>
            <a:xfrm flipH="1">
              <a:off x="4560100" y="1348601"/>
              <a:ext cx="1" cy="4160798"/>
            </a:xfrm>
            <a:prstGeom prst="line">
              <a:avLst/>
            </a:prstGeom>
            <a:noFill/>
            <a:ln w="19050" cap="flat">
              <a:solidFill>
                <a:srgbClr val="FF26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AX"/>
            <p:cNvSpPr txBox="1"/>
            <p:nvPr/>
          </p:nvSpPr>
          <p:spPr>
            <a:xfrm>
              <a:off x="1001048" y="3256267"/>
              <a:ext cx="401575" cy="3454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100" b="1"/>
              </a:lvl1pPr>
            </a:lstStyle>
            <a:p>
              <a:r>
                <a:t>AX</a:t>
              </a:r>
            </a:p>
          </p:txBody>
        </p:sp>
        <p:sp>
          <p:nvSpPr>
            <p:cNvPr id="221" name="Forma"/>
            <p:cNvSpPr/>
            <p:nvPr/>
          </p:nvSpPr>
          <p:spPr>
            <a:xfrm>
              <a:off x="1422310" y="3248982"/>
              <a:ext cx="675377" cy="53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827" y="9337"/>
                  </a:lnTo>
                  <a:lnTo>
                    <a:pt x="21600" y="125"/>
                  </a:lnTo>
                  <a:lnTo>
                    <a:pt x="15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6D6D6"/>
            </a:solidFill>
            <a:ln w="19050" cap="flat">
              <a:solidFill>
                <a:srgbClr val="D6D6D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Linea"/>
            <p:cNvSpPr/>
            <p:nvPr/>
          </p:nvSpPr>
          <p:spPr>
            <a:xfrm flipH="1">
              <a:off x="1675823" y="1348601"/>
              <a:ext cx="1" cy="4160798"/>
            </a:xfrm>
            <a:prstGeom prst="line">
              <a:avLst/>
            </a:prstGeom>
            <a:noFill/>
            <a:ln w="19050" cap="flat">
              <a:solidFill>
                <a:srgbClr val="FF26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custDataLst>
      <p:tags r:id="rId1"/>
    </p:custData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3"/>
          <p:cNvSpPr txBox="1"/>
          <p:nvPr/>
        </p:nvSpPr>
        <p:spPr>
          <a:xfrm>
            <a:off x="1381165" y="141375"/>
            <a:ext cx="1101783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IMPULSE OSCILLOMETRY/ FORCED OSCILLATION TECHINQUE </a:t>
            </a:r>
          </a:p>
        </p:txBody>
      </p:sp>
      <p:pic>
        <p:nvPicPr>
          <p:cNvPr id="22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7" y="921252"/>
            <a:ext cx="3438347" cy="2320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1086360"/>
            <a:ext cx="6005675" cy="468528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extBox 10"/>
          <p:cNvSpPr txBox="1"/>
          <p:nvPr/>
        </p:nvSpPr>
        <p:spPr>
          <a:xfrm>
            <a:off x="255566" y="3779972"/>
            <a:ext cx="4884046" cy="2047241"/>
          </a:xfrm>
          <a:prstGeom prst="rect">
            <a:avLst/>
          </a:prstGeom>
          <a:solidFill>
            <a:srgbClr val="DCEA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solidFill>
                  <a:srgbClr val="0070C0"/>
                </a:solidFill>
              </a:defRPr>
            </a:pPr>
            <a:r>
              <a:t>Ostruzione delle vie aeree centrali</a:t>
            </a:r>
            <a:endParaRPr>
              <a:solidFill>
                <a:srgbClr val="000000"/>
              </a:solidFill>
            </a:endParaRPr>
          </a:p>
          <a:p>
            <a:pPr algn="just">
              <a:defRPr>
                <a:solidFill>
                  <a:srgbClr val="0070C0"/>
                </a:solidFill>
              </a:defRPr>
            </a:pPr>
            <a:r>
              <a:rPr b="1">
                <a:solidFill>
                  <a:srgbClr val="000000"/>
                </a:solidFill>
              </a:rPr>
              <a:t>indipendentemente</a:t>
            </a:r>
            <a:r>
              <a:rPr>
                <a:solidFill>
                  <a:srgbClr val="000000"/>
                </a:solidFill>
              </a:rPr>
              <a:t> dalla frequenza di oscillazione</a:t>
            </a:r>
          </a:p>
          <a:p>
            <a:pPr algn="just"/>
            <a:endParaRPr>
              <a:solidFill>
                <a:srgbClr val="000000"/>
              </a:solidFill>
            </a:endParaRPr>
          </a:p>
          <a:p>
            <a:pPr algn="just">
              <a:defRPr>
                <a:solidFill>
                  <a:srgbClr val="FFC000"/>
                </a:solidFill>
              </a:defRPr>
            </a:pPr>
            <a:r>
              <a:rPr b="1">
                <a:solidFill>
                  <a:srgbClr val="FF2600"/>
                </a:solidFill>
              </a:rPr>
              <a:t>Ostruzione delle piccole vie aeree</a:t>
            </a:r>
            <a:r>
              <a:rPr>
                <a:solidFill>
                  <a:srgbClr val="FF26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aumenta la resistenza a </a:t>
            </a:r>
            <a:r>
              <a:rPr b="1">
                <a:solidFill>
                  <a:srgbClr val="000000"/>
                </a:solidFill>
              </a:rPr>
              <a:t>basse frequenze</a:t>
            </a:r>
            <a:r>
              <a:rPr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29" name="TextBox 12"/>
          <p:cNvSpPr txBox="1"/>
          <p:nvPr/>
        </p:nvSpPr>
        <p:spPr>
          <a:xfrm>
            <a:off x="8491219" y="6488667"/>
            <a:ext cx="36550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Eur Respir Rev 2022; 31: 210208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iassumendo"/>
          <p:cNvSpPr txBox="1"/>
          <p:nvPr/>
        </p:nvSpPr>
        <p:spPr>
          <a:xfrm>
            <a:off x="278912" y="570310"/>
            <a:ext cx="235258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/>
            </a:lvl1pPr>
          </a:lstStyle>
          <a:p>
            <a:r>
              <a:t>Riassumendo</a:t>
            </a:r>
          </a:p>
        </p:txBody>
      </p:sp>
      <p:sp>
        <p:nvSpPr>
          <p:cNvPr id="232" name="La limitazione di flusso è una condizione meccanica che si verifica a volume corrente o durante esercizio fisico…"/>
          <p:cNvSpPr txBox="1"/>
          <p:nvPr/>
        </p:nvSpPr>
        <p:spPr>
          <a:xfrm>
            <a:off x="427714" y="1543729"/>
            <a:ext cx="11189688" cy="381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spcBef>
                <a:spcPts val="2500"/>
              </a:spcBef>
              <a:buSzPct val="100000"/>
              <a:buChar char="•"/>
              <a:defRPr sz="2000"/>
            </a:pPr>
            <a:r>
              <a:t>La limitazione di flusso è una condizione meccanica che si verifica a volume corrente o durante esercizio fisico </a:t>
            </a:r>
          </a:p>
          <a:p>
            <a:pPr marL="180473" indent="-180473">
              <a:spcBef>
                <a:spcPts val="2500"/>
              </a:spcBef>
              <a:buSzPct val="100000"/>
              <a:buChar char="•"/>
              <a:defRPr sz="2000"/>
            </a:pPr>
            <a:r>
              <a:t>E presente in circa la meta dei soggetti con BPCO ed in particolare con quelli affetti da enfisema</a:t>
            </a:r>
          </a:p>
          <a:p>
            <a:pPr marL="180473" indent="-180473">
              <a:spcBef>
                <a:spcPts val="2500"/>
              </a:spcBef>
              <a:buSzPct val="100000"/>
              <a:buChar char="•"/>
              <a:defRPr sz="2000"/>
            </a:pPr>
            <a:r>
              <a:t>Può essere un segno precoce di malattia ostruttiva</a:t>
            </a:r>
          </a:p>
          <a:p>
            <a:pPr marL="180473" indent="-180473">
              <a:spcBef>
                <a:spcPts val="2500"/>
              </a:spcBef>
              <a:buSzPct val="100000"/>
              <a:buChar char="•"/>
              <a:defRPr sz="2000"/>
            </a:pPr>
            <a:r>
              <a:t>La sua presenza correla maggiormente con la dispnea ed ha un impatto negativo sulla malattia</a:t>
            </a:r>
          </a:p>
          <a:p>
            <a:pPr marL="180473" indent="-180473">
              <a:spcBef>
                <a:spcPts val="2500"/>
              </a:spcBef>
              <a:buSzPct val="100000"/>
              <a:buChar char="•"/>
              <a:defRPr sz="2000"/>
            </a:pPr>
            <a:r>
              <a:t>Si può evidenziare alla spirometria, si misura con le FOT</a:t>
            </a:r>
          </a:p>
          <a:p>
            <a:pPr marL="180473" indent="-180473">
              <a:spcBef>
                <a:spcPts val="2500"/>
              </a:spcBef>
              <a:buSzPct val="100000"/>
              <a:buChar char="•"/>
              <a:defRPr sz="2000"/>
            </a:pPr>
            <a:r>
              <a:t>Ci da un’idea dell-evoluzione della malattia e della risposta alla terapia</a:t>
            </a:r>
          </a:p>
        </p:txBody>
      </p:sp>
      <p:sp>
        <p:nvSpPr>
          <p:cNvPr id="233" name="Grazie"/>
          <p:cNvSpPr txBox="1"/>
          <p:nvPr/>
        </p:nvSpPr>
        <p:spPr>
          <a:xfrm>
            <a:off x="9490068" y="5640805"/>
            <a:ext cx="2304069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Grazie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build="p" bldLvl="5" animBg="1" advAuto="0"/>
      <p:bldP spid="233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iamo tutti Flusso-Limitati…"/>
          <p:cNvSpPr txBox="1"/>
          <p:nvPr/>
        </p:nvSpPr>
        <p:spPr>
          <a:xfrm>
            <a:off x="2385385" y="2597174"/>
            <a:ext cx="8395314" cy="279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180473" indent="-180473">
              <a:spcBef>
                <a:spcPts val="6000"/>
              </a:spcBef>
              <a:buSzPct val="100000"/>
              <a:buChar char="•"/>
              <a:defRPr sz="2600" b="1"/>
            </a:pPr>
            <a:r>
              <a:t>Siamo tutti Flusso-Limitati</a:t>
            </a:r>
          </a:p>
          <a:p>
            <a:pPr marL="180473" indent="-180473">
              <a:spcBef>
                <a:spcPts val="6000"/>
              </a:spcBef>
              <a:buSzPct val="100000"/>
              <a:buChar char="•"/>
              <a:defRPr sz="2600" b="1"/>
            </a:pPr>
            <a:r>
              <a:t>Non tutti i BPCO sono Flusso-Limitati</a:t>
            </a:r>
          </a:p>
          <a:p>
            <a:pPr marL="180473" indent="-180473">
              <a:spcBef>
                <a:spcPts val="6000"/>
              </a:spcBef>
              <a:buSzPct val="100000"/>
              <a:buChar char="•"/>
              <a:defRPr sz="2600" b="1"/>
            </a:pPr>
            <a:r>
              <a:t>Essere Flusso-Limitati non significa avere la BPCO </a:t>
            </a:r>
          </a:p>
        </p:txBody>
      </p:sp>
      <p:pic>
        <p:nvPicPr>
          <p:cNvPr id="104" name="Immagine" descr="Immagine"/>
          <p:cNvPicPr>
            <a:picLocks noChangeAspect="1"/>
          </p:cNvPicPr>
          <p:nvPr/>
        </p:nvPicPr>
        <p:blipFill>
          <a:blip r:embed="rId3"/>
          <a:srcRect b="79371"/>
          <a:stretch>
            <a:fillRect/>
          </a:stretch>
        </p:blipFill>
        <p:spPr>
          <a:xfrm>
            <a:off x="64733" y="116149"/>
            <a:ext cx="11908955" cy="1637785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Raggruppa"/>
          <p:cNvGrpSpPr/>
          <p:nvPr/>
        </p:nvGrpSpPr>
        <p:grpSpPr>
          <a:xfrm>
            <a:off x="-231129" y="1450054"/>
            <a:ext cx="7730111" cy="3446776"/>
            <a:chOff x="0" y="0"/>
            <a:chExt cx="7730109" cy="3446774"/>
          </a:xfrm>
        </p:grpSpPr>
        <p:pic>
          <p:nvPicPr>
            <p:cNvPr id="106" name="Screenshot 2025-05-11 alle 17.56.34.png" descr="Screenshot 2025-05-11 alle 17.56.34.png"/>
            <p:cNvPicPr>
              <a:picLocks noChangeAspect="1"/>
            </p:cNvPicPr>
            <p:nvPr/>
          </p:nvPicPr>
          <p:blipFill>
            <a:blip r:embed="rId3"/>
            <a:srcRect b="34952"/>
            <a:stretch>
              <a:fillRect/>
            </a:stretch>
          </p:blipFill>
          <p:spPr>
            <a:xfrm>
              <a:off x="0" y="0"/>
              <a:ext cx="7730110" cy="3446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Rettangolo"/>
            <p:cNvSpPr/>
            <p:nvPr/>
          </p:nvSpPr>
          <p:spPr>
            <a:xfrm>
              <a:off x="2626373" y="560491"/>
              <a:ext cx="4209183" cy="23258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09" name="Rettangolo"/>
          <p:cNvSpPr/>
          <p:nvPr/>
        </p:nvSpPr>
        <p:spPr>
          <a:xfrm>
            <a:off x="271835" y="2775519"/>
            <a:ext cx="1238250" cy="3029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Linea"/>
          <p:cNvSpPr/>
          <p:nvPr/>
        </p:nvSpPr>
        <p:spPr>
          <a:xfrm>
            <a:off x="394426" y="2653190"/>
            <a:ext cx="993068" cy="1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P"/>
          <p:cNvSpPr txBox="1"/>
          <p:nvPr/>
        </p:nvSpPr>
        <p:spPr>
          <a:xfrm>
            <a:off x="384950" y="2105018"/>
            <a:ext cx="2566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P</a:t>
            </a:r>
          </a:p>
        </p:txBody>
      </p:sp>
      <p:sp>
        <p:nvSpPr>
          <p:cNvPr id="112" name="V"/>
          <p:cNvSpPr txBox="1"/>
          <p:nvPr/>
        </p:nvSpPr>
        <p:spPr>
          <a:xfrm>
            <a:off x="4199276" y="2313890"/>
            <a:ext cx="25661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V</a:t>
            </a:r>
          </a:p>
        </p:txBody>
      </p:sp>
      <p:sp>
        <p:nvSpPr>
          <p:cNvPr id="113" name="V/t"/>
          <p:cNvSpPr txBox="1"/>
          <p:nvPr/>
        </p:nvSpPr>
        <p:spPr>
          <a:xfrm>
            <a:off x="7368357" y="2988021"/>
            <a:ext cx="39625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V/t</a:t>
            </a:r>
          </a:p>
        </p:txBody>
      </p:sp>
      <p:grpSp>
        <p:nvGrpSpPr>
          <p:cNvPr id="118" name="Raggruppa"/>
          <p:cNvGrpSpPr/>
          <p:nvPr/>
        </p:nvGrpSpPr>
        <p:grpSpPr>
          <a:xfrm>
            <a:off x="8013601" y="1897112"/>
            <a:ext cx="3532842" cy="3063776"/>
            <a:chOff x="0" y="0"/>
            <a:chExt cx="3532840" cy="3063774"/>
          </a:xfrm>
        </p:grpSpPr>
        <p:sp>
          <p:nvSpPr>
            <p:cNvPr id="114" name="Linea"/>
            <p:cNvSpPr/>
            <p:nvPr/>
          </p:nvSpPr>
          <p:spPr>
            <a:xfrm>
              <a:off x="0" y="2498587"/>
              <a:ext cx="353284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Linea"/>
            <p:cNvSpPr/>
            <p:nvPr/>
          </p:nvSpPr>
          <p:spPr>
            <a:xfrm flipV="1">
              <a:off x="127000" y="0"/>
              <a:ext cx="1" cy="2625588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Linea"/>
            <p:cNvSpPr/>
            <p:nvPr/>
          </p:nvSpPr>
          <p:spPr>
            <a:xfrm flipV="1">
              <a:off x="272248" y="690705"/>
              <a:ext cx="2420158" cy="1736862"/>
            </a:xfrm>
            <a:prstGeom prst="line">
              <a:avLst/>
            </a:prstGeom>
            <a:noFill/>
            <a:ln w="190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P"/>
            <p:cNvSpPr txBox="1"/>
            <p:nvPr/>
          </p:nvSpPr>
          <p:spPr>
            <a:xfrm>
              <a:off x="2981669" y="2692934"/>
              <a:ext cx="25661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r>
                <a:t>P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creenshot 2025-05-11 alle 17.56.34.png" descr="Screenshot 2025-05-11 alle 17.56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56" y="420244"/>
            <a:ext cx="7730110" cy="529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Screenshot 2025-05-11 alle 17.57.03.png" descr="Screenshot 2025-05-11 alle 17.57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5" y="34391"/>
            <a:ext cx="4046082" cy="202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creenshot 2025-05-11 alle 17.57.28.png" descr="Screenshot 2025-05-11 alle 17.57.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139" y="2296443"/>
            <a:ext cx="1968501" cy="431801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627;p58" descr="Google Shape;627;p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00" y="235533"/>
            <a:ext cx="10494333" cy="6086717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creenshot 2025-05-11 alle 17.55.36.png" descr="Screenshot 2025-05-11 alle 17.55.36.png"/>
          <p:cNvPicPr>
            <a:picLocks noChangeAspect="1"/>
          </p:cNvPicPr>
          <p:nvPr/>
        </p:nvPicPr>
        <p:blipFill>
          <a:blip r:embed="rId3"/>
          <a:srcRect b="21575"/>
          <a:stretch>
            <a:fillRect/>
          </a:stretch>
        </p:blipFill>
        <p:spPr>
          <a:xfrm>
            <a:off x="3562038" y="-1"/>
            <a:ext cx="6007966" cy="6858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Screenshot 2025-05-11 alle 17.57.03.png" descr="Screenshot 2025-05-11 alle 17.57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5" y="34391"/>
            <a:ext cx="4046082" cy="202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Screenshot 2025-05-11 alle 17.57.28.png" descr="Screenshot 2025-05-11 alle 17.57.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139" y="2296443"/>
            <a:ext cx="1968501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6" descr="Picture 6"/>
          <p:cNvPicPr>
            <a:picLocks noChangeAspect="1"/>
          </p:cNvPicPr>
          <p:nvPr/>
        </p:nvPicPr>
        <p:blipFill>
          <a:blip r:embed="rId6"/>
          <a:srcRect l="70835" t="2687" r="7864"/>
          <a:stretch>
            <a:fillRect/>
          </a:stretch>
        </p:blipFill>
        <p:spPr>
          <a:xfrm>
            <a:off x="9462989" y="-122878"/>
            <a:ext cx="1681851" cy="428657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30" name="Screenshot 2025-05-11 alle 17.55.36.png" descr="Screenshot 2025-05-11 alle 17.55.36.png"/>
          <p:cNvPicPr>
            <a:picLocks noChangeAspect="1"/>
          </p:cNvPicPr>
          <p:nvPr/>
        </p:nvPicPr>
        <p:blipFill>
          <a:blip r:embed="rId3"/>
          <a:srcRect t="76802"/>
          <a:stretch>
            <a:fillRect/>
          </a:stretch>
        </p:blipFill>
        <p:spPr>
          <a:xfrm>
            <a:off x="7909015" y="4763917"/>
            <a:ext cx="3731229" cy="125981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1"/>
          <p:cNvSpPr txBox="1"/>
          <p:nvPr/>
        </p:nvSpPr>
        <p:spPr>
          <a:xfrm>
            <a:off x="9191599" y="1027861"/>
            <a:ext cx="2312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</a:t>
            </a:r>
          </a:p>
        </p:txBody>
      </p:sp>
      <p:sp>
        <p:nvSpPr>
          <p:cNvPr id="132" name="2"/>
          <p:cNvSpPr txBox="1"/>
          <p:nvPr/>
        </p:nvSpPr>
        <p:spPr>
          <a:xfrm>
            <a:off x="9191599" y="1835025"/>
            <a:ext cx="2312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2</a:t>
            </a:r>
          </a:p>
        </p:txBody>
      </p:sp>
      <p:sp>
        <p:nvSpPr>
          <p:cNvPr id="133" name="3"/>
          <p:cNvSpPr txBox="1"/>
          <p:nvPr/>
        </p:nvSpPr>
        <p:spPr>
          <a:xfrm>
            <a:off x="9191599" y="2523821"/>
            <a:ext cx="2312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3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reenshot 2025-05-11 alle 17.55.58.png" descr="Screenshot 2025-05-11 alle 17.55.58.png"/>
          <p:cNvPicPr>
            <a:picLocks noChangeAspect="1"/>
          </p:cNvPicPr>
          <p:nvPr/>
        </p:nvPicPr>
        <p:blipFill>
          <a:blip r:embed="rId3"/>
          <a:srcRect t="1563"/>
          <a:stretch>
            <a:fillRect/>
          </a:stretch>
        </p:blipFill>
        <p:spPr>
          <a:xfrm>
            <a:off x="4358351" y="311951"/>
            <a:ext cx="5386403" cy="6234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creenshot 2025-05-11 alle 17.57.03.png" descr="Screenshot 2025-05-11 alle 17.57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5" y="34391"/>
            <a:ext cx="4046082" cy="202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creenshot 2025-05-11 alle 17.57.28.png" descr="Screenshot 2025-05-11 alle 17.57.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139" y="2296443"/>
            <a:ext cx="1968501" cy="431801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93" y="-64769"/>
            <a:ext cx="7999430" cy="668635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CasellaDiTesto 3"/>
          <p:cNvSpPr txBox="1"/>
          <p:nvPr/>
        </p:nvSpPr>
        <p:spPr>
          <a:xfrm>
            <a:off x="4996177" y="6445599"/>
            <a:ext cx="711063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 i="1">
                <a:solidFill>
                  <a:srgbClr val="212121"/>
                </a:solidFill>
                <a:latin typeface="BlinkMacSystemFont"/>
                <a:ea typeface="BlinkMacSystemFont"/>
                <a:cs typeface="BlinkMacSystemFont"/>
                <a:sym typeface="BlinkMacSystemFont"/>
              </a:defRPr>
            </a:lvl1pPr>
          </a:lstStyle>
          <a:p>
            <a:r>
              <a:t>Tantucci C. Expiratory flow limitation definition, mechanisms, methods, and significance. Pulm Med. 2013;2013:749860.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LACEDONIA_Trieste - Limitazione di Flusso[20250513085925208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i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i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Widescreen</PresentationFormat>
  <Paragraphs>86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ANATOMICAMENTE COSA SI INTENDE  PER PICCOLE VIE AEREE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Media DIgital Business</cp:lastModifiedBy>
  <cp:revision>2</cp:revision>
  <dcterms:modified xsi:type="dcterms:W3CDTF">2025-05-13T07:00:11Z</dcterms:modified>
</cp:coreProperties>
</file>