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Override PartName="/ppt/media/image9.jpeg" ContentType="image/jpeg"/>
  <Override PartName="/ppt/media/image10.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1.jpeg" ContentType="image/jpeg"/>
  <Override PartName="/ppt/notesSlides/notesSlide3.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notesSlides/notesSlide4.xml" ContentType="application/vnd.openxmlformats-officedocument.presentationml.notesSlide+xml"/>
  <Override PartName="/ppt/media/image18.jpeg" ContentType="image/jpeg"/>
  <Override PartName="/ppt/media/image19.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0.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2DF"/>
          </a:solidFill>
        </a:fill>
      </a:tcStyle>
    </a:wholeTbl>
    <a:band2H>
      <a:tcTxStyle b="def" i="def"/>
      <a:tcStyle>
        <a:tcBdr/>
        <a:fill>
          <a:solidFill>
            <a:srgbClr val="ECEA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EEE7283C-3CF3-47DC-8721-378D4A62B228}" styleName="">
    <a:tblBg/>
    <a:wholeTbl>
      <a:tcTxStyle b="off" i="off">
        <a:fontRef idx="min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1F497D"/>
        </a:fontRef>
        <a:srgbClr val="1F497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C"/>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1F497D"/>
        </a:fontRef>
        <a:srgbClr val="1F497D"/>
      </a:tcTxStyle>
      <a:tcStyle>
        <a:tcBdr>
          <a:left>
            <a:ln w="12700" cap="flat">
              <a:noFill/>
              <a:miter lim="400000"/>
            </a:ln>
          </a:left>
          <a:right>
            <a:ln w="12700" cap="flat">
              <a:noFill/>
              <a:miter lim="400000"/>
            </a:ln>
          </a:right>
          <a:top>
            <a:ln w="50800" cap="flat">
              <a:solidFill>
                <a:srgbClr val="1F497D"/>
              </a:solidFill>
              <a:prstDash val="solid"/>
              <a:round/>
            </a:ln>
          </a:top>
          <a:bottom>
            <a:ln w="25400" cap="flat">
              <a:solidFill>
                <a:srgbClr val="1F497D"/>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1F497D"/>
              </a:solidFill>
              <a:prstDash val="solid"/>
              <a:round/>
            </a:ln>
          </a:top>
          <a:bottom>
            <a:ln w="25400" cap="flat">
              <a:solidFill>
                <a:srgbClr val="1F497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ED6"/>
          </a:solidFill>
        </a:fill>
      </a:tcStyle>
    </a:wholeTbl>
    <a:band2H>
      <a:tcTxStyle b="def" i="def"/>
      <a:tcStyle>
        <a:tcBdr/>
        <a:fill>
          <a:solidFill>
            <a:srgbClr val="E7E8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F497D"/>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F497D"/>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F497D"/>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2" name="Shape 232"/>
          <p:cNvSpPr/>
          <p:nvPr>
            <p:ph type="sldImg"/>
          </p:nvPr>
        </p:nvSpPr>
        <p:spPr>
          <a:xfrm>
            <a:off x="1143000" y="685800"/>
            <a:ext cx="4572000" cy="3429000"/>
          </a:xfrm>
          <a:prstGeom prst="rect">
            <a:avLst/>
          </a:prstGeom>
        </p:spPr>
        <p:txBody>
          <a:bodyPr/>
          <a:lstStyle/>
          <a:p>
            <a:pPr/>
          </a:p>
        </p:txBody>
      </p:sp>
      <p:sp>
        <p:nvSpPr>
          <p:cNvPr id="233" name="Shape 2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image" Target="../media/image1.gif"/></Relationships>

</file>

<file path=ppt/notesSlides/_rels/notesSlide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In seguito alla provocazione con vari stimoli, i bronchi possono rispondere con una</a:t>
            </a:r>
          </a:p>
          <a:p>
            <a:pPr/>
            <a:r>
              <a:t>ostruzione delle vie aeree. Gli stimoli possono essere specifici o non specifici. Gli</a:t>
            </a:r>
          </a:p>
          <a:p>
            <a:pPr/>
            <a:r>
              <a:t>stimoli che inducono una risposta immonologica, quale la risposta IgE-mediata</a:t>
            </a:r>
          </a:p>
          <a:p>
            <a:pPr/>
            <a:r>
              <a:t>evocata dagli allergeni (atopia), sono definiti “stimoli specifici”. Fra questi sono state</a:t>
            </a:r>
          </a:p>
          <a:p>
            <a:pPr/>
            <a:r>
              <a:t>individuate diverse sostanze con proprietà antigeniche, caratteristiche dell’asma</a:t>
            </a:r>
          </a:p>
          <a:p>
            <a:pPr/>
            <a:r>
              <a:t>atopico: polveri di casa, peli e forfora di animali (cane gatto, coniglio, ecc.), pollini</a:t>
            </a:r>
          </a:p>
          <a:p>
            <a:pPr/>
            <a:r>
              <a:t>di piante (graminacee, alberi, ecc.) e spore di muffe.</a:t>
            </a:r>
          </a:p>
          <a:p>
            <a:pPr/>
            <a:r>
              <a:t>Gli stimoli non-allergici, quali metacolina, istamina, aria fredda, SO2, ozono,</a:t>
            </a:r>
          </a:p>
          <a:p>
            <a:pPr/>
            <a:r>
              <a:t>soluzioni ipo e ipertoniche, esercizio, sono invece definiti come “stimoli non specifici”.</a:t>
            </a:r>
          </a:p>
          <a:p>
            <a:pPr/>
            <a:r>
              <a:t>Nel loro insieme i suddetti stimoli inducono una broncocostrizione sia</a:t>
            </a:r>
          </a:p>
          <a:p>
            <a:pPr/>
            <a:r>
              <a:t>direttamente sia indirettamente. La broncocostrizione indotta direttamente avviene</a:t>
            </a:r>
          </a:p>
          <a:p>
            <a:pPr/>
            <a:r>
              <a:t>mediante la stimolazione di recettori specifici come quelli H1 per l’istamina e</a:t>
            </a:r>
          </a:p>
          <a:p>
            <a:pPr/>
            <a:r>
              <a:t>quelli M3 per la metacolina, che controllano i fenomeni di eccitazione-contrazione</a:t>
            </a:r>
          </a:p>
          <a:p>
            <a:pPr/>
            <a:r>
              <a:t>della muscolatura liscia delle vie aeree. Quella indiretta avviene stimolando i</a:t>
            </a:r>
          </a:p>
          <a:p>
            <a:pPr/>
            <a:r>
              <a:t>neuroni afferenti con attivazione di riflessi colinergici e peptidergici (per esempio</a:t>
            </a:r>
          </a:p>
          <a:p>
            <a:pPr/>
            <a:r>
              <a:t>bradichinina, SO2 e metabisolfito), oppure inducendo la secrezione di mediatori</a:t>
            </a:r>
          </a:p>
          <a:p>
            <a:pPr/>
            <a:r>
              <a:t>da parte di cellule come i mastociti (per esempio mediante esercizio fisico, iperventilazione</a:t>
            </a:r>
          </a:p>
          <a:p>
            <a:pPr/>
            <a:r>
              <a:t>isocapnica, adenosina e aerosol non isotonico)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r>
              <a:t>Vi sono test di provocazione bronchiale di tipo specifico che utilizzano allergeni o sostanze da esposizione occupazionale per indurre il broncospasmo e sono utilizzati prevalentemente in medicina del lavoro per valutare il grado di asma occupazionale.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Il gold standard per la valutazione in laboratorio dell’iperresponsività bronchiale</a:t>
            </a:r>
          </a:p>
          <a:p>
            <a:pPr/>
            <a:r>
              <a:t>è rappresentato dal metodo dosimetrico con metacolina. La metacolina è preferita</a:t>
            </a:r>
          </a:p>
          <a:p>
            <a:pPr/>
            <a:r>
              <a:t>rispetto all’acetilcolina per la sicurezza in termini di rapida inattivazione, per</a:t>
            </a:r>
          </a:p>
          <a:p>
            <a:pPr/>
            <a:r>
              <a:t>i minori effetti collaterali provocati dall’istamina (rush e cefalea) e carbacolo (scialorrea</a:t>
            </a:r>
          </a:p>
          <a:p>
            <a:pPr/>
            <a:r>
              <a:t>e sudorazione) e per la buona tollerabilità da parte del paziente. Dal punto</a:t>
            </a:r>
          </a:p>
          <a:p>
            <a:pPr/>
            <a:r>
              <a:t>di vista farmacologico, la metacolina è l’omologo C-metilato dell’acetilcolina, che</a:t>
            </a:r>
          </a:p>
          <a:p>
            <a:pPr/>
            <a:r>
              <a:t>a sua volta è l’acetil derivato della colina. Pur possedendo le stesse proprietà farmacologiche</a:t>
            </a:r>
          </a:p>
          <a:p>
            <a:pPr/>
            <a:r>
              <a:t>dell’acetilcolina, rispetto a quest’ultima ha una maggiore durata d’azione</a:t>
            </a:r>
          </a:p>
          <a:p>
            <a:pPr/>
            <a:r>
              <a:t>(circa 20 minuti), in quanto è metabolizzata più lentamente dall’acetilcolinesterasi.</a:t>
            </a:r>
          </a:p>
          <a:p>
            <a:pPr/>
            <a:r>
              <a:t>I suoi effetti sono inoltre facilmente bloccabili dall’atropina.</a:t>
            </a:r>
          </a:p>
          <a:p>
            <a:pPr/>
            <a:r>
              <a:t>In particolare, la metacolina differisce dall’acetilcolina principalmente per la</a:t>
            </a:r>
          </a:p>
          <a:p>
            <a:pPr/>
            <a:r>
              <a:t>sua maggiore durata e selettività d’azione. La sua azione è più prolungata in</a:t>
            </a:r>
          </a:p>
          <a:p>
            <a:pPr/>
            <a:r>
              <a:t>quanto essa viene idrolizzata dall’acetilcolinesterasi molto più lentamente dell’acetilcolina</a:t>
            </a:r>
          </a:p>
          <a:p>
            <a:pPr/>
            <a:r>
              <a:t>ed è quasi completamente resistente all’idrolisi da parte di colinesterasi</a:t>
            </a:r>
          </a:p>
          <a:p>
            <a:pPr/>
            <a:r>
              <a:t>aspecifiche o della butirrilcolinesterasi.</a:t>
            </a:r>
          </a:p>
          <a:p>
            <a:pPr/>
          </a:p>
          <a:p>
            <a:pPr/>
            <a:r>
              <a:t>La sua </a:t>
            </a:r>
            <a:r>
              <a:rPr b="1"/>
              <a:t>selettività</a:t>
            </a:r>
            <a:r>
              <a:t> si manifesta con lievi azioni nicotiniche e una predominanza di</a:t>
            </a:r>
          </a:p>
          <a:p>
            <a:pPr/>
            <a:r>
              <a:t>azioni muscariniche, più rilevanti sul sistema cardiovascolare rispetto all’acetilcolina,</a:t>
            </a:r>
          </a:p>
          <a:p>
            <a:pPr/>
            <a:r>
              <a:t>in particolare per quanto riguarda la vasodilatazione, la diminuzione della frequenza</a:t>
            </a:r>
          </a:p>
          <a:p>
            <a:pPr/>
            <a:r>
              <a:t>e della forza di contrazione cardiaca (effetti cronotropo e inotropo negativi).</a:t>
            </a:r>
          </a:p>
          <a:p>
            <a:pPr/>
            <a:r>
              <a:t>Nei soggetti cardiopatici l’ipotensione indotta da tale farmaco può, in alcuni</a:t>
            </a:r>
          </a:p>
          <a:p>
            <a:pPr/>
            <a:r>
              <a:t>casi, ridurre gravemente il flusso sanguigno coronarico, soprattutto se già compromesso.</a:t>
            </a:r>
          </a:p>
          <a:p>
            <a:pPr/>
            <a:r>
              <a:t>Altri effetti indesiderati sono rappresentati prevalentemente da: aggravamento</a:t>
            </a:r>
          </a:p>
          <a:p>
            <a:pPr/>
            <a:r>
              <a:t>dei sintomi da ulcera peptica, arrossamento cutaneo, sudorazione, cefalea,</a:t>
            </a:r>
          </a:p>
          <a:p>
            <a:pPr/>
            <a:r>
              <a:t>scialorrea e disturbi visivi (miosi).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lvl="1" marL="457200" indent="0">
              <a:buSzPct val="100000"/>
              <a:buBlip>
                <a:blip r:embed="rId3"/>
              </a:buBlip>
              <a:defRPr>
                <a:solidFill>
                  <a:srgbClr val="002060"/>
                </a:solidFill>
                <a:latin typeface="Arial"/>
                <a:ea typeface="Arial"/>
                <a:cs typeface="Arial"/>
                <a:sym typeface="Arial"/>
              </a:defRPr>
            </a:pPr>
            <a:r>
              <a:t> Nel </a:t>
            </a:r>
            <a:r>
              <a:rPr b="1"/>
              <a:t>1991 Gustafsson </a:t>
            </a:r>
            <a:r>
              <a:t>et al. hanno dimostrato la presenza di ossido nitrico (NO) nell'aria espirata dell'uomo</a:t>
            </a:r>
          </a:p>
          <a:p>
            <a:pPr lvl="1" indent="457200">
              <a:defRPr>
                <a:solidFill>
                  <a:srgbClr val="002060"/>
                </a:solidFill>
                <a:latin typeface="Arial"/>
                <a:ea typeface="Arial"/>
                <a:cs typeface="Arial"/>
                <a:sym typeface="Arial"/>
              </a:defRPr>
            </a:pPr>
            <a:r>
              <a:t> </a:t>
            </a:r>
          </a:p>
          <a:p>
            <a:pPr lvl="1" marL="457200" indent="0">
              <a:buSzPct val="100000"/>
              <a:buBlip>
                <a:blip r:embed="rId3"/>
              </a:buBlip>
              <a:defRPr>
                <a:solidFill>
                  <a:srgbClr val="002060"/>
                </a:solidFill>
                <a:latin typeface="Arial"/>
                <a:ea typeface="Arial"/>
                <a:cs typeface="Arial"/>
                <a:sym typeface="Arial"/>
              </a:defRPr>
            </a:pPr>
          </a:p>
          <a:p>
            <a:pPr lvl="1" marL="457200" indent="0">
              <a:buSzPct val="100000"/>
              <a:buBlip>
                <a:blip r:embed="rId3"/>
              </a:buBlip>
              <a:defRPr>
                <a:solidFill>
                  <a:srgbClr val="002060"/>
                </a:solidFill>
                <a:latin typeface="Arial"/>
                <a:ea typeface="Arial"/>
                <a:cs typeface="Arial"/>
                <a:sym typeface="Arial"/>
              </a:defRPr>
            </a:pPr>
            <a:r>
              <a:t> Nel </a:t>
            </a:r>
            <a:r>
              <a:rPr b="1"/>
              <a:t>1993 Alving et al</a:t>
            </a:r>
            <a:r>
              <a:t>., hanno descritto un’aumentata produzione di NO espirato nei soggetti asmatici</a:t>
            </a:r>
          </a:p>
          <a:p>
            <a:pPr lvl="1" marL="457200" indent="0">
              <a:buSzPct val="100000"/>
              <a:buBlip>
                <a:blip r:embed="rId3"/>
              </a:buBlip>
              <a:defRPr>
                <a:solidFill>
                  <a:srgbClr val="002060"/>
                </a:solidFill>
                <a:latin typeface="Arial"/>
                <a:ea typeface="Arial"/>
                <a:cs typeface="Arial"/>
                <a:sym typeface="Arial"/>
              </a:defRPr>
            </a:pPr>
          </a:p>
          <a:p>
            <a:pPr lvl="1" marL="457200" indent="0">
              <a:buSzPct val="100000"/>
              <a:buBlip>
                <a:blip r:embed="rId3"/>
              </a:buBlip>
              <a:defRPr>
                <a:solidFill>
                  <a:srgbClr val="002060"/>
                </a:solidFill>
                <a:latin typeface="Arial"/>
                <a:ea typeface="Arial"/>
                <a:cs typeface="Arial"/>
                <a:sym typeface="Arial"/>
              </a:defRPr>
            </a:pPr>
          </a:p>
          <a:p>
            <a:pPr lvl="1" marL="457200" indent="0">
              <a:buSzPct val="100000"/>
              <a:buBlip>
                <a:blip r:embed="rId3"/>
              </a:buBlip>
              <a:defRPr>
                <a:solidFill>
                  <a:srgbClr val="002060"/>
                </a:solidFill>
                <a:latin typeface="Arial"/>
                <a:ea typeface="Arial"/>
                <a:cs typeface="Arial"/>
                <a:sym typeface="Arial"/>
              </a:defRPr>
            </a:pPr>
            <a:r>
              <a:t> Nel </a:t>
            </a:r>
            <a:r>
              <a:rPr b="1"/>
              <a:t>1994 Kharitonov et al. </a:t>
            </a:r>
            <a:r>
              <a:t>hanno riportato un aumento del NO in asmatici non trattati ma non in pazienti asmatici in trattamento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lnSpc>
                <a:spcPct val="80000"/>
              </a:lnSpc>
              <a:defRPr b="1" sz="1100"/>
            </a:pPr>
            <a:r>
              <a:t>Bayarri MA, Milara J, Estornut C, Cortijo J. Nitric Oxide System and Bronchial Epithelium: More Than a Barrier. Front Physiol. 2021 Jun 30;12:687381. doi: 10.3389/fphys.2021.687381. PMID: 34276407; PMCID: PMC8279772.</a:t>
            </a:r>
          </a:p>
          <a:p>
            <a:pPr>
              <a:lnSpc>
                <a:spcPct val="80000"/>
              </a:lnSpc>
              <a:defRPr sz="1100"/>
            </a:pPr>
          </a:p>
          <a:p>
            <a:pPr>
              <a:lnSpc>
                <a:spcPct val="80000"/>
              </a:lnSpc>
              <a:defRPr sz="1100"/>
            </a:pPr>
            <a:r>
              <a:t>1- l'NO reagisce con il superossido (O2-) e quindi generano perossinitrito(ONOO-) che, con altre specie reattive dell'ossigeno (ROS),danneggiano diversi organelli intracellulari e modificano le proteine e gli acidi nucleici coinvolti nella replicazione di cellule tumorali, virus e batteri,e batteri, sostenendo una prima difesa innata chiave dell'organismo(Mustafa et al., 2009). L'NO può anche modulare altre reazioni ossidative interagendo direttamente con i radicali liberi ad alta energia, ad esempio inibendo la perossidazione lipidica e riducendo la generazione di lipidi pro-infiammatori.</a:t>
            </a:r>
          </a:p>
          <a:p>
            <a:pPr>
              <a:lnSpc>
                <a:spcPct val="80000"/>
              </a:lnSpc>
              <a:defRPr sz="1100"/>
            </a:pPr>
          </a:p>
          <a:p>
            <a:pPr>
              <a:lnSpc>
                <a:spcPct val="80000"/>
              </a:lnSpc>
              <a:defRPr sz="1100"/>
            </a:pPr>
            <a:r>
              <a:t>2-Le azioni cGMP-indipendenti dell'NO sono spesso mediate da una modificazione post-traslazionale delle proteine, dalla S-nitrosilazione, che consiste nell'aggiunta di un gruppo NO a un tiolo di cisteina di una proteina. Questa modifica è coinvolta nella regolazione della conformazione delle proteine, nelle interazioni tra le proteine e altre modifiche post-traslazionali che attivano o inibiscono la loro funzione (Furuta, 2017). </a:t>
            </a:r>
          </a:p>
          <a:p>
            <a:pPr>
              <a:lnSpc>
                <a:spcPct val="80000"/>
              </a:lnSpc>
              <a:defRPr sz="1100"/>
            </a:pPr>
            <a:r>
              <a:t>l'NO può inibire altre metallo-proteine ​​come il citocromo P-450, la citocromo ossidasi e la catalasi</a:t>
            </a:r>
          </a:p>
          <a:p>
            <a:pPr>
              <a:lnSpc>
                <a:spcPct val="80000"/>
              </a:lnSpc>
              <a:defRPr sz="1100"/>
            </a:pPr>
          </a:p>
          <a:p>
            <a:pPr>
              <a:lnSpc>
                <a:spcPct val="80000"/>
              </a:lnSpc>
              <a:defRPr sz="1100"/>
            </a:pPr>
            <a:r>
              <a:t>3- l'NO agisce attraverso la generazione di (cGMP) dopo il legame con l'enzima guanilato ciclasi solubile (Montfort et al., 2017) L'NO sintetizzato si diffonde alle cellule bersaglio dove si lega al gruppo eme attaccato all’istidina 105 del sito attivo della guanilato ciclasi solubile, aumentando di 100-200 volte l'attività catalitica  e di conseguenza, la formazione di cGMP (Derbyshire eMarletta, 2012; Childers e Garcin, 2018.</a:t>
            </a:r>
          </a:p>
          <a:p>
            <a:pPr>
              <a:lnSpc>
                <a:spcPct val="80000"/>
              </a:lnSpc>
              <a:defRPr sz="1100"/>
            </a:pPr>
            <a:r>
              <a:t>Il cGMP a sua volta attiva le protein chinasi che svolgono diverse funzioni regolatrici, tra cui il rilassamento della muscolatura liscia, la trasmissione neuronale e l'inibizione dell'aggregazione piastrinica.</a:t>
            </a:r>
          </a:p>
          <a:p>
            <a:pPr>
              <a:lnSpc>
                <a:spcPct val="80000"/>
              </a:lnSpc>
              <a:defRPr sz="1100"/>
            </a:pPr>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lnSpc>
                <a:spcPct val="80000"/>
              </a:lnSpc>
              <a:defRPr sz="1100"/>
            </a:pPr>
            <a:r>
              <a:t>Gli attuali analizzatori FE NO a chemiluminescenza disponibili in commercio includono NOA 280i (Sievers, GE Analytical Instruments, Boulder, CO, USA), NIOX (Circassia, Oxford, UK), Logan modello LR2149 (Logan Research; Rochester, Kent, UK) e CLD 88 ( Eco Medics, Duernten, Svizzera).</a:t>
            </a:r>
          </a:p>
          <a:p>
            <a:pPr>
              <a:lnSpc>
                <a:spcPct val="80000"/>
              </a:lnSpc>
              <a:defRPr sz="1100"/>
            </a:pPr>
          </a:p>
          <a:p>
            <a:pPr>
              <a:lnSpc>
                <a:spcPct val="80000"/>
              </a:lnSpc>
              <a:defRPr sz="1100"/>
            </a:pPr>
            <a:r>
              <a:t>Sono disponibili in commercio diversi sensori elettrochimici o a infrarossi: NIOX VERO (Circassia, Oxford, Regno Unito), NObreath (Bedfont Scientific Ltd, Kent, Regno Unito), Medisoft (Hypair, Dinant, Belgio) e Vivatmo pro (Bosch, Waiblingen, Germania).</a:t>
            </a:r>
          </a:p>
          <a:p>
            <a:pPr>
              <a:lnSpc>
                <a:spcPct val="80000"/>
              </a:lnSpc>
              <a:defRPr sz="1600">
                <a:latin typeface="FrutigerLTStd"/>
                <a:ea typeface="FrutigerLTStd"/>
                <a:cs typeface="FrutigerLTStd"/>
                <a:sym typeface="FrutigerLTStd"/>
              </a:defRPr>
            </a:pPr>
            <a:r>
              <a:t>La metodica della chemiluminescenza è il </a:t>
            </a:r>
            <a:r>
              <a:rPr i="1"/>
              <a:t>gold standard </a:t>
            </a:r>
            <a:r>
              <a:t>nell’analisi dell’NO esalato (eNO). La reazione tra l’NO nel campione, e l’ozono generato dallo strumento determina l’emissione di radiazioni elettromagnetiche aventi lunghezza d’onda compresa tra 600-3.000 </a:t>
            </a:r>
            <a:r>
              <a:t>μ</a:t>
            </a:r>
            <a:r>
              <a:t>m e che, rilevate ed amplificate, forniscono un segnale proporzionale alla concentrazione di NO 5. </a:t>
            </a:r>
            <a:endParaRPr sz="1100"/>
          </a:p>
          <a:p>
            <a:pPr>
              <a:lnSpc>
                <a:spcPct val="80000"/>
              </a:lnSpc>
              <a:defRPr sz="1600">
                <a:latin typeface="FrutigerLTStd"/>
                <a:ea typeface="FrutigerLTStd"/>
                <a:cs typeface="FrutigerLTStd"/>
                <a:sym typeface="FrutigerLTStd"/>
              </a:defRPr>
            </a:pPr>
            <a:r>
              <a:t>L’apparecchiatura per la chemiluminescenza necessita di una fonte esterna di NO per generare ozono, ed è alta- mente sensibile con un livello soglia di rilevazione di parti per miliardo (1:109ppb) ed un tempo di risposta molto rapido (0,5-0,7s) 6</a:t>
            </a:r>
            <a:b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NELLE LINEE GUIDA GINA IL FENO NON RIENTRA NEL PROCESSO DIAGNOSTICO ma ha suggerito che un FeNO superiore a 20 ppb è indicativo di infiammazione di tipo 2 che aiuta a definire l'endotipo come "asma di tipo 2 elevato" e con concomitante IgE elevate e sensibilizzazione all'allergene come "asma allergico"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Questo studio dimostra l'uso della soppressione di F </a:t>
            </a:r>
            <a:r>
              <a:rPr cap="small"/>
              <a:t>e </a:t>
            </a:r>
            <a:r>
              <a:rPr baseline="-25000"/>
              <a:t>NO</a:t>
            </a:r>
            <a:r>
              <a:t> dopo l'osservazione diretta di corticosteroidi inalatori per distinguere l'asma refrattario aderente dall'asma persistente da lieve a moderato non aderente in una popolazione con asma difficile. Il test di soppressione F </a:t>
            </a:r>
            <a:r>
              <a:rPr cap="small"/>
              <a:t>e </a:t>
            </a:r>
            <a:r>
              <a:rPr baseline="-25000"/>
              <a:t>NO</a:t>
            </a:r>
            <a:r>
              <a:t> può identificare i pazienti non aderenti alla terapia con corticosteroidi inalatori e anche i pazienti che compilano le prescrizioni per questo trattamento ma non assumono il farmaco. Identificare la non aderenza è importante, perché consente una migliore caratterizzazione del paziente e l'adattamento della gestione dell'asma alle esigenze individuali.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Anche il FENO viene utilizzato come marcatore prognostico e predittivo per identificare i responders ai farmaci biologici quali l’omalizumab, il lebrikizumabe e il dupilumab.</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iapositiva titolo">
    <p:spTree>
      <p:nvGrpSpPr>
        <p:cNvPr id="1" name=""/>
        <p:cNvGrpSpPr/>
        <p:nvPr/>
      </p:nvGrpSpPr>
      <p:grpSpPr>
        <a:xfrm>
          <a:off x="0" y="0"/>
          <a:ext cx="0" cy="0"/>
          <a:chOff x="0" y="0"/>
          <a:chExt cx="0" cy="0"/>
        </a:xfrm>
      </p:grpSpPr>
      <p:sp>
        <p:nvSpPr>
          <p:cNvPr id="11" name="Titolo Testo"/>
          <p:cNvSpPr txBox="1"/>
          <p:nvPr>
            <p:ph type="title"/>
          </p:nvPr>
        </p:nvSpPr>
        <p:spPr>
          <a:xfrm>
            <a:off x="685800" y="2130425"/>
            <a:ext cx="7772400" cy="1470025"/>
          </a:xfrm>
          <a:prstGeom prst="rect">
            <a:avLst/>
          </a:prstGeom>
        </p:spPr>
        <p:txBody>
          <a:bodyPr/>
          <a:lstStyle/>
          <a:p>
            <a:pPr/>
            <a:r>
              <a:t>Titolo Testo</a:t>
            </a:r>
          </a:p>
        </p:txBody>
      </p:sp>
      <p:sp>
        <p:nvSpPr>
          <p:cNvPr id="12" name="Corpo livello uno…"/>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A93A9"/>
                </a:solidFill>
              </a:defRPr>
            </a:lvl1pPr>
            <a:lvl2pPr marL="0" indent="457200" algn="ctr">
              <a:buSzTx/>
              <a:buFontTx/>
              <a:buNone/>
              <a:defRPr>
                <a:solidFill>
                  <a:srgbClr val="8A93A9"/>
                </a:solidFill>
              </a:defRPr>
            </a:lvl2pPr>
            <a:lvl3pPr marL="0" indent="914400" algn="ctr">
              <a:buSzTx/>
              <a:buFontTx/>
              <a:buNone/>
              <a:defRPr>
                <a:solidFill>
                  <a:srgbClr val="8A93A9"/>
                </a:solidFill>
              </a:defRPr>
            </a:lvl3pPr>
            <a:lvl4pPr marL="0" indent="1371600" algn="ctr">
              <a:buSzTx/>
              <a:buFontTx/>
              <a:buNone/>
              <a:defRPr>
                <a:solidFill>
                  <a:srgbClr val="8A93A9"/>
                </a:solidFill>
              </a:defRPr>
            </a:lvl4pPr>
            <a:lvl5pPr marL="0" indent="1828800" algn="ctr">
              <a:buSzTx/>
              <a:buFontTx/>
              <a:buNone/>
              <a:defRPr>
                <a:solidFill>
                  <a:srgbClr val="8A93A9"/>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apositiva titolo">
    <p:spTree>
      <p:nvGrpSpPr>
        <p:cNvPr id="1" name=""/>
        <p:cNvGrpSpPr/>
        <p:nvPr/>
      </p:nvGrpSpPr>
      <p:grpSpPr>
        <a:xfrm>
          <a:off x="0" y="0"/>
          <a:ext cx="0" cy="0"/>
          <a:chOff x="0" y="0"/>
          <a:chExt cx="0" cy="0"/>
        </a:xfrm>
      </p:grpSpPr>
      <p:sp>
        <p:nvSpPr>
          <p:cNvPr id="92" name="Titolo Testo"/>
          <p:cNvSpPr txBox="1"/>
          <p:nvPr>
            <p:ph type="title"/>
          </p:nvPr>
        </p:nvSpPr>
        <p:spPr>
          <a:xfrm>
            <a:off x="685800" y="2130425"/>
            <a:ext cx="7772400" cy="1470025"/>
          </a:xfrm>
          <a:prstGeom prst="rect">
            <a:avLst/>
          </a:prstGeom>
        </p:spPr>
        <p:txBody>
          <a:bodyPr/>
          <a:lstStyle>
            <a:lvl1pPr>
              <a:defRPr>
                <a:solidFill>
                  <a:srgbClr val="000000"/>
                </a:solidFill>
                <a:latin typeface="+mn-lt"/>
                <a:ea typeface="+mn-ea"/>
                <a:cs typeface="+mn-cs"/>
                <a:sym typeface="Calibri"/>
              </a:defRPr>
            </a:lvl1pPr>
          </a:lstStyle>
          <a:p>
            <a:pPr/>
            <a:r>
              <a:t>Titolo Testo</a:t>
            </a:r>
          </a:p>
        </p:txBody>
      </p:sp>
      <p:sp>
        <p:nvSpPr>
          <p:cNvPr id="93" name="Corpo livello uno…"/>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101" name="Titolo Testo"/>
          <p:cNvSpPr txBox="1"/>
          <p:nvPr>
            <p:ph type="title"/>
          </p:nvPr>
        </p:nvSpPr>
        <p:spPr>
          <a:prstGeom prst="rect">
            <a:avLst/>
          </a:prstGeom>
        </p:spPr>
        <p:txBody>
          <a:bodyPr/>
          <a:lstStyle>
            <a:lvl1pPr>
              <a:defRPr>
                <a:solidFill>
                  <a:srgbClr val="000000"/>
                </a:solidFill>
                <a:latin typeface="+mn-lt"/>
                <a:ea typeface="+mn-ea"/>
                <a:cs typeface="+mn-cs"/>
                <a:sym typeface="Calibri"/>
              </a:defRPr>
            </a:lvl1pPr>
          </a:lstStyle>
          <a:p>
            <a:pPr/>
            <a:r>
              <a:t>Titolo Testo</a:t>
            </a:r>
          </a:p>
        </p:txBody>
      </p:sp>
      <p:sp>
        <p:nvSpPr>
          <p:cNvPr id="102" name="Corpo livello uno…"/>
          <p:cNvSpPr txBox="1"/>
          <p:nvPr>
            <p:ph type="body" idx="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stazione sezione">
    <p:spTree>
      <p:nvGrpSpPr>
        <p:cNvPr id="1" name=""/>
        <p:cNvGrpSpPr/>
        <p:nvPr/>
      </p:nvGrpSpPr>
      <p:grpSpPr>
        <a:xfrm>
          <a:off x="0" y="0"/>
          <a:ext cx="0" cy="0"/>
          <a:chOff x="0" y="0"/>
          <a:chExt cx="0" cy="0"/>
        </a:xfrm>
      </p:grpSpPr>
      <p:sp>
        <p:nvSpPr>
          <p:cNvPr id="110" name="Titolo Testo"/>
          <p:cNvSpPr txBox="1"/>
          <p:nvPr>
            <p:ph type="title"/>
          </p:nvPr>
        </p:nvSpPr>
        <p:spPr>
          <a:xfrm>
            <a:off x="722312" y="4406900"/>
            <a:ext cx="7772401" cy="1362075"/>
          </a:xfrm>
          <a:prstGeom prst="rect">
            <a:avLst/>
          </a:prstGeom>
        </p:spPr>
        <p:txBody>
          <a:bodyPr anchor="t"/>
          <a:lstStyle>
            <a:lvl1pPr algn="l">
              <a:defRPr b="1" cap="all" sz="4000">
                <a:solidFill>
                  <a:srgbClr val="000000"/>
                </a:solidFill>
                <a:latin typeface="+mn-lt"/>
                <a:ea typeface="+mn-ea"/>
                <a:cs typeface="+mn-cs"/>
                <a:sym typeface="Calibri"/>
              </a:defRPr>
            </a:lvl1pPr>
          </a:lstStyle>
          <a:p>
            <a:pPr/>
            <a:r>
              <a:t>Titolo Testo</a:t>
            </a:r>
          </a:p>
        </p:txBody>
      </p:sp>
      <p:sp>
        <p:nvSpPr>
          <p:cNvPr id="111" name="Corpo livello uno…"/>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12"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ue contenuti">
    <p:spTree>
      <p:nvGrpSpPr>
        <p:cNvPr id="1" name=""/>
        <p:cNvGrpSpPr/>
        <p:nvPr/>
      </p:nvGrpSpPr>
      <p:grpSpPr>
        <a:xfrm>
          <a:off x="0" y="0"/>
          <a:ext cx="0" cy="0"/>
          <a:chOff x="0" y="0"/>
          <a:chExt cx="0" cy="0"/>
        </a:xfrm>
      </p:grpSpPr>
      <p:sp>
        <p:nvSpPr>
          <p:cNvPr id="119" name="Titolo Testo"/>
          <p:cNvSpPr txBox="1"/>
          <p:nvPr>
            <p:ph type="title"/>
          </p:nvPr>
        </p:nvSpPr>
        <p:spPr>
          <a:prstGeom prst="rect">
            <a:avLst/>
          </a:prstGeom>
        </p:spPr>
        <p:txBody>
          <a:bodyPr/>
          <a:lstStyle>
            <a:lvl1pPr>
              <a:defRPr>
                <a:solidFill>
                  <a:srgbClr val="000000"/>
                </a:solidFill>
                <a:latin typeface="+mn-lt"/>
                <a:ea typeface="+mn-ea"/>
                <a:cs typeface="+mn-cs"/>
                <a:sym typeface="Calibri"/>
              </a:defRPr>
            </a:lvl1pPr>
          </a:lstStyle>
          <a:p>
            <a:pPr/>
            <a:r>
              <a:t>Titolo Testo</a:t>
            </a:r>
          </a:p>
        </p:txBody>
      </p:sp>
      <p:sp>
        <p:nvSpPr>
          <p:cNvPr id="120" name="Corpo livello uno…"/>
          <p:cNvSpPr txBox="1"/>
          <p:nvPr>
            <p:ph type="body" sz="half" idx="1"/>
          </p:nvPr>
        </p:nvSpPr>
        <p:spPr>
          <a:xfrm>
            <a:off x="457200" y="1600200"/>
            <a:ext cx="4038600" cy="4525963"/>
          </a:xfrm>
          <a:prstGeom prst="rect">
            <a:avLst/>
          </a:prstGeom>
        </p:spPr>
        <p:txBody>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21"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fronto">
    <p:spTree>
      <p:nvGrpSpPr>
        <p:cNvPr id="1" name=""/>
        <p:cNvGrpSpPr/>
        <p:nvPr/>
      </p:nvGrpSpPr>
      <p:grpSpPr>
        <a:xfrm>
          <a:off x="0" y="0"/>
          <a:ext cx="0" cy="0"/>
          <a:chOff x="0" y="0"/>
          <a:chExt cx="0" cy="0"/>
        </a:xfrm>
      </p:grpSpPr>
      <p:sp>
        <p:nvSpPr>
          <p:cNvPr id="128" name="Titolo Testo"/>
          <p:cNvSpPr txBox="1"/>
          <p:nvPr>
            <p:ph type="title"/>
          </p:nvPr>
        </p:nvSpPr>
        <p:spPr>
          <a:prstGeom prst="rect">
            <a:avLst/>
          </a:prstGeom>
        </p:spPr>
        <p:txBody>
          <a:bodyPr/>
          <a:lstStyle>
            <a:lvl1pPr>
              <a:defRPr>
                <a:solidFill>
                  <a:srgbClr val="000000"/>
                </a:solidFill>
                <a:latin typeface="+mn-lt"/>
                <a:ea typeface="+mn-ea"/>
                <a:cs typeface="+mn-cs"/>
                <a:sym typeface="Calibri"/>
              </a:defRPr>
            </a:lvl1pPr>
          </a:lstStyle>
          <a:p>
            <a:pPr/>
            <a:r>
              <a:t>Titolo Testo</a:t>
            </a:r>
          </a:p>
        </p:txBody>
      </p:sp>
      <p:sp>
        <p:nvSpPr>
          <p:cNvPr id="129" name="Corpo livello uno…"/>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solidFill>
                  <a:srgbClr val="000000"/>
                </a:solidFill>
              </a:defRPr>
            </a:lvl1pPr>
            <a:lvl2pPr marL="0" indent="457200">
              <a:spcBef>
                <a:spcPts val="500"/>
              </a:spcBef>
              <a:buSzTx/>
              <a:buFontTx/>
              <a:buNone/>
              <a:defRPr b="1" sz="2400">
                <a:solidFill>
                  <a:srgbClr val="000000"/>
                </a:solidFill>
              </a:defRPr>
            </a:lvl2pPr>
            <a:lvl3pPr marL="0" indent="914400">
              <a:spcBef>
                <a:spcPts val="500"/>
              </a:spcBef>
              <a:buSzTx/>
              <a:buFontTx/>
              <a:buNone/>
              <a:defRPr b="1" sz="2400">
                <a:solidFill>
                  <a:srgbClr val="000000"/>
                </a:solidFill>
              </a:defRPr>
            </a:lvl3pPr>
            <a:lvl4pPr marL="0" indent="1371600">
              <a:spcBef>
                <a:spcPts val="500"/>
              </a:spcBef>
              <a:buSzTx/>
              <a:buFontTx/>
              <a:buNone/>
              <a:defRPr b="1" sz="2400">
                <a:solidFill>
                  <a:srgbClr val="000000"/>
                </a:solidFill>
              </a:defRPr>
            </a:lvl4pPr>
            <a:lvl5pPr marL="0" indent="1828800">
              <a:spcBef>
                <a:spcPts val="500"/>
              </a:spcBef>
              <a:buSzTx/>
              <a:buFontTx/>
              <a:buNone/>
              <a:defRPr b="1" sz="24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0" name="Segnaposto testo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solidFill>
                  <a:srgbClr val="000000"/>
                </a:solidFill>
              </a:defRPr>
            </a:pPr>
          </a:p>
        </p:txBody>
      </p:sp>
      <p:sp>
        <p:nvSpPr>
          <p:cNvPr id="131"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138" name="Titolo Testo"/>
          <p:cNvSpPr txBox="1"/>
          <p:nvPr>
            <p:ph type="title"/>
          </p:nvPr>
        </p:nvSpPr>
        <p:spPr>
          <a:prstGeom prst="rect">
            <a:avLst/>
          </a:prstGeom>
        </p:spPr>
        <p:txBody>
          <a:bodyPr/>
          <a:lstStyle>
            <a:lvl1pPr>
              <a:defRPr>
                <a:solidFill>
                  <a:srgbClr val="000000"/>
                </a:solidFill>
                <a:latin typeface="+mn-lt"/>
                <a:ea typeface="+mn-ea"/>
                <a:cs typeface="+mn-cs"/>
                <a:sym typeface="Calibri"/>
              </a:defRPr>
            </a:lvl1pPr>
          </a:lstStyle>
          <a:p>
            <a:pPr/>
            <a:r>
              <a:t>Titolo Testo</a:t>
            </a:r>
          </a:p>
        </p:txBody>
      </p:sp>
      <p:sp>
        <p:nvSpPr>
          <p:cNvPr id="139"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46"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uto con didascalia">
    <p:spTree>
      <p:nvGrpSpPr>
        <p:cNvPr id="1" name=""/>
        <p:cNvGrpSpPr/>
        <p:nvPr/>
      </p:nvGrpSpPr>
      <p:grpSpPr>
        <a:xfrm>
          <a:off x="0" y="0"/>
          <a:ext cx="0" cy="0"/>
          <a:chOff x="0" y="0"/>
          <a:chExt cx="0" cy="0"/>
        </a:xfrm>
      </p:grpSpPr>
      <p:sp>
        <p:nvSpPr>
          <p:cNvPr id="153" name="Titolo Testo"/>
          <p:cNvSpPr txBox="1"/>
          <p:nvPr>
            <p:ph type="title"/>
          </p:nvPr>
        </p:nvSpPr>
        <p:spPr>
          <a:xfrm>
            <a:off x="457200" y="273050"/>
            <a:ext cx="3008314" cy="1162050"/>
          </a:xfrm>
          <a:prstGeom prst="rect">
            <a:avLst/>
          </a:prstGeom>
        </p:spPr>
        <p:txBody>
          <a:bodyPr anchor="b"/>
          <a:lstStyle>
            <a:lvl1pPr algn="l">
              <a:defRPr b="1" sz="2000">
                <a:solidFill>
                  <a:srgbClr val="000000"/>
                </a:solidFill>
                <a:latin typeface="+mn-lt"/>
                <a:ea typeface="+mn-ea"/>
                <a:cs typeface="+mn-cs"/>
                <a:sym typeface="Calibri"/>
              </a:defRPr>
            </a:lvl1pPr>
          </a:lstStyle>
          <a:p>
            <a:pPr/>
            <a:r>
              <a:t>Titolo Testo</a:t>
            </a:r>
          </a:p>
        </p:txBody>
      </p:sp>
      <p:sp>
        <p:nvSpPr>
          <p:cNvPr id="154" name="Corpo livello uno…"/>
          <p:cNvSpPr txBox="1"/>
          <p:nvPr>
            <p:ph type="body" idx="1"/>
          </p:nvPr>
        </p:nvSpPr>
        <p:spPr>
          <a:xfrm>
            <a:off x="3575050" y="273050"/>
            <a:ext cx="5111750" cy="585311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55" name="Segnaposto testo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solidFill>
                  <a:srgbClr val="000000"/>
                </a:solidFill>
              </a:defRPr>
            </a:pPr>
          </a:p>
        </p:txBody>
      </p:sp>
      <p:sp>
        <p:nvSpPr>
          <p:cNvPr id="156"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magine con didascalia">
    <p:spTree>
      <p:nvGrpSpPr>
        <p:cNvPr id="1" name=""/>
        <p:cNvGrpSpPr/>
        <p:nvPr/>
      </p:nvGrpSpPr>
      <p:grpSpPr>
        <a:xfrm>
          <a:off x="0" y="0"/>
          <a:ext cx="0" cy="0"/>
          <a:chOff x="0" y="0"/>
          <a:chExt cx="0" cy="0"/>
        </a:xfrm>
      </p:grpSpPr>
      <p:sp>
        <p:nvSpPr>
          <p:cNvPr id="163" name="Titolo Testo"/>
          <p:cNvSpPr txBox="1"/>
          <p:nvPr>
            <p:ph type="title"/>
          </p:nvPr>
        </p:nvSpPr>
        <p:spPr>
          <a:xfrm>
            <a:off x="1792288" y="4800600"/>
            <a:ext cx="5486401" cy="566738"/>
          </a:xfrm>
          <a:prstGeom prst="rect">
            <a:avLst/>
          </a:prstGeom>
        </p:spPr>
        <p:txBody>
          <a:bodyPr anchor="b"/>
          <a:lstStyle>
            <a:lvl1pPr algn="l">
              <a:defRPr b="1" sz="2000">
                <a:solidFill>
                  <a:srgbClr val="000000"/>
                </a:solidFill>
                <a:latin typeface="+mn-lt"/>
                <a:ea typeface="+mn-ea"/>
                <a:cs typeface="+mn-cs"/>
                <a:sym typeface="Calibri"/>
              </a:defRPr>
            </a:lvl1pPr>
          </a:lstStyle>
          <a:p>
            <a:pPr/>
            <a:r>
              <a:t>Titolo Testo</a:t>
            </a:r>
          </a:p>
        </p:txBody>
      </p:sp>
      <p:sp>
        <p:nvSpPr>
          <p:cNvPr id="164" name="Segnaposto immagine 2"/>
          <p:cNvSpPr/>
          <p:nvPr>
            <p:ph type="pic" sz="half" idx="21"/>
          </p:nvPr>
        </p:nvSpPr>
        <p:spPr>
          <a:xfrm>
            <a:off x="1792288" y="612775"/>
            <a:ext cx="5486401" cy="4114800"/>
          </a:xfrm>
          <a:prstGeom prst="rect">
            <a:avLst/>
          </a:prstGeom>
        </p:spPr>
        <p:txBody>
          <a:bodyPr lIns="91439" rIns="91439">
            <a:noAutofit/>
          </a:bodyPr>
          <a:lstStyle/>
          <a:p>
            <a:pPr/>
          </a:p>
        </p:txBody>
      </p:sp>
      <p:sp>
        <p:nvSpPr>
          <p:cNvPr id="165" name="Corpo livello uno…"/>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solidFill>
                  <a:srgbClr val="000000"/>
                </a:solidFill>
              </a:defRPr>
            </a:lvl1pPr>
            <a:lvl2pPr marL="0" indent="457200">
              <a:spcBef>
                <a:spcPts val="300"/>
              </a:spcBef>
              <a:buSzTx/>
              <a:buFontTx/>
              <a:buNone/>
              <a:defRPr sz="1400">
                <a:solidFill>
                  <a:srgbClr val="000000"/>
                </a:solidFill>
              </a:defRPr>
            </a:lvl2pPr>
            <a:lvl3pPr marL="0" indent="914400">
              <a:spcBef>
                <a:spcPts val="300"/>
              </a:spcBef>
              <a:buSzTx/>
              <a:buFontTx/>
              <a:buNone/>
              <a:defRPr sz="1400">
                <a:solidFill>
                  <a:srgbClr val="000000"/>
                </a:solidFill>
              </a:defRPr>
            </a:lvl3pPr>
            <a:lvl4pPr marL="0" indent="1371600">
              <a:spcBef>
                <a:spcPts val="300"/>
              </a:spcBef>
              <a:buSzTx/>
              <a:buFontTx/>
              <a:buNone/>
              <a:defRPr sz="1400">
                <a:solidFill>
                  <a:srgbClr val="000000"/>
                </a:solidFill>
              </a:defRPr>
            </a:lvl4pPr>
            <a:lvl5pPr marL="0" indent="1828800">
              <a:spcBef>
                <a:spcPts val="300"/>
              </a:spcBef>
              <a:buSzTx/>
              <a:buFontTx/>
              <a:buNone/>
              <a:defRPr sz="14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66" name="Numero diapositiva"/>
          <p:cNvSpPr txBox="1"/>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73" name="Rettangolo 3"/>
          <p:cNvSpPr/>
          <p:nvPr/>
        </p:nvSpPr>
        <p:spPr>
          <a:xfrm>
            <a:off x="0" y="857954"/>
            <a:ext cx="9144000" cy="135001"/>
          </a:xfrm>
          <a:prstGeom prst="rect">
            <a:avLst/>
          </a:prstGeom>
          <a:gradFill>
            <a:gsLst>
              <a:gs pos="47000">
                <a:srgbClr val="F3A905"/>
              </a:gs>
              <a:gs pos="99000">
                <a:srgbClr val="FED13A"/>
              </a:gs>
            </a:gsLst>
          </a:gradFill>
          <a:ln w="12700">
            <a:miter lim="400000"/>
          </a:ln>
        </p:spPr>
        <p:txBody>
          <a:bodyPr lIns="34289" tIns="34289" rIns="34289" bIns="34289" anchor="ctr"/>
          <a:lstStyle/>
          <a:p>
            <a:pPr algn="ctr">
              <a:defRPr>
                <a:solidFill>
                  <a:srgbClr val="FFFFFF"/>
                </a:solidFill>
                <a:latin typeface="Arial"/>
                <a:ea typeface="Arial"/>
                <a:cs typeface="Arial"/>
                <a:sym typeface="Arial"/>
              </a:defRPr>
            </a:pPr>
          </a:p>
        </p:txBody>
      </p:sp>
      <p:pic>
        <p:nvPicPr>
          <p:cNvPr id="174" name="Immagine 11" descr="Immagine 11"/>
          <p:cNvPicPr>
            <a:picLocks noChangeAspect="1"/>
          </p:cNvPicPr>
          <p:nvPr/>
        </p:nvPicPr>
        <p:blipFill>
          <a:blip r:embed="rId2">
            <a:extLst/>
          </a:blip>
          <a:stretch>
            <a:fillRect/>
          </a:stretch>
        </p:blipFill>
        <p:spPr>
          <a:xfrm>
            <a:off x="7260177" y="5709660"/>
            <a:ext cx="1727359" cy="222886"/>
          </a:xfrm>
          <a:prstGeom prst="rect">
            <a:avLst/>
          </a:prstGeom>
          <a:ln w="12700">
            <a:miter lim="400000"/>
          </a:ln>
        </p:spPr>
      </p:pic>
      <p:sp>
        <p:nvSpPr>
          <p:cNvPr id="175" name="Numero diapositiva"/>
          <p:cNvSpPr txBox="1"/>
          <p:nvPr>
            <p:ph type="sldNum" sz="quarter" idx="2"/>
          </p:nvPr>
        </p:nvSpPr>
        <p:spPr>
          <a:xfrm>
            <a:off x="4419600" y="5484812"/>
            <a:ext cx="2133600" cy="279401"/>
          </a:xfrm>
          <a:prstGeom prst="rect">
            <a:avLst/>
          </a:prstGeom>
        </p:spPr>
        <p:txBody>
          <a:bodyPr lIns="34289" tIns="34289" rIns="34289" bIns="34289"/>
          <a:lstStyle>
            <a:lvl1pPr>
              <a:defRPr>
                <a:solidFill>
                  <a:srgbClr val="F28D2B"/>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20" name="Titolo Testo"/>
          <p:cNvSpPr txBox="1"/>
          <p:nvPr>
            <p:ph type="title"/>
          </p:nvPr>
        </p:nvSpPr>
        <p:spPr>
          <a:prstGeom prst="rect">
            <a:avLst/>
          </a:prstGeom>
        </p:spPr>
        <p:txBody>
          <a:bodyPr/>
          <a:lstStyle/>
          <a:p>
            <a:pPr/>
            <a:r>
              <a:t>Titolo Testo</a:t>
            </a:r>
          </a:p>
        </p:txBody>
      </p:sp>
      <p:sp>
        <p:nvSpPr>
          <p:cNvPr id="21"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pic>
        <p:nvPicPr>
          <p:cNvPr id="182" name="Picture 6" descr="Picture 6"/>
          <p:cNvPicPr>
            <a:picLocks noChangeAspect="1"/>
          </p:cNvPicPr>
          <p:nvPr/>
        </p:nvPicPr>
        <p:blipFill>
          <a:blip r:embed="rId2">
            <a:extLst/>
          </a:blip>
          <a:srcRect l="0" t="0" r="0" b="0"/>
          <a:stretch>
            <a:fillRect/>
          </a:stretch>
        </p:blipFill>
        <p:spPr>
          <a:xfrm>
            <a:off x="-84" y="1"/>
            <a:ext cx="9144085" cy="660449"/>
          </a:xfrm>
          <a:prstGeom prst="rect">
            <a:avLst/>
          </a:prstGeom>
          <a:ln w="12700">
            <a:miter lim="400000"/>
          </a:ln>
        </p:spPr>
      </p:pic>
      <p:sp>
        <p:nvSpPr>
          <p:cNvPr id="183" name="Titolo Testo"/>
          <p:cNvSpPr txBox="1"/>
          <p:nvPr>
            <p:ph type="title"/>
          </p:nvPr>
        </p:nvSpPr>
        <p:spPr>
          <a:xfrm>
            <a:off x="457200" y="914400"/>
            <a:ext cx="8229600" cy="914400"/>
          </a:xfrm>
          <a:prstGeom prst="rect">
            <a:avLst/>
          </a:prstGeom>
        </p:spPr>
        <p:txBody>
          <a:bodyPr anchor="t"/>
          <a:lstStyle>
            <a:lvl1pPr algn="l">
              <a:defRPr sz="2800">
                <a:solidFill>
                  <a:srgbClr val="000000"/>
                </a:solidFill>
                <a:latin typeface="Georgia"/>
                <a:ea typeface="Georgia"/>
                <a:cs typeface="Georgia"/>
                <a:sym typeface="Georgia"/>
              </a:defRPr>
            </a:lvl1pPr>
          </a:lstStyle>
          <a:p>
            <a:pPr/>
            <a:r>
              <a:t>Titolo Testo</a:t>
            </a:r>
          </a:p>
        </p:txBody>
      </p:sp>
      <p:sp>
        <p:nvSpPr>
          <p:cNvPr id="184" name="Corpo livello uno…"/>
          <p:cNvSpPr txBox="1"/>
          <p:nvPr>
            <p:ph type="body" idx="1"/>
          </p:nvPr>
        </p:nvSpPr>
        <p:spPr>
          <a:xfrm>
            <a:off x="457200" y="1828800"/>
            <a:ext cx="8229600" cy="4297364"/>
          </a:xfrm>
          <a:prstGeom prst="rect">
            <a:avLst/>
          </a:prstGeom>
        </p:spPr>
        <p:txBody>
          <a:bodyPr/>
          <a:lstStyle>
            <a:lvl1pPr>
              <a:lnSpc>
                <a:spcPct val="150000"/>
              </a:lnSpc>
              <a:spcBef>
                <a:spcPts val="0"/>
              </a:spcBef>
              <a:buSzPct val="130000"/>
              <a:defRPr sz="2000">
                <a:solidFill>
                  <a:srgbClr val="000000"/>
                </a:solidFill>
                <a:latin typeface="Georgia"/>
                <a:ea typeface="Georgia"/>
                <a:cs typeface="Georgia"/>
                <a:sym typeface="Georgia"/>
              </a:defRPr>
            </a:lvl1pPr>
            <a:lvl2pPr marL="596900" indent="-254000">
              <a:lnSpc>
                <a:spcPct val="150000"/>
              </a:lnSpc>
              <a:spcBef>
                <a:spcPts val="0"/>
              </a:spcBef>
              <a:buSzPct val="60000"/>
              <a:buChar char="o"/>
              <a:defRPr sz="2000">
                <a:solidFill>
                  <a:srgbClr val="000000"/>
                </a:solidFill>
                <a:latin typeface="Georgia"/>
                <a:ea typeface="Georgia"/>
                <a:cs typeface="Georgia"/>
                <a:sym typeface="Georgia"/>
              </a:defRPr>
            </a:lvl2pPr>
            <a:lvl3pPr marL="1143000" indent="-228600">
              <a:lnSpc>
                <a:spcPct val="150000"/>
              </a:lnSpc>
              <a:spcBef>
                <a:spcPts val="0"/>
              </a:spcBef>
              <a:defRPr sz="2000">
                <a:solidFill>
                  <a:srgbClr val="000000"/>
                </a:solidFill>
                <a:latin typeface="Georgia"/>
                <a:ea typeface="Georgia"/>
                <a:cs typeface="Georgia"/>
                <a:sym typeface="Georgia"/>
              </a:defRPr>
            </a:lvl3pPr>
            <a:lvl4pPr marL="1600200" indent="-228600">
              <a:lnSpc>
                <a:spcPct val="150000"/>
              </a:lnSpc>
              <a:spcBef>
                <a:spcPts val="0"/>
              </a:spcBef>
              <a:defRPr sz="2000">
                <a:solidFill>
                  <a:srgbClr val="000000"/>
                </a:solidFill>
                <a:latin typeface="Georgia"/>
                <a:ea typeface="Georgia"/>
                <a:cs typeface="Georgia"/>
                <a:sym typeface="Georgia"/>
              </a:defRPr>
            </a:lvl4pPr>
            <a:lvl5pPr marL="2057400" indent="-228600">
              <a:lnSpc>
                <a:spcPct val="150000"/>
              </a:lnSpc>
              <a:spcBef>
                <a:spcPts val="0"/>
              </a:spcBef>
              <a:defRPr sz="2000">
                <a:solidFill>
                  <a:srgbClr val="000000"/>
                </a:solidFill>
                <a:latin typeface="Georgia"/>
                <a:ea typeface="Georgia"/>
                <a:cs typeface="Georgia"/>
                <a:sym typeface="Georgia"/>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85" name="Numero diapositiva"/>
          <p:cNvSpPr txBox="1"/>
          <p:nvPr>
            <p:ph type="sldNum" sz="quarter" idx="2"/>
          </p:nvPr>
        </p:nvSpPr>
        <p:spPr>
          <a:xfrm>
            <a:off x="8428176" y="6414761"/>
            <a:ext cx="258624" cy="248306"/>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pic>
        <p:nvPicPr>
          <p:cNvPr id="192" name="Picture 6" descr="Picture 6"/>
          <p:cNvPicPr>
            <a:picLocks noChangeAspect="1"/>
          </p:cNvPicPr>
          <p:nvPr/>
        </p:nvPicPr>
        <p:blipFill>
          <a:blip r:embed="rId2">
            <a:extLst/>
          </a:blip>
          <a:srcRect l="0" t="0" r="0" b="0"/>
          <a:stretch>
            <a:fillRect/>
          </a:stretch>
        </p:blipFill>
        <p:spPr>
          <a:xfrm>
            <a:off x="-84" y="1"/>
            <a:ext cx="9144085" cy="660449"/>
          </a:xfrm>
          <a:prstGeom prst="rect">
            <a:avLst/>
          </a:prstGeom>
          <a:ln w="12700">
            <a:miter lim="400000"/>
          </a:ln>
        </p:spPr>
      </p:pic>
      <p:sp>
        <p:nvSpPr>
          <p:cNvPr id="193" name="Titolo Testo"/>
          <p:cNvSpPr txBox="1"/>
          <p:nvPr>
            <p:ph type="title"/>
          </p:nvPr>
        </p:nvSpPr>
        <p:spPr>
          <a:xfrm>
            <a:off x="457200" y="914400"/>
            <a:ext cx="8229600" cy="914400"/>
          </a:xfrm>
          <a:prstGeom prst="rect">
            <a:avLst/>
          </a:prstGeom>
        </p:spPr>
        <p:txBody>
          <a:bodyPr anchor="t"/>
          <a:lstStyle>
            <a:lvl1pPr algn="l">
              <a:defRPr sz="2800">
                <a:solidFill>
                  <a:srgbClr val="000000"/>
                </a:solidFill>
                <a:latin typeface="+mn-lt"/>
                <a:ea typeface="+mn-ea"/>
                <a:cs typeface="+mn-cs"/>
                <a:sym typeface="Calibri"/>
              </a:defRPr>
            </a:lvl1pPr>
          </a:lstStyle>
          <a:p>
            <a:pPr/>
            <a:r>
              <a:t>Titolo Testo</a:t>
            </a:r>
          </a:p>
        </p:txBody>
      </p:sp>
      <p:sp>
        <p:nvSpPr>
          <p:cNvPr id="194" name="Numero diapositiva"/>
          <p:cNvSpPr txBox="1"/>
          <p:nvPr>
            <p:ph type="sldNum" sz="quarter" idx="2"/>
          </p:nvPr>
        </p:nvSpPr>
        <p:spPr>
          <a:xfrm>
            <a:off x="8428176" y="6414761"/>
            <a:ext cx="258624" cy="248306"/>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pic>
        <p:nvPicPr>
          <p:cNvPr id="201" name="Picture 6" descr="Picture 6"/>
          <p:cNvPicPr>
            <a:picLocks noChangeAspect="1"/>
          </p:cNvPicPr>
          <p:nvPr/>
        </p:nvPicPr>
        <p:blipFill>
          <a:blip r:embed="rId2">
            <a:extLst/>
          </a:blip>
          <a:srcRect l="0" t="0" r="0" b="0"/>
          <a:stretch>
            <a:fillRect/>
          </a:stretch>
        </p:blipFill>
        <p:spPr>
          <a:xfrm>
            <a:off x="-84" y="1"/>
            <a:ext cx="9144085" cy="660449"/>
          </a:xfrm>
          <a:prstGeom prst="rect">
            <a:avLst/>
          </a:prstGeom>
          <a:ln w="12700">
            <a:miter lim="400000"/>
          </a:ln>
        </p:spPr>
      </p:pic>
      <p:sp>
        <p:nvSpPr>
          <p:cNvPr id="202" name="Numero diapositiva"/>
          <p:cNvSpPr txBox="1"/>
          <p:nvPr>
            <p:ph type="sldNum" sz="quarter" idx="2"/>
          </p:nvPr>
        </p:nvSpPr>
        <p:spPr>
          <a:xfrm>
            <a:off x="8428176" y="6414761"/>
            <a:ext cx="258624" cy="248306"/>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pic>
        <p:nvPicPr>
          <p:cNvPr id="209" name="Picture 8" descr="Picture 8"/>
          <p:cNvPicPr>
            <a:picLocks noChangeAspect="1"/>
          </p:cNvPicPr>
          <p:nvPr/>
        </p:nvPicPr>
        <p:blipFill>
          <a:blip r:embed="rId2">
            <a:extLst/>
          </a:blip>
          <a:srcRect l="0" t="50811" r="45394" b="0"/>
          <a:stretch>
            <a:fillRect/>
          </a:stretch>
        </p:blipFill>
        <p:spPr>
          <a:xfrm>
            <a:off x="1755" y="0"/>
            <a:ext cx="9142245" cy="5516109"/>
          </a:xfrm>
          <a:prstGeom prst="rect">
            <a:avLst/>
          </a:prstGeom>
          <a:ln w="12700">
            <a:miter lim="400000"/>
          </a:ln>
        </p:spPr>
      </p:pic>
      <p:pic>
        <p:nvPicPr>
          <p:cNvPr id="210" name="Picture 7" descr="Picture 7"/>
          <p:cNvPicPr>
            <a:picLocks noChangeAspect="1"/>
          </p:cNvPicPr>
          <p:nvPr/>
        </p:nvPicPr>
        <p:blipFill>
          <a:blip r:embed="rId3">
            <a:extLst/>
          </a:blip>
          <a:srcRect l="0" t="0" r="0" b="3"/>
          <a:stretch>
            <a:fillRect/>
          </a:stretch>
        </p:blipFill>
        <p:spPr>
          <a:xfrm>
            <a:off x="685800" y="1066800"/>
            <a:ext cx="1979921" cy="2013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3" y="0"/>
                  <a:pt x="0" y="4835"/>
                  <a:pt x="0" y="10800"/>
                </a:cubicBezTo>
                <a:cubicBezTo>
                  <a:pt x="0" y="16765"/>
                  <a:pt x="4833" y="21600"/>
                  <a:pt x="10798" y="21600"/>
                </a:cubicBezTo>
                <a:cubicBezTo>
                  <a:pt x="16762" y="21600"/>
                  <a:pt x="21600" y="16765"/>
                  <a:pt x="21600" y="10800"/>
                </a:cubicBezTo>
                <a:cubicBezTo>
                  <a:pt x="21600" y="4835"/>
                  <a:pt x="16762" y="0"/>
                  <a:pt x="10798" y="0"/>
                </a:cubicBezTo>
                <a:close/>
              </a:path>
            </a:pathLst>
          </a:custGeom>
          <a:ln w="12700">
            <a:miter lim="400000"/>
          </a:ln>
          <a:effectLst>
            <a:outerShdw sx="100000" sy="100000" kx="0" ky="0" algn="b" rotWithShape="0" blurRad="292100" dist="139700" dir="2700000">
              <a:srgbClr val="333333">
                <a:alpha val="64999"/>
              </a:srgbClr>
            </a:outerShdw>
          </a:effectLst>
        </p:spPr>
      </p:pic>
      <p:sp>
        <p:nvSpPr>
          <p:cNvPr id="211" name="Click to edit master title style"/>
          <p:cNvSpPr txBox="1"/>
          <p:nvPr>
            <p:ph type="title" hasCustomPrompt="1"/>
          </p:nvPr>
        </p:nvSpPr>
        <p:spPr>
          <a:xfrm>
            <a:off x="3768304" y="1905000"/>
            <a:ext cx="5105401" cy="1143002"/>
          </a:xfrm>
          <a:prstGeom prst="rect">
            <a:avLst/>
          </a:prstGeom>
        </p:spPr>
        <p:txBody>
          <a:bodyPr anchor="b"/>
          <a:lstStyle>
            <a:lvl1pPr algn="l">
              <a:defRPr sz="3600">
                <a:solidFill>
                  <a:srgbClr val="000000"/>
                </a:solidFill>
                <a:latin typeface="Georgia"/>
                <a:ea typeface="Georgia"/>
                <a:cs typeface="Georgia"/>
                <a:sym typeface="Georgia"/>
              </a:defRPr>
            </a:lvl1pPr>
          </a:lstStyle>
          <a:p>
            <a:pPr/>
            <a:r>
              <a:t>Click to edit master title style</a:t>
            </a:r>
          </a:p>
        </p:txBody>
      </p:sp>
      <p:sp>
        <p:nvSpPr>
          <p:cNvPr id="212" name="Corpo livello uno…"/>
          <p:cNvSpPr txBox="1"/>
          <p:nvPr>
            <p:ph type="body" sz="quarter" idx="1"/>
          </p:nvPr>
        </p:nvSpPr>
        <p:spPr>
          <a:xfrm>
            <a:off x="3810000" y="3048000"/>
            <a:ext cx="5105400" cy="1500188"/>
          </a:xfrm>
          <a:prstGeom prst="rect">
            <a:avLst/>
          </a:prstGeom>
        </p:spPr>
        <p:txBody>
          <a:bodyPr/>
          <a:lstStyle>
            <a:lvl1pPr marL="0" indent="0">
              <a:spcBef>
                <a:spcPts val="400"/>
              </a:spcBef>
              <a:buSzTx/>
              <a:buFontTx/>
              <a:buNone/>
              <a:defRPr sz="2000">
                <a:solidFill>
                  <a:srgbClr val="000000"/>
                </a:solidFill>
                <a:latin typeface="Georgia"/>
                <a:ea typeface="Georgia"/>
                <a:cs typeface="Georgia"/>
                <a:sym typeface="Georgia"/>
              </a:defRPr>
            </a:lvl1pPr>
            <a:lvl2pPr marL="0" indent="457200">
              <a:spcBef>
                <a:spcPts val="400"/>
              </a:spcBef>
              <a:buSzTx/>
              <a:buFontTx/>
              <a:buNone/>
              <a:defRPr sz="2000">
                <a:solidFill>
                  <a:srgbClr val="000000"/>
                </a:solidFill>
                <a:latin typeface="Georgia"/>
                <a:ea typeface="Georgia"/>
                <a:cs typeface="Georgia"/>
                <a:sym typeface="Georgia"/>
              </a:defRPr>
            </a:lvl2pPr>
            <a:lvl3pPr marL="0" indent="914400">
              <a:spcBef>
                <a:spcPts val="400"/>
              </a:spcBef>
              <a:buSzTx/>
              <a:buFontTx/>
              <a:buNone/>
              <a:defRPr sz="2000">
                <a:solidFill>
                  <a:srgbClr val="000000"/>
                </a:solidFill>
                <a:latin typeface="Georgia"/>
                <a:ea typeface="Georgia"/>
                <a:cs typeface="Georgia"/>
                <a:sym typeface="Georgia"/>
              </a:defRPr>
            </a:lvl3pPr>
            <a:lvl4pPr marL="0" indent="1371600">
              <a:spcBef>
                <a:spcPts val="400"/>
              </a:spcBef>
              <a:buSzTx/>
              <a:buFontTx/>
              <a:buNone/>
              <a:defRPr sz="2000">
                <a:solidFill>
                  <a:srgbClr val="000000"/>
                </a:solidFill>
                <a:latin typeface="Georgia"/>
                <a:ea typeface="Georgia"/>
                <a:cs typeface="Georgia"/>
                <a:sym typeface="Georgia"/>
              </a:defRPr>
            </a:lvl4pPr>
            <a:lvl5pPr marL="0" indent="1828800">
              <a:spcBef>
                <a:spcPts val="400"/>
              </a:spcBef>
              <a:buSzTx/>
              <a:buFontTx/>
              <a:buNone/>
              <a:defRPr sz="2000">
                <a:solidFill>
                  <a:srgbClr val="000000"/>
                </a:solidFill>
                <a:latin typeface="Georgia"/>
                <a:ea typeface="Georgia"/>
                <a:cs typeface="Georgia"/>
                <a:sym typeface="Georgia"/>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13" name="Numero diapositiva"/>
          <p:cNvSpPr txBox="1"/>
          <p:nvPr>
            <p:ph type="sldNum" sz="quarter" idx="2"/>
          </p:nvPr>
        </p:nvSpPr>
        <p:spPr>
          <a:xfrm>
            <a:off x="8428176" y="6414761"/>
            <a:ext cx="258624" cy="248306"/>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pic>
        <p:nvPicPr>
          <p:cNvPr id="220" name="Picture 6" descr="Picture 6"/>
          <p:cNvPicPr>
            <a:picLocks noChangeAspect="1"/>
          </p:cNvPicPr>
          <p:nvPr/>
        </p:nvPicPr>
        <p:blipFill>
          <a:blip r:embed="rId2">
            <a:extLst/>
          </a:blip>
          <a:stretch>
            <a:fillRect/>
          </a:stretch>
        </p:blipFill>
        <p:spPr>
          <a:xfrm>
            <a:off x="1" y="733203"/>
            <a:ext cx="9144001" cy="6124798"/>
          </a:xfrm>
          <a:prstGeom prst="rect">
            <a:avLst/>
          </a:prstGeom>
          <a:ln w="12700">
            <a:miter lim="400000"/>
          </a:ln>
        </p:spPr>
      </p:pic>
      <p:pic>
        <p:nvPicPr>
          <p:cNvPr id="221" name="Picture 7" descr="Picture 7"/>
          <p:cNvPicPr>
            <a:picLocks noChangeAspect="1"/>
          </p:cNvPicPr>
          <p:nvPr/>
        </p:nvPicPr>
        <p:blipFill>
          <a:blip r:embed="rId3">
            <a:extLst/>
          </a:blip>
          <a:srcRect l="0" t="0" r="7" b="7"/>
          <a:stretch>
            <a:fillRect/>
          </a:stretch>
        </p:blipFill>
        <p:spPr>
          <a:xfrm>
            <a:off x="6477001" y="1295400"/>
            <a:ext cx="901305" cy="901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5" y="0"/>
                </a:moveTo>
                <a:cubicBezTo>
                  <a:pt x="4840" y="0"/>
                  <a:pt x="0" y="4840"/>
                  <a:pt x="0" y="10805"/>
                </a:cubicBezTo>
                <a:cubicBezTo>
                  <a:pt x="0" y="16770"/>
                  <a:pt x="4840" y="21600"/>
                  <a:pt x="10805" y="21600"/>
                </a:cubicBezTo>
                <a:cubicBezTo>
                  <a:pt x="16770" y="21600"/>
                  <a:pt x="21600" y="16770"/>
                  <a:pt x="21600" y="10805"/>
                </a:cubicBezTo>
                <a:cubicBezTo>
                  <a:pt x="21600" y="4840"/>
                  <a:pt x="16770" y="0"/>
                  <a:pt x="10805" y="0"/>
                </a:cubicBezTo>
                <a:close/>
              </a:path>
            </a:pathLst>
          </a:custGeom>
          <a:ln w="12700">
            <a:miter lim="400000"/>
          </a:ln>
          <a:effectLst>
            <a:outerShdw sx="100000" sy="100000" kx="0" ky="0" algn="b" rotWithShape="0" blurRad="292100" dist="76200" dir="2700000">
              <a:srgbClr val="333333">
                <a:alpha val="50000"/>
              </a:srgbClr>
            </a:outerShdw>
          </a:effectLst>
        </p:spPr>
      </p:pic>
      <p:pic>
        <p:nvPicPr>
          <p:cNvPr id="222" name="Picture 8" descr="Picture 8"/>
          <p:cNvPicPr>
            <a:picLocks noChangeAspect="1"/>
          </p:cNvPicPr>
          <p:nvPr/>
        </p:nvPicPr>
        <p:blipFill>
          <a:blip r:embed="rId4">
            <a:extLst/>
          </a:blip>
          <a:stretch>
            <a:fillRect/>
          </a:stretch>
        </p:blipFill>
        <p:spPr>
          <a:xfrm>
            <a:off x="5791201" y="1905000"/>
            <a:ext cx="1240463" cy="12404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a:effectLst>
            <a:outerShdw sx="100000" sy="100000" kx="0" ky="0" algn="b" rotWithShape="0" blurRad="292100" dist="76200" dir="2700000">
              <a:srgbClr val="333333">
                <a:alpha val="50000"/>
              </a:srgbClr>
            </a:outerShdw>
          </a:effectLst>
        </p:spPr>
      </p:pic>
      <p:pic>
        <p:nvPicPr>
          <p:cNvPr id="223" name="Picture 9" descr="Picture 9"/>
          <p:cNvPicPr>
            <a:picLocks noChangeAspect="1"/>
          </p:cNvPicPr>
          <p:nvPr/>
        </p:nvPicPr>
        <p:blipFill>
          <a:blip r:embed="rId5">
            <a:extLst/>
          </a:blip>
          <a:stretch>
            <a:fillRect/>
          </a:stretch>
        </p:blipFill>
        <p:spPr>
          <a:xfrm>
            <a:off x="6705600" y="2209800"/>
            <a:ext cx="1828800" cy="18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292100" dist="76200" dir="2700000">
              <a:srgbClr val="333333">
                <a:alpha val="50000"/>
              </a:srgbClr>
            </a:outerShdw>
          </a:effectLst>
        </p:spPr>
      </p:pic>
      <p:sp>
        <p:nvSpPr>
          <p:cNvPr id="224" name="Titolo Testo"/>
          <p:cNvSpPr txBox="1"/>
          <p:nvPr>
            <p:ph type="title"/>
          </p:nvPr>
        </p:nvSpPr>
        <p:spPr>
          <a:xfrm>
            <a:off x="381000" y="381002"/>
            <a:ext cx="7772400" cy="761999"/>
          </a:xfrm>
          <a:prstGeom prst="rect">
            <a:avLst/>
          </a:prstGeom>
        </p:spPr>
        <p:txBody>
          <a:bodyPr anchor="t"/>
          <a:lstStyle>
            <a:lvl1pPr algn="l">
              <a:defRPr sz="2800">
                <a:solidFill>
                  <a:srgbClr val="000000"/>
                </a:solidFill>
                <a:latin typeface="Georgia"/>
                <a:ea typeface="Georgia"/>
                <a:cs typeface="Georgia"/>
                <a:sym typeface="Georgia"/>
              </a:defRPr>
            </a:lvl1pPr>
          </a:lstStyle>
          <a:p>
            <a:pPr/>
            <a:r>
              <a:t>Titolo Testo</a:t>
            </a:r>
          </a:p>
        </p:txBody>
      </p:sp>
      <p:sp>
        <p:nvSpPr>
          <p:cNvPr id="225" name="Corpo livello uno…"/>
          <p:cNvSpPr txBox="1"/>
          <p:nvPr>
            <p:ph type="body" sz="quarter" idx="1" hasCustomPrompt="1"/>
          </p:nvPr>
        </p:nvSpPr>
        <p:spPr>
          <a:xfrm>
            <a:off x="439948" y="1219200"/>
            <a:ext cx="5275053" cy="1295400"/>
          </a:xfrm>
          <a:prstGeom prst="rect">
            <a:avLst/>
          </a:prstGeom>
        </p:spPr>
        <p:txBody>
          <a:bodyPr/>
          <a:lstStyle>
            <a:lvl1pPr marL="0" indent="0">
              <a:spcBef>
                <a:spcPts val="300"/>
              </a:spcBef>
              <a:buSzTx/>
              <a:buFontTx/>
              <a:buNone/>
              <a:defRPr sz="1600">
                <a:solidFill>
                  <a:srgbClr val="000000"/>
                </a:solidFill>
                <a:latin typeface="Georgia"/>
                <a:ea typeface="Georgia"/>
                <a:cs typeface="Georgia"/>
                <a:sym typeface="Georgia"/>
              </a:defRPr>
            </a:lvl1pPr>
            <a:lvl2pPr marL="0" indent="457200">
              <a:spcBef>
                <a:spcPts val="300"/>
              </a:spcBef>
              <a:buSzTx/>
              <a:buFontTx/>
              <a:buNone/>
              <a:defRPr sz="1600">
                <a:solidFill>
                  <a:srgbClr val="000000"/>
                </a:solidFill>
                <a:latin typeface="Georgia"/>
                <a:ea typeface="Georgia"/>
                <a:cs typeface="Georgia"/>
                <a:sym typeface="Georgia"/>
              </a:defRPr>
            </a:lvl2pPr>
            <a:lvl3pPr marL="0" indent="914400">
              <a:spcBef>
                <a:spcPts val="300"/>
              </a:spcBef>
              <a:buSzTx/>
              <a:buFontTx/>
              <a:buNone/>
              <a:defRPr sz="1600">
                <a:solidFill>
                  <a:srgbClr val="000000"/>
                </a:solidFill>
                <a:latin typeface="Georgia"/>
                <a:ea typeface="Georgia"/>
                <a:cs typeface="Georgia"/>
                <a:sym typeface="Georgia"/>
              </a:defRPr>
            </a:lvl3pPr>
            <a:lvl4pPr marL="0" indent="1371600">
              <a:spcBef>
                <a:spcPts val="300"/>
              </a:spcBef>
              <a:buSzTx/>
              <a:buFontTx/>
              <a:buNone/>
              <a:defRPr sz="1600">
                <a:solidFill>
                  <a:srgbClr val="000000"/>
                </a:solidFill>
                <a:latin typeface="Georgia"/>
                <a:ea typeface="Georgia"/>
                <a:cs typeface="Georgia"/>
                <a:sym typeface="Georgia"/>
              </a:defRPr>
            </a:lvl4pPr>
            <a:lvl5pPr marL="0" indent="1828800">
              <a:spcBef>
                <a:spcPts val="300"/>
              </a:spcBef>
              <a:buSzTx/>
              <a:buFontTx/>
              <a:buNone/>
              <a:defRPr sz="1600">
                <a:solidFill>
                  <a:srgbClr val="000000"/>
                </a:solidFill>
                <a:latin typeface="Georgia"/>
                <a:ea typeface="Georgia"/>
                <a:cs typeface="Georgia"/>
                <a:sym typeface="Georgia"/>
              </a:defRPr>
            </a:lvl5pPr>
          </a:lstStyle>
          <a:p>
            <a:pPr/>
            <a:r>
              <a:t>Click to Edit</a:t>
            </a:r>
          </a:p>
          <a:p>
            <a:pPr lvl="1"/>
            <a:r>
              <a:t/>
            </a:r>
          </a:p>
          <a:p>
            <a:pPr lvl="2"/>
            <a:r>
              <a:t/>
            </a:r>
          </a:p>
          <a:p>
            <a:pPr lvl="3"/>
            <a:r>
              <a:t/>
            </a:r>
          </a:p>
          <a:p>
            <a:pPr lvl="4"/>
            <a:r>
              <a:t/>
            </a:r>
          </a:p>
        </p:txBody>
      </p:sp>
      <p:sp>
        <p:nvSpPr>
          <p:cNvPr id="226" name="Numero diapositiva"/>
          <p:cNvSpPr txBox="1"/>
          <p:nvPr>
            <p:ph type="sldNum" sz="quarter" idx="2"/>
          </p:nvPr>
        </p:nvSpPr>
        <p:spPr>
          <a:xfrm>
            <a:off x="8428176" y="6414761"/>
            <a:ext cx="258624" cy="248306"/>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stazione sezione">
    <p:spTree>
      <p:nvGrpSpPr>
        <p:cNvPr id="1" name=""/>
        <p:cNvGrpSpPr/>
        <p:nvPr/>
      </p:nvGrpSpPr>
      <p:grpSpPr>
        <a:xfrm>
          <a:off x="0" y="0"/>
          <a:ext cx="0" cy="0"/>
          <a:chOff x="0" y="0"/>
          <a:chExt cx="0" cy="0"/>
        </a:xfrm>
      </p:grpSpPr>
      <p:sp>
        <p:nvSpPr>
          <p:cNvPr id="29" name="Titolo Testo"/>
          <p:cNvSpPr txBox="1"/>
          <p:nvPr>
            <p:ph type="title"/>
          </p:nvPr>
        </p:nvSpPr>
        <p:spPr>
          <a:xfrm>
            <a:off x="722312" y="4406900"/>
            <a:ext cx="7772401" cy="1362075"/>
          </a:xfrm>
          <a:prstGeom prst="rect">
            <a:avLst/>
          </a:prstGeom>
        </p:spPr>
        <p:txBody>
          <a:bodyPr anchor="t"/>
          <a:lstStyle>
            <a:lvl1pPr algn="l">
              <a:defRPr b="1" cap="all" sz="4000"/>
            </a:lvl1pPr>
          </a:lstStyle>
          <a:p>
            <a:pPr/>
            <a:r>
              <a:t>Titolo Testo</a:t>
            </a:r>
          </a:p>
        </p:txBody>
      </p:sp>
      <p:sp>
        <p:nvSpPr>
          <p:cNvPr id="30" name="Corpo livello uno…"/>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A93A9"/>
                </a:solidFill>
              </a:defRPr>
            </a:lvl1pPr>
            <a:lvl2pPr marL="0" indent="457200">
              <a:spcBef>
                <a:spcPts val="400"/>
              </a:spcBef>
              <a:buSzTx/>
              <a:buFontTx/>
              <a:buNone/>
              <a:defRPr sz="2000">
                <a:solidFill>
                  <a:srgbClr val="8A93A9"/>
                </a:solidFill>
              </a:defRPr>
            </a:lvl2pPr>
            <a:lvl3pPr marL="0" indent="914400">
              <a:spcBef>
                <a:spcPts val="400"/>
              </a:spcBef>
              <a:buSzTx/>
              <a:buFontTx/>
              <a:buNone/>
              <a:defRPr sz="2000">
                <a:solidFill>
                  <a:srgbClr val="8A93A9"/>
                </a:solidFill>
              </a:defRPr>
            </a:lvl3pPr>
            <a:lvl4pPr marL="0" indent="1371600">
              <a:spcBef>
                <a:spcPts val="400"/>
              </a:spcBef>
              <a:buSzTx/>
              <a:buFontTx/>
              <a:buNone/>
              <a:defRPr sz="2000">
                <a:solidFill>
                  <a:srgbClr val="8A93A9"/>
                </a:solidFill>
              </a:defRPr>
            </a:lvl4pPr>
            <a:lvl5pPr marL="0" indent="1828800">
              <a:spcBef>
                <a:spcPts val="400"/>
              </a:spcBef>
              <a:buSzTx/>
              <a:buFontTx/>
              <a:buNone/>
              <a:defRPr sz="2000">
                <a:solidFill>
                  <a:srgbClr val="8A93A9"/>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ue contenuti">
    <p:spTree>
      <p:nvGrpSpPr>
        <p:cNvPr id="1" name=""/>
        <p:cNvGrpSpPr/>
        <p:nvPr/>
      </p:nvGrpSpPr>
      <p:grpSpPr>
        <a:xfrm>
          <a:off x="0" y="0"/>
          <a:ext cx="0" cy="0"/>
          <a:chOff x="0" y="0"/>
          <a:chExt cx="0" cy="0"/>
        </a:xfrm>
      </p:grpSpPr>
      <p:sp>
        <p:nvSpPr>
          <p:cNvPr id="38" name="Titolo Testo"/>
          <p:cNvSpPr txBox="1"/>
          <p:nvPr>
            <p:ph type="title"/>
          </p:nvPr>
        </p:nvSpPr>
        <p:spPr>
          <a:prstGeom prst="rect">
            <a:avLst/>
          </a:prstGeom>
        </p:spPr>
        <p:txBody>
          <a:bodyPr/>
          <a:lstStyle/>
          <a:p>
            <a:pPr/>
            <a:r>
              <a:t>Titolo Testo</a:t>
            </a:r>
          </a:p>
        </p:txBody>
      </p:sp>
      <p:sp>
        <p:nvSpPr>
          <p:cNvPr id="39" name="Corpo livello uno…"/>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fronto">
    <p:spTree>
      <p:nvGrpSpPr>
        <p:cNvPr id="1" name=""/>
        <p:cNvGrpSpPr/>
        <p:nvPr/>
      </p:nvGrpSpPr>
      <p:grpSpPr>
        <a:xfrm>
          <a:off x="0" y="0"/>
          <a:ext cx="0" cy="0"/>
          <a:chOff x="0" y="0"/>
          <a:chExt cx="0" cy="0"/>
        </a:xfrm>
      </p:grpSpPr>
      <p:sp>
        <p:nvSpPr>
          <p:cNvPr id="47" name="Titolo Testo"/>
          <p:cNvSpPr txBox="1"/>
          <p:nvPr>
            <p:ph type="title"/>
          </p:nvPr>
        </p:nvSpPr>
        <p:spPr>
          <a:prstGeom prst="rect">
            <a:avLst/>
          </a:prstGeom>
        </p:spPr>
        <p:txBody>
          <a:bodyPr/>
          <a:lstStyle/>
          <a:p>
            <a:pPr/>
            <a:r>
              <a:t>Titolo Testo</a:t>
            </a:r>
          </a:p>
        </p:txBody>
      </p:sp>
      <p:sp>
        <p:nvSpPr>
          <p:cNvPr id="48" name="Corpo livello uno…"/>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49" name="Segnaposto testo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57" name="Titolo Testo"/>
          <p:cNvSpPr txBox="1"/>
          <p:nvPr>
            <p:ph type="title"/>
          </p:nvPr>
        </p:nvSpPr>
        <p:spPr>
          <a:prstGeom prst="rect">
            <a:avLst/>
          </a:prstGeom>
        </p:spPr>
        <p:txBody>
          <a:bodyPr/>
          <a:lstStyle/>
          <a:p>
            <a:pPr/>
            <a:r>
              <a:t>Titolo Testo</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6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uto con didascalia">
    <p:spTree>
      <p:nvGrpSpPr>
        <p:cNvPr id="1" name=""/>
        <p:cNvGrpSpPr/>
        <p:nvPr/>
      </p:nvGrpSpPr>
      <p:grpSpPr>
        <a:xfrm>
          <a:off x="0" y="0"/>
          <a:ext cx="0" cy="0"/>
          <a:chOff x="0" y="0"/>
          <a:chExt cx="0" cy="0"/>
        </a:xfrm>
      </p:grpSpPr>
      <p:sp>
        <p:nvSpPr>
          <p:cNvPr id="72" name="Titolo Testo"/>
          <p:cNvSpPr txBox="1"/>
          <p:nvPr>
            <p:ph type="title"/>
          </p:nvPr>
        </p:nvSpPr>
        <p:spPr>
          <a:xfrm>
            <a:off x="457200" y="273050"/>
            <a:ext cx="3008314" cy="1162050"/>
          </a:xfrm>
          <a:prstGeom prst="rect">
            <a:avLst/>
          </a:prstGeom>
        </p:spPr>
        <p:txBody>
          <a:bodyPr anchor="b"/>
          <a:lstStyle>
            <a:lvl1pPr algn="l">
              <a:defRPr b="1" sz="2000"/>
            </a:lvl1pPr>
          </a:lstStyle>
          <a:p>
            <a:pPr/>
            <a:r>
              <a:t>Titolo Testo</a:t>
            </a:r>
          </a:p>
        </p:txBody>
      </p:sp>
      <p:sp>
        <p:nvSpPr>
          <p:cNvPr id="73" name="Corpo livello uno…"/>
          <p:cNvSpPr txBox="1"/>
          <p:nvPr>
            <p:ph type="body" idx="1"/>
          </p:nvPr>
        </p:nvSpPr>
        <p:spPr>
          <a:xfrm>
            <a:off x="3575050" y="273050"/>
            <a:ext cx="5111750" cy="5853113"/>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74" name="Segnaposto testo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magine con didascalia">
    <p:spTree>
      <p:nvGrpSpPr>
        <p:cNvPr id="1" name=""/>
        <p:cNvGrpSpPr/>
        <p:nvPr/>
      </p:nvGrpSpPr>
      <p:grpSpPr>
        <a:xfrm>
          <a:off x="0" y="0"/>
          <a:ext cx="0" cy="0"/>
          <a:chOff x="0" y="0"/>
          <a:chExt cx="0" cy="0"/>
        </a:xfrm>
      </p:grpSpPr>
      <p:sp>
        <p:nvSpPr>
          <p:cNvPr id="82" name="Titolo Testo"/>
          <p:cNvSpPr txBox="1"/>
          <p:nvPr>
            <p:ph type="title"/>
          </p:nvPr>
        </p:nvSpPr>
        <p:spPr>
          <a:xfrm>
            <a:off x="1792288" y="4800600"/>
            <a:ext cx="5486401" cy="566738"/>
          </a:xfrm>
          <a:prstGeom prst="rect">
            <a:avLst/>
          </a:prstGeom>
        </p:spPr>
        <p:txBody>
          <a:bodyPr anchor="b"/>
          <a:lstStyle>
            <a:lvl1pPr algn="l">
              <a:defRPr b="1" sz="2000"/>
            </a:lvl1pPr>
          </a:lstStyle>
          <a:p>
            <a:pPr/>
            <a:r>
              <a:t>Titolo Testo</a:t>
            </a:r>
          </a:p>
        </p:txBody>
      </p:sp>
      <p:sp>
        <p:nvSpPr>
          <p:cNvPr id="83" name="Segnaposto immagine 2"/>
          <p:cNvSpPr/>
          <p:nvPr>
            <p:ph type="pic" sz="half" idx="21"/>
          </p:nvPr>
        </p:nvSpPr>
        <p:spPr>
          <a:xfrm>
            <a:off x="1792288" y="612775"/>
            <a:ext cx="5486401" cy="4114800"/>
          </a:xfrm>
          <a:prstGeom prst="rect">
            <a:avLst/>
          </a:prstGeom>
        </p:spPr>
        <p:txBody>
          <a:bodyPr lIns="91439" rIns="91439">
            <a:noAutofit/>
          </a:bodyPr>
          <a:lstStyle/>
          <a:p>
            <a:pPr/>
          </a:p>
        </p:txBody>
      </p:sp>
      <p:sp>
        <p:nvSpPr>
          <p:cNvPr id="84" name="Corpo livello uno…"/>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Titolo Testo</a:t>
            </a:r>
          </a:p>
        </p:txBody>
      </p:sp>
      <p:sp>
        <p:nvSpPr>
          <p:cNvPr id="3" name="Corpo livello uno…"/>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A93A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1F497D"/>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1F497D"/>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png"/><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14.jpeg"/><Relationship Id="rId8"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png"/><Relationship Id="rId3" Type="http://schemas.openxmlformats.org/officeDocument/2006/relationships/image" Target="../media/image3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png"/><Relationship Id="rId3" Type="http://schemas.openxmlformats.org/officeDocument/2006/relationships/image" Target="../media/image3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hyperlink" Target="https://doi.org/10.1016/0006-291x(91)91268-h" TargetMode="External"/><Relationship Id="rId5" Type="http://schemas.openxmlformats.org/officeDocument/2006/relationships/image" Target="../media/image35.png"/><Relationship Id="rId6" Type="http://schemas.openxmlformats.org/officeDocument/2006/relationships/image" Target="../media/image3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1.g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jpeg"/><Relationship Id="rId3" Type="http://schemas.openxmlformats.org/officeDocument/2006/relationships/image" Target="../media/image9.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gif"/><Relationship Id="rId4" Type="http://schemas.openxmlformats.org/officeDocument/2006/relationships/image" Target="../media/image20.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Screenshot 2025-05-08 alle 18.18.26.png" descr="Screenshot 2025-05-08 alle 18.18.26.png"/>
          <p:cNvPicPr>
            <a:picLocks noChangeAspect="1"/>
          </p:cNvPicPr>
          <p:nvPr/>
        </p:nvPicPr>
        <p:blipFill>
          <a:blip r:embed="rId2">
            <a:extLst/>
          </a:blip>
          <a:stretch>
            <a:fillRect/>
          </a:stretch>
        </p:blipFill>
        <p:spPr>
          <a:xfrm>
            <a:off x="252600" y="1476596"/>
            <a:ext cx="3954751" cy="2836077"/>
          </a:xfrm>
          <a:prstGeom prst="rect">
            <a:avLst/>
          </a:prstGeom>
          <a:ln w="12700">
            <a:miter lim="400000"/>
          </a:ln>
        </p:spPr>
      </p:pic>
      <p:sp>
        <p:nvSpPr>
          <p:cNvPr id="236" name="La metacolina e il FeNO:…"/>
          <p:cNvSpPr txBox="1"/>
          <p:nvPr/>
        </p:nvSpPr>
        <p:spPr>
          <a:xfrm>
            <a:off x="4531364" y="2679856"/>
            <a:ext cx="4385438" cy="897308"/>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86">
                <a:solidFill>
                  <a:srgbClr val="1F5989"/>
                </a:solidFill>
                <a:latin typeface="Futura Bold"/>
                <a:ea typeface="Futura Bold"/>
                <a:cs typeface="Futura Bold"/>
                <a:sym typeface="Futura Bold"/>
              </a:defRPr>
            </a:pPr>
            <a:r>
              <a:t>La metacolina e il FeNO:</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86">
                <a:solidFill>
                  <a:srgbClr val="1F5989"/>
                </a:solidFill>
                <a:latin typeface="Futura Bold"/>
                <a:ea typeface="Futura Bold"/>
                <a:cs typeface="Futura Bold"/>
                <a:sym typeface="Futura Bold"/>
              </a:defRPr>
            </a:pPr>
            <a:r>
              <a:t>basi teoriche e standard</a:t>
            </a:r>
          </a:p>
        </p:txBody>
      </p:sp>
      <p:sp>
        <p:nvSpPr>
          <p:cNvPr id="237" name="Rettangolo 8"/>
          <p:cNvSpPr txBox="1"/>
          <p:nvPr/>
        </p:nvSpPr>
        <p:spPr>
          <a:xfrm>
            <a:off x="5089584" y="534545"/>
            <a:ext cx="3268998" cy="52167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200"/>
            </a:pPr>
            <a:r>
              <a:t>Dipartimento di Scienze Mediche e Chirurgiche</a:t>
            </a:r>
            <a:br>
              <a:rPr b="1" sz="1400"/>
            </a:br>
            <a:r>
              <a:rPr sz="1400"/>
              <a:t>UNIVERSITA</a:t>
            </a:r>
            <a:r>
              <a:rPr sz="1400">
                <a:latin typeface="Times New Roman"/>
                <a:ea typeface="Times New Roman"/>
                <a:cs typeface="Times New Roman"/>
                <a:sym typeface="Times New Roman"/>
              </a:rPr>
              <a:t>’</a:t>
            </a:r>
            <a:r>
              <a:rPr sz="1400"/>
              <a:t> DEGLI STUDI DI FOGGIA</a:t>
            </a:r>
          </a:p>
        </p:txBody>
      </p:sp>
      <p:pic>
        <p:nvPicPr>
          <p:cNvPr id="238" name="Immagine" descr="Immagine"/>
          <p:cNvPicPr>
            <a:picLocks noChangeAspect="1"/>
          </p:cNvPicPr>
          <p:nvPr/>
        </p:nvPicPr>
        <p:blipFill>
          <a:blip r:embed="rId3">
            <a:extLst/>
          </a:blip>
          <a:stretch>
            <a:fillRect/>
          </a:stretch>
        </p:blipFill>
        <p:spPr>
          <a:xfrm>
            <a:off x="4189751" y="392839"/>
            <a:ext cx="805087" cy="8050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itle 1"/>
          <p:cNvSpPr txBox="1"/>
          <p:nvPr>
            <p:ph type="title"/>
          </p:nvPr>
        </p:nvSpPr>
        <p:spPr>
          <a:prstGeom prst="rect">
            <a:avLst/>
          </a:prstGeom>
        </p:spPr>
        <p:txBody>
          <a:bodyPr/>
          <a:lstStyle/>
          <a:p>
            <a:pPr algn="ctr">
              <a:defRPr sz="2400">
                <a:solidFill>
                  <a:srgbClr val="000090"/>
                </a:solidFill>
                <a:latin typeface="+mn-lt"/>
                <a:ea typeface="+mn-ea"/>
                <a:cs typeface="+mn-cs"/>
                <a:sym typeface="Calibri"/>
              </a:defRPr>
            </a:pPr>
            <a:r>
              <a:t>Meccanismi “</a:t>
            </a:r>
            <a:r>
              <a:rPr b="1"/>
              <a:t>diretti</a:t>
            </a:r>
            <a:r>
              <a:t>” di iperresponsività bronchiale</a:t>
            </a:r>
          </a:p>
        </p:txBody>
      </p:sp>
      <p:pic>
        <p:nvPicPr>
          <p:cNvPr id="269" name="Picture 3" descr="Picture 3"/>
          <p:cNvPicPr>
            <a:picLocks noChangeAspect="1"/>
          </p:cNvPicPr>
          <p:nvPr/>
        </p:nvPicPr>
        <p:blipFill>
          <a:blip r:embed="rId3">
            <a:extLst/>
          </a:blip>
          <a:stretch>
            <a:fillRect/>
          </a:stretch>
        </p:blipFill>
        <p:spPr>
          <a:xfrm>
            <a:off x="1143000" y="2133600"/>
            <a:ext cx="6972300" cy="3410128"/>
          </a:xfrm>
          <a:prstGeom prst="rect">
            <a:avLst/>
          </a:prstGeom>
          <a:ln w="12700">
            <a:miter lim="400000"/>
          </a:ln>
        </p:spPr>
      </p:pic>
      <p:sp>
        <p:nvSpPr>
          <p:cNvPr id="270" name="TextBox 4"/>
          <p:cNvSpPr txBox="1"/>
          <p:nvPr/>
        </p:nvSpPr>
        <p:spPr>
          <a:xfrm>
            <a:off x="1036319" y="6019801"/>
            <a:ext cx="7147561"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solidFill>
                  <a:srgbClr val="000090"/>
                </a:solidFill>
              </a:defRPr>
            </a:pPr>
            <a:r>
              <a:t>sostanze che agiscono direttamente sui recettori del </a:t>
            </a:r>
          </a:p>
          <a:p>
            <a:pPr algn="ctr">
              <a:defRPr>
                <a:solidFill>
                  <a:srgbClr val="000090"/>
                </a:solidFill>
              </a:defRPr>
            </a:pPr>
            <a:r>
              <a:t>muscolo liscio bronchiale</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itle 1"/>
          <p:cNvSpPr txBox="1"/>
          <p:nvPr>
            <p:ph type="title"/>
          </p:nvPr>
        </p:nvSpPr>
        <p:spPr>
          <a:prstGeom prst="rect">
            <a:avLst/>
          </a:prstGeom>
        </p:spPr>
        <p:txBody>
          <a:bodyPr/>
          <a:lstStyle/>
          <a:p>
            <a:pPr algn="ctr">
              <a:defRPr sz="2400">
                <a:solidFill>
                  <a:srgbClr val="000090"/>
                </a:solidFill>
                <a:latin typeface="+mn-lt"/>
                <a:ea typeface="+mn-ea"/>
                <a:cs typeface="+mn-cs"/>
                <a:sym typeface="Calibri"/>
              </a:defRPr>
            </a:pPr>
            <a:r>
              <a:t>Meccanismi “</a:t>
            </a:r>
            <a:r>
              <a:rPr b="1"/>
              <a:t>indiretti</a:t>
            </a:r>
            <a:r>
              <a:t>” di iperresponsività bronchiale</a:t>
            </a:r>
          </a:p>
        </p:txBody>
      </p:sp>
      <p:sp>
        <p:nvSpPr>
          <p:cNvPr id="275" name="TextBox 3"/>
          <p:cNvSpPr txBox="1"/>
          <p:nvPr/>
        </p:nvSpPr>
        <p:spPr>
          <a:xfrm>
            <a:off x="579119" y="6096001"/>
            <a:ext cx="7985761"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solidFill>
                  <a:srgbClr val="000090"/>
                </a:solidFill>
              </a:defRPr>
            </a:pPr>
            <a:r>
              <a:t>sostanze che agiscono a livelli diversi: nervi, cellule secernenti mediatori, </a:t>
            </a:r>
          </a:p>
          <a:p>
            <a:pPr algn="ctr">
              <a:defRPr>
                <a:solidFill>
                  <a:srgbClr val="000090"/>
                </a:solidFill>
              </a:defRPr>
            </a:pPr>
            <a:r>
              <a:t>vasi sanguigni</a:t>
            </a:r>
          </a:p>
        </p:txBody>
      </p:sp>
      <p:pic>
        <p:nvPicPr>
          <p:cNvPr id="276" name="Picture 4" descr="Picture 4"/>
          <p:cNvPicPr>
            <a:picLocks noChangeAspect="1"/>
          </p:cNvPicPr>
          <p:nvPr/>
        </p:nvPicPr>
        <p:blipFill>
          <a:blip r:embed="rId2">
            <a:extLst/>
          </a:blip>
          <a:stretch>
            <a:fillRect/>
          </a:stretch>
        </p:blipFill>
        <p:spPr>
          <a:xfrm>
            <a:off x="990600" y="1981200"/>
            <a:ext cx="7137400" cy="39787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object 2"/>
          <p:cNvSpPr/>
          <p:nvPr/>
        </p:nvSpPr>
        <p:spPr>
          <a:xfrm>
            <a:off x="3322320" y="5159375"/>
            <a:ext cx="1" cy="455932"/>
          </a:xfrm>
          <a:prstGeom prst="line">
            <a:avLst/>
          </a:prstGeom>
          <a:ln w="19048">
            <a:solidFill>
              <a:srgbClr val="000000"/>
            </a:solidFill>
          </a:ln>
        </p:spPr>
        <p:txBody>
          <a:bodyPr lIns="45719" rIns="45719"/>
          <a:lstStyle/>
          <a:p>
            <a:pPr>
              <a:defRPr>
                <a:solidFill>
                  <a:srgbClr val="000000"/>
                </a:solidFill>
              </a:defRPr>
            </a:pPr>
          </a:p>
        </p:txBody>
      </p:sp>
      <p:sp>
        <p:nvSpPr>
          <p:cNvPr id="279" name="object 3"/>
          <p:cNvSpPr/>
          <p:nvPr/>
        </p:nvSpPr>
        <p:spPr>
          <a:xfrm>
            <a:off x="1678939" y="5159375"/>
            <a:ext cx="1" cy="455932"/>
          </a:xfrm>
          <a:prstGeom prst="line">
            <a:avLst/>
          </a:prstGeom>
          <a:ln w="19048">
            <a:solidFill>
              <a:srgbClr val="000000"/>
            </a:solidFill>
          </a:ln>
        </p:spPr>
        <p:txBody>
          <a:bodyPr lIns="45719" rIns="45719"/>
          <a:lstStyle/>
          <a:p>
            <a:pPr>
              <a:defRPr>
                <a:solidFill>
                  <a:srgbClr val="000000"/>
                </a:solidFill>
              </a:defRPr>
            </a:pPr>
          </a:p>
        </p:txBody>
      </p:sp>
      <p:sp>
        <p:nvSpPr>
          <p:cNvPr id="280" name="object 4"/>
          <p:cNvSpPr/>
          <p:nvPr/>
        </p:nvSpPr>
        <p:spPr>
          <a:xfrm>
            <a:off x="6189979" y="4002406"/>
            <a:ext cx="862331" cy="410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4712"/>
                </a:lnTo>
                <a:lnTo>
                  <a:pt x="21600" y="14712"/>
                </a:lnTo>
                <a:lnTo>
                  <a:pt x="21600" y="21600"/>
                </a:lnTo>
              </a:path>
            </a:pathLst>
          </a:custGeom>
          <a:ln w="19048">
            <a:solidFill>
              <a:srgbClr val="000000"/>
            </a:solidFill>
          </a:ln>
        </p:spPr>
        <p:txBody>
          <a:bodyPr lIns="45719" rIns="45719"/>
          <a:lstStyle/>
          <a:p>
            <a:pPr>
              <a:defRPr>
                <a:solidFill>
                  <a:srgbClr val="000000"/>
                </a:solidFill>
              </a:defRPr>
            </a:pPr>
          </a:p>
        </p:txBody>
      </p:sp>
      <p:sp>
        <p:nvSpPr>
          <p:cNvPr id="281" name="object 5"/>
          <p:cNvSpPr/>
          <p:nvPr/>
        </p:nvSpPr>
        <p:spPr>
          <a:xfrm>
            <a:off x="5060950" y="4002406"/>
            <a:ext cx="1130300" cy="410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4712"/>
                </a:lnTo>
                <a:lnTo>
                  <a:pt x="0" y="14712"/>
                </a:lnTo>
                <a:lnTo>
                  <a:pt x="0" y="21600"/>
                </a:lnTo>
              </a:path>
            </a:pathLst>
          </a:custGeom>
          <a:ln w="19048">
            <a:solidFill>
              <a:srgbClr val="000000"/>
            </a:solidFill>
          </a:ln>
        </p:spPr>
        <p:txBody>
          <a:bodyPr lIns="45719" rIns="45719"/>
          <a:lstStyle/>
          <a:p>
            <a:pPr>
              <a:defRPr>
                <a:solidFill>
                  <a:srgbClr val="000000"/>
                </a:solidFill>
              </a:defRPr>
            </a:pPr>
          </a:p>
        </p:txBody>
      </p:sp>
      <p:sp>
        <p:nvSpPr>
          <p:cNvPr id="282" name="object 6"/>
          <p:cNvSpPr/>
          <p:nvPr/>
        </p:nvSpPr>
        <p:spPr>
          <a:xfrm>
            <a:off x="4250690" y="2809875"/>
            <a:ext cx="1858011" cy="408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4691"/>
                </a:lnTo>
                <a:lnTo>
                  <a:pt x="21600" y="14691"/>
                </a:lnTo>
                <a:lnTo>
                  <a:pt x="21600" y="21600"/>
                </a:lnTo>
              </a:path>
            </a:pathLst>
          </a:custGeom>
          <a:ln w="19048">
            <a:solidFill>
              <a:srgbClr val="000000"/>
            </a:solidFill>
          </a:ln>
        </p:spPr>
        <p:txBody>
          <a:bodyPr lIns="45719" rIns="45719"/>
          <a:lstStyle/>
          <a:p>
            <a:pPr>
              <a:defRPr>
                <a:solidFill>
                  <a:srgbClr val="000000"/>
                </a:solidFill>
              </a:defRPr>
            </a:pPr>
          </a:p>
        </p:txBody>
      </p:sp>
      <p:grpSp>
        <p:nvGrpSpPr>
          <p:cNvPr id="285" name="object 7"/>
          <p:cNvGrpSpPr/>
          <p:nvPr/>
        </p:nvGrpSpPr>
        <p:grpSpPr>
          <a:xfrm>
            <a:off x="1550669" y="3966845"/>
            <a:ext cx="1705610" cy="410210"/>
            <a:chOff x="0" y="0"/>
            <a:chExt cx="1705609" cy="410209"/>
          </a:xfrm>
        </p:grpSpPr>
        <p:sp>
          <p:nvSpPr>
            <p:cNvPr id="283" name="Linea"/>
            <p:cNvSpPr/>
            <p:nvPr/>
          </p:nvSpPr>
          <p:spPr>
            <a:xfrm>
              <a:off x="843280" y="0"/>
              <a:ext cx="862330" cy="410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4712"/>
                  </a:lnTo>
                  <a:lnTo>
                    <a:pt x="21600" y="14712"/>
                  </a:lnTo>
                  <a:lnTo>
                    <a:pt x="21600" y="21600"/>
                  </a:lnTo>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284" name="Linea"/>
            <p:cNvSpPr/>
            <p:nvPr/>
          </p:nvSpPr>
          <p:spPr>
            <a:xfrm>
              <a:off x="-1" y="24129"/>
              <a:ext cx="843282" cy="3835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4233"/>
                  </a:lnTo>
                  <a:lnTo>
                    <a:pt x="0" y="14233"/>
                  </a:lnTo>
                  <a:lnTo>
                    <a:pt x="0" y="21600"/>
                  </a:lnTo>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grpSp>
        <p:nvGrpSpPr>
          <p:cNvPr id="291" name="object 8"/>
          <p:cNvGrpSpPr/>
          <p:nvPr/>
        </p:nvGrpSpPr>
        <p:grpSpPr>
          <a:xfrm>
            <a:off x="2393949" y="1990725"/>
            <a:ext cx="2719071" cy="1228092"/>
            <a:chOff x="0" y="0"/>
            <a:chExt cx="2719069" cy="1228090"/>
          </a:xfrm>
        </p:grpSpPr>
        <p:grpSp>
          <p:nvGrpSpPr>
            <p:cNvPr id="288" name="object 9"/>
            <p:cNvGrpSpPr/>
            <p:nvPr/>
          </p:nvGrpSpPr>
          <p:grpSpPr>
            <a:xfrm>
              <a:off x="-1" y="-1"/>
              <a:ext cx="2561592" cy="1228092"/>
              <a:chOff x="0" y="0"/>
              <a:chExt cx="2561590" cy="1228090"/>
            </a:xfrm>
          </p:grpSpPr>
          <p:sp>
            <p:nvSpPr>
              <p:cNvPr id="286" name="Linea"/>
              <p:cNvSpPr/>
              <p:nvPr/>
            </p:nvSpPr>
            <p:spPr>
              <a:xfrm>
                <a:off x="-1" y="819150"/>
                <a:ext cx="1858012" cy="408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4691"/>
                    </a:lnTo>
                    <a:lnTo>
                      <a:pt x="0" y="14691"/>
                    </a:lnTo>
                    <a:lnTo>
                      <a:pt x="0" y="21600"/>
                    </a:lnTo>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287" name="Forma"/>
              <p:cNvSpPr/>
              <p:nvPr/>
            </p:nvSpPr>
            <p:spPr>
              <a:xfrm>
                <a:off x="1153160" y="-1"/>
                <a:ext cx="1408431" cy="819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77"/>
                    </a:moveTo>
                    <a:lnTo>
                      <a:pt x="0" y="1942"/>
                    </a:lnTo>
                    <a:lnTo>
                      <a:pt x="19" y="1808"/>
                    </a:lnTo>
                    <a:lnTo>
                      <a:pt x="19" y="1708"/>
                    </a:lnTo>
                    <a:lnTo>
                      <a:pt x="39" y="1607"/>
                    </a:lnTo>
                    <a:lnTo>
                      <a:pt x="58" y="1507"/>
                    </a:lnTo>
                    <a:lnTo>
                      <a:pt x="78" y="1406"/>
                    </a:lnTo>
                    <a:lnTo>
                      <a:pt x="97" y="1273"/>
                    </a:lnTo>
                    <a:lnTo>
                      <a:pt x="136" y="1172"/>
                    </a:lnTo>
                    <a:lnTo>
                      <a:pt x="156" y="1072"/>
                    </a:lnTo>
                    <a:lnTo>
                      <a:pt x="195" y="971"/>
                    </a:lnTo>
                    <a:lnTo>
                      <a:pt x="234" y="904"/>
                    </a:lnTo>
                    <a:lnTo>
                      <a:pt x="273" y="804"/>
                    </a:lnTo>
                    <a:lnTo>
                      <a:pt x="312" y="703"/>
                    </a:lnTo>
                    <a:lnTo>
                      <a:pt x="351" y="636"/>
                    </a:lnTo>
                    <a:lnTo>
                      <a:pt x="409" y="569"/>
                    </a:lnTo>
                    <a:lnTo>
                      <a:pt x="467" y="502"/>
                    </a:lnTo>
                    <a:lnTo>
                      <a:pt x="506" y="402"/>
                    </a:lnTo>
                    <a:lnTo>
                      <a:pt x="565" y="368"/>
                    </a:lnTo>
                    <a:lnTo>
                      <a:pt x="623" y="301"/>
                    </a:lnTo>
                    <a:lnTo>
                      <a:pt x="682" y="234"/>
                    </a:lnTo>
                    <a:lnTo>
                      <a:pt x="740" y="201"/>
                    </a:lnTo>
                    <a:lnTo>
                      <a:pt x="799" y="134"/>
                    </a:lnTo>
                    <a:lnTo>
                      <a:pt x="857" y="100"/>
                    </a:lnTo>
                    <a:lnTo>
                      <a:pt x="915" y="67"/>
                    </a:lnTo>
                    <a:lnTo>
                      <a:pt x="993" y="67"/>
                    </a:lnTo>
                    <a:lnTo>
                      <a:pt x="1052" y="33"/>
                    </a:lnTo>
                    <a:lnTo>
                      <a:pt x="1110" y="33"/>
                    </a:lnTo>
                    <a:lnTo>
                      <a:pt x="1188" y="0"/>
                    </a:lnTo>
                    <a:lnTo>
                      <a:pt x="20412" y="0"/>
                    </a:lnTo>
                    <a:lnTo>
                      <a:pt x="20490" y="33"/>
                    </a:lnTo>
                    <a:lnTo>
                      <a:pt x="20548" y="33"/>
                    </a:lnTo>
                    <a:lnTo>
                      <a:pt x="20607" y="67"/>
                    </a:lnTo>
                    <a:lnTo>
                      <a:pt x="20685" y="67"/>
                    </a:lnTo>
                    <a:lnTo>
                      <a:pt x="20801" y="134"/>
                    </a:lnTo>
                    <a:lnTo>
                      <a:pt x="20860" y="201"/>
                    </a:lnTo>
                    <a:lnTo>
                      <a:pt x="20918" y="234"/>
                    </a:lnTo>
                    <a:lnTo>
                      <a:pt x="21035" y="368"/>
                    </a:lnTo>
                    <a:lnTo>
                      <a:pt x="21094" y="402"/>
                    </a:lnTo>
                    <a:lnTo>
                      <a:pt x="21133" y="502"/>
                    </a:lnTo>
                    <a:lnTo>
                      <a:pt x="21191" y="569"/>
                    </a:lnTo>
                    <a:lnTo>
                      <a:pt x="21230" y="636"/>
                    </a:lnTo>
                    <a:lnTo>
                      <a:pt x="21288" y="703"/>
                    </a:lnTo>
                    <a:lnTo>
                      <a:pt x="21366" y="904"/>
                    </a:lnTo>
                    <a:lnTo>
                      <a:pt x="21405" y="971"/>
                    </a:lnTo>
                    <a:lnTo>
                      <a:pt x="21444" y="1105"/>
                    </a:lnTo>
                    <a:lnTo>
                      <a:pt x="21464" y="1172"/>
                    </a:lnTo>
                    <a:lnTo>
                      <a:pt x="21503" y="1273"/>
                    </a:lnTo>
                    <a:lnTo>
                      <a:pt x="21522" y="1406"/>
                    </a:lnTo>
                    <a:lnTo>
                      <a:pt x="21542" y="1507"/>
                    </a:lnTo>
                    <a:lnTo>
                      <a:pt x="21561" y="1607"/>
                    </a:lnTo>
                    <a:lnTo>
                      <a:pt x="21581" y="1708"/>
                    </a:lnTo>
                    <a:lnTo>
                      <a:pt x="21581" y="1808"/>
                    </a:lnTo>
                    <a:lnTo>
                      <a:pt x="21600" y="1942"/>
                    </a:lnTo>
                    <a:lnTo>
                      <a:pt x="21600" y="19758"/>
                    </a:lnTo>
                    <a:lnTo>
                      <a:pt x="21581" y="19859"/>
                    </a:lnTo>
                    <a:lnTo>
                      <a:pt x="21561" y="19993"/>
                    </a:lnTo>
                    <a:lnTo>
                      <a:pt x="21542" y="20093"/>
                    </a:lnTo>
                    <a:lnTo>
                      <a:pt x="21522" y="20193"/>
                    </a:lnTo>
                    <a:lnTo>
                      <a:pt x="21503" y="20294"/>
                    </a:lnTo>
                    <a:lnTo>
                      <a:pt x="21464" y="20394"/>
                    </a:lnTo>
                    <a:lnTo>
                      <a:pt x="21444" y="20495"/>
                    </a:lnTo>
                    <a:lnTo>
                      <a:pt x="21405" y="20595"/>
                    </a:lnTo>
                    <a:lnTo>
                      <a:pt x="21366" y="20696"/>
                    </a:lnTo>
                    <a:lnTo>
                      <a:pt x="21327" y="20763"/>
                    </a:lnTo>
                    <a:lnTo>
                      <a:pt x="21288" y="20863"/>
                    </a:lnTo>
                    <a:lnTo>
                      <a:pt x="21249" y="20964"/>
                    </a:lnTo>
                    <a:lnTo>
                      <a:pt x="21191" y="21031"/>
                    </a:lnTo>
                    <a:lnTo>
                      <a:pt x="21152" y="21098"/>
                    </a:lnTo>
                    <a:lnTo>
                      <a:pt x="21094" y="21165"/>
                    </a:lnTo>
                    <a:lnTo>
                      <a:pt x="20977" y="21299"/>
                    </a:lnTo>
                    <a:lnTo>
                      <a:pt x="20918" y="21332"/>
                    </a:lnTo>
                    <a:lnTo>
                      <a:pt x="20860" y="21399"/>
                    </a:lnTo>
                    <a:lnTo>
                      <a:pt x="20801" y="21433"/>
                    </a:lnTo>
                    <a:lnTo>
                      <a:pt x="20743" y="21466"/>
                    </a:lnTo>
                    <a:lnTo>
                      <a:pt x="20685" y="21500"/>
                    </a:lnTo>
                    <a:lnTo>
                      <a:pt x="20607" y="21533"/>
                    </a:lnTo>
                    <a:lnTo>
                      <a:pt x="20548" y="21533"/>
                    </a:lnTo>
                    <a:lnTo>
                      <a:pt x="20490" y="21566"/>
                    </a:lnTo>
                    <a:lnTo>
                      <a:pt x="20353" y="21566"/>
                    </a:lnTo>
                    <a:lnTo>
                      <a:pt x="1247" y="21600"/>
                    </a:lnTo>
                    <a:lnTo>
                      <a:pt x="1188" y="21600"/>
                    </a:lnTo>
                    <a:lnTo>
                      <a:pt x="1110" y="21566"/>
                    </a:lnTo>
                    <a:lnTo>
                      <a:pt x="1052" y="21566"/>
                    </a:lnTo>
                    <a:lnTo>
                      <a:pt x="993" y="21533"/>
                    </a:lnTo>
                    <a:lnTo>
                      <a:pt x="915" y="21500"/>
                    </a:lnTo>
                    <a:lnTo>
                      <a:pt x="857" y="21466"/>
                    </a:lnTo>
                    <a:lnTo>
                      <a:pt x="799" y="21433"/>
                    </a:lnTo>
                    <a:lnTo>
                      <a:pt x="740" y="21399"/>
                    </a:lnTo>
                    <a:lnTo>
                      <a:pt x="682" y="21332"/>
                    </a:lnTo>
                    <a:lnTo>
                      <a:pt x="623" y="21299"/>
                    </a:lnTo>
                    <a:lnTo>
                      <a:pt x="565" y="21232"/>
                    </a:lnTo>
                    <a:lnTo>
                      <a:pt x="506" y="21165"/>
                    </a:lnTo>
                    <a:lnTo>
                      <a:pt x="467" y="21098"/>
                    </a:lnTo>
                    <a:lnTo>
                      <a:pt x="409" y="21031"/>
                    </a:lnTo>
                    <a:lnTo>
                      <a:pt x="351" y="20964"/>
                    </a:lnTo>
                    <a:lnTo>
                      <a:pt x="312" y="20863"/>
                    </a:lnTo>
                    <a:lnTo>
                      <a:pt x="273" y="20796"/>
                    </a:lnTo>
                    <a:lnTo>
                      <a:pt x="234" y="20696"/>
                    </a:lnTo>
                    <a:lnTo>
                      <a:pt x="195" y="20595"/>
                    </a:lnTo>
                    <a:lnTo>
                      <a:pt x="156" y="20528"/>
                    </a:lnTo>
                    <a:lnTo>
                      <a:pt x="136" y="20394"/>
                    </a:lnTo>
                    <a:lnTo>
                      <a:pt x="97" y="20294"/>
                    </a:lnTo>
                    <a:lnTo>
                      <a:pt x="78" y="20193"/>
                    </a:lnTo>
                    <a:lnTo>
                      <a:pt x="58" y="20093"/>
                    </a:lnTo>
                    <a:lnTo>
                      <a:pt x="39" y="19993"/>
                    </a:lnTo>
                    <a:lnTo>
                      <a:pt x="19" y="19892"/>
                    </a:lnTo>
                    <a:lnTo>
                      <a:pt x="19" y="19758"/>
                    </a:lnTo>
                    <a:lnTo>
                      <a:pt x="0" y="19658"/>
                    </a:lnTo>
                    <a:lnTo>
                      <a:pt x="0" y="217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289" name="object 10"/>
            <p:cNvSpPr/>
            <p:nvPr/>
          </p:nvSpPr>
          <p:spPr>
            <a:xfrm>
              <a:off x="1309369" y="135890"/>
              <a:ext cx="1409701" cy="819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8" y="0"/>
                  </a:moveTo>
                  <a:lnTo>
                    <a:pt x="1362" y="0"/>
                  </a:lnTo>
                  <a:lnTo>
                    <a:pt x="1101" y="43"/>
                  </a:lnTo>
                  <a:lnTo>
                    <a:pt x="389" y="636"/>
                  </a:lnTo>
                  <a:lnTo>
                    <a:pt x="25" y="1752"/>
                  </a:lnTo>
                  <a:lnTo>
                    <a:pt x="0" y="2177"/>
                  </a:lnTo>
                  <a:lnTo>
                    <a:pt x="0" y="19423"/>
                  </a:lnTo>
                  <a:lnTo>
                    <a:pt x="222" y="20634"/>
                  </a:lnTo>
                  <a:lnTo>
                    <a:pt x="846" y="21433"/>
                  </a:lnTo>
                  <a:lnTo>
                    <a:pt x="1362" y="21600"/>
                  </a:lnTo>
                  <a:lnTo>
                    <a:pt x="20218" y="21600"/>
                  </a:lnTo>
                  <a:lnTo>
                    <a:pt x="20985" y="21233"/>
                  </a:lnTo>
                  <a:lnTo>
                    <a:pt x="21491" y="20256"/>
                  </a:lnTo>
                  <a:lnTo>
                    <a:pt x="21600" y="19423"/>
                  </a:lnTo>
                  <a:lnTo>
                    <a:pt x="21600" y="2177"/>
                  </a:lnTo>
                  <a:lnTo>
                    <a:pt x="21362" y="966"/>
                  </a:lnTo>
                  <a:lnTo>
                    <a:pt x="20749" y="167"/>
                  </a:lnTo>
                  <a:lnTo>
                    <a:pt x="20218" y="0"/>
                  </a:lnTo>
                  <a:close/>
                </a:path>
              </a:pathLst>
            </a:custGeom>
            <a:solidFill>
              <a:srgbClr val="CCCCCC"/>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290" name="object 11"/>
            <p:cNvSpPr/>
            <p:nvPr/>
          </p:nvSpPr>
          <p:spPr>
            <a:xfrm>
              <a:off x="1309369" y="135890"/>
              <a:ext cx="1409701" cy="819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77"/>
                  </a:moveTo>
                  <a:lnTo>
                    <a:pt x="222" y="966"/>
                  </a:lnTo>
                  <a:lnTo>
                    <a:pt x="846" y="167"/>
                  </a:lnTo>
                  <a:lnTo>
                    <a:pt x="1362" y="0"/>
                  </a:lnTo>
                  <a:lnTo>
                    <a:pt x="20218" y="0"/>
                  </a:lnTo>
                  <a:lnTo>
                    <a:pt x="20985" y="367"/>
                  </a:lnTo>
                  <a:lnTo>
                    <a:pt x="21491" y="1344"/>
                  </a:lnTo>
                  <a:lnTo>
                    <a:pt x="21600" y="2177"/>
                  </a:lnTo>
                  <a:lnTo>
                    <a:pt x="21600" y="19423"/>
                  </a:lnTo>
                  <a:lnTo>
                    <a:pt x="21362" y="20634"/>
                  </a:lnTo>
                  <a:lnTo>
                    <a:pt x="20749" y="21433"/>
                  </a:lnTo>
                  <a:lnTo>
                    <a:pt x="20218" y="21600"/>
                  </a:lnTo>
                  <a:lnTo>
                    <a:pt x="1362" y="21600"/>
                  </a:lnTo>
                  <a:lnTo>
                    <a:pt x="607" y="21233"/>
                  </a:lnTo>
                  <a:lnTo>
                    <a:pt x="100" y="20256"/>
                  </a:lnTo>
                  <a:lnTo>
                    <a:pt x="0" y="19423"/>
                  </a:lnTo>
                  <a:lnTo>
                    <a:pt x="0" y="217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grpSp>
        <p:nvGrpSpPr>
          <p:cNvPr id="298" name="object 13"/>
          <p:cNvGrpSpPr/>
          <p:nvPr/>
        </p:nvGrpSpPr>
        <p:grpSpPr>
          <a:xfrm>
            <a:off x="1689099" y="3184524"/>
            <a:ext cx="1565912" cy="953772"/>
            <a:chOff x="0" y="0"/>
            <a:chExt cx="1565910" cy="953770"/>
          </a:xfrm>
        </p:grpSpPr>
        <p:grpSp>
          <p:nvGrpSpPr>
            <p:cNvPr id="294" name="object 14"/>
            <p:cNvGrpSpPr/>
            <p:nvPr/>
          </p:nvGrpSpPr>
          <p:grpSpPr>
            <a:xfrm>
              <a:off x="0" y="-1"/>
              <a:ext cx="1409700" cy="823597"/>
              <a:chOff x="0" y="0"/>
              <a:chExt cx="1409700" cy="823595"/>
            </a:xfrm>
          </p:grpSpPr>
          <p:sp>
            <p:nvSpPr>
              <p:cNvPr id="292" name="Forma"/>
              <p:cNvSpPr/>
              <p:nvPr/>
            </p:nvSpPr>
            <p:spPr>
              <a:xfrm>
                <a:off x="68579" y="810895"/>
                <a:ext cx="126873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86" y="21600"/>
                    </a:lnTo>
                    <a:lnTo>
                      <a:pt x="2151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293" name="Forma"/>
              <p:cNvSpPr/>
              <p:nvPr/>
            </p:nvSpPr>
            <p:spPr>
              <a:xfrm>
                <a:off x="0" y="0"/>
                <a:ext cx="1409700" cy="816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9" y="0"/>
                    </a:moveTo>
                    <a:lnTo>
                      <a:pt x="1051" y="0"/>
                    </a:lnTo>
                    <a:lnTo>
                      <a:pt x="759" y="168"/>
                    </a:lnTo>
                    <a:lnTo>
                      <a:pt x="564" y="336"/>
                    </a:lnTo>
                    <a:lnTo>
                      <a:pt x="525" y="403"/>
                    </a:lnTo>
                    <a:lnTo>
                      <a:pt x="467" y="470"/>
                    </a:lnTo>
                    <a:lnTo>
                      <a:pt x="428" y="537"/>
                    </a:lnTo>
                    <a:lnTo>
                      <a:pt x="370" y="605"/>
                    </a:lnTo>
                    <a:lnTo>
                      <a:pt x="331" y="705"/>
                    </a:lnTo>
                    <a:lnTo>
                      <a:pt x="233" y="873"/>
                    </a:lnTo>
                    <a:lnTo>
                      <a:pt x="214" y="974"/>
                    </a:lnTo>
                    <a:lnTo>
                      <a:pt x="136" y="1176"/>
                    </a:lnTo>
                    <a:lnTo>
                      <a:pt x="97" y="1377"/>
                    </a:lnTo>
                    <a:lnTo>
                      <a:pt x="58" y="1478"/>
                    </a:lnTo>
                    <a:lnTo>
                      <a:pt x="58" y="1579"/>
                    </a:lnTo>
                    <a:lnTo>
                      <a:pt x="39" y="1713"/>
                    </a:lnTo>
                    <a:lnTo>
                      <a:pt x="19" y="1814"/>
                    </a:lnTo>
                    <a:lnTo>
                      <a:pt x="19" y="1915"/>
                    </a:lnTo>
                    <a:lnTo>
                      <a:pt x="0" y="2049"/>
                    </a:lnTo>
                    <a:lnTo>
                      <a:pt x="0" y="19584"/>
                    </a:lnTo>
                    <a:lnTo>
                      <a:pt x="19" y="19685"/>
                    </a:lnTo>
                    <a:lnTo>
                      <a:pt x="19" y="19820"/>
                    </a:lnTo>
                    <a:lnTo>
                      <a:pt x="58" y="20021"/>
                    </a:lnTo>
                    <a:lnTo>
                      <a:pt x="58" y="20122"/>
                    </a:lnTo>
                    <a:lnTo>
                      <a:pt x="97" y="20256"/>
                    </a:lnTo>
                    <a:lnTo>
                      <a:pt x="136" y="20458"/>
                    </a:lnTo>
                    <a:lnTo>
                      <a:pt x="214" y="20659"/>
                    </a:lnTo>
                    <a:lnTo>
                      <a:pt x="233" y="20727"/>
                    </a:lnTo>
                    <a:lnTo>
                      <a:pt x="292" y="20827"/>
                    </a:lnTo>
                    <a:lnTo>
                      <a:pt x="331" y="20928"/>
                    </a:lnTo>
                    <a:lnTo>
                      <a:pt x="370" y="20995"/>
                    </a:lnTo>
                    <a:lnTo>
                      <a:pt x="428" y="21063"/>
                    </a:lnTo>
                    <a:lnTo>
                      <a:pt x="525" y="21230"/>
                    </a:lnTo>
                    <a:lnTo>
                      <a:pt x="642" y="21331"/>
                    </a:lnTo>
                    <a:lnTo>
                      <a:pt x="681" y="21398"/>
                    </a:lnTo>
                    <a:lnTo>
                      <a:pt x="759" y="21432"/>
                    </a:lnTo>
                    <a:lnTo>
                      <a:pt x="817" y="21499"/>
                    </a:lnTo>
                    <a:lnTo>
                      <a:pt x="992" y="21600"/>
                    </a:lnTo>
                    <a:lnTo>
                      <a:pt x="20549" y="21600"/>
                    </a:lnTo>
                    <a:lnTo>
                      <a:pt x="20666" y="21533"/>
                    </a:lnTo>
                    <a:lnTo>
                      <a:pt x="20744" y="21533"/>
                    </a:lnTo>
                    <a:lnTo>
                      <a:pt x="20802" y="21466"/>
                    </a:lnTo>
                    <a:lnTo>
                      <a:pt x="20919" y="21398"/>
                    </a:lnTo>
                    <a:lnTo>
                      <a:pt x="21036" y="21264"/>
                    </a:lnTo>
                    <a:lnTo>
                      <a:pt x="21075" y="21197"/>
                    </a:lnTo>
                    <a:lnTo>
                      <a:pt x="21191" y="21063"/>
                    </a:lnTo>
                    <a:lnTo>
                      <a:pt x="21328" y="20827"/>
                    </a:lnTo>
                    <a:lnTo>
                      <a:pt x="21444" y="20525"/>
                    </a:lnTo>
                    <a:lnTo>
                      <a:pt x="21464" y="20458"/>
                    </a:lnTo>
                    <a:lnTo>
                      <a:pt x="21483" y="20323"/>
                    </a:lnTo>
                    <a:lnTo>
                      <a:pt x="21522" y="20223"/>
                    </a:lnTo>
                    <a:lnTo>
                      <a:pt x="21581" y="19920"/>
                    </a:lnTo>
                    <a:lnTo>
                      <a:pt x="21581" y="19820"/>
                    </a:lnTo>
                    <a:lnTo>
                      <a:pt x="21600" y="19685"/>
                    </a:lnTo>
                    <a:lnTo>
                      <a:pt x="21600" y="2049"/>
                    </a:lnTo>
                    <a:lnTo>
                      <a:pt x="21581" y="1915"/>
                    </a:lnTo>
                    <a:lnTo>
                      <a:pt x="21581" y="1814"/>
                    </a:lnTo>
                    <a:lnTo>
                      <a:pt x="21561" y="1713"/>
                    </a:lnTo>
                    <a:lnTo>
                      <a:pt x="21561" y="1579"/>
                    </a:lnTo>
                    <a:lnTo>
                      <a:pt x="21522" y="1377"/>
                    </a:lnTo>
                    <a:lnTo>
                      <a:pt x="21483" y="1276"/>
                    </a:lnTo>
                    <a:lnTo>
                      <a:pt x="21464" y="1176"/>
                    </a:lnTo>
                    <a:lnTo>
                      <a:pt x="21386" y="974"/>
                    </a:lnTo>
                    <a:lnTo>
                      <a:pt x="21366" y="873"/>
                    </a:lnTo>
                    <a:lnTo>
                      <a:pt x="21269" y="705"/>
                    </a:lnTo>
                    <a:lnTo>
                      <a:pt x="21230" y="605"/>
                    </a:lnTo>
                    <a:lnTo>
                      <a:pt x="21191" y="537"/>
                    </a:lnTo>
                    <a:lnTo>
                      <a:pt x="21075" y="403"/>
                    </a:lnTo>
                    <a:lnTo>
                      <a:pt x="21036" y="336"/>
                    </a:lnTo>
                    <a:lnTo>
                      <a:pt x="20977" y="269"/>
                    </a:lnTo>
                    <a:lnTo>
                      <a:pt x="20919" y="235"/>
                    </a:lnTo>
                    <a:lnTo>
                      <a:pt x="20861" y="168"/>
                    </a:lnTo>
                    <a:lnTo>
                      <a:pt x="20783" y="134"/>
                    </a:lnTo>
                    <a:lnTo>
                      <a:pt x="20549"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295" name="object 15"/>
            <p:cNvSpPr/>
            <p:nvPr/>
          </p:nvSpPr>
          <p:spPr>
            <a:xfrm>
              <a:off x="0" y="0"/>
              <a:ext cx="1409700" cy="817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
                  </a:moveTo>
                  <a:lnTo>
                    <a:pt x="0" y="2046"/>
                  </a:lnTo>
                  <a:lnTo>
                    <a:pt x="19" y="1912"/>
                  </a:lnTo>
                  <a:lnTo>
                    <a:pt x="19" y="1811"/>
                  </a:lnTo>
                  <a:lnTo>
                    <a:pt x="39" y="1711"/>
                  </a:lnTo>
                  <a:lnTo>
                    <a:pt x="58" y="1576"/>
                  </a:lnTo>
                  <a:lnTo>
                    <a:pt x="58" y="1476"/>
                  </a:lnTo>
                  <a:lnTo>
                    <a:pt x="97" y="1375"/>
                  </a:lnTo>
                  <a:lnTo>
                    <a:pt x="117" y="1275"/>
                  </a:lnTo>
                  <a:lnTo>
                    <a:pt x="136" y="1174"/>
                  </a:lnTo>
                  <a:lnTo>
                    <a:pt x="175" y="1073"/>
                  </a:lnTo>
                  <a:lnTo>
                    <a:pt x="214" y="973"/>
                  </a:lnTo>
                  <a:lnTo>
                    <a:pt x="233" y="872"/>
                  </a:lnTo>
                  <a:lnTo>
                    <a:pt x="292" y="771"/>
                  </a:lnTo>
                  <a:lnTo>
                    <a:pt x="331" y="704"/>
                  </a:lnTo>
                  <a:lnTo>
                    <a:pt x="370" y="604"/>
                  </a:lnTo>
                  <a:lnTo>
                    <a:pt x="428" y="537"/>
                  </a:lnTo>
                  <a:lnTo>
                    <a:pt x="467" y="470"/>
                  </a:lnTo>
                  <a:lnTo>
                    <a:pt x="525" y="402"/>
                  </a:lnTo>
                  <a:lnTo>
                    <a:pt x="564" y="335"/>
                  </a:lnTo>
                  <a:lnTo>
                    <a:pt x="642" y="268"/>
                  </a:lnTo>
                  <a:lnTo>
                    <a:pt x="681" y="235"/>
                  </a:lnTo>
                  <a:lnTo>
                    <a:pt x="759" y="168"/>
                  </a:lnTo>
                  <a:lnTo>
                    <a:pt x="817" y="134"/>
                  </a:lnTo>
                  <a:lnTo>
                    <a:pt x="876" y="101"/>
                  </a:lnTo>
                  <a:lnTo>
                    <a:pt x="934" y="67"/>
                  </a:lnTo>
                  <a:lnTo>
                    <a:pt x="992" y="34"/>
                  </a:lnTo>
                  <a:lnTo>
                    <a:pt x="1051" y="0"/>
                  </a:lnTo>
                  <a:lnTo>
                    <a:pt x="20549" y="0"/>
                  </a:lnTo>
                  <a:lnTo>
                    <a:pt x="20608" y="34"/>
                  </a:lnTo>
                  <a:lnTo>
                    <a:pt x="20666" y="67"/>
                  </a:lnTo>
                  <a:lnTo>
                    <a:pt x="20724" y="101"/>
                  </a:lnTo>
                  <a:lnTo>
                    <a:pt x="20783" y="134"/>
                  </a:lnTo>
                  <a:lnTo>
                    <a:pt x="20861" y="168"/>
                  </a:lnTo>
                  <a:lnTo>
                    <a:pt x="20919" y="235"/>
                  </a:lnTo>
                  <a:lnTo>
                    <a:pt x="20977" y="268"/>
                  </a:lnTo>
                  <a:lnTo>
                    <a:pt x="21036" y="335"/>
                  </a:lnTo>
                  <a:lnTo>
                    <a:pt x="21075" y="402"/>
                  </a:lnTo>
                  <a:lnTo>
                    <a:pt x="21191" y="537"/>
                  </a:lnTo>
                  <a:lnTo>
                    <a:pt x="21230" y="604"/>
                  </a:lnTo>
                  <a:lnTo>
                    <a:pt x="21269" y="704"/>
                  </a:lnTo>
                  <a:lnTo>
                    <a:pt x="21366" y="872"/>
                  </a:lnTo>
                  <a:lnTo>
                    <a:pt x="21386" y="973"/>
                  </a:lnTo>
                  <a:lnTo>
                    <a:pt x="21425" y="1073"/>
                  </a:lnTo>
                  <a:lnTo>
                    <a:pt x="21464" y="1174"/>
                  </a:lnTo>
                  <a:lnTo>
                    <a:pt x="21483" y="1275"/>
                  </a:lnTo>
                  <a:lnTo>
                    <a:pt x="21522" y="1375"/>
                  </a:lnTo>
                  <a:lnTo>
                    <a:pt x="21542" y="1476"/>
                  </a:lnTo>
                  <a:lnTo>
                    <a:pt x="21561" y="1576"/>
                  </a:lnTo>
                  <a:lnTo>
                    <a:pt x="21561" y="1711"/>
                  </a:lnTo>
                  <a:lnTo>
                    <a:pt x="21581" y="1811"/>
                  </a:lnTo>
                  <a:lnTo>
                    <a:pt x="21581" y="1912"/>
                  </a:lnTo>
                  <a:lnTo>
                    <a:pt x="21600" y="2046"/>
                  </a:lnTo>
                  <a:lnTo>
                    <a:pt x="21600" y="19655"/>
                  </a:lnTo>
                  <a:lnTo>
                    <a:pt x="21581" y="19789"/>
                  </a:lnTo>
                  <a:lnTo>
                    <a:pt x="21581" y="19889"/>
                  </a:lnTo>
                  <a:lnTo>
                    <a:pt x="21561" y="19990"/>
                  </a:lnTo>
                  <a:lnTo>
                    <a:pt x="21542" y="20091"/>
                  </a:lnTo>
                  <a:lnTo>
                    <a:pt x="21522" y="20191"/>
                  </a:lnTo>
                  <a:lnTo>
                    <a:pt x="21483" y="20292"/>
                  </a:lnTo>
                  <a:lnTo>
                    <a:pt x="21464" y="20426"/>
                  </a:lnTo>
                  <a:lnTo>
                    <a:pt x="21444" y="20493"/>
                  </a:lnTo>
                  <a:lnTo>
                    <a:pt x="21405" y="20594"/>
                  </a:lnTo>
                  <a:lnTo>
                    <a:pt x="21328" y="20795"/>
                  </a:lnTo>
                  <a:lnTo>
                    <a:pt x="21191" y="21030"/>
                  </a:lnTo>
                  <a:lnTo>
                    <a:pt x="21075" y="21164"/>
                  </a:lnTo>
                  <a:lnTo>
                    <a:pt x="21036" y="21231"/>
                  </a:lnTo>
                  <a:lnTo>
                    <a:pt x="20919" y="21365"/>
                  </a:lnTo>
                  <a:lnTo>
                    <a:pt x="20861" y="21399"/>
                  </a:lnTo>
                  <a:lnTo>
                    <a:pt x="20802" y="21432"/>
                  </a:lnTo>
                  <a:lnTo>
                    <a:pt x="20744" y="21499"/>
                  </a:lnTo>
                  <a:lnTo>
                    <a:pt x="20666" y="21499"/>
                  </a:lnTo>
                  <a:lnTo>
                    <a:pt x="20608" y="21533"/>
                  </a:lnTo>
                  <a:lnTo>
                    <a:pt x="20549" y="21566"/>
                  </a:lnTo>
                  <a:lnTo>
                    <a:pt x="20491" y="21566"/>
                  </a:lnTo>
                  <a:lnTo>
                    <a:pt x="20413" y="21600"/>
                  </a:lnTo>
                  <a:lnTo>
                    <a:pt x="1129" y="21600"/>
                  </a:lnTo>
                  <a:lnTo>
                    <a:pt x="1051" y="21566"/>
                  </a:lnTo>
                  <a:lnTo>
                    <a:pt x="992" y="21566"/>
                  </a:lnTo>
                  <a:lnTo>
                    <a:pt x="934" y="21533"/>
                  </a:lnTo>
                  <a:lnTo>
                    <a:pt x="876" y="21499"/>
                  </a:lnTo>
                  <a:lnTo>
                    <a:pt x="817" y="21466"/>
                  </a:lnTo>
                  <a:lnTo>
                    <a:pt x="759" y="21399"/>
                  </a:lnTo>
                  <a:lnTo>
                    <a:pt x="681" y="21365"/>
                  </a:lnTo>
                  <a:lnTo>
                    <a:pt x="642" y="21298"/>
                  </a:lnTo>
                  <a:lnTo>
                    <a:pt x="564" y="21231"/>
                  </a:lnTo>
                  <a:lnTo>
                    <a:pt x="525" y="21198"/>
                  </a:lnTo>
                  <a:lnTo>
                    <a:pt x="467" y="21097"/>
                  </a:lnTo>
                  <a:lnTo>
                    <a:pt x="428" y="21030"/>
                  </a:lnTo>
                  <a:lnTo>
                    <a:pt x="370" y="20963"/>
                  </a:lnTo>
                  <a:lnTo>
                    <a:pt x="331" y="20896"/>
                  </a:lnTo>
                  <a:lnTo>
                    <a:pt x="292" y="20795"/>
                  </a:lnTo>
                  <a:lnTo>
                    <a:pt x="233" y="20694"/>
                  </a:lnTo>
                  <a:lnTo>
                    <a:pt x="214" y="20627"/>
                  </a:lnTo>
                  <a:lnTo>
                    <a:pt x="175" y="20527"/>
                  </a:lnTo>
                  <a:lnTo>
                    <a:pt x="136" y="20426"/>
                  </a:lnTo>
                  <a:lnTo>
                    <a:pt x="117" y="20325"/>
                  </a:lnTo>
                  <a:lnTo>
                    <a:pt x="97" y="20225"/>
                  </a:lnTo>
                  <a:lnTo>
                    <a:pt x="58" y="20091"/>
                  </a:lnTo>
                  <a:lnTo>
                    <a:pt x="58" y="19990"/>
                  </a:lnTo>
                  <a:lnTo>
                    <a:pt x="39" y="19889"/>
                  </a:lnTo>
                  <a:lnTo>
                    <a:pt x="19" y="19789"/>
                  </a:lnTo>
                  <a:lnTo>
                    <a:pt x="19" y="19655"/>
                  </a:lnTo>
                  <a:lnTo>
                    <a:pt x="0" y="19554"/>
                  </a:lnTo>
                  <a:lnTo>
                    <a:pt x="0" y="214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296" name="object 16"/>
            <p:cNvSpPr/>
            <p:nvPr/>
          </p:nvSpPr>
          <p:spPr>
            <a:xfrm>
              <a:off x="157480" y="135890"/>
              <a:ext cx="1408431" cy="817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37" y="0"/>
                  </a:moveTo>
                  <a:lnTo>
                    <a:pt x="1363" y="0"/>
                  </a:lnTo>
                  <a:lnTo>
                    <a:pt x="1091" y="38"/>
                  </a:lnTo>
                  <a:lnTo>
                    <a:pt x="390" y="604"/>
                  </a:lnTo>
                  <a:lnTo>
                    <a:pt x="25" y="1726"/>
                  </a:lnTo>
                  <a:lnTo>
                    <a:pt x="0" y="2147"/>
                  </a:lnTo>
                  <a:lnTo>
                    <a:pt x="0" y="19420"/>
                  </a:lnTo>
                  <a:lnTo>
                    <a:pt x="222" y="20632"/>
                  </a:lnTo>
                  <a:lnTo>
                    <a:pt x="833" y="21432"/>
                  </a:lnTo>
                  <a:lnTo>
                    <a:pt x="1363" y="21600"/>
                  </a:lnTo>
                  <a:lnTo>
                    <a:pt x="20237" y="21600"/>
                  </a:lnTo>
                  <a:lnTo>
                    <a:pt x="20993" y="21232"/>
                  </a:lnTo>
                  <a:lnTo>
                    <a:pt x="21500" y="20254"/>
                  </a:lnTo>
                  <a:lnTo>
                    <a:pt x="21600" y="19420"/>
                  </a:lnTo>
                  <a:lnTo>
                    <a:pt x="21600" y="2147"/>
                  </a:lnTo>
                  <a:lnTo>
                    <a:pt x="21378" y="949"/>
                  </a:lnTo>
                  <a:lnTo>
                    <a:pt x="20753" y="151"/>
                  </a:lnTo>
                  <a:lnTo>
                    <a:pt x="20237" y="0"/>
                  </a:lnTo>
                  <a:close/>
                </a:path>
              </a:pathLst>
            </a:custGeom>
            <a:solidFill>
              <a:srgbClr val="E5B8B7">
                <a:alpha val="89999"/>
              </a:srgbClr>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297" name="object 17"/>
            <p:cNvSpPr/>
            <p:nvPr/>
          </p:nvSpPr>
          <p:spPr>
            <a:xfrm>
              <a:off x="157480" y="135890"/>
              <a:ext cx="1408431" cy="817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
                  </a:moveTo>
                  <a:lnTo>
                    <a:pt x="222" y="949"/>
                  </a:lnTo>
                  <a:lnTo>
                    <a:pt x="833" y="151"/>
                  </a:lnTo>
                  <a:lnTo>
                    <a:pt x="1363" y="0"/>
                  </a:lnTo>
                  <a:lnTo>
                    <a:pt x="20237" y="0"/>
                  </a:lnTo>
                  <a:lnTo>
                    <a:pt x="20993" y="340"/>
                  </a:lnTo>
                  <a:lnTo>
                    <a:pt x="21500" y="1325"/>
                  </a:lnTo>
                  <a:lnTo>
                    <a:pt x="21600" y="2147"/>
                  </a:lnTo>
                  <a:lnTo>
                    <a:pt x="21600" y="19420"/>
                  </a:lnTo>
                  <a:lnTo>
                    <a:pt x="21378" y="20632"/>
                  </a:lnTo>
                  <a:lnTo>
                    <a:pt x="20753" y="21432"/>
                  </a:lnTo>
                  <a:lnTo>
                    <a:pt x="20237" y="21600"/>
                  </a:lnTo>
                  <a:lnTo>
                    <a:pt x="1363" y="21600"/>
                  </a:lnTo>
                  <a:lnTo>
                    <a:pt x="596" y="21232"/>
                  </a:lnTo>
                  <a:lnTo>
                    <a:pt x="100" y="20254"/>
                  </a:lnTo>
                  <a:lnTo>
                    <a:pt x="0" y="19420"/>
                  </a:lnTo>
                  <a:lnTo>
                    <a:pt x="0" y="214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299" name="object 18"/>
          <p:cNvSpPr txBox="1"/>
          <p:nvPr/>
        </p:nvSpPr>
        <p:spPr>
          <a:xfrm>
            <a:off x="1953260" y="3540169"/>
            <a:ext cx="1192531" cy="3010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i="1" spc="-15" sz="2400">
                <a:solidFill>
                  <a:srgbClr val="FF0000"/>
                </a:solidFill>
              </a:defRPr>
            </a:lvl1pPr>
          </a:lstStyle>
          <a:p>
            <a:pPr/>
            <a:r>
              <a:t>Aspecifici</a:t>
            </a:r>
          </a:p>
        </p:txBody>
      </p:sp>
      <p:grpSp>
        <p:nvGrpSpPr>
          <p:cNvPr id="307" name="object 19"/>
          <p:cNvGrpSpPr/>
          <p:nvPr/>
        </p:nvGrpSpPr>
        <p:grpSpPr>
          <a:xfrm>
            <a:off x="845819" y="4347208"/>
            <a:ext cx="1565912" cy="960757"/>
            <a:chOff x="0" y="0"/>
            <a:chExt cx="1565910" cy="960755"/>
          </a:xfrm>
        </p:grpSpPr>
        <p:grpSp>
          <p:nvGrpSpPr>
            <p:cNvPr id="303" name="object 20"/>
            <p:cNvGrpSpPr/>
            <p:nvPr/>
          </p:nvGrpSpPr>
          <p:grpSpPr>
            <a:xfrm>
              <a:off x="0" y="-1"/>
              <a:ext cx="1409700" cy="824867"/>
              <a:chOff x="0" y="0"/>
              <a:chExt cx="1409700" cy="824865"/>
            </a:xfrm>
          </p:grpSpPr>
          <p:sp>
            <p:nvSpPr>
              <p:cNvPr id="300" name="Forma"/>
              <p:cNvSpPr/>
              <p:nvPr/>
            </p:nvSpPr>
            <p:spPr>
              <a:xfrm>
                <a:off x="0" y="9524"/>
                <a:ext cx="1409700" cy="815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24" y="0"/>
                    </a:moveTo>
                    <a:lnTo>
                      <a:pt x="876" y="0"/>
                    </a:lnTo>
                    <a:lnTo>
                      <a:pt x="817" y="67"/>
                    </a:lnTo>
                    <a:lnTo>
                      <a:pt x="739" y="101"/>
                    </a:lnTo>
                    <a:lnTo>
                      <a:pt x="681" y="135"/>
                    </a:lnTo>
                    <a:lnTo>
                      <a:pt x="564" y="269"/>
                    </a:lnTo>
                    <a:lnTo>
                      <a:pt x="525" y="336"/>
                    </a:lnTo>
                    <a:lnTo>
                      <a:pt x="409" y="471"/>
                    </a:lnTo>
                    <a:lnTo>
                      <a:pt x="370" y="538"/>
                    </a:lnTo>
                    <a:lnTo>
                      <a:pt x="331" y="639"/>
                    </a:lnTo>
                    <a:lnTo>
                      <a:pt x="234" y="807"/>
                    </a:lnTo>
                    <a:lnTo>
                      <a:pt x="214" y="908"/>
                    </a:lnTo>
                    <a:lnTo>
                      <a:pt x="175" y="976"/>
                    </a:lnTo>
                    <a:lnTo>
                      <a:pt x="136" y="1077"/>
                    </a:lnTo>
                    <a:lnTo>
                      <a:pt x="117" y="1211"/>
                    </a:lnTo>
                    <a:lnTo>
                      <a:pt x="78" y="1312"/>
                    </a:lnTo>
                    <a:lnTo>
                      <a:pt x="39" y="1514"/>
                    </a:lnTo>
                    <a:lnTo>
                      <a:pt x="39" y="1615"/>
                    </a:lnTo>
                    <a:lnTo>
                      <a:pt x="19" y="1716"/>
                    </a:lnTo>
                    <a:lnTo>
                      <a:pt x="0" y="1850"/>
                    </a:lnTo>
                    <a:lnTo>
                      <a:pt x="0" y="19649"/>
                    </a:lnTo>
                    <a:lnTo>
                      <a:pt x="19" y="19750"/>
                    </a:lnTo>
                    <a:lnTo>
                      <a:pt x="39" y="19884"/>
                    </a:lnTo>
                    <a:lnTo>
                      <a:pt x="39" y="19985"/>
                    </a:lnTo>
                    <a:lnTo>
                      <a:pt x="78" y="20187"/>
                    </a:lnTo>
                    <a:lnTo>
                      <a:pt x="117" y="20288"/>
                    </a:lnTo>
                    <a:lnTo>
                      <a:pt x="136" y="20389"/>
                    </a:lnTo>
                    <a:lnTo>
                      <a:pt x="175" y="20523"/>
                    </a:lnTo>
                    <a:lnTo>
                      <a:pt x="214" y="20591"/>
                    </a:lnTo>
                    <a:lnTo>
                      <a:pt x="234" y="20692"/>
                    </a:lnTo>
                    <a:lnTo>
                      <a:pt x="331" y="20860"/>
                    </a:lnTo>
                    <a:lnTo>
                      <a:pt x="370" y="20961"/>
                    </a:lnTo>
                    <a:lnTo>
                      <a:pt x="409" y="21028"/>
                    </a:lnTo>
                    <a:lnTo>
                      <a:pt x="525" y="21163"/>
                    </a:lnTo>
                    <a:lnTo>
                      <a:pt x="564" y="21230"/>
                    </a:lnTo>
                    <a:lnTo>
                      <a:pt x="681" y="21364"/>
                    </a:lnTo>
                    <a:lnTo>
                      <a:pt x="739" y="21398"/>
                    </a:lnTo>
                    <a:lnTo>
                      <a:pt x="817" y="21432"/>
                    </a:lnTo>
                    <a:lnTo>
                      <a:pt x="876" y="21499"/>
                    </a:lnTo>
                    <a:lnTo>
                      <a:pt x="934" y="21499"/>
                    </a:lnTo>
                    <a:lnTo>
                      <a:pt x="1051" y="21566"/>
                    </a:lnTo>
                    <a:lnTo>
                      <a:pt x="1129" y="21566"/>
                    </a:lnTo>
                    <a:lnTo>
                      <a:pt x="1187" y="21600"/>
                    </a:lnTo>
                    <a:lnTo>
                      <a:pt x="20471" y="21566"/>
                    </a:lnTo>
                    <a:lnTo>
                      <a:pt x="20549" y="21533"/>
                    </a:lnTo>
                    <a:lnTo>
                      <a:pt x="20608" y="21533"/>
                    </a:lnTo>
                    <a:lnTo>
                      <a:pt x="20724" y="21465"/>
                    </a:lnTo>
                    <a:lnTo>
                      <a:pt x="20802" y="21432"/>
                    </a:lnTo>
                    <a:lnTo>
                      <a:pt x="20861" y="21398"/>
                    </a:lnTo>
                    <a:lnTo>
                      <a:pt x="20919" y="21331"/>
                    </a:lnTo>
                    <a:lnTo>
                      <a:pt x="20977" y="21297"/>
                    </a:lnTo>
                    <a:lnTo>
                      <a:pt x="21036" y="21230"/>
                    </a:lnTo>
                    <a:lnTo>
                      <a:pt x="21075" y="21163"/>
                    </a:lnTo>
                    <a:lnTo>
                      <a:pt x="21191" y="21028"/>
                    </a:lnTo>
                    <a:lnTo>
                      <a:pt x="21230" y="20961"/>
                    </a:lnTo>
                    <a:lnTo>
                      <a:pt x="21269" y="20860"/>
                    </a:lnTo>
                    <a:lnTo>
                      <a:pt x="21366" y="20692"/>
                    </a:lnTo>
                    <a:lnTo>
                      <a:pt x="21386" y="20591"/>
                    </a:lnTo>
                    <a:lnTo>
                      <a:pt x="21464" y="20389"/>
                    </a:lnTo>
                    <a:lnTo>
                      <a:pt x="21483" y="20288"/>
                    </a:lnTo>
                    <a:lnTo>
                      <a:pt x="21522" y="20187"/>
                    </a:lnTo>
                    <a:lnTo>
                      <a:pt x="21561" y="19985"/>
                    </a:lnTo>
                    <a:lnTo>
                      <a:pt x="21561" y="19850"/>
                    </a:lnTo>
                    <a:lnTo>
                      <a:pt x="21600" y="19649"/>
                    </a:lnTo>
                    <a:lnTo>
                      <a:pt x="21600" y="1951"/>
                    </a:lnTo>
                    <a:lnTo>
                      <a:pt x="21581" y="1850"/>
                    </a:lnTo>
                    <a:lnTo>
                      <a:pt x="21581" y="1716"/>
                    </a:lnTo>
                    <a:lnTo>
                      <a:pt x="21542" y="1514"/>
                    </a:lnTo>
                    <a:lnTo>
                      <a:pt x="21542" y="1413"/>
                    </a:lnTo>
                    <a:lnTo>
                      <a:pt x="21503" y="1312"/>
                    </a:lnTo>
                    <a:lnTo>
                      <a:pt x="21483" y="1211"/>
                    </a:lnTo>
                    <a:lnTo>
                      <a:pt x="21464" y="1077"/>
                    </a:lnTo>
                    <a:lnTo>
                      <a:pt x="21425" y="1009"/>
                    </a:lnTo>
                    <a:lnTo>
                      <a:pt x="21308" y="707"/>
                    </a:lnTo>
                    <a:lnTo>
                      <a:pt x="21269" y="639"/>
                    </a:lnTo>
                    <a:lnTo>
                      <a:pt x="21230" y="538"/>
                    </a:lnTo>
                    <a:lnTo>
                      <a:pt x="21172" y="471"/>
                    </a:lnTo>
                    <a:lnTo>
                      <a:pt x="21133" y="404"/>
                    </a:lnTo>
                    <a:lnTo>
                      <a:pt x="21016" y="269"/>
                    </a:lnTo>
                    <a:lnTo>
                      <a:pt x="20977" y="202"/>
                    </a:lnTo>
                    <a:lnTo>
                      <a:pt x="20899" y="135"/>
                    </a:lnTo>
                    <a:lnTo>
                      <a:pt x="20783" y="67"/>
                    </a:lnTo>
                    <a:lnTo>
                      <a:pt x="20724"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01" name="Forma"/>
              <p:cNvSpPr/>
              <p:nvPr/>
            </p:nvSpPr>
            <p:spPr>
              <a:xfrm>
                <a:off x="60959" y="1904"/>
                <a:ext cx="128778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1" y="0"/>
                    </a:moveTo>
                    <a:lnTo>
                      <a:pt x="128" y="0"/>
                    </a:lnTo>
                    <a:lnTo>
                      <a:pt x="0" y="21600"/>
                    </a:lnTo>
                    <a:lnTo>
                      <a:pt x="21600" y="21600"/>
                    </a:lnTo>
                    <a:lnTo>
                      <a:pt x="21536" y="10800"/>
                    </a:lnTo>
                    <a:lnTo>
                      <a:pt x="21451"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02" name="Forma"/>
              <p:cNvSpPr/>
              <p:nvPr/>
            </p:nvSpPr>
            <p:spPr>
              <a:xfrm>
                <a:off x="73659" y="0"/>
                <a:ext cx="1262382"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5" y="0"/>
                    </a:moveTo>
                    <a:lnTo>
                      <a:pt x="65" y="0"/>
                    </a:lnTo>
                    <a:lnTo>
                      <a:pt x="0" y="21600"/>
                    </a:lnTo>
                    <a:lnTo>
                      <a:pt x="21600" y="21600"/>
                    </a:lnTo>
                    <a:lnTo>
                      <a:pt x="21535"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304" name="object 21"/>
            <p:cNvSpPr/>
            <p:nvPr/>
          </p:nvSpPr>
          <p:spPr>
            <a:xfrm>
              <a:off x="0" y="5715"/>
              <a:ext cx="1409700" cy="819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77"/>
                  </a:moveTo>
                  <a:lnTo>
                    <a:pt x="0" y="1942"/>
                  </a:lnTo>
                  <a:lnTo>
                    <a:pt x="19" y="1808"/>
                  </a:lnTo>
                  <a:lnTo>
                    <a:pt x="39" y="1708"/>
                  </a:lnTo>
                  <a:lnTo>
                    <a:pt x="39" y="1607"/>
                  </a:lnTo>
                  <a:lnTo>
                    <a:pt x="78" y="1406"/>
                  </a:lnTo>
                  <a:lnTo>
                    <a:pt x="117" y="1306"/>
                  </a:lnTo>
                  <a:lnTo>
                    <a:pt x="136" y="1172"/>
                  </a:lnTo>
                  <a:lnTo>
                    <a:pt x="175" y="1072"/>
                  </a:lnTo>
                  <a:lnTo>
                    <a:pt x="214" y="1005"/>
                  </a:lnTo>
                  <a:lnTo>
                    <a:pt x="234" y="904"/>
                  </a:lnTo>
                  <a:lnTo>
                    <a:pt x="331" y="737"/>
                  </a:lnTo>
                  <a:lnTo>
                    <a:pt x="370" y="636"/>
                  </a:lnTo>
                  <a:lnTo>
                    <a:pt x="409" y="569"/>
                  </a:lnTo>
                  <a:lnTo>
                    <a:pt x="525" y="435"/>
                  </a:lnTo>
                  <a:lnTo>
                    <a:pt x="564" y="368"/>
                  </a:lnTo>
                  <a:lnTo>
                    <a:pt x="681" y="234"/>
                  </a:lnTo>
                  <a:lnTo>
                    <a:pt x="739" y="201"/>
                  </a:lnTo>
                  <a:lnTo>
                    <a:pt x="817" y="167"/>
                  </a:lnTo>
                  <a:lnTo>
                    <a:pt x="876" y="100"/>
                  </a:lnTo>
                  <a:lnTo>
                    <a:pt x="934" y="100"/>
                  </a:lnTo>
                  <a:lnTo>
                    <a:pt x="1051" y="33"/>
                  </a:lnTo>
                  <a:lnTo>
                    <a:pt x="1129" y="33"/>
                  </a:lnTo>
                  <a:lnTo>
                    <a:pt x="1187" y="0"/>
                  </a:lnTo>
                  <a:lnTo>
                    <a:pt x="20413" y="0"/>
                  </a:lnTo>
                  <a:lnTo>
                    <a:pt x="20471" y="33"/>
                  </a:lnTo>
                  <a:lnTo>
                    <a:pt x="20530" y="33"/>
                  </a:lnTo>
                  <a:lnTo>
                    <a:pt x="20608" y="67"/>
                  </a:lnTo>
                  <a:lnTo>
                    <a:pt x="20666" y="100"/>
                  </a:lnTo>
                  <a:lnTo>
                    <a:pt x="20724" y="100"/>
                  </a:lnTo>
                  <a:lnTo>
                    <a:pt x="20783" y="167"/>
                  </a:lnTo>
                  <a:lnTo>
                    <a:pt x="20899" y="234"/>
                  </a:lnTo>
                  <a:lnTo>
                    <a:pt x="20977" y="301"/>
                  </a:lnTo>
                  <a:lnTo>
                    <a:pt x="21016" y="368"/>
                  </a:lnTo>
                  <a:lnTo>
                    <a:pt x="21133" y="502"/>
                  </a:lnTo>
                  <a:lnTo>
                    <a:pt x="21172" y="569"/>
                  </a:lnTo>
                  <a:lnTo>
                    <a:pt x="21230" y="636"/>
                  </a:lnTo>
                  <a:lnTo>
                    <a:pt x="21269" y="737"/>
                  </a:lnTo>
                  <a:lnTo>
                    <a:pt x="21308" y="804"/>
                  </a:lnTo>
                  <a:lnTo>
                    <a:pt x="21425" y="1105"/>
                  </a:lnTo>
                  <a:lnTo>
                    <a:pt x="21464" y="1172"/>
                  </a:lnTo>
                  <a:lnTo>
                    <a:pt x="21483" y="1306"/>
                  </a:lnTo>
                  <a:lnTo>
                    <a:pt x="21503" y="1406"/>
                  </a:lnTo>
                  <a:lnTo>
                    <a:pt x="21542" y="1507"/>
                  </a:lnTo>
                  <a:lnTo>
                    <a:pt x="21542" y="1607"/>
                  </a:lnTo>
                  <a:lnTo>
                    <a:pt x="21581" y="1808"/>
                  </a:lnTo>
                  <a:lnTo>
                    <a:pt x="21581" y="1942"/>
                  </a:lnTo>
                  <a:lnTo>
                    <a:pt x="21600" y="2043"/>
                  </a:lnTo>
                  <a:lnTo>
                    <a:pt x="21600" y="19658"/>
                  </a:lnTo>
                  <a:lnTo>
                    <a:pt x="21561" y="19859"/>
                  </a:lnTo>
                  <a:lnTo>
                    <a:pt x="21561" y="19993"/>
                  </a:lnTo>
                  <a:lnTo>
                    <a:pt x="21522" y="20193"/>
                  </a:lnTo>
                  <a:lnTo>
                    <a:pt x="21483" y="20294"/>
                  </a:lnTo>
                  <a:lnTo>
                    <a:pt x="21464" y="20394"/>
                  </a:lnTo>
                  <a:lnTo>
                    <a:pt x="21386" y="20595"/>
                  </a:lnTo>
                  <a:lnTo>
                    <a:pt x="21366" y="20696"/>
                  </a:lnTo>
                  <a:lnTo>
                    <a:pt x="21269" y="20863"/>
                  </a:lnTo>
                  <a:lnTo>
                    <a:pt x="21230" y="20964"/>
                  </a:lnTo>
                  <a:lnTo>
                    <a:pt x="21191" y="21031"/>
                  </a:lnTo>
                  <a:lnTo>
                    <a:pt x="21075" y="21165"/>
                  </a:lnTo>
                  <a:lnTo>
                    <a:pt x="21036" y="21232"/>
                  </a:lnTo>
                  <a:lnTo>
                    <a:pt x="20977" y="21299"/>
                  </a:lnTo>
                  <a:lnTo>
                    <a:pt x="20919" y="21332"/>
                  </a:lnTo>
                  <a:lnTo>
                    <a:pt x="20861" y="21399"/>
                  </a:lnTo>
                  <a:lnTo>
                    <a:pt x="20802" y="21433"/>
                  </a:lnTo>
                  <a:lnTo>
                    <a:pt x="20724" y="21466"/>
                  </a:lnTo>
                  <a:lnTo>
                    <a:pt x="20608" y="21533"/>
                  </a:lnTo>
                  <a:lnTo>
                    <a:pt x="20549" y="21533"/>
                  </a:lnTo>
                  <a:lnTo>
                    <a:pt x="20471" y="21567"/>
                  </a:lnTo>
                  <a:lnTo>
                    <a:pt x="20355" y="21567"/>
                  </a:lnTo>
                  <a:lnTo>
                    <a:pt x="1245" y="21600"/>
                  </a:lnTo>
                  <a:lnTo>
                    <a:pt x="1187" y="21600"/>
                  </a:lnTo>
                  <a:lnTo>
                    <a:pt x="1129" y="21567"/>
                  </a:lnTo>
                  <a:lnTo>
                    <a:pt x="1051" y="21567"/>
                  </a:lnTo>
                  <a:lnTo>
                    <a:pt x="934" y="21500"/>
                  </a:lnTo>
                  <a:lnTo>
                    <a:pt x="876" y="21500"/>
                  </a:lnTo>
                  <a:lnTo>
                    <a:pt x="817" y="21433"/>
                  </a:lnTo>
                  <a:lnTo>
                    <a:pt x="739" y="21399"/>
                  </a:lnTo>
                  <a:lnTo>
                    <a:pt x="681" y="21366"/>
                  </a:lnTo>
                  <a:lnTo>
                    <a:pt x="564" y="21232"/>
                  </a:lnTo>
                  <a:lnTo>
                    <a:pt x="525" y="21165"/>
                  </a:lnTo>
                  <a:lnTo>
                    <a:pt x="409" y="21031"/>
                  </a:lnTo>
                  <a:lnTo>
                    <a:pt x="370" y="20964"/>
                  </a:lnTo>
                  <a:lnTo>
                    <a:pt x="331" y="20863"/>
                  </a:lnTo>
                  <a:lnTo>
                    <a:pt x="234" y="20696"/>
                  </a:lnTo>
                  <a:lnTo>
                    <a:pt x="214" y="20595"/>
                  </a:lnTo>
                  <a:lnTo>
                    <a:pt x="175" y="20528"/>
                  </a:lnTo>
                  <a:lnTo>
                    <a:pt x="136" y="20394"/>
                  </a:lnTo>
                  <a:lnTo>
                    <a:pt x="117" y="20294"/>
                  </a:lnTo>
                  <a:lnTo>
                    <a:pt x="78" y="20193"/>
                  </a:lnTo>
                  <a:lnTo>
                    <a:pt x="39" y="19993"/>
                  </a:lnTo>
                  <a:lnTo>
                    <a:pt x="39" y="19892"/>
                  </a:lnTo>
                  <a:lnTo>
                    <a:pt x="19" y="19758"/>
                  </a:lnTo>
                  <a:lnTo>
                    <a:pt x="0" y="19658"/>
                  </a:lnTo>
                  <a:lnTo>
                    <a:pt x="0" y="217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305" name="object 22"/>
            <p:cNvSpPr/>
            <p:nvPr/>
          </p:nvSpPr>
          <p:spPr>
            <a:xfrm>
              <a:off x="156210" y="141605"/>
              <a:ext cx="1409701" cy="819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38" y="0"/>
                  </a:moveTo>
                  <a:lnTo>
                    <a:pt x="1382" y="0"/>
                  </a:lnTo>
                  <a:lnTo>
                    <a:pt x="1109" y="43"/>
                  </a:lnTo>
                  <a:lnTo>
                    <a:pt x="409" y="636"/>
                  </a:lnTo>
                  <a:lnTo>
                    <a:pt x="28" y="1752"/>
                  </a:lnTo>
                  <a:lnTo>
                    <a:pt x="0" y="2177"/>
                  </a:lnTo>
                  <a:lnTo>
                    <a:pt x="0" y="19423"/>
                  </a:lnTo>
                  <a:lnTo>
                    <a:pt x="238" y="20634"/>
                  </a:lnTo>
                  <a:lnTo>
                    <a:pt x="851" y="21433"/>
                  </a:lnTo>
                  <a:lnTo>
                    <a:pt x="1382" y="21600"/>
                  </a:lnTo>
                  <a:lnTo>
                    <a:pt x="20238" y="21600"/>
                  </a:lnTo>
                  <a:lnTo>
                    <a:pt x="20993" y="21233"/>
                  </a:lnTo>
                  <a:lnTo>
                    <a:pt x="21500" y="20256"/>
                  </a:lnTo>
                  <a:lnTo>
                    <a:pt x="21600" y="19423"/>
                  </a:lnTo>
                  <a:lnTo>
                    <a:pt x="21600" y="2177"/>
                  </a:lnTo>
                  <a:lnTo>
                    <a:pt x="21378" y="966"/>
                  </a:lnTo>
                  <a:lnTo>
                    <a:pt x="20754" y="167"/>
                  </a:lnTo>
                  <a:lnTo>
                    <a:pt x="20238" y="0"/>
                  </a:lnTo>
                  <a:close/>
                </a:path>
              </a:pathLst>
            </a:custGeom>
            <a:solidFill>
              <a:srgbClr val="E5B8B7">
                <a:alpha val="89999"/>
              </a:srgbClr>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06" name="object 23"/>
            <p:cNvSpPr/>
            <p:nvPr/>
          </p:nvSpPr>
          <p:spPr>
            <a:xfrm>
              <a:off x="156210" y="141605"/>
              <a:ext cx="1409701" cy="819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77"/>
                  </a:moveTo>
                  <a:lnTo>
                    <a:pt x="238" y="966"/>
                  </a:lnTo>
                  <a:lnTo>
                    <a:pt x="851" y="167"/>
                  </a:lnTo>
                  <a:lnTo>
                    <a:pt x="1382" y="0"/>
                  </a:lnTo>
                  <a:lnTo>
                    <a:pt x="20238" y="0"/>
                  </a:lnTo>
                  <a:lnTo>
                    <a:pt x="20993" y="367"/>
                  </a:lnTo>
                  <a:lnTo>
                    <a:pt x="21500" y="1344"/>
                  </a:lnTo>
                  <a:lnTo>
                    <a:pt x="21600" y="2177"/>
                  </a:lnTo>
                  <a:lnTo>
                    <a:pt x="21600" y="19423"/>
                  </a:lnTo>
                  <a:lnTo>
                    <a:pt x="21378" y="20634"/>
                  </a:lnTo>
                  <a:lnTo>
                    <a:pt x="20753" y="21433"/>
                  </a:lnTo>
                  <a:lnTo>
                    <a:pt x="20238" y="21600"/>
                  </a:lnTo>
                  <a:lnTo>
                    <a:pt x="1382" y="21600"/>
                  </a:lnTo>
                  <a:lnTo>
                    <a:pt x="615" y="21233"/>
                  </a:lnTo>
                  <a:lnTo>
                    <a:pt x="109" y="20256"/>
                  </a:lnTo>
                  <a:lnTo>
                    <a:pt x="0" y="19423"/>
                  </a:lnTo>
                  <a:lnTo>
                    <a:pt x="0" y="217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308" name="object 24"/>
          <p:cNvSpPr txBox="1"/>
          <p:nvPr/>
        </p:nvSpPr>
        <p:spPr>
          <a:xfrm>
            <a:off x="1276352" y="4709839"/>
            <a:ext cx="794386" cy="3010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i="1" spc="-45" sz="2400">
                <a:solidFill>
                  <a:srgbClr val="FF0000"/>
                </a:solidFill>
              </a:defRPr>
            </a:pPr>
            <a:r>
              <a:t>D</a:t>
            </a:r>
            <a:r>
              <a:rPr spc="-15"/>
              <a:t>i</a:t>
            </a:r>
            <a:r>
              <a:rPr spc="-40"/>
              <a:t>r</a:t>
            </a:r>
            <a:r>
              <a:rPr spc="-5"/>
              <a:t>e</a:t>
            </a:r>
            <a:r>
              <a:rPr spc="-50"/>
              <a:t>tti</a:t>
            </a:r>
          </a:p>
        </p:txBody>
      </p:sp>
      <p:grpSp>
        <p:nvGrpSpPr>
          <p:cNvPr id="316" name="object 25"/>
          <p:cNvGrpSpPr/>
          <p:nvPr/>
        </p:nvGrpSpPr>
        <p:grpSpPr>
          <a:xfrm>
            <a:off x="2551429" y="4371340"/>
            <a:ext cx="1565911" cy="959488"/>
            <a:chOff x="0" y="0"/>
            <a:chExt cx="1565910" cy="959486"/>
          </a:xfrm>
        </p:grpSpPr>
        <p:grpSp>
          <p:nvGrpSpPr>
            <p:cNvPr id="312" name="object 26"/>
            <p:cNvGrpSpPr/>
            <p:nvPr/>
          </p:nvGrpSpPr>
          <p:grpSpPr>
            <a:xfrm>
              <a:off x="0" y="0"/>
              <a:ext cx="1408431" cy="829312"/>
              <a:chOff x="0" y="0"/>
              <a:chExt cx="1408430" cy="829311"/>
            </a:xfrm>
          </p:grpSpPr>
          <p:sp>
            <p:nvSpPr>
              <p:cNvPr id="309" name="Forma"/>
              <p:cNvSpPr/>
              <p:nvPr/>
            </p:nvSpPr>
            <p:spPr>
              <a:xfrm>
                <a:off x="68580" y="816611"/>
                <a:ext cx="1271270"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65" y="21600"/>
                    </a:lnTo>
                    <a:lnTo>
                      <a:pt x="2153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10" name="Forma"/>
              <p:cNvSpPr/>
              <p:nvPr/>
            </p:nvSpPr>
            <p:spPr>
              <a:xfrm>
                <a:off x="0" y="6984"/>
                <a:ext cx="1408431" cy="815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7" y="0"/>
                    </a:moveTo>
                    <a:lnTo>
                      <a:pt x="993" y="0"/>
                    </a:lnTo>
                    <a:lnTo>
                      <a:pt x="915" y="34"/>
                    </a:lnTo>
                    <a:lnTo>
                      <a:pt x="799" y="101"/>
                    </a:lnTo>
                    <a:lnTo>
                      <a:pt x="740" y="168"/>
                    </a:lnTo>
                    <a:lnTo>
                      <a:pt x="682" y="202"/>
                    </a:lnTo>
                    <a:lnTo>
                      <a:pt x="565" y="336"/>
                    </a:lnTo>
                    <a:lnTo>
                      <a:pt x="506" y="370"/>
                    </a:lnTo>
                    <a:lnTo>
                      <a:pt x="448" y="437"/>
                    </a:lnTo>
                    <a:lnTo>
                      <a:pt x="312" y="673"/>
                    </a:lnTo>
                    <a:lnTo>
                      <a:pt x="234" y="875"/>
                    </a:lnTo>
                    <a:lnTo>
                      <a:pt x="195" y="942"/>
                    </a:lnTo>
                    <a:lnTo>
                      <a:pt x="156" y="1043"/>
                    </a:lnTo>
                    <a:lnTo>
                      <a:pt x="136" y="1144"/>
                    </a:lnTo>
                    <a:lnTo>
                      <a:pt x="97" y="1245"/>
                    </a:lnTo>
                    <a:lnTo>
                      <a:pt x="78" y="1346"/>
                    </a:lnTo>
                    <a:lnTo>
                      <a:pt x="58" y="1480"/>
                    </a:lnTo>
                    <a:lnTo>
                      <a:pt x="0" y="1783"/>
                    </a:lnTo>
                    <a:lnTo>
                      <a:pt x="0" y="19817"/>
                    </a:lnTo>
                    <a:lnTo>
                      <a:pt x="19" y="19918"/>
                    </a:lnTo>
                    <a:lnTo>
                      <a:pt x="39" y="20052"/>
                    </a:lnTo>
                    <a:lnTo>
                      <a:pt x="97" y="20355"/>
                    </a:lnTo>
                    <a:lnTo>
                      <a:pt x="136" y="20456"/>
                    </a:lnTo>
                    <a:lnTo>
                      <a:pt x="156" y="20557"/>
                    </a:lnTo>
                    <a:lnTo>
                      <a:pt x="273" y="20860"/>
                    </a:lnTo>
                    <a:lnTo>
                      <a:pt x="312" y="20927"/>
                    </a:lnTo>
                    <a:lnTo>
                      <a:pt x="351" y="21028"/>
                    </a:lnTo>
                    <a:lnTo>
                      <a:pt x="409" y="21095"/>
                    </a:lnTo>
                    <a:lnTo>
                      <a:pt x="448" y="21163"/>
                    </a:lnTo>
                    <a:lnTo>
                      <a:pt x="623" y="21364"/>
                    </a:lnTo>
                    <a:lnTo>
                      <a:pt x="682" y="21398"/>
                    </a:lnTo>
                    <a:lnTo>
                      <a:pt x="740" y="21465"/>
                    </a:lnTo>
                    <a:lnTo>
                      <a:pt x="915" y="21566"/>
                    </a:lnTo>
                    <a:lnTo>
                      <a:pt x="993" y="21600"/>
                    </a:lnTo>
                    <a:lnTo>
                      <a:pt x="20607" y="21600"/>
                    </a:lnTo>
                    <a:lnTo>
                      <a:pt x="20685" y="21566"/>
                    </a:lnTo>
                    <a:lnTo>
                      <a:pt x="20801" y="21499"/>
                    </a:lnTo>
                    <a:lnTo>
                      <a:pt x="20860" y="21432"/>
                    </a:lnTo>
                    <a:lnTo>
                      <a:pt x="20977" y="21364"/>
                    </a:lnTo>
                    <a:lnTo>
                      <a:pt x="21152" y="21163"/>
                    </a:lnTo>
                    <a:lnTo>
                      <a:pt x="21288" y="20927"/>
                    </a:lnTo>
                    <a:lnTo>
                      <a:pt x="21366" y="20725"/>
                    </a:lnTo>
                    <a:lnTo>
                      <a:pt x="21405" y="20658"/>
                    </a:lnTo>
                    <a:lnTo>
                      <a:pt x="21444" y="20557"/>
                    </a:lnTo>
                    <a:lnTo>
                      <a:pt x="21464" y="20456"/>
                    </a:lnTo>
                    <a:lnTo>
                      <a:pt x="21503" y="20355"/>
                    </a:lnTo>
                    <a:lnTo>
                      <a:pt x="21542" y="20153"/>
                    </a:lnTo>
                    <a:lnTo>
                      <a:pt x="21561" y="20019"/>
                    </a:lnTo>
                    <a:lnTo>
                      <a:pt x="21600" y="19817"/>
                    </a:lnTo>
                    <a:lnTo>
                      <a:pt x="21600" y="1918"/>
                    </a:lnTo>
                    <a:lnTo>
                      <a:pt x="21581" y="1783"/>
                    </a:lnTo>
                    <a:lnTo>
                      <a:pt x="21581" y="1682"/>
                    </a:lnTo>
                    <a:lnTo>
                      <a:pt x="21542" y="1480"/>
                    </a:lnTo>
                    <a:lnTo>
                      <a:pt x="21522" y="1346"/>
                    </a:lnTo>
                    <a:lnTo>
                      <a:pt x="21483" y="1245"/>
                    </a:lnTo>
                    <a:lnTo>
                      <a:pt x="21444" y="1043"/>
                    </a:lnTo>
                    <a:lnTo>
                      <a:pt x="21405" y="942"/>
                    </a:lnTo>
                    <a:lnTo>
                      <a:pt x="21366" y="875"/>
                    </a:lnTo>
                    <a:lnTo>
                      <a:pt x="21288" y="673"/>
                    </a:lnTo>
                    <a:lnTo>
                      <a:pt x="21230" y="606"/>
                    </a:lnTo>
                    <a:lnTo>
                      <a:pt x="21191" y="505"/>
                    </a:lnTo>
                    <a:lnTo>
                      <a:pt x="21074" y="370"/>
                    </a:lnTo>
                    <a:lnTo>
                      <a:pt x="21035" y="336"/>
                    </a:lnTo>
                    <a:lnTo>
                      <a:pt x="20918" y="202"/>
                    </a:lnTo>
                    <a:lnTo>
                      <a:pt x="20860" y="168"/>
                    </a:lnTo>
                    <a:lnTo>
                      <a:pt x="20801" y="101"/>
                    </a:lnTo>
                    <a:lnTo>
                      <a:pt x="20743" y="67"/>
                    </a:lnTo>
                    <a:lnTo>
                      <a:pt x="20665" y="34"/>
                    </a:lnTo>
                    <a:lnTo>
                      <a:pt x="20607"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11" name="Forma"/>
              <p:cNvSpPr/>
              <p:nvPr/>
            </p:nvSpPr>
            <p:spPr>
              <a:xfrm>
                <a:off x="68580" y="0"/>
                <a:ext cx="1271270"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5" y="0"/>
                    </a:moveTo>
                    <a:lnTo>
                      <a:pt x="65" y="0"/>
                    </a:lnTo>
                    <a:lnTo>
                      <a:pt x="0" y="21600"/>
                    </a:lnTo>
                    <a:lnTo>
                      <a:pt x="21600" y="21600"/>
                    </a:lnTo>
                    <a:lnTo>
                      <a:pt x="21535"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313" name="object 27"/>
            <p:cNvSpPr/>
            <p:nvPr/>
          </p:nvSpPr>
          <p:spPr>
            <a:xfrm>
              <a:off x="0" y="5715"/>
              <a:ext cx="140843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
                  </a:moveTo>
                  <a:lnTo>
                    <a:pt x="0" y="1811"/>
                  </a:lnTo>
                  <a:lnTo>
                    <a:pt x="19" y="1711"/>
                  </a:lnTo>
                  <a:lnTo>
                    <a:pt x="39" y="1610"/>
                  </a:lnTo>
                  <a:lnTo>
                    <a:pt x="58" y="1509"/>
                  </a:lnTo>
                  <a:lnTo>
                    <a:pt x="78" y="1375"/>
                  </a:lnTo>
                  <a:lnTo>
                    <a:pt x="97" y="1275"/>
                  </a:lnTo>
                  <a:lnTo>
                    <a:pt x="136" y="1174"/>
                  </a:lnTo>
                  <a:lnTo>
                    <a:pt x="156" y="1073"/>
                  </a:lnTo>
                  <a:lnTo>
                    <a:pt x="195" y="973"/>
                  </a:lnTo>
                  <a:lnTo>
                    <a:pt x="234" y="906"/>
                  </a:lnTo>
                  <a:lnTo>
                    <a:pt x="273" y="805"/>
                  </a:lnTo>
                  <a:lnTo>
                    <a:pt x="312" y="704"/>
                  </a:lnTo>
                  <a:lnTo>
                    <a:pt x="351" y="637"/>
                  </a:lnTo>
                  <a:lnTo>
                    <a:pt x="409" y="537"/>
                  </a:lnTo>
                  <a:lnTo>
                    <a:pt x="448" y="470"/>
                  </a:lnTo>
                  <a:lnTo>
                    <a:pt x="506" y="402"/>
                  </a:lnTo>
                  <a:lnTo>
                    <a:pt x="565" y="369"/>
                  </a:lnTo>
                  <a:lnTo>
                    <a:pt x="623" y="302"/>
                  </a:lnTo>
                  <a:lnTo>
                    <a:pt x="682" y="235"/>
                  </a:lnTo>
                  <a:lnTo>
                    <a:pt x="740" y="201"/>
                  </a:lnTo>
                  <a:lnTo>
                    <a:pt x="799" y="134"/>
                  </a:lnTo>
                  <a:lnTo>
                    <a:pt x="857" y="101"/>
                  </a:lnTo>
                  <a:lnTo>
                    <a:pt x="915" y="67"/>
                  </a:lnTo>
                  <a:lnTo>
                    <a:pt x="993" y="34"/>
                  </a:lnTo>
                  <a:lnTo>
                    <a:pt x="1052" y="34"/>
                  </a:lnTo>
                  <a:lnTo>
                    <a:pt x="1110" y="0"/>
                  </a:lnTo>
                  <a:lnTo>
                    <a:pt x="20490" y="0"/>
                  </a:lnTo>
                  <a:lnTo>
                    <a:pt x="20548" y="34"/>
                  </a:lnTo>
                  <a:lnTo>
                    <a:pt x="20607" y="34"/>
                  </a:lnTo>
                  <a:lnTo>
                    <a:pt x="20665" y="67"/>
                  </a:lnTo>
                  <a:lnTo>
                    <a:pt x="20743" y="101"/>
                  </a:lnTo>
                  <a:lnTo>
                    <a:pt x="20801" y="134"/>
                  </a:lnTo>
                  <a:lnTo>
                    <a:pt x="20860" y="201"/>
                  </a:lnTo>
                  <a:lnTo>
                    <a:pt x="20918" y="235"/>
                  </a:lnTo>
                  <a:lnTo>
                    <a:pt x="20977" y="302"/>
                  </a:lnTo>
                  <a:lnTo>
                    <a:pt x="21035" y="369"/>
                  </a:lnTo>
                  <a:lnTo>
                    <a:pt x="21074" y="402"/>
                  </a:lnTo>
                  <a:lnTo>
                    <a:pt x="21133" y="470"/>
                  </a:lnTo>
                  <a:lnTo>
                    <a:pt x="21191" y="537"/>
                  </a:lnTo>
                  <a:lnTo>
                    <a:pt x="21230" y="637"/>
                  </a:lnTo>
                  <a:lnTo>
                    <a:pt x="21288" y="704"/>
                  </a:lnTo>
                  <a:lnTo>
                    <a:pt x="21327" y="805"/>
                  </a:lnTo>
                  <a:lnTo>
                    <a:pt x="21366" y="906"/>
                  </a:lnTo>
                  <a:lnTo>
                    <a:pt x="21405" y="973"/>
                  </a:lnTo>
                  <a:lnTo>
                    <a:pt x="21444" y="1073"/>
                  </a:lnTo>
                  <a:lnTo>
                    <a:pt x="21464" y="1174"/>
                  </a:lnTo>
                  <a:lnTo>
                    <a:pt x="21483" y="1275"/>
                  </a:lnTo>
                  <a:lnTo>
                    <a:pt x="21522" y="1375"/>
                  </a:lnTo>
                  <a:lnTo>
                    <a:pt x="21542" y="1509"/>
                  </a:lnTo>
                  <a:lnTo>
                    <a:pt x="21561" y="1610"/>
                  </a:lnTo>
                  <a:lnTo>
                    <a:pt x="21581" y="1711"/>
                  </a:lnTo>
                  <a:lnTo>
                    <a:pt x="21581" y="1811"/>
                  </a:lnTo>
                  <a:lnTo>
                    <a:pt x="21600" y="1945"/>
                  </a:lnTo>
                  <a:lnTo>
                    <a:pt x="21600" y="19789"/>
                  </a:lnTo>
                  <a:lnTo>
                    <a:pt x="21581" y="19889"/>
                  </a:lnTo>
                  <a:lnTo>
                    <a:pt x="21561" y="19990"/>
                  </a:lnTo>
                  <a:lnTo>
                    <a:pt x="21542" y="20124"/>
                  </a:lnTo>
                  <a:lnTo>
                    <a:pt x="21522" y="20225"/>
                  </a:lnTo>
                  <a:lnTo>
                    <a:pt x="21503" y="20325"/>
                  </a:lnTo>
                  <a:lnTo>
                    <a:pt x="21464" y="20426"/>
                  </a:lnTo>
                  <a:lnTo>
                    <a:pt x="21444" y="20527"/>
                  </a:lnTo>
                  <a:lnTo>
                    <a:pt x="21405" y="20627"/>
                  </a:lnTo>
                  <a:lnTo>
                    <a:pt x="21366" y="20694"/>
                  </a:lnTo>
                  <a:lnTo>
                    <a:pt x="21327" y="20795"/>
                  </a:lnTo>
                  <a:lnTo>
                    <a:pt x="21288" y="20896"/>
                  </a:lnTo>
                  <a:lnTo>
                    <a:pt x="21249" y="20963"/>
                  </a:lnTo>
                  <a:lnTo>
                    <a:pt x="21191" y="21063"/>
                  </a:lnTo>
                  <a:lnTo>
                    <a:pt x="21152" y="21130"/>
                  </a:lnTo>
                  <a:lnTo>
                    <a:pt x="21094" y="21198"/>
                  </a:lnTo>
                  <a:lnTo>
                    <a:pt x="21035" y="21265"/>
                  </a:lnTo>
                  <a:lnTo>
                    <a:pt x="20977" y="21332"/>
                  </a:lnTo>
                  <a:lnTo>
                    <a:pt x="20918" y="21365"/>
                  </a:lnTo>
                  <a:lnTo>
                    <a:pt x="20860" y="21399"/>
                  </a:lnTo>
                  <a:lnTo>
                    <a:pt x="20801" y="21466"/>
                  </a:lnTo>
                  <a:lnTo>
                    <a:pt x="20743" y="21499"/>
                  </a:lnTo>
                  <a:lnTo>
                    <a:pt x="20685" y="21533"/>
                  </a:lnTo>
                  <a:lnTo>
                    <a:pt x="20607" y="21566"/>
                  </a:lnTo>
                  <a:lnTo>
                    <a:pt x="20548" y="21566"/>
                  </a:lnTo>
                  <a:lnTo>
                    <a:pt x="20490" y="21600"/>
                  </a:lnTo>
                  <a:lnTo>
                    <a:pt x="1110" y="21600"/>
                  </a:lnTo>
                  <a:lnTo>
                    <a:pt x="1052" y="21566"/>
                  </a:lnTo>
                  <a:lnTo>
                    <a:pt x="993" y="21566"/>
                  </a:lnTo>
                  <a:lnTo>
                    <a:pt x="915" y="21533"/>
                  </a:lnTo>
                  <a:lnTo>
                    <a:pt x="857" y="21499"/>
                  </a:lnTo>
                  <a:lnTo>
                    <a:pt x="799" y="21466"/>
                  </a:lnTo>
                  <a:lnTo>
                    <a:pt x="740" y="21432"/>
                  </a:lnTo>
                  <a:lnTo>
                    <a:pt x="682" y="21365"/>
                  </a:lnTo>
                  <a:lnTo>
                    <a:pt x="623" y="21332"/>
                  </a:lnTo>
                  <a:lnTo>
                    <a:pt x="565" y="21265"/>
                  </a:lnTo>
                  <a:lnTo>
                    <a:pt x="506" y="21198"/>
                  </a:lnTo>
                  <a:lnTo>
                    <a:pt x="448" y="21130"/>
                  </a:lnTo>
                  <a:lnTo>
                    <a:pt x="409" y="21063"/>
                  </a:lnTo>
                  <a:lnTo>
                    <a:pt x="351" y="20996"/>
                  </a:lnTo>
                  <a:lnTo>
                    <a:pt x="312" y="20896"/>
                  </a:lnTo>
                  <a:lnTo>
                    <a:pt x="273" y="20829"/>
                  </a:lnTo>
                  <a:lnTo>
                    <a:pt x="234" y="20728"/>
                  </a:lnTo>
                  <a:lnTo>
                    <a:pt x="195" y="20627"/>
                  </a:lnTo>
                  <a:lnTo>
                    <a:pt x="156" y="20527"/>
                  </a:lnTo>
                  <a:lnTo>
                    <a:pt x="136" y="20426"/>
                  </a:lnTo>
                  <a:lnTo>
                    <a:pt x="97" y="20325"/>
                  </a:lnTo>
                  <a:lnTo>
                    <a:pt x="78" y="20225"/>
                  </a:lnTo>
                  <a:lnTo>
                    <a:pt x="58" y="20124"/>
                  </a:lnTo>
                  <a:lnTo>
                    <a:pt x="39" y="20024"/>
                  </a:lnTo>
                  <a:lnTo>
                    <a:pt x="19" y="19889"/>
                  </a:lnTo>
                  <a:lnTo>
                    <a:pt x="0" y="19789"/>
                  </a:lnTo>
                  <a:lnTo>
                    <a:pt x="0" y="214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314" name="object 28"/>
            <p:cNvSpPr/>
            <p:nvPr/>
          </p:nvSpPr>
          <p:spPr>
            <a:xfrm>
              <a:off x="156210" y="141605"/>
              <a:ext cx="140970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8" y="0"/>
                  </a:moveTo>
                  <a:lnTo>
                    <a:pt x="1362" y="0"/>
                  </a:lnTo>
                  <a:lnTo>
                    <a:pt x="1101" y="43"/>
                  </a:lnTo>
                  <a:lnTo>
                    <a:pt x="389" y="637"/>
                  </a:lnTo>
                  <a:lnTo>
                    <a:pt x="25" y="1755"/>
                  </a:lnTo>
                  <a:lnTo>
                    <a:pt x="0" y="2180"/>
                  </a:lnTo>
                  <a:lnTo>
                    <a:pt x="0" y="19453"/>
                  </a:lnTo>
                  <a:lnTo>
                    <a:pt x="222" y="20637"/>
                  </a:lnTo>
                  <a:lnTo>
                    <a:pt x="846" y="21445"/>
                  </a:lnTo>
                  <a:lnTo>
                    <a:pt x="1362" y="21600"/>
                  </a:lnTo>
                  <a:lnTo>
                    <a:pt x="20218" y="21600"/>
                  </a:lnTo>
                  <a:lnTo>
                    <a:pt x="20985" y="21246"/>
                  </a:lnTo>
                  <a:lnTo>
                    <a:pt x="21491" y="20271"/>
                  </a:lnTo>
                  <a:lnTo>
                    <a:pt x="21600" y="19453"/>
                  </a:lnTo>
                  <a:lnTo>
                    <a:pt x="21600" y="2180"/>
                  </a:lnTo>
                  <a:lnTo>
                    <a:pt x="21362" y="968"/>
                  </a:lnTo>
                  <a:lnTo>
                    <a:pt x="20749" y="168"/>
                  </a:lnTo>
                  <a:lnTo>
                    <a:pt x="20218" y="0"/>
                  </a:lnTo>
                  <a:close/>
                </a:path>
              </a:pathLst>
            </a:custGeom>
            <a:solidFill>
              <a:srgbClr val="CCCCCC"/>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15" name="object 29"/>
            <p:cNvSpPr/>
            <p:nvPr/>
          </p:nvSpPr>
          <p:spPr>
            <a:xfrm>
              <a:off x="156210" y="141605"/>
              <a:ext cx="140970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80"/>
                  </a:moveTo>
                  <a:lnTo>
                    <a:pt x="222" y="968"/>
                  </a:lnTo>
                  <a:lnTo>
                    <a:pt x="846" y="168"/>
                  </a:lnTo>
                  <a:lnTo>
                    <a:pt x="1362" y="0"/>
                  </a:lnTo>
                  <a:lnTo>
                    <a:pt x="20218" y="0"/>
                  </a:lnTo>
                  <a:lnTo>
                    <a:pt x="20985" y="368"/>
                  </a:lnTo>
                  <a:lnTo>
                    <a:pt x="21491" y="1346"/>
                  </a:lnTo>
                  <a:lnTo>
                    <a:pt x="21600" y="2180"/>
                  </a:lnTo>
                  <a:lnTo>
                    <a:pt x="21600" y="19453"/>
                  </a:lnTo>
                  <a:lnTo>
                    <a:pt x="21362" y="20637"/>
                  </a:lnTo>
                  <a:lnTo>
                    <a:pt x="20749" y="21445"/>
                  </a:lnTo>
                  <a:lnTo>
                    <a:pt x="20218" y="21600"/>
                  </a:lnTo>
                  <a:lnTo>
                    <a:pt x="1362" y="21600"/>
                  </a:lnTo>
                  <a:lnTo>
                    <a:pt x="607" y="21246"/>
                  </a:lnTo>
                  <a:lnTo>
                    <a:pt x="100" y="20271"/>
                  </a:lnTo>
                  <a:lnTo>
                    <a:pt x="0" y="19453"/>
                  </a:lnTo>
                  <a:lnTo>
                    <a:pt x="0" y="2180"/>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317" name="object 30"/>
          <p:cNvSpPr txBox="1"/>
          <p:nvPr/>
        </p:nvSpPr>
        <p:spPr>
          <a:xfrm>
            <a:off x="2910840" y="4733969"/>
            <a:ext cx="1003936" cy="3010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i="1" spc="-20" sz="2400">
                <a:solidFill>
                  <a:srgbClr val="000000"/>
                </a:solidFill>
              </a:defRPr>
            </a:pPr>
            <a:r>
              <a:t>I</a:t>
            </a:r>
            <a:r>
              <a:rPr spc="-10"/>
              <a:t>ndi</a:t>
            </a:r>
            <a:r>
              <a:rPr spc="-45"/>
              <a:t>r</a:t>
            </a:r>
            <a:r>
              <a:rPr spc="5"/>
              <a:t>e</a:t>
            </a:r>
            <a:r>
              <a:rPr spc="-50"/>
              <a:t>tti</a:t>
            </a:r>
          </a:p>
        </p:txBody>
      </p:sp>
      <p:grpSp>
        <p:nvGrpSpPr>
          <p:cNvPr id="324" name="object 31"/>
          <p:cNvGrpSpPr/>
          <p:nvPr/>
        </p:nvGrpSpPr>
        <p:grpSpPr>
          <a:xfrm>
            <a:off x="5403849" y="3184524"/>
            <a:ext cx="1565911" cy="953772"/>
            <a:chOff x="0" y="0"/>
            <a:chExt cx="1565909" cy="953770"/>
          </a:xfrm>
        </p:grpSpPr>
        <p:grpSp>
          <p:nvGrpSpPr>
            <p:cNvPr id="320" name="object 32"/>
            <p:cNvGrpSpPr/>
            <p:nvPr/>
          </p:nvGrpSpPr>
          <p:grpSpPr>
            <a:xfrm>
              <a:off x="0" y="-1"/>
              <a:ext cx="1409700" cy="823597"/>
              <a:chOff x="0" y="0"/>
              <a:chExt cx="1409700" cy="823595"/>
            </a:xfrm>
          </p:grpSpPr>
          <p:sp>
            <p:nvSpPr>
              <p:cNvPr id="318" name="Forma"/>
              <p:cNvSpPr/>
              <p:nvPr/>
            </p:nvSpPr>
            <p:spPr>
              <a:xfrm>
                <a:off x="68578" y="810895"/>
                <a:ext cx="126746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65" y="21600"/>
                    </a:lnTo>
                    <a:lnTo>
                      <a:pt x="2153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19" name="Forma"/>
              <p:cNvSpPr/>
              <p:nvPr/>
            </p:nvSpPr>
            <p:spPr>
              <a:xfrm>
                <a:off x="0" y="0"/>
                <a:ext cx="1409700" cy="816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30" y="0"/>
                    </a:moveTo>
                    <a:lnTo>
                      <a:pt x="1051" y="0"/>
                    </a:lnTo>
                    <a:lnTo>
                      <a:pt x="992" y="34"/>
                    </a:lnTo>
                    <a:lnTo>
                      <a:pt x="915" y="67"/>
                    </a:lnTo>
                    <a:lnTo>
                      <a:pt x="739" y="168"/>
                    </a:lnTo>
                    <a:lnTo>
                      <a:pt x="681" y="235"/>
                    </a:lnTo>
                    <a:lnTo>
                      <a:pt x="623" y="269"/>
                    </a:lnTo>
                    <a:lnTo>
                      <a:pt x="506" y="403"/>
                    </a:lnTo>
                    <a:lnTo>
                      <a:pt x="467" y="470"/>
                    </a:lnTo>
                    <a:lnTo>
                      <a:pt x="409" y="537"/>
                    </a:lnTo>
                    <a:lnTo>
                      <a:pt x="272" y="773"/>
                    </a:lnTo>
                    <a:lnTo>
                      <a:pt x="156" y="1075"/>
                    </a:lnTo>
                    <a:lnTo>
                      <a:pt x="136" y="1176"/>
                    </a:lnTo>
                    <a:lnTo>
                      <a:pt x="97" y="1276"/>
                    </a:lnTo>
                    <a:lnTo>
                      <a:pt x="39" y="1579"/>
                    </a:lnTo>
                    <a:lnTo>
                      <a:pt x="19" y="1713"/>
                    </a:lnTo>
                    <a:lnTo>
                      <a:pt x="19" y="1814"/>
                    </a:lnTo>
                    <a:lnTo>
                      <a:pt x="0" y="1915"/>
                    </a:lnTo>
                    <a:lnTo>
                      <a:pt x="0" y="19685"/>
                    </a:lnTo>
                    <a:lnTo>
                      <a:pt x="19" y="19820"/>
                    </a:lnTo>
                    <a:lnTo>
                      <a:pt x="19" y="19920"/>
                    </a:lnTo>
                    <a:lnTo>
                      <a:pt x="58" y="20122"/>
                    </a:lnTo>
                    <a:lnTo>
                      <a:pt x="78" y="20256"/>
                    </a:lnTo>
                    <a:lnTo>
                      <a:pt x="97" y="20357"/>
                    </a:lnTo>
                    <a:lnTo>
                      <a:pt x="136" y="20458"/>
                    </a:lnTo>
                    <a:lnTo>
                      <a:pt x="156" y="20559"/>
                    </a:lnTo>
                    <a:lnTo>
                      <a:pt x="195" y="20659"/>
                    </a:lnTo>
                    <a:lnTo>
                      <a:pt x="233" y="20727"/>
                    </a:lnTo>
                    <a:lnTo>
                      <a:pt x="311" y="20928"/>
                    </a:lnTo>
                    <a:lnTo>
                      <a:pt x="370" y="20995"/>
                    </a:lnTo>
                    <a:lnTo>
                      <a:pt x="409" y="21063"/>
                    </a:lnTo>
                    <a:lnTo>
                      <a:pt x="467" y="21130"/>
                    </a:lnTo>
                    <a:lnTo>
                      <a:pt x="506" y="21230"/>
                    </a:lnTo>
                    <a:lnTo>
                      <a:pt x="564" y="21264"/>
                    </a:lnTo>
                    <a:lnTo>
                      <a:pt x="681" y="21398"/>
                    </a:lnTo>
                    <a:lnTo>
                      <a:pt x="739" y="21432"/>
                    </a:lnTo>
                    <a:lnTo>
                      <a:pt x="798" y="21499"/>
                    </a:lnTo>
                    <a:lnTo>
                      <a:pt x="915" y="21566"/>
                    </a:lnTo>
                    <a:lnTo>
                      <a:pt x="992" y="21600"/>
                    </a:lnTo>
                    <a:lnTo>
                      <a:pt x="20530" y="21600"/>
                    </a:lnTo>
                    <a:lnTo>
                      <a:pt x="20608" y="21566"/>
                    </a:lnTo>
                    <a:lnTo>
                      <a:pt x="20666" y="21533"/>
                    </a:lnTo>
                    <a:lnTo>
                      <a:pt x="20724" y="21533"/>
                    </a:lnTo>
                    <a:lnTo>
                      <a:pt x="20783" y="21466"/>
                    </a:lnTo>
                    <a:lnTo>
                      <a:pt x="20899" y="21398"/>
                    </a:lnTo>
                    <a:lnTo>
                      <a:pt x="20977" y="21331"/>
                    </a:lnTo>
                    <a:lnTo>
                      <a:pt x="21016" y="21264"/>
                    </a:lnTo>
                    <a:lnTo>
                      <a:pt x="21133" y="21130"/>
                    </a:lnTo>
                    <a:lnTo>
                      <a:pt x="21172" y="21063"/>
                    </a:lnTo>
                    <a:lnTo>
                      <a:pt x="21230" y="20995"/>
                    </a:lnTo>
                    <a:lnTo>
                      <a:pt x="21269" y="20895"/>
                    </a:lnTo>
                    <a:lnTo>
                      <a:pt x="21308" y="20827"/>
                    </a:lnTo>
                    <a:lnTo>
                      <a:pt x="21425" y="20525"/>
                    </a:lnTo>
                    <a:lnTo>
                      <a:pt x="21483" y="20323"/>
                    </a:lnTo>
                    <a:lnTo>
                      <a:pt x="21581" y="19820"/>
                    </a:lnTo>
                    <a:lnTo>
                      <a:pt x="21581" y="19685"/>
                    </a:lnTo>
                    <a:lnTo>
                      <a:pt x="21600" y="19584"/>
                    </a:lnTo>
                    <a:lnTo>
                      <a:pt x="21581" y="2150"/>
                    </a:lnTo>
                    <a:lnTo>
                      <a:pt x="21581" y="1915"/>
                    </a:lnTo>
                    <a:lnTo>
                      <a:pt x="21561" y="1814"/>
                    </a:lnTo>
                    <a:lnTo>
                      <a:pt x="21561" y="1713"/>
                    </a:lnTo>
                    <a:lnTo>
                      <a:pt x="21542" y="1579"/>
                    </a:lnTo>
                    <a:lnTo>
                      <a:pt x="21483" y="1276"/>
                    </a:lnTo>
                    <a:lnTo>
                      <a:pt x="21444" y="1176"/>
                    </a:lnTo>
                    <a:lnTo>
                      <a:pt x="21425" y="1075"/>
                    </a:lnTo>
                    <a:lnTo>
                      <a:pt x="21308" y="773"/>
                    </a:lnTo>
                    <a:lnTo>
                      <a:pt x="21269" y="705"/>
                    </a:lnTo>
                    <a:lnTo>
                      <a:pt x="21230" y="605"/>
                    </a:lnTo>
                    <a:lnTo>
                      <a:pt x="21114" y="470"/>
                    </a:lnTo>
                    <a:lnTo>
                      <a:pt x="21075" y="403"/>
                    </a:lnTo>
                    <a:lnTo>
                      <a:pt x="20958" y="269"/>
                    </a:lnTo>
                    <a:lnTo>
                      <a:pt x="20899" y="235"/>
                    </a:lnTo>
                    <a:lnTo>
                      <a:pt x="20841" y="168"/>
                    </a:lnTo>
                    <a:lnTo>
                      <a:pt x="20666" y="67"/>
                    </a:lnTo>
                    <a:lnTo>
                      <a:pt x="20588" y="34"/>
                    </a:lnTo>
                    <a:lnTo>
                      <a:pt x="2053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321" name="object 33"/>
            <p:cNvSpPr/>
            <p:nvPr/>
          </p:nvSpPr>
          <p:spPr>
            <a:xfrm>
              <a:off x="0" y="0"/>
              <a:ext cx="1409700" cy="817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
                  </a:moveTo>
                  <a:lnTo>
                    <a:pt x="0" y="1912"/>
                  </a:lnTo>
                  <a:lnTo>
                    <a:pt x="19" y="1811"/>
                  </a:lnTo>
                  <a:lnTo>
                    <a:pt x="19" y="1711"/>
                  </a:lnTo>
                  <a:lnTo>
                    <a:pt x="39" y="1576"/>
                  </a:lnTo>
                  <a:lnTo>
                    <a:pt x="58" y="1476"/>
                  </a:lnTo>
                  <a:lnTo>
                    <a:pt x="78" y="1375"/>
                  </a:lnTo>
                  <a:lnTo>
                    <a:pt x="97" y="1275"/>
                  </a:lnTo>
                  <a:lnTo>
                    <a:pt x="136" y="1174"/>
                  </a:lnTo>
                  <a:lnTo>
                    <a:pt x="156" y="1073"/>
                  </a:lnTo>
                  <a:lnTo>
                    <a:pt x="195" y="973"/>
                  </a:lnTo>
                  <a:lnTo>
                    <a:pt x="233" y="872"/>
                  </a:lnTo>
                  <a:lnTo>
                    <a:pt x="272" y="771"/>
                  </a:lnTo>
                  <a:lnTo>
                    <a:pt x="311" y="704"/>
                  </a:lnTo>
                  <a:lnTo>
                    <a:pt x="370" y="604"/>
                  </a:lnTo>
                  <a:lnTo>
                    <a:pt x="409" y="537"/>
                  </a:lnTo>
                  <a:lnTo>
                    <a:pt x="467" y="470"/>
                  </a:lnTo>
                  <a:lnTo>
                    <a:pt x="506" y="402"/>
                  </a:lnTo>
                  <a:lnTo>
                    <a:pt x="564" y="335"/>
                  </a:lnTo>
                  <a:lnTo>
                    <a:pt x="623" y="268"/>
                  </a:lnTo>
                  <a:lnTo>
                    <a:pt x="681" y="235"/>
                  </a:lnTo>
                  <a:lnTo>
                    <a:pt x="739" y="168"/>
                  </a:lnTo>
                  <a:lnTo>
                    <a:pt x="798" y="134"/>
                  </a:lnTo>
                  <a:lnTo>
                    <a:pt x="856" y="101"/>
                  </a:lnTo>
                  <a:lnTo>
                    <a:pt x="915" y="67"/>
                  </a:lnTo>
                  <a:lnTo>
                    <a:pt x="992" y="34"/>
                  </a:lnTo>
                  <a:lnTo>
                    <a:pt x="1051" y="0"/>
                  </a:lnTo>
                  <a:lnTo>
                    <a:pt x="20530" y="0"/>
                  </a:lnTo>
                  <a:lnTo>
                    <a:pt x="20588" y="34"/>
                  </a:lnTo>
                  <a:lnTo>
                    <a:pt x="20666" y="67"/>
                  </a:lnTo>
                  <a:lnTo>
                    <a:pt x="20724" y="101"/>
                  </a:lnTo>
                  <a:lnTo>
                    <a:pt x="20783" y="134"/>
                  </a:lnTo>
                  <a:lnTo>
                    <a:pt x="20841" y="168"/>
                  </a:lnTo>
                  <a:lnTo>
                    <a:pt x="20899" y="235"/>
                  </a:lnTo>
                  <a:lnTo>
                    <a:pt x="20958" y="268"/>
                  </a:lnTo>
                  <a:lnTo>
                    <a:pt x="21016" y="335"/>
                  </a:lnTo>
                  <a:lnTo>
                    <a:pt x="21075" y="402"/>
                  </a:lnTo>
                  <a:lnTo>
                    <a:pt x="21114" y="470"/>
                  </a:lnTo>
                  <a:lnTo>
                    <a:pt x="21172" y="537"/>
                  </a:lnTo>
                  <a:lnTo>
                    <a:pt x="21230" y="604"/>
                  </a:lnTo>
                  <a:lnTo>
                    <a:pt x="21269" y="704"/>
                  </a:lnTo>
                  <a:lnTo>
                    <a:pt x="21308" y="771"/>
                  </a:lnTo>
                  <a:lnTo>
                    <a:pt x="21347" y="872"/>
                  </a:lnTo>
                  <a:lnTo>
                    <a:pt x="21386" y="973"/>
                  </a:lnTo>
                  <a:lnTo>
                    <a:pt x="21425" y="1073"/>
                  </a:lnTo>
                  <a:lnTo>
                    <a:pt x="21444" y="1174"/>
                  </a:lnTo>
                  <a:lnTo>
                    <a:pt x="21483" y="1275"/>
                  </a:lnTo>
                  <a:lnTo>
                    <a:pt x="21503" y="1375"/>
                  </a:lnTo>
                  <a:lnTo>
                    <a:pt x="21542" y="1576"/>
                  </a:lnTo>
                  <a:lnTo>
                    <a:pt x="21561" y="1711"/>
                  </a:lnTo>
                  <a:lnTo>
                    <a:pt x="21561" y="1811"/>
                  </a:lnTo>
                  <a:lnTo>
                    <a:pt x="21581" y="1912"/>
                  </a:lnTo>
                  <a:lnTo>
                    <a:pt x="21581" y="2147"/>
                  </a:lnTo>
                  <a:lnTo>
                    <a:pt x="21600" y="19420"/>
                  </a:lnTo>
                  <a:lnTo>
                    <a:pt x="21600" y="19554"/>
                  </a:lnTo>
                  <a:lnTo>
                    <a:pt x="21581" y="19655"/>
                  </a:lnTo>
                  <a:lnTo>
                    <a:pt x="21581" y="19789"/>
                  </a:lnTo>
                  <a:lnTo>
                    <a:pt x="21561" y="19889"/>
                  </a:lnTo>
                  <a:lnTo>
                    <a:pt x="21542" y="19990"/>
                  </a:lnTo>
                  <a:lnTo>
                    <a:pt x="21522" y="20091"/>
                  </a:lnTo>
                  <a:lnTo>
                    <a:pt x="21386" y="20594"/>
                  </a:lnTo>
                  <a:lnTo>
                    <a:pt x="21347" y="20694"/>
                  </a:lnTo>
                  <a:lnTo>
                    <a:pt x="21308" y="20795"/>
                  </a:lnTo>
                  <a:lnTo>
                    <a:pt x="21269" y="20862"/>
                  </a:lnTo>
                  <a:lnTo>
                    <a:pt x="21230" y="20963"/>
                  </a:lnTo>
                  <a:lnTo>
                    <a:pt x="21172" y="21030"/>
                  </a:lnTo>
                  <a:lnTo>
                    <a:pt x="21133" y="21097"/>
                  </a:lnTo>
                  <a:lnTo>
                    <a:pt x="21075" y="21164"/>
                  </a:lnTo>
                  <a:lnTo>
                    <a:pt x="21016" y="21231"/>
                  </a:lnTo>
                  <a:lnTo>
                    <a:pt x="20977" y="21298"/>
                  </a:lnTo>
                  <a:lnTo>
                    <a:pt x="20899" y="21365"/>
                  </a:lnTo>
                  <a:lnTo>
                    <a:pt x="20841" y="21399"/>
                  </a:lnTo>
                  <a:lnTo>
                    <a:pt x="20783" y="21432"/>
                  </a:lnTo>
                  <a:lnTo>
                    <a:pt x="20724" y="21499"/>
                  </a:lnTo>
                  <a:lnTo>
                    <a:pt x="20666" y="21499"/>
                  </a:lnTo>
                  <a:lnTo>
                    <a:pt x="20608" y="21533"/>
                  </a:lnTo>
                  <a:lnTo>
                    <a:pt x="20530" y="21566"/>
                  </a:lnTo>
                  <a:lnTo>
                    <a:pt x="20471" y="21566"/>
                  </a:lnTo>
                  <a:lnTo>
                    <a:pt x="20413" y="21600"/>
                  </a:lnTo>
                  <a:lnTo>
                    <a:pt x="1109" y="21600"/>
                  </a:lnTo>
                  <a:lnTo>
                    <a:pt x="1051" y="21566"/>
                  </a:lnTo>
                  <a:lnTo>
                    <a:pt x="992" y="21566"/>
                  </a:lnTo>
                  <a:lnTo>
                    <a:pt x="915" y="21533"/>
                  </a:lnTo>
                  <a:lnTo>
                    <a:pt x="856" y="21499"/>
                  </a:lnTo>
                  <a:lnTo>
                    <a:pt x="798" y="21466"/>
                  </a:lnTo>
                  <a:lnTo>
                    <a:pt x="739" y="21399"/>
                  </a:lnTo>
                  <a:lnTo>
                    <a:pt x="681" y="21365"/>
                  </a:lnTo>
                  <a:lnTo>
                    <a:pt x="623" y="21298"/>
                  </a:lnTo>
                  <a:lnTo>
                    <a:pt x="564" y="21231"/>
                  </a:lnTo>
                  <a:lnTo>
                    <a:pt x="506" y="21198"/>
                  </a:lnTo>
                  <a:lnTo>
                    <a:pt x="467" y="21097"/>
                  </a:lnTo>
                  <a:lnTo>
                    <a:pt x="409" y="21030"/>
                  </a:lnTo>
                  <a:lnTo>
                    <a:pt x="370" y="20963"/>
                  </a:lnTo>
                  <a:lnTo>
                    <a:pt x="311" y="20896"/>
                  </a:lnTo>
                  <a:lnTo>
                    <a:pt x="272" y="20795"/>
                  </a:lnTo>
                  <a:lnTo>
                    <a:pt x="233" y="20694"/>
                  </a:lnTo>
                  <a:lnTo>
                    <a:pt x="195" y="20627"/>
                  </a:lnTo>
                  <a:lnTo>
                    <a:pt x="156" y="20527"/>
                  </a:lnTo>
                  <a:lnTo>
                    <a:pt x="136" y="20426"/>
                  </a:lnTo>
                  <a:lnTo>
                    <a:pt x="97" y="20325"/>
                  </a:lnTo>
                  <a:lnTo>
                    <a:pt x="78" y="20225"/>
                  </a:lnTo>
                  <a:lnTo>
                    <a:pt x="58" y="20091"/>
                  </a:lnTo>
                  <a:lnTo>
                    <a:pt x="39" y="19990"/>
                  </a:lnTo>
                  <a:lnTo>
                    <a:pt x="19" y="19889"/>
                  </a:lnTo>
                  <a:lnTo>
                    <a:pt x="19" y="19789"/>
                  </a:lnTo>
                  <a:lnTo>
                    <a:pt x="0" y="19655"/>
                  </a:lnTo>
                  <a:lnTo>
                    <a:pt x="0" y="214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322" name="object 34"/>
            <p:cNvSpPr/>
            <p:nvPr/>
          </p:nvSpPr>
          <p:spPr>
            <a:xfrm>
              <a:off x="156209" y="135890"/>
              <a:ext cx="1409701" cy="817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8" y="0"/>
                  </a:moveTo>
                  <a:lnTo>
                    <a:pt x="1362" y="0"/>
                  </a:lnTo>
                  <a:lnTo>
                    <a:pt x="1101" y="38"/>
                  </a:lnTo>
                  <a:lnTo>
                    <a:pt x="409" y="604"/>
                  </a:lnTo>
                  <a:lnTo>
                    <a:pt x="26" y="1726"/>
                  </a:lnTo>
                  <a:lnTo>
                    <a:pt x="0" y="2147"/>
                  </a:lnTo>
                  <a:lnTo>
                    <a:pt x="0" y="19420"/>
                  </a:lnTo>
                  <a:lnTo>
                    <a:pt x="230" y="20632"/>
                  </a:lnTo>
                  <a:lnTo>
                    <a:pt x="849" y="21432"/>
                  </a:lnTo>
                  <a:lnTo>
                    <a:pt x="1362" y="21600"/>
                  </a:lnTo>
                  <a:lnTo>
                    <a:pt x="20218" y="21600"/>
                  </a:lnTo>
                  <a:lnTo>
                    <a:pt x="20985" y="21232"/>
                  </a:lnTo>
                  <a:lnTo>
                    <a:pt x="21491" y="20254"/>
                  </a:lnTo>
                  <a:lnTo>
                    <a:pt x="21600" y="19420"/>
                  </a:lnTo>
                  <a:lnTo>
                    <a:pt x="21600" y="2147"/>
                  </a:lnTo>
                  <a:lnTo>
                    <a:pt x="21362" y="949"/>
                  </a:lnTo>
                  <a:lnTo>
                    <a:pt x="20749" y="151"/>
                  </a:lnTo>
                  <a:lnTo>
                    <a:pt x="20218" y="0"/>
                  </a:lnTo>
                  <a:close/>
                </a:path>
              </a:pathLst>
            </a:custGeom>
            <a:solidFill>
              <a:srgbClr val="CCCCCC"/>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23" name="object 35"/>
            <p:cNvSpPr/>
            <p:nvPr/>
          </p:nvSpPr>
          <p:spPr>
            <a:xfrm>
              <a:off x="156209" y="135890"/>
              <a:ext cx="1409701" cy="817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
                  </a:moveTo>
                  <a:lnTo>
                    <a:pt x="230" y="949"/>
                  </a:lnTo>
                  <a:lnTo>
                    <a:pt x="849" y="151"/>
                  </a:lnTo>
                  <a:lnTo>
                    <a:pt x="1362" y="0"/>
                  </a:lnTo>
                  <a:lnTo>
                    <a:pt x="20218" y="0"/>
                  </a:lnTo>
                  <a:lnTo>
                    <a:pt x="20985" y="340"/>
                  </a:lnTo>
                  <a:lnTo>
                    <a:pt x="21491" y="1325"/>
                  </a:lnTo>
                  <a:lnTo>
                    <a:pt x="21600" y="2147"/>
                  </a:lnTo>
                  <a:lnTo>
                    <a:pt x="21600" y="19420"/>
                  </a:lnTo>
                  <a:lnTo>
                    <a:pt x="21362" y="20632"/>
                  </a:lnTo>
                  <a:lnTo>
                    <a:pt x="20749" y="21432"/>
                  </a:lnTo>
                  <a:lnTo>
                    <a:pt x="20218" y="21600"/>
                  </a:lnTo>
                  <a:lnTo>
                    <a:pt x="1362" y="21600"/>
                  </a:lnTo>
                  <a:lnTo>
                    <a:pt x="615" y="21232"/>
                  </a:lnTo>
                  <a:lnTo>
                    <a:pt x="102" y="20254"/>
                  </a:lnTo>
                  <a:lnTo>
                    <a:pt x="0" y="19420"/>
                  </a:lnTo>
                  <a:lnTo>
                    <a:pt x="0" y="214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325" name="object 36"/>
          <p:cNvSpPr txBox="1"/>
          <p:nvPr/>
        </p:nvSpPr>
        <p:spPr>
          <a:xfrm>
            <a:off x="5745481" y="3540169"/>
            <a:ext cx="1038226" cy="3010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i="1" spc="-10" sz="2400">
                <a:solidFill>
                  <a:srgbClr val="000000"/>
                </a:solidFill>
              </a:defRPr>
            </a:lvl1pPr>
          </a:lstStyle>
          <a:p>
            <a:pPr/>
            <a:r>
              <a:t>Specifici</a:t>
            </a:r>
          </a:p>
        </p:txBody>
      </p:sp>
      <p:grpSp>
        <p:nvGrpSpPr>
          <p:cNvPr id="333" name="object 37"/>
          <p:cNvGrpSpPr/>
          <p:nvPr/>
        </p:nvGrpSpPr>
        <p:grpSpPr>
          <a:xfrm>
            <a:off x="4356099" y="4371340"/>
            <a:ext cx="1565912" cy="959488"/>
            <a:chOff x="0" y="0"/>
            <a:chExt cx="1565910" cy="959486"/>
          </a:xfrm>
        </p:grpSpPr>
        <p:grpSp>
          <p:nvGrpSpPr>
            <p:cNvPr id="329" name="object 38"/>
            <p:cNvGrpSpPr/>
            <p:nvPr/>
          </p:nvGrpSpPr>
          <p:grpSpPr>
            <a:xfrm>
              <a:off x="0" y="0"/>
              <a:ext cx="1409700" cy="829312"/>
              <a:chOff x="0" y="0"/>
              <a:chExt cx="1409700" cy="829311"/>
            </a:xfrm>
          </p:grpSpPr>
          <p:sp>
            <p:nvSpPr>
              <p:cNvPr id="326" name="Forma"/>
              <p:cNvSpPr/>
              <p:nvPr/>
            </p:nvSpPr>
            <p:spPr>
              <a:xfrm>
                <a:off x="68578" y="816611"/>
                <a:ext cx="127254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65" y="21600"/>
                    </a:lnTo>
                    <a:lnTo>
                      <a:pt x="2151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27" name="Forma"/>
              <p:cNvSpPr/>
              <p:nvPr/>
            </p:nvSpPr>
            <p:spPr>
              <a:xfrm>
                <a:off x="0" y="6984"/>
                <a:ext cx="1409700" cy="815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88" y="0"/>
                    </a:moveTo>
                    <a:lnTo>
                      <a:pt x="992" y="0"/>
                    </a:lnTo>
                    <a:lnTo>
                      <a:pt x="934" y="34"/>
                    </a:lnTo>
                    <a:lnTo>
                      <a:pt x="856" y="67"/>
                    </a:lnTo>
                    <a:lnTo>
                      <a:pt x="798" y="101"/>
                    </a:lnTo>
                    <a:lnTo>
                      <a:pt x="739" y="168"/>
                    </a:lnTo>
                    <a:lnTo>
                      <a:pt x="681" y="202"/>
                    </a:lnTo>
                    <a:lnTo>
                      <a:pt x="564" y="336"/>
                    </a:lnTo>
                    <a:lnTo>
                      <a:pt x="525" y="370"/>
                    </a:lnTo>
                    <a:lnTo>
                      <a:pt x="409" y="505"/>
                    </a:lnTo>
                    <a:lnTo>
                      <a:pt x="370" y="606"/>
                    </a:lnTo>
                    <a:lnTo>
                      <a:pt x="311" y="673"/>
                    </a:lnTo>
                    <a:lnTo>
                      <a:pt x="233" y="875"/>
                    </a:lnTo>
                    <a:lnTo>
                      <a:pt x="195" y="942"/>
                    </a:lnTo>
                    <a:lnTo>
                      <a:pt x="156" y="1043"/>
                    </a:lnTo>
                    <a:lnTo>
                      <a:pt x="117" y="1245"/>
                    </a:lnTo>
                    <a:lnTo>
                      <a:pt x="78" y="1346"/>
                    </a:lnTo>
                    <a:lnTo>
                      <a:pt x="58" y="1480"/>
                    </a:lnTo>
                    <a:lnTo>
                      <a:pt x="19" y="1682"/>
                    </a:lnTo>
                    <a:lnTo>
                      <a:pt x="19" y="1783"/>
                    </a:lnTo>
                    <a:lnTo>
                      <a:pt x="0" y="1918"/>
                    </a:lnTo>
                    <a:lnTo>
                      <a:pt x="0" y="19716"/>
                    </a:lnTo>
                    <a:lnTo>
                      <a:pt x="19" y="19817"/>
                    </a:lnTo>
                    <a:lnTo>
                      <a:pt x="19" y="19918"/>
                    </a:lnTo>
                    <a:lnTo>
                      <a:pt x="39" y="20052"/>
                    </a:lnTo>
                    <a:lnTo>
                      <a:pt x="78" y="20254"/>
                    </a:lnTo>
                    <a:lnTo>
                      <a:pt x="117" y="20355"/>
                    </a:lnTo>
                    <a:lnTo>
                      <a:pt x="156" y="20557"/>
                    </a:lnTo>
                    <a:lnTo>
                      <a:pt x="272" y="20860"/>
                    </a:lnTo>
                    <a:lnTo>
                      <a:pt x="409" y="21095"/>
                    </a:lnTo>
                    <a:lnTo>
                      <a:pt x="525" y="21230"/>
                    </a:lnTo>
                    <a:lnTo>
                      <a:pt x="564" y="21297"/>
                    </a:lnTo>
                    <a:lnTo>
                      <a:pt x="623" y="21364"/>
                    </a:lnTo>
                    <a:lnTo>
                      <a:pt x="681" y="21398"/>
                    </a:lnTo>
                    <a:lnTo>
                      <a:pt x="739" y="21465"/>
                    </a:lnTo>
                    <a:lnTo>
                      <a:pt x="856" y="21533"/>
                    </a:lnTo>
                    <a:lnTo>
                      <a:pt x="934" y="21566"/>
                    </a:lnTo>
                    <a:lnTo>
                      <a:pt x="992" y="21600"/>
                    </a:lnTo>
                    <a:lnTo>
                      <a:pt x="20608" y="21600"/>
                    </a:lnTo>
                    <a:lnTo>
                      <a:pt x="20783" y="21499"/>
                    </a:lnTo>
                    <a:lnTo>
                      <a:pt x="20841" y="21432"/>
                    </a:lnTo>
                    <a:lnTo>
                      <a:pt x="20919" y="21398"/>
                    </a:lnTo>
                    <a:lnTo>
                      <a:pt x="20977" y="21364"/>
                    </a:lnTo>
                    <a:lnTo>
                      <a:pt x="21016" y="21297"/>
                    </a:lnTo>
                    <a:lnTo>
                      <a:pt x="21133" y="21163"/>
                    </a:lnTo>
                    <a:lnTo>
                      <a:pt x="21269" y="20927"/>
                    </a:lnTo>
                    <a:lnTo>
                      <a:pt x="21347" y="20725"/>
                    </a:lnTo>
                    <a:lnTo>
                      <a:pt x="21386" y="20658"/>
                    </a:lnTo>
                    <a:lnTo>
                      <a:pt x="21464" y="20456"/>
                    </a:lnTo>
                    <a:lnTo>
                      <a:pt x="21503" y="20254"/>
                    </a:lnTo>
                    <a:lnTo>
                      <a:pt x="21542" y="20153"/>
                    </a:lnTo>
                    <a:lnTo>
                      <a:pt x="21542" y="20019"/>
                    </a:lnTo>
                    <a:lnTo>
                      <a:pt x="21581" y="19817"/>
                    </a:lnTo>
                    <a:lnTo>
                      <a:pt x="21581" y="19716"/>
                    </a:lnTo>
                    <a:lnTo>
                      <a:pt x="21600" y="19581"/>
                    </a:lnTo>
                    <a:lnTo>
                      <a:pt x="21581" y="2120"/>
                    </a:lnTo>
                    <a:lnTo>
                      <a:pt x="21581" y="1783"/>
                    </a:lnTo>
                    <a:lnTo>
                      <a:pt x="21522" y="1480"/>
                    </a:lnTo>
                    <a:lnTo>
                      <a:pt x="21503" y="1346"/>
                    </a:lnTo>
                    <a:lnTo>
                      <a:pt x="21483" y="1245"/>
                    </a:lnTo>
                    <a:lnTo>
                      <a:pt x="21444" y="1144"/>
                    </a:lnTo>
                    <a:lnTo>
                      <a:pt x="21425" y="1043"/>
                    </a:lnTo>
                    <a:lnTo>
                      <a:pt x="21386" y="942"/>
                    </a:lnTo>
                    <a:lnTo>
                      <a:pt x="21347" y="875"/>
                    </a:lnTo>
                    <a:lnTo>
                      <a:pt x="21269" y="673"/>
                    </a:lnTo>
                    <a:lnTo>
                      <a:pt x="21133" y="437"/>
                    </a:lnTo>
                    <a:lnTo>
                      <a:pt x="21075" y="370"/>
                    </a:lnTo>
                    <a:lnTo>
                      <a:pt x="21016" y="336"/>
                    </a:lnTo>
                    <a:lnTo>
                      <a:pt x="20899" y="202"/>
                    </a:lnTo>
                    <a:lnTo>
                      <a:pt x="20841" y="168"/>
                    </a:lnTo>
                    <a:lnTo>
                      <a:pt x="20783" y="101"/>
                    </a:lnTo>
                    <a:lnTo>
                      <a:pt x="20666" y="34"/>
                    </a:lnTo>
                    <a:lnTo>
                      <a:pt x="20588"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28" name="Forma"/>
              <p:cNvSpPr/>
              <p:nvPr/>
            </p:nvSpPr>
            <p:spPr>
              <a:xfrm>
                <a:off x="68578" y="0"/>
                <a:ext cx="1271273"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5" y="0"/>
                    </a:moveTo>
                    <a:lnTo>
                      <a:pt x="65" y="0"/>
                    </a:lnTo>
                    <a:lnTo>
                      <a:pt x="0" y="21600"/>
                    </a:lnTo>
                    <a:lnTo>
                      <a:pt x="21600" y="21600"/>
                    </a:lnTo>
                    <a:lnTo>
                      <a:pt x="21535"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330" name="object 39"/>
            <p:cNvSpPr/>
            <p:nvPr/>
          </p:nvSpPr>
          <p:spPr>
            <a:xfrm>
              <a:off x="0" y="5715"/>
              <a:ext cx="1409700"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
                  </a:moveTo>
                  <a:lnTo>
                    <a:pt x="0" y="1945"/>
                  </a:lnTo>
                  <a:lnTo>
                    <a:pt x="19" y="1811"/>
                  </a:lnTo>
                  <a:lnTo>
                    <a:pt x="19" y="1711"/>
                  </a:lnTo>
                  <a:lnTo>
                    <a:pt x="39" y="1610"/>
                  </a:lnTo>
                  <a:lnTo>
                    <a:pt x="58" y="1509"/>
                  </a:lnTo>
                  <a:lnTo>
                    <a:pt x="78" y="1375"/>
                  </a:lnTo>
                  <a:lnTo>
                    <a:pt x="117" y="1275"/>
                  </a:lnTo>
                  <a:lnTo>
                    <a:pt x="136" y="1174"/>
                  </a:lnTo>
                  <a:lnTo>
                    <a:pt x="156" y="1073"/>
                  </a:lnTo>
                  <a:lnTo>
                    <a:pt x="195" y="973"/>
                  </a:lnTo>
                  <a:lnTo>
                    <a:pt x="233" y="906"/>
                  </a:lnTo>
                  <a:lnTo>
                    <a:pt x="272" y="805"/>
                  </a:lnTo>
                  <a:lnTo>
                    <a:pt x="311" y="704"/>
                  </a:lnTo>
                  <a:lnTo>
                    <a:pt x="370" y="637"/>
                  </a:lnTo>
                  <a:lnTo>
                    <a:pt x="409" y="537"/>
                  </a:lnTo>
                  <a:lnTo>
                    <a:pt x="467" y="470"/>
                  </a:lnTo>
                  <a:lnTo>
                    <a:pt x="525" y="402"/>
                  </a:lnTo>
                  <a:lnTo>
                    <a:pt x="564" y="369"/>
                  </a:lnTo>
                  <a:lnTo>
                    <a:pt x="623" y="302"/>
                  </a:lnTo>
                  <a:lnTo>
                    <a:pt x="681" y="235"/>
                  </a:lnTo>
                  <a:lnTo>
                    <a:pt x="739" y="201"/>
                  </a:lnTo>
                  <a:lnTo>
                    <a:pt x="798" y="134"/>
                  </a:lnTo>
                  <a:lnTo>
                    <a:pt x="856" y="101"/>
                  </a:lnTo>
                  <a:lnTo>
                    <a:pt x="934" y="67"/>
                  </a:lnTo>
                  <a:lnTo>
                    <a:pt x="992" y="34"/>
                  </a:lnTo>
                  <a:lnTo>
                    <a:pt x="1051" y="34"/>
                  </a:lnTo>
                  <a:lnTo>
                    <a:pt x="1109" y="0"/>
                  </a:lnTo>
                  <a:lnTo>
                    <a:pt x="20471" y="0"/>
                  </a:lnTo>
                  <a:lnTo>
                    <a:pt x="20530" y="34"/>
                  </a:lnTo>
                  <a:lnTo>
                    <a:pt x="20588" y="34"/>
                  </a:lnTo>
                  <a:lnTo>
                    <a:pt x="20666" y="67"/>
                  </a:lnTo>
                  <a:lnTo>
                    <a:pt x="20724" y="101"/>
                  </a:lnTo>
                  <a:lnTo>
                    <a:pt x="20783" y="134"/>
                  </a:lnTo>
                  <a:lnTo>
                    <a:pt x="20841" y="201"/>
                  </a:lnTo>
                  <a:lnTo>
                    <a:pt x="20899" y="235"/>
                  </a:lnTo>
                  <a:lnTo>
                    <a:pt x="20958" y="302"/>
                  </a:lnTo>
                  <a:lnTo>
                    <a:pt x="21016" y="369"/>
                  </a:lnTo>
                  <a:lnTo>
                    <a:pt x="21075" y="402"/>
                  </a:lnTo>
                  <a:lnTo>
                    <a:pt x="21133" y="470"/>
                  </a:lnTo>
                  <a:lnTo>
                    <a:pt x="21172" y="537"/>
                  </a:lnTo>
                  <a:lnTo>
                    <a:pt x="21230" y="637"/>
                  </a:lnTo>
                  <a:lnTo>
                    <a:pt x="21269" y="704"/>
                  </a:lnTo>
                  <a:lnTo>
                    <a:pt x="21308" y="805"/>
                  </a:lnTo>
                  <a:lnTo>
                    <a:pt x="21347" y="906"/>
                  </a:lnTo>
                  <a:lnTo>
                    <a:pt x="21386" y="973"/>
                  </a:lnTo>
                  <a:lnTo>
                    <a:pt x="21425" y="1073"/>
                  </a:lnTo>
                  <a:lnTo>
                    <a:pt x="21444" y="1174"/>
                  </a:lnTo>
                  <a:lnTo>
                    <a:pt x="21483" y="1275"/>
                  </a:lnTo>
                  <a:lnTo>
                    <a:pt x="21503" y="1375"/>
                  </a:lnTo>
                  <a:lnTo>
                    <a:pt x="21522" y="1509"/>
                  </a:lnTo>
                  <a:lnTo>
                    <a:pt x="21542" y="1610"/>
                  </a:lnTo>
                  <a:lnTo>
                    <a:pt x="21561" y="1711"/>
                  </a:lnTo>
                  <a:lnTo>
                    <a:pt x="21581" y="1811"/>
                  </a:lnTo>
                  <a:lnTo>
                    <a:pt x="21581" y="2147"/>
                  </a:lnTo>
                  <a:lnTo>
                    <a:pt x="21600" y="19453"/>
                  </a:lnTo>
                  <a:lnTo>
                    <a:pt x="21600" y="19554"/>
                  </a:lnTo>
                  <a:lnTo>
                    <a:pt x="21581" y="19688"/>
                  </a:lnTo>
                  <a:lnTo>
                    <a:pt x="21581" y="19789"/>
                  </a:lnTo>
                  <a:lnTo>
                    <a:pt x="21561" y="19889"/>
                  </a:lnTo>
                  <a:lnTo>
                    <a:pt x="21542" y="19990"/>
                  </a:lnTo>
                  <a:lnTo>
                    <a:pt x="21542" y="20124"/>
                  </a:lnTo>
                  <a:lnTo>
                    <a:pt x="21503" y="20225"/>
                  </a:lnTo>
                  <a:lnTo>
                    <a:pt x="21483" y="20325"/>
                  </a:lnTo>
                  <a:lnTo>
                    <a:pt x="21464" y="20426"/>
                  </a:lnTo>
                  <a:lnTo>
                    <a:pt x="21425" y="20527"/>
                  </a:lnTo>
                  <a:lnTo>
                    <a:pt x="21386" y="20627"/>
                  </a:lnTo>
                  <a:lnTo>
                    <a:pt x="21347" y="20694"/>
                  </a:lnTo>
                  <a:lnTo>
                    <a:pt x="21308" y="20795"/>
                  </a:lnTo>
                  <a:lnTo>
                    <a:pt x="21269" y="20896"/>
                  </a:lnTo>
                  <a:lnTo>
                    <a:pt x="21133" y="21130"/>
                  </a:lnTo>
                  <a:lnTo>
                    <a:pt x="21016" y="21265"/>
                  </a:lnTo>
                  <a:lnTo>
                    <a:pt x="20977" y="21332"/>
                  </a:lnTo>
                  <a:lnTo>
                    <a:pt x="20919" y="21365"/>
                  </a:lnTo>
                  <a:lnTo>
                    <a:pt x="20841" y="21399"/>
                  </a:lnTo>
                  <a:lnTo>
                    <a:pt x="20783" y="21466"/>
                  </a:lnTo>
                  <a:lnTo>
                    <a:pt x="20724" y="21499"/>
                  </a:lnTo>
                  <a:lnTo>
                    <a:pt x="20666" y="21533"/>
                  </a:lnTo>
                  <a:lnTo>
                    <a:pt x="20608" y="21566"/>
                  </a:lnTo>
                  <a:lnTo>
                    <a:pt x="20549" y="21566"/>
                  </a:lnTo>
                  <a:lnTo>
                    <a:pt x="20471" y="21600"/>
                  </a:lnTo>
                  <a:lnTo>
                    <a:pt x="1109" y="21600"/>
                  </a:lnTo>
                  <a:lnTo>
                    <a:pt x="1051" y="21566"/>
                  </a:lnTo>
                  <a:lnTo>
                    <a:pt x="992" y="21566"/>
                  </a:lnTo>
                  <a:lnTo>
                    <a:pt x="934" y="21533"/>
                  </a:lnTo>
                  <a:lnTo>
                    <a:pt x="856" y="21499"/>
                  </a:lnTo>
                  <a:lnTo>
                    <a:pt x="798" y="21466"/>
                  </a:lnTo>
                  <a:lnTo>
                    <a:pt x="739" y="21432"/>
                  </a:lnTo>
                  <a:lnTo>
                    <a:pt x="681" y="21365"/>
                  </a:lnTo>
                  <a:lnTo>
                    <a:pt x="623" y="21332"/>
                  </a:lnTo>
                  <a:lnTo>
                    <a:pt x="564" y="21265"/>
                  </a:lnTo>
                  <a:lnTo>
                    <a:pt x="525" y="21198"/>
                  </a:lnTo>
                  <a:lnTo>
                    <a:pt x="467" y="21130"/>
                  </a:lnTo>
                  <a:lnTo>
                    <a:pt x="409" y="21063"/>
                  </a:lnTo>
                  <a:lnTo>
                    <a:pt x="272" y="20829"/>
                  </a:lnTo>
                  <a:lnTo>
                    <a:pt x="233" y="20728"/>
                  </a:lnTo>
                  <a:lnTo>
                    <a:pt x="195" y="20627"/>
                  </a:lnTo>
                  <a:lnTo>
                    <a:pt x="156" y="20527"/>
                  </a:lnTo>
                  <a:lnTo>
                    <a:pt x="136" y="20426"/>
                  </a:lnTo>
                  <a:lnTo>
                    <a:pt x="117" y="20325"/>
                  </a:lnTo>
                  <a:lnTo>
                    <a:pt x="78" y="20225"/>
                  </a:lnTo>
                  <a:lnTo>
                    <a:pt x="58" y="20124"/>
                  </a:lnTo>
                  <a:lnTo>
                    <a:pt x="39" y="20024"/>
                  </a:lnTo>
                  <a:lnTo>
                    <a:pt x="19" y="19889"/>
                  </a:lnTo>
                  <a:lnTo>
                    <a:pt x="19" y="19789"/>
                  </a:lnTo>
                  <a:lnTo>
                    <a:pt x="0" y="19688"/>
                  </a:lnTo>
                  <a:lnTo>
                    <a:pt x="0" y="214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331" name="object 40"/>
            <p:cNvSpPr/>
            <p:nvPr/>
          </p:nvSpPr>
          <p:spPr>
            <a:xfrm>
              <a:off x="156210" y="141605"/>
              <a:ext cx="140970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8" y="0"/>
                  </a:moveTo>
                  <a:lnTo>
                    <a:pt x="1382" y="0"/>
                  </a:lnTo>
                  <a:lnTo>
                    <a:pt x="1109" y="43"/>
                  </a:lnTo>
                  <a:lnTo>
                    <a:pt x="409" y="637"/>
                  </a:lnTo>
                  <a:lnTo>
                    <a:pt x="28" y="1755"/>
                  </a:lnTo>
                  <a:lnTo>
                    <a:pt x="0" y="2180"/>
                  </a:lnTo>
                  <a:lnTo>
                    <a:pt x="0" y="19453"/>
                  </a:lnTo>
                  <a:lnTo>
                    <a:pt x="238" y="20637"/>
                  </a:lnTo>
                  <a:lnTo>
                    <a:pt x="851" y="21445"/>
                  </a:lnTo>
                  <a:lnTo>
                    <a:pt x="1382" y="21600"/>
                  </a:lnTo>
                  <a:lnTo>
                    <a:pt x="20218" y="21600"/>
                  </a:lnTo>
                  <a:lnTo>
                    <a:pt x="20985" y="21246"/>
                  </a:lnTo>
                  <a:lnTo>
                    <a:pt x="21491" y="20271"/>
                  </a:lnTo>
                  <a:lnTo>
                    <a:pt x="21600" y="19453"/>
                  </a:lnTo>
                  <a:lnTo>
                    <a:pt x="21600" y="2180"/>
                  </a:lnTo>
                  <a:lnTo>
                    <a:pt x="21362" y="968"/>
                  </a:lnTo>
                  <a:lnTo>
                    <a:pt x="20749" y="168"/>
                  </a:lnTo>
                  <a:lnTo>
                    <a:pt x="20218" y="0"/>
                  </a:lnTo>
                  <a:close/>
                </a:path>
              </a:pathLst>
            </a:custGeom>
            <a:solidFill>
              <a:srgbClr val="CCCCCC"/>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32" name="object 41"/>
            <p:cNvSpPr/>
            <p:nvPr/>
          </p:nvSpPr>
          <p:spPr>
            <a:xfrm>
              <a:off x="156210" y="141605"/>
              <a:ext cx="140970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80"/>
                  </a:moveTo>
                  <a:lnTo>
                    <a:pt x="238" y="968"/>
                  </a:lnTo>
                  <a:lnTo>
                    <a:pt x="851" y="168"/>
                  </a:lnTo>
                  <a:lnTo>
                    <a:pt x="1382" y="0"/>
                  </a:lnTo>
                  <a:lnTo>
                    <a:pt x="20218" y="0"/>
                  </a:lnTo>
                  <a:lnTo>
                    <a:pt x="20985" y="368"/>
                  </a:lnTo>
                  <a:lnTo>
                    <a:pt x="21491" y="1346"/>
                  </a:lnTo>
                  <a:lnTo>
                    <a:pt x="21600" y="2180"/>
                  </a:lnTo>
                  <a:lnTo>
                    <a:pt x="21600" y="19453"/>
                  </a:lnTo>
                  <a:lnTo>
                    <a:pt x="21362" y="20637"/>
                  </a:lnTo>
                  <a:lnTo>
                    <a:pt x="20749" y="21445"/>
                  </a:lnTo>
                  <a:lnTo>
                    <a:pt x="20218" y="21600"/>
                  </a:lnTo>
                  <a:lnTo>
                    <a:pt x="1382" y="21600"/>
                  </a:lnTo>
                  <a:lnTo>
                    <a:pt x="615" y="21246"/>
                  </a:lnTo>
                  <a:lnTo>
                    <a:pt x="109" y="20271"/>
                  </a:lnTo>
                  <a:lnTo>
                    <a:pt x="0" y="19453"/>
                  </a:lnTo>
                  <a:lnTo>
                    <a:pt x="0" y="2180"/>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334" name="object 42"/>
          <p:cNvSpPr txBox="1"/>
          <p:nvPr/>
        </p:nvSpPr>
        <p:spPr>
          <a:xfrm>
            <a:off x="4720592" y="4763065"/>
            <a:ext cx="934720" cy="2487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i="1" spc="-30" sz="2000">
                <a:solidFill>
                  <a:srgbClr val="000000"/>
                </a:solidFill>
              </a:defRPr>
            </a:lvl1pPr>
          </a:lstStyle>
          <a:p>
            <a:pPr/>
            <a:r>
              <a:t>Allergeni</a:t>
            </a:r>
          </a:p>
        </p:txBody>
      </p:sp>
      <p:grpSp>
        <p:nvGrpSpPr>
          <p:cNvPr id="342" name="object 43"/>
          <p:cNvGrpSpPr/>
          <p:nvPr/>
        </p:nvGrpSpPr>
        <p:grpSpPr>
          <a:xfrm>
            <a:off x="6211568" y="4371340"/>
            <a:ext cx="1813561" cy="959488"/>
            <a:chOff x="0" y="0"/>
            <a:chExt cx="1813560" cy="959486"/>
          </a:xfrm>
        </p:grpSpPr>
        <p:grpSp>
          <p:nvGrpSpPr>
            <p:cNvPr id="338" name="object 44"/>
            <p:cNvGrpSpPr/>
            <p:nvPr/>
          </p:nvGrpSpPr>
          <p:grpSpPr>
            <a:xfrm>
              <a:off x="0" y="0"/>
              <a:ext cx="1656081" cy="829312"/>
              <a:chOff x="0" y="0"/>
              <a:chExt cx="1656080" cy="829311"/>
            </a:xfrm>
          </p:grpSpPr>
          <p:sp>
            <p:nvSpPr>
              <p:cNvPr id="335" name="Forma"/>
              <p:cNvSpPr/>
              <p:nvPr/>
            </p:nvSpPr>
            <p:spPr>
              <a:xfrm>
                <a:off x="69849" y="816611"/>
                <a:ext cx="151765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54" y="21600"/>
                    </a:lnTo>
                    <a:lnTo>
                      <a:pt x="2154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36" name="Forma"/>
              <p:cNvSpPr/>
              <p:nvPr/>
            </p:nvSpPr>
            <p:spPr>
              <a:xfrm>
                <a:off x="0" y="6984"/>
                <a:ext cx="1656081" cy="815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55" y="0"/>
                    </a:moveTo>
                    <a:lnTo>
                      <a:pt x="845" y="0"/>
                    </a:lnTo>
                    <a:lnTo>
                      <a:pt x="696" y="101"/>
                    </a:lnTo>
                    <a:lnTo>
                      <a:pt x="646" y="168"/>
                    </a:lnTo>
                    <a:lnTo>
                      <a:pt x="596" y="202"/>
                    </a:lnTo>
                    <a:lnTo>
                      <a:pt x="497" y="336"/>
                    </a:lnTo>
                    <a:lnTo>
                      <a:pt x="447" y="370"/>
                    </a:lnTo>
                    <a:lnTo>
                      <a:pt x="398" y="437"/>
                    </a:lnTo>
                    <a:lnTo>
                      <a:pt x="282" y="673"/>
                    </a:lnTo>
                    <a:lnTo>
                      <a:pt x="215" y="875"/>
                    </a:lnTo>
                    <a:lnTo>
                      <a:pt x="182" y="942"/>
                    </a:lnTo>
                    <a:lnTo>
                      <a:pt x="149" y="1043"/>
                    </a:lnTo>
                    <a:lnTo>
                      <a:pt x="133" y="1144"/>
                    </a:lnTo>
                    <a:lnTo>
                      <a:pt x="99" y="1245"/>
                    </a:lnTo>
                    <a:lnTo>
                      <a:pt x="83" y="1346"/>
                    </a:lnTo>
                    <a:lnTo>
                      <a:pt x="66" y="1480"/>
                    </a:lnTo>
                    <a:lnTo>
                      <a:pt x="17" y="1783"/>
                    </a:lnTo>
                    <a:lnTo>
                      <a:pt x="17" y="1918"/>
                    </a:lnTo>
                    <a:lnTo>
                      <a:pt x="0" y="2019"/>
                    </a:lnTo>
                    <a:lnTo>
                      <a:pt x="0" y="19581"/>
                    </a:lnTo>
                    <a:lnTo>
                      <a:pt x="17" y="19716"/>
                    </a:lnTo>
                    <a:lnTo>
                      <a:pt x="17" y="19817"/>
                    </a:lnTo>
                    <a:lnTo>
                      <a:pt x="33" y="19918"/>
                    </a:lnTo>
                    <a:lnTo>
                      <a:pt x="50" y="20052"/>
                    </a:lnTo>
                    <a:lnTo>
                      <a:pt x="99" y="20355"/>
                    </a:lnTo>
                    <a:lnTo>
                      <a:pt x="133" y="20456"/>
                    </a:lnTo>
                    <a:lnTo>
                      <a:pt x="149" y="20557"/>
                    </a:lnTo>
                    <a:lnTo>
                      <a:pt x="248" y="20860"/>
                    </a:lnTo>
                    <a:lnTo>
                      <a:pt x="282" y="20927"/>
                    </a:lnTo>
                    <a:lnTo>
                      <a:pt x="315" y="21028"/>
                    </a:lnTo>
                    <a:lnTo>
                      <a:pt x="364" y="21095"/>
                    </a:lnTo>
                    <a:lnTo>
                      <a:pt x="398" y="21163"/>
                    </a:lnTo>
                    <a:lnTo>
                      <a:pt x="547" y="21364"/>
                    </a:lnTo>
                    <a:lnTo>
                      <a:pt x="596" y="21398"/>
                    </a:lnTo>
                    <a:lnTo>
                      <a:pt x="646" y="21465"/>
                    </a:lnTo>
                    <a:lnTo>
                      <a:pt x="845" y="21600"/>
                    </a:lnTo>
                    <a:lnTo>
                      <a:pt x="20755" y="21600"/>
                    </a:lnTo>
                    <a:lnTo>
                      <a:pt x="20821" y="21566"/>
                    </a:lnTo>
                    <a:lnTo>
                      <a:pt x="20921" y="21499"/>
                    </a:lnTo>
                    <a:lnTo>
                      <a:pt x="20971" y="21432"/>
                    </a:lnTo>
                    <a:lnTo>
                      <a:pt x="21070" y="21364"/>
                    </a:lnTo>
                    <a:lnTo>
                      <a:pt x="21219" y="21163"/>
                    </a:lnTo>
                    <a:lnTo>
                      <a:pt x="21335" y="20927"/>
                    </a:lnTo>
                    <a:lnTo>
                      <a:pt x="21401" y="20725"/>
                    </a:lnTo>
                    <a:lnTo>
                      <a:pt x="21434" y="20658"/>
                    </a:lnTo>
                    <a:lnTo>
                      <a:pt x="21467" y="20557"/>
                    </a:lnTo>
                    <a:lnTo>
                      <a:pt x="21484" y="20456"/>
                    </a:lnTo>
                    <a:lnTo>
                      <a:pt x="21517" y="20355"/>
                    </a:lnTo>
                    <a:lnTo>
                      <a:pt x="21550" y="20153"/>
                    </a:lnTo>
                    <a:lnTo>
                      <a:pt x="21567" y="20019"/>
                    </a:lnTo>
                    <a:lnTo>
                      <a:pt x="21600" y="19817"/>
                    </a:lnTo>
                    <a:lnTo>
                      <a:pt x="21600" y="1918"/>
                    </a:lnTo>
                    <a:lnTo>
                      <a:pt x="21583" y="1783"/>
                    </a:lnTo>
                    <a:lnTo>
                      <a:pt x="21583" y="1682"/>
                    </a:lnTo>
                    <a:lnTo>
                      <a:pt x="21550" y="1480"/>
                    </a:lnTo>
                    <a:lnTo>
                      <a:pt x="21534" y="1346"/>
                    </a:lnTo>
                    <a:lnTo>
                      <a:pt x="21501" y="1245"/>
                    </a:lnTo>
                    <a:lnTo>
                      <a:pt x="21467" y="1043"/>
                    </a:lnTo>
                    <a:lnTo>
                      <a:pt x="21434" y="942"/>
                    </a:lnTo>
                    <a:lnTo>
                      <a:pt x="21401" y="875"/>
                    </a:lnTo>
                    <a:lnTo>
                      <a:pt x="21335" y="673"/>
                    </a:lnTo>
                    <a:lnTo>
                      <a:pt x="21285" y="606"/>
                    </a:lnTo>
                    <a:lnTo>
                      <a:pt x="21252" y="505"/>
                    </a:lnTo>
                    <a:lnTo>
                      <a:pt x="21153" y="370"/>
                    </a:lnTo>
                    <a:lnTo>
                      <a:pt x="21120" y="336"/>
                    </a:lnTo>
                    <a:lnTo>
                      <a:pt x="21020" y="202"/>
                    </a:lnTo>
                    <a:lnTo>
                      <a:pt x="20971" y="168"/>
                    </a:lnTo>
                    <a:lnTo>
                      <a:pt x="20921" y="101"/>
                    </a:lnTo>
                    <a:lnTo>
                      <a:pt x="20871" y="67"/>
                    </a:lnTo>
                    <a:lnTo>
                      <a:pt x="20805" y="34"/>
                    </a:lnTo>
                    <a:lnTo>
                      <a:pt x="20755"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37" name="Forma"/>
              <p:cNvSpPr/>
              <p:nvPr/>
            </p:nvSpPr>
            <p:spPr>
              <a:xfrm>
                <a:off x="69849" y="0"/>
                <a:ext cx="1517653"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6" y="0"/>
                    </a:moveTo>
                    <a:lnTo>
                      <a:pt x="54" y="0"/>
                    </a:lnTo>
                    <a:lnTo>
                      <a:pt x="0" y="21600"/>
                    </a:lnTo>
                    <a:lnTo>
                      <a:pt x="21600" y="21600"/>
                    </a:lnTo>
                    <a:lnTo>
                      <a:pt x="21546"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339" name="object 45"/>
            <p:cNvSpPr/>
            <p:nvPr/>
          </p:nvSpPr>
          <p:spPr>
            <a:xfrm>
              <a:off x="0" y="5715"/>
              <a:ext cx="165608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7"/>
                  </a:moveTo>
                  <a:lnTo>
                    <a:pt x="0" y="2046"/>
                  </a:lnTo>
                  <a:lnTo>
                    <a:pt x="17" y="1945"/>
                  </a:lnTo>
                  <a:lnTo>
                    <a:pt x="17" y="1811"/>
                  </a:lnTo>
                  <a:lnTo>
                    <a:pt x="33" y="1711"/>
                  </a:lnTo>
                  <a:lnTo>
                    <a:pt x="50" y="1610"/>
                  </a:lnTo>
                  <a:lnTo>
                    <a:pt x="66" y="1509"/>
                  </a:lnTo>
                  <a:lnTo>
                    <a:pt x="83" y="1375"/>
                  </a:lnTo>
                  <a:lnTo>
                    <a:pt x="99" y="1275"/>
                  </a:lnTo>
                  <a:lnTo>
                    <a:pt x="133" y="1174"/>
                  </a:lnTo>
                  <a:lnTo>
                    <a:pt x="149" y="1073"/>
                  </a:lnTo>
                  <a:lnTo>
                    <a:pt x="182" y="973"/>
                  </a:lnTo>
                  <a:lnTo>
                    <a:pt x="215" y="906"/>
                  </a:lnTo>
                  <a:lnTo>
                    <a:pt x="248" y="805"/>
                  </a:lnTo>
                  <a:lnTo>
                    <a:pt x="282" y="704"/>
                  </a:lnTo>
                  <a:lnTo>
                    <a:pt x="315" y="637"/>
                  </a:lnTo>
                  <a:lnTo>
                    <a:pt x="364" y="537"/>
                  </a:lnTo>
                  <a:lnTo>
                    <a:pt x="398" y="470"/>
                  </a:lnTo>
                  <a:lnTo>
                    <a:pt x="447" y="402"/>
                  </a:lnTo>
                  <a:lnTo>
                    <a:pt x="497" y="369"/>
                  </a:lnTo>
                  <a:lnTo>
                    <a:pt x="547" y="302"/>
                  </a:lnTo>
                  <a:lnTo>
                    <a:pt x="596" y="235"/>
                  </a:lnTo>
                  <a:lnTo>
                    <a:pt x="646" y="201"/>
                  </a:lnTo>
                  <a:lnTo>
                    <a:pt x="696" y="134"/>
                  </a:lnTo>
                  <a:lnTo>
                    <a:pt x="745" y="101"/>
                  </a:lnTo>
                  <a:lnTo>
                    <a:pt x="795" y="67"/>
                  </a:lnTo>
                  <a:lnTo>
                    <a:pt x="845" y="34"/>
                  </a:lnTo>
                  <a:lnTo>
                    <a:pt x="911" y="34"/>
                  </a:lnTo>
                  <a:lnTo>
                    <a:pt x="961" y="0"/>
                  </a:lnTo>
                  <a:lnTo>
                    <a:pt x="20656" y="0"/>
                  </a:lnTo>
                  <a:lnTo>
                    <a:pt x="20706" y="34"/>
                  </a:lnTo>
                  <a:lnTo>
                    <a:pt x="20755" y="34"/>
                  </a:lnTo>
                  <a:lnTo>
                    <a:pt x="20805" y="67"/>
                  </a:lnTo>
                  <a:lnTo>
                    <a:pt x="20871" y="101"/>
                  </a:lnTo>
                  <a:lnTo>
                    <a:pt x="20921" y="134"/>
                  </a:lnTo>
                  <a:lnTo>
                    <a:pt x="20971" y="201"/>
                  </a:lnTo>
                  <a:lnTo>
                    <a:pt x="21020" y="235"/>
                  </a:lnTo>
                  <a:lnTo>
                    <a:pt x="21070" y="302"/>
                  </a:lnTo>
                  <a:lnTo>
                    <a:pt x="21120" y="369"/>
                  </a:lnTo>
                  <a:lnTo>
                    <a:pt x="21153" y="402"/>
                  </a:lnTo>
                  <a:lnTo>
                    <a:pt x="21202" y="470"/>
                  </a:lnTo>
                  <a:lnTo>
                    <a:pt x="21252" y="537"/>
                  </a:lnTo>
                  <a:lnTo>
                    <a:pt x="21285" y="637"/>
                  </a:lnTo>
                  <a:lnTo>
                    <a:pt x="21335" y="704"/>
                  </a:lnTo>
                  <a:lnTo>
                    <a:pt x="21368" y="805"/>
                  </a:lnTo>
                  <a:lnTo>
                    <a:pt x="21401" y="906"/>
                  </a:lnTo>
                  <a:lnTo>
                    <a:pt x="21434" y="973"/>
                  </a:lnTo>
                  <a:lnTo>
                    <a:pt x="21467" y="1073"/>
                  </a:lnTo>
                  <a:lnTo>
                    <a:pt x="21484" y="1174"/>
                  </a:lnTo>
                  <a:lnTo>
                    <a:pt x="21501" y="1275"/>
                  </a:lnTo>
                  <a:lnTo>
                    <a:pt x="21534" y="1375"/>
                  </a:lnTo>
                  <a:lnTo>
                    <a:pt x="21550" y="1509"/>
                  </a:lnTo>
                  <a:lnTo>
                    <a:pt x="21567" y="1610"/>
                  </a:lnTo>
                  <a:lnTo>
                    <a:pt x="21583" y="1711"/>
                  </a:lnTo>
                  <a:lnTo>
                    <a:pt x="21583" y="1811"/>
                  </a:lnTo>
                  <a:lnTo>
                    <a:pt x="21600" y="1945"/>
                  </a:lnTo>
                  <a:lnTo>
                    <a:pt x="21600" y="19789"/>
                  </a:lnTo>
                  <a:lnTo>
                    <a:pt x="21583" y="19889"/>
                  </a:lnTo>
                  <a:lnTo>
                    <a:pt x="21567" y="19990"/>
                  </a:lnTo>
                  <a:lnTo>
                    <a:pt x="21550" y="20124"/>
                  </a:lnTo>
                  <a:lnTo>
                    <a:pt x="21534" y="20225"/>
                  </a:lnTo>
                  <a:lnTo>
                    <a:pt x="21517" y="20325"/>
                  </a:lnTo>
                  <a:lnTo>
                    <a:pt x="21484" y="20426"/>
                  </a:lnTo>
                  <a:lnTo>
                    <a:pt x="21467" y="20527"/>
                  </a:lnTo>
                  <a:lnTo>
                    <a:pt x="21434" y="20627"/>
                  </a:lnTo>
                  <a:lnTo>
                    <a:pt x="21401" y="20694"/>
                  </a:lnTo>
                  <a:lnTo>
                    <a:pt x="21368" y="20795"/>
                  </a:lnTo>
                  <a:lnTo>
                    <a:pt x="21335" y="20896"/>
                  </a:lnTo>
                  <a:lnTo>
                    <a:pt x="21302" y="20963"/>
                  </a:lnTo>
                  <a:lnTo>
                    <a:pt x="21252" y="21063"/>
                  </a:lnTo>
                  <a:lnTo>
                    <a:pt x="21219" y="21130"/>
                  </a:lnTo>
                  <a:lnTo>
                    <a:pt x="21169" y="21198"/>
                  </a:lnTo>
                  <a:lnTo>
                    <a:pt x="21120" y="21265"/>
                  </a:lnTo>
                  <a:lnTo>
                    <a:pt x="21070" y="21332"/>
                  </a:lnTo>
                  <a:lnTo>
                    <a:pt x="21020" y="21365"/>
                  </a:lnTo>
                  <a:lnTo>
                    <a:pt x="20971" y="21399"/>
                  </a:lnTo>
                  <a:lnTo>
                    <a:pt x="20921" y="21466"/>
                  </a:lnTo>
                  <a:lnTo>
                    <a:pt x="20871" y="21499"/>
                  </a:lnTo>
                  <a:lnTo>
                    <a:pt x="20821" y="21533"/>
                  </a:lnTo>
                  <a:lnTo>
                    <a:pt x="20755" y="21566"/>
                  </a:lnTo>
                  <a:lnTo>
                    <a:pt x="20706" y="21566"/>
                  </a:lnTo>
                  <a:lnTo>
                    <a:pt x="20656" y="21600"/>
                  </a:lnTo>
                  <a:lnTo>
                    <a:pt x="961" y="21600"/>
                  </a:lnTo>
                  <a:lnTo>
                    <a:pt x="911" y="21566"/>
                  </a:lnTo>
                  <a:lnTo>
                    <a:pt x="845" y="21566"/>
                  </a:lnTo>
                  <a:lnTo>
                    <a:pt x="795" y="21533"/>
                  </a:lnTo>
                  <a:lnTo>
                    <a:pt x="745" y="21499"/>
                  </a:lnTo>
                  <a:lnTo>
                    <a:pt x="696" y="21466"/>
                  </a:lnTo>
                  <a:lnTo>
                    <a:pt x="646" y="21432"/>
                  </a:lnTo>
                  <a:lnTo>
                    <a:pt x="596" y="21365"/>
                  </a:lnTo>
                  <a:lnTo>
                    <a:pt x="547" y="21332"/>
                  </a:lnTo>
                  <a:lnTo>
                    <a:pt x="497" y="21265"/>
                  </a:lnTo>
                  <a:lnTo>
                    <a:pt x="447" y="21198"/>
                  </a:lnTo>
                  <a:lnTo>
                    <a:pt x="398" y="21130"/>
                  </a:lnTo>
                  <a:lnTo>
                    <a:pt x="364" y="21063"/>
                  </a:lnTo>
                  <a:lnTo>
                    <a:pt x="315" y="20996"/>
                  </a:lnTo>
                  <a:lnTo>
                    <a:pt x="282" y="20896"/>
                  </a:lnTo>
                  <a:lnTo>
                    <a:pt x="248" y="20829"/>
                  </a:lnTo>
                  <a:lnTo>
                    <a:pt x="215" y="20728"/>
                  </a:lnTo>
                  <a:lnTo>
                    <a:pt x="149" y="20527"/>
                  </a:lnTo>
                  <a:lnTo>
                    <a:pt x="133" y="20426"/>
                  </a:lnTo>
                  <a:lnTo>
                    <a:pt x="99" y="20325"/>
                  </a:lnTo>
                  <a:lnTo>
                    <a:pt x="83" y="20225"/>
                  </a:lnTo>
                  <a:lnTo>
                    <a:pt x="66" y="20124"/>
                  </a:lnTo>
                  <a:lnTo>
                    <a:pt x="50" y="20024"/>
                  </a:lnTo>
                  <a:lnTo>
                    <a:pt x="33" y="19889"/>
                  </a:lnTo>
                  <a:lnTo>
                    <a:pt x="17" y="19789"/>
                  </a:lnTo>
                  <a:lnTo>
                    <a:pt x="17" y="19688"/>
                  </a:lnTo>
                  <a:lnTo>
                    <a:pt x="0" y="19554"/>
                  </a:lnTo>
                  <a:lnTo>
                    <a:pt x="0" y="2147"/>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sp>
          <p:nvSpPr>
            <p:cNvPr id="340" name="object 46"/>
            <p:cNvSpPr/>
            <p:nvPr/>
          </p:nvSpPr>
          <p:spPr>
            <a:xfrm>
              <a:off x="157480" y="141605"/>
              <a:ext cx="165608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6" y="0"/>
                  </a:moveTo>
                  <a:lnTo>
                    <a:pt x="994" y="0"/>
                  </a:lnTo>
                  <a:lnTo>
                    <a:pt x="799" y="43"/>
                  </a:lnTo>
                  <a:lnTo>
                    <a:pt x="282" y="637"/>
                  </a:lnTo>
                  <a:lnTo>
                    <a:pt x="18" y="1755"/>
                  </a:lnTo>
                  <a:lnTo>
                    <a:pt x="0" y="2180"/>
                  </a:lnTo>
                  <a:lnTo>
                    <a:pt x="0" y="19453"/>
                  </a:lnTo>
                  <a:lnTo>
                    <a:pt x="161" y="20637"/>
                  </a:lnTo>
                  <a:lnTo>
                    <a:pt x="613" y="21445"/>
                  </a:lnTo>
                  <a:lnTo>
                    <a:pt x="994" y="21600"/>
                  </a:lnTo>
                  <a:lnTo>
                    <a:pt x="20606" y="21600"/>
                  </a:lnTo>
                  <a:lnTo>
                    <a:pt x="21154" y="21246"/>
                  </a:lnTo>
                  <a:lnTo>
                    <a:pt x="21519" y="20271"/>
                  </a:lnTo>
                  <a:lnTo>
                    <a:pt x="21600" y="19453"/>
                  </a:lnTo>
                  <a:lnTo>
                    <a:pt x="21600" y="2180"/>
                  </a:lnTo>
                  <a:lnTo>
                    <a:pt x="21425" y="968"/>
                  </a:lnTo>
                  <a:lnTo>
                    <a:pt x="20985" y="168"/>
                  </a:lnTo>
                  <a:lnTo>
                    <a:pt x="20606" y="0"/>
                  </a:lnTo>
                  <a:close/>
                </a:path>
              </a:pathLst>
            </a:custGeom>
            <a:solidFill>
              <a:srgbClr val="CCCCCC"/>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41" name="object 47"/>
            <p:cNvSpPr/>
            <p:nvPr/>
          </p:nvSpPr>
          <p:spPr>
            <a:xfrm>
              <a:off x="157480" y="141605"/>
              <a:ext cx="1656081" cy="817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80"/>
                  </a:moveTo>
                  <a:lnTo>
                    <a:pt x="161" y="968"/>
                  </a:lnTo>
                  <a:lnTo>
                    <a:pt x="613" y="168"/>
                  </a:lnTo>
                  <a:lnTo>
                    <a:pt x="994" y="0"/>
                  </a:lnTo>
                  <a:lnTo>
                    <a:pt x="20606" y="0"/>
                  </a:lnTo>
                  <a:lnTo>
                    <a:pt x="21154" y="368"/>
                  </a:lnTo>
                  <a:lnTo>
                    <a:pt x="21519" y="1346"/>
                  </a:lnTo>
                  <a:lnTo>
                    <a:pt x="21600" y="2180"/>
                  </a:lnTo>
                  <a:lnTo>
                    <a:pt x="21600" y="19453"/>
                  </a:lnTo>
                  <a:lnTo>
                    <a:pt x="21425" y="20637"/>
                  </a:lnTo>
                  <a:lnTo>
                    <a:pt x="20985" y="21445"/>
                  </a:lnTo>
                  <a:lnTo>
                    <a:pt x="20606" y="21600"/>
                  </a:lnTo>
                  <a:lnTo>
                    <a:pt x="994" y="21600"/>
                  </a:lnTo>
                  <a:lnTo>
                    <a:pt x="439" y="21246"/>
                  </a:lnTo>
                  <a:lnTo>
                    <a:pt x="72" y="20271"/>
                  </a:lnTo>
                  <a:lnTo>
                    <a:pt x="0" y="19453"/>
                  </a:lnTo>
                  <a:lnTo>
                    <a:pt x="0" y="2180"/>
                  </a:lnTo>
                  <a:close/>
                </a:path>
              </a:pathLst>
            </a:custGeom>
            <a:noFill/>
            <a:ln w="1904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343" name="object 48"/>
          <p:cNvSpPr txBox="1"/>
          <p:nvPr/>
        </p:nvSpPr>
        <p:spPr>
          <a:xfrm>
            <a:off x="6466842" y="4666545"/>
            <a:ext cx="1458596" cy="5435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5240" marR="5080" indent="-3175">
              <a:lnSpc>
                <a:spcPts val="2100"/>
              </a:lnSpc>
              <a:spcBef>
                <a:spcPts val="400"/>
              </a:spcBef>
              <a:defRPr i="1" spc="-4" sz="2000">
                <a:solidFill>
                  <a:srgbClr val="000000"/>
                </a:solidFill>
              </a:defRPr>
            </a:pPr>
            <a:r>
              <a:t>S</a:t>
            </a:r>
            <a:r>
              <a:rPr spc="4"/>
              <a:t>e</a:t>
            </a:r>
            <a:r>
              <a:rPr spc="0"/>
              <a:t>n</a:t>
            </a:r>
            <a:r>
              <a:rPr spc="-25"/>
              <a:t>s</a:t>
            </a:r>
            <a:r>
              <a:rPr spc="-19"/>
              <a:t>ibil</a:t>
            </a:r>
            <a:r>
              <a:rPr spc="-25"/>
              <a:t>iz</a:t>
            </a:r>
            <a:r>
              <a:rPr spc="-55"/>
              <a:t>z</a:t>
            </a:r>
            <a:r>
              <a:rPr spc="-50"/>
              <a:t>a</a:t>
            </a:r>
            <a:r>
              <a:rPr spc="-70"/>
              <a:t>n</a:t>
            </a:r>
            <a:r>
              <a:rPr spc="-19"/>
              <a:t>ti  </a:t>
            </a:r>
            <a:r>
              <a:rPr spc="-25"/>
              <a:t>occupazionali</a:t>
            </a:r>
          </a:p>
        </p:txBody>
      </p:sp>
      <p:sp>
        <p:nvSpPr>
          <p:cNvPr id="344" name="object 49"/>
          <p:cNvSpPr txBox="1"/>
          <p:nvPr/>
        </p:nvSpPr>
        <p:spPr>
          <a:xfrm>
            <a:off x="833119" y="5564506"/>
            <a:ext cx="1378587" cy="6642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ts val="2600"/>
              </a:lnSpc>
              <a:spcBef>
                <a:spcPts val="100"/>
              </a:spcBef>
              <a:defRPr sz="2200">
                <a:solidFill>
                  <a:srgbClr val="000000"/>
                </a:solidFill>
              </a:defRPr>
            </a:pPr>
            <a:r>
              <a:t>-</a:t>
            </a:r>
            <a:r>
              <a:rPr spc="-50"/>
              <a:t> </a:t>
            </a:r>
            <a:r>
              <a:rPr spc="-15"/>
              <a:t>Istamina</a:t>
            </a:r>
          </a:p>
          <a:p>
            <a:pPr indent="12700">
              <a:lnSpc>
                <a:spcPts val="2600"/>
              </a:lnSpc>
              <a:defRPr spc="-15" sz="2200">
                <a:solidFill>
                  <a:srgbClr val="000000"/>
                </a:solidFill>
              </a:defRPr>
            </a:pPr>
            <a:r>
              <a:t>-Metacolina</a:t>
            </a:r>
          </a:p>
        </p:txBody>
      </p:sp>
      <p:sp>
        <p:nvSpPr>
          <p:cNvPr id="345" name="object 50"/>
          <p:cNvSpPr txBox="1"/>
          <p:nvPr/>
        </p:nvSpPr>
        <p:spPr>
          <a:xfrm>
            <a:off x="2777488" y="5551806"/>
            <a:ext cx="1822451" cy="6819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85420" indent="-172720">
              <a:lnSpc>
                <a:spcPts val="2500"/>
              </a:lnSpc>
              <a:buSzPct val="120454"/>
              <a:buFont typeface="Microsoft Sans Serif"/>
              <a:buChar char="-"/>
              <a:tabLst>
                <a:tab pos="177800" algn="l"/>
              </a:tabLst>
              <a:defRPr spc="-9" sz="2200">
                <a:solidFill>
                  <a:srgbClr val="000000"/>
                </a:solidFill>
              </a:defRPr>
            </a:pPr>
            <a:r>
              <a:t>Mannitolo</a:t>
            </a:r>
          </a:p>
          <a:p>
            <a:pPr marL="185420" indent="-172720">
              <a:lnSpc>
                <a:spcPts val="2900"/>
              </a:lnSpc>
              <a:buSzPct val="120454"/>
              <a:buFont typeface="Microsoft Sans Serif"/>
              <a:buChar char="-"/>
              <a:tabLst>
                <a:tab pos="177800" algn="l"/>
              </a:tabLst>
              <a:defRPr spc="-9" sz="2200">
                <a:solidFill>
                  <a:srgbClr val="000000"/>
                </a:solidFill>
              </a:defRPr>
            </a:pPr>
            <a:r>
              <a:t>Esercizio</a:t>
            </a:r>
            <a:r>
              <a:rPr spc="-55"/>
              <a:t> </a:t>
            </a:r>
            <a:r>
              <a:rPr spc="-15"/>
              <a:t>fisico</a:t>
            </a:r>
          </a:p>
        </p:txBody>
      </p:sp>
      <p:pic>
        <p:nvPicPr>
          <p:cNvPr id="346" name="object 51" descr="object 51"/>
          <p:cNvPicPr>
            <a:picLocks noChangeAspect="1"/>
          </p:cNvPicPr>
          <p:nvPr/>
        </p:nvPicPr>
        <p:blipFill>
          <a:blip r:embed="rId3">
            <a:extLst/>
          </a:blip>
          <a:stretch>
            <a:fillRect/>
          </a:stretch>
        </p:blipFill>
        <p:spPr>
          <a:xfrm>
            <a:off x="152400" y="152400"/>
            <a:ext cx="6735137" cy="152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Title 1"/>
          <p:cNvSpPr txBox="1"/>
          <p:nvPr>
            <p:ph type="title"/>
          </p:nvPr>
        </p:nvSpPr>
        <p:spPr>
          <a:xfrm>
            <a:off x="457200" y="2743200"/>
            <a:ext cx="8229600" cy="914400"/>
          </a:xfrm>
          <a:prstGeom prst="rect">
            <a:avLst/>
          </a:prstGeom>
        </p:spPr>
        <p:txBody>
          <a:bodyPr/>
          <a:lstStyle>
            <a:lvl1pPr algn="ctr">
              <a:defRPr>
                <a:solidFill>
                  <a:srgbClr val="000090"/>
                </a:solidFill>
              </a:defRPr>
            </a:lvl1pPr>
          </a:lstStyle>
          <a:p>
            <a:pPr/>
            <a:r>
              <a:t>Test alla Metacolina</a:t>
            </a:r>
          </a:p>
        </p:txBody>
      </p:sp>
      <p:sp>
        <p:nvSpPr>
          <p:cNvPr id="351" name="Content Placeholder 2"/>
          <p:cNvSpPr txBox="1"/>
          <p:nvPr>
            <p:ph type="body"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Title 1"/>
          <p:cNvSpPr txBox="1"/>
          <p:nvPr>
            <p:ph type="title"/>
          </p:nvPr>
        </p:nvSpPr>
        <p:spPr>
          <a:xfrm>
            <a:off x="457200" y="914400"/>
            <a:ext cx="7620000" cy="914400"/>
          </a:xfrm>
          <a:prstGeom prst="rect">
            <a:avLst/>
          </a:prstGeom>
        </p:spPr>
        <p:txBody>
          <a:bodyPr/>
          <a:lstStyle>
            <a:lvl1pPr algn="ctr">
              <a:defRPr>
                <a:solidFill>
                  <a:srgbClr val="000090"/>
                </a:solidFill>
                <a:latin typeface="+mn-lt"/>
                <a:ea typeface="+mn-ea"/>
                <a:cs typeface="+mn-cs"/>
                <a:sym typeface="Calibri"/>
              </a:defRPr>
            </a:lvl1pPr>
          </a:lstStyle>
          <a:p>
            <a:pPr/>
            <a:r>
              <a:t>Metacolina</a:t>
            </a:r>
          </a:p>
        </p:txBody>
      </p:sp>
      <p:sp>
        <p:nvSpPr>
          <p:cNvPr id="354" name="Content Placeholder 2"/>
          <p:cNvSpPr txBox="1"/>
          <p:nvPr>
            <p:ph type="body" idx="1"/>
          </p:nvPr>
        </p:nvSpPr>
        <p:spPr>
          <a:xfrm>
            <a:off x="457200" y="2168484"/>
            <a:ext cx="8229600" cy="4297364"/>
          </a:xfrm>
          <a:prstGeom prst="rect">
            <a:avLst/>
          </a:prstGeom>
        </p:spPr>
        <p:txBody>
          <a:bodyPr/>
          <a:lstStyle/>
          <a:p>
            <a:pPr marL="0" indent="0">
              <a:buSzTx/>
              <a:buNone/>
              <a:defRPr sz="1400">
                <a:solidFill>
                  <a:srgbClr val="000090"/>
                </a:solidFill>
                <a:latin typeface="+mn-lt"/>
                <a:ea typeface="+mn-ea"/>
                <a:cs typeface="+mn-cs"/>
                <a:sym typeface="Calibri"/>
              </a:defRPr>
            </a:pPr>
            <a:r>
              <a:t>La metacolina è preferita per i </a:t>
            </a:r>
            <a:r>
              <a:rPr b="1"/>
              <a:t>minori effetti collaterali</a:t>
            </a:r>
            <a:r>
              <a:t> provocati dall’istamina (rush e cefalea) e carbacolo (scialorrea e sudorazione) e per la buona tollerabilità da parte del paziente. </a:t>
            </a:r>
          </a:p>
          <a:p>
            <a:pPr marL="0" indent="0">
              <a:buSzTx/>
              <a:buNone/>
              <a:defRPr sz="1400">
                <a:solidFill>
                  <a:srgbClr val="000090"/>
                </a:solidFill>
                <a:latin typeface="+mn-lt"/>
                <a:ea typeface="+mn-ea"/>
                <a:cs typeface="+mn-cs"/>
                <a:sym typeface="Calibri"/>
              </a:defRPr>
            </a:pPr>
          </a:p>
          <a:p>
            <a:pPr marL="0" indent="0">
              <a:buSzTx/>
              <a:buNone/>
              <a:defRPr sz="1400">
                <a:solidFill>
                  <a:srgbClr val="000090"/>
                </a:solidFill>
                <a:latin typeface="+mn-lt"/>
                <a:ea typeface="+mn-ea"/>
                <a:cs typeface="+mn-cs"/>
                <a:sym typeface="Calibri"/>
              </a:defRPr>
            </a:pPr>
            <a:r>
              <a:t>Dal punto di vista farmacologico, la metacolina è </a:t>
            </a:r>
            <a:r>
              <a:rPr b="1"/>
              <a:t>l’omologo C-metilato dell’acetilcolina</a:t>
            </a:r>
            <a:r>
              <a:t>. Rispetto a quest’ultima ha una maggiore durata d’azione (circa 20 minuti), in quanto è metabolizzata più lentamente dall’acetilcolinesterasi. I suoi effetti sono inoltre facilmente bloccabili dall’atropina.</a:t>
            </a:r>
          </a:p>
          <a:p>
            <a:pPr marL="0" indent="0">
              <a:buSzTx/>
              <a:buNone/>
              <a:defRPr sz="1400">
                <a:solidFill>
                  <a:srgbClr val="000090"/>
                </a:solidFill>
                <a:latin typeface="+mn-lt"/>
                <a:ea typeface="+mn-ea"/>
                <a:cs typeface="+mn-cs"/>
                <a:sym typeface="Calibri"/>
              </a:defRPr>
            </a:pPr>
            <a:r>
              <a:t>In particolare, la metacolina differisce dall’acetilcolina principalmente per la sua</a:t>
            </a:r>
            <a:r>
              <a:rPr b="1"/>
              <a:t> maggiore durata</a:t>
            </a:r>
            <a:r>
              <a:t>, essa viene idrolizzata dall’acetilcolinesterasi molto più lentamente dell’acetilcolina, e selettività d’azione. </a:t>
            </a:r>
          </a:p>
          <a:p>
            <a:pPr marL="0" indent="0">
              <a:buSzTx/>
              <a:buNone/>
              <a:defRPr sz="1400">
                <a:solidFill>
                  <a:srgbClr val="000090"/>
                </a:solidFill>
                <a:latin typeface="+mn-lt"/>
                <a:ea typeface="+mn-ea"/>
                <a:cs typeface="+mn-cs"/>
                <a:sym typeface="Calibri"/>
              </a:defRPr>
            </a:pPr>
          </a:p>
          <a:p>
            <a:pPr marL="0" indent="0">
              <a:buSzTx/>
              <a:buNone/>
              <a:defRPr sz="1400">
                <a:solidFill>
                  <a:srgbClr val="000090"/>
                </a:solidFill>
                <a:latin typeface="+mn-lt"/>
                <a:ea typeface="+mn-ea"/>
                <a:cs typeface="+mn-cs"/>
                <a:sym typeface="Calibri"/>
              </a:defRPr>
            </a:pPr>
            <a:r>
              <a:t>La sua </a:t>
            </a:r>
            <a:r>
              <a:rPr b="1"/>
              <a:t>selettività</a:t>
            </a:r>
            <a:r>
              <a:t> si manifesta con lievi azioni nicotiniche e una predominanza di azioni muscariniche, più rilevanti sul sistema cardiovascolare rispetto all’acetilcolina, in particolare per quanto riguarda la vasodilatazione, la diminuzione della frequenza e della forza di contrazione cardiaca (effetti cronotropo e inotropo negativi).</a:t>
            </a:r>
          </a:p>
        </p:txBody>
      </p:sp>
      <p:pic>
        <p:nvPicPr>
          <p:cNvPr id="355" name="Picture 3" descr="Picture 3"/>
          <p:cNvPicPr>
            <a:picLocks noChangeAspect="1"/>
          </p:cNvPicPr>
          <p:nvPr/>
        </p:nvPicPr>
        <p:blipFill>
          <a:blip r:embed="rId2">
            <a:extLst/>
          </a:blip>
          <a:stretch>
            <a:fillRect/>
          </a:stretch>
        </p:blipFill>
        <p:spPr>
          <a:xfrm>
            <a:off x="6096000" y="609600"/>
            <a:ext cx="2641600" cy="1192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6" y="0"/>
                </a:moveTo>
                <a:cubicBezTo>
                  <a:pt x="728" y="0"/>
                  <a:pt x="0" y="1612"/>
                  <a:pt x="0" y="3600"/>
                </a:cubicBezTo>
                <a:lnTo>
                  <a:pt x="0" y="18000"/>
                </a:lnTo>
                <a:cubicBezTo>
                  <a:pt x="0" y="19988"/>
                  <a:pt x="728" y="21600"/>
                  <a:pt x="1626" y="21600"/>
                </a:cubicBezTo>
                <a:lnTo>
                  <a:pt x="19974" y="21600"/>
                </a:lnTo>
                <a:cubicBezTo>
                  <a:pt x="20872" y="21600"/>
                  <a:pt x="21600" y="19988"/>
                  <a:pt x="21600" y="18000"/>
                </a:cubicBezTo>
                <a:lnTo>
                  <a:pt x="21600" y="3600"/>
                </a:lnTo>
                <a:cubicBezTo>
                  <a:pt x="21600" y="1612"/>
                  <a:pt x="20872" y="0"/>
                  <a:pt x="19974" y="0"/>
                </a:cubicBezTo>
                <a:lnTo>
                  <a:pt x="1626" y="0"/>
                </a:lnTo>
                <a:close/>
              </a:path>
            </a:pathLst>
          </a:custGeom>
          <a:ln w="38100">
            <a:solidFill>
              <a:srgbClr val="0F253F"/>
            </a:solidFill>
          </a:ln>
          <a:effectLst>
            <a:outerShdw sx="100000" sy="100000" kx="0" ky="0" algn="b" rotWithShape="0" blurRad="50800" dist="38100" dir="270000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object 2" descr="object 2"/>
          <p:cNvPicPr>
            <a:picLocks noChangeAspect="1"/>
          </p:cNvPicPr>
          <p:nvPr/>
        </p:nvPicPr>
        <p:blipFill>
          <a:blip r:embed="rId3">
            <a:extLst/>
          </a:blip>
          <a:stretch>
            <a:fillRect/>
          </a:stretch>
        </p:blipFill>
        <p:spPr>
          <a:xfrm>
            <a:off x="278196" y="107061"/>
            <a:ext cx="5954059" cy="1070561"/>
          </a:xfrm>
          <a:prstGeom prst="rect">
            <a:avLst/>
          </a:prstGeom>
          <a:ln w="12700">
            <a:miter lim="400000"/>
          </a:ln>
        </p:spPr>
      </p:pic>
      <p:grpSp>
        <p:nvGrpSpPr>
          <p:cNvPr id="360" name="object 3"/>
          <p:cNvGrpSpPr/>
          <p:nvPr/>
        </p:nvGrpSpPr>
        <p:grpSpPr>
          <a:xfrm>
            <a:off x="389889" y="3919219"/>
            <a:ext cx="4834892" cy="1720852"/>
            <a:chOff x="0" y="0"/>
            <a:chExt cx="4834890" cy="1720850"/>
          </a:xfrm>
        </p:grpSpPr>
        <p:pic>
          <p:nvPicPr>
            <p:cNvPr id="358" name="object 4" descr="object 4"/>
            <p:cNvPicPr>
              <a:picLocks noChangeAspect="1"/>
            </p:cNvPicPr>
            <p:nvPr/>
          </p:nvPicPr>
          <p:blipFill>
            <a:blip r:embed="rId4">
              <a:extLst/>
            </a:blip>
            <a:stretch>
              <a:fillRect/>
            </a:stretch>
          </p:blipFill>
          <p:spPr>
            <a:xfrm>
              <a:off x="6349" y="5080"/>
              <a:ext cx="4823460" cy="1710690"/>
            </a:xfrm>
            <a:prstGeom prst="rect">
              <a:avLst/>
            </a:prstGeom>
            <a:ln w="12700" cap="flat">
              <a:noFill/>
              <a:miter lim="400000"/>
            </a:ln>
            <a:effectLst/>
          </p:spPr>
        </p:pic>
        <p:sp>
          <p:nvSpPr>
            <p:cNvPr id="359" name="object 5"/>
            <p:cNvSpPr/>
            <p:nvPr/>
          </p:nvSpPr>
          <p:spPr>
            <a:xfrm>
              <a:off x="-1" y="-1"/>
              <a:ext cx="4834892" cy="1720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88" y="0"/>
                  </a:lnTo>
                  <a:lnTo>
                    <a:pt x="14888" y="14650"/>
                  </a:lnTo>
                  <a:lnTo>
                    <a:pt x="14877" y="14682"/>
                  </a:lnTo>
                  <a:lnTo>
                    <a:pt x="14877" y="14618"/>
                  </a:lnTo>
                  <a:lnTo>
                    <a:pt x="14888" y="14650"/>
                  </a:lnTo>
                  <a:lnTo>
                    <a:pt x="14888" y="7779"/>
                  </a:lnTo>
                  <a:lnTo>
                    <a:pt x="14877" y="7811"/>
                  </a:lnTo>
                  <a:lnTo>
                    <a:pt x="14877" y="7747"/>
                  </a:lnTo>
                  <a:lnTo>
                    <a:pt x="14888" y="7779"/>
                  </a:lnTo>
                  <a:lnTo>
                    <a:pt x="14888" y="4432"/>
                  </a:lnTo>
                  <a:lnTo>
                    <a:pt x="14877" y="4535"/>
                  </a:lnTo>
                  <a:lnTo>
                    <a:pt x="14877" y="4320"/>
                  </a:lnTo>
                  <a:lnTo>
                    <a:pt x="14888" y="4432"/>
                  </a:lnTo>
                  <a:lnTo>
                    <a:pt x="14888" y="64"/>
                  </a:lnTo>
                  <a:lnTo>
                    <a:pt x="14877" y="96"/>
                  </a:lnTo>
                  <a:lnTo>
                    <a:pt x="14877" y="64"/>
                  </a:lnTo>
                  <a:lnTo>
                    <a:pt x="14888" y="64"/>
                  </a:lnTo>
                  <a:lnTo>
                    <a:pt x="14888" y="0"/>
                  </a:lnTo>
                  <a:lnTo>
                    <a:pt x="14865" y="0"/>
                  </a:lnTo>
                  <a:lnTo>
                    <a:pt x="14865" y="21472"/>
                  </a:lnTo>
                  <a:lnTo>
                    <a:pt x="51" y="21472"/>
                  </a:lnTo>
                  <a:lnTo>
                    <a:pt x="51" y="18157"/>
                  </a:lnTo>
                  <a:lnTo>
                    <a:pt x="14865" y="18157"/>
                  </a:lnTo>
                  <a:lnTo>
                    <a:pt x="14865" y="18013"/>
                  </a:lnTo>
                  <a:lnTo>
                    <a:pt x="51" y="18013"/>
                  </a:lnTo>
                  <a:lnTo>
                    <a:pt x="51" y="14714"/>
                  </a:lnTo>
                  <a:lnTo>
                    <a:pt x="14865" y="14714"/>
                  </a:lnTo>
                  <a:lnTo>
                    <a:pt x="14865" y="14586"/>
                  </a:lnTo>
                  <a:lnTo>
                    <a:pt x="51" y="14586"/>
                  </a:lnTo>
                  <a:lnTo>
                    <a:pt x="51" y="11286"/>
                  </a:lnTo>
                  <a:lnTo>
                    <a:pt x="14865" y="11286"/>
                  </a:lnTo>
                  <a:lnTo>
                    <a:pt x="14865" y="11143"/>
                  </a:lnTo>
                  <a:lnTo>
                    <a:pt x="51" y="11143"/>
                  </a:lnTo>
                  <a:lnTo>
                    <a:pt x="51" y="7843"/>
                  </a:lnTo>
                  <a:lnTo>
                    <a:pt x="14865" y="7843"/>
                  </a:lnTo>
                  <a:lnTo>
                    <a:pt x="14865" y="7715"/>
                  </a:lnTo>
                  <a:lnTo>
                    <a:pt x="51" y="7715"/>
                  </a:lnTo>
                  <a:lnTo>
                    <a:pt x="51" y="4639"/>
                  </a:lnTo>
                  <a:lnTo>
                    <a:pt x="14865" y="4639"/>
                  </a:lnTo>
                  <a:lnTo>
                    <a:pt x="14865" y="4208"/>
                  </a:lnTo>
                  <a:lnTo>
                    <a:pt x="51" y="4208"/>
                  </a:lnTo>
                  <a:lnTo>
                    <a:pt x="51" y="128"/>
                  </a:lnTo>
                  <a:lnTo>
                    <a:pt x="14865" y="128"/>
                  </a:lnTo>
                  <a:lnTo>
                    <a:pt x="14865" y="0"/>
                  </a:lnTo>
                  <a:lnTo>
                    <a:pt x="40" y="0"/>
                  </a:lnTo>
                  <a:lnTo>
                    <a:pt x="40" y="18157"/>
                  </a:lnTo>
                  <a:lnTo>
                    <a:pt x="26" y="18157"/>
                  </a:lnTo>
                  <a:lnTo>
                    <a:pt x="26" y="18099"/>
                  </a:lnTo>
                  <a:lnTo>
                    <a:pt x="28" y="18093"/>
                  </a:lnTo>
                  <a:lnTo>
                    <a:pt x="40" y="18053"/>
                  </a:lnTo>
                  <a:lnTo>
                    <a:pt x="40" y="11222"/>
                  </a:lnTo>
                  <a:lnTo>
                    <a:pt x="40" y="11286"/>
                  </a:lnTo>
                  <a:lnTo>
                    <a:pt x="40" y="14681"/>
                  </a:lnTo>
                  <a:lnTo>
                    <a:pt x="28" y="14650"/>
                  </a:lnTo>
                  <a:lnTo>
                    <a:pt x="40" y="14650"/>
                  </a:lnTo>
                  <a:lnTo>
                    <a:pt x="40" y="11286"/>
                  </a:lnTo>
                  <a:lnTo>
                    <a:pt x="25" y="11286"/>
                  </a:lnTo>
                  <a:lnTo>
                    <a:pt x="25" y="11229"/>
                  </a:lnTo>
                  <a:lnTo>
                    <a:pt x="28" y="11222"/>
                  </a:lnTo>
                  <a:lnTo>
                    <a:pt x="40" y="11183"/>
                  </a:lnTo>
                  <a:lnTo>
                    <a:pt x="40" y="7779"/>
                  </a:lnTo>
                  <a:lnTo>
                    <a:pt x="40" y="7811"/>
                  </a:lnTo>
                  <a:lnTo>
                    <a:pt x="28" y="7779"/>
                  </a:lnTo>
                  <a:lnTo>
                    <a:pt x="40" y="7747"/>
                  </a:lnTo>
                  <a:lnTo>
                    <a:pt x="40" y="4432"/>
                  </a:lnTo>
                  <a:lnTo>
                    <a:pt x="40" y="4535"/>
                  </a:lnTo>
                  <a:lnTo>
                    <a:pt x="28" y="4432"/>
                  </a:lnTo>
                  <a:lnTo>
                    <a:pt x="40" y="4320"/>
                  </a:lnTo>
                  <a:lnTo>
                    <a:pt x="40" y="0"/>
                  </a:lnTo>
                  <a:lnTo>
                    <a:pt x="40" y="64"/>
                  </a:lnTo>
                  <a:lnTo>
                    <a:pt x="40" y="95"/>
                  </a:lnTo>
                  <a:lnTo>
                    <a:pt x="28" y="64"/>
                  </a:lnTo>
                  <a:lnTo>
                    <a:pt x="40" y="64"/>
                  </a:lnTo>
                  <a:lnTo>
                    <a:pt x="40" y="0"/>
                  </a:lnTo>
                  <a:lnTo>
                    <a:pt x="14" y="0"/>
                  </a:lnTo>
                  <a:lnTo>
                    <a:pt x="14" y="32"/>
                  </a:lnTo>
                  <a:lnTo>
                    <a:pt x="0" y="0"/>
                  </a:lnTo>
                  <a:lnTo>
                    <a:pt x="0" y="21536"/>
                  </a:lnTo>
                  <a:lnTo>
                    <a:pt x="14877" y="21536"/>
                  </a:lnTo>
                  <a:lnTo>
                    <a:pt x="14877" y="21504"/>
                  </a:lnTo>
                  <a:lnTo>
                    <a:pt x="14888" y="21536"/>
                  </a:lnTo>
                  <a:lnTo>
                    <a:pt x="14865" y="21600"/>
                  </a:lnTo>
                  <a:lnTo>
                    <a:pt x="21600" y="21600"/>
                  </a:lnTo>
                  <a:lnTo>
                    <a:pt x="21600" y="18157"/>
                  </a:lnTo>
                  <a:lnTo>
                    <a:pt x="21577" y="18157"/>
                  </a:lnTo>
                  <a:lnTo>
                    <a:pt x="21577" y="21536"/>
                  </a:lnTo>
                  <a:lnTo>
                    <a:pt x="21555" y="21472"/>
                  </a:lnTo>
                  <a:lnTo>
                    <a:pt x="14911" y="21472"/>
                  </a:lnTo>
                  <a:lnTo>
                    <a:pt x="14911" y="18157"/>
                  </a:lnTo>
                  <a:lnTo>
                    <a:pt x="21555" y="18157"/>
                  </a:lnTo>
                  <a:lnTo>
                    <a:pt x="21555" y="21472"/>
                  </a:lnTo>
                  <a:lnTo>
                    <a:pt x="21577" y="21472"/>
                  </a:lnTo>
                  <a:lnTo>
                    <a:pt x="21577" y="18157"/>
                  </a:lnTo>
                  <a:lnTo>
                    <a:pt x="21566" y="18157"/>
                  </a:lnTo>
                  <a:lnTo>
                    <a:pt x="21566" y="18013"/>
                  </a:lnTo>
                  <a:lnTo>
                    <a:pt x="21600" y="18013"/>
                  </a:lnTo>
                  <a:lnTo>
                    <a:pt x="21600" y="14714"/>
                  </a:lnTo>
                  <a:lnTo>
                    <a:pt x="21566" y="14714"/>
                  </a:lnTo>
                  <a:lnTo>
                    <a:pt x="21566" y="14586"/>
                  </a:lnTo>
                  <a:lnTo>
                    <a:pt x="21600" y="14586"/>
                  </a:lnTo>
                  <a:lnTo>
                    <a:pt x="21600" y="11286"/>
                  </a:lnTo>
                  <a:lnTo>
                    <a:pt x="21566" y="11286"/>
                  </a:lnTo>
                  <a:lnTo>
                    <a:pt x="21566" y="11143"/>
                  </a:lnTo>
                  <a:lnTo>
                    <a:pt x="21600" y="11143"/>
                  </a:lnTo>
                  <a:lnTo>
                    <a:pt x="21600" y="7843"/>
                  </a:lnTo>
                  <a:lnTo>
                    <a:pt x="21566" y="7843"/>
                  </a:lnTo>
                  <a:lnTo>
                    <a:pt x="21566" y="7715"/>
                  </a:lnTo>
                  <a:lnTo>
                    <a:pt x="21600" y="7715"/>
                  </a:lnTo>
                  <a:lnTo>
                    <a:pt x="21600" y="4639"/>
                  </a:lnTo>
                  <a:lnTo>
                    <a:pt x="21566" y="4639"/>
                  </a:lnTo>
                  <a:lnTo>
                    <a:pt x="21566" y="4208"/>
                  </a:lnTo>
                  <a:lnTo>
                    <a:pt x="21600" y="4208"/>
                  </a:lnTo>
                  <a:lnTo>
                    <a:pt x="21600" y="128"/>
                  </a:lnTo>
                  <a:lnTo>
                    <a:pt x="21555" y="128"/>
                  </a:lnTo>
                  <a:lnTo>
                    <a:pt x="21555" y="18013"/>
                  </a:lnTo>
                  <a:lnTo>
                    <a:pt x="14911" y="18013"/>
                  </a:lnTo>
                  <a:lnTo>
                    <a:pt x="14911" y="14714"/>
                  </a:lnTo>
                  <a:lnTo>
                    <a:pt x="21555" y="14714"/>
                  </a:lnTo>
                  <a:lnTo>
                    <a:pt x="21555" y="14586"/>
                  </a:lnTo>
                  <a:lnTo>
                    <a:pt x="14911" y="14586"/>
                  </a:lnTo>
                  <a:lnTo>
                    <a:pt x="14911" y="11286"/>
                  </a:lnTo>
                  <a:lnTo>
                    <a:pt x="21555" y="11286"/>
                  </a:lnTo>
                  <a:lnTo>
                    <a:pt x="21555" y="11143"/>
                  </a:lnTo>
                  <a:lnTo>
                    <a:pt x="14911" y="11143"/>
                  </a:lnTo>
                  <a:lnTo>
                    <a:pt x="14911" y="7843"/>
                  </a:lnTo>
                  <a:lnTo>
                    <a:pt x="21555" y="7843"/>
                  </a:lnTo>
                  <a:lnTo>
                    <a:pt x="21555" y="7715"/>
                  </a:lnTo>
                  <a:lnTo>
                    <a:pt x="14911" y="7715"/>
                  </a:lnTo>
                  <a:lnTo>
                    <a:pt x="14911" y="4639"/>
                  </a:lnTo>
                  <a:lnTo>
                    <a:pt x="21555" y="4639"/>
                  </a:lnTo>
                  <a:lnTo>
                    <a:pt x="21555" y="4208"/>
                  </a:lnTo>
                  <a:lnTo>
                    <a:pt x="14911" y="4208"/>
                  </a:lnTo>
                  <a:lnTo>
                    <a:pt x="14911" y="128"/>
                  </a:lnTo>
                  <a:lnTo>
                    <a:pt x="21555" y="12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grpSp>
        <p:nvGrpSpPr>
          <p:cNvPr id="366" name="object 6"/>
          <p:cNvGrpSpPr/>
          <p:nvPr/>
        </p:nvGrpSpPr>
        <p:grpSpPr>
          <a:xfrm>
            <a:off x="5687216" y="1945640"/>
            <a:ext cx="3173255" cy="3532821"/>
            <a:chOff x="0" y="0"/>
            <a:chExt cx="3173253" cy="3532820"/>
          </a:xfrm>
        </p:grpSpPr>
        <p:pic>
          <p:nvPicPr>
            <p:cNvPr id="361" name="object 7" descr="object 7"/>
            <p:cNvPicPr>
              <a:picLocks noChangeAspect="1"/>
            </p:cNvPicPr>
            <p:nvPr/>
          </p:nvPicPr>
          <p:blipFill>
            <a:blip r:embed="rId5">
              <a:extLst/>
            </a:blip>
            <a:stretch>
              <a:fillRect/>
            </a:stretch>
          </p:blipFill>
          <p:spPr>
            <a:xfrm>
              <a:off x="0" y="0"/>
              <a:ext cx="3173254" cy="3532821"/>
            </a:xfrm>
            <a:prstGeom prst="rect">
              <a:avLst/>
            </a:prstGeom>
            <a:ln w="12700" cap="flat">
              <a:noFill/>
              <a:miter lim="400000"/>
            </a:ln>
            <a:effectLst/>
          </p:spPr>
        </p:pic>
        <p:grpSp>
          <p:nvGrpSpPr>
            <p:cNvPr id="364" name="object 8"/>
            <p:cNvGrpSpPr/>
            <p:nvPr/>
          </p:nvGrpSpPr>
          <p:grpSpPr>
            <a:xfrm>
              <a:off x="201599" y="2587233"/>
              <a:ext cx="377192" cy="419101"/>
              <a:chOff x="0" y="0"/>
              <a:chExt cx="377191" cy="419100"/>
            </a:xfrm>
          </p:grpSpPr>
          <p:sp>
            <p:nvSpPr>
              <p:cNvPr id="362" name="Forma"/>
              <p:cNvSpPr/>
              <p:nvPr/>
            </p:nvSpPr>
            <p:spPr>
              <a:xfrm>
                <a:off x="-1" y="0"/>
                <a:ext cx="364714" cy="419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54" y="0"/>
                    </a:moveTo>
                    <a:lnTo>
                      <a:pt x="0" y="5433"/>
                    </a:lnTo>
                    <a:lnTo>
                      <a:pt x="7145" y="15513"/>
                    </a:lnTo>
                    <a:lnTo>
                      <a:pt x="2106" y="18196"/>
                    </a:lnTo>
                    <a:lnTo>
                      <a:pt x="18428" y="21600"/>
                    </a:lnTo>
                    <a:lnTo>
                      <a:pt x="21600" y="10080"/>
                    </a:lnTo>
                    <a:lnTo>
                      <a:pt x="17300" y="10080"/>
                    </a:lnTo>
                    <a:lnTo>
                      <a:pt x="10154" y="0"/>
                    </a:lnTo>
                    <a:close/>
                  </a:path>
                </a:pathLst>
              </a:custGeom>
              <a:solidFill>
                <a:srgbClr val="FF0000"/>
              </a:solidFill>
              <a:ln w="12700" cap="flat">
                <a:noFill/>
                <a:miter lim="400000"/>
              </a:ln>
              <a:effectLst/>
            </p:spPr>
            <p:txBody>
              <a:bodyPr wrap="square" lIns="45719" tIns="45719" rIns="45719" bIns="45719" numCol="1" anchor="t">
                <a:noAutofit/>
              </a:bodyPr>
              <a:lstStyle/>
              <a:p>
                <a:pPr>
                  <a:defRPr>
                    <a:solidFill>
                      <a:srgbClr val="000000"/>
                    </a:solidFill>
                  </a:defRPr>
                </a:pPr>
              </a:p>
            </p:txBody>
          </p:sp>
          <p:sp>
            <p:nvSpPr>
              <p:cNvPr id="363" name="Triangolo"/>
              <p:cNvSpPr/>
              <p:nvPr/>
            </p:nvSpPr>
            <p:spPr>
              <a:xfrm>
                <a:off x="292100" y="143510"/>
                <a:ext cx="85091" cy="52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8432" y="21600"/>
                    </a:lnTo>
                    <a:lnTo>
                      <a:pt x="21600" y="0"/>
                    </a:lnTo>
                    <a:close/>
                  </a:path>
                </a:pathLst>
              </a:custGeom>
              <a:solidFill>
                <a:srgbClr val="FF0000"/>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365" name="object 9"/>
            <p:cNvSpPr/>
            <p:nvPr/>
          </p:nvSpPr>
          <p:spPr>
            <a:xfrm>
              <a:off x="201599" y="2587233"/>
              <a:ext cx="377192"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33"/>
                  </a:moveTo>
                  <a:lnTo>
                    <a:pt x="6909" y="15513"/>
                  </a:lnTo>
                  <a:lnTo>
                    <a:pt x="2036" y="18196"/>
                  </a:lnTo>
                  <a:lnTo>
                    <a:pt x="17818" y="21600"/>
                  </a:lnTo>
                  <a:lnTo>
                    <a:pt x="21600" y="7396"/>
                  </a:lnTo>
                  <a:lnTo>
                    <a:pt x="16727" y="10080"/>
                  </a:lnTo>
                  <a:lnTo>
                    <a:pt x="9818" y="0"/>
                  </a:lnTo>
                  <a:lnTo>
                    <a:pt x="0" y="5433"/>
                  </a:lnTo>
                  <a:close/>
                </a:path>
              </a:pathLst>
            </a:custGeom>
            <a:noFill/>
            <a:ln w="9344"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367" name="object 10"/>
          <p:cNvSpPr txBox="1"/>
          <p:nvPr/>
        </p:nvSpPr>
        <p:spPr>
          <a:xfrm>
            <a:off x="5721350" y="1535430"/>
            <a:ext cx="2882900" cy="2487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spc="-25" sz="2000">
                <a:solidFill>
                  <a:srgbClr val="000090"/>
                </a:solidFill>
              </a:defRPr>
            </a:pPr>
            <a:r>
              <a:t>Terminali</a:t>
            </a:r>
            <a:r>
              <a:rPr spc="-35"/>
              <a:t> </a:t>
            </a:r>
            <a:r>
              <a:rPr spc="-4"/>
              <a:t>nervosi</a:t>
            </a:r>
            <a:r>
              <a:rPr spc="-30"/>
              <a:t> </a:t>
            </a:r>
            <a:r>
              <a:rPr spc="-9"/>
              <a:t>colinergici</a:t>
            </a:r>
          </a:p>
        </p:txBody>
      </p:sp>
      <p:sp>
        <p:nvSpPr>
          <p:cNvPr id="368" name="object 11"/>
          <p:cNvSpPr/>
          <p:nvPr/>
        </p:nvSpPr>
        <p:spPr>
          <a:xfrm>
            <a:off x="215900" y="6017259"/>
            <a:ext cx="8675369" cy="760732"/>
          </a:xfrm>
          <a:prstGeom prst="rect">
            <a:avLst/>
          </a:prstGeom>
          <a:solidFill>
            <a:srgbClr val="FF0000">
              <a:alpha val="14999"/>
            </a:srgbClr>
          </a:solidFill>
          <a:ln w="12700">
            <a:miter lim="400000"/>
          </a:ln>
        </p:spPr>
        <p:txBody>
          <a:bodyPr lIns="45719" rIns="45719"/>
          <a:lstStyle/>
          <a:p>
            <a:pPr>
              <a:defRPr>
                <a:solidFill>
                  <a:srgbClr val="000000"/>
                </a:solidFill>
              </a:defRPr>
            </a:pPr>
          </a:p>
        </p:txBody>
      </p:sp>
      <p:sp>
        <p:nvSpPr>
          <p:cNvPr id="369" name="object 12"/>
          <p:cNvSpPr/>
          <p:nvPr/>
        </p:nvSpPr>
        <p:spPr>
          <a:xfrm>
            <a:off x="197485" y="2267773"/>
            <a:ext cx="5219701" cy="1255373"/>
          </a:xfrm>
          <a:prstGeom prst="rect">
            <a:avLst/>
          </a:prstGeom>
          <a:solidFill>
            <a:srgbClr val="FFFF00">
              <a:alpha val="14999"/>
            </a:srgbClr>
          </a:solidFill>
          <a:ln w="12700">
            <a:miter lim="400000"/>
          </a:ln>
        </p:spPr>
        <p:txBody>
          <a:bodyPr lIns="45719" rIns="45719"/>
          <a:lstStyle/>
          <a:p>
            <a:pPr>
              <a:defRPr>
                <a:solidFill>
                  <a:srgbClr val="000000"/>
                </a:solidFill>
              </a:defRPr>
            </a:pPr>
          </a:p>
        </p:txBody>
      </p:sp>
      <p:sp>
        <p:nvSpPr>
          <p:cNvPr id="370" name="object 14"/>
          <p:cNvSpPr txBox="1"/>
          <p:nvPr/>
        </p:nvSpPr>
        <p:spPr>
          <a:xfrm>
            <a:off x="246829" y="2039391"/>
            <a:ext cx="8383906" cy="47572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12090" indent="-199389">
              <a:lnSpc>
                <a:spcPts val="2100"/>
              </a:lnSpc>
              <a:spcBef>
                <a:spcPts val="100"/>
              </a:spcBef>
              <a:buSzPct val="116216"/>
              <a:buFont typeface="Arial"/>
              <a:buChar char="•"/>
              <a:tabLst>
                <a:tab pos="203200" algn="l"/>
              </a:tabLst>
              <a:defRPr i="1" spc="-35" sz="1600">
                <a:solidFill>
                  <a:srgbClr val="FF0000"/>
                </a:solidFill>
              </a:defRPr>
            </a:pPr>
            <a:r>
              <a:t>&gt;</a:t>
            </a:r>
            <a:r>
              <a:t> </a:t>
            </a:r>
            <a:r>
              <a:t>tollerabilità</a:t>
            </a:r>
            <a:r>
              <a:rPr>
                <a:solidFill>
                  <a:srgbClr val="000000"/>
                </a:solidFill>
              </a:rPr>
              <a:t>:</a:t>
            </a:r>
            <a:r>
              <a:rPr spc="-10">
                <a:solidFill>
                  <a:srgbClr val="000000"/>
                </a:solidFill>
              </a:rPr>
              <a:t> </a:t>
            </a:r>
            <a:r>
              <a:rPr spc="-40">
                <a:solidFill>
                  <a:srgbClr val="000000"/>
                </a:solidFill>
              </a:rPr>
              <a:t>assenza</a:t>
            </a:r>
            <a:r>
              <a:rPr spc="-10">
                <a:solidFill>
                  <a:srgbClr val="000000"/>
                </a:solidFill>
              </a:rPr>
              <a:t> di </a:t>
            </a:r>
            <a:r>
              <a:rPr spc="-40">
                <a:solidFill>
                  <a:srgbClr val="000000"/>
                </a:solidFill>
              </a:rPr>
              <a:t>effetti</a:t>
            </a:r>
            <a:r>
              <a:rPr spc="-20">
                <a:solidFill>
                  <a:srgbClr val="000000"/>
                </a:solidFill>
              </a:rPr>
              <a:t> </a:t>
            </a:r>
            <a:r>
              <a:rPr spc="-40">
                <a:solidFill>
                  <a:srgbClr val="000000"/>
                </a:solidFill>
              </a:rPr>
              <a:t>collaterali</a:t>
            </a:r>
            <a:r>
              <a:rPr spc="-10">
                <a:solidFill>
                  <a:srgbClr val="000000"/>
                </a:solidFill>
              </a:rPr>
              <a:t> </a:t>
            </a:r>
            <a:r>
              <a:rPr spc="-65">
                <a:solidFill>
                  <a:srgbClr val="000000"/>
                </a:solidFill>
              </a:rPr>
              <a:t>gravi</a:t>
            </a:r>
          </a:p>
          <a:p>
            <a:pPr marL="219709" marR="3463290" indent="-207009">
              <a:lnSpc>
                <a:spcPts val="2100"/>
              </a:lnSpc>
              <a:spcBef>
                <a:spcPts val="100"/>
              </a:spcBef>
              <a:buSzPct val="116216"/>
              <a:buFont typeface="Arial"/>
              <a:buChar char="•"/>
              <a:tabLst>
                <a:tab pos="203200" algn="l"/>
              </a:tabLst>
              <a:defRPr i="1" spc="-25" sz="1600">
                <a:solidFill>
                  <a:srgbClr val="FF0000"/>
                </a:solidFill>
              </a:defRPr>
            </a:pPr>
            <a:r>
              <a:t>specificità</a:t>
            </a:r>
            <a:r>
              <a:rPr spc="-15"/>
              <a:t> </a:t>
            </a:r>
            <a:r>
              <a:rPr spc="-30"/>
              <a:t>recettoriale</a:t>
            </a:r>
            <a:r>
              <a:rPr spc="-10"/>
              <a:t> </a:t>
            </a:r>
            <a:r>
              <a:rPr spc="10"/>
              <a:t>e</a:t>
            </a:r>
            <a:r>
              <a:rPr spc="-10"/>
              <a:t> </a:t>
            </a:r>
            <a:r>
              <a:rPr spc="-30"/>
              <a:t>selettività</a:t>
            </a:r>
            <a:r>
              <a:rPr spc="-15"/>
              <a:t> </a:t>
            </a:r>
            <a:r>
              <a:rPr spc="-35"/>
              <a:t>d’azione:</a:t>
            </a:r>
            <a:r>
              <a:rPr spc="10"/>
              <a:t> </a:t>
            </a:r>
            <a:r>
              <a:rPr>
                <a:solidFill>
                  <a:srgbClr val="000000"/>
                </a:solidFill>
              </a:rPr>
              <a:t>azione </a:t>
            </a:r>
            <a:r>
              <a:rPr spc="-405">
                <a:solidFill>
                  <a:srgbClr val="000000"/>
                </a:solidFill>
              </a:rPr>
              <a:t> </a:t>
            </a:r>
            <a:r>
              <a:rPr spc="-40">
                <a:solidFill>
                  <a:srgbClr val="000000"/>
                </a:solidFill>
              </a:rPr>
              <a:t>diretta</a:t>
            </a:r>
            <a:r>
              <a:rPr spc="-10">
                <a:solidFill>
                  <a:srgbClr val="000000"/>
                </a:solidFill>
              </a:rPr>
              <a:t> </a:t>
            </a:r>
            <a:r>
              <a:rPr spc="-15">
                <a:solidFill>
                  <a:srgbClr val="000000"/>
                </a:solidFill>
              </a:rPr>
              <a:t>sui </a:t>
            </a:r>
            <a:r>
              <a:rPr>
                <a:solidFill>
                  <a:srgbClr val="000000"/>
                </a:solidFill>
              </a:rPr>
              <a:t>recettori</a:t>
            </a:r>
            <a:r>
              <a:rPr spc="-30">
                <a:solidFill>
                  <a:srgbClr val="000000"/>
                </a:solidFill>
              </a:rPr>
              <a:t> </a:t>
            </a:r>
            <a:r>
              <a:rPr>
                <a:solidFill>
                  <a:srgbClr val="000000"/>
                </a:solidFill>
              </a:rPr>
              <a:t>muscolari bronchiali</a:t>
            </a:r>
          </a:p>
          <a:p>
            <a:pPr marL="219709" marR="3782059" indent="-207009">
              <a:lnSpc>
                <a:spcPts val="2100"/>
              </a:lnSpc>
              <a:buSzPct val="116216"/>
              <a:buFont typeface="Arial"/>
              <a:buChar char="•"/>
              <a:tabLst>
                <a:tab pos="203200" algn="l"/>
              </a:tabLst>
              <a:defRPr i="1" spc="-35" sz="1600">
                <a:solidFill>
                  <a:srgbClr val="FF0000"/>
                </a:solidFill>
              </a:defRPr>
            </a:pPr>
            <a:r>
              <a:t>cumulabilità</a:t>
            </a:r>
            <a:r>
              <a:rPr spc="-20"/>
              <a:t> </a:t>
            </a:r>
            <a:r>
              <a:rPr spc="-25"/>
              <a:t>degli</a:t>
            </a:r>
            <a:r>
              <a:rPr spc="-15"/>
              <a:t> </a:t>
            </a:r>
            <a:r>
              <a:rPr spc="-40"/>
              <a:t>effetti</a:t>
            </a:r>
            <a:r>
              <a:rPr spc="-25"/>
              <a:t> </a:t>
            </a:r>
            <a:r>
              <a:rPr spc="-30"/>
              <a:t>locali:</a:t>
            </a:r>
            <a:r>
              <a:rPr spc="5"/>
              <a:t> </a:t>
            </a:r>
            <a:r>
              <a:rPr spc="-30">
                <a:solidFill>
                  <a:srgbClr val="000000"/>
                </a:solidFill>
              </a:rPr>
              <a:t>risposta</a:t>
            </a:r>
            <a:r>
              <a:rPr spc="-15">
                <a:solidFill>
                  <a:srgbClr val="000000"/>
                </a:solidFill>
              </a:rPr>
              <a:t> </a:t>
            </a:r>
            <a:r>
              <a:rPr spc="-20">
                <a:solidFill>
                  <a:srgbClr val="000000"/>
                </a:solidFill>
              </a:rPr>
              <a:t>bronco- </a:t>
            </a:r>
            <a:r>
              <a:rPr spc="-405">
                <a:solidFill>
                  <a:srgbClr val="000000"/>
                </a:solidFill>
              </a:rPr>
              <a:t> </a:t>
            </a:r>
            <a:r>
              <a:rPr spc="-40">
                <a:solidFill>
                  <a:srgbClr val="000000"/>
                </a:solidFill>
              </a:rPr>
              <a:t>ostruttiva</a:t>
            </a:r>
            <a:r>
              <a:rPr spc="-10">
                <a:solidFill>
                  <a:srgbClr val="000000"/>
                </a:solidFill>
              </a:rPr>
              <a:t> dose dipendente</a:t>
            </a:r>
          </a:p>
          <a:p>
            <a:pPr>
              <a:defRPr sz="1500">
                <a:solidFill>
                  <a:srgbClr val="000000"/>
                </a:solidFill>
              </a:defRPr>
            </a:pPr>
          </a:p>
          <a:p>
            <a:pPr indent="231140">
              <a:tabLst>
                <a:tab pos="3721100" algn="l"/>
              </a:tabLst>
              <a:defRPr spc="-15">
                <a:solidFill>
                  <a:srgbClr val="001F5F"/>
                </a:solidFill>
              </a:defRPr>
            </a:pPr>
            <a:r>
              <a:t>Sintomi</a:t>
            </a:r>
            <a:r>
              <a:rPr spc="10"/>
              <a:t> </a:t>
            </a:r>
            <a:r>
              <a:t>transitori</a:t>
            </a:r>
            <a:r>
              <a:rPr spc="10"/>
              <a:t> </a:t>
            </a:r>
            <a:r>
              <a:rPr spc="-20"/>
              <a:t>durante</a:t>
            </a:r>
            <a:r>
              <a:rPr spc="20"/>
              <a:t> </a:t>
            </a:r>
            <a:r>
              <a:t>test	</a:t>
            </a:r>
            <a:r>
              <a:rPr spc="-10"/>
              <a:t>Frequenza</a:t>
            </a:r>
            <a:endParaRPr spc="-10"/>
          </a:p>
          <a:p>
            <a:pPr indent="231140">
              <a:spcBef>
                <a:spcPts val="700"/>
              </a:spcBef>
              <a:tabLst>
                <a:tab pos="4076700" algn="l"/>
              </a:tabLst>
              <a:defRPr b="1" spc="-15" sz="1200">
                <a:solidFill>
                  <a:srgbClr val="17375E"/>
                </a:solidFill>
              </a:defRPr>
            </a:pPr>
            <a:r>
              <a:t>TOSSE	</a:t>
            </a:r>
            <a:r>
              <a:rPr spc="0"/>
              <a:t>25%</a:t>
            </a:r>
            <a:endParaRPr spc="0"/>
          </a:p>
          <a:p>
            <a:pPr indent="231140">
              <a:spcBef>
                <a:spcPts val="600"/>
              </a:spcBef>
              <a:tabLst>
                <a:tab pos="4076700" algn="l"/>
              </a:tabLst>
              <a:defRPr b="1" spc="-5" sz="1200">
                <a:solidFill>
                  <a:srgbClr val="17375E"/>
                </a:solidFill>
              </a:defRPr>
            </a:pPr>
            <a:r>
              <a:t>DISPNEA</a:t>
            </a:r>
            <a:r>
              <a:rPr spc="0"/>
              <a:t> </a:t>
            </a:r>
            <a:r>
              <a:t>LIEVE	</a:t>
            </a:r>
            <a:r>
              <a:rPr spc="0"/>
              <a:t>21%</a:t>
            </a:r>
            <a:endParaRPr spc="0"/>
          </a:p>
          <a:p>
            <a:pPr indent="231140">
              <a:spcBef>
                <a:spcPts val="700"/>
              </a:spcBef>
              <a:tabLst>
                <a:tab pos="4076700" algn="l"/>
              </a:tabLst>
              <a:defRPr b="1" spc="-5" sz="1200">
                <a:solidFill>
                  <a:srgbClr val="17375E"/>
                </a:solidFill>
              </a:defRPr>
            </a:pPr>
            <a:r>
              <a:t>SIBILI/COSTRIZIONE</a:t>
            </a:r>
            <a:r>
              <a:rPr spc="0"/>
              <a:t> </a:t>
            </a:r>
            <a:r>
              <a:rPr spc="-10"/>
              <a:t>TORACICA	</a:t>
            </a:r>
            <a:r>
              <a:rPr spc="0"/>
              <a:t>10%</a:t>
            </a:r>
            <a:endParaRPr spc="0"/>
          </a:p>
          <a:p>
            <a:pPr indent="231140">
              <a:spcBef>
                <a:spcPts val="700"/>
              </a:spcBef>
              <a:tabLst>
                <a:tab pos="4114800" algn="l"/>
              </a:tabLst>
              <a:defRPr b="1" spc="-20" sz="1200">
                <a:solidFill>
                  <a:srgbClr val="17375E"/>
                </a:solidFill>
              </a:defRPr>
            </a:pPr>
            <a:r>
              <a:t>CEFALEA	</a:t>
            </a:r>
            <a:r>
              <a:rPr spc="5"/>
              <a:t>2%</a:t>
            </a:r>
          </a:p>
          <a:p>
            <a:pPr indent="231140">
              <a:spcBef>
                <a:spcPts val="700"/>
              </a:spcBef>
              <a:tabLst>
                <a:tab pos="4114800" algn="l"/>
              </a:tabLst>
              <a:defRPr b="1" spc="-5" sz="1200">
                <a:solidFill>
                  <a:srgbClr val="17375E"/>
                </a:solidFill>
              </a:defRPr>
            </a:pPr>
            <a:r>
              <a:t>VERTIGINI	</a:t>
            </a:r>
            <a:r>
              <a:rPr spc="5"/>
              <a:t>6%</a:t>
            </a:r>
          </a:p>
          <a:p>
            <a:pPr indent="5534659">
              <a:spcBef>
                <a:spcPts val="300"/>
              </a:spcBef>
              <a:defRPr spc="-9" sz="2000">
                <a:solidFill>
                  <a:srgbClr val="FF0000"/>
                </a:solidFill>
              </a:defRPr>
            </a:pPr>
            <a:r>
              <a:t>Contrazione</a:t>
            </a:r>
            <a:r>
              <a:rPr spc="-25"/>
              <a:t> </a:t>
            </a:r>
            <a:r>
              <a:rPr spc="-15"/>
              <a:t>fibre</a:t>
            </a:r>
            <a:r>
              <a:rPr spc="-25"/>
              <a:t> </a:t>
            </a:r>
            <a:r>
              <a:rPr spc="-4"/>
              <a:t>muscolari</a:t>
            </a:r>
          </a:p>
          <a:p>
            <a:pPr marL="102870" marR="37465" indent="147319" algn="ctr">
              <a:spcBef>
                <a:spcPts val="1200"/>
              </a:spcBef>
              <a:defRPr b="1" sz="2000">
                <a:solidFill>
                  <a:srgbClr val="17375E"/>
                </a:solidFill>
              </a:defRPr>
            </a:pPr>
          </a:p>
          <a:p>
            <a:pPr marL="102870" marR="37465" indent="147319" algn="ctr">
              <a:spcBef>
                <a:spcPts val="1200"/>
              </a:spcBef>
              <a:defRPr b="1" sz="2000">
                <a:solidFill>
                  <a:srgbClr val="17375E"/>
                </a:solidFill>
              </a:defRPr>
            </a:pPr>
            <a:r>
              <a:t>Il</a:t>
            </a:r>
            <a:r>
              <a:rPr spc="-15"/>
              <a:t> </a:t>
            </a:r>
            <a:r>
              <a:rPr spc="-19"/>
              <a:t>test</a:t>
            </a:r>
            <a:r>
              <a:rPr spc="-15"/>
              <a:t> con</a:t>
            </a:r>
            <a:r>
              <a:rPr spc="-9"/>
              <a:t> </a:t>
            </a:r>
            <a:r>
              <a:rPr spc="-19"/>
              <a:t>MTCH</a:t>
            </a:r>
            <a:r>
              <a:rPr spc="-9"/>
              <a:t> per </a:t>
            </a:r>
            <a:r>
              <a:rPr spc="-4"/>
              <a:t>gli</a:t>
            </a:r>
            <a:r>
              <a:rPr spc="-15"/>
              <a:t> scarsi </a:t>
            </a:r>
            <a:r>
              <a:rPr spc="-39"/>
              <a:t>effetti</a:t>
            </a:r>
            <a:r>
              <a:rPr spc="-15"/>
              <a:t> collaterali sistemici </a:t>
            </a:r>
            <a:r>
              <a:t>e</a:t>
            </a:r>
            <a:r>
              <a:rPr spc="-9"/>
              <a:t> </a:t>
            </a:r>
            <a:r>
              <a:rPr spc="-4"/>
              <a:t>la</a:t>
            </a:r>
            <a:r>
              <a:t> </a:t>
            </a:r>
            <a:r>
              <a:rPr spc="-4"/>
              <a:t>buona </a:t>
            </a:r>
            <a:r>
              <a:rPr spc="-484"/>
              <a:t> </a:t>
            </a:r>
            <a:r>
              <a:rPr spc="-15"/>
              <a:t>riproducibilità</a:t>
            </a:r>
            <a:r>
              <a:rPr spc="-4"/>
              <a:t> dei</a:t>
            </a:r>
            <a:r>
              <a:rPr spc="-9"/>
              <a:t> </a:t>
            </a:r>
            <a:r>
              <a:rPr spc="-15"/>
              <a:t>risultati</a:t>
            </a:r>
            <a:r>
              <a:t> è</a:t>
            </a:r>
            <a:r>
              <a:rPr spc="-9"/>
              <a:t> </a:t>
            </a:r>
            <a:r>
              <a:t>il</a:t>
            </a:r>
            <a:r>
              <a:rPr spc="-15"/>
              <a:t> </a:t>
            </a:r>
            <a:r>
              <a:rPr spc="-9"/>
              <a:t>metodo</a:t>
            </a:r>
            <a:r>
              <a:rPr spc="-4"/>
              <a:t> più</a:t>
            </a:r>
            <a:r>
              <a:rPr spc="-9"/>
              <a:t> </a:t>
            </a:r>
            <a:r>
              <a:rPr spc="-15"/>
              <a:t>usato</a:t>
            </a:r>
            <a:r>
              <a:rPr spc="4"/>
              <a:t> </a:t>
            </a:r>
            <a:r>
              <a:rPr spc="-9"/>
              <a:t>per</a:t>
            </a:r>
            <a:r>
              <a:rPr spc="-4"/>
              <a:t> lo</a:t>
            </a:r>
            <a:r>
              <a:t> </a:t>
            </a:r>
            <a:r>
              <a:rPr spc="-15"/>
              <a:t>studio</a:t>
            </a:r>
            <a:r>
              <a:rPr spc="-4"/>
              <a:t> della</a:t>
            </a:r>
            <a:r>
              <a:rPr spc="-9"/>
              <a:t> </a:t>
            </a:r>
            <a:r>
              <a:t>BR</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object 2"/>
          <p:cNvSpPr txBox="1"/>
          <p:nvPr>
            <p:ph type="title"/>
          </p:nvPr>
        </p:nvSpPr>
        <p:spPr>
          <a:xfrm>
            <a:off x="3185160" y="1531621"/>
            <a:ext cx="2283461" cy="443712"/>
          </a:xfrm>
          <a:prstGeom prst="rect">
            <a:avLst/>
          </a:prstGeom>
        </p:spPr>
        <p:txBody>
          <a:bodyPr lIns="0" tIns="0" rIns="0" bIns="0"/>
          <a:lstStyle/>
          <a:p>
            <a:pPr indent="12700" algn="ctr">
              <a:spcBef>
                <a:spcPts val="100"/>
              </a:spcBef>
              <a:defRPr>
                <a:solidFill>
                  <a:srgbClr val="17375E"/>
                </a:solidFill>
              </a:defRPr>
            </a:pPr>
            <a:r>
              <a:t>I</a:t>
            </a:r>
            <a:r>
              <a:rPr spc="-100" sz="2400"/>
              <a:t>NDI</a:t>
            </a:r>
            <a:r>
              <a:rPr sz="2400"/>
              <a:t>C</a:t>
            </a:r>
            <a:r>
              <a:rPr spc="-100" sz="2400"/>
              <a:t>A</a:t>
            </a:r>
            <a:r>
              <a:rPr sz="2400"/>
              <a:t>Z</a:t>
            </a:r>
            <a:r>
              <a:rPr spc="-100" sz="2400"/>
              <a:t>I</a:t>
            </a:r>
            <a:r>
              <a:rPr sz="2400"/>
              <a:t>O</a:t>
            </a:r>
            <a:r>
              <a:rPr spc="-100" sz="2400"/>
              <a:t>NI</a:t>
            </a:r>
          </a:p>
        </p:txBody>
      </p:sp>
      <p:sp>
        <p:nvSpPr>
          <p:cNvPr id="375" name="object 3"/>
          <p:cNvSpPr txBox="1"/>
          <p:nvPr/>
        </p:nvSpPr>
        <p:spPr>
          <a:xfrm>
            <a:off x="220979" y="2071371"/>
            <a:ext cx="172721" cy="38851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600"/>
              </a:spcBef>
              <a:defRPr sz="3300">
                <a:solidFill>
                  <a:srgbClr val="FF0000"/>
                </a:solidFill>
                <a:latin typeface="Arial"/>
                <a:ea typeface="Arial"/>
                <a:cs typeface="Arial"/>
                <a:sym typeface="Arial"/>
              </a:defRPr>
            </a:pPr>
            <a:r>
              <a:t>•</a:t>
            </a:r>
          </a:p>
          <a:p>
            <a:pPr indent="12700">
              <a:spcBef>
                <a:spcPts val="1500"/>
              </a:spcBef>
              <a:defRPr sz="3300">
                <a:solidFill>
                  <a:srgbClr val="FF0000"/>
                </a:solidFill>
                <a:latin typeface="Arial"/>
                <a:ea typeface="Arial"/>
                <a:cs typeface="Arial"/>
                <a:sym typeface="Arial"/>
              </a:defRPr>
            </a:pPr>
            <a:r>
              <a:t>•</a:t>
            </a:r>
          </a:p>
          <a:p>
            <a:pPr indent="12700">
              <a:lnSpc>
                <a:spcPts val="3700"/>
              </a:lnSpc>
              <a:spcBef>
                <a:spcPts val="2200"/>
              </a:spcBef>
              <a:defRPr sz="3300">
                <a:solidFill>
                  <a:srgbClr val="FF0000"/>
                </a:solidFill>
                <a:latin typeface="Arial"/>
                <a:ea typeface="Arial"/>
                <a:cs typeface="Arial"/>
                <a:sym typeface="Arial"/>
              </a:defRPr>
            </a:pPr>
            <a:r>
              <a:t>•</a:t>
            </a:r>
          </a:p>
          <a:p>
            <a:pPr indent="12700">
              <a:lnSpc>
                <a:spcPts val="3700"/>
              </a:lnSpc>
              <a:defRPr sz="3300">
                <a:solidFill>
                  <a:srgbClr val="FF0000"/>
                </a:solidFill>
                <a:latin typeface="Arial"/>
                <a:ea typeface="Arial"/>
                <a:cs typeface="Arial"/>
                <a:sym typeface="Arial"/>
              </a:defRPr>
            </a:pPr>
            <a:r>
              <a:t>•</a:t>
            </a:r>
          </a:p>
          <a:p>
            <a:pPr indent="12700">
              <a:spcBef>
                <a:spcPts val="2200"/>
              </a:spcBef>
              <a:defRPr sz="3300">
                <a:solidFill>
                  <a:srgbClr val="FF0000"/>
                </a:solidFill>
                <a:latin typeface="Arial"/>
                <a:ea typeface="Arial"/>
                <a:cs typeface="Arial"/>
                <a:sym typeface="Arial"/>
              </a:defRPr>
            </a:pPr>
            <a:r>
              <a:t>•</a:t>
            </a:r>
          </a:p>
        </p:txBody>
      </p:sp>
      <p:sp>
        <p:nvSpPr>
          <p:cNvPr id="376" name="object 4"/>
          <p:cNvSpPr txBox="1"/>
          <p:nvPr/>
        </p:nvSpPr>
        <p:spPr>
          <a:xfrm>
            <a:off x="504189" y="2132329"/>
            <a:ext cx="8387082" cy="587857"/>
          </a:xfrm>
          <a:prstGeom prst="rect">
            <a:avLst/>
          </a:prstGeom>
          <a:ln w="31627">
            <a:solidFill>
              <a:srgbClr val="006FBF"/>
            </a:solidFill>
          </a:ln>
          <a:extLst>
            <a:ext uri="{C572A759-6A51-4108-AA02-DFA0A04FC94B}">
              <ma14:wrappingTextBoxFlag xmlns:ma14="http://schemas.microsoft.com/office/mac/drawingml/2011/main" val="1"/>
            </a:ext>
          </a:extLst>
        </p:spPr>
        <p:txBody>
          <a:bodyPr lIns="0" tIns="0" rIns="0" bIns="0">
            <a:spAutoFit/>
          </a:bodyPr>
          <a:lstStyle/>
          <a:p>
            <a:pPr marR="153670" indent="217170">
              <a:lnSpc>
                <a:spcPct val="97100"/>
              </a:lnSpc>
              <a:spcBef>
                <a:spcPts val="300"/>
              </a:spcBef>
              <a:tabLst>
                <a:tab pos="1447800" algn="l"/>
                <a:tab pos="1790700" algn="l"/>
                <a:tab pos="2882900" algn="l"/>
                <a:tab pos="4305300" algn="l"/>
                <a:tab pos="4648200" algn="l"/>
                <a:tab pos="5372100" algn="l"/>
                <a:tab pos="6705600" algn="l"/>
              </a:tabLst>
              <a:defRPr i="1" spc="-30" sz="2200">
                <a:solidFill>
                  <a:srgbClr val="C00000"/>
                </a:solidFill>
              </a:defRPr>
            </a:pPr>
            <a:r>
              <a:t>Conferma	</a:t>
            </a:r>
            <a:r>
              <a:rPr spc="-15"/>
              <a:t>di	</a:t>
            </a:r>
            <a:r>
              <a:rPr spc="-25"/>
              <a:t>sospetto	</a:t>
            </a:r>
            <a:r>
              <a:rPr spc="-35"/>
              <a:t>diagnostico</a:t>
            </a:r>
            <a:r>
              <a:rPr spc="-35">
                <a:solidFill>
                  <a:srgbClr val="17375E"/>
                </a:solidFill>
              </a:rPr>
              <a:t>	</a:t>
            </a:r>
            <a:r>
              <a:rPr spc="-9">
                <a:solidFill>
                  <a:srgbClr val="17375E"/>
                </a:solidFill>
              </a:rPr>
              <a:t>di	</a:t>
            </a:r>
            <a:r>
              <a:rPr spc="-65">
                <a:solidFill>
                  <a:srgbClr val="17375E"/>
                </a:solidFill>
              </a:rPr>
              <a:t>asma	</a:t>
            </a:r>
            <a:r>
              <a:rPr spc="-25">
                <a:solidFill>
                  <a:srgbClr val="17375E"/>
                </a:solidFill>
              </a:rPr>
              <a:t>bronchiale	</a:t>
            </a:r>
            <a:r>
              <a:rPr sz="1600">
                <a:solidFill>
                  <a:srgbClr val="17375E"/>
                </a:solidFill>
              </a:rPr>
              <a:t>(spirometria</a:t>
            </a:r>
            <a:r>
              <a:rPr spc="125" sz="1600">
                <a:solidFill>
                  <a:srgbClr val="17375E"/>
                </a:solidFill>
              </a:rPr>
              <a:t> </a:t>
            </a:r>
            <a:r>
              <a:rPr spc="-25" sz="1600">
                <a:solidFill>
                  <a:srgbClr val="17375E"/>
                </a:solidFill>
              </a:rPr>
              <a:t>nella </a:t>
            </a:r>
            <a:r>
              <a:rPr spc="-360" sz="1600">
                <a:solidFill>
                  <a:srgbClr val="17375E"/>
                </a:solidFill>
              </a:rPr>
              <a:t> </a:t>
            </a:r>
            <a:r>
              <a:rPr sz="1600">
                <a:solidFill>
                  <a:srgbClr val="17375E"/>
                </a:solidFill>
              </a:rPr>
              <a:t>norma, </a:t>
            </a:r>
            <a:r>
              <a:rPr spc="-55" sz="1600">
                <a:solidFill>
                  <a:srgbClr val="17375E"/>
                </a:solidFill>
              </a:rPr>
              <a:t>ma</a:t>
            </a:r>
            <a:r>
              <a:rPr spc="-20" sz="1600">
                <a:solidFill>
                  <a:srgbClr val="17375E"/>
                </a:solidFill>
              </a:rPr>
              <a:t> </a:t>
            </a:r>
            <a:r>
              <a:rPr spc="-25" sz="1600">
                <a:solidFill>
                  <a:srgbClr val="17375E"/>
                </a:solidFill>
              </a:rPr>
              <a:t>sintomi</a:t>
            </a:r>
            <a:r>
              <a:rPr spc="-15" sz="1600">
                <a:solidFill>
                  <a:srgbClr val="17375E"/>
                </a:solidFill>
              </a:rPr>
              <a:t> </a:t>
            </a:r>
            <a:r>
              <a:rPr sz="1600">
                <a:solidFill>
                  <a:srgbClr val="17375E"/>
                </a:solidFill>
              </a:rPr>
              <a:t>respiratori</a:t>
            </a:r>
            <a:r>
              <a:rPr spc="-15" sz="1600">
                <a:solidFill>
                  <a:srgbClr val="17375E"/>
                </a:solidFill>
              </a:rPr>
              <a:t> </a:t>
            </a:r>
            <a:r>
              <a:rPr spc="-35" sz="1600">
                <a:solidFill>
                  <a:srgbClr val="17375E"/>
                </a:solidFill>
              </a:rPr>
              <a:t>suggestivi)</a:t>
            </a:r>
          </a:p>
        </p:txBody>
      </p:sp>
      <p:sp>
        <p:nvSpPr>
          <p:cNvPr id="377" name="object 5"/>
          <p:cNvSpPr txBox="1"/>
          <p:nvPr/>
        </p:nvSpPr>
        <p:spPr>
          <a:xfrm>
            <a:off x="504189" y="2889250"/>
            <a:ext cx="8387082" cy="672978"/>
          </a:xfrm>
          <a:prstGeom prst="rect">
            <a:avLst/>
          </a:prstGeom>
          <a:ln w="31627">
            <a:solidFill>
              <a:srgbClr val="006FBF"/>
            </a:solidFill>
          </a:ln>
          <a:extLst>
            <a:ext uri="{C572A759-6A51-4108-AA02-DFA0A04FC94B}">
              <ma14:wrappingTextBoxFlag xmlns:ma14="http://schemas.microsoft.com/office/mac/drawingml/2011/main" val="1"/>
            </a:ext>
          </a:extLst>
        </p:spPr>
        <p:txBody>
          <a:bodyPr lIns="0" tIns="0" rIns="0" bIns="0">
            <a:spAutoFit/>
          </a:bodyPr>
          <a:lstStyle/>
          <a:p>
            <a:pPr indent="186689">
              <a:lnSpc>
                <a:spcPts val="2500"/>
              </a:lnSpc>
              <a:defRPr i="1" spc="-15" sz="2200">
                <a:solidFill>
                  <a:srgbClr val="17375E"/>
                </a:solidFill>
              </a:defRPr>
            </a:pPr>
            <a:r>
              <a:t>Esclusione</a:t>
            </a:r>
            <a:r>
              <a:rPr spc="250"/>
              <a:t> </a:t>
            </a:r>
            <a:r>
              <a:rPr spc="-30"/>
              <a:t>definitiva</a:t>
            </a:r>
            <a:r>
              <a:rPr spc="270"/>
              <a:t> </a:t>
            </a:r>
            <a:r>
              <a:rPr spc="-30"/>
              <a:t>della</a:t>
            </a:r>
            <a:r>
              <a:rPr spc="265"/>
              <a:t> </a:t>
            </a:r>
            <a:r>
              <a:rPr spc="-39"/>
              <a:t>diagnosi</a:t>
            </a:r>
            <a:r>
              <a:rPr spc="240"/>
              <a:t> </a:t>
            </a:r>
            <a:r>
              <a:t>di</a:t>
            </a:r>
            <a:r>
              <a:rPr spc="254"/>
              <a:t> </a:t>
            </a:r>
            <a:r>
              <a:rPr spc="-65"/>
              <a:t>asma</a:t>
            </a:r>
            <a:r>
              <a:rPr spc="265"/>
              <a:t> </a:t>
            </a:r>
            <a:r>
              <a:rPr spc="-9"/>
              <a:t>in</a:t>
            </a:r>
            <a:r>
              <a:rPr spc="245"/>
              <a:t> </a:t>
            </a:r>
            <a:r>
              <a:rPr spc="-30"/>
              <a:t>pazienti</a:t>
            </a:r>
            <a:r>
              <a:rPr spc="254"/>
              <a:t> </a:t>
            </a:r>
            <a:r>
              <a:t>con</a:t>
            </a:r>
            <a:r>
              <a:rPr spc="240"/>
              <a:t> </a:t>
            </a:r>
            <a:r>
              <a:rPr spc="-25"/>
              <a:t>sintomi</a:t>
            </a:r>
          </a:p>
          <a:p>
            <a:pPr indent="88900">
              <a:lnSpc>
                <a:spcPts val="2500"/>
              </a:lnSpc>
              <a:defRPr i="1" spc="-30" sz="2200">
                <a:solidFill>
                  <a:srgbClr val="17375E"/>
                </a:solidFill>
              </a:defRPr>
            </a:pPr>
            <a:r>
              <a:t>respiratori</a:t>
            </a:r>
            <a:r>
              <a:rPr spc="-45"/>
              <a:t> </a:t>
            </a:r>
            <a:r>
              <a:rPr spc="-35"/>
              <a:t>atipici</a:t>
            </a:r>
          </a:p>
        </p:txBody>
      </p:sp>
      <p:sp>
        <p:nvSpPr>
          <p:cNvPr id="378" name="object 6"/>
          <p:cNvSpPr txBox="1"/>
          <p:nvPr/>
        </p:nvSpPr>
        <p:spPr>
          <a:xfrm>
            <a:off x="580389" y="3664017"/>
            <a:ext cx="8033386" cy="11194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76200">
              <a:spcBef>
                <a:spcPts val="900"/>
              </a:spcBef>
              <a:defRPr i="1" spc="-15" sz="2200">
                <a:solidFill>
                  <a:srgbClr val="17375E"/>
                </a:solidFill>
              </a:defRPr>
            </a:pPr>
            <a:r>
              <a:t>Definizione</a:t>
            </a:r>
            <a:r>
              <a:rPr spc="-9"/>
              <a:t> </a:t>
            </a:r>
            <a:r>
              <a:rPr spc="-4"/>
              <a:t>del </a:t>
            </a:r>
            <a:r>
              <a:t>rischio</a:t>
            </a:r>
            <a:r>
              <a:rPr spc="0"/>
              <a:t> </a:t>
            </a:r>
            <a:r>
              <a:rPr spc="-35"/>
              <a:t>relativo</a:t>
            </a:r>
            <a:r>
              <a:rPr spc="-4"/>
              <a:t> </a:t>
            </a:r>
            <a:r>
              <a:t>di</a:t>
            </a:r>
            <a:r>
              <a:rPr spc="-4"/>
              <a:t> </a:t>
            </a:r>
            <a:r>
              <a:rPr spc="-30"/>
              <a:t>sviluppare</a:t>
            </a:r>
            <a:r>
              <a:rPr spc="0"/>
              <a:t> </a:t>
            </a:r>
            <a:r>
              <a:rPr spc="-65"/>
              <a:t>asma</a:t>
            </a:r>
            <a:r>
              <a:rPr spc="-4"/>
              <a:t> </a:t>
            </a:r>
            <a:r>
              <a:t>in</a:t>
            </a:r>
            <a:r>
              <a:rPr spc="0"/>
              <a:t> </a:t>
            </a:r>
            <a:r>
              <a:rPr spc="-45"/>
              <a:t>fase</a:t>
            </a:r>
            <a:r>
              <a:t> </a:t>
            </a:r>
            <a:r>
              <a:rPr spc="-30"/>
              <a:t>preclinica</a:t>
            </a:r>
          </a:p>
          <a:p>
            <a:pPr indent="76200">
              <a:spcBef>
                <a:spcPts val="900"/>
              </a:spcBef>
              <a:defRPr i="1" spc="-39" sz="2200">
                <a:solidFill>
                  <a:srgbClr val="17375E"/>
                </a:solidFill>
              </a:defRPr>
            </a:pPr>
            <a:r>
              <a:t>D</a:t>
            </a:r>
            <a:r>
              <a:rPr spc="-9"/>
              <a:t>e</a:t>
            </a:r>
            <a:r>
              <a:rPr spc="-19"/>
              <a:t>fi</a:t>
            </a:r>
            <a:r>
              <a:rPr spc="-15"/>
              <a:t>n</a:t>
            </a:r>
            <a:r>
              <a:rPr spc="-25"/>
              <a:t>i</a:t>
            </a:r>
            <a:r>
              <a:rPr spc="-19"/>
              <a:t>zi</a:t>
            </a:r>
            <a:r>
              <a:rPr spc="-4"/>
              <a:t>o</a:t>
            </a:r>
            <a:r>
              <a:rPr spc="0"/>
              <a:t>n</a:t>
            </a:r>
            <a:r>
              <a:rPr spc="19"/>
              <a:t>e</a:t>
            </a:r>
            <a:r>
              <a:rPr spc="0"/>
              <a:t> </a:t>
            </a:r>
            <a:r>
              <a:rPr spc="-15"/>
              <a:t>di</a:t>
            </a:r>
            <a:r>
              <a:rPr spc="0"/>
              <a:t> </a:t>
            </a:r>
            <a:r>
              <a:rPr spc="-25"/>
              <a:t> </a:t>
            </a:r>
            <a:r>
              <a:rPr spc="-135">
                <a:solidFill>
                  <a:srgbClr val="C00000"/>
                </a:solidFill>
              </a:rPr>
              <a:t>g</a:t>
            </a:r>
            <a:r>
              <a:rPr spc="-55">
                <a:solidFill>
                  <a:srgbClr val="C00000"/>
                </a:solidFill>
              </a:rPr>
              <a:t>r</a:t>
            </a:r>
            <a:r>
              <a:rPr spc="-150">
                <a:solidFill>
                  <a:srgbClr val="C00000"/>
                </a:solidFill>
              </a:rPr>
              <a:t>a</a:t>
            </a:r>
            <a:r>
              <a:rPr spc="-4">
                <a:solidFill>
                  <a:srgbClr val="C00000"/>
                </a:solidFill>
              </a:rPr>
              <a:t>v</a:t>
            </a:r>
            <a:r>
              <a:rPr spc="-25">
                <a:solidFill>
                  <a:srgbClr val="C00000"/>
                </a:solidFill>
              </a:rPr>
              <a:t>i</a:t>
            </a:r>
            <a:r>
              <a:rPr spc="-60">
                <a:solidFill>
                  <a:srgbClr val="C00000"/>
                </a:solidFill>
              </a:rPr>
              <a:t>t</a:t>
            </a:r>
            <a:r>
              <a:rPr spc="-104">
                <a:solidFill>
                  <a:srgbClr val="C00000"/>
                </a:solidFill>
              </a:rPr>
              <a:t>à</a:t>
            </a:r>
            <a:r>
              <a:rPr spc="0">
                <a:solidFill>
                  <a:srgbClr val="C00000"/>
                </a:solidFill>
              </a:rPr>
              <a:t> </a:t>
            </a:r>
            <a:r>
              <a:rPr spc="-25"/>
              <a:t> </a:t>
            </a:r>
            <a:r>
              <a:rPr spc="-4"/>
              <a:t>d</a:t>
            </a:r>
            <a:r>
              <a:rPr spc="-15"/>
              <a:t>i</a:t>
            </a:r>
            <a:r>
              <a:rPr spc="0"/>
              <a:t> </a:t>
            </a:r>
            <a:r>
              <a:rPr spc="-25"/>
              <a:t> </a:t>
            </a:r>
            <a:r>
              <a:rPr spc="-35"/>
              <a:t>m</a:t>
            </a:r>
            <a:r>
              <a:rPr spc="-104"/>
              <a:t>a</a:t>
            </a:r>
            <a:r>
              <a:rPr spc="-25"/>
              <a:t>l</a:t>
            </a:r>
            <a:r>
              <a:rPr spc="-130"/>
              <a:t>a</a:t>
            </a:r>
            <a:r>
              <a:rPr spc="-50"/>
              <a:t>tti</a:t>
            </a:r>
            <a:r>
              <a:rPr spc="-104"/>
              <a:t>a</a:t>
            </a:r>
            <a:r>
              <a:rPr spc="0"/>
              <a:t> </a:t>
            </a:r>
            <a:r>
              <a:rPr spc="-25"/>
              <a:t> </a:t>
            </a:r>
            <a:r>
              <a:rPr spc="-104"/>
              <a:t>a</a:t>
            </a:r>
            <a:r>
              <a:rPr spc="-19"/>
              <a:t>s</a:t>
            </a:r>
            <a:r>
              <a:t>m</a:t>
            </a:r>
            <a:r>
              <a:rPr spc="-120"/>
              <a:t>a</a:t>
            </a:r>
            <a:r>
              <a:rPr spc="-30"/>
              <a:t>t</a:t>
            </a:r>
            <a:r>
              <a:rPr spc="-25"/>
              <a:t>i</a:t>
            </a:r>
            <a:r>
              <a:rPr spc="-45"/>
              <a:t>c</a:t>
            </a:r>
            <a:r>
              <a:rPr spc="-104"/>
              <a:t>a</a:t>
            </a:r>
            <a:r>
              <a:rPr spc="0"/>
              <a:t> </a:t>
            </a:r>
            <a:r>
              <a:rPr spc="-15"/>
              <a:t>sul</a:t>
            </a:r>
            <a:r>
              <a:rPr spc="-25"/>
              <a:t>l</a:t>
            </a:r>
            <a:r>
              <a:rPr spc="-104"/>
              <a:t>a</a:t>
            </a:r>
            <a:r>
              <a:rPr spc="0"/>
              <a:t> </a:t>
            </a:r>
            <a:r>
              <a:rPr spc="-30"/>
              <a:t> </a:t>
            </a:r>
            <a:r>
              <a:rPr spc="-4"/>
              <a:t>b</a:t>
            </a:r>
            <a:r>
              <a:rPr spc="-110"/>
              <a:t>a</a:t>
            </a:r>
            <a:r>
              <a:rPr spc="-15"/>
              <a:t>s</a:t>
            </a:r>
            <a:r>
              <a:rPr spc="19"/>
              <a:t>e</a:t>
            </a:r>
            <a:r>
              <a:rPr spc="0"/>
              <a:t> </a:t>
            </a:r>
            <a:r>
              <a:rPr spc="-25"/>
              <a:t> </a:t>
            </a:r>
            <a:r>
              <a:rPr spc="-15"/>
              <a:t>d</a:t>
            </a:r>
            <a:r>
              <a:rPr spc="9"/>
              <a:t>e</a:t>
            </a:r>
            <a:r>
              <a:rPr spc="-15"/>
              <a:t>l</a:t>
            </a:r>
            <a:r>
              <a:rPr spc="-25"/>
              <a:t>l</a:t>
            </a:r>
            <a:r>
              <a:rPr spc="-104"/>
              <a:t>a</a:t>
            </a:r>
            <a:r>
              <a:rPr spc="0"/>
              <a:t> </a:t>
            </a:r>
            <a:r>
              <a:rPr spc="-135"/>
              <a:t>g</a:t>
            </a:r>
            <a:r>
              <a:rPr spc="-55"/>
              <a:t>r</a:t>
            </a:r>
            <a:r>
              <a:rPr spc="-150"/>
              <a:t>a</a:t>
            </a:r>
            <a:r>
              <a:rPr spc="-15"/>
              <a:t>vi</a:t>
            </a:r>
            <a:r>
              <a:rPr spc="-70"/>
              <a:t>t</a:t>
            </a:r>
            <a:r>
              <a:rPr spc="-65"/>
              <a:t>à  </a:t>
            </a:r>
            <a:r>
              <a:rPr spc="-15"/>
              <a:t>dell’IB</a:t>
            </a:r>
            <a:r>
              <a:rPr spc="-15"/>
              <a:t> (iperreattività bronchiale)</a:t>
            </a:r>
          </a:p>
        </p:txBody>
      </p:sp>
      <p:sp>
        <p:nvSpPr>
          <p:cNvPr id="379" name="object 7"/>
          <p:cNvSpPr txBox="1"/>
          <p:nvPr/>
        </p:nvSpPr>
        <p:spPr>
          <a:xfrm>
            <a:off x="504189" y="4941570"/>
            <a:ext cx="8387082" cy="670438"/>
          </a:xfrm>
          <a:prstGeom prst="rect">
            <a:avLst/>
          </a:prstGeom>
          <a:ln w="31627">
            <a:solidFill>
              <a:srgbClr val="006FBF"/>
            </a:solidFill>
          </a:ln>
          <a:extLst>
            <a:ext uri="{C572A759-6A51-4108-AA02-DFA0A04FC94B}">
              <ma14:wrappingTextBoxFlag xmlns:ma14="http://schemas.microsoft.com/office/mac/drawingml/2011/main" val="1"/>
            </a:ext>
          </a:extLst>
        </p:spPr>
        <p:txBody>
          <a:bodyPr lIns="0" tIns="0" rIns="0" bIns="0">
            <a:spAutoFit/>
          </a:bodyPr>
          <a:lstStyle/>
          <a:p>
            <a:pPr indent="88900">
              <a:lnSpc>
                <a:spcPts val="2400"/>
              </a:lnSpc>
              <a:defRPr i="1" spc="-19" sz="2200">
                <a:solidFill>
                  <a:srgbClr val="C00000"/>
                </a:solidFill>
              </a:defRPr>
            </a:pPr>
            <a:r>
              <a:t>Modulazione</a:t>
            </a:r>
            <a:r>
              <a:rPr spc="79">
                <a:solidFill>
                  <a:srgbClr val="17375E"/>
                </a:solidFill>
              </a:rPr>
              <a:t> </a:t>
            </a:r>
            <a:r>
              <a:rPr spc="-30"/>
              <a:t>della</a:t>
            </a:r>
            <a:r>
              <a:rPr spc="95"/>
              <a:t> </a:t>
            </a:r>
            <a:r>
              <a:rPr spc="-50"/>
              <a:t>terapia</a:t>
            </a:r>
            <a:r>
              <a:rPr spc="70"/>
              <a:t> </a:t>
            </a:r>
            <a:r>
              <a:rPr spc="-55">
                <a:solidFill>
                  <a:srgbClr val="17375E"/>
                </a:solidFill>
              </a:rPr>
              <a:t>antiasmatica</a:t>
            </a:r>
            <a:r>
              <a:rPr spc="90">
                <a:solidFill>
                  <a:srgbClr val="17375E"/>
                </a:solidFill>
              </a:rPr>
              <a:t> </a:t>
            </a:r>
            <a:r>
              <a:rPr spc="-9">
                <a:solidFill>
                  <a:srgbClr val="17375E"/>
                </a:solidFill>
              </a:rPr>
              <a:t>in</a:t>
            </a:r>
            <a:r>
              <a:rPr spc="70">
                <a:solidFill>
                  <a:srgbClr val="17375E"/>
                </a:solidFill>
              </a:rPr>
              <a:t> </a:t>
            </a:r>
            <a:r>
              <a:rPr spc="-9">
                <a:solidFill>
                  <a:srgbClr val="17375E"/>
                </a:solidFill>
              </a:rPr>
              <a:t>funzione</a:t>
            </a:r>
            <a:r>
              <a:rPr spc="75">
                <a:solidFill>
                  <a:srgbClr val="17375E"/>
                </a:solidFill>
              </a:rPr>
              <a:t> </a:t>
            </a:r>
            <a:r>
              <a:rPr spc="-30">
                <a:solidFill>
                  <a:srgbClr val="17375E"/>
                </a:solidFill>
              </a:rPr>
              <a:t>della</a:t>
            </a:r>
            <a:r>
              <a:rPr spc="75">
                <a:solidFill>
                  <a:srgbClr val="17375E"/>
                </a:solidFill>
              </a:rPr>
              <a:t> </a:t>
            </a:r>
            <a:r>
              <a:rPr spc="-75">
                <a:solidFill>
                  <a:srgbClr val="17375E"/>
                </a:solidFill>
              </a:rPr>
              <a:t>gravità</a:t>
            </a:r>
            <a:r>
              <a:rPr spc="79">
                <a:solidFill>
                  <a:srgbClr val="17375E"/>
                </a:solidFill>
              </a:rPr>
              <a:t> </a:t>
            </a:r>
            <a:r>
              <a:rPr>
                <a:solidFill>
                  <a:srgbClr val="17375E"/>
                </a:solidFill>
              </a:rPr>
              <a:t>dell’IB,</a:t>
            </a:r>
            <a:endParaRPr>
              <a:solidFill>
                <a:srgbClr val="17375E"/>
              </a:solidFill>
            </a:endParaRPr>
          </a:p>
          <a:p>
            <a:pPr indent="88900">
              <a:lnSpc>
                <a:spcPts val="2600"/>
              </a:lnSpc>
              <a:defRPr i="1" spc="-19" sz="2200">
                <a:solidFill>
                  <a:srgbClr val="17375E"/>
                </a:solidFill>
              </a:defRPr>
            </a:pPr>
            <a:r>
              <a:t>periodicamente</a:t>
            </a:r>
            <a:r>
              <a:rPr spc="-25"/>
              <a:t> </a:t>
            </a:r>
            <a:r>
              <a:rPr spc="-39"/>
              <a:t>monitorizzata</a:t>
            </a:r>
            <a:r>
              <a:rPr spc="4"/>
              <a:t> </a:t>
            </a:r>
            <a:r>
              <a:rPr spc="-40" sz="1600"/>
              <a:t>(dati</a:t>
            </a:r>
            <a:r>
              <a:rPr spc="-15" sz="1600"/>
              <a:t> </a:t>
            </a:r>
            <a:r>
              <a:rPr spc="-50" sz="1600"/>
              <a:t>ancora</a:t>
            </a:r>
            <a:r>
              <a:rPr spc="-20" sz="1600"/>
              <a:t> </a:t>
            </a:r>
            <a:r>
              <a:rPr spc="-10" sz="1600"/>
              <a:t>non</a:t>
            </a:r>
            <a:r>
              <a:rPr spc="-15" sz="1600"/>
              <a:t> </a:t>
            </a:r>
            <a:r>
              <a:rPr spc="-25" sz="1600"/>
              <a:t>concordi)</a:t>
            </a:r>
          </a:p>
        </p:txBody>
      </p:sp>
      <p:grpSp>
        <p:nvGrpSpPr>
          <p:cNvPr id="386" name="object 9"/>
          <p:cNvGrpSpPr/>
          <p:nvPr/>
        </p:nvGrpSpPr>
        <p:grpSpPr>
          <a:xfrm>
            <a:off x="1043938" y="0"/>
            <a:ext cx="6281422" cy="1328420"/>
            <a:chOff x="0" y="0"/>
            <a:chExt cx="6281420" cy="1328418"/>
          </a:xfrm>
        </p:grpSpPr>
        <p:pic>
          <p:nvPicPr>
            <p:cNvPr id="380" name="object 10" descr="object 10"/>
            <p:cNvPicPr>
              <a:picLocks noChangeAspect="1"/>
            </p:cNvPicPr>
            <p:nvPr/>
          </p:nvPicPr>
          <p:blipFill>
            <a:blip r:embed="rId2">
              <a:extLst/>
            </a:blip>
            <a:stretch>
              <a:fillRect/>
            </a:stretch>
          </p:blipFill>
          <p:spPr>
            <a:xfrm>
              <a:off x="822930" y="253999"/>
              <a:ext cx="4866670" cy="371476"/>
            </a:xfrm>
            <a:prstGeom prst="rect">
              <a:avLst/>
            </a:prstGeom>
            <a:ln w="12700" cap="flat">
              <a:noFill/>
              <a:miter lim="400000"/>
            </a:ln>
            <a:effectLst/>
          </p:spPr>
        </p:pic>
        <p:pic>
          <p:nvPicPr>
            <p:cNvPr id="381" name="object 11" descr="object 11"/>
            <p:cNvPicPr>
              <a:picLocks noChangeAspect="1"/>
            </p:cNvPicPr>
            <p:nvPr/>
          </p:nvPicPr>
          <p:blipFill>
            <a:blip r:embed="rId3">
              <a:extLst/>
            </a:blip>
            <a:stretch>
              <a:fillRect/>
            </a:stretch>
          </p:blipFill>
          <p:spPr>
            <a:xfrm>
              <a:off x="38301" y="711351"/>
              <a:ext cx="6158857" cy="459474"/>
            </a:xfrm>
            <a:prstGeom prst="rect">
              <a:avLst/>
            </a:prstGeom>
            <a:ln w="12700" cap="flat">
              <a:noFill/>
              <a:miter lim="400000"/>
            </a:ln>
            <a:effectLst/>
          </p:spPr>
        </p:pic>
        <p:pic>
          <p:nvPicPr>
            <p:cNvPr id="382" name="object 12" descr="object 12"/>
            <p:cNvPicPr>
              <a:picLocks noChangeAspect="1"/>
            </p:cNvPicPr>
            <p:nvPr/>
          </p:nvPicPr>
          <p:blipFill>
            <a:blip r:embed="rId4">
              <a:extLst/>
            </a:blip>
            <a:stretch>
              <a:fillRect/>
            </a:stretch>
          </p:blipFill>
          <p:spPr>
            <a:xfrm>
              <a:off x="575309" y="-1"/>
              <a:ext cx="5114292" cy="781051"/>
            </a:xfrm>
            <a:prstGeom prst="rect">
              <a:avLst/>
            </a:prstGeom>
            <a:ln w="12700" cap="flat">
              <a:noFill/>
              <a:miter lim="400000"/>
            </a:ln>
            <a:effectLst/>
          </p:spPr>
        </p:pic>
        <p:pic>
          <p:nvPicPr>
            <p:cNvPr id="383" name="object 13" descr="object 13"/>
            <p:cNvPicPr>
              <a:picLocks noChangeAspect="1"/>
            </p:cNvPicPr>
            <p:nvPr/>
          </p:nvPicPr>
          <p:blipFill>
            <a:blip r:embed="rId5">
              <a:extLst/>
            </a:blip>
            <a:stretch>
              <a:fillRect/>
            </a:stretch>
          </p:blipFill>
          <p:spPr>
            <a:xfrm>
              <a:off x="0" y="636269"/>
              <a:ext cx="6281421" cy="513080"/>
            </a:xfrm>
            <a:prstGeom prst="rect">
              <a:avLst/>
            </a:prstGeom>
            <a:ln w="12700" cap="flat">
              <a:noFill/>
              <a:miter lim="400000"/>
            </a:ln>
            <a:effectLst/>
          </p:spPr>
        </p:pic>
        <p:pic>
          <p:nvPicPr>
            <p:cNvPr id="384" name="object 14" descr="object 14"/>
            <p:cNvPicPr>
              <a:picLocks noChangeAspect="1"/>
            </p:cNvPicPr>
            <p:nvPr/>
          </p:nvPicPr>
          <p:blipFill>
            <a:blip r:embed="rId6">
              <a:extLst/>
            </a:blip>
            <a:stretch>
              <a:fillRect/>
            </a:stretch>
          </p:blipFill>
          <p:spPr>
            <a:xfrm>
              <a:off x="28342" y="1217522"/>
              <a:ext cx="6199871" cy="105918"/>
            </a:xfrm>
            <a:prstGeom prst="rect">
              <a:avLst/>
            </a:prstGeom>
            <a:ln w="12700" cap="flat">
              <a:noFill/>
              <a:miter lim="400000"/>
            </a:ln>
            <a:effectLst/>
          </p:spPr>
        </p:pic>
        <p:pic>
          <p:nvPicPr>
            <p:cNvPr id="385" name="object 15" descr="object 15"/>
            <p:cNvPicPr>
              <a:picLocks noChangeAspect="1"/>
            </p:cNvPicPr>
            <p:nvPr/>
          </p:nvPicPr>
          <p:blipFill>
            <a:blip r:embed="rId7">
              <a:extLst/>
            </a:blip>
            <a:stretch>
              <a:fillRect/>
            </a:stretch>
          </p:blipFill>
          <p:spPr>
            <a:xfrm>
              <a:off x="-1" y="1151888"/>
              <a:ext cx="6263642" cy="176530"/>
            </a:xfrm>
            <a:prstGeom prst="rect">
              <a:avLst/>
            </a:prstGeom>
            <a:ln w="12700" cap="flat">
              <a:noFill/>
              <a:miter lim="400000"/>
            </a:ln>
            <a:effectLst/>
          </p:spPr>
        </p:pic>
      </p:grpSp>
      <p:pic>
        <p:nvPicPr>
          <p:cNvPr id="387" name="object 16" descr="object 16"/>
          <p:cNvPicPr>
            <a:picLocks noChangeAspect="1"/>
          </p:cNvPicPr>
          <p:nvPr/>
        </p:nvPicPr>
        <p:blipFill>
          <a:blip r:embed="rId8">
            <a:extLst/>
          </a:blip>
          <a:stretch>
            <a:fillRect/>
          </a:stretch>
        </p:blipFill>
        <p:spPr>
          <a:xfrm>
            <a:off x="5992483" y="6607127"/>
            <a:ext cx="2904518" cy="1137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1" name="object 2"/>
          <p:cNvGrpSpPr/>
          <p:nvPr/>
        </p:nvGrpSpPr>
        <p:grpSpPr>
          <a:xfrm>
            <a:off x="398456" y="914801"/>
            <a:ext cx="8276915" cy="4712896"/>
            <a:chOff x="0" y="0"/>
            <a:chExt cx="8276914" cy="4712894"/>
          </a:xfrm>
        </p:grpSpPr>
        <p:pic>
          <p:nvPicPr>
            <p:cNvPr id="389" name="object 3" descr="object 3"/>
            <p:cNvPicPr>
              <a:picLocks noChangeAspect="1"/>
            </p:cNvPicPr>
            <p:nvPr/>
          </p:nvPicPr>
          <p:blipFill>
            <a:blip r:embed="rId2">
              <a:extLst/>
            </a:blip>
            <a:stretch>
              <a:fillRect/>
            </a:stretch>
          </p:blipFill>
          <p:spPr>
            <a:xfrm>
              <a:off x="0" y="399675"/>
              <a:ext cx="8276915" cy="4313220"/>
            </a:xfrm>
            <a:prstGeom prst="rect">
              <a:avLst/>
            </a:prstGeom>
            <a:ln w="12700" cap="flat">
              <a:noFill/>
              <a:miter lim="400000"/>
            </a:ln>
            <a:effectLst/>
          </p:spPr>
        </p:pic>
        <p:pic>
          <p:nvPicPr>
            <p:cNvPr id="390" name="object 4" descr="object 4"/>
            <p:cNvPicPr>
              <a:picLocks noChangeAspect="1"/>
            </p:cNvPicPr>
            <p:nvPr/>
          </p:nvPicPr>
          <p:blipFill>
            <a:blip r:embed="rId3">
              <a:extLst/>
            </a:blip>
            <a:stretch>
              <a:fillRect/>
            </a:stretch>
          </p:blipFill>
          <p:spPr>
            <a:xfrm>
              <a:off x="7446408" y="-1"/>
              <a:ext cx="819152" cy="671832"/>
            </a:xfrm>
            <a:prstGeom prst="rect">
              <a:avLst/>
            </a:prstGeom>
            <a:ln w="12700" cap="flat">
              <a:noFill/>
              <a:miter lim="400000"/>
            </a:ln>
            <a:effectLst/>
          </p:spPr>
        </p:pic>
      </p:grpSp>
      <p:grpSp>
        <p:nvGrpSpPr>
          <p:cNvPr id="396" name="object 5"/>
          <p:cNvGrpSpPr/>
          <p:nvPr/>
        </p:nvGrpSpPr>
        <p:grpSpPr>
          <a:xfrm>
            <a:off x="1115060" y="1"/>
            <a:ext cx="6281421" cy="1180845"/>
            <a:chOff x="0" y="0"/>
            <a:chExt cx="6281420" cy="1180845"/>
          </a:xfrm>
        </p:grpSpPr>
        <p:pic>
          <p:nvPicPr>
            <p:cNvPr id="392" name="object 6" descr="object 6"/>
            <p:cNvPicPr>
              <a:picLocks noChangeAspect="1"/>
            </p:cNvPicPr>
            <p:nvPr/>
          </p:nvPicPr>
          <p:blipFill>
            <a:blip r:embed="rId4">
              <a:extLst/>
            </a:blip>
            <a:stretch>
              <a:fillRect/>
            </a:stretch>
          </p:blipFill>
          <p:spPr>
            <a:xfrm>
              <a:off x="824199" y="298450"/>
              <a:ext cx="4866671" cy="371475"/>
            </a:xfrm>
            <a:prstGeom prst="rect">
              <a:avLst/>
            </a:prstGeom>
            <a:ln w="12700" cap="flat">
              <a:noFill/>
              <a:miter lim="400000"/>
            </a:ln>
            <a:effectLst/>
          </p:spPr>
        </p:pic>
        <p:pic>
          <p:nvPicPr>
            <p:cNvPr id="393" name="object 7" descr="object 7"/>
            <p:cNvPicPr>
              <a:picLocks noChangeAspect="1"/>
            </p:cNvPicPr>
            <p:nvPr/>
          </p:nvPicPr>
          <p:blipFill>
            <a:blip r:embed="rId5">
              <a:extLst/>
            </a:blip>
            <a:stretch>
              <a:fillRect/>
            </a:stretch>
          </p:blipFill>
          <p:spPr>
            <a:xfrm>
              <a:off x="576580" y="0"/>
              <a:ext cx="5113021" cy="736600"/>
            </a:xfrm>
            <a:prstGeom prst="rect">
              <a:avLst/>
            </a:prstGeom>
            <a:ln w="12700" cap="flat">
              <a:noFill/>
              <a:miter lim="400000"/>
            </a:ln>
            <a:effectLst/>
          </p:spPr>
        </p:pic>
        <p:pic>
          <p:nvPicPr>
            <p:cNvPr id="394" name="object 8" descr="object 8"/>
            <p:cNvPicPr>
              <a:picLocks noChangeAspect="1"/>
            </p:cNvPicPr>
            <p:nvPr/>
          </p:nvPicPr>
          <p:blipFill>
            <a:blip r:embed="rId6">
              <a:extLst/>
            </a:blip>
            <a:stretch>
              <a:fillRect/>
            </a:stretch>
          </p:blipFill>
          <p:spPr>
            <a:xfrm>
              <a:off x="0" y="539750"/>
              <a:ext cx="6281421" cy="513080"/>
            </a:xfrm>
            <a:prstGeom prst="rect">
              <a:avLst/>
            </a:prstGeom>
            <a:ln w="12700" cap="flat">
              <a:noFill/>
              <a:miter lim="400000"/>
            </a:ln>
            <a:effectLst/>
          </p:spPr>
        </p:pic>
        <p:pic>
          <p:nvPicPr>
            <p:cNvPr id="395" name="object 9" descr="object 9"/>
            <p:cNvPicPr>
              <a:picLocks noChangeAspect="1"/>
            </p:cNvPicPr>
            <p:nvPr/>
          </p:nvPicPr>
          <p:blipFill>
            <a:blip r:embed="rId7">
              <a:extLst/>
            </a:blip>
            <a:stretch>
              <a:fillRect/>
            </a:stretch>
          </p:blipFill>
          <p:spPr>
            <a:xfrm>
              <a:off x="28502" y="1074166"/>
              <a:ext cx="6235069" cy="106680"/>
            </a:xfrm>
            <a:prstGeom prst="rect">
              <a:avLst/>
            </a:prstGeom>
            <a:ln w="12700" cap="flat">
              <a:noFill/>
              <a:miter lim="400000"/>
            </a:ln>
            <a:effectLst/>
          </p:spPr>
        </p:pic>
      </p:grpSp>
      <p:pic>
        <p:nvPicPr>
          <p:cNvPr id="397" name="object 10" descr="object 10"/>
          <p:cNvPicPr>
            <a:picLocks noChangeAspect="1"/>
          </p:cNvPicPr>
          <p:nvPr/>
        </p:nvPicPr>
        <p:blipFill>
          <a:blip r:embed="rId8">
            <a:extLst/>
          </a:blip>
          <a:stretch>
            <a:fillRect/>
          </a:stretch>
        </p:blipFill>
        <p:spPr>
          <a:xfrm>
            <a:off x="5502262" y="5691456"/>
            <a:ext cx="2904519" cy="113714"/>
          </a:xfrm>
          <a:prstGeom prst="rect">
            <a:avLst/>
          </a:prstGeom>
          <a:ln w="12700">
            <a:miter lim="400000"/>
          </a:ln>
        </p:spPr>
      </p:pic>
      <p:sp>
        <p:nvSpPr>
          <p:cNvPr id="398" name="object 11"/>
          <p:cNvSpPr/>
          <p:nvPr/>
        </p:nvSpPr>
        <p:spPr>
          <a:xfrm>
            <a:off x="251458" y="2049778"/>
            <a:ext cx="1223012" cy="359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21600"/>
                </a:moveTo>
                <a:lnTo>
                  <a:pt x="0" y="21600"/>
                </a:lnTo>
                <a:lnTo>
                  <a:pt x="0" y="0"/>
                </a:lnTo>
                <a:lnTo>
                  <a:pt x="21600" y="0"/>
                </a:lnTo>
                <a:lnTo>
                  <a:pt x="21600" y="21600"/>
                </a:lnTo>
                <a:lnTo>
                  <a:pt x="10811" y="21600"/>
                </a:lnTo>
                <a:close/>
              </a:path>
            </a:pathLst>
          </a:custGeom>
          <a:ln w="31627">
            <a:solidFill>
              <a:srgbClr val="FF0000"/>
            </a:solidFill>
          </a:ln>
        </p:spPr>
        <p:txBody>
          <a:bodyPr lIns="45719" rIns="45719"/>
          <a:lstStyle/>
          <a:p>
            <a:pPr>
              <a:defRPr>
                <a:solidFill>
                  <a:srgbClr val="000000"/>
                </a:solidFill>
              </a:defRPr>
            </a:pPr>
          </a:p>
        </p:txBody>
      </p:sp>
      <p:sp>
        <p:nvSpPr>
          <p:cNvPr id="399" name="object 12"/>
          <p:cNvSpPr/>
          <p:nvPr/>
        </p:nvSpPr>
        <p:spPr>
          <a:xfrm>
            <a:off x="251458" y="3705857"/>
            <a:ext cx="1223012" cy="359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21600"/>
                </a:moveTo>
                <a:lnTo>
                  <a:pt x="0" y="21600"/>
                </a:lnTo>
                <a:lnTo>
                  <a:pt x="0" y="0"/>
                </a:lnTo>
                <a:lnTo>
                  <a:pt x="21600" y="0"/>
                </a:lnTo>
                <a:lnTo>
                  <a:pt x="21600" y="21600"/>
                </a:lnTo>
                <a:lnTo>
                  <a:pt x="10811" y="21600"/>
                </a:lnTo>
                <a:close/>
              </a:path>
            </a:pathLst>
          </a:custGeom>
          <a:ln w="31627">
            <a:solidFill>
              <a:srgbClr val="FF0000"/>
            </a:solidFill>
          </a:ln>
        </p:spPr>
        <p:txBody>
          <a:bodyPr lIns="45719" rIns="45719"/>
          <a:lstStyle/>
          <a:p>
            <a:pPr>
              <a:defRPr>
                <a:solidFill>
                  <a:srgbClr val="000000"/>
                </a:solidFill>
              </a:defRPr>
            </a:pPr>
          </a:p>
        </p:txBody>
      </p:sp>
      <p:sp>
        <p:nvSpPr>
          <p:cNvPr id="400" name="object 13"/>
          <p:cNvSpPr txBox="1"/>
          <p:nvPr/>
        </p:nvSpPr>
        <p:spPr>
          <a:xfrm>
            <a:off x="359408" y="5888990"/>
            <a:ext cx="8388351" cy="758068"/>
          </a:xfrm>
          <a:prstGeom prst="rect">
            <a:avLst/>
          </a:prstGeom>
          <a:ln w="31627">
            <a:solidFill>
              <a:srgbClr val="006FBF"/>
            </a:solidFill>
          </a:ln>
          <a:extLst>
            <a:ext uri="{C572A759-6A51-4108-AA02-DFA0A04FC94B}">
              <ma14:wrappingTextBoxFlag xmlns:ma14="http://schemas.microsoft.com/office/mac/drawingml/2011/main" val="1"/>
            </a:ext>
          </a:extLst>
        </p:spPr>
        <p:txBody>
          <a:bodyPr lIns="0" tIns="0" rIns="0" bIns="0">
            <a:spAutoFit/>
          </a:bodyPr>
          <a:lstStyle/>
          <a:p>
            <a:pPr indent="89535">
              <a:lnSpc>
                <a:spcPts val="1900"/>
              </a:lnSpc>
              <a:spcBef>
                <a:spcPts val="300"/>
              </a:spcBef>
              <a:defRPr spc="-10" sz="1600">
                <a:solidFill>
                  <a:srgbClr val="17375E"/>
                </a:solidFill>
              </a:defRPr>
            </a:pPr>
            <a:r>
              <a:t>EPILESSIA</a:t>
            </a:r>
            <a:r>
              <a:rPr spc="-20"/>
              <a:t> </a:t>
            </a:r>
            <a:r>
              <a:rPr spc="0"/>
              <a:t>IN</a:t>
            </a:r>
            <a:r>
              <a:rPr spc="-15"/>
              <a:t> </a:t>
            </a:r>
            <a:r>
              <a:rPr spc="-35"/>
              <a:t>TRATTAMENTO</a:t>
            </a:r>
          </a:p>
          <a:p>
            <a:pPr marR="607059" indent="89535">
              <a:lnSpc>
                <a:spcPts val="1900"/>
              </a:lnSpc>
              <a:defRPr spc="-5" sz="1600">
                <a:solidFill>
                  <a:srgbClr val="17375E"/>
                </a:solidFill>
              </a:defRPr>
            </a:pPr>
            <a:r>
              <a:t>INFEZIONI DELLE </a:t>
            </a:r>
            <a:r>
              <a:rPr spc="-90"/>
              <a:t>V.</a:t>
            </a:r>
            <a:r>
              <a:rPr spc="-85"/>
              <a:t> </a:t>
            </a:r>
            <a:r>
              <a:t>AEREE </a:t>
            </a:r>
            <a:r>
              <a:rPr spc="-10"/>
              <a:t>SUPERIORI </a:t>
            </a:r>
            <a:r>
              <a:rPr spc="0"/>
              <a:t>O </a:t>
            </a:r>
            <a:r>
              <a:t>INFERIORI NELLE </a:t>
            </a:r>
            <a:r>
              <a:rPr spc="0"/>
              <a:t>2</a:t>
            </a:r>
            <a:r>
              <a:rPr spc="5"/>
              <a:t> </a:t>
            </a:r>
            <a:r>
              <a:t>SETTIMANE </a:t>
            </a:r>
            <a:r>
              <a:rPr spc="-10"/>
              <a:t>ANTECEDENTI </a:t>
            </a:r>
            <a:r>
              <a:rPr spc="0"/>
              <a:t>IL </a:t>
            </a:r>
            <a:r>
              <a:rPr spc="-15"/>
              <a:t>TEST </a:t>
            </a:r>
            <a:r>
              <a:rPr spc="-350"/>
              <a:t> </a:t>
            </a:r>
            <a:r>
              <a:rPr spc="-10"/>
              <a:t>BAMBINI</a:t>
            </a:r>
            <a:r>
              <a:t> DI</a:t>
            </a:r>
            <a:r>
              <a:rPr spc="0"/>
              <a:t> </a:t>
            </a:r>
            <a:r>
              <a:rPr spc="-40"/>
              <a:t>ETA’&lt;5</a:t>
            </a:r>
            <a:r>
              <a:rPr spc="-15"/>
              <a:t> </a:t>
            </a:r>
            <a:r>
              <a:t>anni</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6" name="object 2"/>
          <p:cNvGrpSpPr/>
          <p:nvPr/>
        </p:nvGrpSpPr>
        <p:grpSpPr>
          <a:xfrm>
            <a:off x="1546861" y="166369"/>
            <a:ext cx="6192521" cy="467361"/>
            <a:chOff x="0" y="0"/>
            <a:chExt cx="6192520" cy="467360"/>
          </a:xfrm>
        </p:grpSpPr>
        <p:pic>
          <p:nvPicPr>
            <p:cNvPr id="402" name="object 3" descr="object 3"/>
            <p:cNvPicPr>
              <a:picLocks noChangeAspect="1"/>
            </p:cNvPicPr>
            <p:nvPr/>
          </p:nvPicPr>
          <p:blipFill>
            <a:blip r:embed="rId2">
              <a:extLst/>
            </a:blip>
            <a:stretch>
              <a:fillRect/>
            </a:stretch>
          </p:blipFill>
          <p:spPr>
            <a:xfrm>
              <a:off x="0" y="0"/>
              <a:ext cx="6192519" cy="467361"/>
            </a:xfrm>
            <a:prstGeom prst="rect">
              <a:avLst/>
            </a:prstGeom>
            <a:ln w="12700" cap="flat">
              <a:noFill/>
              <a:miter lim="400000"/>
            </a:ln>
            <a:effectLst/>
          </p:spPr>
        </p:pic>
        <p:sp>
          <p:nvSpPr>
            <p:cNvPr id="403" name="object 4"/>
            <p:cNvSpPr/>
            <p:nvPr/>
          </p:nvSpPr>
          <p:spPr>
            <a:xfrm>
              <a:off x="0" y="0"/>
              <a:ext cx="6192521" cy="466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78"/>
                  </a:moveTo>
                  <a:lnTo>
                    <a:pt x="0" y="2060"/>
                  </a:lnTo>
                  <a:lnTo>
                    <a:pt x="4" y="1942"/>
                  </a:lnTo>
                  <a:lnTo>
                    <a:pt x="4" y="1589"/>
                  </a:lnTo>
                  <a:lnTo>
                    <a:pt x="9" y="1471"/>
                  </a:lnTo>
                  <a:lnTo>
                    <a:pt x="13" y="1354"/>
                  </a:lnTo>
                  <a:lnTo>
                    <a:pt x="13" y="1295"/>
                  </a:lnTo>
                  <a:lnTo>
                    <a:pt x="18" y="1177"/>
                  </a:lnTo>
                  <a:lnTo>
                    <a:pt x="22" y="1059"/>
                  </a:lnTo>
                  <a:lnTo>
                    <a:pt x="27" y="1001"/>
                  </a:lnTo>
                  <a:lnTo>
                    <a:pt x="31" y="883"/>
                  </a:lnTo>
                  <a:lnTo>
                    <a:pt x="40" y="824"/>
                  </a:lnTo>
                  <a:lnTo>
                    <a:pt x="44" y="706"/>
                  </a:lnTo>
                  <a:lnTo>
                    <a:pt x="49" y="647"/>
                  </a:lnTo>
                  <a:lnTo>
                    <a:pt x="58" y="530"/>
                  </a:lnTo>
                  <a:lnTo>
                    <a:pt x="62" y="471"/>
                  </a:lnTo>
                  <a:lnTo>
                    <a:pt x="66" y="412"/>
                  </a:lnTo>
                  <a:lnTo>
                    <a:pt x="75" y="353"/>
                  </a:lnTo>
                  <a:lnTo>
                    <a:pt x="84" y="294"/>
                  </a:lnTo>
                  <a:lnTo>
                    <a:pt x="89" y="235"/>
                  </a:lnTo>
                  <a:lnTo>
                    <a:pt x="97" y="177"/>
                  </a:lnTo>
                  <a:lnTo>
                    <a:pt x="106" y="177"/>
                  </a:lnTo>
                  <a:lnTo>
                    <a:pt x="115" y="118"/>
                  </a:lnTo>
                  <a:lnTo>
                    <a:pt x="124" y="59"/>
                  </a:lnTo>
                  <a:lnTo>
                    <a:pt x="137" y="59"/>
                  </a:lnTo>
                  <a:lnTo>
                    <a:pt x="146" y="0"/>
                  </a:lnTo>
                  <a:lnTo>
                    <a:pt x="21454" y="0"/>
                  </a:lnTo>
                  <a:lnTo>
                    <a:pt x="21463" y="59"/>
                  </a:lnTo>
                  <a:lnTo>
                    <a:pt x="21480" y="59"/>
                  </a:lnTo>
                  <a:lnTo>
                    <a:pt x="21489" y="118"/>
                  </a:lnTo>
                  <a:lnTo>
                    <a:pt x="21498" y="177"/>
                  </a:lnTo>
                  <a:lnTo>
                    <a:pt x="21503" y="177"/>
                  </a:lnTo>
                  <a:lnTo>
                    <a:pt x="21511" y="235"/>
                  </a:lnTo>
                  <a:lnTo>
                    <a:pt x="21520" y="294"/>
                  </a:lnTo>
                  <a:lnTo>
                    <a:pt x="21525" y="353"/>
                  </a:lnTo>
                  <a:lnTo>
                    <a:pt x="21534" y="412"/>
                  </a:lnTo>
                  <a:lnTo>
                    <a:pt x="21542" y="471"/>
                  </a:lnTo>
                  <a:lnTo>
                    <a:pt x="21547" y="530"/>
                  </a:lnTo>
                  <a:lnTo>
                    <a:pt x="21551" y="647"/>
                  </a:lnTo>
                  <a:lnTo>
                    <a:pt x="21560" y="706"/>
                  </a:lnTo>
                  <a:lnTo>
                    <a:pt x="21565" y="824"/>
                  </a:lnTo>
                  <a:lnTo>
                    <a:pt x="21569" y="883"/>
                  </a:lnTo>
                  <a:lnTo>
                    <a:pt x="21573" y="1001"/>
                  </a:lnTo>
                  <a:lnTo>
                    <a:pt x="21578" y="1059"/>
                  </a:lnTo>
                  <a:lnTo>
                    <a:pt x="21582" y="1177"/>
                  </a:lnTo>
                  <a:lnTo>
                    <a:pt x="21587" y="1295"/>
                  </a:lnTo>
                  <a:lnTo>
                    <a:pt x="21591" y="1354"/>
                  </a:lnTo>
                  <a:lnTo>
                    <a:pt x="21596" y="1471"/>
                  </a:lnTo>
                  <a:lnTo>
                    <a:pt x="21596" y="1707"/>
                  </a:lnTo>
                  <a:lnTo>
                    <a:pt x="21600" y="1825"/>
                  </a:lnTo>
                  <a:lnTo>
                    <a:pt x="21600" y="19775"/>
                  </a:lnTo>
                  <a:lnTo>
                    <a:pt x="21596" y="19893"/>
                  </a:lnTo>
                  <a:lnTo>
                    <a:pt x="21596" y="20129"/>
                  </a:lnTo>
                  <a:lnTo>
                    <a:pt x="21591" y="20246"/>
                  </a:lnTo>
                  <a:lnTo>
                    <a:pt x="21587" y="20305"/>
                  </a:lnTo>
                  <a:lnTo>
                    <a:pt x="21582" y="20423"/>
                  </a:lnTo>
                  <a:lnTo>
                    <a:pt x="21578" y="20541"/>
                  </a:lnTo>
                  <a:lnTo>
                    <a:pt x="21573" y="20599"/>
                  </a:lnTo>
                  <a:lnTo>
                    <a:pt x="21569" y="20717"/>
                  </a:lnTo>
                  <a:lnTo>
                    <a:pt x="21565" y="20776"/>
                  </a:lnTo>
                  <a:lnTo>
                    <a:pt x="21560" y="20894"/>
                  </a:lnTo>
                  <a:lnTo>
                    <a:pt x="21556" y="20953"/>
                  </a:lnTo>
                  <a:lnTo>
                    <a:pt x="21542" y="21129"/>
                  </a:lnTo>
                  <a:lnTo>
                    <a:pt x="21534" y="21188"/>
                  </a:lnTo>
                  <a:lnTo>
                    <a:pt x="21529" y="21247"/>
                  </a:lnTo>
                  <a:lnTo>
                    <a:pt x="21520" y="21306"/>
                  </a:lnTo>
                  <a:lnTo>
                    <a:pt x="21511" y="21365"/>
                  </a:lnTo>
                  <a:lnTo>
                    <a:pt x="21507" y="21423"/>
                  </a:lnTo>
                  <a:lnTo>
                    <a:pt x="21498" y="21423"/>
                  </a:lnTo>
                  <a:lnTo>
                    <a:pt x="21489" y="21482"/>
                  </a:lnTo>
                  <a:lnTo>
                    <a:pt x="21480" y="21541"/>
                  </a:lnTo>
                  <a:lnTo>
                    <a:pt x="21467" y="21541"/>
                  </a:lnTo>
                  <a:lnTo>
                    <a:pt x="21458" y="21600"/>
                  </a:lnTo>
                  <a:lnTo>
                    <a:pt x="146" y="21600"/>
                  </a:lnTo>
                  <a:lnTo>
                    <a:pt x="137" y="21541"/>
                  </a:lnTo>
                  <a:lnTo>
                    <a:pt x="124" y="21541"/>
                  </a:lnTo>
                  <a:lnTo>
                    <a:pt x="115" y="21482"/>
                  </a:lnTo>
                  <a:lnTo>
                    <a:pt x="106" y="21482"/>
                  </a:lnTo>
                  <a:lnTo>
                    <a:pt x="97" y="21423"/>
                  </a:lnTo>
                  <a:lnTo>
                    <a:pt x="89" y="21365"/>
                  </a:lnTo>
                  <a:lnTo>
                    <a:pt x="84" y="21306"/>
                  </a:lnTo>
                  <a:lnTo>
                    <a:pt x="75" y="21247"/>
                  </a:lnTo>
                  <a:lnTo>
                    <a:pt x="66" y="21188"/>
                  </a:lnTo>
                  <a:lnTo>
                    <a:pt x="62" y="21129"/>
                  </a:lnTo>
                  <a:lnTo>
                    <a:pt x="58" y="21070"/>
                  </a:lnTo>
                  <a:lnTo>
                    <a:pt x="49" y="21011"/>
                  </a:lnTo>
                  <a:lnTo>
                    <a:pt x="44" y="20894"/>
                  </a:lnTo>
                  <a:lnTo>
                    <a:pt x="40" y="20835"/>
                  </a:lnTo>
                  <a:lnTo>
                    <a:pt x="27" y="20658"/>
                  </a:lnTo>
                  <a:lnTo>
                    <a:pt x="18" y="20423"/>
                  </a:lnTo>
                  <a:lnTo>
                    <a:pt x="13" y="20364"/>
                  </a:lnTo>
                  <a:lnTo>
                    <a:pt x="13" y="20246"/>
                  </a:lnTo>
                  <a:lnTo>
                    <a:pt x="9" y="20129"/>
                  </a:lnTo>
                  <a:lnTo>
                    <a:pt x="9" y="20011"/>
                  </a:lnTo>
                  <a:lnTo>
                    <a:pt x="4" y="19893"/>
                  </a:lnTo>
                  <a:lnTo>
                    <a:pt x="4" y="19658"/>
                  </a:lnTo>
                  <a:lnTo>
                    <a:pt x="0" y="19599"/>
                  </a:lnTo>
                  <a:lnTo>
                    <a:pt x="0" y="2178"/>
                  </a:lnTo>
                  <a:close/>
                </a:path>
              </a:pathLst>
            </a:custGeom>
            <a:noFill/>
            <a:ln w="25518"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pic>
          <p:nvPicPr>
            <p:cNvPr id="404" name="object 5" descr="object 5"/>
            <p:cNvPicPr>
              <a:picLocks noChangeAspect="1"/>
            </p:cNvPicPr>
            <p:nvPr/>
          </p:nvPicPr>
          <p:blipFill>
            <a:blip r:embed="rId3">
              <a:extLst/>
            </a:blip>
            <a:stretch>
              <a:fillRect/>
            </a:stretch>
          </p:blipFill>
          <p:spPr>
            <a:xfrm>
              <a:off x="72390" y="20319"/>
              <a:ext cx="5543551" cy="406401"/>
            </a:xfrm>
            <a:prstGeom prst="rect">
              <a:avLst/>
            </a:prstGeom>
            <a:ln w="12700" cap="flat">
              <a:noFill/>
              <a:miter lim="400000"/>
            </a:ln>
            <a:effectLst/>
          </p:spPr>
        </p:pic>
        <p:sp>
          <p:nvSpPr>
            <p:cNvPr id="405" name="object 6"/>
            <p:cNvSpPr/>
            <p:nvPr/>
          </p:nvSpPr>
          <p:spPr>
            <a:xfrm>
              <a:off x="72390" y="20319"/>
              <a:ext cx="5544821" cy="406401"/>
            </a:xfrm>
            <a:prstGeom prst="rect">
              <a:avLst/>
            </a:prstGeom>
            <a:noFill/>
            <a:ln w="3175" cap="flat">
              <a:solidFill>
                <a:srgbClr val="000000"/>
              </a:solidFill>
              <a:prstDash val="solid"/>
              <a:round/>
            </a:ln>
            <a:effectLst/>
          </p:spPr>
          <p:txBody>
            <a:bodyPr wrap="square" lIns="45719" tIns="45719" rIns="45719" bIns="45719" numCol="1" anchor="t">
              <a:noAutofit/>
            </a:bodyPr>
            <a:lstStyle/>
            <a:p>
              <a:pPr>
                <a:defRPr>
                  <a:solidFill>
                    <a:srgbClr val="000000"/>
                  </a:solidFill>
                </a:defRPr>
              </a:pPr>
            </a:p>
          </p:txBody>
        </p:sp>
      </p:grpSp>
      <p:sp>
        <p:nvSpPr>
          <p:cNvPr id="407" name="object 7"/>
          <p:cNvSpPr txBox="1"/>
          <p:nvPr>
            <p:ph type="title"/>
          </p:nvPr>
        </p:nvSpPr>
        <p:spPr>
          <a:xfrm>
            <a:off x="1619886" y="214629"/>
            <a:ext cx="5542917" cy="382157"/>
          </a:xfrm>
          <a:prstGeom prst="rect">
            <a:avLst/>
          </a:prstGeom>
        </p:spPr>
        <p:txBody>
          <a:bodyPr lIns="0" tIns="0" rIns="0" bIns="0"/>
          <a:lstStyle>
            <a:lvl1pPr indent="537844">
              <a:spcBef>
                <a:spcPts val="100"/>
              </a:spcBef>
              <a:defRPr spc="-100" sz="2400">
                <a:solidFill>
                  <a:srgbClr val="16365C"/>
                </a:solidFill>
              </a:defRPr>
            </a:lvl1pPr>
          </a:lstStyle>
          <a:p>
            <a:pPr/>
            <a:r>
              <a:t>INTERPRETAZIONE dei risultati</a:t>
            </a:r>
          </a:p>
        </p:txBody>
      </p:sp>
      <p:sp>
        <p:nvSpPr>
          <p:cNvPr id="408" name="object 11"/>
          <p:cNvSpPr/>
          <p:nvPr/>
        </p:nvSpPr>
        <p:spPr>
          <a:xfrm>
            <a:off x="539750" y="5334000"/>
            <a:ext cx="8064500" cy="1249681"/>
          </a:xfrm>
          <a:prstGeom prst="rect">
            <a:avLst/>
          </a:prstGeom>
          <a:solidFill>
            <a:srgbClr val="FF0000">
              <a:alpha val="26998"/>
            </a:srgbClr>
          </a:solidFill>
          <a:ln w="12700">
            <a:miter lim="400000"/>
          </a:ln>
        </p:spPr>
        <p:txBody>
          <a:bodyPr lIns="45719" rIns="45719"/>
          <a:lstStyle/>
          <a:p>
            <a:pPr>
              <a:defRPr>
                <a:solidFill>
                  <a:srgbClr val="000000"/>
                </a:solidFill>
              </a:defRPr>
            </a:pPr>
          </a:p>
        </p:txBody>
      </p:sp>
      <p:sp>
        <p:nvSpPr>
          <p:cNvPr id="409" name="object 14"/>
          <p:cNvSpPr txBox="1"/>
          <p:nvPr/>
        </p:nvSpPr>
        <p:spPr>
          <a:xfrm>
            <a:off x="1057591" y="5406492"/>
            <a:ext cx="7171057" cy="106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2684779" indent="44450" algn="just">
              <a:lnSpc>
                <a:spcPts val="2400"/>
              </a:lnSpc>
              <a:spcBef>
                <a:spcPts val="200"/>
              </a:spcBef>
              <a:defRPr i="1" spc="-25" sz="2000">
                <a:solidFill>
                  <a:srgbClr val="FF0000"/>
                </a:solidFill>
              </a:defRPr>
            </a:pPr>
            <a:r>
              <a:t>sensibilità</a:t>
            </a:r>
            <a:r>
              <a:rPr spc="-19"/>
              <a:t> </a:t>
            </a:r>
            <a:r>
              <a:t>buona</a:t>
            </a:r>
            <a:r>
              <a:rPr spc="9"/>
              <a:t> </a:t>
            </a:r>
            <a:r>
              <a:rPr spc="-4">
                <a:solidFill>
                  <a:srgbClr val="000000"/>
                </a:solidFill>
              </a:rPr>
              <a:t>del</a:t>
            </a:r>
            <a:r>
              <a:rPr spc="-9">
                <a:solidFill>
                  <a:srgbClr val="000000"/>
                </a:solidFill>
              </a:rPr>
              <a:t> </a:t>
            </a:r>
            <a:r>
              <a:rPr>
                <a:solidFill>
                  <a:srgbClr val="000000"/>
                </a:solidFill>
              </a:rPr>
              <a:t>test:</a:t>
            </a:r>
            <a:r>
              <a:rPr spc="0">
                <a:solidFill>
                  <a:srgbClr val="000000"/>
                </a:solidFill>
              </a:rPr>
              <a:t> </a:t>
            </a:r>
            <a:r>
              <a:rPr spc="-39"/>
              <a:t>alto</a:t>
            </a:r>
            <a:r>
              <a:rPr spc="-15"/>
              <a:t> </a:t>
            </a:r>
            <a:r>
              <a:rPr spc="-30"/>
              <a:t>VPN</a:t>
            </a:r>
          </a:p>
          <a:p>
            <a:pPr indent="21590" algn="just">
              <a:lnSpc>
                <a:spcPts val="1800"/>
              </a:lnSpc>
              <a:defRPr i="1" spc="-15" sz="1600">
                <a:solidFill>
                  <a:srgbClr val="000000"/>
                </a:solidFill>
              </a:defRPr>
            </a:pPr>
            <a:r>
              <a:t>(pochi</a:t>
            </a:r>
            <a:r>
              <a:rPr spc="-10"/>
              <a:t> </a:t>
            </a:r>
            <a:r>
              <a:rPr spc="-25"/>
              <a:t>F</a:t>
            </a:r>
            <a:r>
              <a:rPr spc="-10"/>
              <a:t> </a:t>
            </a:r>
            <a:r>
              <a:rPr spc="-30"/>
              <a:t>neg:</a:t>
            </a:r>
            <a:r>
              <a:rPr spc="-5"/>
              <a:t> </a:t>
            </a:r>
            <a:r>
              <a:t>ciclo</a:t>
            </a:r>
            <a:r>
              <a:rPr spc="-10"/>
              <a:t> </a:t>
            </a:r>
            <a:r>
              <a:t>di</a:t>
            </a:r>
            <a:r>
              <a:rPr spc="-10"/>
              <a:t> </a:t>
            </a:r>
            <a:r>
              <a:rPr spc="-40"/>
              <a:t>terapia</a:t>
            </a:r>
            <a:r>
              <a:rPr spc="-5"/>
              <a:t> </a:t>
            </a:r>
            <a:r>
              <a:rPr spc="-25"/>
              <a:t>con</a:t>
            </a:r>
            <a:r>
              <a:rPr spc="-5"/>
              <a:t> </a:t>
            </a:r>
            <a:r>
              <a:rPr spc="-25"/>
              <a:t>steroidi,</a:t>
            </a:r>
            <a:r>
              <a:rPr spc="-5"/>
              <a:t> </a:t>
            </a:r>
            <a:r>
              <a:rPr spc="-60"/>
              <a:t>asma</a:t>
            </a:r>
            <a:r>
              <a:rPr spc="-5"/>
              <a:t> </a:t>
            </a:r>
            <a:r>
              <a:rPr spc="-25"/>
              <a:t>occupazionale</a:t>
            </a:r>
            <a:r>
              <a:t> </a:t>
            </a:r>
            <a:r>
              <a:rPr spc="-5"/>
              <a:t>o</a:t>
            </a:r>
            <a:r>
              <a:rPr spc="-10"/>
              <a:t> </a:t>
            </a:r>
            <a:r>
              <a:rPr spc="-35"/>
              <a:t>allergico</a:t>
            </a:r>
            <a:r>
              <a:rPr spc="-10"/>
              <a:t> </a:t>
            </a:r>
            <a:r>
              <a:rPr spc="-30"/>
              <a:t>intermittente)</a:t>
            </a:r>
          </a:p>
          <a:p>
            <a:pPr indent="101600" algn="just">
              <a:lnSpc>
                <a:spcPts val="2400"/>
              </a:lnSpc>
              <a:defRPr i="1" spc="-25" sz="2000">
                <a:solidFill>
                  <a:srgbClr val="FF0000"/>
                </a:solidFill>
              </a:defRPr>
            </a:pPr>
            <a:r>
              <a:t>specificità</a:t>
            </a:r>
            <a:r>
              <a:rPr spc="-15"/>
              <a:t> </a:t>
            </a:r>
            <a:r>
              <a:rPr spc="-30"/>
              <a:t>modesta</a:t>
            </a:r>
            <a:r>
              <a:rPr spc="-4"/>
              <a:t> </a:t>
            </a:r>
            <a:r>
              <a:rPr spc="-4">
                <a:solidFill>
                  <a:srgbClr val="000000"/>
                </a:solidFill>
              </a:rPr>
              <a:t>del</a:t>
            </a:r>
            <a:r>
              <a:rPr>
                <a:solidFill>
                  <a:srgbClr val="000000"/>
                </a:solidFill>
              </a:rPr>
              <a:t> test:</a:t>
            </a:r>
            <a:r>
              <a:rPr spc="9">
                <a:solidFill>
                  <a:srgbClr val="000000"/>
                </a:solidFill>
              </a:rPr>
              <a:t> </a:t>
            </a:r>
            <a:r>
              <a:rPr spc="-30"/>
              <a:t>basso</a:t>
            </a:r>
            <a:r>
              <a:rPr spc="-19"/>
              <a:t> </a:t>
            </a:r>
            <a:r>
              <a:rPr spc="-30"/>
              <a:t>VPP</a:t>
            </a:r>
          </a:p>
          <a:p>
            <a:pPr indent="12700" algn="just">
              <a:spcBef>
                <a:spcPts val="100"/>
              </a:spcBef>
              <a:defRPr i="1" spc="-25" sz="1600">
                <a:solidFill>
                  <a:srgbClr val="000000"/>
                </a:solidFill>
              </a:defRPr>
            </a:pPr>
            <a:r>
              <a:t>(molti</a:t>
            </a:r>
            <a:r>
              <a:rPr spc="-10"/>
              <a:t> </a:t>
            </a:r>
            <a:r>
              <a:t>F</a:t>
            </a:r>
            <a:r>
              <a:rPr spc="-10"/>
              <a:t> </a:t>
            </a:r>
            <a:r>
              <a:rPr spc="-15"/>
              <a:t>pos:</a:t>
            </a:r>
            <a:r>
              <a:rPr spc="-5"/>
              <a:t> </a:t>
            </a:r>
            <a:r>
              <a:rPr spc="-40"/>
              <a:t>BPCO,</a:t>
            </a:r>
            <a:r>
              <a:rPr spc="-15"/>
              <a:t> rinite</a:t>
            </a:r>
            <a:r>
              <a:rPr spc="-10"/>
              <a:t> </a:t>
            </a:r>
            <a:r>
              <a:rPr spc="-40"/>
              <a:t>allergica,</a:t>
            </a:r>
            <a:r>
              <a:rPr spc="-5"/>
              <a:t> </a:t>
            </a:r>
            <a:r>
              <a:rPr spc="-15"/>
              <a:t>esposizione</a:t>
            </a:r>
            <a:r>
              <a:rPr spc="-10"/>
              <a:t> </a:t>
            </a:r>
            <a:r>
              <a:rPr spc="-55"/>
              <a:t>tabagica,</a:t>
            </a:r>
            <a:r>
              <a:rPr spc="-15"/>
              <a:t> </a:t>
            </a:r>
            <a:r>
              <a:rPr spc="-20"/>
              <a:t>infezione</a:t>
            </a:r>
            <a:r>
              <a:rPr spc="-10"/>
              <a:t> </a:t>
            </a:r>
            <a:r>
              <a:rPr spc="-5"/>
              <a:t>delle</a:t>
            </a:r>
            <a:r>
              <a:rPr spc="-15"/>
              <a:t> </a:t>
            </a:r>
            <a:r>
              <a:rPr spc="-10"/>
              <a:t>vie </a:t>
            </a:r>
            <a:r>
              <a:t>aeree)</a:t>
            </a:r>
          </a:p>
        </p:txBody>
      </p:sp>
      <p:pic>
        <p:nvPicPr>
          <p:cNvPr id="410" name="object 15" descr="object 15"/>
          <p:cNvPicPr>
            <a:picLocks noChangeAspect="1"/>
          </p:cNvPicPr>
          <p:nvPr/>
        </p:nvPicPr>
        <p:blipFill>
          <a:blip r:embed="rId4">
            <a:extLst/>
          </a:blip>
          <a:stretch>
            <a:fillRect/>
          </a:stretch>
        </p:blipFill>
        <p:spPr>
          <a:xfrm>
            <a:off x="3655059" y="2014566"/>
            <a:ext cx="1356361" cy="364490"/>
          </a:xfrm>
          <a:prstGeom prst="rect">
            <a:avLst/>
          </a:prstGeom>
          <a:ln w="12700">
            <a:miter lim="400000"/>
          </a:ln>
        </p:spPr>
      </p:pic>
      <p:pic>
        <p:nvPicPr>
          <p:cNvPr id="411" name="object 16" descr="object 16"/>
          <p:cNvPicPr>
            <a:picLocks noChangeAspect="1"/>
          </p:cNvPicPr>
          <p:nvPr/>
        </p:nvPicPr>
        <p:blipFill>
          <a:blip r:embed="rId5">
            <a:extLst/>
          </a:blip>
          <a:stretch>
            <a:fillRect/>
          </a:stretch>
        </p:blipFill>
        <p:spPr>
          <a:xfrm>
            <a:off x="5080000" y="2014566"/>
            <a:ext cx="1356361" cy="364490"/>
          </a:xfrm>
          <a:prstGeom prst="rect">
            <a:avLst/>
          </a:prstGeom>
          <a:ln w="12700">
            <a:miter lim="400000"/>
          </a:ln>
        </p:spPr>
      </p:pic>
      <p:pic>
        <p:nvPicPr>
          <p:cNvPr id="412" name="object 17" descr="object 17"/>
          <p:cNvPicPr>
            <a:picLocks noChangeAspect="1"/>
          </p:cNvPicPr>
          <p:nvPr/>
        </p:nvPicPr>
        <p:blipFill>
          <a:blip r:embed="rId6">
            <a:extLst/>
          </a:blip>
          <a:stretch>
            <a:fillRect/>
          </a:stretch>
        </p:blipFill>
        <p:spPr>
          <a:xfrm>
            <a:off x="6504940" y="2014566"/>
            <a:ext cx="1612901" cy="364490"/>
          </a:xfrm>
          <a:prstGeom prst="rect">
            <a:avLst/>
          </a:prstGeom>
          <a:ln w="12700">
            <a:miter lim="400000"/>
          </a:ln>
        </p:spPr>
      </p:pic>
      <p:pic>
        <p:nvPicPr>
          <p:cNvPr id="413" name="object 18" descr="object 18"/>
          <p:cNvPicPr>
            <a:picLocks noChangeAspect="1"/>
          </p:cNvPicPr>
          <p:nvPr/>
        </p:nvPicPr>
        <p:blipFill>
          <a:blip r:embed="rId7">
            <a:extLst/>
          </a:blip>
          <a:stretch>
            <a:fillRect/>
          </a:stretch>
        </p:blipFill>
        <p:spPr>
          <a:xfrm>
            <a:off x="2230118" y="2027266"/>
            <a:ext cx="1356361" cy="363221"/>
          </a:xfrm>
          <a:prstGeom prst="rect">
            <a:avLst/>
          </a:prstGeom>
          <a:ln w="12700">
            <a:miter lim="400000"/>
          </a:ln>
        </p:spPr>
      </p:pic>
      <p:pic>
        <p:nvPicPr>
          <p:cNvPr id="414" name="object 19" descr="object 19"/>
          <p:cNvPicPr>
            <a:picLocks noChangeAspect="1"/>
          </p:cNvPicPr>
          <p:nvPr/>
        </p:nvPicPr>
        <p:blipFill>
          <a:blip r:embed="rId5">
            <a:extLst/>
          </a:blip>
          <a:stretch>
            <a:fillRect/>
          </a:stretch>
        </p:blipFill>
        <p:spPr>
          <a:xfrm>
            <a:off x="3708400" y="3022947"/>
            <a:ext cx="1356361" cy="364490"/>
          </a:xfrm>
          <a:prstGeom prst="rect">
            <a:avLst/>
          </a:prstGeom>
          <a:ln w="12700">
            <a:miter lim="400000"/>
          </a:ln>
        </p:spPr>
      </p:pic>
      <p:pic>
        <p:nvPicPr>
          <p:cNvPr id="415" name="object 20" descr="object 20"/>
          <p:cNvPicPr>
            <a:picLocks noChangeAspect="1"/>
          </p:cNvPicPr>
          <p:nvPr/>
        </p:nvPicPr>
        <p:blipFill>
          <a:blip r:embed="rId5">
            <a:extLst/>
          </a:blip>
          <a:stretch>
            <a:fillRect/>
          </a:stretch>
        </p:blipFill>
        <p:spPr>
          <a:xfrm>
            <a:off x="5133338" y="3022947"/>
            <a:ext cx="1355091" cy="364490"/>
          </a:xfrm>
          <a:prstGeom prst="rect">
            <a:avLst/>
          </a:prstGeom>
          <a:ln w="12700">
            <a:miter lim="400000"/>
          </a:ln>
        </p:spPr>
      </p:pic>
      <p:pic>
        <p:nvPicPr>
          <p:cNvPr id="416" name="object 21" descr="object 21"/>
          <p:cNvPicPr>
            <a:picLocks noChangeAspect="1"/>
          </p:cNvPicPr>
          <p:nvPr/>
        </p:nvPicPr>
        <p:blipFill>
          <a:blip r:embed="rId8">
            <a:extLst/>
          </a:blip>
          <a:stretch>
            <a:fillRect/>
          </a:stretch>
        </p:blipFill>
        <p:spPr>
          <a:xfrm>
            <a:off x="6572250" y="3024215"/>
            <a:ext cx="1546860" cy="331472"/>
          </a:xfrm>
          <a:prstGeom prst="rect">
            <a:avLst/>
          </a:prstGeom>
          <a:ln w="12700">
            <a:miter lim="400000"/>
          </a:ln>
        </p:spPr>
      </p:pic>
      <p:sp>
        <p:nvSpPr>
          <p:cNvPr id="417" name="object 22"/>
          <p:cNvSpPr txBox="1"/>
          <p:nvPr/>
        </p:nvSpPr>
        <p:spPr>
          <a:xfrm>
            <a:off x="6659881" y="3067398"/>
            <a:ext cx="137477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spc="-20" sz="1600">
                <a:solidFill>
                  <a:srgbClr val="000000"/>
                </a:solidFill>
              </a:defRPr>
            </a:lvl1pPr>
          </a:lstStyle>
          <a:p>
            <a:pPr/>
            <a:r>
              <a:t>Moderata-Grave</a:t>
            </a:r>
          </a:p>
        </p:txBody>
      </p:sp>
      <p:pic>
        <p:nvPicPr>
          <p:cNvPr id="418" name="object 23" descr="object 23"/>
          <p:cNvPicPr>
            <a:picLocks noChangeAspect="1"/>
          </p:cNvPicPr>
          <p:nvPr/>
        </p:nvPicPr>
        <p:blipFill>
          <a:blip r:embed="rId9">
            <a:extLst/>
          </a:blip>
          <a:stretch>
            <a:fillRect/>
          </a:stretch>
        </p:blipFill>
        <p:spPr>
          <a:xfrm>
            <a:off x="2230118" y="3034376"/>
            <a:ext cx="1356361" cy="364490"/>
          </a:xfrm>
          <a:prstGeom prst="rect">
            <a:avLst/>
          </a:prstGeom>
          <a:ln w="12700">
            <a:miter lim="400000"/>
          </a:ln>
        </p:spPr>
      </p:pic>
      <p:sp>
        <p:nvSpPr>
          <p:cNvPr id="419" name="object 24"/>
          <p:cNvSpPr txBox="1"/>
          <p:nvPr/>
        </p:nvSpPr>
        <p:spPr>
          <a:xfrm>
            <a:off x="256540" y="3515262"/>
            <a:ext cx="1821179" cy="2416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spcBef>
                <a:spcPts val="100"/>
              </a:spcBef>
              <a:defRPr i="1" spc="-25">
                <a:solidFill>
                  <a:srgbClr val="FF0000"/>
                </a:solidFill>
              </a:defRPr>
            </a:pPr>
            <a:r>
              <a:t>PC20</a:t>
            </a:r>
            <a:r>
              <a:rPr spc="-45"/>
              <a:t> </a:t>
            </a:r>
            <a:r>
              <a:rPr spc="-34"/>
              <a:t>FEV1 </a:t>
            </a:r>
            <a:r>
              <a:rPr i="0" spc="5">
                <a:solidFill>
                  <a:srgbClr val="000000"/>
                </a:solidFill>
              </a:rPr>
              <a:t>(mg/ml)</a:t>
            </a:r>
          </a:p>
        </p:txBody>
      </p:sp>
      <p:sp>
        <p:nvSpPr>
          <p:cNvPr id="420" name="object 25"/>
          <p:cNvSpPr txBox="1"/>
          <p:nvPr/>
        </p:nvSpPr>
        <p:spPr>
          <a:xfrm>
            <a:off x="7145870" y="3522055"/>
            <a:ext cx="255905" cy="2416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spcBef>
                <a:spcPts val="100"/>
              </a:spcBef>
              <a:defRPr>
                <a:solidFill>
                  <a:srgbClr val="000000"/>
                </a:solidFill>
              </a:defRPr>
            </a:lvl1pPr>
          </a:lstStyle>
          <a:p>
            <a:pPr/>
            <a:r>
              <a:t>&lt;1</a:t>
            </a:r>
          </a:p>
        </p:txBody>
      </p:sp>
      <p:sp>
        <p:nvSpPr>
          <p:cNvPr id="421" name="object 26"/>
          <p:cNvSpPr txBox="1"/>
          <p:nvPr/>
        </p:nvSpPr>
        <p:spPr>
          <a:xfrm>
            <a:off x="256539" y="1038651"/>
            <a:ext cx="7411086" cy="18941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863600" algn="ctr">
              <a:spcBef>
                <a:spcPts val="100"/>
              </a:spcBef>
              <a:defRPr i="1" spc="-30" sz="2400">
                <a:solidFill>
                  <a:srgbClr val="000090"/>
                </a:solidFill>
              </a:defRPr>
            </a:pPr>
            <a:r>
              <a:t>Classificazione</a:t>
            </a:r>
            <a:r>
              <a:rPr spc="-5"/>
              <a:t> </a:t>
            </a:r>
            <a:r>
              <a:rPr spc="-5"/>
              <a:t>di gravità </a:t>
            </a:r>
            <a:r>
              <a:t>della</a:t>
            </a:r>
            <a:r>
              <a:rPr spc="0"/>
              <a:t> </a:t>
            </a:r>
          </a:p>
          <a:p>
            <a:pPr indent="863600" algn="ctr">
              <a:spcBef>
                <a:spcPts val="100"/>
              </a:spcBef>
              <a:defRPr i="1" spc="-30" sz="2400">
                <a:solidFill>
                  <a:srgbClr val="000090"/>
                </a:solidFill>
              </a:defRPr>
            </a:pPr>
            <a:r>
              <a:t>re</a:t>
            </a:r>
            <a:r>
              <a:t>sponsività</a:t>
            </a:r>
            <a:r>
              <a:rPr spc="-10"/>
              <a:t> </a:t>
            </a:r>
            <a:r>
              <a:t>bronchiale</a:t>
            </a:r>
          </a:p>
          <a:p>
            <a:pPr marR="39369" algn="r">
              <a:spcBef>
                <a:spcPts val="2400"/>
              </a:spcBef>
              <a:tabLst>
                <a:tab pos="1562100" algn="l"/>
                <a:tab pos="2768600" algn="l"/>
                <a:tab pos="4533900" algn="l"/>
              </a:tabLst>
              <a:defRPr spc="-5">
                <a:solidFill>
                  <a:srgbClr val="000090"/>
                </a:solidFill>
              </a:defRPr>
            </a:pPr>
            <a:r>
              <a:t>Normale	</a:t>
            </a:r>
            <a:r>
              <a:rPr baseline="3086" spc="-15" sz="2700"/>
              <a:t>Lieve	</a:t>
            </a:r>
            <a:r>
              <a:rPr baseline="3086" spc="-30" sz="2700"/>
              <a:t>Moderata	</a:t>
            </a:r>
            <a:r>
              <a:rPr baseline="3086" spc="-37" sz="2700"/>
              <a:t>Grave</a:t>
            </a:r>
            <a:endParaRPr baseline="3086" spc="-7" sz="2700"/>
          </a:p>
          <a:p>
            <a:pPr marR="5080" algn="r">
              <a:spcBef>
                <a:spcPts val="1200"/>
              </a:spcBef>
              <a:tabLst>
                <a:tab pos="2209800" algn="l"/>
                <a:tab pos="3670300" algn="l"/>
                <a:tab pos="5168900" algn="l"/>
                <a:tab pos="6921500" algn="l"/>
              </a:tabLst>
              <a:defRPr i="1" spc="-34">
                <a:solidFill>
                  <a:srgbClr val="000090"/>
                </a:solidFill>
              </a:defRPr>
            </a:pPr>
            <a:r>
              <a:t>P</a:t>
            </a:r>
            <a:r>
              <a:rPr spc="-45"/>
              <a:t>D</a:t>
            </a:r>
            <a:r>
              <a:t>2</a:t>
            </a:r>
            <a:r>
              <a:rPr spc="-30"/>
              <a:t>0</a:t>
            </a:r>
            <a:r>
              <a:rPr spc="-15"/>
              <a:t> </a:t>
            </a:r>
            <a:r>
              <a:rPr spc="-25"/>
              <a:t>F</a:t>
            </a:r>
            <a:r>
              <a:t>EV</a:t>
            </a:r>
            <a:r>
              <a:rPr spc="-30"/>
              <a:t>1</a:t>
            </a:r>
            <a:r>
              <a:rPr spc="-15"/>
              <a:t> </a:t>
            </a:r>
            <a:r>
              <a:rPr i="0" spc="0"/>
              <a:t>(m</a:t>
            </a:r>
            <a:r>
              <a:rPr i="0" spc="-15"/>
              <a:t>c</a:t>
            </a:r>
            <a:r>
              <a:rPr i="0" spc="0"/>
              <a:t>g)	&gt;</a:t>
            </a:r>
            <a:r>
              <a:rPr i="0" spc="-5"/>
              <a:t>160</a:t>
            </a:r>
            <a:r>
              <a:rPr i="0" spc="0"/>
              <a:t>0	</a:t>
            </a:r>
            <a:r>
              <a:rPr i="0" spc="-5"/>
              <a:t>80</a:t>
            </a:r>
            <a:r>
              <a:rPr i="0" spc="5"/>
              <a:t>0</a:t>
            </a:r>
            <a:r>
              <a:rPr i="0" spc="-5"/>
              <a:t>-160</a:t>
            </a:r>
            <a:r>
              <a:rPr i="0" spc="0"/>
              <a:t>0	</a:t>
            </a:r>
            <a:r>
              <a:rPr i="0" spc="-5"/>
              <a:t>2</a:t>
            </a:r>
            <a:r>
              <a:rPr i="0" spc="5"/>
              <a:t>0</a:t>
            </a:r>
            <a:r>
              <a:rPr i="0" spc="-5"/>
              <a:t>0-80</a:t>
            </a:r>
            <a:r>
              <a:rPr i="0" spc="0"/>
              <a:t>0	&lt;</a:t>
            </a:r>
            <a:r>
              <a:rPr i="0" spc="-5"/>
              <a:t>2</a:t>
            </a:r>
            <a:r>
              <a:rPr i="0" spc="-5"/>
              <a:t>00</a:t>
            </a:r>
          </a:p>
        </p:txBody>
      </p:sp>
      <p:grpSp>
        <p:nvGrpSpPr>
          <p:cNvPr id="425" name="object 27"/>
          <p:cNvGrpSpPr/>
          <p:nvPr/>
        </p:nvGrpSpPr>
        <p:grpSpPr>
          <a:xfrm>
            <a:off x="3728718" y="3680747"/>
            <a:ext cx="4320542" cy="241419"/>
            <a:chOff x="0" y="0"/>
            <a:chExt cx="4320540" cy="241417"/>
          </a:xfrm>
        </p:grpSpPr>
        <p:sp>
          <p:nvSpPr>
            <p:cNvPr id="422" name="object 28"/>
            <p:cNvSpPr/>
            <p:nvPr/>
          </p:nvSpPr>
          <p:spPr>
            <a:xfrm>
              <a:off x="-1" y="228659"/>
              <a:ext cx="4319271" cy="1270"/>
            </a:xfrm>
            <a:prstGeom prst="line">
              <a:avLst/>
            </a:prstGeom>
            <a:noFill/>
            <a:ln w="19048" cap="flat">
              <a:solidFill>
                <a:srgbClr val="006FBF"/>
              </a:solidFill>
              <a:prstDash val="solid"/>
              <a:round/>
            </a:ln>
            <a:effectLst/>
          </p:spPr>
          <p:txBody>
            <a:bodyPr wrap="square" lIns="45719" tIns="45719" rIns="45719" bIns="45719" numCol="1" anchor="t">
              <a:noAutofit/>
            </a:bodyPr>
            <a:lstStyle/>
            <a:p>
              <a:pPr>
                <a:defRPr>
                  <a:solidFill>
                    <a:srgbClr val="000000"/>
                  </a:solidFill>
                </a:defRPr>
              </a:pPr>
            </a:p>
          </p:txBody>
        </p:sp>
        <p:sp>
          <p:nvSpPr>
            <p:cNvPr id="423" name="object 29"/>
            <p:cNvSpPr/>
            <p:nvPr/>
          </p:nvSpPr>
          <p:spPr>
            <a:xfrm flipH="1">
              <a:off x="8255" y="0"/>
              <a:ext cx="1" cy="241418"/>
            </a:xfrm>
            <a:prstGeom prst="line">
              <a:avLst/>
            </a:prstGeom>
            <a:noFill/>
            <a:ln w="26788" cap="flat">
              <a:solidFill>
                <a:srgbClr val="006FBF"/>
              </a:solidFill>
              <a:prstDash val="solid"/>
              <a:round/>
            </a:ln>
            <a:effectLst/>
          </p:spPr>
          <p:txBody>
            <a:bodyPr wrap="square" lIns="45719" tIns="45719" rIns="45719" bIns="45719" numCol="1" anchor="t">
              <a:noAutofit/>
            </a:bodyPr>
            <a:lstStyle/>
            <a:p>
              <a:pPr>
                <a:defRPr>
                  <a:solidFill>
                    <a:srgbClr val="000000"/>
                  </a:solidFill>
                </a:defRPr>
              </a:pPr>
            </a:p>
          </p:txBody>
        </p:sp>
        <p:sp>
          <p:nvSpPr>
            <p:cNvPr id="424" name="object 30"/>
            <p:cNvSpPr/>
            <p:nvPr/>
          </p:nvSpPr>
          <p:spPr>
            <a:xfrm>
              <a:off x="4320540" y="12758"/>
              <a:ext cx="1" cy="215901"/>
            </a:xfrm>
            <a:prstGeom prst="line">
              <a:avLst/>
            </a:prstGeom>
            <a:noFill/>
            <a:ln w="25518" cap="flat">
              <a:solidFill>
                <a:srgbClr val="006FBF"/>
              </a:solidFill>
              <a:prstDash val="solid"/>
              <a:round/>
            </a:ln>
            <a:effectLst/>
          </p:spPr>
          <p:txBody>
            <a:bodyPr wrap="square" lIns="45719" tIns="45719" rIns="45719" bIns="45719" numCol="1" anchor="t">
              <a:noAutofit/>
            </a:bodyPr>
            <a:lstStyle/>
            <a:p>
              <a:pPr>
                <a:defRPr>
                  <a:solidFill>
                    <a:srgbClr val="000000"/>
                  </a:solidFill>
                </a:defRPr>
              </a:pPr>
            </a:p>
          </p:txBody>
        </p:sp>
      </p:grpSp>
      <p:grpSp>
        <p:nvGrpSpPr>
          <p:cNvPr id="432" name="object 31"/>
          <p:cNvGrpSpPr/>
          <p:nvPr/>
        </p:nvGrpSpPr>
        <p:grpSpPr>
          <a:xfrm>
            <a:off x="-55698387" y="1976465"/>
            <a:ext cx="118668801" cy="2016762"/>
            <a:chOff x="0" y="0"/>
            <a:chExt cx="118668800" cy="2016761"/>
          </a:xfrm>
        </p:grpSpPr>
        <p:sp>
          <p:nvSpPr>
            <p:cNvPr id="426" name="object 32"/>
            <p:cNvSpPr/>
            <p:nvPr/>
          </p:nvSpPr>
          <p:spPr>
            <a:xfrm>
              <a:off x="57914542" y="1932940"/>
              <a:ext cx="1367791" cy="1270"/>
            </a:xfrm>
            <a:prstGeom prst="line">
              <a:avLst/>
            </a:prstGeom>
            <a:noFill/>
            <a:ln w="19048" cap="flat">
              <a:solidFill>
                <a:srgbClr val="006FBF"/>
              </a:solidFill>
              <a:prstDash val="solid"/>
              <a:round/>
            </a:ln>
            <a:effectLst/>
          </p:spPr>
          <p:txBody>
            <a:bodyPr wrap="square" lIns="45719" tIns="45719" rIns="45719" bIns="45719" numCol="1" anchor="t">
              <a:noAutofit/>
            </a:bodyPr>
            <a:lstStyle/>
            <a:p>
              <a:pPr>
                <a:defRPr>
                  <a:solidFill>
                    <a:srgbClr val="000000"/>
                  </a:solidFill>
                </a:defRPr>
              </a:pPr>
            </a:p>
          </p:txBody>
        </p:sp>
        <p:sp>
          <p:nvSpPr>
            <p:cNvPr id="427" name="object 33"/>
            <p:cNvSpPr/>
            <p:nvPr/>
          </p:nvSpPr>
          <p:spPr>
            <a:xfrm>
              <a:off x="57914542" y="1717039"/>
              <a:ext cx="1" cy="215901"/>
            </a:xfrm>
            <a:prstGeom prst="line">
              <a:avLst/>
            </a:prstGeom>
            <a:noFill/>
            <a:ln w="25518" cap="flat">
              <a:solidFill>
                <a:srgbClr val="006FBF"/>
              </a:solidFill>
              <a:prstDash val="solid"/>
              <a:round/>
            </a:ln>
            <a:effectLst/>
          </p:spPr>
          <p:txBody>
            <a:bodyPr wrap="square" lIns="45719" tIns="45719" rIns="45719" bIns="45719" numCol="1" anchor="t">
              <a:noAutofit/>
            </a:bodyPr>
            <a:lstStyle/>
            <a:p>
              <a:pPr>
                <a:defRPr>
                  <a:solidFill>
                    <a:srgbClr val="000000"/>
                  </a:solidFill>
                </a:defRPr>
              </a:pPr>
            </a:p>
          </p:txBody>
        </p:sp>
        <p:sp>
          <p:nvSpPr>
            <p:cNvPr id="428" name="object 34"/>
            <p:cNvSpPr/>
            <p:nvPr/>
          </p:nvSpPr>
          <p:spPr>
            <a:xfrm>
              <a:off x="59282964" y="1704280"/>
              <a:ext cx="1" cy="241419"/>
            </a:xfrm>
            <a:prstGeom prst="line">
              <a:avLst/>
            </a:prstGeom>
            <a:noFill/>
            <a:ln w="26788" cap="flat">
              <a:solidFill>
                <a:srgbClr val="006FBF"/>
              </a:solidFill>
              <a:prstDash val="solid"/>
              <a:round/>
            </a:ln>
            <a:effectLst/>
          </p:spPr>
          <p:txBody>
            <a:bodyPr wrap="square" lIns="45719" tIns="45719" rIns="45719" bIns="45719" numCol="1" anchor="t">
              <a:noAutofit/>
            </a:bodyPr>
            <a:lstStyle/>
            <a:p>
              <a:pPr>
                <a:defRPr>
                  <a:solidFill>
                    <a:srgbClr val="000000"/>
                  </a:solidFill>
                </a:defRPr>
              </a:pPr>
            </a:p>
          </p:txBody>
        </p:sp>
        <p:sp>
          <p:nvSpPr>
            <p:cNvPr id="429" name="object 35"/>
            <p:cNvSpPr/>
            <p:nvPr/>
          </p:nvSpPr>
          <p:spPr>
            <a:xfrm>
              <a:off x="59334398" y="0"/>
              <a:ext cx="1" cy="1903732"/>
            </a:xfrm>
            <a:prstGeom prst="line">
              <a:avLst/>
            </a:prstGeom>
            <a:noFill/>
            <a:ln w="9344" cap="flat">
              <a:solidFill>
                <a:srgbClr val="497DBA"/>
              </a:solidFill>
              <a:prstDash val="sysDash"/>
              <a:round/>
            </a:ln>
            <a:effectLst/>
          </p:spPr>
          <p:txBody>
            <a:bodyPr wrap="square" lIns="45719" tIns="45719" rIns="45719" bIns="45719" numCol="1" anchor="t">
              <a:noAutofit/>
            </a:bodyPr>
            <a:lstStyle/>
            <a:p>
              <a:pPr>
                <a:defRPr>
                  <a:solidFill>
                    <a:srgbClr val="000000"/>
                  </a:solidFill>
                </a:defRPr>
              </a:pPr>
            </a:p>
          </p:txBody>
        </p:sp>
        <p:sp>
          <p:nvSpPr>
            <p:cNvPr id="430" name="object 36"/>
            <p:cNvSpPr/>
            <p:nvPr/>
          </p:nvSpPr>
          <p:spPr>
            <a:xfrm>
              <a:off x="0" y="1943100"/>
              <a:ext cx="118668800" cy="1"/>
            </a:xfrm>
            <a:prstGeom prst="line">
              <a:avLst/>
            </a:prstGeom>
            <a:noFill/>
            <a:ln w="5079" cap="flat">
              <a:solidFill>
                <a:srgbClr val="497DBA"/>
              </a:solidFill>
              <a:prstDash val="solid"/>
              <a:round/>
            </a:ln>
            <a:effectLst/>
          </p:spPr>
          <p:txBody>
            <a:bodyPr wrap="square" lIns="45719" tIns="45719" rIns="45719" bIns="45719" numCol="1" anchor="t">
              <a:noAutofit/>
            </a:bodyPr>
            <a:lstStyle/>
            <a:p>
              <a:pPr>
                <a:defRPr>
                  <a:solidFill>
                    <a:srgbClr val="000000"/>
                  </a:solidFill>
                </a:defRPr>
              </a:pPr>
            </a:p>
          </p:txBody>
        </p:sp>
        <p:sp>
          <p:nvSpPr>
            <p:cNvPr id="431" name="object 37"/>
            <p:cNvSpPr/>
            <p:nvPr/>
          </p:nvSpPr>
          <p:spPr>
            <a:xfrm>
              <a:off x="59296300" y="1940561"/>
              <a:ext cx="76200" cy="76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0800" y="8640"/>
                  </a:lnTo>
                  <a:lnTo>
                    <a:pt x="0" y="0"/>
                  </a:lnTo>
                  <a:lnTo>
                    <a:pt x="10800" y="21600"/>
                  </a:lnTo>
                  <a:lnTo>
                    <a:pt x="21600" y="0"/>
                  </a:lnTo>
                  <a:close/>
                </a:path>
              </a:pathLst>
            </a:custGeom>
            <a:solidFill>
              <a:srgbClr val="497DBA"/>
            </a:solidFill>
            <a:ln w="12700" cap="flat">
              <a:noFill/>
              <a:miter lim="400000"/>
            </a:ln>
            <a:effectLst/>
          </p:spPr>
          <p:txBody>
            <a:bodyPr wrap="square" lIns="45719" tIns="45719" rIns="45719" bIns="45719" numCol="1" anchor="t">
              <a:noAutofit/>
            </a:bodyPr>
            <a:lstStyle/>
            <a:p>
              <a:pPr>
                <a:defRPr>
                  <a:solidFill>
                    <a:srgbClr val="000000"/>
                  </a:solidFill>
                </a:defRPr>
              </a:pPr>
            </a:p>
          </p:txBody>
        </p:sp>
      </p:grpSp>
      <p:sp>
        <p:nvSpPr>
          <p:cNvPr id="433" name="object 38"/>
          <p:cNvSpPr txBox="1"/>
          <p:nvPr/>
        </p:nvSpPr>
        <p:spPr>
          <a:xfrm>
            <a:off x="2405381" y="3078826"/>
            <a:ext cx="3896996" cy="13805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00330">
              <a:spcBef>
                <a:spcPts val="100"/>
              </a:spcBef>
              <a:tabLst>
                <a:tab pos="1460500" algn="l"/>
                <a:tab pos="3136900" algn="l"/>
              </a:tabLst>
              <a:defRPr spc="-5">
                <a:solidFill>
                  <a:srgbClr val="000000"/>
                </a:solidFill>
              </a:defRPr>
            </a:pPr>
            <a:r>
              <a:t>Normale	</a:t>
            </a:r>
            <a:r>
              <a:rPr baseline="3086" spc="-15" sz="2700"/>
              <a:t>Borderline	Lieve</a:t>
            </a:r>
            <a:endParaRPr baseline="3086" spc="-7" sz="2700"/>
          </a:p>
          <a:p>
            <a:pPr marR="44450" algn="ctr">
              <a:spcBef>
                <a:spcPts val="1300"/>
              </a:spcBef>
              <a:tabLst>
                <a:tab pos="1422400" algn="l"/>
                <a:tab pos="2870200" algn="l"/>
              </a:tabLst>
              <a:defRPr spc="-5">
                <a:solidFill>
                  <a:srgbClr val="000000"/>
                </a:solidFill>
              </a:defRPr>
            </a:pPr>
            <a:r>
              <a:t>&gt;16	4-16	</a:t>
            </a:r>
            <a:r>
              <a:rPr spc="0"/>
              <a:t>1-4</a:t>
            </a:r>
            <a:endParaRPr spc="0"/>
          </a:p>
          <a:p>
            <a:pPr>
              <a:defRPr sz="1400">
                <a:solidFill>
                  <a:srgbClr val="000000"/>
                </a:solidFill>
              </a:defRPr>
            </a:pPr>
          </a:p>
          <a:p>
            <a:pPr algn="ctr">
              <a:tabLst>
                <a:tab pos="1028700" algn="l"/>
                <a:tab pos="3060700" algn="l"/>
              </a:tabLst>
              <a:defRPr i="1" spc="-50" sz="2000">
                <a:solidFill>
                  <a:srgbClr val="006FBF"/>
                </a:solidFill>
              </a:defRPr>
            </a:pPr>
            <a:r>
              <a:t>Negativo	</a:t>
            </a:r>
            <a:r>
              <a:rPr spc="-30">
                <a:solidFill>
                  <a:srgbClr val="FF0000"/>
                </a:solidFill>
              </a:rPr>
              <a:t>Cut-off	</a:t>
            </a:r>
            <a:r>
              <a:rPr spc="-30"/>
              <a:t>Positivo</a:t>
            </a:r>
          </a:p>
        </p:txBody>
      </p:sp>
      <p:sp>
        <p:nvSpPr>
          <p:cNvPr id="434" name="CasellaDiTesto 1"/>
          <p:cNvSpPr txBox="1"/>
          <p:nvPr/>
        </p:nvSpPr>
        <p:spPr>
          <a:xfrm>
            <a:off x="8228647" y="1981200"/>
            <a:ext cx="762954" cy="936338"/>
          </a:xfrm>
          <a:prstGeom prst="rect">
            <a:avLst/>
          </a:prstGeom>
          <a:solidFill>
            <a:srgbClr val="C6D9F1"/>
          </a:solidFill>
          <a:ln w="19050">
            <a:solidFill>
              <a:srgbClr val="000000"/>
            </a:solidFill>
          </a:ln>
          <a:extLst>
            <a:ext uri="{C572A759-6A51-4108-AA02-DFA0A04FC94B}">
              <ma14:wrappingTextBoxFlag xmlns:ma14="http://schemas.microsoft.com/office/mac/drawingml/2011/main" val="1"/>
            </a:ext>
          </a:extLst>
        </p:spPr>
        <p:txBody>
          <a:bodyPr lIns="45719" rIns="45719">
            <a:spAutoFit/>
          </a:bodyPr>
          <a:lstStyle/>
          <a:p>
            <a:pPr>
              <a:defRPr>
                <a:solidFill>
                  <a:srgbClr val="000000"/>
                </a:solidFill>
              </a:defRPr>
            </a:pPr>
            <a:r>
              <a:t>Molto Grave</a:t>
            </a:r>
          </a:p>
          <a:p>
            <a:pPr>
              <a:defRPr>
                <a:solidFill>
                  <a:srgbClr val="000000"/>
                </a:solidFill>
              </a:defRPr>
            </a:pPr>
            <a:r>
              <a:t>&lt; 50</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434"/>
                                        </p:tgtEl>
                                        <p:attrNameLst>
                                          <p:attrName>style.visibility</p:attrName>
                                        </p:attrNameLst>
                                      </p:cBhvr>
                                      <p:to>
                                        <p:strVal val="visible"/>
                                      </p:to>
                                    </p:set>
                                    <p:anim calcmode="lin" valueType="num">
                                      <p:cBhvr>
                                        <p:cTn id="7" dur="1000" fill="hold"/>
                                        <p:tgtEl>
                                          <p:spTgt spid="434"/>
                                        </p:tgtEl>
                                        <p:attrNameLst>
                                          <p:attrName>ppt_x</p:attrName>
                                        </p:attrNameLst>
                                      </p:cBhvr>
                                      <p:tavLst>
                                        <p:tav tm="0">
                                          <p:val>
                                            <p:strVal val="#ppt_x"/>
                                          </p:val>
                                        </p:tav>
                                        <p:tav tm="100000">
                                          <p:val>
                                            <p:strVal val="#ppt_x"/>
                                          </p:val>
                                        </p:tav>
                                      </p:tavLst>
                                    </p:anim>
                                    <p:anim calcmode="lin" valueType="num">
                                      <p:cBhvr>
                                        <p:cTn id="8" dur="1000" fill="hold"/>
                                        <p:tgtEl>
                                          <p:spTgt spid="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Title 1"/>
          <p:cNvSpPr txBox="1"/>
          <p:nvPr>
            <p:ph type="title"/>
          </p:nvPr>
        </p:nvSpPr>
        <p:spPr>
          <a:prstGeom prst="rect">
            <a:avLst/>
          </a:prstGeom>
        </p:spPr>
        <p:txBody>
          <a:bodyPr/>
          <a:lstStyle>
            <a:lvl1pPr>
              <a:defRPr>
                <a:solidFill>
                  <a:srgbClr val="000090"/>
                </a:solidFill>
                <a:latin typeface="+mn-lt"/>
                <a:ea typeface="+mn-ea"/>
                <a:cs typeface="+mn-cs"/>
                <a:sym typeface="Calibri"/>
              </a:defRPr>
            </a:lvl1pPr>
          </a:lstStyle>
          <a:p>
            <a:pPr/>
            <a:r>
              <a:t>PD20</a:t>
            </a:r>
          </a:p>
        </p:txBody>
      </p:sp>
      <p:sp>
        <p:nvSpPr>
          <p:cNvPr id="437" name="Content Placeholder 2"/>
          <p:cNvSpPr txBox="1"/>
          <p:nvPr>
            <p:ph type="body" idx="1"/>
          </p:nvPr>
        </p:nvSpPr>
        <p:spPr>
          <a:prstGeom prst="rect">
            <a:avLst/>
          </a:prstGeom>
        </p:spPr>
        <p:txBody>
          <a:bodyPr/>
          <a:lstStyle/>
          <a:p>
            <a:pPr marL="0" indent="0" algn="just">
              <a:buSzTx/>
              <a:buNone/>
              <a:defRPr>
                <a:solidFill>
                  <a:srgbClr val="000090"/>
                </a:solidFill>
                <a:latin typeface="+mn-lt"/>
                <a:ea typeface="+mn-ea"/>
                <a:cs typeface="+mn-cs"/>
                <a:sym typeface="Calibri"/>
              </a:defRPr>
            </a:pPr>
            <a:r>
              <a:t>Il risultato del test di provocazione con metacolina viene espresso usualmente come </a:t>
            </a:r>
            <a:r>
              <a:rPr b="1"/>
              <a:t>PD20 FEV1</a:t>
            </a:r>
            <a:r>
              <a:t>, che è la dose di metacolina espressa in microgrammi, che provoca una caduta del 20% del FEV1 rispetto al valore basale o post-diluente. </a:t>
            </a:r>
          </a:p>
          <a:p>
            <a:pPr marL="0" indent="0" algn="just">
              <a:buSzTx/>
              <a:buNone/>
              <a:defRPr>
                <a:solidFill>
                  <a:srgbClr val="000090"/>
                </a:solidFill>
                <a:latin typeface="+mn-lt"/>
                <a:ea typeface="+mn-ea"/>
                <a:cs typeface="+mn-cs"/>
                <a:sym typeface="Calibri"/>
              </a:defRPr>
            </a:pPr>
            <a:r>
              <a:t>Poiché è raro che si osservi sperimentalmente un calo del FEV1 esattamente del 20% tale dato deve essere </a:t>
            </a:r>
            <a:r>
              <a:rPr b="1"/>
              <a:t>estrapolato</a:t>
            </a:r>
            <a:r>
              <a:t> utilizzando il metodo della interpolazione grafica oppure, più semplicemente, ricorrendo a programmi che consentono l’estrapolazione automatica ed istantanea della PD20.</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itle 1"/>
          <p:cNvSpPr txBox="1"/>
          <p:nvPr>
            <p:ph type="title"/>
          </p:nvPr>
        </p:nvSpPr>
        <p:spPr>
          <a:prstGeom prst="rect">
            <a:avLst/>
          </a:prstGeom>
        </p:spPr>
        <p:txBody>
          <a:bodyPr/>
          <a:lstStyle>
            <a:lvl1pPr>
              <a:defRPr sz="3200"/>
            </a:lvl1pPr>
          </a:lstStyle>
          <a:p>
            <a:pPr/>
            <a:r>
              <a:t>Test di broncoprovocazione</a:t>
            </a:r>
          </a:p>
        </p:txBody>
      </p:sp>
      <p:sp>
        <p:nvSpPr>
          <p:cNvPr id="241" name="Text Placeholder 2"/>
          <p:cNvSpPr txBox="1"/>
          <p:nvPr>
            <p:ph type="body" sz="half" idx="1"/>
          </p:nvPr>
        </p:nvSpPr>
        <p:spPr>
          <a:xfrm>
            <a:off x="3810000" y="3048000"/>
            <a:ext cx="5105400" cy="2895600"/>
          </a:xfrm>
          <a:prstGeom prst="rect">
            <a:avLst/>
          </a:prstGeom>
        </p:spPr>
        <p:txBody>
          <a:bodyPr/>
          <a:lstStyle/>
          <a:p>
            <a:pPr defTabSz="850391">
              <a:defRPr sz="2232">
                <a:latin typeface="+mn-lt"/>
                <a:ea typeface="+mn-ea"/>
                <a:cs typeface="+mn-cs"/>
                <a:sym typeface="Calibri"/>
              </a:defRPr>
            </a:pPr>
          </a:p>
          <a:p>
            <a:pPr defTabSz="850391">
              <a:spcBef>
                <a:spcPts val="500"/>
              </a:spcBef>
              <a:defRPr sz="2232">
                <a:latin typeface="+mn-lt"/>
                <a:ea typeface="+mn-ea"/>
                <a:cs typeface="+mn-cs"/>
                <a:sym typeface="Calibri"/>
              </a:defRPr>
            </a:pPr>
            <a:r>
              <a:t>Stud</a:t>
            </a:r>
            <a:r>
              <a:rPr b="1"/>
              <a:t>io</a:t>
            </a:r>
            <a:r>
              <a:rPr b="1">
                <a:solidFill>
                  <a:srgbClr val="800000"/>
                </a:solidFill>
              </a:rPr>
              <a:t> dell’Iperreattività bronchiale</a:t>
            </a:r>
            <a:endParaRPr b="1">
              <a:solidFill>
                <a:srgbClr val="800000"/>
              </a:solidFill>
            </a:endParaRPr>
          </a:p>
          <a:p>
            <a:pPr defTabSz="850391">
              <a:defRPr sz="2232">
                <a:latin typeface="+mn-lt"/>
                <a:ea typeface="+mn-ea"/>
                <a:cs typeface="+mn-cs"/>
                <a:sym typeface="Calibri"/>
              </a:defRPr>
            </a:pPr>
          </a:p>
          <a:p>
            <a:pPr defTabSz="850391">
              <a:defRPr b="1" sz="1860">
                <a:latin typeface="+mn-lt"/>
                <a:ea typeface="+mn-ea"/>
                <a:cs typeface="+mn-cs"/>
                <a:sym typeface="Calibri"/>
              </a:defRPr>
            </a:pPr>
            <a:r>
              <a:t>particolare sensibilità dei bronchi a rispondere con un bronco ostruzione</a:t>
            </a:r>
            <a:r>
              <a:rPr b="0"/>
              <a:t> (spasmo della </a:t>
            </a:r>
            <a:r>
              <a:rPr>
                <a:solidFill>
                  <a:srgbClr val="800000"/>
                </a:solidFill>
              </a:rPr>
              <a:t>muscolatura liscia dei bronchi</a:t>
            </a:r>
            <a:r>
              <a:rPr b="0"/>
              <a:t>) qualora vengano esposti a stimoli generici, spesso diversi tra loro (aria fredda, umidità, polveri irritanti, stimoli farmacologici, ecc.). </a:t>
            </a:r>
          </a:p>
        </p:txBody>
      </p:sp>
      <p:pic>
        <p:nvPicPr>
          <p:cNvPr id="242" name="Picture 3" descr="Picture 3"/>
          <p:cNvPicPr>
            <a:picLocks noChangeAspect="1"/>
          </p:cNvPicPr>
          <p:nvPr/>
        </p:nvPicPr>
        <p:blipFill>
          <a:blip r:embed="rId2">
            <a:extLst/>
          </a:blip>
          <a:stretch>
            <a:fillRect/>
          </a:stretch>
        </p:blipFill>
        <p:spPr>
          <a:xfrm>
            <a:off x="304800" y="1066800"/>
            <a:ext cx="3124200" cy="311552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9" name="Screenshot 2025-05-13 alle 10.14.39.png" descr="Screenshot 2025-05-13 alle 10.14.39.png"/>
          <p:cNvPicPr>
            <a:picLocks noChangeAspect="1"/>
          </p:cNvPicPr>
          <p:nvPr/>
        </p:nvPicPr>
        <p:blipFill>
          <a:blip r:embed="rId2">
            <a:extLst/>
          </a:blip>
          <a:stretch>
            <a:fillRect/>
          </a:stretch>
        </p:blipFill>
        <p:spPr>
          <a:xfrm>
            <a:off x="292151" y="383926"/>
            <a:ext cx="8224583" cy="62838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Doppio clic per modificare"/>
          <p:cNvSpPr txBox="1"/>
          <p:nvPr>
            <p:ph type="title"/>
          </p:nvPr>
        </p:nvSpPr>
        <p:spPr>
          <a:prstGeom prst="rect">
            <a:avLst/>
          </a:prstGeom>
        </p:spPr>
        <p:txBody>
          <a:bodyPr/>
          <a:lstStyle/>
          <a:p>
            <a:pPr/>
          </a:p>
        </p:txBody>
      </p:sp>
      <p:sp>
        <p:nvSpPr>
          <p:cNvPr id="442" name="Doppio clic per modificare"/>
          <p:cNvSpPr txBox="1"/>
          <p:nvPr>
            <p:ph type="body" idx="1"/>
          </p:nvPr>
        </p:nvSpPr>
        <p:spPr>
          <a:prstGeom prst="rect">
            <a:avLst/>
          </a:prstGeom>
        </p:spPr>
        <p:txBody>
          <a:bodyPr/>
          <a:lstStyle/>
          <a:p>
            <a:pPr/>
          </a:p>
        </p:txBody>
      </p:sp>
      <p:pic>
        <p:nvPicPr>
          <p:cNvPr id="443" name="Screenshot 2025-05-13 alle 10.17.41.png" descr="Screenshot 2025-05-13 alle 10.17.41.png"/>
          <p:cNvPicPr>
            <a:picLocks noChangeAspect="1"/>
          </p:cNvPicPr>
          <p:nvPr/>
        </p:nvPicPr>
        <p:blipFill>
          <a:blip r:embed="rId2">
            <a:extLst/>
          </a:blip>
          <a:stretch>
            <a:fillRect/>
          </a:stretch>
        </p:blipFill>
        <p:spPr>
          <a:xfrm>
            <a:off x="57150" y="0"/>
            <a:ext cx="9029700" cy="6858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Doppio clic per modificare"/>
          <p:cNvSpPr txBox="1"/>
          <p:nvPr>
            <p:ph type="title"/>
          </p:nvPr>
        </p:nvSpPr>
        <p:spPr>
          <a:prstGeom prst="rect">
            <a:avLst/>
          </a:prstGeom>
        </p:spPr>
        <p:txBody>
          <a:bodyPr/>
          <a:lstStyle/>
          <a:p>
            <a:pPr/>
          </a:p>
        </p:txBody>
      </p:sp>
      <p:sp>
        <p:nvSpPr>
          <p:cNvPr id="446" name="Doppio clic per modificare"/>
          <p:cNvSpPr txBox="1"/>
          <p:nvPr>
            <p:ph type="body" idx="1"/>
          </p:nvPr>
        </p:nvSpPr>
        <p:spPr>
          <a:prstGeom prst="rect">
            <a:avLst/>
          </a:prstGeom>
        </p:spPr>
        <p:txBody>
          <a:bodyPr/>
          <a:lstStyle/>
          <a:p>
            <a:pPr/>
          </a:p>
        </p:txBody>
      </p:sp>
      <p:pic>
        <p:nvPicPr>
          <p:cNvPr id="447" name="Screenshot 2025-05-13 alle 10.16.15.png" descr="Screenshot 2025-05-13 alle 10.16.15.png"/>
          <p:cNvPicPr>
            <a:picLocks noChangeAspect="1"/>
          </p:cNvPicPr>
          <p:nvPr/>
        </p:nvPicPr>
        <p:blipFill>
          <a:blip r:embed="rId2">
            <a:extLst/>
          </a:blip>
          <a:stretch>
            <a:fillRect/>
          </a:stretch>
        </p:blipFill>
        <p:spPr>
          <a:xfrm>
            <a:off x="170311" y="67031"/>
            <a:ext cx="8803378" cy="672393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Screenshot 2025-05-13 alle 10.15.13.png" descr="Screenshot 2025-05-13 alle 10.15.13.png"/>
          <p:cNvPicPr>
            <a:picLocks noChangeAspect="1"/>
          </p:cNvPicPr>
          <p:nvPr/>
        </p:nvPicPr>
        <p:blipFill>
          <a:blip r:embed="rId2">
            <a:extLst/>
          </a:blip>
          <a:stretch>
            <a:fillRect/>
          </a:stretch>
        </p:blipFill>
        <p:spPr>
          <a:xfrm>
            <a:off x="172066" y="232949"/>
            <a:ext cx="8518417" cy="653764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Titolo 1"/>
          <p:cNvSpPr txBox="1"/>
          <p:nvPr>
            <p:ph type="title"/>
          </p:nvPr>
        </p:nvSpPr>
        <p:spPr>
          <a:xfrm>
            <a:off x="914400" y="685800"/>
            <a:ext cx="7740650" cy="647700"/>
          </a:xfrm>
          <a:prstGeom prst="rect">
            <a:avLst/>
          </a:prstGeom>
        </p:spPr>
        <p:txBody>
          <a:bodyPr/>
          <a:lstStyle>
            <a:lvl1pPr>
              <a:defRPr>
                <a:solidFill>
                  <a:srgbClr val="000090"/>
                </a:solidFill>
              </a:defRPr>
            </a:lvl1pPr>
          </a:lstStyle>
          <a:p>
            <a:pPr/>
            <a:r>
              <a:t>Significato dell’NO nell’asma</a:t>
            </a:r>
          </a:p>
        </p:txBody>
      </p:sp>
      <p:grpSp>
        <p:nvGrpSpPr>
          <p:cNvPr id="454" name="Group 4"/>
          <p:cNvGrpSpPr/>
          <p:nvPr/>
        </p:nvGrpSpPr>
        <p:grpSpPr>
          <a:xfrm>
            <a:off x="266699" y="1503362"/>
            <a:ext cx="4088131" cy="4743451"/>
            <a:chOff x="0" y="0"/>
            <a:chExt cx="4088129" cy="4743449"/>
          </a:xfrm>
        </p:grpSpPr>
        <p:pic>
          <p:nvPicPr>
            <p:cNvPr id="452" name="Picture 5" descr="Picture 5"/>
            <p:cNvPicPr>
              <a:picLocks noChangeAspect="1"/>
            </p:cNvPicPr>
            <p:nvPr/>
          </p:nvPicPr>
          <p:blipFill>
            <a:blip r:embed="rId2">
              <a:extLst/>
            </a:blip>
            <a:stretch>
              <a:fillRect/>
            </a:stretch>
          </p:blipFill>
          <p:spPr>
            <a:xfrm>
              <a:off x="0" y="1253315"/>
              <a:ext cx="3848757" cy="3490135"/>
            </a:xfrm>
            <a:prstGeom prst="rect">
              <a:avLst/>
            </a:prstGeom>
            <a:ln w="12700" cap="flat">
              <a:noFill/>
              <a:miter lim="400000"/>
            </a:ln>
            <a:effectLst/>
          </p:spPr>
        </p:pic>
        <p:sp>
          <p:nvSpPr>
            <p:cNvPr id="453" name="Text Box 6"/>
            <p:cNvSpPr txBox="1"/>
            <p:nvPr/>
          </p:nvSpPr>
          <p:spPr>
            <a:xfrm>
              <a:off x="259539" y="0"/>
              <a:ext cx="3828591" cy="6932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200"/>
                </a:spcBef>
                <a:defRPr sz="2000">
                  <a:solidFill>
                    <a:srgbClr val="000090"/>
                  </a:solidFill>
                </a:defRPr>
              </a:pPr>
              <a:r>
                <a:t>I livelli di FE</a:t>
              </a:r>
              <a:r>
                <a:rPr baseline="-25000"/>
                <a:t>NO</a:t>
              </a:r>
              <a:r>
                <a:t> riflettono l’eosinofilia delle vie aeree</a:t>
              </a:r>
            </a:p>
          </p:txBody>
        </p:sp>
      </p:grpSp>
      <p:grpSp>
        <p:nvGrpSpPr>
          <p:cNvPr id="457" name="Group 7"/>
          <p:cNvGrpSpPr/>
          <p:nvPr/>
        </p:nvGrpSpPr>
        <p:grpSpPr>
          <a:xfrm>
            <a:off x="4770437" y="1389063"/>
            <a:ext cx="4214813" cy="4857750"/>
            <a:chOff x="0" y="0"/>
            <a:chExt cx="4214812" cy="4857749"/>
          </a:xfrm>
        </p:grpSpPr>
        <p:pic>
          <p:nvPicPr>
            <p:cNvPr id="455" name="Picture 8" descr="Picture 8"/>
            <p:cNvPicPr>
              <a:picLocks noChangeAspect="1"/>
            </p:cNvPicPr>
            <p:nvPr/>
          </p:nvPicPr>
          <p:blipFill>
            <a:blip r:embed="rId3">
              <a:extLst/>
            </a:blip>
            <a:stretch>
              <a:fillRect/>
            </a:stretch>
          </p:blipFill>
          <p:spPr>
            <a:xfrm>
              <a:off x="0" y="1275093"/>
              <a:ext cx="4214813" cy="3582657"/>
            </a:xfrm>
            <a:prstGeom prst="rect">
              <a:avLst/>
            </a:prstGeom>
            <a:ln w="12700" cap="flat">
              <a:noFill/>
              <a:miter lim="400000"/>
            </a:ln>
            <a:effectLst/>
          </p:spPr>
        </p:pic>
        <p:sp>
          <p:nvSpPr>
            <p:cNvPr id="456" name="Text Box 9"/>
            <p:cNvSpPr txBox="1"/>
            <p:nvPr/>
          </p:nvSpPr>
          <p:spPr>
            <a:xfrm>
              <a:off x="45720" y="0"/>
              <a:ext cx="3772137" cy="6932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200"/>
                </a:spcBef>
                <a:defRPr sz="2000">
                  <a:solidFill>
                    <a:srgbClr val="000090"/>
                  </a:solidFill>
                </a:defRPr>
              </a:pPr>
              <a:r>
                <a:t>I livelli di FE</a:t>
              </a:r>
              <a:r>
                <a:rPr baseline="-25000"/>
                <a:t>NO</a:t>
              </a:r>
              <a:r>
                <a:t> possono  correlare con la responsività bronchiale</a:t>
              </a:r>
            </a:p>
          </p:txBody>
        </p:sp>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Fractional Exhaled Nitric Oxide…"/>
          <p:cNvSpPr txBox="1"/>
          <p:nvPr/>
        </p:nvSpPr>
        <p:spPr>
          <a:xfrm>
            <a:off x="744835" y="1347808"/>
            <a:ext cx="7362427" cy="1410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4600"/>
            </a:pPr>
            <a:r>
              <a:t>Fractional Exhaled Nitric Oxide</a:t>
            </a:r>
          </a:p>
          <a:p>
            <a:pPr algn="ctr">
              <a:defRPr b="1" sz="4600"/>
            </a:pPr>
            <a:r>
              <a:t>FeNO</a:t>
            </a:r>
          </a:p>
        </p:txBody>
      </p:sp>
      <p:pic>
        <p:nvPicPr>
          <p:cNvPr id="460" name="Immagine" descr="Immagine"/>
          <p:cNvPicPr>
            <a:picLocks noChangeAspect="1"/>
          </p:cNvPicPr>
          <p:nvPr/>
        </p:nvPicPr>
        <p:blipFill>
          <a:blip r:embed="rId2">
            <a:extLst/>
          </a:blip>
          <a:stretch>
            <a:fillRect/>
          </a:stretch>
        </p:blipFill>
        <p:spPr>
          <a:xfrm>
            <a:off x="1490304" y="2854166"/>
            <a:ext cx="2320421" cy="3010275"/>
          </a:xfrm>
          <a:prstGeom prst="rect">
            <a:avLst/>
          </a:prstGeom>
          <a:ln w="12700">
            <a:miter lim="400000"/>
          </a:ln>
        </p:spPr>
      </p:pic>
      <p:sp>
        <p:nvSpPr>
          <p:cNvPr id="461" name="1992"/>
          <p:cNvSpPr txBox="1"/>
          <p:nvPr/>
        </p:nvSpPr>
        <p:spPr>
          <a:xfrm>
            <a:off x="2366719" y="5996004"/>
            <a:ext cx="567591"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1992</a:t>
            </a:r>
          </a:p>
        </p:txBody>
      </p:sp>
      <p:pic>
        <p:nvPicPr>
          <p:cNvPr id="462" name="Immagine" descr="Immagine"/>
          <p:cNvPicPr>
            <a:picLocks noChangeAspect="1"/>
          </p:cNvPicPr>
          <p:nvPr/>
        </p:nvPicPr>
        <p:blipFill>
          <a:blip r:embed="rId3">
            <a:extLst/>
          </a:blip>
          <a:stretch>
            <a:fillRect/>
          </a:stretch>
        </p:blipFill>
        <p:spPr>
          <a:xfrm>
            <a:off x="5431244" y="3000982"/>
            <a:ext cx="1634827" cy="1634827"/>
          </a:xfrm>
          <a:prstGeom prst="rect">
            <a:avLst/>
          </a:prstGeom>
          <a:ln w="12700">
            <a:miter lim="400000"/>
          </a:ln>
        </p:spPr>
      </p:pic>
      <p:sp>
        <p:nvSpPr>
          <p:cNvPr id="463" name="1998…"/>
          <p:cNvSpPr txBox="1"/>
          <p:nvPr/>
        </p:nvSpPr>
        <p:spPr>
          <a:xfrm>
            <a:off x="5503249" y="4746965"/>
            <a:ext cx="1487647" cy="9873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t>1998</a:t>
            </a:r>
          </a:p>
          <a:p>
            <a:pPr algn="ctr" defTabSz="457200">
              <a:defRPr sz="1400">
                <a:solidFill>
                  <a:srgbClr val="001D35"/>
                </a:solidFill>
                <a:latin typeface="Arial"/>
                <a:ea typeface="Arial"/>
                <a:cs typeface="Arial"/>
                <a:sym typeface="Arial"/>
              </a:defRPr>
            </a:pPr>
            <a:r>
              <a:t>Louis Ignarro, </a:t>
            </a:r>
          </a:p>
          <a:p>
            <a:pPr algn="ctr" defTabSz="457200">
              <a:defRPr sz="1400">
                <a:solidFill>
                  <a:srgbClr val="001D35"/>
                </a:solidFill>
                <a:latin typeface="Arial"/>
                <a:ea typeface="Arial"/>
                <a:cs typeface="Arial"/>
                <a:sym typeface="Arial"/>
              </a:defRPr>
            </a:pPr>
            <a:r>
              <a:t>Robert Furchgott </a:t>
            </a:r>
          </a:p>
          <a:p>
            <a:pPr algn="ctr" defTabSz="457200">
              <a:defRPr sz="1400">
                <a:solidFill>
                  <a:srgbClr val="001D35"/>
                </a:solidFill>
                <a:latin typeface="Arial"/>
                <a:ea typeface="Arial"/>
                <a:cs typeface="Arial"/>
                <a:sym typeface="Arial"/>
              </a:defRPr>
            </a:pPr>
            <a:r>
              <a:t>Ferid Murad</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Picture 4" descr="Picture 4"/>
          <p:cNvPicPr>
            <a:picLocks noChangeAspect="1"/>
          </p:cNvPicPr>
          <p:nvPr/>
        </p:nvPicPr>
        <p:blipFill>
          <a:blip r:embed="rId3">
            <a:extLst/>
          </a:blip>
          <a:srcRect l="0" t="0" r="44465" b="55468"/>
          <a:stretch>
            <a:fillRect/>
          </a:stretch>
        </p:blipFill>
        <p:spPr>
          <a:xfrm>
            <a:off x="318731" y="1858017"/>
            <a:ext cx="3544231" cy="2400931"/>
          </a:xfrm>
          <a:prstGeom prst="rect">
            <a:avLst/>
          </a:prstGeom>
          <a:ln w="12700">
            <a:miter lim="400000"/>
          </a:ln>
        </p:spPr>
      </p:pic>
      <p:sp>
        <p:nvSpPr>
          <p:cNvPr id="466" name="Titolo 6"/>
          <p:cNvSpPr txBox="1"/>
          <p:nvPr>
            <p:ph type="title"/>
          </p:nvPr>
        </p:nvSpPr>
        <p:spPr>
          <a:xfrm>
            <a:off x="714348" y="285728"/>
            <a:ext cx="7766771" cy="857272"/>
          </a:xfrm>
          <a:prstGeom prst="rect">
            <a:avLst/>
          </a:prstGeom>
        </p:spPr>
        <p:txBody>
          <a:bodyPr/>
          <a:lstStyle/>
          <a:p>
            <a:pPr defTabSz="612648">
              <a:defRPr b="1" sz="1608">
                <a:solidFill>
                  <a:srgbClr val="002060"/>
                </a:solidFill>
              </a:defRPr>
            </a:pPr>
            <a:br/>
            <a:r>
              <a:rPr b="0" sz="1809">
                <a:solidFill>
                  <a:srgbClr val="1F497D"/>
                </a:solidFill>
              </a:rPr>
              <a:t>STORIA E ORIGINI</a:t>
            </a:r>
            <a:br>
              <a:rPr b="0" sz="1809">
                <a:solidFill>
                  <a:srgbClr val="1F497D"/>
                </a:solidFill>
              </a:rPr>
            </a:br>
          </a:p>
        </p:txBody>
      </p:sp>
      <p:sp>
        <p:nvSpPr>
          <p:cNvPr id="467" name="CasellaDiTesto 9"/>
          <p:cNvSpPr txBox="1"/>
          <p:nvPr/>
        </p:nvSpPr>
        <p:spPr>
          <a:xfrm>
            <a:off x="225232" y="5103674"/>
            <a:ext cx="8692520" cy="13842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000">
                <a:solidFill>
                  <a:srgbClr val="002060"/>
                </a:solidFill>
              </a:defRPr>
            </a:pPr>
            <a:r>
              <a:t>Gustafsson LE, Leone AM, Persson MG, et al. Endogenous nitric oxide is present in the exhaled air of rabbits, guinea pigs and humans. Biochem Biophys Res Commun 1991;181:852-857. </a:t>
            </a:r>
            <a:r>
              <a:rPr u="sng">
                <a:solidFill>
                  <a:srgbClr val="0000FF"/>
                </a:solidFill>
                <a:uFill>
                  <a:solidFill>
                    <a:srgbClr val="0000FF"/>
                  </a:solidFill>
                </a:uFill>
                <a:hlinkClick r:id="rId4" invalidUrl="" action="" tgtFrame="" tooltip="" history="1" highlightClick="0" endSnd="0"/>
              </a:rPr>
              <a:t>https://doi.org/10.1016/0006-291x(91)91268-h</a:t>
            </a:r>
          </a:p>
          <a:p>
            <a:pPr>
              <a:defRPr sz="1000">
                <a:solidFill>
                  <a:srgbClr val="002060"/>
                </a:solidFill>
              </a:defRPr>
            </a:pPr>
          </a:p>
          <a:p>
            <a:pPr>
              <a:defRPr b="1" sz="1000">
                <a:solidFill>
                  <a:srgbClr val="002060"/>
                </a:solidFill>
              </a:defRPr>
            </a:pPr>
            <a:r>
              <a:t>Alving K, Weitzberg E, Lundberg JM. Increased amount of nitric oxide in exhaled air of asthmatics. Eur Respir J. 1993 Oct;6(9):1368-70. PMID: 7507065.</a:t>
            </a:r>
            <a:r>
              <a:rPr b="0"/>
              <a:t>Increased nitric oxide in exhaled air of asthmatic patients</a:t>
            </a:r>
          </a:p>
          <a:p>
            <a:pPr>
              <a:defRPr sz="1000">
                <a:solidFill>
                  <a:srgbClr val="002060"/>
                </a:solidFill>
              </a:defRPr>
            </a:pPr>
          </a:p>
          <a:p>
            <a:pPr>
              <a:defRPr sz="1000">
                <a:solidFill>
                  <a:srgbClr val="002060"/>
                </a:solidFill>
              </a:defRPr>
            </a:pPr>
            <a:r>
              <a:t>Kharitonov SA, Yates D, Robbins RA, Logan-Sinclair R, Shinebourne EA, Barnes PJ. Increased nitric oxide in exhaled air of asthmatic patients. Lancet. 1994 Jan 15;343(8890):133-5. doi: 10.1016/s0140-6736(94)90931-8. PMID: 7904001.</a:t>
            </a:r>
          </a:p>
        </p:txBody>
      </p:sp>
      <p:pic>
        <p:nvPicPr>
          <p:cNvPr id="468" name="Immagine 10" descr="Immagine 10"/>
          <p:cNvPicPr>
            <a:picLocks noChangeAspect="1"/>
          </p:cNvPicPr>
          <p:nvPr/>
        </p:nvPicPr>
        <p:blipFill>
          <a:blip r:embed="rId5">
            <a:extLst/>
          </a:blip>
          <a:stretch>
            <a:fillRect/>
          </a:stretch>
        </p:blipFill>
        <p:spPr>
          <a:xfrm>
            <a:off x="3435200" y="1862333"/>
            <a:ext cx="2146212" cy="2986741"/>
          </a:xfrm>
          <a:prstGeom prst="rect">
            <a:avLst/>
          </a:prstGeom>
          <a:ln w="12700">
            <a:miter lim="400000"/>
          </a:ln>
        </p:spPr>
      </p:pic>
      <p:pic>
        <p:nvPicPr>
          <p:cNvPr id="469" name="Picture 4" descr="Picture 4"/>
          <p:cNvPicPr>
            <a:picLocks noChangeAspect="1"/>
          </p:cNvPicPr>
          <p:nvPr/>
        </p:nvPicPr>
        <p:blipFill>
          <a:blip r:embed="rId6">
            <a:extLst/>
          </a:blip>
          <a:stretch>
            <a:fillRect/>
          </a:stretch>
        </p:blipFill>
        <p:spPr>
          <a:xfrm>
            <a:off x="5666813" y="1822392"/>
            <a:ext cx="3319370" cy="3066626"/>
          </a:xfrm>
          <a:prstGeom prst="rect">
            <a:avLst/>
          </a:prstGeom>
          <a:ln w="12700">
            <a:miter lim="400000"/>
          </a:ln>
        </p:spPr>
      </p:pic>
      <p:sp>
        <p:nvSpPr>
          <p:cNvPr id="470" name="Freccia destra rientrata 1"/>
          <p:cNvSpPr/>
          <p:nvPr/>
        </p:nvSpPr>
        <p:spPr>
          <a:xfrm>
            <a:off x="504055" y="866366"/>
            <a:ext cx="7925598" cy="857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0432" y="5400"/>
                </a:lnTo>
                <a:lnTo>
                  <a:pt x="20432" y="0"/>
                </a:lnTo>
                <a:lnTo>
                  <a:pt x="21600" y="10800"/>
                </a:lnTo>
                <a:lnTo>
                  <a:pt x="20432" y="21600"/>
                </a:lnTo>
                <a:lnTo>
                  <a:pt x="20432" y="16200"/>
                </a:lnTo>
                <a:lnTo>
                  <a:pt x="0" y="16200"/>
                </a:lnTo>
                <a:lnTo>
                  <a:pt x="584" y="10800"/>
                </a:lnTo>
                <a:close/>
              </a:path>
            </a:pathLst>
          </a:custGeom>
          <a:solidFill>
            <a:srgbClr val="C6D9F1"/>
          </a:solidFill>
          <a:ln w="25400">
            <a:solidFill>
              <a:srgbClr val="3A5E8A"/>
            </a:solidFill>
          </a:ln>
        </p:spPr>
        <p:txBody>
          <a:bodyPr lIns="45719" rIns="45719" anchor="ctr"/>
          <a:lstStyle/>
          <a:p>
            <a:pPr algn="ctr">
              <a:defRPr>
                <a:effectLst>
                  <a:outerShdw sx="100000" sy="100000" kx="0" ky="0" algn="b" rotWithShape="0" blurRad="38100" dist="19050" dir="2700000">
                    <a:srgbClr val="1F497D">
                      <a:alpha val="40000"/>
                    </a:srgbClr>
                  </a:outerShdw>
                </a:effectLst>
              </a:defRPr>
            </a:pPr>
          </a:p>
        </p:txBody>
      </p:sp>
      <p:sp>
        <p:nvSpPr>
          <p:cNvPr id="471" name="CasellaDiTesto 2"/>
          <p:cNvSpPr txBox="1"/>
          <p:nvPr/>
        </p:nvSpPr>
        <p:spPr>
          <a:xfrm>
            <a:off x="945311" y="1139647"/>
            <a:ext cx="6893337" cy="3593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002060"/>
                </a:solidFill>
                <a:latin typeface="Arial"/>
                <a:ea typeface="Arial"/>
                <a:cs typeface="Arial"/>
                <a:sym typeface="Arial"/>
              </a:defRPr>
            </a:pPr>
            <a:r>
              <a:t>1991 Gustafsson</a:t>
            </a:r>
            <a:r>
              <a:rPr b="0">
                <a:solidFill>
                  <a:srgbClr val="1F497D"/>
                </a:solidFill>
                <a:latin typeface="+mn-lt"/>
                <a:ea typeface="+mn-ea"/>
                <a:cs typeface="+mn-cs"/>
                <a:sym typeface="Calibri"/>
              </a:rPr>
              <a:t>                 </a:t>
            </a:r>
            <a:r>
              <a:t>1993 Alving             1994 Kharitonov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Segnaposto contenuto 5" descr="Segnaposto contenuto 5"/>
          <p:cNvPicPr>
            <a:picLocks noChangeAspect="1"/>
          </p:cNvPicPr>
          <p:nvPr/>
        </p:nvPicPr>
        <p:blipFill>
          <a:blip r:embed="rId2">
            <a:extLst/>
          </a:blip>
          <a:stretch>
            <a:fillRect/>
          </a:stretch>
        </p:blipFill>
        <p:spPr>
          <a:xfrm>
            <a:off x="482014" y="152238"/>
            <a:ext cx="4295988" cy="3642681"/>
          </a:xfrm>
          <a:prstGeom prst="rect">
            <a:avLst/>
          </a:prstGeom>
          <a:ln w="12700">
            <a:miter lim="400000"/>
          </a:ln>
        </p:spPr>
      </p:pic>
      <p:sp>
        <p:nvSpPr>
          <p:cNvPr id="476" name="iNOS è espresso fisiologicamente nelle cellule epiteliali delle vie aeree mantenendo i livelli basali di NO"/>
          <p:cNvSpPr txBox="1"/>
          <p:nvPr/>
        </p:nvSpPr>
        <p:spPr>
          <a:xfrm>
            <a:off x="4890423" y="1445024"/>
            <a:ext cx="4103119" cy="7705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pPr/>
            <a:r>
              <a:t>iNOS è espresso fisiologicamente nelle cellule epiteliali delle vie aeree mantenendo i livelli basali di NO</a:t>
            </a:r>
          </a:p>
        </p:txBody>
      </p:sp>
      <p:grpSp>
        <p:nvGrpSpPr>
          <p:cNvPr id="479" name="Raggruppa"/>
          <p:cNvGrpSpPr/>
          <p:nvPr/>
        </p:nvGrpSpPr>
        <p:grpSpPr>
          <a:xfrm>
            <a:off x="4950425" y="2692550"/>
            <a:ext cx="3983114" cy="3963795"/>
            <a:chOff x="0" y="0"/>
            <a:chExt cx="3983113" cy="3963793"/>
          </a:xfrm>
        </p:grpSpPr>
        <p:pic>
          <p:nvPicPr>
            <p:cNvPr id="477" name="Picture 2" descr="Picture 2"/>
            <p:cNvPicPr>
              <a:picLocks noChangeAspect="1"/>
            </p:cNvPicPr>
            <p:nvPr/>
          </p:nvPicPr>
          <p:blipFill>
            <a:blip r:embed="rId3">
              <a:extLst/>
            </a:blip>
            <a:stretch>
              <a:fillRect/>
            </a:stretch>
          </p:blipFill>
          <p:spPr>
            <a:xfrm>
              <a:off x="0" y="772808"/>
              <a:ext cx="3983114" cy="3190986"/>
            </a:xfrm>
            <a:prstGeom prst="rect">
              <a:avLst/>
            </a:prstGeom>
            <a:ln w="12700" cap="flat">
              <a:noFill/>
              <a:miter lim="400000"/>
            </a:ln>
            <a:effectLst/>
          </p:spPr>
        </p:pic>
        <p:sp>
          <p:nvSpPr>
            <p:cNvPr id="478" name="L’ IL 4 e 13 possono incrementare la produzione di NO epiteliale stimolando la iNOS e quindi causare un aumento dei valori misurati del FENO"/>
            <p:cNvSpPr txBox="1"/>
            <p:nvPr/>
          </p:nvSpPr>
          <p:spPr>
            <a:xfrm>
              <a:off x="93089" y="0"/>
              <a:ext cx="3249464" cy="7976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latin typeface="Arial"/>
                  <a:ea typeface="Arial"/>
                  <a:cs typeface="Arial"/>
                  <a:sym typeface="Arial"/>
                </a:defRPr>
              </a:pPr>
              <a:r>
                <a:rPr b="1"/>
                <a:t>L’ IL 4 e 13 </a:t>
              </a:r>
              <a:r>
                <a:t>possono incrementare la produzione di NO epiteliale stimolando la iNOS e quindi causare un aumento dei valori misurati del FENO</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9"/>
                                        </p:tgtEl>
                                        <p:attrNameLst>
                                          <p:attrName>style.visibility</p:attrName>
                                        </p:attrNameLst>
                                      </p:cBhvr>
                                      <p:to>
                                        <p:strVal val="visible"/>
                                      </p:to>
                                    </p:set>
                                    <p:animEffect filter="fade" transition="in">
                                      <p:cBhvr>
                                        <p:cTn id="7" dur="1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1" name="Picture 4" descr="Picture 4"/>
          <p:cNvPicPr>
            <a:picLocks noChangeAspect="1"/>
          </p:cNvPicPr>
          <p:nvPr/>
        </p:nvPicPr>
        <p:blipFill>
          <a:blip r:embed="rId3">
            <a:extLst/>
          </a:blip>
          <a:srcRect l="5573" t="11911" r="9235" b="17400"/>
          <a:stretch>
            <a:fillRect/>
          </a:stretch>
        </p:blipFill>
        <p:spPr>
          <a:xfrm>
            <a:off x="0" y="2287165"/>
            <a:ext cx="3996454" cy="2427753"/>
          </a:xfrm>
          <a:prstGeom prst="rect">
            <a:avLst/>
          </a:prstGeom>
          <a:ln w="12700">
            <a:miter lim="400000"/>
          </a:ln>
        </p:spPr>
      </p:pic>
      <p:sp>
        <p:nvSpPr>
          <p:cNvPr id="482" name="Titolo 4"/>
          <p:cNvSpPr txBox="1"/>
          <p:nvPr>
            <p:ph type="title"/>
          </p:nvPr>
        </p:nvSpPr>
        <p:spPr>
          <a:xfrm>
            <a:off x="457200" y="107061"/>
            <a:ext cx="8229600" cy="1143001"/>
          </a:xfrm>
          <a:prstGeom prst="rect">
            <a:avLst/>
          </a:prstGeom>
        </p:spPr>
        <p:txBody>
          <a:bodyPr/>
          <a:lstStyle>
            <a:lvl1pPr>
              <a:defRPr b="1" sz="2800"/>
            </a:lvl1pPr>
          </a:lstStyle>
          <a:p>
            <a:pPr/>
            <a:r>
              <a:t>MECCANISMO D’AZIONE </a:t>
            </a:r>
          </a:p>
        </p:txBody>
      </p:sp>
      <p:sp>
        <p:nvSpPr>
          <p:cNvPr id="483" name="CasellaDiTesto 5"/>
          <p:cNvSpPr txBox="1"/>
          <p:nvPr/>
        </p:nvSpPr>
        <p:spPr>
          <a:xfrm>
            <a:off x="297239" y="6237311"/>
            <a:ext cx="7541409" cy="3456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lvl1pPr>
          </a:lstStyle>
          <a:p>
            <a:pPr/>
            <a:r>
              <a:t>Bayarri MA, Milara J, Estornut C, Cortijo J. Nitric Oxide System and Bronchial Epithelium: More Than a Barrier. Front Physiol. 2021 Jun 30;12:687381. doi: 10.3389/fphys.2021.687381. PMID: 34276407; PMCID: PMC8279772.</a:t>
            </a:r>
          </a:p>
        </p:txBody>
      </p:sp>
      <p:sp>
        <p:nvSpPr>
          <p:cNvPr id="484" name="CasellaDiTesto 6"/>
          <p:cNvSpPr txBox="1"/>
          <p:nvPr/>
        </p:nvSpPr>
        <p:spPr>
          <a:xfrm>
            <a:off x="4329688" y="2143149"/>
            <a:ext cx="4445064" cy="23777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buSzPct val="100000"/>
              <a:buChar char="•"/>
            </a:pPr>
            <a:r>
              <a:t> l'NO reagisce con il superossido (O2-) e con altre specie reattive dell'ossigeno (ROS), sostenendo una prima difesa innata chiave dell'organismo contro virus, batteri e cellule tumorali.</a:t>
            </a:r>
          </a:p>
          <a:p>
            <a:pPr>
              <a:buSzPct val="100000"/>
              <a:buBlip>
                <a:blip r:embed="rId4"/>
              </a:buBlip>
            </a:pPr>
          </a:p>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Rettangolo 4"/>
          <p:cNvSpPr txBox="1"/>
          <p:nvPr/>
        </p:nvSpPr>
        <p:spPr>
          <a:xfrm>
            <a:off x="4401696" y="1225689"/>
            <a:ext cx="4480560" cy="50306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latin typeface="Arial"/>
                <a:ea typeface="Arial"/>
                <a:cs typeface="Arial"/>
                <a:sym typeface="Arial"/>
              </a:defRPr>
            </a:pPr>
          </a:p>
          <a:p>
            <a:pPr>
              <a:defRPr b="1" sz="1400"/>
            </a:pPr>
            <a:r>
              <a:t>METODICA DELLA CHEMIOLUMINESCENZA (gold standard):</a:t>
            </a:r>
          </a:p>
          <a:p>
            <a:pPr>
              <a:defRPr sz="1400"/>
            </a:pPr>
          </a:p>
          <a:p>
            <a:pPr marL="228600" indent="-228600">
              <a:buSzPct val="100000"/>
              <a:buChar char="•"/>
              <a:defRPr sz="1400"/>
            </a:pPr>
            <a:r>
              <a:t> </a:t>
            </a:r>
            <a:r>
              <a:rPr b="1"/>
              <a:t>NOA 280i </a:t>
            </a:r>
            <a:r>
              <a:t>(Sievers, GE Analytical Instruments, , Boulder, CO, USA), </a:t>
            </a:r>
          </a:p>
          <a:p>
            <a:pPr marL="228600" indent="-228600">
              <a:buSzPct val="100000"/>
              <a:buChar char="•"/>
              <a:defRPr b="1" sz="1400"/>
            </a:pPr>
            <a:r>
              <a:t> NIOX</a:t>
            </a:r>
            <a:r>
              <a:rPr b="0"/>
              <a:t> (Circassia, Oxford, UK), </a:t>
            </a:r>
            <a:endParaRPr b="0"/>
          </a:p>
          <a:p>
            <a:pPr marL="228600" indent="-228600">
              <a:buSzPct val="100000"/>
              <a:buChar char="•"/>
              <a:defRPr sz="1400"/>
            </a:pPr>
            <a:r>
              <a:t> </a:t>
            </a:r>
            <a:r>
              <a:rPr b="1"/>
              <a:t>Logan model LR2149 </a:t>
            </a:r>
            <a:r>
              <a:t>(Logan Research, Rochester, Kent, UK) </a:t>
            </a:r>
          </a:p>
          <a:p>
            <a:pPr marL="228600" indent="-228600">
              <a:buSzPct val="100000"/>
              <a:buChar char="•"/>
              <a:defRPr b="1" sz="1400"/>
            </a:pPr>
            <a:r>
              <a:t> CLD 88 </a:t>
            </a:r>
            <a:r>
              <a:rPr b="0"/>
              <a:t>(Eco Medics, Duernten, Svizzera). </a:t>
            </a:r>
            <a:endParaRPr b="0"/>
          </a:p>
          <a:p>
            <a:pPr>
              <a:buSzPct val="100000"/>
              <a:buChar char="➢"/>
              <a:defRPr sz="1400"/>
            </a:pPr>
          </a:p>
          <a:p>
            <a:pPr>
              <a:buSzPct val="100000"/>
              <a:buChar char="➢"/>
              <a:defRPr sz="1400"/>
            </a:pPr>
          </a:p>
          <a:p>
            <a:pPr>
              <a:buSzPct val="100000"/>
              <a:buChar char="➢"/>
              <a:defRPr sz="1400"/>
            </a:pPr>
          </a:p>
          <a:p>
            <a:pPr>
              <a:buSzPct val="100000"/>
              <a:buChar char="➢"/>
              <a:defRPr sz="1400"/>
            </a:pPr>
          </a:p>
          <a:p>
            <a:pPr>
              <a:buSzPct val="100000"/>
              <a:buChar char="➢"/>
              <a:defRPr sz="1400"/>
            </a:pPr>
          </a:p>
          <a:p>
            <a:pPr>
              <a:defRPr sz="1400"/>
            </a:pPr>
          </a:p>
          <a:p>
            <a:pPr>
              <a:defRPr b="1" sz="1400"/>
            </a:pPr>
            <a:r>
              <a:t>I DISPOSITIVI A SENSORI ELETTROCHIMICI O INFRAROSSI: </a:t>
            </a:r>
          </a:p>
          <a:p>
            <a:pPr>
              <a:defRPr sz="1400"/>
            </a:pPr>
          </a:p>
          <a:p>
            <a:pPr marL="228600" indent="-228600">
              <a:buSzPct val="100000"/>
              <a:buChar char="•"/>
              <a:defRPr sz="1400"/>
            </a:pPr>
            <a:r>
              <a:t> </a:t>
            </a:r>
            <a:r>
              <a:rPr b="1"/>
              <a:t>NIOX VERO </a:t>
            </a:r>
            <a:r>
              <a:t>(Circassia, Oxford, Regno Unito), </a:t>
            </a:r>
          </a:p>
          <a:p>
            <a:pPr marL="228600" indent="-228600">
              <a:buSzPct val="100000"/>
              <a:buChar char="•"/>
              <a:defRPr sz="1400"/>
            </a:pPr>
            <a:r>
              <a:t> </a:t>
            </a:r>
            <a:r>
              <a:rPr b="1"/>
              <a:t>NObreath</a:t>
            </a:r>
            <a:r>
              <a:t> (Bedfont Scientific, Kent, Regno Unito), ), </a:t>
            </a:r>
          </a:p>
          <a:p>
            <a:pPr marL="228600" indent="-228600">
              <a:buSzPct val="100000"/>
              <a:buChar char="•"/>
              <a:defRPr b="1" sz="1400"/>
            </a:pPr>
            <a:r>
              <a:t> Medisoft (Hypair, </a:t>
            </a:r>
            <a:r>
              <a:rPr b="0"/>
              <a:t>Dinant, Belgio</a:t>
            </a:r>
            <a:r>
              <a:t>) </a:t>
            </a:r>
          </a:p>
          <a:p>
            <a:pPr marL="228600" indent="-228600">
              <a:buSzPct val="100000"/>
              <a:buChar char="•"/>
              <a:defRPr sz="1400"/>
            </a:pPr>
            <a:r>
              <a:t> </a:t>
            </a:r>
            <a:r>
              <a:rPr b="1"/>
              <a:t>Vivatmo-PRO </a:t>
            </a:r>
            <a:r>
              <a:t>(Bosch, Waiblingen, Germania). </a:t>
            </a:r>
          </a:p>
        </p:txBody>
      </p:sp>
      <p:sp>
        <p:nvSpPr>
          <p:cNvPr id="489" name="Rettangolo 5"/>
          <p:cNvSpPr txBox="1"/>
          <p:nvPr/>
        </p:nvSpPr>
        <p:spPr>
          <a:xfrm>
            <a:off x="4689728" y="3284983"/>
            <a:ext cx="1996793" cy="8198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200">
                <a:solidFill>
                  <a:srgbClr val="00B050"/>
                </a:solidFill>
              </a:defRPr>
            </a:pPr>
            <a:r>
              <a:t>PRO</a:t>
            </a:r>
          </a:p>
          <a:p>
            <a:pPr>
              <a:defRPr sz="1200">
                <a:solidFill>
                  <a:srgbClr val="00B050"/>
                </a:solidFill>
              </a:defRPr>
            </a:pPr>
            <a:r>
              <a:t>Rapida risposta</a:t>
            </a:r>
          </a:p>
          <a:p>
            <a:pPr>
              <a:defRPr sz="1200">
                <a:solidFill>
                  <a:srgbClr val="00B050"/>
                </a:solidFill>
              </a:defRPr>
            </a:pPr>
            <a:r>
              <a:t>Alta sensibilità </a:t>
            </a:r>
          </a:p>
          <a:p>
            <a:pPr>
              <a:defRPr sz="1200">
                <a:solidFill>
                  <a:srgbClr val="00B050"/>
                </a:solidFill>
              </a:defRPr>
            </a:pPr>
            <a:r>
              <a:t>Alta specificità</a:t>
            </a:r>
          </a:p>
        </p:txBody>
      </p:sp>
      <p:sp>
        <p:nvSpPr>
          <p:cNvPr id="490" name="Titolo 6"/>
          <p:cNvSpPr txBox="1"/>
          <p:nvPr>
            <p:ph type="title"/>
          </p:nvPr>
        </p:nvSpPr>
        <p:spPr>
          <a:prstGeom prst="rect">
            <a:avLst/>
          </a:prstGeom>
        </p:spPr>
        <p:txBody>
          <a:bodyPr/>
          <a:lstStyle>
            <a:lvl1pPr>
              <a:defRPr sz="2800"/>
            </a:lvl1pPr>
          </a:lstStyle>
          <a:p>
            <a:pPr/>
            <a:r>
              <a:t>GLI ANALIZZATORI ATTUALMENTE IN COMMERCIO </a:t>
            </a:r>
          </a:p>
        </p:txBody>
      </p:sp>
      <p:sp>
        <p:nvSpPr>
          <p:cNvPr id="491" name="CasellaDiTesto 8"/>
          <p:cNvSpPr txBox="1"/>
          <p:nvPr/>
        </p:nvSpPr>
        <p:spPr>
          <a:xfrm>
            <a:off x="6561935" y="3284983"/>
            <a:ext cx="1655149" cy="8198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200">
                <a:solidFill>
                  <a:srgbClr val="FF0000"/>
                </a:solidFill>
              </a:defRPr>
            </a:pPr>
            <a:r>
              <a:t>CONTRO</a:t>
            </a:r>
          </a:p>
          <a:p>
            <a:pPr>
              <a:defRPr sz="1200">
                <a:solidFill>
                  <a:srgbClr val="FF0000"/>
                </a:solidFill>
              </a:defRPr>
            </a:pPr>
            <a:r>
              <a:t>Dimensioni</a:t>
            </a:r>
          </a:p>
          <a:p>
            <a:pPr>
              <a:defRPr sz="1200">
                <a:solidFill>
                  <a:srgbClr val="FF0000"/>
                </a:solidFill>
              </a:defRPr>
            </a:pPr>
            <a:r>
              <a:t>Costo</a:t>
            </a:r>
          </a:p>
          <a:p>
            <a:pPr>
              <a:defRPr sz="1200">
                <a:solidFill>
                  <a:srgbClr val="FF0000"/>
                </a:solidFill>
              </a:defRPr>
            </a:pPr>
            <a:r>
              <a:t>Frequente calibrazione</a:t>
            </a:r>
          </a:p>
        </p:txBody>
      </p:sp>
      <p:pic>
        <p:nvPicPr>
          <p:cNvPr id="492" name="Immagine 3" descr="Immagine 3"/>
          <p:cNvPicPr>
            <a:picLocks noChangeAspect="1"/>
          </p:cNvPicPr>
          <p:nvPr/>
        </p:nvPicPr>
        <p:blipFill>
          <a:blip r:embed="rId3">
            <a:extLst/>
          </a:blip>
          <a:srcRect l="0" t="24149" r="2600" b="17050"/>
          <a:stretch>
            <a:fillRect/>
          </a:stretch>
        </p:blipFill>
        <p:spPr>
          <a:xfrm>
            <a:off x="539546" y="1556791"/>
            <a:ext cx="3084834" cy="403245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itle 1"/>
          <p:cNvSpPr txBox="1"/>
          <p:nvPr>
            <p:ph type="title"/>
          </p:nvPr>
        </p:nvSpPr>
        <p:spPr>
          <a:xfrm>
            <a:off x="3352800" y="1447800"/>
            <a:ext cx="5105400" cy="1143001"/>
          </a:xfrm>
          <a:prstGeom prst="rect">
            <a:avLst/>
          </a:prstGeom>
        </p:spPr>
        <p:txBody>
          <a:bodyPr/>
          <a:lstStyle>
            <a:lvl1pPr>
              <a:defRPr sz="3200">
                <a:solidFill>
                  <a:srgbClr val="17375E"/>
                </a:solidFill>
              </a:defRPr>
            </a:lvl1pPr>
          </a:lstStyle>
          <a:p>
            <a:pPr/>
            <a:r>
              <a:t>Muscolo liscio bronchiale</a:t>
            </a:r>
          </a:p>
        </p:txBody>
      </p:sp>
      <p:pic>
        <p:nvPicPr>
          <p:cNvPr id="245" name="Picture 2" descr="Picture 2"/>
          <p:cNvPicPr>
            <a:picLocks noChangeAspect="1"/>
          </p:cNvPicPr>
          <p:nvPr/>
        </p:nvPicPr>
        <p:blipFill>
          <a:blip r:embed="rId2">
            <a:extLst/>
          </a:blip>
          <a:stretch>
            <a:fillRect/>
          </a:stretch>
        </p:blipFill>
        <p:spPr>
          <a:xfrm>
            <a:off x="2438400" y="3733800"/>
            <a:ext cx="4667250" cy="2933701"/>
          </a:xfrm>
          <a:prstGeom prst="rect">
            <a:avLst/>
          </a:prstGeom>
          <a:ln w="12700">
            <a:miter lim="400000"/>
          </a:ln>
        </p:spPr>
      </p:pic>
      <p:pic>
        <p:nvPicPr>
          <p:cNvPr id="246" name="Picture 4" descr="Picture 4"/>
          <p:cNvPicPr>
            <a:picLocks noChangeAspect="1"/>
          </p:cNvPicPr>
          <p:nvPr/>
        </p:nvPicPr>
        <p:blipFill>
          <a:blip r:embed="rId3">
            <a:extLst/>
          </a:blip>
          <a:srcRect l="0" t="0" r="0" b="4"/>
          <a:stretch>
            <a:fillRect/>
          </a:stretch>
        </p:blipFill>
        <p:spPr>
          <a:xfrm>
            <a:off x="381000" y="1089719"/>
            <a:ext cx="2514600" cy="2072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66" y="0"/>
                </a:moveTo>
                <a:cubicBezTo>
                  <a:pt x="1327" y="0"/>
                  <a:pt x="0" y="1610"/>
                  <a:pt x="0" y="3599"/>
                </a:cubicBezTo>
                <a:lnTo>
                  <a:pt x="0" y="18001"/>
                </a:lnTo>
                <a:cubicBezTo>
                  <a:pt x="0" y="19990"/>
                  <a:pt x="1327" y="21600"/>
                  <a:pt x="2966" y="21600"/>
                </a:cubicBezTo>
                <a:lnTo>
                  <a:pt x="18634" y="21600"/>
                </a:lnTo>
                <a:cubicBezTo>
                  <a:pt x="20273" y="21600"/>
                  <a:pt x="21600" y="19990"/>
                  <a:pt x="21600" y="18001"/>
                </a:cubicBezTo>
                <a:lnTo>
                  <a:pt x="21600" y="3599"/>
                </a:lnTo>
                <a:cubicBezTo>
                  <a:pt x="21600" y="1610"/>
                  <a:pt x="20273" y="0"/>
                  <a:pt x="18634" y="0"/>
                </a:cubicBezTo>
                <a:lnTo>
                  <a:pt x="2966" y="0"/>
                </a:lnTo>
                <a:close/>
              </a:path>
            </a:pathLst>
          </a:custGeom>
          <a:ln w="28575">
            <a:solidFill>
              <a:srgbClr val="1F497D"/>
            </a:solidFill>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6" name="Screenshot 2025-05-12 alle 14.54.44.png" descr="Screenshot 2025-05-12 alle 14.54.44.png"/>
          <p:cNvPicPr>
            <a:picLocks noChangeAspect="1"/>
          </p:cNvPicPr>
          <p:nvPr/>
        </p:nvPicPr>
        <p:blipFill>
          <a:blip r:embed="rId2">
            <a:extLst/>
          </a:blip>
          <a:srcRect l="0" t="0" r="1457" b="0"/>
          <a:stretch>
            <a:fillRect/>
          </a:stretch>
        </p:blipFill>
        <p:spPr>
          <a:xfrm>
            <a:off x="66619" y="1497520"/>
            <a:ext cx="9010706" cy="4344312"/>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egnaposto contenuto 2"/>
          <p:cNvSpPr txBox="1"/>
          <p:nvPr>
            <p:ph type="body" sz="quarter" idx="1"/>
          </p:nvPr>
        </p:nvSpPr>
        <p:spPr>
          <a:xfrm>
            <a:off x="568608" y="1473536"/>
            <a:ext cx="7816527" cy="1219635"/>
          </a:xfrm>
          <a:prstGeom prst="rect">
            <a:avLst/>
          </a:prstGeom>
        </p:spPr>
        <p:txBody>
          <a:bodyPr/>
          <a:lstStyle>
            <a:lvl1pPr marL="0" indent="0" algn="ctr">
              <a:spcBef>
                <a:spcPts val="400"/>
              </a:spcBef>
              <a:buSzTx/>
              <a:buNone/>
              <a:defRPr sz="1800"/>
            </a:lvl1pPr>
          </a:lstStyle>
          <a:p>
            <a:pPr/>
            <a:r>
              <a:t>Le impostazioni standard per le analisi FENO bronchiali sono un flusso espiratorio di 50 ml/s ed un tempo di espirazione di 10 secondi. </a:t>
            </a:r>
          </a:p>
        </p:txBody>
      </p:sp>
      <p:graphicFrame>
        <p:nvGraphicFramePr>
          <p:cNvPr id="499" name="Tabella 4"/>
          <p:cNvGraphicFramePr/>
          <p:nvPr/>
        </p:nvGraphicFramePr>
        <p:xfrm>
          <a:off x="643907" y="2527437"/>
          <a:ext cx="7665930" cy="178056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277655"/>
                <a:gridCol w="1277655"/>
                <a:gridCol w="1277655"/>
                <a:gridCol w="1277655"/>
                <a:gridCol w="1277655"/>
                <a:gridCol w="1277655"/>
              </a:tblGrid>
              <a:tr h="675365">
                <a:tc>
                  <a:txBody>
                    <a:bodyPr/>
                    <a:lstStyle/>
                    <a:p>
                      <a:pPr algn="l">
                        <a:defRPr b="0" sz="1800">
                          <a:solidFill>
                            <a:srgbClr val="000000"/>
                          </a:solidFill>
                        </a:defRPr>
                      </a:pPr>
                      <a:r>
                        <a:rPr b="1" sz="1400">
                          <a:solidFill>
                            <a:srgbClr val="FFFFFF"/>
                          </a:solidFill>
                        </a:rPr>
                        <a:t>ESPIRAZIONE PORTATA</a:t>
                      </a:r>
                    </a:p>
                  </a:txBody>
                  <a:tcPr marL="34290" marR="34290" marT="34290" marB="34290" anchor="t" anchorCtr="0" horzOverflow="overflow">
                    <a:solidFill>
                      <a:schemeClr val="accent4"/>
                    </a:solidFill>
                  </a:tcPr>
                </a:tc>
                <a:tc>
                  <a:txBody>
                    <a:bodyPr/>
                    <a:lstStyle/>
                    <a:p>
                      <a:pPr algn="l">
                        <a:defRPr b="0" sz="1800">
                          <a:solidFill>
                            <a:srgbClr val="000000"/>
                          </a:solidFill>
                        </a:defRPr>
                      </a:pPr>
                      <a:r>
                        <a:rPr b="1" sz="1400">
                          <a:solidFill>
                            <a:srgbClr val="FFFFFF"/>
                          </a:solidFill>
                        </a:rPr>
                        <a:t>ESPIRAZIONE TEMPO</a:t>
                      </a:r>
                    </a:p>
                  </a:txBody>
                  <a:tcPr marL="34290" marR="34290" marT="34290" marB="34290" anchor="t" anchorCtr="0" horzOverflow="overflow">
                    <a:solidFill>
                      <a:schemeClr val="accent4"/>
                    </a:solidFill>
                  </a:tcPr>
                </a:tc>
                <a:tc>
                  <a:txBody>
                    <a:bodyPr/>
                    <a:lstStyle/>
                    <a:p>
                      <a:pPr algn="l">
                        <a:defRPr b="0" sz="1800">
                          <a:solidFill>
                            <a:srgbClr val="000000"/>
                          </a:solidFill>
                        </a:defRPr>
                      </a:pPr>
                      <a:r>
                        <a:rPr b="1" sz="1400">
                          <a:solidFill>
                            <a:srgbClr val="FFFFFF"/>
                          </a:solidFill>
                        </a:rPr>
                        <a:t>WASH OUT TEMPO</a:t>
                      </a:r>
                    </a:p>
                  </a:txBody>
                  <a:tcPr marL="34290" marR="34290" marT="34290" marB="34290" anchor="t" anchorCtr="0" horzOverflow="overflow">
                    <a:solidFill>
                      <a:schemeClr val="accent4"/>
                    </a:solidFill>
                  </a:tcPr>
                </a:tc>
                <a:tc>
                  <a:txBody>
                    <a:bodyPr/>
                    <a:lstStyle/>
                    <a:p>
                      <a:pPr algn="l">
                        <a:defRPr b="0" sz="1800">
                          <a:solidFill>
                            <a:srgbClr val="000000"/>
                          </a:solidFill>
                        </a:defRPr>
                      </a:pPr>
                      <a:r>
                        <a:rPr b="1" sz="1400">
                          <a:solidFill>
                            <a:srgbClr val="FFFFFF"/>
                          </a:solidFill>
                        </a:rPr>
                        <a:t>WASH OUT VOLUME</a:t>
                      </a:r>
                    </a:p>
                  </a:txBody>
                  <a:tcPr marL="34290" marR="34290" marT="34290" marB="34290" anchor="t" anchorCtr="0" horzOverflow="overflow">
                    <a:solidFill>
                      <a:schemeClr val="accent4"/>
                    </a:solidFill>
                  </a:tcPr>
                </a:tc>
                <a:tc>
                  <a:txBody>
                    <a:bodyPr/>
                    <a:lstStyle/>
                    <a:p>
                      <a:pPr algn="l">
                        <a:defRPr b="0" sz="1800">
                          <a:solidFill>
                            <a:srgbClr val="000000"/>
                          </a:solidFill>
                        </a:defRPr>
                      </a:pPr>
                      <a:r>
                        <a:rPr b="1" sz="1400">
                          <a:solidFill>
                            <a:srgbClr val="FFFFFF"/>
                          </a:solidFill>
                        </a:rPr>
                        <a:t>CAMPIONE TEMPO</a:t>
                      </a:r>
                    </a:p>
                  </a:txBody>
                  <a:tcPr marL="34290" marR="34290" marT="34290" marB="34290" anchor="t" anchorCtr="0" horzOverflow="overflow">
                    <a:solidFill>
                      <a:schemeClr val="accent4"/>
                    </a:solidFill>
                  </a:tcPr>
                </a:tc>
                <a:tc>
                  <a:txBody>
                    <a:bodyPr/>
                    <a:lstStyle/>
                    <a:p>
                      <a:pPr algn="l">
                        <a:defRPr b="0" sz="1800">
                          <a:solidFill>
                            <a:srgbClr val="000000"/>
                          </a:solidFill>
                        </a:defRPr>
                      </a:pPr>
                      <a:r>
                        <a:rPr b="1" sz="1400">
                          <a:solidFill>
                            <a:srgbClr val="FFFFFF"/>
                          </a:solidFill>
                        </a:rPr>
                        <a:t>CAMPIONE VOLUME</a:t>
                      </a:r>
                    </a:p>
                  </a:txBody>
                  <a:tcPr marL="34290" marR="34290" marT="34290" marB="34290" anchor="t" anchorCtr="0" horzOverflow="overflow">
                    <a:solidFill>
                      <a:schemeClr val="accent4"/>
                    </a:solidFill>
                  </a:tcPr>
                </a:tc>
              </a:tr>
              <a:tr h="276300">
                <a:tc>
                  <a:txBody>
                    <a:bodyPr/>
                    <a:lstStyle/>
                    <a:p>
                      <a:pPr algn="l">
                        <a:defRPr sz="1800">
                          <a:solidFill>
                            <a:srgbClr val="000000"/>
                          </a:solidFill>
                        </a:defRPr>
                      </a:pPr>
                      <a:r>
                        <a:rPr sz="1400">
                          <a:solidFill>
                            <a:srgbClr val="1F497D"/>
                          </a:solidFill>
                        </a:rPr>
                        <a:t>50 ML/S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10 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6 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300 ML</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4 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200 ML</a:t>
                      </a:r>
                    </a:p>
                  </a:txBody>
                  <a:tcPr marL="34290" marR="34290" marT="34290" marB="34290" anchor="t" anchorCtr="0" horzOverflow="overflow">
                    <a:solidFill>
                      <a:srgbClr val="D7D2DF"/>
                    </a:solidFill>
                  </a:tcPr>
                </a:tc>
              </a:tr>
              <a:tr h="276300">
                <a:tc>
                  <a:txBody>
                    <a:bodyPr/>
                    <a:lstStyle/>
                    <a:p>
                      <a:pPr algn="l">
                        <a:defRPr sz="1800">
                          <a:solidFill>
                            <a:srgbClr val="000000"/>
                          </a:solidFill>
                        </a:defRPr>
                      </a:pPr>
                      <a:r>
                        <a:rPr sz="1400">
                          <a:solidFill>
                            <a:srgbClr val="1F497D"/>
                          </a:solidFill>
                        </a:rPr>
                        <a:t>100 ML/S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10 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6 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600 ML</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4 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400 ML</a:t>
                      </a:r>
                    </a:p>
                  </a:txBody>
                  <a:tcPr marL="34290" marR="34290" marT="34290" marB="34290" anchor="t" anchorCtr="0" horzOverflow="overflow">
                    <a:solidFill>
                      <a:srgbClr val="ECEAF0"/>
                    </a:solidFill>
                  </a:tcPr>
                </a:tc>
              </a:tr>
              <a:tr h="276300">
                <a:tc>
                  <a:txBody>
                    <a:bodyPr/>
                    <a:lstStyle/>
                    <a:p>
                      <a:pPr algn="l">
                        <a:defRPr sz="1800">
                          <a:solidFill>
                            <a:srgbClr val="000000"/>
                          </a:solidFill>
                        </a:defRPr>
                      </a:pPr>
                      <a:r>
                        <a:rPr sz="1400">
                          <a:solidFill>
                            <a:srgbClr val="1F497D"/>
                          </a:solidFill>
                        </a:rPr>
                        <a:t>150 ML/S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10 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6 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900 ML</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4 S</a:t>
                      </a:r>
                    </a:p>
                  </a:txBody>
                  <a:tcPr marL="34290" marR="34290" marT="34290" marB="34290" anchor="t" anchorCtr="0" horzOverflow="overflow">
                    <a:solidFill>
                      <a:srgbClr val="D7D2DF"/>
                    </a:solidFill>
                  </a:tcPr>
                </a:tc>
                <a:tc>
                  <a:txBody>
                    <a:bodyPr/>
                    <a:lstStyle/>
                    <a:p>
                      <a:pPr algn="l">
                        <a:defRPr sz="1800">
                          <a:solidFill>
                            <a:srgbClr val="000000"/>
                          </a:solidFill>
                        </a:defRPr>
                      </a:pPr>
                      <a:r>
                        <a:rPr sz="1400">
                          <a:solidFill>
                            <a:srgbClr val="1F497D"/>
                          </a:solidFill>
                        </a:rPr>
                        <a:t>600 ML</a:t>
                      </a:r>
                    </a:p>
                  </a:txBody>
                  <a:tcPr marL="34290" marR="34290" marT="34290" marB="34290" anchor="t" anchorCtr="0" horzOverflow="overflow">
                    <a:solidFill>
                      <a:srgbClr val="D7D2DF"/>
                    </a:solidFill>
                  </a:tcPr>
                </a:tc>
              </a:tr>
              <a:tr h="276300">
                <a:tc>
                  <a:txBody>
                    <a:bodyPr/>
                    <a:lstStyle/>
                    <a:p>
                      <a:pPr algn="l">
                        <a:defRPr sz="1800">
                          <a:solidFill>
                            <a:srgbClr val="000000"/>
                          </a:solidFill>
                        </a:defRPr>
                      </a:pPr>
                      <a:r>
                        <a:rPr sz="1400">
                          <a:solidFill>
                            <a:srgbClr val="1F497D"/>
                          </a:solidFill>
                        </a:rPr>
                        <a:t>350 ML/S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10 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8 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2800 ML</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2 S</a:t>
                      </a:r>
                    </a:p>
                  </a:txBody>
                  <a:tcPr marL="34290" marR="34290" marT="34290" marB="34290" anchor="t" anchorCtr="0" horzOverflow="overflow">
                    <a:solidFill>
                      <a:srgbClr val="ECEAF0"/>
                    </a:solidFill>
                  </a:tcPr>
                </a:tc>
                <a:tc>
                  <a:txBody>
                    <a:bodyPr/>
                    <a:lstStyle/>
                    <a:p>
                      <a:pPr algn="l">
                        <a:defRPr sz="1800">
                          <a:solidFill>
                            <a:srgbClr val="000000"/>
                          </a:solidFill>
                        </a:defRPr>
                      </a:pPr>
                      <a:r>
                        <a:rPr sz="1400">
                          <a:solidFill>
                            <a:srgbClr val="1F497D"/>
                          </a:solidFill>
                        </a:rPr>
                        <a:t>700 ML</a:t>
                      </a:r>
                    </a:p>
                  </a:txBody>
                  <a:tcPr marL="34290" marR="34290" marT="34290" marB="34290" anchor="t" anchorCtr="0" horzOverflow="overflow">
                    <a:solidFill>
                      <a:srgbClr val="ECEAF0"/>
                    </a:solidFill>
                  </a:tcPr>
                </a:tc>
              </a:tr>
            </a:tbl>
          </a:graphicData>
        </a:graphic>
      </p:graphicFrame>
      <p:sp>
        <p:nvSpPr>
          <p:cNvPr id="500" name="CasellaDiTesto 4"/>
          <p:cNvSpPr txBox="1"/>
          <p:nvPr/>
        </p:nvSpPr>
        <p:spPr>
          <a:xfrm>
            <a:off x="440795" y="4738130"/>
            <a:ext cx="8072151"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Con l’aumentare della portata espiratoria, l’apparecchio preleva il campione sempre più profondamente nel polmone e misura efficacemente la FENO alveolare</a:t>
            </a:r>
          </a:p>
        </p:txBody>
      </p:sp>
      <p:sp>
        <p:nvSpPr>
          <p:cNvPr id="501" name="CasellaDiTesto 6"/>
          <p:cNvSpPr txBox="1"/>
          <p:nvPr/>
        </p:nvSpPr>
        <p:spPr>
          <a:xfrm>
            <a:off x="840761" y="446633"/>
            <a:ext cx="7725087" cy="8765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vl1pPr>
          </a:lstStyle>
          <a:p>
            <a:pPr/>
            <a:r>
              <a:t>FENO MULTIFLOW</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Titolo 3"/>
          <p:cNvSpPr txBox="1"/>
          <p:nvPr>
            <p:ph type="title"/>
          </p:nvPr>
        </p:nvSpPr>
        <p:spPr>
          <a:xfrm>
            <a:off x="1043607" y="524288"/>
            <a:ext cx="7211146" cy="724942"/>
          </a:xfrm>
          <a:prstGeom prst="rect">
            <a:avLst/>
          </a:prstGeom>
        </p:spPr>
        <p:txBody>
          <a:bodyPr/>
          <a:lstStyle>
            <a:lvl1pPr>
              <a:defRPr sz="2800"/>
            </a:lvl1pPr>
          </a:lstStyle>
          <a:p>
            <a:pPr/>
            <a:r>
              <a:t>DIAGNOSI </a:t>
            </a:r>
          </a:p>
        </p:txBody>
      </p:sp>
      <p:sp>
        <p:nvSpPr>
          <p:cNvPr id="504" name="CasellaDiTesto 3"/>
          <p:cNvSpPr txBox="1"/>
          <p:nvPr/>
        </p:nvSpPr>
        <p:spPr>
          <a:xfrm>
            <a:off x="513263" y="1885330"/>
            <a:ext cx="8117473" cy="1641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pPr>
            <a:r>
              <a:t>Nelle linee guida GINA 2022 il FeNO </a:t>
            </a:r>
            <a:r>
              <a:rPr b="1"/>
              <a:t>non rientra nel processo diagnostico </a:t>
            </a:r>
            <a:endParaRPr b="1"/>
          </a:p>
          <a:p>
            <a:pPr algn="ctr">
              <a:buSzPct val="100000"/>
              <a:buBlip>
                <a:blip r:embed="rId3"/>
              </a:buBlip>
              <a:defRPr sz="1600"/>
            </a:pPr>
          </a:p>
          <a:p>
            <a:pPr algn="ctr">
              <a:defRPr sz="1600"/>
            </a:pPr>
            <a:r>
              <a:t>FeNO superiore a 20 ppb è indicativo di infiammazione di tipo 2 che aiuta a definire </a:t>
            </a:r>
            <a:r>
              <a:rPr b="1"/>
              <a:t>l'endotipo "asma T2 "</a:t>
            </a:r>
            <a:endParaRPr b="1"/>
          </a:p>
          <a:p>
            <a:pPr>
              <a:buSzPct val="100000"/>
              <a:buChar char="▪"/>
            </a:pPr>
          </a:p>
        </p:txBody>
      </p:sp>
      <p:pic>
        <p:nvPicPr>
          <p:cNvPr id="505" name="Immagine 8" descr="Immagine 8"/>
          <p:cNvPicPr>
            <a:picLocks noChangeAspect="1"/>
          </p:cNvPicPr>
          <p:nvPr/>
        </p:nvPicPr>
        <p:blipFill>
          <a:blip r:embed="rId4">
            <a:extLst/>
          </a:blip>
          <a:stretch>
            <a:fillRect/>
          </a:stretch>
        </p:blipFill>
        <p:spPr>
          <a:xfrm>
            <a:off x="5814609" y="71149"/>
            <a:ext cx="2285783" cy="1631218"/>
          </a:xfrm>
          <a:prstGeom prst="rect">
            <a:avLst/>
          </a:prstGeom>
          <a:ln w="12700">
            <a:miter lim="400000"/>
          </a:ln>
        </p:spPr>
      </p:pic>
      <p:graphicFrame>
        <p:nvGraphicFramePr>
          <p:cNvPr id="506" name="Tabella 12"/>
          <p:cNvGraphicFramePr/>
          <p:nvPr/>
        </p:nvGraphicFramePr>
        <p:xfrm>
          <a:off x="2340617" y="3429000"/>
          <a:ext cx="4637348" cy="1854200"/>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637348"/>
              </a:tblGrid>
              <a:tr h="370840">
                <a:tc>
                  <a:txBody>
                    <a:bodyPr/>
                    <a:lstStyle/>
                    <a:p>
                      <a:pPr algn="ctr">
                        <a:defRPr b="0" sz="1800">
                          <a:solidFill>
                            <a:srgbClr val="000000"/>
                          </a:solidFill>
                        </a:defRPr>
                      </a:pPr>
                      <a:r>
                        <a:rPr b="1">
                          <a:solidFill>
                            <a:srgbClr val="FFFFFF"/>
                          </a:solidFill>
                        </a:rPr>
                        <a:t>INFIAMMAZIONE T2</a:t>
                      </a:r>
                    </a:p>
                  </a:txBody>
                  <a:tcPr marL="45720" marR="45720" marT="45720" marB="45720" anchor="t" anchorCtr="0" horzOverflow="overflow"/>
                </a:tc>
              </a:tr>
              <a:tr h="370840">
                <a:tc>
                  <a:txBody>
                    <a:bodyPr/>
                    <a:lstStyle/>
                    <a:p>
                      <a:pPr algn="ctr">
                        <a:defRPr sz="1800">
                          <a:solidFill>
                            <a:srgbClr val="000000"/>
                          </a:solidFill>
                        </a:defRPr>
                      </a:pPr>
                      <a:r>
                        <a:rPr>
                          <a:solidFill>
                            <a:srgbClr val="1F497D"/>
                          </a:solidFill>
                        </a:rPr>
                        <a:t>EOS nel sangue 150 / L e/o</a:t>
                      </a:r>
                    </a:p>
                  </a:txBody>
                  <a:tcPr marL="45720" marR="45720" marT="45720" marB="45720" anchor="t" anchorCtr="0" horzOverflow="overflow"/>
                </a:tc>
              </a:tr>
              <a:tr h="370840">
                <a:tc>
                  <a:txBody>
                    <a:bodyPr/>
                    <a:lstStyle/>
                    <a:p>
                      <a:pPr algn="ctr">
                        <a:defRPr sz="1800">
                          <a:solidFill>
                            <a:srgbClr val="000000"/>
                          </a:solidFill>
                        </a:defRPr>
                      </a:pPr>
                      <a:r>
                        <a:rPr>
                          <a:solidFill>
                            <a:srgbClr val="1F497D"/>
                          </a:solidFill>
                        </a:rPr>
                        <a:t>FeNO  20 ppb e/o</a:t>
                      </a:r>
                    </a:p>
                  </a:txBody>
                  <a:tcPr marL="45720" marR="45720" marT="45720" marB="45720" anchor="t" anchorCtr="0" horzOverflow="overflow"/>
                </a:tc>
              </a:tr>
              <a:tr h="370840">
                <a:tc>
                  <a:txBody>
                    <a:bodyPr/>
                    <a:lstStyle/>
                    <a:p>
                      <a:pPr algn="ctr">
                        <a:defRPr sz="1800">
                          <a:solidFill>
                            <a:srgbClr val="000000"/>
                          </a:solidFill>
                        </a:defRPr>
                      </a:pPr>
                      <a:r>
                        <a:rPr>
                          <a:solidFill>
                            <a:srgbClr val="1F497D"/>
                          </a:solidFill>
                        </a:rPr>
                        <a:t>EOS nell’espettorato 2 % e/o</a:t>
                      </a:r>
                    </a:p>
                  </a:txBody>
                  <a:tcPr marL="45720" marR="45720" marT="45720" marB="45720" anchor="t" anchorCtr="0" horzOverflow="overflow"/>
                </a:tc>
              </a:tr>
              <a:tr h="370840">
                <a:tc>
                  <a:txBody>
                    <a:bodyPr/>
                    <a:lstStyle/>
                    <a:p>
                      <a:pPr algn="ctr">
                        <a:defRPr sz="1800">
                          <a:solidFill>
                            <a:srgbClr val="000000"/>
                          </a:solidFill>
                        </a:defRPr>
                      </a:pPr>
                      <a:r>
                        <a:rPr>
                          <a:solidFill>
                            <a:srgbClr val="1F497D"/>
                          </a:solidFill>
                        </a:rPr>
                        <a:t>asma allergico</a:t>
                      </a:r>
                    </a:p>
                  </a:txBody>
                  <a:tcPr marL="45720" marR="45720" marT="45720" marB="45720" anchor="t" anchorCtr="0" horzOverflow="overflow"/>
                </a:tc>
              </a:tr>
            </a:tbl>
          </a:graphicData>
        </a:graphic>
      </p:graphicFrame>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Screenshot 2025-05-12 alle 17.16.02.png" descr="Screenshot 2025-05-12 alle 17.16.02.png"/>
          <p:cNvPicPr>
            <a:picLocks noChangeAspect="1"/>
          </p:cNvPicPr>
          <p:nvPr/>
        </p:nvPicPr>
        <p:blipFill>
          <a:blip r:embed="rId2">
            <a:extLst/>
          </a:blip>
          <a:stretch>
            <a:fillRect/>
          </a:stretch>
        </p:blipFill>
        <p:spPr>
          <a:xfrm>
            <a:off x="1571457" y="2468566"/>
            <a:ext cx="7164789" cy="3049877"/>
          </a:xfrm>
          <a:prstGeom prst="rect">
            <a:avLst/>
          </a:prstGeom>
          <a:ln w="12700">
            <a:miter lim="400000"/>
          </a:ln>
        </p:spPr>
      </p:pic>
      <p:pic>
        <p:nvPicPr>
          <p:cNvPr id="511" name="Screenshot 2025-05-12 alle 17.16.38.png" descr="Screenshot 2025-05-12 alle 17.16.38.png"/>
          <p:cNvPicPr>
            <a:picLocks noChangeAspect="1"/>
          </p:cNvPicPr>
          <p:nvPr/>
        </p:nvPicPr>
        <p:blipFill>
          <a:blip r:embed="rId3">
            <a:extLst/>
          </a:blip>
          <a:stretch>
            <a:fillRect/>
          </a:stretch>
        </p:blipFill>
        <p:spPr>
          <a:xfrm>
            <a:off x="76210" y="47456"/>
            <a:ext cx="3340250" cy="2112637"/>
          </a:xfrm>
          <a:prstGeom prst="rect">
            <a:avLst/>
          </a:prstGeom>
          <a:ln w="12700">
            <a:miter lim="400000"/>
          </a:ln>
        </p:spPr>
      </p:pic>
      <p:pic>
        <p:nvPicPr>
          <p:cNvPr id="512" name="Screenshot 2025-05-12 alle 17.17.29.png" descr="Screenshot 2025-05-12 alle 17.17.29.png"/>
          <p:cNvPicPr>
            <a:picLocks noChangeAspect="1"/>
          </p:cNvPicPr>
          <p:nvPr/>
        </p:nvPicPr>
        <p:blipFill>
          <a:blip r:embed="rId4">
            <a:extLst/>
          </a:blip>
          <a:stretch>
            <a:fillRect/>
          </a:stretch>
        </p:blipFill>
        <p:spPr>
          <a:xfrm>
            <a:off x="522033" y="2488553"/>
            <a:ext cx="849677" cy="844410"/>
          </a:xfrm>
          <a:prstGeom prst="rect">
            <a:avLst/>
          </a:prstGeom>
          <a:ln w="12700">
            <a:miter lim="400000"/>
          </a:ln>
        </p:spPr>
      </p:pic>
      <p:pic>
        <p:nvPicPr>
          <p:cNvPr id="513" name="Screenshot 2025-05-12 alle 17.18.01.png" descr="Screenshot 2025-05-12 alle 17.18.01.png"/>
          <p:cNvPicPr>
            <a:picLocks noChangeAspect="1"/>
          </p:cNvPicPr>
          <p:nvPr/>
        </p:nvPicPr>
        <p:blipFill>
          <a:blip r:embed="rId5">
            <a:extLst/>
          </a:blip>
          <a:srcRect l="0" t="0" r="0" b="0"/>
          <a:stretch>
            <a:fillRect/>
          </a:stretch>
        </p:blipFill>
        <p:spPr>
          <a:xfrm rot="5400000">
            <a:off x="719745" y="3427536"/>
            <a:ext cx="454286" cy="713152"/>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magine 3" descr="Immagine 3"/>
          <p:cNvPicPr>
            <a:picLocks noChangeAspect="1"/>
          </p:cNvPicPr>
          <p:nvPr/>
        </p:nvPicPr>
        <p:blipFill>
          <a:blip r:embed="rId3">
            <a:extLst/>
          </a:blip>
          <a:stretch>
            <a:fillRect/>
          </a:stretch>
        </p:blipFill>
        <p:spPr>
          <a:xfrm>
            <a:off x="500034" y="3357562"/>
            <a:ext cx="3510396" cy="2830965"/>
          </a:xfrm>
          <a:prstGeom prst="rect">
            <a:avLst/>
          </a:prstGeom>
          <a:ln w="12700">
            <a:miter lim="400000"/>
          </a:ln>
        </p:spPr>
      </p:pic>
      <p:sp>
        <p:nvSpPr>
          <p:cNvPr id="516" name="CasellaDiTesto 4"/>
          <p:cNvSpPr txBox="1"/>
          <p:nvPr/>
        </p:nvSpPr>
        <p:spPr>
          <a:xfrm>
            <a:off x="617192" y="1214421"/>
            <a:ext cx="7695302" cy="21725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Questo studio dimostra la </a:t>
            </a:r>
            <a:r>
              <a:rPr b="1"/>
              <a:t>riduzione dei livelli di F </a:t>
            </a:r>
            <a:r>
              <a:rPr b="1" cap="small"/>
              <a:t>e </a:t>
            </a:r>
            <a:r>
              <a:rPr b="1" baseline="-25000"/>
              <a:t>NO</a:t>
            </a:r>
            <a:r>
              <a:rPr b="1"/>
              <a:t> dopo l'osservazione diretta di corticosteroidi inalatori.</a:t>
            </a:r>
            <a:endParaRPr b="1"/>
          </a:p>
          <a:p>
            <a:pPr/>
            <a:r>
              <a:t>Il test di soppressione F </a:t>
            </a:r>
            <a:r>
              <a:rPr cap="small"/>
              <a:t>e </a:t>
            </a:r>
            <a:r>
              <a:rPr baseline="-25000"/>
              <a:t>NO</a:t>
            </a:r>
            <a:r>
              <a:t> può identificare i pazienti non aderenti alla terapia con corticosteroidi inalatori. </a:t>
            </a:r>
          </a:p>
          <a:p>
            <a:pPr/>
            <a:r>
              <a:t>Identificare la non aderenza è importante, perché consente una </a:t>
            </a:r>
            <a:r>
              <a:rPr b="1"/>
              <a:t>migliore caratterizzazione del paziente e l'adattamento della gestione dell'asma alle esigenze individuali.</a:t>
            </a:r>
          </a:p>
        </p:txBody>
      </p:sp>
      <p:sp>
        <p:nvSpPr>
          <p:cNvPr id="517" name="Titolo 9"/>
          <p:cNvSpPr txBox="1"/>
          <p:nvPr/>
        </p:nvSpPr>
        <p:spPr>
          <a:xfrm>
            <a:off x="474315" y="285728"/>
            <a:ext cx="813816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lnSpc>
                <a:spcPct val="80000"/>
              </a:lnSpc>
              <a:defRPr sz="2800">
                <a:solidFill>
                  <a:srgbClr val="002060"/>
                </a:solidFill>
              </a:defRPr>
            </a:pPr>
            <a:r>
              <a:t>ADERENZA AL TRATTAMENTO</a:t>
            </a:r>
            <a:br/>
            <a:r>
              <a:rPr sz="2500"/>
              <a:t>ASMA GRAVE O DIFFICILE DA CONTROLLARE:</a:t>
            </a:r>
            <a:br>
              <a:rPr sz="2500"/>
            </a:br>
          </a:p>
        </p:txBody>
      </p:sp>
      <p:sp>
        <p:nvSpPr>
          <p:cNvPr id="518" name="CasellaDiTesto 6"/>
          <p:cNvSpPr txBox="1"/>
          <p:nvPr/>
        </p:nvSpPr>
        <p:spPr>
          <a:xfrm>
            <a:off x="831505" y="6286520"/>
            <a:ext cx="7981055" cy="3456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lvl1pPr>
          </a:lstStyle>
          <a:p>
            <a:pPr/>
            <a:r>
              <a:t>McNicholl DM, Stevenson M, McGarvey LP, Heaney LG. The utility of fractional exhaled nitric oxide suppression in the identification of nonadherence in difficult asthma. Am J Respir Crit Care Med. 2012 Dec 1;186(11):1102-8. doi: 10.1164/rccm.201204-0587OC. Epub 2012 Sep 28. PMID: 23024023.</a:t>
            </a:r>
          </a:p>
        </p:txBody>
      </p:sp>
      <p:sp>
        <p:nvSpPr>
          <p:cNvPr id="519" name="CasellaDiTesto 8"/>
          <p:cNvSpPr txBox="1"/>
          <p:nvPr/>
        </p:nvSpPr>
        <p:spPr>
          <a:xfrm>
            <a:off x="4473704" y="3212975"/>
            <a:ext cx="4410262" cy="19332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Il ‘FeNO suppression </a:t>
            </a:r>
            <a:r>
              <a:t>test’ consiste nel misurare il FENO durante 7 giorni di assunzione certa di ICS (DOICS: directly observed ICS treatment). </a:t>
            </a:r>
          </a:p>
          <a:p>
            <a:pPr>
              <a:defRPr sz="1400"/>
            </a:pPr>
            <a:r>
              <a:t>I </a:t>
            </a:r>
            <a:r>
              <a:rPr b="1"/>
              <a:t>pazienti che già erano aderenti (linea nera) </a:t>
            </a:r>
            <a:r>
              <a:t>non hanno significative modifiche nei valori di NO al contrario di </a:t>
            </a:r>
            <a:r>
              <a:rPr>
                <a:solidFill>
                  <a:srgbClr val="71A1DC"/>
                </a:solidFill>
              </a:rPr>
              <a:t>quelli che prima non erano aderenti (linea grigia) </a:t>
            </a:r>
            <a:r>
              <a:t>che manifestano una riduzione significativa rispetto al basale.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Titolo 5"/>
          <p:cNvSpPr txBox="1"/>
          <p:nvPr/>
        </p:nvSpPr>
        <p:spPr>
          <a:xfrm>
            <a:off x="45720" y="285728"/>
            <a:ext cx="8729032" cy="20716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defRPr sz="2800">
                <a:solidFill>
                  <a:srgbClr val="002060"/>
                </a:solidFill>
                <a:latin typeface="Arial"/>
                <a:ea typeface="Arial"/>
                <a:cs typeface="Arial"/>
                <a:sym typeface="Arial"/>
              </a:defRPr>
            </a:lvl1pPr>
          </a:lstStyle>
          <a:p>
            <a:pPr/>
            <a:r>
              <a:t>CHI SONO I RESPONDERS ALLA TERAPIA CON FARMACI BIOLOGICI</a:t>
            </a:r>
          </a:p>
        </p:txBody>
      </p:sp>
      <p:pic>
        <p:nvPicPr>
          <p:cNvPr id="524" name="Immagine 1" descr="Immagine 1"/>
          <p:cNvPicPr>
            <a:picLocks noChangeAspect="1"/>
          </p:cNvPicPr>
          <p:nvPr/>
        </p:nvPicPr>
        <p:blipFill>
          <a:blip r:embed="rId3">
            <a:extLst/>
          </a:blip>
          <a:stretch>
            <a:fillRect/>
          </a:stretch>
        </p:blipFill>
        <p:spPr>
          <a:xfrm>
            <a:off x="2206533" y="2192090"/>
            <a:ext cx="5162981" cy="3472961"/>
          </a:xfrm>
          <a:prstGeom prst="rect">
            <a:avLst/>
          </a:prstGeom>
          <a:ln w="12700">
            <a:miter lim="400000"/>
          </a:ln>
        </p:spPr>
      </p:pic>
      <p:sp>
        <p:nvSpPr>
          <p:cNvPr id="525" name="CasellaDiTesto 2"/>
          <p:cNvSpPr txBox="1"/>
          <p:nvPr/>
        </p:nvSpPr>
        <p:spPr>
          <a:xfrm>
            <a:off x="585271" y="5949279"/>
            <a:ext cx="8189481" cy="4388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Alving K, Teague WG. Inflammatory Markers to Inform Treatment of Asthma With Biologicals: FeNO Versus Blood Eosinophils. J Allergy Clin Immunol Pract. 2023 Apr;11(4):1221-1223. doi: 10.1016/j.jaip.2023.02.001. PMID: 37030927.</a:t>
            </a:r>
          </a:p>
        </p:txBody>
      </p:sp>
      <p:sp>
        <p:nvSpPr>
          <p:cNvPr id="526" name="CasellaDiTesto 3"/>
          <p:cNvSpPr txBox="1"/>
          <p:nvPr/>
        </p:nvSpPr>
        <p:spPr>
          <a:xfrm>
            <a:off x="585271" y="1268759"/>
            <a:ext cx="8405505" cy="9172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L'introduzione di terapie biologiche per il trattamento dell'asma ha stimolato la necessità di marcatori infiammatori convalidati per identificare i pazienti con maggiori probabilità di trarne beneficio clinico.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0" name="Immagine 1" descr="Immagine 1"/>
          <p:cNvPicPr>
            <a:picLocks noChangeAspect="1"/>
          </p:cNvPicPr>
          <p:nvPr/>
        </p:nvPicPr>
        <p:blipFill>
          <a:blip r:embed="rId2">
            <a:extLst/>
          </a:blip>
          <a:stretch>
            <a:fillRect/>
          </a:stretch>
        </p:blipFill>
        <p:spPr>
          <a:xfrm>
            <a:off x="467543" y="1052736"/>
            <a:ext cx="4646296" cy="5099170"/>
          </a:xfrm>
          <a:prstGeom prst="rect">
            <a:avLst/>
          </a:prstGeom>
          <a:ln w="12700">
            <a:miter lim="400000"/>
          </a:ln>
        </p:spPr>
      </p:pic>
      <p:sp>
        <p:nvSpPr>
          <p:cNvPr id="531" name="Rettangolo 2"/>
          <p:cNvSpPr txBox="1"/>
          <p:nvPr/>
        </p:nvSpPr>
        <p:spPr>
          <a:xfrm>
            <a:off x="5193784" y="1352956"/>
            <a:ext cx="3722699" cy="47321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1400">
                <a:solidFill>
                  <a:srgbClr val="002060"/>
                </a:solidFill>
              </a:defRPr>
            </a:pPr>
            <a:r>
              <a:t>Il ruolo complessivo di FeNO nella gestione dei pazienti asmatici gravi sottoposti a trattamento biologico non è ancora chiaro. </a:t>
            </a:r>
          </a:p>
          <a:p>
            <a:pPr algn="just">
              <a:defRPr sz="1400">
                <a:solidFill>
                  <a:srgbClr val="002060"/>
                </a:solidFill>
              </a:defRPr>
            </a:pPr>
          </a:p>
          <a:p>
            <a:pPr algn="just">
              <a:defRPr sz="1400">
                <a:solidFill>
                  <a:srgbClr val="002060"/>
                </a:solidFill>
              </a:defRPr>
            </a:pPr>
            <a:r>
              <a:t>La maggior parte degli studi è incentrata sull'utilità di questo biomarcatore nel predire la risposta al trattamento, mostrando, al di là di alcuni risultati contrastanti, che </a:t>
            </a:r>
            <a:r>
              <a:rPr b="1"/>
              <a:t>valori basali più elevati di FeNO sono generalmente associati a un maggior beneficio in termini di riduzione del tasso di riacutizzazioni e miglioramento del controllo del quadro clinico</a:t>
            </a:r>
            <a:r>
              <a:t>, in particolare per omalizumab, dupilumab e tezepelumab. </a:t>
            </a:r>
          </a:p>
          <a:p>
            <a:pPr algn="just">
              <a:defRPr sz="1400">
                <a:solidFill>
                  <a:srgbClr val="002060"/>
                </a:solidFill>
              </a:defRPr>
            </a:pPr>
          </a:p>
          <a:p>
            <a:pPr algn="just">
              <a:defRPr sz="1400">
                <a:solidFill>
                  <a:srgbClr val="002060"/>
                </a:solidFill>
              </a:defRPr>
            </a:pPr>
            <a:r>
              <a:t>Tuttavia, non sono disponibili risultati chiari riguardo al valore predittivo di FeNO per gli effetti funzionali respiratori o di risparmio di steroidi, nonché per gli esiti sulla qualità della vita.</a:t>
            </a:r>
          </a:p>
          <a:p>
            <a:pPr>
              <a:defRPr>
                <a:solidFill>
                  <a:srgbClr val="002060"/>
                </a:solidFill>
                <a:latin typeface="Arial"/>
                <a:ea typeface="Arial"/>
                <a:cs typeface="Arial"/>
                <a:sym typeface="Arial"/>
              </a:defRPr>
            </a:pPr>
            <a:br/>
          </a:p>
        </p:txBody>
      </p:sp>
      <p:sp>
        <p:nvSpPr>
          <p:cNvPr id="532" name="Titolo 4"/>
          <p:cNvSpPr txBox="1"/>
          <p:nvPr>
            <p:ph type="title"/>
          </p:nvPr>
        </p:nvSpPr>
        <p:spPr>
          <a:xfrm>
            <a:off x="457200" y="64780"/>
            <a:ext cx="8229600" cy="1143001"/>
          </a:xfrm>
          <a:prstGeom prst="rect">
            <a:avLst/>
          </a:prstGeom>
        </p:spPr>
        <p:txBody>
          <a:bodyPr/>
          <a:lstStyle>
            <a:lvl1pPr>
              <a:defRPr sz="2800"/>
            </a:lvl1pPr>
          </a:lstStyle>
          <a:p>
            <a:pPr/>
            <a:r>
              <a:t>RIASSUMENDO</a:t>
            </a:r>
          </a:p>
        </p:txBody>
      </p:sp>
      <p:sp>
        <p:nvSpPr>
          <p:cNvPr id="533" name="CasellaDiTesto 5"/>
          <p:cNvSpPr txBox="1"/>
          <p:nvPr/>
        </p:nvSpPr>
        <p:spPr>
          <a:xfrm>
            <a:off x="502919" y="6151905"/>
            <a:ext cx="8127818" cy="4853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lvl1pPr>
          </a:lstStyle>
          <a:p>
            <a:pPr/>
            <a:r>
              <a:t>Pianigiani T, Alderighi L, Meocci M, Messina M, Perea B, Luzzi S, Bergantini L, D'Alessandro M, Refini RM, Bargagli E, Cameli P. Exploring the Interaction between Fractional Exhaled Nitric Oxide and Biologic Treatment in Severe Asthma: A Systematic Review. Antioxidants (Basel). 2023 Feb 7;12(2):400. doi: 10.3390/antiox12020400. PMID: 36829959; PMCID: PMC9952501.</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ext Placeholder 2"/>
          <p:cNvSpPr txBox="1"/>
          <p:nvPr/>
        </p:nvSpPr>
        <p:spPr>
          <a:xfrm>
            <a:off x="3246120" y="2286000"/>
            <a:ext cx="5013960" cy="150018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spcBef>
                <a:spcPts val="400"/>
              </a:spcBef>
              <a:defRPr sz="2000">
                <a:solidFill>
                  <a:srgbClr val="17375E"/>
                </a:solidFill>
                <a:latin typeface="Georgia"/>
                <a:ea typeface="Georgia"/>
                <a:cs typeface="Georgia"/>
                <a:sym typeface="Georgia"/>
              </a:defRPr>
            </a:lvl1pPr>
          </a:lstStyle>
          <a:p>
            <a:pPr/>
            <a:r>
              <a:t>Sistema Nervoso Autonomo</a:t>
            </a:r>
          </a:p>
        </p:txBody>
      </p:sp>
      <p:pic>
        <p:nvPicPr>
          <p:cNvPr id="249" name="Picture 2" descr="Picture 2"/>
          <p:cNvPicPr>
            <a:picLocks noChangeAspect="1"/>
          </p:cNvPicPr>
          <p:nvPr/>
        </p:nvPicPr>
        <p:blipFill>
          <a:blip r:embed="rId2">
            <a:extLst/>
          </a:blip>
          <a:stretch>
            <a:fillRect/>
          </a:stretch>
        </p:blipFill>
        <p:spPr>
          <a:xfrm>
            <a:off x="4495800" y="2793813"/>
            <a:ext cx="4394200" cy="3784788"/>
          </a:xfrm>
          <a:prstGeom prst="rect">
            <a:avLst/>
          </a:prstGeom>
          <a:ln w="12700">
            <a:miter lim="400000"/>
          </a:ln>
        </p:spPr>
      </p:pic>
      <p:pic>
        <p:nvPicPr>
          <p:cNvPr id="250" name="Picture 4" descr="Picture 4"/>
          <p:cNvPicPr>
            <a:picLocks noChangeAspect="1"/>
          </p:cNvPicPr>
          <p:nvPr/>
        </p:nvPicPr>
        <p:blipFill>
          <a:blip r:embed="rId3">
            <a:extLst/>
          </a:blip>
          <a:srcRect l="0" t="0" r="0" b="4"/>
          <a:stretch>
            <a:fillRect/>
          </a:stretch>
        </p:blipFill>
        <p:spPr>
          <a:xfrm>
            <a:off x="381000" y="1089719"/>
            <a:ext cx="2514600" cy="2072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66" y="0"/>
                </a:moveTo>
                <a:cubicBezTo>
                  <a:pt x="1327" y="0"/>
                  <a:pt x="0" y="1610"/>
                  <a:pt x="0" y="3599"/>
                </a:cubicBezTo>
                <a:lnTo>
                  <a:pt x="0" y="18001"/>
                </a:lnTo>
                <a:cubicBezTo>
                  <a:pt x="0" y="19990"/>
                  <a:pt x="1327" y="21600"/>
                  <a:pt x="2966" y="21600"/>
                </a:cubicBezTo>
                <a:lnTo>
                  <a:pt x="18634" y="21600"/>
                </a:lnTo>
                <a:cubicBezTo>
                  <a:pt x="20273" y="21600"/>
                  <a:pt x="21600" y="19990"/>
                  <a:pt x="21600" y="18001"/>
                </a:cubicBezTo>
                <a:lnTo>
                  <a:pt x="21600" y="3599"/>
                </a:lnTo>
                <a:cubicBezTo>
                  <a:pt x="21600" y="1610"/>
                  <a:pt x="20273" y="0"/>
                  <a:pt x="18634" y="0"/>
                </a:cubicBezTo>
                <a:lnTo>
                  <a:pt x="2966" y="0"/>
                </a:lnTo>
                <a:close/>
              </a:path>
            </a:pathLst>
          </a:custGeom>
          <a:ln w="28575">
            <a:solidFill>
              <a:srgbClr val="1F497D"/>
            </a:solidFill>
          </a:ln>
        </p:spPr>
      </p:pic>
      <p:sp>
        <p:nvSpPr>
          <p:cNvPr id="251" name="Rectangle 3"/>
          <p:cNvSpPr txBox="1"/>
          <p:nvPr>
            <p:ph type="body" sz="half" idx="4294967295"/>
          </p:nvPr>
        </p:nvSpPr>
        <p:spPr>
          <a:xfrm>
            <a:off x="288838" y="3276600"/>
            <a:ext cx="4054563" cy="3302002"/>
          </a:xfrm>
          <a:prstGeom prst="rect">
            <a:avLst/>
          </a:prstGeom>
        </p:spPr>
        <p:txBody>
          <a:bodyPr/>
          <a:lstStyle/>
          <a:p>
            <a:pPr marL="0" indent="0" algn="just">
              <a:spcBef>
                <a:spcPts val="900"/>
              </a:spcBef>
              <a:buSzTx/>
              <a:buFontTx/>
              <a:buNone/>
              <a:defRPr sz="1600">
                <a:solidFill>
                  <a:srgbClr val="002060"/>
                </a:solidFill>
              </a:defRPr>
            </a:pPr>
            <a:r>
              <a:t>La </a:t>
            </a:r>
            <a:r>
              <a:rPr b="1"/>
              <a:t>muscolatura liscia delle vie aeree </a:t>
            </a:r>
            <a:r>
              <a:t>è controllata dal </a:t>
            </a:r>
            <a:r>
              <a:rPr b="1"/>
              <a:t>sistema nervoso autonomo</a:t>
            </a:r>
            <a:endParaRPr b="1"/>
          </a:p>
          <a:p>
            <a:pPr marL="0" indent="0" algn="just">
              <a:spcBef>
                <a:spcPts val="900"/>
              </a:spcBef>
              <a:buSzTx/>
              <a:buFontTx/>
              <a:buNone/>
              <a:defRPr sz="1600">
                <a:solidFill>
                  <a:srgbClr val="002060"/>
                </a:solidFill>
              </a:defRPr>
            </a:pPr>
            <a:r>
              <a:t>La stimolazione parasimpatica (</a:t>
            </a:r>
            <a:r>
              <a:rPr b="1"/>
              <a:t>vagale</a:t>
            </a:r>
            <a:r>
              <a:t>) determina una contrazione della muscolatura liscia e un’ipersecrezione bronchiale.</a:t>
            </a:r>
          </a:p>
          <a:p>
            <a:pPr marL="0" indent="0" algn="just">
              <a:spcBef>
                <a:spcPts val="900"/>
              </a:spcBef>
              <a:buSzTx/>
              <a:buFontTx/>
              <a:buNone/>
              <a:defRPr sz="1600">
                <a:solidFill>
                  <a:srgbClr val="002060"/>
                </a:solidFill>
              </a:defRPr>
            </a:pPr>
            <a:r>
              <a:t>L’attivazione simpatica (</a:t>
            </a:r>
            <a:r>
              <a:rPr b="1"/>
              <a:t>adrenergica</a:t>
            </a:r>
            <a:r>
              <a:t>) determina rilasciamento della muscolatura liscia con relativa broncodilatazione ed inibizione della secrezione delle ghiandole bronchiali.</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51">
                                            <p:txEl>
                                              <p:pRg st="1" end="1"/>
                                            </p:txEl>
                                          </p:spTgt>
                                        </p:tgtEl>
                                        <p:attrNameLst>
                                          <p:attrName>style.visibility</p:attrName>
                                        </p:attrNameLst>
                                      </p:cBhvr>
                                      <p:to>
                                        <p:strVal val="visible"/>
                                      </p:to>
                                    </p:set>
                                    <p:anim calcmode="lin" valueType="num">
                                      <p:cBhvr>
                                        <p:cTn id="7" dur="500" fill="hold"/>
                                        <p:tgtEl>
                                          <p:spTgt spid="251">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1" fill="hold">
                                  <p:stCondLst>
                                    <p:cond delay="0"/>
                                  </p:stCondLst>
                                  <p:iterate type="el" backwards="0">
                                    <p:tmAbs val="0"/>
                                  </p:iterate>
                                  <p:childTnLst>
                                    <p:set>
                                      <p:cBhvr>
                                        <p:cTn id="12" fill="hold"/>
                                        <p:tgtEl>
                                          <p:spTgt spid="251">
                                            <p:txEl>
                                              <p:pRg st="2" end="2"/>
                                            </p:txEl>
                                          </p:spTgt>
                                        </p:tgtEl>
                                        <p:attrNameLst>
                                          <p:attrName>style.visibility</p:attrName>
                                        </p:attrNameLst>
                                      </p:cBhvr>
                                      <p:to>
                                        <p:strVal val="visible"/>
                                      </p:to>
                                    </p:set>
                                    <p:anim calcmode="lin" valueType="num">
                                      <p:cBhvr>
                                        <p:cTn id="13" dur="500" fill="hold"/>
                                        <p:tgtEl>
                                          <p:spTgt spid="251">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2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extBox 1"/>
          <p:cNvSpPr txBox="1"/>
          <p:nvPr/>
        </p:nvSpPr>
        <p:spPr>
          <a:xfrm>
            <a:off x="1112519" y="533400"/>
            <a:ext cx="6995161" cy="4970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solidFill>
                  <a:srgbClr val="000000"/>
                </a:solidFill>
              </a:defRPr>
            </a:lvl1pPr>
          </a:lstStyle>
          <a:p>
            <a:pPr/>
            <a:r>
              <a:t>Muscolo liscio bronchiale</a:t>
            </a:r>
          </a:p>
        </p:txBody>
      </p:sp>
      <p:sp>
        <p:nvSpPr>
          <p:cNvPr id="254" name="Rectangle 2"/>
          <p:cNvSpPr txBox="1"/>
          <p:nvPr/>
        </p:nvSpPr>
        <p:spPr>
          <a:xfrm>
            <a:off x="579119" y="1600199"/>
            <a:ext cx="8214361" cy="41303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a:solidFill>
                  <a:srgbClr val="000000"/>
                </a:solidFill>
              </a:defRPr>
            </a:pPr>
            <a:r>
              <a:t>La </a:t>
            </a:r>
            <a:r>
              <a:rPr b="1"/>
              <a:t>regolazione della contrattilità muscolare liscia</a:t>
            </a:r>
            <a:r>
              <a:t> è modulata da vari meccanismi, non solo elettrici ma anche chimici; questi impulsi - di varia natura - possono integrarsi tra loro e modulare, talvolta in senso contrario (eccitatorio/inibitorio), l'attività muscolare. </a:t>
            </a:r>
          </a:p>
          <a:p>
            <a:pPr algn="just">
              <a:defRPr>
                <a:solidFill>
                  <a:srgbClr val="000000"/>
                </a:solidFill>
              </a:defRPr>
            </a:pPr>
          </a:p>
          <a:p>
            <a:pPr algn="just">
              <a:defRPr>
                <a:solidFill>
                  <a:srgbClr val="000000"/>
                </a:solidFill>
              </a:defRPr>
            </a:pPr>
            <a:r>
              <a:t>Alcuni esempi sono dati dall'</a:t>
            </a:r>
            <a:r>
              <a:rPr b="1"/>
              <a:t>istamina</a:t>
            </a:r>
            <a:r>
              <a:t> (responsabile della contrazione della muscolatura bronchiale e della dispnea tipica della crisi asmatica), dalla </a:t>
            </a:r>
            <a:r>
              <a:rPr b="1"/>
              <a:t>noradrenalina</a:t>
            </a:r>
            <a:r>
              <a:t>, dall'</a:t>
            </a:r>
            <a:r>
              <a:rPr b="1"/>
              <a:t>ossitocina</a:t>
            </a:r>
            <a:r>
              <a:t>, dall'</a:t>
            </a:r>
            <a:r>
              <a:rPr b="1"/>
              <a:t>angiotensina</a:t>
            </a:r>
            <a:r>
              <a:t>, dalla </a:t>
            </a:r>
            <a:r>
              <a:rPr b="1"/>
              <a:t>vasopressina</a:t>
            </a:r>
            <a:r>
              <a:t>, dall'</a:t>
            </a:r>
            <a:r>
              <a:rPr b="1"/>
              <a:t>ossido nitrico</a:t>
            </a:r>
            <a:r>
              <a:t>, ma anche dalla </a:t>
            </a:r>
            <a:r>
              <a:rPr b="1"/>
              <a:t>pressione parziale dell'ossigeno e dell'anidride carbonica</a:t>
            </a:r>
            <a:r>
              <a:t> (che regola la contrazione delle arteriole, della metarteriole e degli sfinteri precapillari aumentando o diminuendo il flusso di sangue ai tessuti). </a:t>
            </a:r>
          </a:p>
          <a:p>
            <a:pPr algn="just">
              <a:defRPr>
                <a:solidFill>
                  <a:srgbClr val="000000"/>
                </a:solidFill>
              </a:defRPr>
            </a:pPr>
          </a:p>
          <a:p>
            <a:pPr algn="just">
              <a:defRPr>
                <a:solidFill>
                  <a:srgbClr val="000000"/>
                </a:solidFill>
              </a:defRPr>
            </a:pPr>
            <a:r>
              <a:t>Il muscolo liscio ha </a:t>
            </a:r>
            <a:r>
              <a:rPr b="1"/>
              <a:t>scarsa possibilità di rigenerazione postraumatica</a:t>
            </a:r>
            <a:r>
              <a:t>, ma può andare incontro ad aumenti significativi di volume (</a:t>
            </a:r>
            <a:r>
              <a:rPr b="1"/>
              <a:t>ipertrofia</a:t>
            </a:r>
            <a:r>
              <a:t>), come accade, ad esempio, nell’asma o all'utero durante la gravidanza.  </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object 4" descr="object 4"/>
          <p:cNvPicPr>
            <a:picLocks noChangeAspect="1"/>
          </p:cNvPicPr>
          <p:nvPr/>
        </p:nvPicPr>
        <p:blipFill>
          <a:blip r:embed="rId2">
            <a:extLst/>
          </a:blip>
          <a:stretch>
            <a:fillRect/>
          </a:stretch>
        </p:blipFill>
        <p:spPr>
          <a:xfrm>
            <a:off x="1383306" y="74964"/>
            <a:ext cx="6377388" cy="63618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object 2" descr="object 2"/>
          <p:cNvPicPr>
            <a:picLocks noChangeAspect="1"/>
          </p:cNvPicPr>
          <p:nvPr/>
        </p:nvPicPr>
        <p:blipFill>
          <a:blip r:embed="rId2">
            <a:extLst/>
          </a:blip>
          <a:stretch>
            <a:fillRect/>
          </a:stretch>
        </p:blipFill>
        <p:spPr>
          <a:xfrm>
            <a:off x="381000" y="0"/>
            <a:ext cx="5957712" cy="6858000"/>
          </a:xfrm>
          <a:prstGeom prst="rect">
            <a:avLst/>
          </a:prstGeom>
          <a:ln w="12700">
            <a:miter lim="400000"/>
          </a:ln>
        </p:spPr>
      </p:pic>
      <p:pic>
        <p:nvPicPr>
          <p:cNvPr id="259" name="object 2" descr="object 2"/>
          <p:cNvPicPr>
            <a:picLocks noChangeAspect="1"/>
          </p:cNvPicPr>
          <p:nvPr/>
        </p:nvPicPr>
        <p:blipFill>
          <a:blip r:embed="rId3">
            <a:extLst/>
          </a:blip>
          <a:stretch>
            <a:fillRect/>
          </a:stretch>
        </p:blipFill>
        <p:spPr>
          <a:xfrm>
            <a:off x="6324600" y="12700"/>
            <a:ext cx="1803400" cy="1600200"/>
          </a:xfrm>
          <a:prstGeom prst="rect">
            <a:avLst/>
          </a:prstGeom>
          <a:ln w="12700">
            <a:miter lim="400000"/>
          </a:ln>
        </p:spPr>
      </p:pic>
      <p:pic>
        <p:nvPicPr>
          <p:cNvPr id="260" name="object 2" descr="object 2"/>
          <p:cNvPicPr>
            <a:picLocks noChangeAspect="1"/>
          </p:cNvPicPr>
          <p:nvPr/>
        </p:nvPicPr>
        <p:blipFill>
          <a:blip r:embed="rId4">
            <a:extLst/>
          </a:blip>
          <a:stretch>
            <a:fillRect/>
          </a:stretch>
        </p:blipFill>
        <p:spPr>
          <a:xfrm>
            <a:off x="6096000" y="1676400"/>
            <a:ext cx="2938253" cy="5105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Titolo 1"/>
          <p:cNvSpPr txBox="1"/>
          <p:nvPr>
            <p:ph type="title" idx="4294967295"/>
          </p:nvPr>
        </p:nvSpPr>
        <p:spPr>
          <a:xfrm>
            <a:off x="291741" y="272032"/>
            <a:ext cx="8229601" cy="914401"/>
          </a:xfrm>
          <a:prstGeom prst="rect">
            <a:avLst/>
          </a:prstGeom>
        </p:spPr>
        <p:txBody>
          <a:bodyPr anchor="t"/>
          <a:lstStyle>
            <a:lvl1pPr defTabSz="905255">
              <a:defRPr sz="4356">
                <a:solidFill>
                  <a:srgbClr val="000090"/>
                </a:solidFill>
                <a:latin typeface="+mn-lt"/>
                <a:ea typeface="+mn-ea"/>
                <a:cs typeface="+mn-cs"/>
                <a:sym typeface="Calibri"/>
              </a:defRPr>
            </a:lvl1pPr>
          </a:lstStyle>
          <a:p>
            <a:pPr/>
            <a:r>
              <a:t>Broncocostrizione diretta e indiretta</a:t>
            </a:r>
          </a:p>
        </p:txBody>
      </p:sp>
      <p:sp>
        <p:nvSpPr>
          <p:cNvPr id="263" name="Segnaposto contenuto 2"/>
          <p:cNvSpPr txBox="1"/>
          <p:nvPr>
            <p:ph type="body" idx="4294967295"/>
          </p:nvPr>
        </p:nvSpPr>
        <p:spPr>
          <a:xfrm>
            <a:off x="457200" y="1828800"/>
            <a:ext cx="8229600" cy="4297364"/>
          </a:xfrm>
          <a:prstGeom prst="rect">
            <a:avLst/>
          </a:prstGeom>
        </p:spPr>
        <p:txBody>
          <a:bodyPr/>
          <a:lstStyle/>
          <a:p>
            <a:pPr marL="0" indent="0" algn="just">
              <a:lnSpc>
                <a:spcPct val="150000"/>
              </a:lnSpc>
              <a:spcBef>
                <a:spcPts val="0"/>
              </a:spcBef>
              <a:buSzTx/>
              <a:buNone/>
              <a:defRPr sz="1800">
                <a:solidFill>
                  <a:srgbClr val="000090"/>
                </a:solidFill>
              </a:defRPr>
            </a:pPr>
            <a:r>
              <a:t>Nel loro insieme i suddetti stimoli inducono una broncocostrizione sia direttamente sia indirettamente. La </a:t>
            </a:r>
            <a:r>
              <a:rPr b="1"/>
              <a:t>broncocostrizione indotta direttamente </a:t>
            </a:r>
            <a:r>
              <a:t>avviene mediante la stimolazione di recettori specifici come quelli H1 per l’istamina e quelli M3 per la metacolina, che controllano i fenomeni di eccitazione-contrazione della muscolatura liscia delle vie aeree. </a:t>
            </a:r>
          </a:p>
          <a:p>
            <a:pPr marL="0" indent="0" algn="just">
              <a:lnSpc>
                <a:spcPct val="150000"/>
              </a:lnSpc>
              <a:spcBef>
                <a:spcPts val="0"/>
              </a:spcBef>
              <a:buSzTx/>
              <a:buNone/>
              <a:defRPr sz="1800">
                <a:solidFill>
                  <a:srgbClr val="000090"/>
                </a:solidFill>
              </a:defRPr>
            </a:pPr>
            <a:r>
              <a:t>Quella </a:t>
            </a:r>
            <a:r>
              <a:rPr b="1"/>
              <a:t>indiretta</a:t>
            </a:r>
            <a:r>
              <a:t> avviene stimolando i neuroni afferenti con attivazione di riflessi colinergici e peptidergici (per esempio bradichinina, SO2 e metabisolfito), oppure inducendo la secrezione di mediatori da parte di cellule come i mastociti (per esempio mediante esercizio fisico, iperventilazione isocapnica, adenosina e aerosol non isotonico).</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itolo 1"/>
          <p:cNvSpPr txBox="1"/>
          <p:nvPr>
            <p:ph type="title" idx="4294967295"/>
          </p:nvPr>
        </p:nvSpPr>
        <p:spPr>
          <a:xfrm>
            <a:off x="457200" y="914400"/>
            <a:ext cx="8229600" cy="914400"/>
          </a:xfrm>
          <a:prstGeom prst="rect">
            <a:avLst/>
          </a:prstGeom>
        </p:spPr>
        <p:txBody>
          <a:bodyPr anchor="t"/>
          <a:lstStyle>
            <a:lvl1pPr>
              <a:defRPr sz="3200">
                <a:solidFill>
                  <a:srgbClr val="000090"/>
                </a:solidFill>
                <a:latin typeface="+mn-lt"/>
                <a:ea typeface="+mn-ea"/>
                <a:cs typeface="+mn-cs"/>
                <a:sym typeface="Calibri"/>
              </a:defRPr>
            </a:lvl1pPr>
          </a:lstStyle>
          <a:p>
            <a:pPr/>
            <a:r>
              <a:t>Stimoli broncocostrittori</a:t>
            </a:r>
          </a:p>
        </p:txBody>
      </p:sp>
      <p:sp>
        <p:nvSpPr>
          <p:cNvPr id="266" name="Segnaposto contenuto 2"/>
          <p:cNvSpPr txBox="1"/>
          <p:nvPr>
            <p:ph type="body" idx="4294967295"/>
          </p:nvPr>
        </p:nvSpPr>
        <p:spPr>
          <a:xfrm>
            <a:off x="457200" y="1828800"/>
            <a:ext cx="8229600" cy="4297364"/>
          </a:xfrm>
          <a:prstGeom prst="rect">
            <a:avLst/>
          </a:prstGeom>
        </p:spPr>
        <p:txBody>
          <a:bodyPr/>
          <a:lstStyle/>
          <a:p>
            <a:pPr>
              <a:lnSpc>
                <a:spcPct val="150000"/>
              </a:lnSpc>
              <a:spcBef>
                <a:spcPts val="0"/>
              </a:spcBef>
              <a:buSzPct val="130000"/>
              <a:defRPr b="1" sz="2000">
                <a:solidFill>
                  <a:srgbClr val="000090"/>
                </a:solidFill>
                <a:latin typeface="Georgia"/>
                <a:ea typeface="Georgia"/>
                <a:cs typeface="Georgia"/>
                <a:sym typeface="Georgia"/>
              </a:defRPr>
            </a:pPr>
            <a:r>
              <a:t>ASPECIFICI</a:t>
            </a:r>
            <a:r>
              <a:rPr b="0"/>
              <a:t>: stimoli in grado di provocare una risposta in tutti i soggetti, solamente a dosi differenti tra asmatici e non asmatici (risposta di tipo quantitativo).</a:t>
            </a:r>
            <a:endParaRPr b="0"/>
          </a:p>
          <a:p>
            <a:pPr>
              <a:lnSpc>
                <a:spcPct val="150000"/>
              </a:lnSpc>
              <a:spcBef>
                <a:spcPts val="0"/>
              </a:spcBef>
              <a:buSzPct val="130000"/>
              <a:defRPr sz="2000">
                <a:solidFill>
                  <a:srgbClr val="000090"/>
                </a:solidFill>
                <a:latin typeface="Georgia"/>
                <a:ea typeface="Georgia"/>
                <a:cs typeface="Georgia"/>
                <a:sym typeface="Georgia"/>
              </a:defRPr>
            </a:pPr>
          </a:p>
          <a:p>
            <a:pPr>
              <a:lnSpc>
                <a:spcPct val="150000"/>
              </a:lnSpc>
              <a:spcBef>
                <a:spcPts val="0"/>
              </a:spcBef>
              <a:buSzPct val="130000"/>
              <a:defRPr b="1" sz="2000">
                <a:solidFill>
                  <a:srgbClr val="000090"/>
                </a:solidFill>
                <a:latin typeface="Georgia"/>
                <a:ea typeface="Georgia"/>
                <a:cs typeface="Georgia"/>
                <a:sym typeface="Georgia"/>
              </a:defRPr>
            </a:pPr>
            <a:r>
              <a:t>SPECIFICI</a:t>
            </a:r>
            <a:r>
              <a:rPr b="0"/>
              <a:t>: stimoli in grado di provocare risposta solo nei soggetti sensibilizzati (risposta di tipo qualitativo).</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Tema di Office">
  <a:themeElements>
    <a:clrScheme name="Tema di Office">
      <a:dk1>
        <a:srgbClr val="1F497D"/>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1F497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