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0" r:id="rId3"/>
    <p:sldId id="303" r:id="rId4"/>
    <p:sldId id="286" r:id="rId5"/>
    <p:sldId id="285" r:id="rId6"/>
    <p:sldId id="271" r:id="rId7"/>
    <p:sldId id="278" r:id="rId8"/>
    <p:sldId id="258" r:id="rId9"/>
    <p:sldId id="272" r:id="rId10"/>
    <p:sldId id="269" r:id="rId11"/>
    <p:sldId id="273" r:id="rId12"/>
    <p:sldId id="276" r:id="rId13"/>
    <p:sldId id="299" r:id="rId14"/>
    <p:sldId id="306" r:id="rId15"/>
    <p:sldId id="287" r:id="rId16"/>
    <p:sldId id="263" r:id="rId17"/>
    <p:sldId id="291" r:id="rId18"/>
    <p:sldId id="295" r:id="rId19"/>
    <p:sldId id="294" r:id="rId20"/>
    <p:sldId id="289" r:id="rId21"/>
    <p:sldId id="261" r:id="rId22"/>
    <p:sldId id="262" r:id="rId23"/>
    <p:sldId id="260" r:id="rId24"/>
    <p:sldId id="284" r:id="rId25"/>
    <p:sldId id="257" r:id="rId26"/>
    <p:sldId id="314" r:id="rId27"/>
    <p:sldId id="270" r:id="rId28"/>
    <p:sldId id="279" r:id="rId29"/>
    <p:sldId id="274" r:id="rId30"/>
    <p:sldId id="280" r:id="rId31"/>
    <p:sldId id="310" r:id="rId32"/>
    <p:sldId id="281" r:id="rId33"/>
    <p:sldId id="282" r:id="rId34"/>
    <p:sldId id="315" r:id="rId35"/>
    <p:sldId id="316" r:id="rId36"/>
    <p:sldId id="312" r:id="rId37"/>
    <p:sldId id="313" r:id="rId38"/>
    <p:sldId id="293" r:id="rId39"/>
    <p:sldId id="265" r:id="rId40"/>
    <p:sldId id="277" r:id="rId41"/>
    <p:sldId id="267" r:id="rId42"/>
    <p:sldId id="297" r:id="rId43"/>
    <p:sldId id="298" r:id="rId44"/>
  </p:sldIdLst>
  <p:sldSz cx="9144000" cy="6858000" type="screen4x3"/>
  <p:notesSz cx="6858000" cy="9144000"/>
  <p:custDataLst>
    <p:tags r:id="rId46"/>
  </p:custDataLst>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p:cViewPr varScale="1">
        <p:scale>
          <a:sx n="102" d="100"/>
          <a:sy n="102" d="100"/>
        </p:scale>
        <p:origin x="324" y="114"/>
      </p:cViewPr>
      <p:guideLst>
        <p:guide orient="horz" pos="2160"/>
        <p:guide pos="2880"/>
      </p:guideLst>
    </p:cSldViewPr>
  </p:slid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CB52AB-3ED9-4DE7-0CFF-064229771B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FFA7BF97-8197-F131-75E1-5FAC1E01251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DCA6A02-41D3-F04B-A661-60B712416BAF}" type="datetimeFigureOut">
              <a:rPr lang="it-IT"/>
              <a:pPr>
                <a:defRPr/>
              </a:pPr>
              <a:t>13/05/2025</a:t>
            </a:fld>
            <a:endParaRPr lang="it-IT"/>
          </a:p>
        </p:txBody>
      </p:sp>
      <p:sp>
        <p:nvSpPr>
          <p:cNvPr id="4" name="Segnaposto immagine diapositiva 3">
            <a:extLst>
              <a:ext uri="{FF2B5EF4-FFF2-40B4-BE49-F238E27FC236}">
                <a16:creationId xmlns:a16="http://schemas.microsoft.com/office/drawing/2014/main" id="{B4403A99-DFC7-05F1-C8E9-3940EB0A697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37080B96-DB1F-5A91-985B-62ADB829831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7AEB481B-9CA0-60FA-2E79-3CC6FE69E95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CC6DE7C2-BF1E-DDF4-638A-75BD4F9A31C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557870-F481-E542-AC6A-F8D0E763748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EA9EB26-E162-7B4D-ECE7-62AFC2EDE6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A0FD28-866B-C642-9346-2719F1599EFF}" type="slidenum">
              <a:rPr lang="it-IT" altLang="it-IT">
                <a:solidFill>
                  <a:srgbClr val="FFFFFF"/>
                </a:solidFill>
              </a:rPr>
              <a:pPr eaLnBrk="1" hangingPunct="1"/>
              <a:t>3</a:t>
            </a:fld>
            <a:endParaRPr lang="it-IT" altLang="it-IT">
              <a:solidFill>
                <a:srgbClr val="FFFFFF"/>
              </a:solidFill>
            </a:endParaRPr>
          </a:p>
        </p:txBody>
      </p:sp>
      <p:sp>
        <p:nvSpPr>
          <p:cNvPr id="95235" name="Rectangle 2">
            <a:extLst>
              <a:ext uri="{FF2B5EF4-FFF2-40B4-BE49-F238E27FC236}">
                <a16:creationId xmlns:a16="http://schemas.microsoft.com/office/drawing/2014/main" id="{8C7838B1-4401-76D9-4C04-474CB43AF3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74A06071-A03B-4F73-75B0-899DA45E3B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88B8105-19DF-4CF6-F6E2-95AC0FC40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6F799-BF3D-2149-ACB6-D8E2E152CCE3}" type="slidenum">
              <a:rPr lang="en-GB" altLang="it-IT">
                <a:solidFill>
                  <a:srgbClr val="000000"/>
                </a:solidFill>
              </a:rPr>
              <a:pPr eaLnBrk="1" hangingPunct="1"/>
              <a:t>14</a:t>
            </a:fld>
            <a:endParaRPr lang="en-GB" altLang="it-IT">
              <a:solidFill>
                <a:srgbClr val="000000"/>
              </a:solidFill>
            </a:endParaRPr>
          </a:p>
        </p:txBody>
      </p:sp>
      <p:sp>
        <p:nvSpPr>
          <p:cNvPr id="97283" name="Rectangle 2">
            <a:extLst>
              <a:ext uri="{FF2B5EF4-FFF2-40B4-BE49-F238E27FC236}">
                <a16:creationId xmlns:a16="http://schemas.microsoft.com/office/drawing/2014/main" id="{114BBDE6-04C9-92BC-F40D-A591D2274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4748421C-EA79-2F3A-87D4-908A1FC22A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C59CE1D-DA76-0247-1F1A-B6F6472BD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328111-2E8A-6342-92EE-925862DDA017}" type="slidenum">
              <a:rPr lang="it-IT" altLang="it-IT">
                <a:solidFill>
                  <a:srgbClr val="FFFFFF"/>
                </a:solidFill>
              </a:rPr>
              <a:pPr eaLnBrk="1" hangingPunct="1"/>
              <a:t>17</a:t>
            </a:fld>
            <a:endParaRPr lang="it-IT" altLang="it-IT">
              <a:solidFill>
                <a:srgbClr val="FFFFFF"/>
              </a:solidFill>
            </a:endParaRPr>
          </a:p>
        </p:txBody>
      </p:sp>
      <p:sp>
        <p:nvSpPr>
          <p:cNvPr id="46083" name="Rectangle 2">
            <a:extLst>
              <a:ext uri="{FF2B5EF4-FFF2-40B4-BE49-F238E27FC236}">
                <a16:creationId xmlns:a16="http://schemas.microsoft.com/office/drawing/2014/main" id="{F30C3C18-83D4-75CD-2CD3-8C30F28507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EB97511C-D340-43D4-58B1-6B54B9AD36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6557870-F481-E542-AC6A-F8D0E7637485}" type="slidenum">
              <a:rPr lang="it-IT" altLang="it-IT" smtClean="0"/>
              <a:pPr/>
              <a:t>18</a:t>
            </a:fld>
            <a:endParaRPr lang="it-IT" altLang="it-IT"/>
          </a:p>
        </p:txBody>
      </p:sp>
    </p:spTree>
    <p:extLst>
      <p:ext uri="{BB962C8B-B14F-4D97-AF65-F5344CB8AC3E}">
        <p14:creationId xmlns:p14="http://schemas.microsoft.com/office/powerpoint/2010/main" val="33815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CE7931EA-6C57-9B73-0BE6-957A6ED1BBD2}"/>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48131" name="Text Box 2">
            <a:extLst>
              <a:ext uri="{FF2B5EF4-FFF2-40B4-BE49-F238E27FC236}">
                <a16:creationId xmlns:a16="http://schemas.microsoft.com/office/drawing/2014/main" id="{E4EEC03B-6332-56D1-13E3-52175DC50F4D}"/>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it-IT">
                <a:latin typeface="Arial" panose="020B0604020202020204" pitchFamily="34" charset="0"/>
                <a:ea typeface="msgothic" charset="0"/>
                <a:cs typeface="msgothic" charset="0"/>
              </a:rPr>
              <a:t>Typical tracings of CO and CH4 during a slow single exhalation. The subject inhaled from residual volume to total lung capacity. After a breath-holding of 1 to 2 s, the subject slowly exhaled at a constant expiratory flow rate. Top: changes in the concentration of CH4 (as inert tracer gas) and CO (upper panel) and changes in lung volume relative to the beginning of inhalation (lower panel) from inhalation to the end of exhalation are shown. Bottom: the intrabreath Dlco as a function of the percentage of exhaled VC is shown.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B2D0EC80-0086-38FE-7CB1-0C948C12296B}"/>
              </a:ext>
            </a:extLst>
          </p:cNvPr>
          <p:cNvSpPr>
            <a:spLocks noGrp="1"/>
          </p:cNvSpPr>
          <p:nvPr>
            <p:ph type="dt" sz="half" idx="10"/>
          </p:nvPr>
        </p:nvSpPr>
        <p:spPr/>
        <p:txBody>
          <a:bodyPr/>
          <a:lstStyle>
            <a:lvl1pPr>
              <a:defRPr/>
            </a:lvl1pPr>
          </a:lstStyle>
          <a:p>
            <a:pPr>
              <a:defRPr/>
            </a:pPr>
            <a:fld id="{9A5F8AFE-DC1F-B74D-9D25-320FEE757220}"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749237DE-C08C-389A-3DA5-798C9E2CB832}"/>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493B1DD7-DD2C-E07A-FDFF-69127809FC92}"/>
              </a:ext>
            </a:extLst>
          </p:cNvPr>
          <p:cNvSpPr>
            <a:spLocks noGrp="1"/>
          </p:cNvSpPr>
          <p:nvPr>
            <p:ph type="sldNum" sz="quarter" idx="12"/>
          </p:nvPr>
        </p:nvSpPr>
        <p:spPr/>
        <p:txBody>
          <a:bodyPr/>
          <a:lstStyle>
            <a:lvl1pPr>
              <a:defRPr/>
            </a:lvl1pPr>
          </a:lstStyle>
          <a:p>
            <a:fld id="{B74A75D6-DC09-CF45-B652-D9E6855B5CBE}" type="slidenum">
              <a:rPr lang="en-US" altLang="it-IT"/>
              <a:pPr/>
              <a:t>‹N›</a:t>
            </a:fld>
            <a:endParaRPr lang="en-US" altLang="it-IT"/>
          </a:p>
        </p:txBody>
      </p:sp>
    </p:spTree>
    <p:extLst>
      <p:ext uri="{BB962C8B-B14F-4D97-AF65-F5344CB8AC3E}">
        <p14:creationId xmlns:p14="http://schemas.microsoft.com/office/powerpoint/2010/main" val="305323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95B702B1-AFF2-A658-ECB3-006EB00B6A0C}"/>
              </a:ext>
            </a:extLst>
          </p:cNvPr>
          <p:cNvSpPr>
            <a:spLocks noGrp="1"/>
          </p:cNvSpPr>
          <p:nvPr>
            <p:ph type="dt" sz="half" idx="10"/>
          </p:nvPr>
        </p:nvSpPr>
        <p:spPr/>
        <p:txBody>
          <a:bodyPr/>
          <a:lstStyle>
            <a:lvl1pPr>
              <a:defRPr/>
            </a:lvl1pPr>
          </a:lstStyle>
          <a:p>
            <a:pPr>
              <a:defRPr/>
            </a:pPr>
            <a:fld id="{F1BECB86-43DE-3F43-893C-4EDD8E30077B}"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65703C34-C93A-B1C0-92EF-5EC09050E6D6}"/>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6E22AB91-8489-4465-AE9F-6DE967E9CCE6}"/>
              </a:ext>
            </a:extLst>
          </p:cNvPr>
          <p:cNvSpPr>
            <a:spLocks noGrp="1"/>
          </p:cNvSpPr>
          <p:nvPr>
            <p:ph type="sldNum" sz="quarter" idx="12"/>
          </p:nvPr>
        </p:nvSpPr>
        <p:spPr/>
        <p:txBody>
          <a:bodyPr/>
          <a:lstStyle>
            <a:lvl1pPr>
              <a:defRPr/>
            </a:lvl1pPr>
          </a:lstStyle>
          <a:p>
            <a:fld id="{946C483A-FC2D-2B4B-9CF7-CAD45A1435CD}" type="slidenum">
              <a:rPr lang="en-US" altLang="it-IT"/>
              <a:pPr/>
              <a:t>‹N›</a:t>
            </a:fld>
            <a:endParaRPr lang="en-US" altLang="it-IT"/>
          </a:p>
        </p:txBody>
      </p:sp>
    </p:spTree>
    <p:extLst>
      <p:ext uri="{BB962C8B-B14F-4D97-AF65-F5344CB8AC3E}">
        <p14:creationId xmlns:p14="http://schemas.microsoft.com/office/powerpoint/2010/main" val="284935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51FEA5C9-79F6-FB6D-AA87-BA0DB522A3A9}"/>
              </a:ext>
            </a:extLst>
          </p:cNvPr>
          <p:cNvSpPr>
            <a:spLocks noGrp="1"/>
          </p:cNvSpPr>
          <p:nvPr>
            <p:ph type="dt" sz="half" idx="10"/>
          </p:nvPr>
        </p:nvSpPr>
        <p:spPr/>
        <p:txBody>
          <a:bodyPr/>
          <a:lstStyle>
            <a:lvl1pPr>
              <a:defRPr/>
            </a:lvl1pPr>
          </a:lstStyle>
          <a:p>
            <a:pPr>
              <a:defRPr/>
            </a:pPr>
            <a:fld id="{36324D3D-2391-AF4B-81EA-7BF4AA4A77AF}"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6224BCD6-1244-3D03-3D04-3622F4347133}"/>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C8CC3534-B13B-0AE8-BC2F-04F20A2E06F0}"/>
              </a:ext>
            </a:extLst>
          </p:cNvPr>
          <p:cNvSpPr>
            <a:spLocks noGrp="1"/>
          </p:cNvSpPr>
          <p:nvPr>
            <p:ph type="sldNum" sz="quarter" idx="12"/>
          </p:nvPr>
        </p:nvSpPr>
        <p:spPr/>
        <p:txBody>
          <a:bodyPr/>
          <a:lstStyle>
            <a:lvl1pPr>
              <a:defRPr/>
            </a:lvl1pPr>
          </a:lstStyle>
          <a:p>
            <a:fld id="{6BF4342D-940B-424A-8FEB-A0E5ECA3BFA7}" type="slidenum">
              <a:rPr lang="en-US" altLang="it-IT"/>
              <a:pPr/>
              <a:t>‹N›</a:t>
            </a:fld>
            <a:endParaRPr lang="en-US" altLang="it-IT"/>
          </a:p>
        </p:txBody>
      </p:sp>
    </p:spTree>
    <p:extLst>
      <p:ext uri="{BB962C8B-B14F-4D97-AF65-F5344CB8AC3E}">
        <p14:creationId xmlns:p14="http://schemas.microsoft.com/office/powerpoint/2010/main" val="9223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8AD4184-F000-8C2C-7614-3AA530472895}"/>
              </a:ext>
            </a:extLst>
          </p:cNvPr>
          <p:cNvSpPr>
            <a:spLocks noGrp="1"/>
          </p:cNvSpPr>
          <p:nvPr>
            <p:ph type="dt" sz="half" idx="10"/>
          </p:nvPr>
        </p:nvSpPr>
        <p:spPr/>
        <p:txBody>
          <a:bodyPr/>
          <a:lstStyle>
            <a:lvl1pPr>
              <a:defRPr/>
            </a:lvl1pPr>
          </a:lstStyle>
          <a:p>
            <a:pPr>
              <a:defRPr/>
            </a:pPr>
            <a:fld id="{ECEC3207-7C40-E446-A893-58A0E1150CD8}"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249634F6-17E6-36F8-A9C4-EA0A8F0863C2}"/>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343B8D8D-15FC-0BE8-C910-94E1E2B283C5}"/>
              </a:ext>
            </a:extLst>
          </p:cNvPr>
          <p:cNvSpPr>
            <a:spLocks noGrp="1"/>
          </p:cNvSpPr>
          <p:nvPr>
            <p:ph type="sldNum" sz="quarter" idx="12"/>
          </p:nvPr>
        </p:nvSpPr>
        <p:spPr/>
        <p:txBody>
          <a:bodyPr/>
          <a:lstStyle>
            <a:lvl1pPr>
              <a:defRPr/>
            </a:lvl1pPr>
          </a:lstStyle>
          <a:p>
            <a:fld id="{53AB5A1C-87CB-5B42-A4E3-ECD280F8082E}" type="slidenum">
              <a:rPr lang="en-US" altLang="it-IT"/>
              <a:pPr/>
              <a:t>‹N›</a:t>
            </a:fld>
            <a:endParaRPr lang="en-US" altLang="it-IT"/>
          </a:p>
        </p:txBody>
      </p:sp>
    </p:spTree>
    <p:extLst>
      <p:ext uri="{BB962C8B-B14F-4D97-AF65-F5344CB8AC3E}">
        <p14:creationId xmlns:p14="http://schemas.microsoft.com/office/powerpoint/2010/main" val="238024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7D4DB263-73D4-96F0-111A-5FC07FA5E358}"/>
              </a:ext>
            </a:extLst>
          </p:cNvPr>
          <p:cNvSpPr>
            <a:spLocks noGrp="1"/>
          </p:cNvSpPr>
          <p:nvPr>
            <p:ph type="dt" sz="half" idx="10"/>
          </p:nvPr>
        </p:nvSpPr>
        <p:spPr/>
        <p:txBody>
          <a:bodyPr/>
          <a:lstStyle>
            <a:lvl1pPr>
              <a:defRPr/>
            </a:lvl1pPr>
          </a:lstStyle>
          <a:p>
            <a:pPr>
              <a:defRPr/>
            </a:pPr>
            <a:fld id="{08E1BCA5-4854-9F4C-813B-E24ACA877896}"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29F8C3EA-AE6E-9E50-1996-CD2EEE03465F}"/>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F2CEC1F3-B5BF-C909-E2DE-2F6EEE49DEC0}"/>
              </a:ext>
            </a:extLst>
          </p:cNvPr>
          <p:cNvSpPr>
            <a:spLocks noGrp="1"/>
          </p:cNvSpPr>
          <p:nvPr>
            <p:ph type="sldNum" sz="quarter" idx="12"/>
          </p:nvPr>
        </p:nvSpPr>
        <p:spPr/>
        <p:txBody>
          <a:bodyPr/>
          <a:lstStyle>
            <a:lvl1pPr>
              <a:defRPr/>
            </a:lvl1pPr>
          </a:lstStyle>
          <a:p>
            <a:fld id="{342B5F09-2C68-3B4B-9545-821B6ED7B958}" type="slidenum">
              <a:rPr lang="en-US" altLang="it-IT"/>
              <a:pPr/>
              <a:t>‹N›</a:t>
            </a:fld>
            <a:endParaRPr lang="en-US" altLang="it-IT"/>
          </a:p>
        </p:txBody>
      </p:sp>
    </p:spTree>
    <p:extLst>
      <p:ext uri="{BB962C8B-B14F-4D97-AF65-F5344CB8AC3E}">
        <p14:creationId xmlns:p14="http://schemas.microsoft.com/office/powerpoint/2010/main" val="4336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3">
            <a:extLst>
              <a:ext uri="{FF2B5EF4-FFF2-40B4-BE49-F238E27FC236}">
                <a16:creationId xmlns:a16="http://schemas.microsoft.com/office/drawing/2014/main" id="{C1EBA287-A9B3-1ECC-5958-193952FEBD00}"/>
              </a:ext>
            </a:extLst>
          </p:cNvPr>
          <p:cNvSpPr>
            <a:spLocks noGrp="1"/>
          </p:cNvSpPr>
          <p:nvPr>
            <p:ph type="dt" sz="half" idx="10"/>
          </p:nvPr>
        </p:nvSpPr>
        <p:spPr/>
        <p:txBody>
          <a:bodyPr/>
          <a:lstStyle>
            <a:lvl1pPr>
              <a:defRPr/>
            </a:lvl1pPr>
          </a:lstStyle>
          <a:p>
            <a:pPr>
              <a:defRPr/>
            </a:pPr>
            <a:fld id="{590AB5F8-797E-1B45-99FC-0D140DDD0440}" type="datetimeFigureOut">
              <a:rPr lang="en-US"/>
              <a:pPr>
                <a:defRPr/>
              </a:pPr>
              <a:t>5/13/2025</a:t>
            </a:fld>
            <a:endParaRPr lang="en-US"/>
          </a:p>
        </p:txBody>
      </p:sp>
      <p:sp>
        <p:nvSpPr>
          <p:cNvPr id="6" name="Segnaposto piè di pagina 4">
            <a:extLst>
              <a:ext uri="{FF2B5EF4-FFF2-40B4-BE49-F238E27FC236}">
                <a16:creationId xmlns:a16="http://schemas.microsoft.com/office/drawing/2014/main" id="{81C2BC92-86F3-A340-6D7D-4B7A2811C449}"/>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BDC7A512-7B6C-6B48-B062-BDDC059ECDEA}"/>
              </a:ext>
            </a:extLst>
          </p:cNvPr>
          <p:cNvSpPr>
            <a:spLocks noGrp="1"/>
          </p:cNvSpPr>
          <p:nvPr>
            <p:ph type="sldNum" sz="quarter" idx="12"/>
          </p:nvPr>
        </p:nvSpPr>
        <p:spPr/>
        <p:txBody>
          <a:bodyPr/>
          <a:lstStyle>
            <a:lvl1pPr>
              <a:defRPr/>
            </a:lvl1pPr>
          </a:lstStyle>
          <a:p>
            <a:fld id="{80F71083-FF80-A54B-A4CC-B9830310418E}" type="slidenum">
              <a:rPr lang="en-US" altLang="it-IT"/>
              <a:pPr/>
              <a:t>‹N›</a:t>
            </a:fld>
            <a:endParaRPr lang="en-US" altLang="it-IT"/>
          </a:p>
        </p:txBody>
      </p:sp>
    </p:spTree>
    <p:extLst>
      <p:ext uri="{BB962C8B-B14F-4D97-AF65-F5344CB8AC3E}">
        <p14:creationId xmlns:p14="http://schemas.microsoft.com/office/powerpoint/2010/main" val="14522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a:extLst>
              <a:ext uri="{FF2B5EF4-FFF2-40B4-BE49-F238E27FC236}">
                <a16:creationId xmlns:a16="http://schemas.microsoft.com/office/drawing/2014/main" id="{E688FF07-81A7-74C2-F49E-892411D366E6}"/>
              </a:ext>
            </a:extLst>
          </p:cNvPr>
          <p:cNvSpPr>
            <a:spLocks noGrp="1"/>
          </p:cNvSpPr>
          <p:nvPr>
            <p:ph type="dt" sz="half" idx="10"/>
          </p:nvPr>
        </p:nvSpPr>
        <p:spPr/>
        <p:txBody>
          <a:bodyPr/>
          <a:lstStyle>
            <a:lvl1pPr>
              <a:defRPr/>
            </a:lvl1pPr>
          </a:lstStyle>
          <a:p>
            <a:pPr>
              <a:defRPr/>
            </a:pPr>
            <a:fld id="{949E35FC-7D47-6A4E-AC07-C2D4FC4C3E81}" type="datetimeFigureOut">
              <a:rPr lang="en-US"/>
              <a:pPr>
                <a:defRPr/>
              </a:pPr>
              <a:t>5/13/2025</a:t>
            </a:fld>
            <a:endParaRPr lang="en-US"/>
          </a:p>
        </p:txBody>
      </p:sp>
      <p:sp>
        <p:nvSpPr>
          <p:cNvPr id="8" name="Segnaposto piè di pagina 4">
            <a:extLst>
              <a:ext uri="{FF2B5EF4-FFF2-40B4-BE49-F238E27FC236}">
                <a16:creationId xmlns:a16="http://schemas.microsoft.com/office/drawing/2014/main" id="{97BAEAB7-57E7-2DD1-2DB4-084F427A77C5}"/>
              </a:ext>
            </a:extLst>
          </p:cNvPr>
          <p:cNvSpPr>
            <a:spLocks noGrp="1"/>
          </p:cNvSpPr>
          <p:nvPr>
            <p:ph type="ftr" sz="quarter" idx="11"/>
          </p:nvPr>
        </p:nvSpPr>
        <p:spPr/>
        <p:txBody>
          <a:bodyPr/>
          <a:lstStyle>
            <a:lvl1pPr>
              <a:defRPr/>
            </a:lvl1pPr>
          </a:lstStyle>
          <a:p>
            <a:pPr>
              <a:defRPr/>
            </a:pPr>
            <a:endParaRPr lang="en-US"/>
          </a:p>
        </p:txBody>
      </p:sp>
      <p:sp>
        <p:nvSpPr>
          <p:cNvPr id="9" name="Segnaposto numero diapositiva 5">
            <a:extLst>
              <a:ext uri="{FF2B5EF4-FFF2-40B4-BE49-F238E27FC236}">
                <a16:creationId xmlns:a16="http://schemas.microsoft.com/office/drawing/2014/main" id="{E93FDFB5-2BEF-3396-2DA3-1683D6397C01}"/>
              </a:ext>
            </a:extLst>
          </p:cNvPr>
          <p:cNvSpPr>
            <a:spLocks noGrp="1"/>
          </p:cNvSpPr>
          <p:nvPr>
            <p:ph type="sldNum" sz="quarter" idx="12"/>
          </p:nvPr>
        </p:nvSpPr>
        <p:spPr/>
        <p:txBody>
          <a:bodyPr/>
          <a:lstStyle>
            <a:lvl1pPr>
              <a:defRPr/>
            </a:lvl1pPr>
          </a:lstStyle>
          <a:p>
            <a:fld id="{05BD8BAB-4300-5B4F-A115-DBEFD72EDF83}" type="slidenum">
              <a:rPr lang="en-US" altLang="it-IT"/>
              <a:pPr/>
              <a:t>‹N›</a:t>
            </a:fld>
            <a:endParaRPr lang="en-US" altLang="it-IT"/>
          </a:p>
        </p:txBody>
      </p:sp>
    </p:spTree>
    <p:extLst>
      <p:ext uri="{BB962C8B-B14F-4D97-AF65-F5344CB8AC3E}">
        <p14:creationId xmlns:p14="http://schemas.microsoft.com/office/powerpoint/2010/main" val="276433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3">
            <a:extLst>
              <a:ext uri="{FF2B5EF4-FFF2-40B4-BE49-F238E27FC236}">
                <a16:creationId xmlns:a16="http://schemas.microsoft.com/office/drawing/2014/main" id="{30456DCC-27BF-59D5-5E3C-47DEEF9A76F5}"/>
              </a:ext>
            </a:extLst>
          </p:cNvPr>
          <p:cNvSpPr>
            <a:spLocks noGrp="1"/>
          </p:cNvSpPr>
          <p:nvPr>
            <p:ph type="dt" sz="half" idx="10"/>
          </p:nvPr>
        </p:nvSpPr>
        <p:spPr/>
        <p:txBody>
          <a:bodyPr/>
          <a:lstStyle>
            <a:lvl1pPr>
              <a:defRPr/>
            </a:lvl1pPr>
          </a:lstStyle>
          <a:p>
            <a:pPr>
              <a:defRPr/>
            </a:pPr>
            <a:fld id="{2E88EF30-287B-914C-8CA3-9810C0F80A15}" type="datetimeFigureOut">
              <a:rPr lang="en-US"/>
              <a:pPr>
                <a:defRPr/>
              </a:pPr>
              <a:t>5/13/2025</a:t>
            </a:fld>
            <a:endParaRPr lang="en-US"/>
          </a:p>
        </p:txBody>
      </p:sp>
      <p:sp>
        <p:nvSpPr>
          <p:cNvPr id="4" name="Segnaposto piè di pagina 4">
            <a:extLst>
              <a:ext uri="{FF2B5EF4-FFF2-40B4-BE49-F238E27FC236}">
                <a16:creationId xmlns:a16="http://schemas.microsoft.com/office/drawing/2014/main" id="{3DBCFB16-BCE0-A447-63AD-79C370EAC4E6}"/>
              </a:ext>
            </a:extLst>
          </p:cNvPr>
          <p:cNvSpPr>
            <a:spLocks noGrp="1"/>
          </p:cNvSpPr>
          <p:nvPr>
            <p:ph type="ftr" sz="quarter" idx="11"/>
          </p:nvPr>
        </p:nvSpPr>
        <p:spPr/>
        <p:txBody>
          <a:bodyPr/>
          <a:lstStyle>
            <a:lvl1pPr>
              <a:defRPr/>
            </a:lvl1pPr>
          </a:lstStyle>
          <a:p>
            <a:pPr>
              <a:defRPr/>
            </a:pPr>
            <a:endParaRPr lang="en-US"/>
          </a:p>
        </p:txBody>
      </p:sp>
      <p:sp>
        <p:nvSpPr>
          <p:cNvPr id="5" name="Segnaposto numero diapositiva 5">
            <a:extLst>
              <a:ext uri="{FF2B5EF4-FFF2-40B4-BE49-F238E27FC236}">
                <a16:creationId xmlns:a16="http://schemas.microsoft.com/office/drawing/2014/main" id="{667C9568-45E5-5BAC-AC82-9438D2975988}"/>
              </a:ext>
            </a:extLst>
          </p:cNvPr>
          <p:cNvSpPr>
            <a:spLocks noGrp="1"/>
          </p:cNvSpPr>
          <p:nvPr>
            <p:ph type="sldNum" sz="quarter" idx="12"/>
          </p:nvPr>
        </p:nvSpPr>
        <p:spPr/>
        <p:txBody>
          <a:bodyPr/>
          <a:lstStyle>
            <a:lvl1pPr>
              <a:defRPr/>
            </a:lvl1pPr>
          </a:lstStyle>
          <a:p>
            <a:fld id="{4B91B166-F8B2-044A-A528-2DEE4BBAFD63}" type="slidenum">
              <a:rPr lang="en-US" altLang="it-IT"/>
              <a:pPr/>
              <a:t>‹N›</a:t>
            </a:fld>
            <a:endParaRPr lang="en-US" altLang="it-IT"/>
          </a:p>
        </p:txBody>
      </p:sp>
    </p:spTree>
    <p:extLst>
      <p:ext uri="{BB962C8B-B14F-4D97-AF65-F5344CB8AC3E}">
        <p14:creationId xmlns:p14="http://schemas.microsoft.com/office/powerpoint/2010/main" val="239714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43EC8B7-420D-D20A-1725-8B3C96AFB094}"/>
              </a:ext>
            </a:extLst>
          </p:cNvPr>
          <p:cNvSpPr>
            <a:spLocks noGrp="1"/>
          </p:cNvSpPr>
          <p:nvPr>
            <p:ph type="dt" sz="half" idx="10"/>
          </p:nvPr>
        </p:nvSpPr>
        <p:spPr/>
        <p:txBody>
          <a:bodyPr/>
          <a:lstStyle>
            <a:lvl1pPr>
              <a:defRPr/>
            </a:lvl1pPr>
          </a:lstStyle>
          <a:p>
            <a:pPr>
              <a:defRPr/>
            </a:pPr>
            <a:fld id="{8C169E7D-4553-F546-89BD-4E5232B14877}" type="datetimeFigureOut">
              <a:rPr lang="en-US"/>
              <a:pPr>
                <a:defRPr/>
              </a:pPr>
              <a:t>5/13/2025</a:t>
            </a:fld>
            <a:endParaRPr lang="en-US"/>
          </a:p>
        </p:txBody>
      </p:sp>
      <p:sp>
        <p:nvSpPr>
          <p:cNvPr id="3" name="Segnaposto piè di pagina 4">
            <a:extLst>
              <a:ext uri="{FF2B5EF4-FFF2-40B4-BE49-F238E27FC236}">
                <a16:creationId xmlns:a16="http://schemas.microsoft.com/office/drawing/2014/main" id="{6FB7263B-842C-0323-C7BE-9BB3284CE824}"/>
              </a:ext>
            </a:extLst>
          </p:cNvPr>
          <p:cNvSpPr>
            <a:spLocks noGrp="1"/>
          </p:cNvSpPr>
          <p:nvPr>
            <p:ph type="ftr" sz="quarter" idx="11"/>
          </p:nvPr>
        </p:nvSpPr>
        <p:spPr/>
        <p:txBody>
          <a:bodyPr/>
          <a:lstStyle>
            <a:lvl1pPr>
              <a:defRPr/>
            </a:lvl1pPr>
          </a:lstStyle>
          <a:p>
            <a:pPr>
              <a:defRPr/>
            </a:pPr>
            <a:endParaRPr lang="en-US"/>
          </a:p>
        </p:txBody>
      </p:sp>
      <p:sp>
        <p:nvSpPr>
          <p:cNvPr id="4" name="Segnaposto numero diapositiva 5">
            <a:extLst>
              <a:ext uri="{FF2B5EF4-FFF2-40B4-BE49-F238E27FC236}">
                <a16:creationId xmlns:a16="http://schemas.microsoft.com/office/drawing/2014/main" id="{B6C45440-9C34-B2B3-1380-374942D80626}"/>
              </a:ext>
            </a:extLst>
          </p:cNvPr>
          <p:cNvSpPr>
            <a:spLocks noGrp="1"/>
          </p:cNvSpPr>
          <p:nvPr>
            <p:ph type="sldNum" sz="quarter" idx="12"/>
          </p:nvPr>
        </p:nvSpPr>
        <p:spPr/>
        <p:txBody>
          <a:bodyPr/>
          <a:lstStyle>
            <a:lvl1pPr>
              <a:defRPr/>
            </a:lvl1pPr>
          </a:lstStyle>
          <a:p>
            <a:fld id="{D85ECAB4-969A-7F44-8B17-F6F02C7161C4}" type="slidenum">
              <a:rPr lang="en-US" altLang="it-IT"/>
              <a:pPr/>
              <a:t>‹N›</a:t>
            </a:fld>
            <a:endParaRPr lang="en-US" altLang="it-IT"/>
          </a:p>
        </p:txBody>
      </p:sp>
    </p:spTree>
    <p:extLst>
      <p:ext uri="{BB962C8B-B14F-4D97-AF65-F5344CB8AC3E}">
        <p14:creationId xmlns:p14="http://schemas.microsoft.com/office/powerpoint/2010/main" val="276760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07C9815A-6698-1332-6F92-AACA55143F8F}"/>
              </a:ext>
            </a:extLst>
          </p:cNvPr>
          <p:cNvSpPr>
            <a:spLocks noGrp="1"/>
          </p:cNvSpPr>
          <p:nvPr>
            <p:ph type="dt" sz="half" idx="10"/>
          </p:nvPr>
        </p:nvSpPr>
        <p:spPr/>
        <p:txBody>
          <a:bodyPr/>
          <a:lstStyle>
            <a:lvl1pPr>
              <a:defRPr/>
            </a:lvl1pPr>
          </a:lstStyle>
          <a:p>
            <a:pPr>
              <a:defRPr/>
            </a:pPr>
            <a:fld id="{E6764115-8597-E440-8B54-750D990B49DC}" type="datetimeFigureOut">
              <a:rPr lang="en-US"/>
              <a:pPr>
                <a:defRPr/>
              </a:pPr>
              <a:t>5/13/2025</a:t>
            </a:fld>
            <a:endParaRPr lang="en-US"/>
          </a:p>
        </p:txBody>
      </p:sp>
      <p:sp>
        <p:nvSpPr>
          <p:cNvPr id="6" name="Segnaposto piè di pagina 4">
            <a:extLst>
              <a:ext uri="{FF2B5EF4-FFF2-40B4-BE49-F238E27FC236}">
                <a16:creationId xmlns:a16="http://schemas.microsoft.com/office/drawing/2014/main" id="{AA4E6DA2-1ECA-354B-0ECF-90E89EB132B1}"/>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B18C94F2-1356-0437-A423-7B0E6B820D0C}"/>
              </a:ext>
            </a:extLst>
          </p:cNvPr>
          <p:cNvSpPr>
            <a:spLocks noGrp="1"/>
          </p:cNvSpPr>
          <p:nvPr>
            <p:ph type="sldNum" sz="quarter" idx="12"/>
          </p:nvPr>
        </p:nvSpPr>
        <p:spPr/>
        <p:txBody>
          <a:bodyPr/>
          <a:lstStyle>
            <a:lvl1pPr>
              <a:defRPr/>
            </a:lvl1pPr>
          </a:lstStyle>
          <a:p>
            <a:fld id="{2CB732E3-0A91-2B49-9DFE-60A6FBFBECC9}" type="slidenum">
              <a:rPr lang="en-US" altLang="it-IT"/>
              <a:pPr/>
              <a:t>‹N›</a:t>
            </a:fld>
            <a:endParaRPr lang="en-US" altLang="it-IT"/>
          </a:p>
        </p:txBody>
      </p:sp>
    </p:spTree>
    <p:extLst>
      <p:ext uri="{BB962C8B-B14F-4D97-AF65-F5344CB8AC3E}">
        <p14:creationId xmlns:p14="http://schemas.microsoft.com/office/powerpoint/2010/main" val="8776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3743E3DB-AFC9-12EA-54D8-EEAF8BB338D5}"/>
              </a:ext>
            </a:extLst>
          </p:cNvPr>
          <p:cNvSpPr>
            <a:spLocks noGrp="1"/>
          </p:cNvSpPr>
          <p:nvPr>
            <p:ph type="dt" sz="half" idx="10"/>
          </p:nvPr>
        </p:nvSpPr>
        <p:spPr/>
        <p:txBody>
          <a:bodyPr/>
          <a:lstStyle>
            <a:lvl1pPr>
              <a:defRPr/>
            </a:lvl1pPr>
          </a:lstStyle>
          <a:p>
            <a:pPr>
              <a:defRPr/>
            </a:pPr>
            <a:fld id="{C5DD81CB-ABB9-9046-BC06-CB2C0BFBB87D}" type="datetimeFigureOut">
              <a:rPr lang="en-US"/>
              <a:pPr>
                <a:defRPr/>
              </a:pPr>
              <a:t>5/13/2025</a:t>
            </a:fld>
            <a:endParaRPr lang="en-US"/>
          </a:p>
        </p:txBody>
      </p:sp>
      <p:sp>
        <p:nvSpPr>
          <p:cNvPr id="6" name="Segnaposto piè di pagina 4">
            <a:extLst>
              <a:ext uri="{FF2B5EF4-FFF2-40B4-BE49-F238E27FC236}">
                <a16:creationId xmlns:a16="http://schemas.microsoft.com/office/drawing/2014/main" id="{7853F413-E32C-FBE1-1982-F9313E151C92}"/>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AC31AAD6-C8FA-067B-7E23-537907E541B8}"/>
              </a:ext>
            </a:extLst>
          </p:cNvPr>
          <p:cNvSpPr>
            <a:spLocks noGrp="1"/>
          </p:cNvSpPr>
          <p:nvPr>
            <p:ph type="sldNum" sz="quarter" idx="12"/>
          </p:nvPr>
        </p:nvSpPr>
        <p:spPr/>
        <p:txBody>
          <a:bodyPr/>
          <a:lstStyle>
            <a:lvl1pPr>
              <a:defRPr/>
            </a:lvl1pPr>
          </a:lstStyle>
          <a:p>
            <a:fld id="{BF46F131-99BA-E841-B1E9-29F844C2A205}" type="slidenum">
              <a:rPr lang="en-US" altLang="it-IT"/>
              <a:pPr/>
              <a:t>‹N›</a:t>
            </a:fld>
            <a:endParaRPr lang="en-US" altLang="it-IT"/>
          </a:p>
        </p:txBody>
      </p:sp>
    </p:spTree>
    <p:extLst>
      <p:ext uri="{BB962C8B-B14F-4D97-AF65-F5344CB8AC3E}">
        <p14:creationId xmlns:p14="http://schemas.microsoft.com/office/powerpoint/2010/main" val="34653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F77A696A-C6C6-65B8-331D-A1D5F877B96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Segnaposto testo 2">
            <a:extLst>
              <a:ext uri="{FF2B5EF4-FFF2-40B4-BE49-F238E27FC236}">
                <a16:creationId xmlns:a16="http://schemas.microsoft.com/office/drawing/2014/main" id="{976F3901-EED7-E911-7A92-D99965FDFF6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Segnaposto data 3">
            <a:extLst>
              <a:ext uri="{FF2B5EF4-FFF2-40B4-BE49-F238E27FC236}">
                <a16:creationId xmlns:a16="http://schemas.microsoft.com/office/drawing/2014/main" id="{614CDF71-6CE3-A1E6-AED7-4CDA72ACAFB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F9BD93-4920-0349-BF52-906748B84D0A}" type="datetimeFigureOut">
              <a:rPr lang="en-US"/>
              <a:pPr>
                <a:defRPr/>
              </a:pPr>
              <a:t>5/13/2025</a:t>
            </a:fld>
            <a:endParaRPr lang="en-US"/>
          </a:p>
        </p:txBody>
      </p:sp>
      <p:sp>
        <p:nvSpPr>
          <p:cNvPr id="5" name="Segnaposto piè di pagina 4">
            <a:extLst>
              <a:ext uri="{FF2B5EF4-FFF2-40B4-BE49-F238E27FC236}">
                <a16:creationId xmlns:a16="http://schemas.microsoft.com/office/drawing/2014/main" id="{BBB03249-A963-DFE2-472D-E4EACF12E1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egnaposto numero diapositiva 5">
            <a:extLst>
              <a:ext uri="{FF2B5EF4-FFF2-40B4-BE49-F238E27FC236}">
                <a16:creationId xmlns:a16="http://schemas.microsoft.com/office/drawing/2014/main" id="{799B403B-826A-6714-3020-B73941D676A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B525383-7C69-414F-B001-ADAE70901501}"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34.jpe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7.emf"/><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37.emf"/><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hyperlink" Target="http://www.ncbi.nlm.nih.gov/pubmed?term=%22Ciappi%20G%22%5BAuthor%5D" TargetMode="External"/><Relationship Id="rId3" Type="http://schemas.openxmlformats.org/officeDocument/2006/relationships/hyperlink" Target="http://www.ncbi.nlm.nih.gov/pubmed?term=%22Pistelli%20R%22%5BAuthor%5D" TargetMode="External"/><Relationship Id="rId7" Type="http://schemas.openxmlformats.org/officeDocument/2006/relationships/hyperlink" Target="http://www.ncbi.nlm.nih.gov/pubmed?term=%22Ferrante%20E%22%5BAuthor%5D" TargetMode="Externa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hyperlink" Target="http://www.ncbi.nlm.nih.gov/pubmed?term=%22Canfora%20M%22%5BAuthor%5D" TargetMode="External"/><Relationship Id="rId5" Type="http://schemas.openxmlformats.org/officeDocument/2006/relationships/hyperlink" Target="http://www.ncbi.nlm.nih.gov/pubmed?term=%22Muzzolon%20R%22%5BAuthor%5D" TargetMode="External"/><Relationship Id="rId4" Type="http://schemas.openxmlformats.org/officeDocument/2006/relationships/hyperlink" Target="http://www.ncbi.nlm.nih.gov/pubmed?term=%22Fuso%20L%22%5BAuthor%5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EA6A4CE2-95A0-1C7D-6A83-9D276E13C9E8}"/>
              </a:ext>
            </a:extLst>
          </p:cNvPr>
          <p:cNvSpPr>
            <a:spLocks noGrp="1"/>
          </p:cNvSpPr>
          <p:nvPr>
            <p:ph type="ctrTitle"/>
          </p:nvPr>
        </p:nvSpPr>
        <p:spPr>
          <a:xfrm>
            <a:off x="0" y="260350"/>
            <a:ext cx="9144000" cy="1873250"/>
          </a:xfrm>
        </p:spPr>
        <p:txBody>
          <a:bodyPr/>
          <a:lstStyle/>
          <a:p>
            <a:pPr eaLnBrk="1" hangingPunct="1"/>
            <a:r>
              <a:rPr lang="it-IT" altLang="it-IT" sz="3600"/>
              <a:t>Un test per la clinica: la diffusione alveolo capillare dei gas ovvero dal blocco alveolo-capillare alla valutazione del circolo capillare</a:t>
            </a:r>
            <a:br>
              <a:rPr lang="it-IT" altLang="it-IT"/>
            </a:br>
            <a:endParaRPr lang="en-US" altLang="it-IT"/>
          </a:p>
        </p:txBody>
      </p:sp>
      <p:sp>
        <p:nvSpPr>
          <p:cNvPr id="3" name="Sottotitolo 2">
            <a:extLst>
              <a:ext uri="{FF2B5EF4-FFF2-40B4-BE49-F238E27FC236}">
                <a16:creationId xmlns:a16="http://schemas.microsoft.com/office/drawing/2014/main" id="{CF7316C1-AD8D-51E7-0C53-33EBEB0C2B30}"/>
              </a:ext>
            </a:extLst>
          </p:cNvPr>
          <p:cNvSpPr>
            <a:spLocks noGrp="1"/>
          </p:cNvSpPr>
          <p:nvPr>
            <p:ph type="subTitle" idx="1"/>
          </p:nvPr>
        </p:nvSpPr>
        <p:spPr>
          <a:xfrm>
            <a:off x="1371600" y="1916113"/>
            <a:ext cx="6400800" cy="1368425"/>
          </a:xfrm>
        </p:spPr>
        <p:txBody>
          <a:bodyPr rtlCol="0">
            <a:normAutofit/>
          </a:bodyPr>
          <a:lstStyle/>
          <a:p>
            <a:pPr eaLnBrk="1" fontAlgn="auto" hangingPunct="1">
              <a:spcAft>
                <a:spcPts val="0"/>
              </a:spcAft>
              <a:defRPr/>
            </a:pPr>
            <a:r>
              <a:rPr lang="en-US" dirty="0" err="1"/>
              <a:t>Riccardo</a:t>
            </a:r>
            <a:r>
              <a:rPr lang="en-US" dirty="0"/>
              <a:t> </a:t>
            </a:r>
            <a:r>
              <a:rPr lang="en-US" dirty="0" err="1"/>
              <a:t>Pistelli</a:t>
            </a:r>
            <a:r>
              <a:rPr lang="en-US" dirty="0"/>
              <a:t> </a:t>
            </a:r>
          </a:p>
          <a:p>
            <a:pPr eaLnBrk="1" fontAlgn="auto" hangingPunct="1">
              <a:spcAft>
                <a:spcPts val="0"/>
              </a:spcAft>
              <a:defRPr/>
            </a:pPr>
            <a:r>
              <a:rPr lang="en-US" dirty="0" err="1"/>
              <a:t>Università</a:t>
            </a:r>
            <a:r>
              <a:rPr lang="en-US" dirty="0"/>
              <a:t> </a:t>
            </a:r>
            <a:r>
              <a:rPr lang="en-US" dirty="0" err="1"/>
              <a:t>Cattolica</a:t>
            </a:r>
            <a:r>
              <a:rPr lang="en-US" dirty="0"/>
              <a:t>-Roma</a:t>
            </a:r>
          </a:p>
        </p:txBody>
      </p:sp>
      <p:pic>
        <p:nvPicPr>
          <p:cNvPr id="2052" name="Immagine 3" descr="gemelli-foto%20policlinico.jpg">
            <a:extLst>
              <a:ext uri="{FF2B5EF4-FFF2-40B4-BE49-F238E27FC236}">
                <a16:creationId xmlns:a16="http://schemas.microsoft.com/office/drawing/2014/main" id="{021C0782-E5AC-E9FB-012C-1BE3DE9852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80339"/>
            <a:ext cx="446571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NIVERSITÀ CATTOLICA DEL SACRO CUORE">
            <a:extLst>
              <a:ext uri="{FF2B5EF4-FFF2-40B4-BE49-F238E27FC236}">
                <a16:creationId xmlns:a16="http://schemas.microsoft.com/office/drawing/2014/main" id="{F7C8F2C8-B26B-97B1-4B87-50329E57B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49" y="3767165"/>
            <a:ext cx="4035158" cy="2714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EEEFC355-5509-7BFB-8D53-B7EBF4F68964}"/>
              </a:ext>
            </a:extLst>
          </p:cNvPr>
          <p:cNvSpPr>
            <a:spLocks noGrp="1"/>
          </p:cNvSpPr>
          <p:nvPr>
            <p:ph type="title"/>
          </p:nvPr>
        </p:nvSpPr>
        <p:spPr>
          <a:xfrm>
            <a:off x="250825" y="0"/>
            <a:ext cx="8642350" cy="1052513"/>
          </a:xfrm>
        </p:spPr>
        <p:txBody>
          <a:bodyPr/>
          <a:lstStyle/>
          <a:p>
            <a:pPr eaLnBrk="1" hangingPunct="1"/>
            <a:r>
              <a:rPr lang="en-US" altLang="it-IT" sz="2800"/>
              <a:t>Il trasferimento del Monossido di Carbonio dalla miscela inalata al sangue </a:t>
            </a:r>
          </a:p>
        </p:txBody>
      </p:sp>
      <p:sp>
        <p:nvSpPr>
          <p:cNvPr id="10243" name="Segnaposto contenuto 2">
            <a:extLst>
              <a:ext uri="{FF2B5EF4-FFF2-40B4-BE49-F238E27FC236}">
                <a16:creationId xmlns:a16="http://schemas.microsoft.com/office/drawing/2014/main" id="{D2C2604D-446A-74BC-22F8-1FD10A804E95}"/>
              </a:ext>
            </a:extLst>
          </p:cNvPr>
          <p:cNvSpPr>
            <a:spLocks noGrp="1"/>
          </p:cNvSpPr>
          <p:nvPr>
            <p:ph idx="1"/>
          </p:nvPr>
        </p:nvSpPr>
        <p:spPr>
          <a:xfrm>
            <a:off x="0" y="981075"/>
            <a:ext cx="9144000" cy="5616575"/>
          </a:xfrm>
        </p:spPr>
        <p:txBody>
          <a:bodyPr/>
          <a:lstStyle/>
          <a:p>
            <a:pPr eaLnBrk="1" hangingPunct="1"/>
            <a:r>
              <a:rPr lang="en-US" altLang="it-IT" sz="2000"/>
              <a:t>Krogh, A., and Krogh, M., On the rate of diffusion of carbonic oxide into the lungs of man. Skandinav. Arch. f. Physiol., 1909, 23, 236.</a:t>
            </a:r>
          </a:p>
          <a:p>
            <a:pPr eaLnBrk="1" hangingPunct="1"/>
            <a:r>
              <a:rPr lang="en-US" altLang="it-IT" sz="2000"/>
              <a:t>Krogh, M., Diffusion of gases through the lungs of </a:t>
            </a:r>
            <a:r>
              <a:rPr lang="de-DE" altLang="it-IT" sz="2000"/>
              <a:t>man. J. Physiol., 1915, 49, 271.</a:t>
            </a:r>
          </a:p>
          <a:p>
            <a:pPr eaLnBrk="1" hangingPunct="1"/>
            <a:r>
              <a:rPr lang="en-US" altLang="it-IT" sz="2000"/>
              <a:t>Forster, RE, Fowler, W. S., Bates, D. V., and Van Lingen, B., The absorption of carbon monoxide by the lungs during breath holding. J. Clin. Invest., 1954, 33, 1135.</a:t>
            </a:r>
          </a:p>
          <a:p>
            <a:pPr eaLnBrk="1" hangingPunct="1"/>
            <a:r>
              <a:rPr lang="en-US" altLang="it-IT" sz="2000"/>
              <a:t>Forster RE, Cohn JE, Briscoe WA, Blakemore WS, Riley RL. A modification of the Krogh carbon monoxide breath holding technique for estimating the diffusing capacity of the lung; a comparison with three other methods. J Clin Invest. 1955; 34:1417-26.</a:t>
            </a:r>
          </a:p>
          <a:p>
            <a:pPr eaLnBrk="1" hangingPunct="1"/>
            <a:r>
              <a:rPr lang="en-US" altLang="it-IT" sz="2000"/>
              <a:t>Blakemore WS, Forster RE, Morton JW, Ogilvie CM. A standardized breath holding technique for the clinical measurement of the diffusing capacity of the lung for  carbon monoxide. J Clin Invest. 1957; 36: 1-17.</a:t>
            </a:r>
          </a:p>
          <a:p>
            <a:pPr eaLnBrk="1" hangingPunct="1"/>
            <a:endParaRPr lang="en-US" altLang="it-IT" sz="2000"/>
          </a:p>
          <a:p>
            <a:pPr eaLnBrk="1" hangingPunct="1"/>
            <a:endParaRPr lang="en-US" altLang="it-IT" sz="20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4D4E4CC-739B-FD20-F9CA-F0FB677B9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981075"/>
            <a:ext cx="79851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930A1F3A-4983-4C18-593A-2A48B6B6C367}"/>
              </a:ext>
            </a:extLst>
          </p:cNvPr>
          <p:cNvSpPr>
            <a:spLocks noGrp="1"/>
          </p:cNvSpPr>
          <p:nvPr>
            <p:ph type="title"/>
          </p:nvPr>
        </p:nvSpPr>
        <p:spPr/>
        <p:txBody>
          <a:bodyPr/>
          <a:lstStyle/>
          <a:p>
            <a:r>
              <a:rPr lang="en-US" altLang="it-IT" dirty="0"/>
              <a:t>La </a:t>
            </a:r>
            <a:r>
              <a:rPr lang="en-US" altLang="it-IT" dirty="0" err="1"/>
              <a:t>resistenza</a:t>
            </a:r>
            <a:r>
              <a:rPr lang="en-US" altLang="it-IT" dirty="0"/>
              <a:t> alveolo-</a:t>
            </a:r>
            <a:r>
              <a:rPr lang="en-US" altLang="it-IT" dirty="0" err="1"/>
              <a:t>capillare</a:t>
            </a:r>
            <a:endParaRPr lang="en-US" altLang="it-IT" dirty="0"/>
          </a:p>
        </p:txBody>
      </p:sp>
      <p:sp>
        <p:nvSpPr>
          <p:cNvPr id="12291" name="Segnaposto contenuto 2">
            <a:extLst>
              <a:ext uri="{FF2B5EF4-FFF2-40B4-BE49-F238E27FC236}">
                <a16:creationId xmlns:a16="http://schemas.microsoft.com/office/drawing/2014/main" id="{84DDA259-8905-A250-D3D6-B9AADB51FF2E}"/>
              </a:ext>
            </a:extLst>
          </p:cNvPr>
          <p:cNvSpPr>
            <a:spLocks noGrp="1"/>
          </p:cNvSpPr>
          <p:nvPr>
            <p:ph idx="1"/>
          </p:nvPr>
        </p:nvSpPr>
        <p:spPr>
          <a:xfrm>
            <a:off x="0" y="1600200"/>
            <a:ext cx="9144000" cy="4525963"/>
          </a:xfrm>
        </p:spPr>
        <p:txBody>
          <a:bodyPr/>
          <a:lstStyle/>
          <a:p>
            <a:r>
              <a:rPr lang="en-US" altLang="it-IT" sz="2800"/>
              <a:t>Roughton FJ, Forster RE. Relative importance of diffusion and chemical reaction rates in determining rate of exchange of gases in the human lung, with special reference to true diffusing capacity of pulmonary membrane and volume of blood in the lung capillaries. J Appl Physiol. 1957;11: 290-302.</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AD744F1E-0DFE-7A32-D86A-415E38020465}"/>
              </a:ext>
            </a:extLst>
          </p:cNvPr>
          <p:cNvSpPr>
            <a:spLocks noGrp="1"/>
          </p:cNvSpPr>
          <p:nvPr>
            <p:ph type="title"/>
          </p:nvPr>
        </p:nvSpPr>
        <p:spPr/>
        <p:txBody>
          <a:bodyPr/>
          <a:lstStyle/>
          <a:p>
            <a:r>
              <a:rPr lang="en-US" altLang="it-IT" dirty="0"/>
              <a:t>La </a:t>
            </a:r>
            <a:r>
              <a:rPr lang="en-US" altLang="it-IT" dirty="0" err="1"/>
              <a:t>resistenza</a:t>
            </a:r>
            <a:r>
              <a:rPr lang="en-US" altLang="it-IT" dirty="0"/>
              <a:t> alveolo-</a:t>
            </a:r>
            <a:r>
              <a:rPr lang="en-US" altLang="it-IT" dirty="0" err="1"/>
              <a:t>capillare</a:t>
            </a:r>
            <a:endParaRPr lang="en-US" altLang="it-IT" dirty="0"/>
          </a:p>
        </p:txBody>
      </p:sp>
      <p:sp>
        <p:nvSpPr>
          <p:cNvPr id="38915" name="Segnaposto contenuto 2">
            <a:extLst>
              <a:ext uri="{FF2B5EF4-FFF2-40B4-BE49-F238E27FC236}">
                <a16:creationId xmlns:a16="http://schemas.microsoft.com/office/drawing/2014/main" id="{E251F545-01F7-7FD4-07BC-4F5C5436DB86}"/>
              </a:ext>
            </a:extLst>
          </p:cNvPr>
          <p:cNvSpPr>
            <a:spLocks noGrp="1"/>
          </p:cNvSpPr>
          <p:nvPr>
            <p:ph idx="1"/>
          </p:nvPr>
        </p:nvSpPr>
        <p:spPr>
          <a:xfrm>
            <a:off x="0" y="1600200"/>
            <a:ext cx="9144000" cy="4525963"/>
          </a:xfrm>
        </p:spPr>
        <p:txBody>
          <a:bodyPr/>
          <a:lstStyle/>
          <a:p>
            <a:r>
              <a:rPr lang="en-US" altLang="it-IT" sz="2800"/>
              <a:t>Roughton FJ, Forster RE. Relative importance of diffusion and chemical reaction rates in determining rate of exchange of gases in the human lung, with special reference to true diffusing capacity of pulmonary membrane and volume of blood in the lung capillaries. J Appl Physiol. 1957;11: 290-302.</a:t>
            </a:r>
          </a:p>
        </p:txBody>
      </p:sp>
      <p:sp>
        <p:nvSpPr>
          <p:cNvPr id="38916" name="CasellaDiTesto 4">
            <a:extLst>
              <a:ext uri="{FF2B5EF4-FFF2-40B4-BE49-F238E27FC236}">
                <a16:creationId xmlns:a16="http://schemas.microsoft.com/office/drawing/2014/main" id="{A4C074C8-8EA4-668B-81E9-32E9BD51B226}"/>
              </a:ext>
            </a:extLst>
          </p:cNvPr>
          <p:cNvSpPr txBox="1">
            <a:spLocks noChangeArrowheads="1"/>
          </p:cNvSpPr>
          <p:nvPr/>
        </p:nvSpPr>
        <p:spPr bwMode="auto">
          <a:xfrm>
            <a:off x="3348038" y="4365625"/>
            <a:ext cx="25923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a:p>
            <a:pPr eaLnBrk="1" hangingPunct="1"/>
            <a:r>
              <a:rPr lang="it-IT" altLang="it-IT" sz="2400" b="1"/>
              <a:t>Dl = M/</a:t>
            </a:r>
            <a:r>
              <a:rPr lang="el-GR" altLang="it-IT" sz="2400" b="1"/>
              <a:t>Δ</a:t>
            </a:r>
            <a:r>
              <a:rPr lang="it-IT" altLang="it-IT" sz="2400" b="1"/>
              <a:t>P</a:t>
            </a:r>
          </a:p>
        </p:txBody>
      </p:sp>
      <p:sp>
        <p:nvSpPr>
          <p:cNvPr id="38917" name="CasellaDiTesto 6">
            <a:extLst>
              <a:ext uri="{FF2B5EF4-FFF2-40B4-BE49-F238E27FC236}">
                <a16:creationId xmlns:a16="http://schemas.microsoft.com/office/drawing/2014/main" id="{9F262A38-E7F1-4EC9-0344-2977CC26F3B7}"/>
              </a:ext>
            </a:extLst>
          </p:cNvPr>
          <p:cNvSpPr txBox="1">
            <a:spLocks noChangeArrowheads="1"/>
          </p:cNvSpPr>
          <p:nvPr/>
        </p:nvSpPr>
        <p:spPr bwMode="auto">
          <a:xfrm>
            <a:off x="4067175" y="4292600"/>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b="1"/>
              <a:t>.</a:t>
            </a:r>
          </a:p>
        </p:txBody>
      </p:sp>
      <p:pic>
        <p:nvPicPr>
          <p:cNvPr id="27655" name="Picture 13" descr="2">
            <a:extLst>
              <a:ext uri="{FF2B5EF4-FFF2-40B4-BE49-F238E27FC236}">
                <a16:creationId xmlns:a16="http://schemas.microsoft.com/office/drawing/2014/main" id="{4B0D04E7-DD0B-581D-ADBE-31DC47C69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445125"/>
            <a:ext cx="4171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in giù 7">
            <a:extLst>
              <a:ext uri="{FF2B5EF4-FFF2-40B4-BE49-F238E27FC236}">
                <a16:creationId xmlns:a16="http://schemas.microsoft.com/office/drawing/2014/main" id="{6CC8498F-35AB-A926-7FAA-C45FB2AEEA77}"/>
              </a:ext>
            </a:extLst>
          </p:cNvPr>
          <p:cNvSpPr/>
          <p:nvPr/>
        </p:nvSpPr>
        <p:spPr>
          <a:xfrm>
            <a:off x="3924300" y="5084763"/>
            <a:ext cx="18891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anim calcmode="lin" valueType="num">
                                      <p:cBhvr additive="base">
                                        <p:cTn id="13" dur="500" fill="hold"/>
                                        <p:tgtEl>
                                          <p:spTgt spid="27655"/>
                                        </p:tgtEl>
                                        <p:attrNameLst>
                                          <p:attrName>ppt_x</p:attrName>
                                        </p:attrNameLst>
                                      </p:cBhvr>
                                      <p:tavLst>
                                        <p:tav tm="0">
                                          <p:val>
                                            <p:strVal val="#ppt_x"/>
                                          </p:val>
                                        </p:tav>
                                        <p:tav tm="100000">
                                          <p:val>
                                            <p:strVal val="#ppt_x"/>
                                          </p:val>
                                        </p:tav>
                                      </p:tavLst>
                                    </p:anim>
                                    <p:anim calcmode="lin" valueType="num">
                                      <p:cBhvr additive="base">
                                        <p:cTn id="14"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c2Fabio">
            <a:extLst>
              <a:ext uri="{FF2B5EF4-FFF2-40B4-BE49-F238E27FC236}">
                <a16:creationId xmlns:a16="http://schemas.microsoft.com/office/drawing/2014/main" id="{B4686CD3-1FB3-3C99-B104-3A75C8E5C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96" t="7115" r="1196" b="23378"/>
          <a:stretch>
            <a:fillRect/>
          </a:stretch>
        </p:blipFill>
        <p:spPr bwMode="auto">
          <a:xfrm>
            <a:off x="111125" y="2565400"/>
            <a:ext cx="892492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2">
            <a:extLst>
              <a:ext uri="{FF2B5EF4-FFF2-40B4-BE49-F238E27FC236}">
                <a16:creationId xmlns:a16="http://schemas.microsoft.com/office/drawing/2014/main" id="{931C0F50-2531-9DA6-5E06-B5F767B13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68400"/>
            <a:ext cx="20875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37E29449-215D-9C1D-98D4-F44BEC3654EB}"/>
              </a:ext>
            </a:extLst>
          </p:cNvPr>
          <p:cNvSpPr txBox="1">
            <a:spLocks noChangeArrowheads="1"/>
          </p:cNvSpPr>
          <p:nvPr/>
        </p:nvSpPr>
        <p:spPr bwMode="auto">
          <a:xfrm>
            <a:off x="6011863" y="6477000"/>
            <a:ext cx="305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it-IT" sz="1600">
                <a:solidFill>
                  <a:srgbClr val="000000"/>
                </a:solidFill>
                <a:latin typeface="Arial Unicode MS" panose="020B0604020202020204" pitchFamily="34" charset="-128"/>
              </a:rPr>
              <a:t>J Appl Physiol 1957; 11: 290-02</a:t>
            </a:r>
          </a:p>
        </p:txBody>
      </p:sp>
      <p:pic>
        <p:nvPicPr>
          <p:cNvPr id="39941" name="Picture 5" descr="2">
            <a:extLst>
              <a:ext uri="{FF2B5EF4-FFF2-40B4-BE49-F238E27FC236}">
                <a16:creationId xmlns:a16="http://schemas.microsoft.com/office/drawing/2014/main" id="{5EC4C76F-D0D3-838A-AF6B-462A586ED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238" y="1484313"/>
            <a:ext cx="4171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a:extLst>
              <a:ext uri="{FF2B5EF4-FFF2-40B4-BE49-F238E27FC236}">
                <a16:creationId xmlns:a16="http://schemas.microsoft.com/office/drawing/2014/main" id="{93B0E2BD-909B-9918-F0B8-8ED96AF5949C}"/>
              </a:ext>
            </a:extLst>
          </p:cNvPr>
          <p:cNvSpPr>
            <a:spLocks noGrp="1" noChangeArrowheads="1"/>
          </p:cNvSpPr>
          <p:nvPr>
            <p:ph type="title"/>
          </p:nvPr>
        </p:nvSpPr>
        <p:spPr/>
        <p:txBody>
          <a:bodyPr/>
          <a:lstStyle/>
          <a:p>
            <a:pPr eaLnBrk="1" hangingPunct="1"/>
            <a:r>
              <a:rPr lang="it-IT" altLang="it-IT" sz="3200"/>
              <a:t>La “scoperta” di </a:t>
            </a:r>
            <a:br>
              <a:rPr lang="it-IT" altLang="it-IT" sz="3200"/>
            </a:br>
            <a:r>
              <a:rPr lang="it-IT" altLang="it-IT" sz="3200"/>
              <a:t>Roughton &amp; Forster</a:t>
            </a:r>
          </a:p>
        </p:txBody>
      </p:sp>
    </p:spTree>
    <p:custDataLst>
      <p:tags r:id="rId1"/>
    </p:custData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CC35A818-4883-8C48-7AA2-AC8CAFEDFD0C}"/>
              </a:ext>
            </a:extLst>
          </p:cNvPr>
          <p:cNvSpPr>
            <a:spLocks noGrp="1"/>
          </p:cNvSpPr>
          <p:nvPr>
            <p:ph type="title"/>
          </p:nvPr>
        </p:nvSpPr>
        <p:spPr/>
        <p:txBody>
          <a:bodyPr/>
          <a:lstStyle/>
          <a:p>
            <a:r>
              <a:rPr lang="en-US" altLang="it-IT"/>
              <a:t>La equilibrazione (diffusione) alveolo-capillare</a:t>
            </a:r>
          </a:p>
        </p:txBody>
      </p:sp>
      <p:sp>
        <p:nvSpPr>
          <p:cNvPr id="15363" name="Segnaposto contenuto 2">
            <a:extLst>
              <a:ext uri="{FF2B5EF4-FFF2-40B4-BE49-F238E27FC236}">
                <a16:creationId xmlns:a16="http://schemas.microsoft.com/office/drawing/2014/main" id="{39DE7D66-389A-F42D-3D30-AC9669113FEC}"/>
              </a:ext>
            </a:extLst>
          </p:cNvPr>
          <p:cNvSpPr>
            <a:spLocks noGrp="1"/>
          </p:cNvSpPr>
          <p:nvPr>
            <p:ph idx="1"/>
          </p:nvPr>
        </p:nvSpPr>
        <p:spPr>
          <a:xfrm>
            <a:off x="0" y="1600200"/>
            <a:ext cx="9144000" cy="4525963"/>
          </a:xfrm>
        </p:spPr>
        <p:txBody>
          <a:bodyPr/>
          <a:lstStyle/>
          <a:p>
            <a:r>
              <a:rPr lang="en-US" altLang="it-IT" sz="2800"/>
              <a:t>Roughton FJ, Forster RE. Relative importance of diffusion and chemical reaction rates in determining rate of exchange of gases in the human lung, with special reference to true diffusing capacity of pulmonary membrane and volume of blood in the lung capillaries. J Appl Physiol. 1957;11: 290-302.</a:t>
            </a:r>
          </a:p>
          <a:p>
            <a:r>
              <a:rPr lang="en-US" altLang="it-IT" sz="2800"/>
              <a:t>Wagner PD. Diffusion and chemical reaction in pulmonary gas exchange. Physiol  Rev. 1977; 57: 257-312.</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61E1C69C-9A57-68A6-80BC-BE4A78C050E6}"/>
              </a:ext>
            </a:extLst>
          </p:cNvPr>
          <p:cNvSpPr>
            <a:spLocks noGrp="1"/>
          </p:cNvSpPr>
          <p:nvPr>
            <p:ph type="title" idx="4294967295"/>
          </p:nvPr>
        </p:nvSpPr>
        <p:spPr>
          <a:xfrm>
            <a:off x="0" y="274638"/>
            <a:ext cx="9144000" cy="777875"/>
          </a:xfrm>
        </p:spPr>
        <p:txBody>
          <a:bodyPr/>
          <a:lstStyle/>
          <a:p>
            <a:r>
              <a:rPr lang="it-IT" altLang="it-IT" sz="3200"/>
              <a:t>Altre componenti della resistenza all’equilibrazione</a:t>
            </a:r>
          </a:p>
        </p:txBody>
      </p:sp>
      <p:sp>
        <p:nvSpPr>
          <p:cNvPr id="16387" name="Segnaposto contenuto 2">
            <a:extLst>
              <a:ext uri="{FF2B5EF4-FFF2-40B4-BE49-F238E27FC236}">
                <a16:creationId xmlns:a16="http://schemas.microsoft.com/office/drawing/2014/main" id="{3B000DC8-1F08-4086-5F4B-18F269CC2A6D}"/>
              </a:ext>
            </a:extLst>
          </p:cNvPr>
          <p:cNvSpPr>
            <a:spLocks noGrp="1"/>
          </p:cNvSpPr>
          <p:nvPr>
            <p:ph idx="4294967295"/>
          </p:nvPr>
        </p:nvSpPr>
        <p:spPr>
          <a:xfrm>
            <a:off x="755650" y="1268413"/>
            <a:ext cx="7488238" cy="3455987"/>
          </a:xfrm>
        </p:spPr>
        <p:txBody>
          <a:bodyPr/>
          <a:lstStyle/>
          <a:p>
            <a:r>
              <a:rPr lang="it-IT" altLang="it-IT" sz="2800"/>
              <a:t>Stratificazione del gas alveolare</a:t>
            </a:r>
          </a:p>
          <a:p>
            <a:r>
              <a:rPr lang="it-IT" altLang="it-IT" sz="2800"/>
              <a:t>Velocità di diffusione nel plasma e all’interno delle cellule del sangue</a:t>
            </a:r>
          </a:p>
          <a:p>
            <a:r>
              <a:rPr lang="it-IT" altLang="it-IT" sz="2800"/>
              <a:t>Velocità di reazione dei gas con le molecole leganti (Hb,…).</a:t>
            </a:r>
          </a:p>
          <a:p>
            <a:r>
              <a:rPr lang="it-IT" altLang="it-IT" sz="2800"/>
              <a:t>Velocità degli scambi di ioni attraverso le membrane cellulari</a:t>
            </a:r>
          </a:p>
        </p:txBody>
      </p:sp>
      <p:pic>
        <p:nvPicPr>
          <p:cNvPr id="16388" name="Picture 2">
            <a:extLst>
              <a:ext uri="{FF2B5EF4-FFF2-40B4-BE49-F238E27FC236}">
                <a16:creationId xmlns:a16="http://schemas.microsoft.com/office/drawing/2014/main" id="{F17132EF-2749-A2C3-9F9F-D8B1A9958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868863"/>
            <a:ext cx="35290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3554" name="Picture 2" descr="doc1Fabio">
            <a:extLst>
              <a:ext uri="{FF2B5EF4-FFF2-40B4-BE49-F238E27FC236}">
                <a16:creationId xmlns:a16="http://schemas.microsoft.com/office/drawing/2014/main" id="{3636E0AE-2462-6C90-CDA6-1A97FB74F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148" b="16263"/>
          <a:stretch>
            <a:fillRect/>
          </a:stretch>
        </p:blipFill>
        <p:spPr bwMode="auto">
          <a:xfrm>
            <a:off x="107950" y="44450"/>
            <a:ext cx="47513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2">
            <a:extLst>
              <a:ext uri="{FF2B5EF4-FFF2-40B4-BE49-F238E27FC236}">
                <a16:creationId xmlns:a16="http://schemas.microsoft.com/office/drawing/2014/main" id="{35099D74-8849-15F0-DD98-5C6D31F95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781300"/>
            <a:ext cx="439261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64" name="Line 4">
            <a:extLst>
              <a:ext uri="{FF2B5EF4-FFF2-40B4-BE49-F238E27FC236}">
                <a16:creationId xmlns:a16="http://schemas.microsoft.com/office/drawing/2014/main" id="{61DC14CE-2702-FFB9-7305-E47989EC32EB}"/>
              </a:ext>
            </a:extLst>
          </p:cNvPr>
          <p:cNvSpPr>
            <a:spLocks noChangeShapeType="1"/>
          </p:cNvSpPr>
          <p:nvPr/>
        </p:nvSpPr>
        <p:spPr bwMode="auto">
          <a:xfrm flipV="1">
            <a:off x="1331913" y="3500438"/>
            <a:ext cx="287337" cy="431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3765" name="Text Box 5">
            <a:extLst>
              <a:ext uri="{FF2B5EF4-FFF2-40B4-BE49-F238E27FC236}">
                <a16:creationId xmlns:a16="http://schemas.microsoft.com/office/drawing/2014/main" id="{6F443040-EE30-A93F-219E-7E4E9FC6A2E4}"/>
              </a:ext>
            </a:extLst>
          </p:cNvPr>
          <p:cNvSpPr txBox="1">
            <a:spLocks noChangeArrowheads="1"/>
          </p:cNvSpPr>
          <p:nvPr/>
        </p:nvSpPr>
        <p:spPr bwMode="auto">
          <a:xfrm>
            <a:off x="1282700" y="3789363"/>
            <a:ext cx="488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it-IT" sz="1600">
                <a:solidFill>
                  <a:srgbClr val="000000"/>
                </a:solidFill>
                <a:latin typeface="Arial Unicode MS" panose="020B0604020202020204" pitchFamily="34" charset="-128"/>
              </a:rPr>
              <a:t>NO</a:t>
            </a:r>
          </a:p>
        </p:txBody>
      </p:sp>
      <p:sp>
        <p:nvSpPr>
          <p:cNvPr id="373766" name="Line 6">
            <a:extLst>
              <a:ext uri="{FF2B5EF4-FFF2-40B4-BE49-F238E27FC236}">
                <a16:creationId xmlns:a16="http://schemas.microsoft.com/office/drawing/2014/main" id="{38FA8E37-D1EF-B5B5-6CD0-C585CC34563D}"/>
              </a:ext>
            </a:extLst>
          </p:cNvPr>
          <p:cNvSpPr>
            <a:spLocks noChangeShapeType="1"/>
          </p:cNvSpPr>
          <p:nvPr/>
        </p:nvSpPr>
        <p:spPr bwMode="auto">
          <a:xfrm flipV="1">
            <a:off x="2339975" y="3429000"/>
            <a:ext cx="503238" cy="431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3767" name="Line 7">
            <a:extLst>
              <a:ext uri="{FF2B5EF4-FFF2-40B4-BE49-F238E27FC236}">
                <a16:creationId xmlns:a16="http://schemas.microsoft.com/office/drawing/2014/main" id="{C410D293-A11E-DFF1-F55D-A79CE24F78F3}"/>
              </a:ext>
            </a:extLst>
          </p:cNvPr>
          <p:cNvSpPr>
            <a:spLocks noChangeShapeType="1"/>
          </p:cNvSpPr>
          <p:nvPr/>
        </p:nvSpPr>
        <p:spPr bwMode="auto">
          <a:xfrm flipV="1">
            <a:off x="2987675" y="3141663"/>
            <a:ext cx="1008063" cy="647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3768" name="Line 8">
            <a:extLst>
              <a:ext uri="{FF2B5EF4-FFF2-40B4-BE49-F238E27FC236}">
                <a16:creationId xmlns:a16="http://schemas.microsoft.com/office/drawing/2014/main" id="{6656BE1C-F2AB-3001-8484-11863EE00C5B}"/>
              </a:ext>
            </a:extLst>
          </p:cNvPr>
          <p:cNvSpPr>
            <a:spLocks noChangeShapeType="1"/>
          </p:cNvSpPr>
          <p:nvPr/>
        </p:nvSpPr>
        <p:spPr bwMode="auto">
          <a:xfrm>
            <a:off x="2987675" y="3213100"/>
            <a:ext cx="1081088" cy="57626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61" name="Line 9">
            <a:extLst>
              <a:ext uri="{FF2B5EF4-FFF2-40B4-BE49-F238E27FC236}">
                <a16:creationId xmlns:a16="http://schemas.microsoft.com/office/drawing/2014/main" id="{CC1C22F3-C88A-9B72-4024-46E5268C5C2D}"/>
              </a:ext>
            </a:extLst>
          </p:cNvPr>
          <p:cNvSpPr>
            <a:spLocks noChangeShapeType="1"/>
          </p:cNvSpPr>
          <p:nvPr/>
        </p:nvSpPr>
        <p:spPr bwMode="auto">
          <a:xfrm>
            <a:off x="4932363" y="3500438"/>
            <a:ext cx="576262" cy="0"/>
          </a:xfrm>
          <a:prstGeom prst="line">
            <a:avLst/>
          </a:prstGeom>
          <a:noFill/>
          <a:ln w="793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23562" name="Group 15">
            <a:extLst>
              <a:ext uri="{FF2B5EF4-FFF2-40B4-BE49-F238E27FC236}">
                <a16:creationId xmlns:a16="http://schemas.microsoft.com/office/drawing/2014/main" id="{50634CA3-AAF3-2BE8-0CB3-80C39341C146}"/>
              </a:ext>
            </a:extLst>
          </p:cNvPr>
          <p:cNvGrpSpPr>
            <a:grpSpLocks/>
          </p:cNvGrpSpPr>
          <p:nvPr/>
        </p:nvGrpSpPr>
        <p:grpSpPr bwMode="auto">
          <a:xfrm>
            <a:off x="5580063" y="2781300"/>
            <a:ext cx="3168650" cy="1439863"/>
            <a:chOff x="3560" y="3113"/>
            <a:chExt cx="1996" cy="771"/>
          </a:xfrm>
        </p:grpSpPr>
        <p:sp>
          <p:nvSpPr>
            <p:cNvPr id="23565" name="Text Box 10">
              <a:extLst>
                <a:ext uri="{FF2B5EF4-FFF2-40B4-BE49-F238E27FC236}">
                  <a16:creationId xmlns:a16="http://schemas.microsoft.com/office/drawing/2014/main" id="{0BB9516A-13E0-2B19-5CB3-7719A3C590C7}"/>
                </a:ext>
              </a:extLst>
            </p:cNvPr>
            <p:cNvSpPr txBox="1">
              <a:spLocks noChangeArrowheads="1"/>
            </p:cNvSpPr>
            <p:nvPr/>
          </p:nvSpPr>
          <p:spPr bwMode="auto">
            <a:xfrm>
              <a:off x="3606" y="3113"/>
              <a:ext cx="19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000">
                  <a:solidFill>
                    <a:srgbClr val="FFFFFF"/>
                  </a:solidFill>
                </a:rPr>
                <a:t>1             1</a:t>
              </a:r>
            </a:p>
          </p:txBody>
        </p:sp>
        <p:sp>
          <p:nvSpPr>
            <p:cNvPr id="23566" name="Text Box 11">
              <a:extLst>
                <a:ext uri="{FF2B5EF4-FFF2-40B4-BE49-F238E27FC236}">
                  <a16:creationId xmlns:a16="http://schemas.microsoft.com/office/drawing/2014/main" id="{AB4C9604-9290-C30F-C003-45F0ADBA69AB}"/>
                </a:ext>
              </a:extLst>
            </p:cNvPr>
            <p:cNvSpPr txBox="1">
              <a:spLocks noChangeArrowheads="1"/>
            </p:cNvSpPr>
            <p:nvPr/>
          </p:nvSpPr>
          <p:spPr bwMode="auto">
            <a:xfrm>
              <a:off x="3606" y="3538"/>
              <a:ext cx="19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000">
                  <a:solidFill>
                    <a:srgbClr val="FFFFFF"/>
                  </a:solidFill>
                </a:rPr>
                <a:t>DL</a:t>
              </a:r>
              <a:r>
                <a:rPr lang="it-IT" altLang="it-IT" sz="3000" baseline="-25000">
                  <a:solidFill>
                    <a:srgbClr val="FFFFFF"/>
                  </a:solidFill>
                </a:rPr>
                <a:t>NO</a:t>
              </a:r>
              <a:r>
                <a:rPr lang="it-IT" altLang="it-IT" sz="3000">
                  <a:solidFill>
                    <a:srgbClr val="FFFFFF"/>
                  </a:solidFill>
                </a:rPr>
                <a:t>       D</a:t>
              </a:r>
              <a:r>
                <a:rPr lang="it-IT" altLang="it-IT">
                  <a:solidFill>
                    <a:srgbClr val="FFFFFF"/>
                  </a:solidFill>
                </a:rPr>
                <a:t>M</a:t>
              </a:r>
              <a:r>
                <a:rPr lang="it-IT" altLang="it-IT" sz="1600">
                  <a:solidFill>
                    <a:srgbClr val="FFFFFF"/>
                  </a:solidFill>
                </a:rPr>
                <a:t>NO</a:t>
              </a:r>
            </a:p>
          </p:txBody>
        </p:sp>
        <p:sp>
          <p:nvSpPr>
            <p:cNvPr id="23567" name="Text Box 12">
              <a:extLst>
                <a:ext uri="{FF2B5EF4-FFF2-40B4-BE49-F238E27FC236}">
                  <a16:creationId xmlns:a16="http://schemas.microsoft.com/office/drawing/2014/main" id="{099FF6B7-3F69-6C2C-27D0-3D7E5E8933E2}"/>
                </a:ext>
              </a:extLst>
            </p:cNvPr>
            <p:cNvSpPr txBox="1">
              <a:spLocks noChangeArrowheads="1"/>
            </p:cNvSpPr>
            <p:nvPr/>
          </p:nvSpPr>
          <p:spPr bwMode="auto">
            <a:xfrm>
              <a:off x="3560" y="3294"/>
              <a:ext cx="19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000">
                  <a:solidFill>
                    <a:srgbClr val="FFFFFF"/>
                  </a:solidFill>
                </a:rPr>
                <a:t>=</a:t>
              </a:r>
              <a:endParaRPr lang="it-IT" altLang="it-IT" sz="1600">
                <a:solidFill>
                  <a:srgbClr val="FFFFFF"/>
                </a:solidFill>
              </a:endParaRPr>
            </a:p>
          </p:txBody>
        </p:sp>
        <p:sp>
          <p:nvSpPr>
            <p:cNvPr id="23568" name="Line 13">
              <a:extLst>
                <a:ext uri="{FF2B5EF4-FFF2-40B4-BE49-F238E27FC236}">
                  <a16:creationId xmlns:a16="http://schemas.microsoft.com/office/drawing/2014/main" id="{196D4A1C-94C8-B1A2-C2F0-ECCD5C28DDF2}"/>
                </a:ext>
              </a:extLst>
            </p:cNvPr>
            <p:cNvSpPr>
              <a:spLocks noChangeShapeType="1"/>
            </p:cNvSpPr>
            <p:nvPr/>
          </p:nvSpPr>
          <p:spPr bwMode="auto">
            <a:xfrm>
              <a:off x="4740" y="3475"/>
              <a:ext cx="589"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69" name="Line 14">
              <a:extLst>
                <a:ext uri="{FF2B5EF4-FFF2-40B4-BE49-F238E27FC236}">
                  <a16:creationId xmlns:a16="http://schemas.microsoft.com/office/drawing/2014/main" id="{37BEAA27-B1EE-204E-0FA9-A19AC9479601}"/>
                </a:ext>
              </a:extLst>
            </p:cNvPr>
            <p:cNvSpPr>
              <a:spLocks noChangeShapeType="1"/>
            </p:cNvSpPr>
            <p:nvPr/>
          </p:nvSpPr>
          <p:spPr bwMode="auto">
            <a:xfrm>
              <a:off x="3788" y="3475"/>
              <a:ext cx="589"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73778" name="Text Box 18">
            <a:extLst>
              <a:ext uri="{FF2B5EF4-FFF2-40B4-BE49-F238E27FC236}">
                <a16:creationId xmlns:a16="http://schemas.microsoft.com/office/drawing/2014/main" id="{8D866109-7B19-A471-77FF-B997BE6C3CA0}"/>
              </a:ext>
            </a:extLst>
          </p:cNvPr>
          <p:cNvSpPr txBox="1">
            <a:spLocks noChangeArrowheads="1"/>
          </p:cNvSpPr>
          <p:nvPr/>
        </p:nvSpPr>
        <p:spPr bwMode="auto">
          <a:xfrm>
            <a:off x="2427288" y="3716338"/>
            <a:ext cx="488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it-IT" sz="1600">
                <a:solidFill>
                  <a:srgbClr val="000000"/>
                </a:solidFill>
                <a:latin typeface="Arial Unicode MS" panose="020B0604020202020204" pitchFamily="34" charset="-128"/>
              </a:rPr>
              <a:t>NO</a:t>
            </a:r>
          </a:p>
        </p:txBody>
      </p:sp>
      <p:sp>
        <p:nvSpPr>
          <p:cNvPr id="23564" name="Rectangle 24">
            <a:extLst>
              <a:ext uri="{FF2B5EF4-FFF2-40B4-BE49-F238E27FC236}">
                <a16:creationId xmlns:a16="http://schemas.microsoft.com/office/drawing/2014/main" id="{4FF5AA97-90E8-DACF-3FC4-8F4A247F0E6C}"/>
              </a:ext>
            </a:extLst>
          </p:cNvPr>
          <p:cNvSpPr>
            <a:spLocks noGrp="1" noChangeArrowheads="1"/>
          </p:cNvSpPr>
          <p:nvPr>
            <p:ph type="title"/>
          </p:nvPr>
        </p:nvSpPr>
        <p:spPr>
          <a:xfrm>
            <a:off x="2843213" y="4365625"/>
            <a:ext cx="5905500" cy="1223963"/>
          </a:xfrm>
          <a:noFill/>
          <a:ln>
            <a:solidFill>
              <a:srgbClr val="FFFFFF"/>
            </a:solidFill>
            <a:miter lim="800000"/>
            <a:headEnd/>
            <a:tailEnd/>
          </a:ln>
        </p:spPr>
        <p:txBody>
          <a:bodyPr/>
          <a:lstStyle/>
          <a:p>
            <a:pPr eaLnBrk="1" hangingPunct="1"/>
            <a:r>
              <a:rPr lang="it-IT" altLang="it-IT" sz="4000" b="1">
                <a:solidFill>
                  <a:srgbClr val="FFFF00"/>
                </a:solidFill>
              </a:rPr>
              <a:t>DL</a:t>
            </a:r>
            <a:r>
              <a:rPr lang="it-IT" altLang="it-IT" sz="2800" b="1">
                <a:solidFill>
                  <a:srgbClr val="FFFF00"/>
                </a:solidFill>
              </a:rPr>
              <a:t>CO</a:t>
            </a:r>
            <a:r>
              <a:rPr lang="it-IT" altLang="it-IT" sz="4000" b="1">
                <a:solidFill>
                  <a:srgbClr val="FFFF00"/>
                </a:solidFill>
              </a:rPr>
              <a:t>/DL</a:t>
            </a:r>
            <a:r>
              <a:rPr lang="it-IT" altLang="it-IT" sz="2800" b="1">
                <a:solidFill>
                  <a:srgbClr val="FFFF00"/>
                </a:solidFill>
              </a:rPr>
              <a:t>NO</a:t>
            </a:r>
            <a:r>
              <a:rPr lang="it-IT" altLang="it-IT" sz="3200" b="1">
                <a:solidFill>
                  <a:srgbClr val="FFFF00"/>
                </a:solidFill>
              </a:rPr>
              <a:t> </a:t>
            </a:r>
            <a:r>
              <a:rPr lang="it-IT" altLang="it-IT" sz="4000" b="1">
                <a:solidFill>
                  <a:srgbClr val="FFFF00"/>
                </a:solidFill>
              </a:rPr>
              <a:t>method</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373764"/>
                                        </p:tgtEl>
                                        <p:attrNameLst>
                                          <p:attrName>style.visibility</p:attrName>
                                        </p:attrNameLst>
                                      </p:cBhvr>
                                      <p:to>
                                        <p:strVal val="visible"/>
                                      </p:to>
                                    </p:set>
                                    <p:animEffect transition="in" filter="strips(upLeft)">
                                      <p:cBhvr>
                                        <p:cTn id="7" dur="1000"/>
                                        <p:tgtEl>
                                          <p:spTgt spid="373764"/>
                                        </p:tgtEl>
                                      </p:cBhvr>
                                    </p:animEffect>
                                  </p:childTnLst>
                                </p:cTn>
                              </p:par>
                            </p:childTnLst>
                          </p:cTn>
                        </p:par>
                        <p:par>
                          <p:cTn id="8" fill="hold" nodeType="afterGroup">
                            <p:stCondLst>
                              <p:cond delay="1000"/>
                            </p:stCondLst>
                            <p:childTnLst>
                              <p:par>
                                <p:cTn id="9" presetID="18" presetClass="entr" presetSubtype="9" fill="hold" grpId="0" nodeType="afterEffect">
                                  <p:stCondLst>
                                    <p:cond delay="0"/>
                                  </p:stCondLst>
                                  <p:childTnLst>
                                    <p:set>
                                      <p:cBhvr>
                                        <p:cTn id="10" dur="1" fill="hold">
                                          <p:stCondLst>
                                            <p:cond delay="0"/>
                                          </p:stCondLst>
                                        </p:cTn>
                                        <p:tgtEl>
                                          <p:spTgt spid="373765"/>
                                        </p:tgtEl>
                                        <p:attrNameLst>
                                          <p:attrName>style.visibility</p:attrName>
                                        </p:attrNameLst>
                                      </p:cBhvr>
                                      <p:to>
                                        <p:strVal val="visible"/>
                                      </p:to>
                                    </p:set>
                                    <p:animEffect transition="in" filter="strips(upLeft)">
                                      <p:cBhvr>
                                        <p:cTn id="11" dur="500"/>
                                        <p:tgtEl>
                                          <p:spTgt spid="373765"/>
                                        </p:tgtEl>
                                      </p:cBhvr>
                                    </p:animEffect>
                                  </p:childTnLst>
                                </p:cTn>
                              </p:par>
                            </p:childTnLst>
                          </p:cTn>
                        </p:par>
                        <p:par>
                          <p:cTn id="12" fill="hold" nodeType="afterGroup">
                            <p:stCondLst>
                              <p:cond delay="1500"/>
                            </p:stCondLst>
                            <p:childTnLst>
                              <p:par>
                                <p:cTn id="13" presetID="18" presetClass="entr" presetSubtype="9" fill="hold" nodeType="afterEffect">
                                  <p:stCondLst>
                                    <p:cond delay="0"/>
                                  </p:stCondLst>
                                  <p:childTnLst>
                                    <p:set>
                                      <p:cBhvr>
                                        <p:cTn id="14" dur="1" fill="hold">
                                          <p:stCondLst>
                                            <p:cond delay="0"/>
                                          </p:stCondLst>
                                        </p:cTn>
                                        <p:tgtEl>
                                          <p:spTgt spid="373766"/>
                                        </p:tgtEl>
                                        <p:attrNameLst>
                                          <p:attrName>style.visibility</p:attrName>
                                        </p:attrNameLst>
                                      </p:cBhvr>
                                      <p:to>
                                        <p:strVal val="visible"/>
                                      </p:to>
                                    </p:set>
                                    <p:animEffect transition="in" filter="strips(upLeft)">
                                      <p:cBhvr>
                                        <p:cTn id="15" dur="500"/>
                                        <p:tgtEl>
                                          <p:spTgt spid="373766"/>
                                        </p:tgtEl>
                                      </p:cBhvr>
                                    </p:animEffect>
                                  </p:childTnLst>
                                </p:cTn>
                              </p:par>
                            </p:childTnLst>
                          </p:cTn>
                        </p:par>
                        <p:par>
                          <p:cTn id="16" fill="hold" nodeType="afterGroup">
                            <p:stCondLst>
                              <p:cond delay="2000"/>
                            </p:stCondLst>
                            <p:childTnLst>
                              <p:par>
                                <p:cTn id="17" presetID="18" presetClass="entr" presetSubtype="9" fill="hold" grpId="0" nodeType="afterEffect">
                                  <p:stCondLst>
                                    <p:cond delay="0"/>
                                  </p:stCondLst>
                                  <p:childTnLst>
                                    <p:set>
                                      <p:cBhvr>
                                        <p:cTn id="18" dur="1" fill="hold">
                                          <p:stCondLst>
                                            <p:cond delay="0"/>
                                          </p:stCondLst>
                                        </p:cTn>
                                        <p:tgtEl>
                                          <p:spTgt spid="373778"/>
                                        </p:tgtEl>
                                        <p:attrNameLst>
                                          <p:attrName>style.visibility</p:attrName>
                                        </p:attrNameLst>
                                      </p:cBhvr>
                                      <p:to>
                                        <p:strVal val="visible"/>
                                      </p:to>
                                    </p:set>
                                    <p:animEffect transition="in" filter="strips(upLeft)">
                                      <p:cBhvr>
                                        <p:cTn id="19" dur="1000"/>
                                        <p:tgtEl>
                                          <p:spTgt spid="373778"/>
                                        </p:tgtEl>
                                      </p:cBhvr>
                                    </p:animEffect>
                                  </p:childTnLst>
                                </p:cTn>
                              </p:par>
                            </p:childTnLst>
                          </p:cTn>
                        </p:par>
                        <p:par>
                          <p:cTn id="20" fill="hold" nodeType="afterGroup">
                            <p:stCondLst>
                              <p:cond delay="3000"/>
                            </p:stCondLst>
                            <p:childTnLst>
                              <p:par>
                                <p:cTn id="21" presetID="18" presetClass="entr" presetSubtype="9" fill="hold" nodeType="afterEffect">
                                  <p:stCondLst>
                                    <p:cond delay="0"/>
                                  </p:stCondLst>
                                  <p:childTnLst>
                                    <p:set>
                                      <p:cBhvr>
                                        <p:cTn id="22" dur="1" fill="hold">
                                          <p:stCondLst>
                                            <p:cond delay="0"/>
                                          </p:stCondLst>
                                        </p:cTn>
                                        <p:tgtEl>
                                          <p:spTgt spid="373767"/>
                                        </p:tgtEl>
                                        <p:attrNameLst>
                                          <p:attrName>style.visibility</p:attrName>
                                        </p:attrNameLst>
                                      </p:cBhvr>
                                      <p:to>
                                        <p:strVal val="visible"/>
                                      </p:to>
                                    </p:set>
                                    <p:animEffect transition="in" filter="strips(upLeft)">
                                      <p:cBhvr>
                                        <p:cTn id="23" dur="1000"/>
                                        <p:tgtEl>
                                          <p:spTgt spid="373767"/>
                                        </p:tgtEl>
                                      </p:cBhvr>
                                    </p:animEffect>
                                  </p:childTnLst>
                                </p:cTn>
                              </p:par>
                            </p:childTnLst>
                          </p:cTn>
                        </p:par>
                        <p:par>
                          <p:cTn id="24" fill="hold" nodeType="afterGroup">
                            <p:stCondLst>
                              <p:cond delay="4000"/>
                            </p:stCondLst>
                            <p:childTnLst>
                              <p:par>
                                <p:cTn id="25" presetID="18" presetClass="entr" presetSubtype="12" fill="hold" nodeType="afterEffect">
                                  <p:stCondLst>
                                    <p:cond delay="0"/>
                                  </p:stCondLst>
                                  <p:childTnLst>
                                    <p:set>
                                      <p:cBhvr>
                                        <p:cTn id="26" dur="1" fill="hold">
                                          <p:stCondLst>
                                            <p:cond delay="0"/>
                                          </p:stCondLst>
                                        </p:cTn>
                                        <p:tgtEl>
                                          <p:spTgt spid="373768"/>
                                        </p:tgtEl>
                                        <p:attrNameLst>
                                          <p:attrName>style.visibility</p:attrName>
                                        </p:attrNameLst>
                                      </p:cBhvr>
                                      <p:to>
                                        <p:strVal val="visible"/>
                                      </p:to>
                                    </p:set>
                                    <p:animEffect transition="in" filter="strips(downLeft)">
                                      <p:cBhvr>
                                        <p:cTn id="27" dur="1000"/>
                                        <p:tgtEl>
                                          <p:spTgt spid="37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p:bldP spid="3737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B0DFF59F-3653-E617-CDE3-67AD3D957B50}"/>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476250"/>
            <a:ext cx="7956550" cy="5616575"/>
          </a:xfrm>
          <a:noFill/>
        </p:spPr>
      </p:pic>
      <p:sp>
        <p:nvSpPr>
          <p:cNvPr id="38915" name="CasellaDiTesto 4">
            <a:extLst>
              <a:ext uri="{FF2B5EF4-FFF2-40B4-BE49-F238E27FC236}">
                <a16:creationId xmlns:a16="http://schemas.microsoft.com/office/drawing/2014/main" id="{45A32DB6-7952-C424-CEA1-F9163476FE96}"/>
              </a:ext>
            </a:extLst>
          </p:cNvPr>
          <p:cNvSpPr txBox="1">
            <a:spLocks noChangeArrowheads="1"/>
          </p:cNvSpPr>
          <p:nvPr/>
        </p:nvSpPr>
        <p:spPr bwMode="auto">
          <a:xfrm>
            <a:off x="3419475" y="6165850"/>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i="1"/>
              <a:t>R. Scott Harris et al </a:t>
            </a:r>
            <a:r>
              <a:rPr lang="en-US" altLang="it-IT" b="1" i="1"/>
              <a:t>CHEST 2004; 126:559–565</a:t>
            </a:r>
            <a:endParaRPr lang="en-US" altLang="it-IT"/>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D9DD3EC2-B72A-0E64-B1EF-837E89335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549275"/>
            <a:ext cx="6443663"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asellaDiTesto 6">
            <a:extLst>
              <a:ext uri="{FF2B5EF4-FFF2-40B4-BE49-F238E27FC236}">
                <a16:creationId xmlns:a16="http://schemas.microsoft.com/office/drawing/2014/main" id="{995F3438-8DD6-70C5-965D-1B19AD7D8BAB}"/>
              </a:ext>
            </a:extLst>
          </p:cNvPr>
          <p:cNvSpPr txBox="1">
            <a:spLocks noChangeArrowheads="1"/>
          </p:cNvSpPr>
          <p:nvPr/>
        </p:nvSpPr>
        <p:spPr bwMode="auto">
          <a:xfrm>
            <a:off x="3132138" y="5949950"/>
            <a:ext cx="568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i="1"/>
              <a:t>Ivo van der Lee et al. </a:t>
            </a:r>
            <a:r>
              <a:rPr lang="en-US" altLang="it-IT" b="1" i="1"/>
              <a:t>CHEST 2006; 129:378–383</a:t>
            </a:r>
            <a:endParaRPr lang="en-US" altLang="it-IT"/>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CE8EDD8E-E927-BABC-4CBE-7DD8A2F54487}"/>
              </a:ext>
            </a:extLst>
          </p:cNvPr>
          <p:cNvSpPr>
            <a:spLocks noGrp="1"/>
          </p:cNvSpPr>
          <p:nvPr>
            <p:ph type="title"/>
          </p:nvPr>
        </p:nvSpPr>
        <p:spPr/>
        <p:txBody>
          <a:bodyPr/>
          <a:lstStyle/>
          <a:p>
            <a:r>
              <a:rPr lang="it-IT" altLang="it-IT" dirty="0"/>
              <a:t>Indice della presentazione </a:t>
            </a:r>
          </a:p>
        </p:txBody>
      </p:sp>
      <p:sp>
        <p:nvSpPr>
          <p:cNvPr id="3075" name="Segnaposto contenuto 2">
            <a:extLst>
              <a:ext uri="{FF2B5EF4-FFF2-40B4-BE49-F238E27FC236}">
                <a16:creationId xmlns:a16="http://schemas.microsoft.com/office/drawing/2014/main" id="{9E3D7F8A-1A8E-8A81-A916-BAF4104458D6}"/>
              </a:ext>
            </a:extLst>
          </p:cNvPr>
          <p:cNvSpPr>
            <a:spLocks noGrp="1"/>
          </p:cNvSpPr>
          <p:nvPr>
            <p:ph idx="1"/>
          </p:nvPr>
        </p:nvSpPr>
        <p:spPr/>
        <p:txBody>
          <a:bodyPr/>
          <a:lstStyle/>
          <a:p>
            <a:pPr marL="0" indent="0">
              <a:buNone/>
            </a:pPr>
            <a:r>
              <a:rPr lang="it-IT" altLang="it-IT" b="1" dirty="0"/>
              <a:t>Parte prima</a:t>
            </a:r>
          </a:p>
          <a:p>
            <a:r>
              <a:rPr lang="it-IT" altLang="it-IT" dirty="0"/>
              <a:t>Un po’ di storia</a:t>
            </a:r>
          </a:p>
          <a:p>
            <a:r>
              <a:rPr lang="it-IT" altLang="it-IT" dirty="0"/>
              <a:t>I modelli interpretativi</a:t>
            </a:r>
          </a:p>
          <a:p>
            <a:pPr marL="0" indent="0">
              <a:buNone/>
            </a:pPr>
            <a:r>
              <a:rPr lang="it-IT" altLang="it-IT" b="1" dirty="0"/>
              <a:t>Parte seconda</a:t>
            </a:r>
          </a:p>
          <a:p>
            <a:r>
              <a:rPr lang="it-IT" altLang="it-IT" dirty="0"/>
              <a:t>Le tecniche di esecuzione e gli standard di qualità</a:t>
            </a:r>
          </a:p>
          <a:p>
            <a:r>
              <a:rPr lang="it-IT" altLang="it-IT" dirty="0"/>
              <a:t>Le applicazioni</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3FA15F8F-54E6-884A-6A5A-E1B78F460FAF}"/>
              </a:ext>
            </a:extLst>
          </p:cNvPr>
          <p:cNvSpPr>
            <a:spLocks noGrp="1"/>
          </p:cNvSpPr>
          <p:nvPr>
            <p:ph type="title"/>
          </p:nvPr>
        </p:nvSpPr>
        <p:spPr/>
        <p:txBody>
          <a:bodyPr/>
          <a:lstStyle/>
          <a:p>
            <a:r>
              <a:rPr lang="en-US" altLang="it-IT"/>
              <a:t>La equilibrazione (diffusione) alveolo-capillare</a:t>
            </a:r>
          </a:p>
        </p:txBody>
      </p:sp>
      <p:sp>
        <p:nvSpPr>
          <p:cNvPr id="17411" name="Segnaposto contenuto 2">
            <a:extLst>
              <a:ext uri="{FF2B5EF4-FFF2-40B4-BE49-F238E27FC236}">
                <a16:creationId xmlns:a16="http://schemas.microsoft.com/office/drawing/2014/main" id="{2129B3AB-EE95-104E-658E-D1DCEFA80360}"/>
              </a:ext>
            </a:extLst>
          </p:cNvPr>
          <p:cNvSpPr>
            <a:spLocks noGrp="1"/>
          </p:cNvSpPr>
          <p:nvPr>
            <p:ph idx="1"/>
          </p:nvPr>
        </p:nvSpPr>
        <p:spPr>
          <a:xfrm>
            <a:off x="0" y="1600200"/>
            <a:ext cx="9144000" cy="4525963"/>
          </a:xfrm>
        </p:spPr>
        <p:txBody>
          <a:bodyPr/>
          <a:lstStyle/>
          <a:p>
            <a:r>
              <a:rPr lang="en-US" altLang="it-IT" sz="2800"/>
              <a:t>Roughton FJ, Forster RE. Relative importance of diffusion and chemical reaction rates in determining rate of exchange of gases in the human lung, with special reference to true diffusing capacity of pulmonary membrane and volume of blood in the lung capillaries. J Appl Physiol. 1957;11: 290-302.</a:t>
            </a:r>
          </a:p>
          <a:p>
            <a:r>
              <a:rPr lang="en-US" altLang="it-IT" sz="2800"/>
              <a:t>Wagner PD. Diffusion and chemical reaction in pulmonary gas exchange. Physiol  Rev. 1977; 57: 257-312.</a:t>
            </a:r>
          </a:p>
          <a:p>
            <a:r>
              <a:rPr lang="en-US" altLang="it-IT" sz="2800"/>
              <a:t>Piiper J, Sheid P. Model for capillary-alveolar equilibration with special reference to O2 uptake in hypoxia. Respir Physiol 1981; 46:193-208.</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9E798FC0-2C4B-54B8-A0ED-F078014014D8}"/>
              </a:ext>
            </a:extLst>
          </p:cNvPr>
          <p:cNvSpPr>
            <a:spLocks noGrp="1"/>
          </p:cNvSpPr>
          <p:nvPr>
            <p:ph type="title"/>
          </p:nvPr>
        </p:nvSpPr>
        <p:spPr/>
        <p:txBody>
          <a:bodyPr/>
          <a:lstStyle/>
          <a:p>
            <a:r>
              <a:rPr lang="en-US" altLang="it-IT" sz="4000"/>
              <a:t>La diffusione come conduttanza ed un modello semplice per l’equilibrazione</a:t>
            </a:r>
          </a:p>
        </p:txBody>
      </p:sp>
      <p:pic>
        <p:nvPicPr>
          <p:cNvPr id="18435" name="Picture 2">
            <a:extLst>
              <a:ext uri="{FF2B5EF4-FFF2-40B4-BE49-F238E27FC236}">
                <a16:creationId xmlns:a16="http://schemas.microsoft.com/office/drawing/2014/main" id="{ED91E436-924C-B21E-70E7-7977F0875D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2997200"/>
            <a:ext cx="2592387" cy="792163"/>
          </a:xfrm>
          <a:noFill/>
        </p:spPr>
      </p:pic>
      <p:pic>
        <p:nvPicPr>
          <p:cNvPr id="18436" name="Picture 3">
            <a:extLst>
              <a:ext uri="{FF2B5EF4-FFF2-40B4-BE49-F238E27FC236}">
                <a16:creationId xmlns:a16="http://schemas.microsoft.com/office/drawing/2014/main" id="{41747FBE-0035-416B-F59D-57C8BC8D5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644900"/>
            <a:ext cx="17287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DFB22141-AD59-ABCE-6BBF-A8C85DAB1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292600"/>
            <a:ext cx="1943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0B3CEB71-0F63-B22C-7D18-0D1F2A6D5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557338"/>
            <a:ext cx="36004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asellaDiTesto 6">
            <a:extLst>
              <a:ext uri="{FF2B5EF4-FFF2-40B4-BE49-F238E27FC236}">
                <a16:creationId xmlns:a16="http://schemas.microsoft.com/office/drawing/2014/main" id="{28AB423B-7EEA-21F1-AD45-57EFACFB7AA8}"/>
              </a:ext>
            </a:extLst>
          </p:cNvPr>
          <p:cNvSpPr txBox="1">
            <a:spLocks noChangeArrowheads="1"/>
          </p:cNvSpPr>
          <p:nvPr/>
        </p:nvSpPr>
        <p:spPr bwMode="auto">
          <a:xfrm>
            <a:off x="684213" y="321310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1)</a:t>
            </a:r>
          </a:p>
        </p:txBody>
      </p:sp>
      <p:sp>
        <p:nvSpPr>
          <p:cNvPr id="18440" name="CasellaDiTesto 7">
            <a:extLst>
              <a:ext uri="{FF2B5EF4-FFF2-40B4-BE49-F238E27FC236}">
                <a16:creationId xmlns:a16="http://schemas.microsoft.com/office/drawing/2014/main" id="{30D05B70-FC24-973A-89A4-A5878473C149}"/>
              </a:ext>
            </a:extLst>
          </p:cNvPr>
          <p:cNvSpPr txBox="1">
            <a:spLocks noChangeArrowheads="1"/>
          </p:cNvSpPr>
          <p:nvPr/>
        </p:nvSpPr>
        <p:spPr bwMode="auto">
          <a:xfrm>
            <a:off x="684213" y="378936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2)</a:t>
            </a:r>
          </a:p>
        </p:txBody>
      </p:sp>
      <p:sp>
        <p:nvSpPr>
          <p:cNvPr id="18441" name="CasellaDiTesto 8">
            <a:extLst>
              <a:ext uri="{FF2B5EF4-FFF2-40B4-BE49-F238E27FC236}">
                <a16:creationId xmlns:a16="http://schemas.microsoft.com/office/drawing/2014/main" id="{A0C06574-45D0-15A0-5E81-21E074B979A9}"/>
              </a:ext>
            </a:extLst>
          </p:cNvPr>
          <p:cNvSpPr txBox="1">
            <a:spLocks noChangeArrowheads="1"/>
          </p:cNvSpPr>
          <p:nvPr/>
        </p:nvSpPr>
        <p:spPr bwMode="auto">
          <a:xfrm>
            <a:off x="684213" y="42926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3)</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9F9086B8-FCA6-367B-AC7A-C3FBEA8182CB}"/>
              </a:ext>
            </a:extLst>
          </p:cNvPr>
          <p:cNvSpPr>
            <a:spLocks noGrp="1"/>
          </p:cNvSpPr>
          <p:nvPr>
            <p:ph type="title" idx="4294967295"/>
          </p:nvPr>
        </p:nvSpPr>
        <p:spPr>
          <a:xfrm>
            <a:off x="250825" y="0"/>
            <a:ext cx="8893175" cy="1403350"/>
          </a:xfrm>
        </p:spPr>
        <p:txBody>
          <a:bodyPr/>
          <a:lstStyle/>
          <a:p>
            <a:r>
              <a:rPr lang="en-US" altLang="it-IT"/>
              <a:t>Limitazione alla diffusione nel modello diffusione/perfusione</a:t>
            </a:r>
          </a:p>
        </p:txBody>
      </p:sp>
      <p:pic>
        <p:nvPicPr>
          <p:cNvPr id="19459" name="Picture 5">
            <a:extLst>
              <a:ext uri="{FF2B5EF4-FFF2-40B4-BE49-F238E27FC236}">
                <a16:creationId xmlns:a16="http://schemas.microsoft.com/office/drawing/2014/main" id="{9F26FB55-3E2A-40F3-01D9-054E1F7D5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341438"/>
            <a:ext cx="38163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a:extLst>
              <a:ext uri="{FF2B5EF4-FFF2-40B4-BE49-F238E27FC236}">
                <a16:creationId xmlns:a16="http://schemas.microsoft.com/office/drawing/2014/main" id="{A2D66CC2-92D7-8370-575D-15C9BCDF9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44675"/>
            <a:ext cx="2400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a:extLst>
              <a:ext uri="{FF2B5EF4-FFF2-40B4-BE49-F238E27FC236}">
                <a16:creationId xmlns:a16="http://schemas.microsoft.com/office/drawing/2014/main" id="{34316E82-8EF6-50BE-B89B-D4F06A70D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852738"/>
            <a:ext cx="20748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a:extLst>
              <a:ext uri="{FF2B5EF4-FFF2-40B4-BE49-F238E27FC236}">
                <a16:creationId xmlns:a16="http://schemas.microsoft.com/office/drawing/2014/main" id="{83E581C9-ADAA-AF9A-F808-116B1963F9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3789363"/>
            <a:ext cx="22510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B6E6E42B-BAF1-3A30-7BFD-B6BCA7460A8A}"/>
              </a:ext>
            </a:extLst>
          </p:cNvPr>
          <p:cNvSpPr>
            <a:spLocks noGrp="1"/>
          </p:cNvSpPr>
          <p:nvPr>
            <p:ph type="title"/>
          </p:nvPr>
        </p:nvSpPr>
        <p:spPr/>
        <p:txBody>
          <a:bodyPr/>
          <a:lstStyle/>
          <a:p>
            <a:r>
              <a:rPr lang="en-US" altLang="it-IT"/>
              <a:t>Limitazione alla diffusione</a:t>
            </a:r>
          </a:p>
        </p:txBody>
      </p:sp>
      <p:pic>
        <p:nvPicPr>
          <p:cNvPr id="20483" name="Picture 2">
            <a:extLst>
              <a:ext uri="{FF2B5EF4-FFF2-40B4-BE49-F238E27FC236}">
                <a16:creationId xmlns:a16="http://schemas.microsoft.com/office/drawing/2014/main" id="{D0B4F2ED-1505-4101-FAB9-85379333E9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954213"/>
            <a:ext cx="6769100" cy="3922712"/>
          </a:xfrm>
          <a:noFill/>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a:extLst>
              <a:ext uri="{FF2B5EF4-FFF2-40B4-BE49-F238E27FC236}">
                <a16:creationId xmlns:a16="http://schemas.microsoft.com/office/drawing/2014/main" id="{3063D582-B86E-DA0D-16D5-F319D11F560E}"/>
              </a:ext>
            </a:extLst>
          </p:cNvPr>
          <p:cNvSpPr txBox="1">
            <a:spLocks noChangeArrowheads="1"/>
          </p:cNvSpPr>
          <p:nvPr/>
        </p:nvSpPr>
        <p:spPr bwMode="auto">
          <a:xfrm>
            <a:off x="900113" y="2349500"/>
            <a:ext cx="7127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400"/>
              <a:t>MIGET can identify and quantify diffusion limitation </a:t>
            </a:r>
            <a:r>
              <a:rPr lang="en-US" altLang="it-IT" sz="2400"/>
              <a:t>of O2 exchange, when present, as well as explain the contributions of extrapulmonary influences such as inspired </a:t>
            </a:r>
            <a:r>
              <a:rPr lang="it-IT" altLang="it-IT" sz="2400"/>
              <a:t>O2 concentration, ventilation,</a:t>
            </a:r>
          </a:p>
          <a:p>
            <a:pPr eaLnBrk="1" hangingPunct="1"/>
            <a:r>
              <a:rPr lang="it-IT" altLang="it-IT" sz="2400"/>
              <a:t>cardiac output, Hb concentration/P50, body temperature and acid/base state on arterial oxygenation. </a:t>
            </a:r>
          </a:p>
        </p:txBody>
      </p:sp>
      <p:sp>
        <p:nvSpPr>
          <p:cNvPr id="21507" name="CasellaDiTesto 4">
            <a:extLst>
              <a:ext uri="{FF2B5EF4-FFF2-40B4-BE49-F238E27FC236}">
                <a16:creationId xmlns:a16="http://schemas.microsoft.com/office/drawing/2014/main" id="{FDC234BB-340A-380D-8AAE-44449E918D3F}"/>
              </a:ext>
            </a:extLst>
          </p:cNvPr>
          <p:cNvSpPr txBox="1">
            <a:spLocks noChangeArrowheads="1"/>
          </p:cNvSpPr>
          <p:nvPr/>
        </p:nvSpPr>
        <p:spPr bwMode="auto">
          <a:xfrm>
            <a:off x="755650" y="836613"/>
            <a:ext cx="799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b="1"/>
              <a:t>Peter D.Wagner:  The multiple inert gas </a:t>
            </a:r>
            <a:r>
              <a:rPr lang="it-IT" altLang="it-IT" b="1"/>
              <a:t>elimination  technique (MIGET)</a:t>
            </a:r>
          </a:p>
        </p:txBody>
      </p:sp>
      <p:sp>
        <p:nvSpPr>
          <p:cNvPr id="21508" name="CasellaDiTesto 5">
            <a:extLst>
              <a:ext uri="{FF2B5EF4-FFF2-40B4-BE49-F238E27FC236}">
                <a16:creationId xmlns:a16="http://schemas.microsoft.com/office/drawing/2014/main" id="{8D64473D-A116-0D8D-9A4C-3C6AB4C14B39}"/>
              </a:ext>
            </a:extLst>
          </p:cNvPr>
          <p:cNvSpPr txBox="1">
            <a:spLocks noChangeArrowheads="1"/>
          </p:cNvSpPr>
          <p:nvPr/>
        </p:nvSpPr>
        <p:spPr bwMode="auto">
          <a:xfrm>
            <a:off x="3419475" y="5661025"/>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Intensive Care Med (2008) 34:994–1001</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5">
            <a:extLst>
              <a:ext uri="{FF2B5EF4-FFF2-40B4-BE49-F238E27FC236}">
                <a16:creationId xmlns:a16="http://schemas.microsoft.com/office/drawing/2014/main" id="{2D5D2C90-5F62-0CAF-F6E5-5649AB0D4A65}"/>
              </a:ext>
            </a:extLst>
          </p:cNvPr>
          <p:cNvSpPr>
            <a:spLocks noGrp="1"/>
          </p:cNvSpPr>
          <p:nvPr>
            <p:ph type="title"/>
          </p:nvPr>
        </p:nvSpPr>
        <p:spPr/>
        <p:txBody>
          <a:bodyPr/>
          <a:lstStyle/>
          <a:p>
            <a:pPr eaLnBrk="1" hangingPunct="1"/>
            <a:r>
              <a:rPr lang="en-US" altLang="it-IT" sz="3600" dirty="0" err="1"/>
              <a:t>Interpretazione</a:t>
            </a:r>
            <a:r>
              <a:rPr lang="en-US" altLang="it-IT" sz="3600" dirty="0"/>
              <a:t> del test di </a:t>
            </a:r>
            <a:r>
              <a:rPr lang="en-US" altLang="it-IT" sz="3600" dirty="0" err="1"/>
              <a:t>trasferimento</a:t>
            </a:r>
            <a:r>
              <a:rPr lang="en-US" altLang="it-IT" sz="3600" dirty="0"/>
              <a:t> di un gas</a:t>
            </a:r>
            <a:endParaRPr lang="en-US" altLang="it-IT" dirty="0"/>
          </a:p>
        </p:txBody>
      </p:sp>
      <p:sp>
        <p:nvSpPr>
          <p:cNvPr id="7" name="Segnaposto contenuto 6">
            <a:extLst>
              <a:ext uri="{FF2B5EF4-FFF2-40B4-BE49-F238E27FC236}">
                <a16:creationId xmlns:a16="http://schemas.microsoft.com/office/drawing/2014/main" id="{BA6E907F-1940-8AC7-5689-BE2104E9AF36}"/>
              </a:ext>
            </a:extLst>
          </p:cNvPr>
          <p:cNvSpPr>
            <a:spLocks noGrp="1"/>
          </p:cNvSpPr>
          <p:nvPr>
            <p:ph idx="1"/>
          </p:nvPr>
        </p:nvSpPr>
        <p:spPr/>
        <p:txBody>
          <a:bodyPr rtlCol="0">
            <a:normAutofit fontScale="85000" lnSpcReduction="10000"/>
          </a:bodyPr>
          <a:lstStyle/>
          <a:p>
            <a:pPr eaLnBrk="1" fontAlgn="auto" hangingPunct="1">
              <a:spcAft>
                <a:spcPts val="0"/>
              </a:spcAft>
              <a:defRPr/>
            </a:pPr>
            <a:r>
              <a:rPr lang="en-US" dirty="0"/>
              <a:t>Non </a:t>
            </a:r>
            <a:r>
              <a:rPr lang="en-US" dirty="0" err="1"/>
              <a:t>disponiamo</a:t>
            </a:r>
            <a:r>
              <a:rPr lang="en-US" dirty="0"/>
              <a:t> </a:t>
            </a:r>
            <a:r>
              <a:rPr lang="en-US" dirty="0" err="1"/>
              <a:t>di</a:t>
            </a:r>
            <a:r>
              <a:rPr lang="en-US" dirty="0"/>
              <a:t> </a:t>
            </a:r>
            <a:r>
              <a:rPr lang="en-US" dirty="0" err="1"/>
              <a:t>alcun</a:t>
            </a:r>
            <a:r>
              <a:rPr lang="en-US" dirty="0"/>
              <a:t> test </a:t>
            </a:r>
            <a:r>
              <a:rPr lang="en-US" dirty="0" err="1"/>
              <a:t>che</a:t>
            </a:r>
            <a:r>
              <a:rPr lang="en-US" dirty="0"/>
              <a:t> </a:t>
            </a:r>
            <a:r>
              <a:rPr lang="en-US" dirty="0" err="1"/>
              <a:t>misuri</a:t>
            </a:r>
            <a:r>
              <a:rPr lang="en-US" dirty="0"/>
              <a:t> </a:t>
            </a:r>
            <a:r>
              <a:rPr lang="en-US" dirty="0" err="1"/>
              <a:t>direttamente</a:t>
            </a:r>
            <a:r>
              <a:rPr lang="en-US" dirty="0"/>
              <a:t> la </a:t>
            </a:r>
            <a:r>
              <a:rPr lang="en-US" dirty="0" err="1"/>
              <a:t>diffusione</a:t>
            </a:r>
            <a:r>
              <a:rPr lang="en-US" dirty="0"/>
              <a:t> </a:t>
            </a:r>
            <a:r>
              <a:rPr lang="en-US" dirty="0" err="1"/>
              <a:t>alveolo-capillare</a:t>
            </a:r>
            <a:r>
              <a:rPr lang="en-US" dirty="0"/>
              <a:t> in vivo.</a:t>
            </a:r>
          </a:p>
          <a:p>
            <a:pPr eaLnBrk="1" fontAlgn="auto" hangingPunct="1">
              <a:spcAft>
                <a:spcPts val="0"/>
              </a:spcAft>
              <a:defRPr/>
            </a:pPr>
            <a:r>
              <a:rPr lang="en-US" dirty="0"/>
              <a:t>I test </a:t>
            </a:r>
            <a:r>
              <a:rPr lang="en-US" dirty="0" err="1"/>
              <a:t>comunemente</a:t>
            </a:r>
            <a:r>
              <a:rPr lang="en-US" dirty="0"/>
              <a:t> </a:t>
            </a:r>
            <a:r>
              <a:rPr lang="en-US" dirty="0" err="1"/>
              <a:t>utilizzati</a:t>
            </a:r>
            <a:r>
              <a:rPr lang="en-US" dirty="0"/>
              <a:t> (o </a:t>
            </a:r>
            <a:r>
              <a:rPr lang="en-US" dirty="0" err="1"/>
              <a:t>utilizzabili</a:t>
            </a:r>
            <a:r>
              <a:rPr lang="en-US" dirty="0"/>
              <a:t>) </a:t>
            </a:r>
            <a:r>
              <a:rPr lang="en-US" dirty="0" err="1"/>
              <a:t>misurano</a:t>
            </a:r>
            <a:r>
              <a:rPr lang="en-US" dirty="0"/>
              <a:t> </a:t>
            </a:r>
            <a:r>
              <a:rPr lang="en-US" dirty="0" err="1"/>
              <a:t>il</a:t>
            </a:r>
            <a:r>
              <a:rPr lang="en-US" dirty="0"/>
              <a:t> </a:t>
            </a:r>
            <a:r>
              <a:rPr lang="en-US" dirty="0" err="1"/>
              <a:t>trasferimento</a:t>
            </a:r>
            <a:r>
              <a:rPr lang="en-US" dirty="0"/>
              <a:t> </a:t>
            </a:r>
            <a:r>
              <a:rPr lang="en-US" dirty="0" err="1"/>
              <a:t>di</a:t>
            </a:r>
            <a:r>
              <a:rPr lang="en-US" dirty="0"/>
              <a:t> </a:t>
            </a:r>
            <a:r>
              <a:rPr lang="en-US" dirty="0" err="1"/>
              <a:t>uno</a:t>
            </a:r>
            <a:r>
              <a:rPr lang="en-US" dirty="0"/>
              <a:t> o </a:t>
            </a:r>
            <a:r>
              <a:rPr lang="en-US" dirty="0" err="1"/>
              <a:t>più</a:t>
            </a:r>
            <a:r>
              <a:rPr lang="en-US" dirty="0"/>
              <a:t> gas </a:t>
            </a:r>
            <a:r>
              <a:rPr lang="en-US" dirty="0" err="1"/>
              <a:t>dalla</a:t>
            </a:r>
            <a:r>
              <a:rPr lang="en-US" dirty="0"/>
              <a:t> </a:t>
            </a:r>
            <a:r>
              <a:rPr lang="en-US" dirty="0" err="1"/>
              <a:t>miscela</a:t>
            </a:r>
            <a:r>
              <a:rPr lang="en-US" dirty="0"/>
              <a:t> </a:t>
            </a:r>
            <a:r>
              <a:rPr lang="en-US" dirty="0" err="1"/>
              <a:t>inalata</a:t>
            </a:r>
            <a:r>
              <a:rPr lang="en-US" dirty="0"/>
              <a:t> al </a:t>
            </a:r>
            <a:r>
              <a:rPr lang="en-US" dirty="0" err="1"/>
              <a:t>sangue</a:t>
            </a:r>
            <a:r>
              <a:rPr lang="en-US" dirty="0"/>
              <a:t>.  In </a:t>
            </a:r>
            <a:r>
              <a:rPr lang="en-US" dirty="0" err="1"/>
              <a:t>altri</a:t>
            </a:r>
            <a:r>
              <a:rPr lang="en-US" dirty="0"/>
              <a:t> termini, </a:t>
            </a:r>
            <a:r>
              <a:rPr lang="en-US" dirty="0" err="1"/>
              <a:t>misurano</a:t>
            </a:r>
            <a:r>
              <a:rPr lang="en-US" dirty="0"/>
              <a:t> la </a:t>
            </a:r>
            <a:r>
              <a:rPr lang="en-US" dirty="0" err="1"/>
              <a:t>capacità</a:t>
            </a:r>
            <a:r>
              <a:rPr lang="en-US" dirty="0"/>
              <a:t> </a:t>
            </a:r>
            <a:r>
              <a:rPr lang="en-US" dirty="0" err="1"/>
              <a:t>di</a:t>
            </a:r>
            <a:r>
              <a:rPr lang="en-US" dirty="0"/>
              <a:t> </a:t>
            </a:r>
            <a:r>
              <a:rPr lang="en-US" dirty="0" err="1"/>
              <a:t>accesso</a:t>
            </a:r>
            <a:r>
              <a:rPr lang="en-US" dirty="0"/>
              <a:t> e </a:t>
            </a:r>
            <a:r>
              <a:rPr lang="en-US" dirty="0" err="1"/>
              <a:t>di</a:t>
            </a:r>
            <a:r>
              <a:rPr lang="en-US" dirty="0"/>
              <a:t> </a:t>
            </a:r>
            <a:r>
              <a:rPr lang="en-US" dirty="0" err="1"/>
              <a:t>legame</a:t>
            </a:r>
            <a:r>
              <a:rPr lang="en-US" dirty="0"/>
              <a:t> </a:t>
            </a:r>
            <a:r>
              <a:rPr lang="en-US" dirty="0" err="1"/>
              <a:t>di</a:t>
            </a:r>
            <a:r>
              <a:rPr lang="en-US" dirty="0"/>
              <a:t> un gas non </a:t>
            </a:r>
            <a:r>
              <a:rPr lang="en-US" dirty="0" err="1"/>
              <a:t>inerte</a:t>
            </a:r>
            <a:r>
              <a:rPr lang="en-US" dirty="0"/>
              <a:t> con </a:t>
            </a:r>
            <a:r>
              <a:rPr lang="en-US" dirty="0" err="1"/>
              <a:t>alcune</a:t>
            </a:r>
            <a:r>
              <a:rPr lang="en-US" dirty="0"/>
              <a:t> </a:t>
            </a:r>
            <a:r>
              <a:rPr lang="en-US" dirty="0" err="1"/>
              <a:t>proteine</a:t>
            </a:r>
            <a:r>
              <a:rPr lang="en-US" dirty="0"/>
              <a:t> </a:t>
            </a:r>
            <a:r>
              <a:rPr lang="en-US" dirty="0" err="1"/>
              <a:t>presenti</a:t>
            </a:r>
            <a:r>
              <a:rPr lang="en-US" dirty="0"/>
              <a:t> </a:t>
            </a:r>
            <a:r>
              <a:rPr lang="en-US" dirty="0" err="1"/>
              <a:t>nel</a:t>
            </a:r>
            <a:r>
              <a:rPr lang="en-US" dirty="0"/>
              <a:t> </a:t>
            </a:r>
            <a:r>
              <a:rPr lang="en-US" dirty="0" err="1"/>
              <a:t>sangue</a:t>
            </a:r>
            <a:r>
              <a:rPr lang="en-US" dirty="0"/>
              <a:t>.</a:t>
            </a:r>
          </a:p>
          <a:p>
            <a:pPr eaLnBrk="1" fontAlgn="auto" hangingPunct="1">
              <a:spcAft>
                <a:spcPts val="0"/>
              </a:spcAft>
              <a:defRPr/>
            </a:pPr>
            <a:r>
              <a:rPr lang="en-US" dirty="0"/>
              <a:t>La </a:t>
            </a:r>
            <a:r>
              <a:rPr lang="en-US" dirty="0" err="1"/>
              <a:t>interpretazione</a:t>
            </a:r>
            <a:r>
              <a:rPr lang="en-US" dirty="0"/>
              <a:t> </a:t>
            </a:r>
            <a:r>
              <a:rPr lang="en-US" dirty="0" err="1"/>
              <a:t>dei</a:t>
            </a:r>
            <a:r>
              <a:rPr lang="en-US" dirty="0"/>
              <a:t> </a:t>
            </a:r>
            <a:r>
              <a:rPr lang="en-US" dirty="0" err="1"/>
              <a:t>risultati</a:t>
            </a:r>
            <a:r>
              <a:rPr lang="en-US" dirty="0"/>
              <a:t> </a:t>
            </a:r>
            <a:r>
              <a:rPr lang="en-US" dirty="0" err="1"/>
              <a:t>di</a:t>
            </a:r>
            <a:r>
              <a:rPr lang="en-US" dirty="0"/>
              <a:t> </a:t>
            </a:r>
            <a:r>
              <a:rPr lang="en-US" dirty="0" err="1"/>
              <a:t>questi</a:t>
            </a:r>
            <a:r>
              <a:rPr lang="en-US" dirty="0"/>
              <a:t> test in termini </a:t>
            </a:r>
            <a:r>
              <a:rPr lang="en-US" dirty="0" err="1"/>
              <a:t>di</a:t>
            </a:r>
            <a:r>
              <a:rPr lang="en-US" dirty="0"/>
              <a:t> </a:t>
            </a:r>
            <a:r>
              <a:rPr lang="en-US" dirty="0" err="1"/>
              <a:t>diffusione</a:t>
            </a:r>
            <a:r>
              <a:rPr lang="en-US" dirty="0"/>
              <a:t> </a:t>
            </a:r>
            <a:r>
              <a:rPr lang="en-US" dirty="0" err="1"/>
              <a:t>alveolo-capillare</a:t>
            </a:r>
            <a:r>
              <a:rPr lang="en-US" dirty="0"/>
              <a:t> è </a:t>
            </a:r>
            <a:r>
              <a:rPr lang="en-US" dirty="0" err="1"/>
              <a:t>puramente</a:t>
            </a:r>
            <a:r>
              <a:rPr lang="en-US" dirty="0"/>
              <a:t> </a:t>
            </a:r>
            <a:r>
              <a:rPr lang="en-US" dirty="0" err="1"/>
              <a:t>deduttiva</a:t>
            </a:r>
            <a:r>
              <a:rPr lang="en-US" dirty="0"/>
              <a:t> a </a:t>
            </a:r>
            <a:r>
              <a:rPr lang="en-US" dirty="0" err="1"/>
              <a:t>partire</a:t>
            </a:r>
            <a:r>
              <a:rPr lang="en-US" dirty="0"/>
              <a:t> </a:t>
            </a:r>
            <a:r>
              <a:rPr lang="en-US" dirty="0" err="1"/>
              <a:t>dalla</a:t>
            </a:r>
            <a:r>
              <a:rPr lang="en-US" dirty="0"/>
              <a:t> </a:t>
            </a:r>
            <a:r>
              <a:rPr lang="en-US" dirty="0" err="1"/>
              <a:t>conoscenza</a:t>
            </a:r>
            <a:r>
              <a:rPr lang="en-US" dirty="0"/>
              <a:t> (o </a:t>
            </a:r>
            <a:r>
              <a:rPr lang="en-US" dirty="0" err="1"/>
              <a:t>dalla</a:t>
            </a:r>
            <a:r>
              <a:rPr lang="en-US" dirty="0"/>
              <a:t> </a:t>
            </a:r>
            <a:r>
              <a:rPr lang="en-US" dirty="0" err="1"/>
              <a:t>supposizione</a:t>
            </a:r>
            <a:r>
              <a:rPr lang="en-US" dirty="0"/>
              <a:t>) </a:t>
            </a:r>
            <a:r>
              <a:rPr lang="en-US" dirty="0" err="1"/>
              <a:t>dei</a:t>
            </a:r>
            <a:r>
              <a:rPr lang="en-US" dirty="0"/>
              <a:t> </a:t>
            </a:r>
            <a:r>
              <a:rPr lang="en-US" dirty="0" err="1"/>
              <a:t>fattori</a:t>
            </a:r>
            <a:r>
              <a:rPr lang="en-US" dirty="0"/>
              <a:t> </a:t>
            </a:r>
            <a:r>
              <a:rPr lang="en-US" dirty="0" err="1"/>
              <a:t>che</a:t>
            </a:r>
            <a:r>
              <a:rPr lang="en-US" dirty="0"/>
              <a:t> </a:t>
            </a:r>
            <a:r>
              <a:rPr lang="en-US" dirty="0" err="1"/>
              <a:t>limitano</a:t>
            </a:r>
            <a:r>
              <a:rPr lang="en-US" dirty="0"/>
              <a:t> </a:t>
            </a:r>
            <a:r>
              <a:rPr lang="en-US" dirty="0" err="1"/>
              <a:t>il</a:t>
            </a:r>
            <a:r>
              <a:rPr lang="en-US" dirty="0"/>
              <a:t> </a:t>
            </a:r>
            <a:r>
              <a:rPr lang="en-US" dirty="0" err="1"/>
              <a:t>trasferimento</a:t>
            </a:r>
            <a:r>
              <a:rPr lang="en-US" dirty="0"/>
              <a:t> </a:t>
            </a:r>
            <a:r>
              <a:rPr lang="en-US" dirty="0" err="1"/>
              <a:t>dei</a:t>
            </a:r>
            <a:r>
              <a:rPr lang="en-US" dirty="0"/>
              <a:t> gas. </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CE8EDD8E-E927-BABC-4CBE-7DD8A2F54487}"/>
              </a:ext>
            </a:extLst>
          </p:cNvPr>
          <p:cNvSpPr>
            <a:spLocks noGrp="1"/>
          </p:cNvSpPr>
          <p:nvPr>
            <p:ph type="title"/>
          </p:nvPr>
        </p:nvSpPr>
        <p:spPr/>
        <p:txBody>
          <a:bodyPr/>
          <a:lstStyle/>
          <a:p>
            <a:r>
              <a:rPr lang="it-IT" altLang="it-IT" dirty="0"/>
              <a:t>Indice della presentazione </a:t>
            </a:r>
          </a:p>
        </p:txBody>
      </p:sp>
      <p:sp>
        <p:nvSpPr>
          <p:cNvPr id="3075" name="Segnaposto contenuto 2">
            <a:extLst>
              <a:ext uri="{FF2B5EF4-FFF2-40B4-BE49-F238E27FC236}">
                <a16:creationId xmlns:a16="http://schemas.microsoft.com/office/drawing/2014/main" id="{9E3D7F8A-1A8E-8A81-A916-BAF4104458D6}"/>
              </a:ext>
            </a:extLst>
          </p:cNvPr>
          <p:cNvSpPr>
            <a:spLocks noGrp="1"/>
          </p:cNvSpPr>
          <p:nvPr>
            <p:ph idx="1"/>
          </p:nvPr>
        </p:nvSpPr>
        <p:spPr/>
        <p:txBody>
          <a:bodyPr/>
          <a:lstStyle/>
          <a:p>
            <a:pPr marL="0" indent="0">
              <a:buNone/>
            </a:pPr>
            <a:r>
              <a:rPr lang="it-IT" altLang="it-IT" b="1" dirty="0"/>
              <a:t>Parte prima</a:t>
            </a:r>
          </a:p>
          <a:p>
            <a:r>
              <a:rPr lang="it-IT" altLang="it-IT" dirty="0"/>
              <a:t>Un po’ di storia</a:t>
            </a:r>
          </a:p>
          <a:p>
            <a:r>
              <a:rPr lang="it-IT" altLang="it-IT" dirty="0"/>
              <a:t>I modelli interpretativi</a:t>
            </a:r>
          </a:p>
          <a:p>
            <a:pPr marL="0" indent="0">
              <a:buNone/>
            </a:pPr>
            <a:r>
              <a:rPr lang="it-IT" altLang="it-IT" b="1" dirty="0"/>
              <a:t>Parte seconda</a:t>
            </a:r>
          </a:p>
          <a:p>
            <a:r>
              <a:rPr lang="it-IT" altLang="it-IT" dirty="0"/>
              <a:t>Le tecniche di esecuzione e gli standard di qualità</a:t>
            </a:r>
          </a:p>
          <a:p>
            <a:r>
              <a:rPr lang="it-IT" altLang="it-IT" dirty="0"/>
              <a:t>Le applicazioni</a:t>
            </a:r>
          </a:p>
        </p:txBody>
      </p:sp>
    </p:spTree>
    <p:custDataLst>
      <p:tags r:id="rId1"/>
    </p:custDataLst>
    <p:extLst>
      <p:ext uri="{BB962C8B-B14F-4D97-AF65-F5344CB8AC3E}">
        <p14:creationId xmlns:p14="http://schemas.microsoft.com/office/powerpoint/2010/main" val="173190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155DAC0F-A94D-3300-6938-71EA13D2D899}"/>
              </a:ext>
            </a:extLst>
          </p:cNvPr>
          <p:cNvSpPr>
            <a:spLocks noGrp="1"/>
          </p:cNvSpPr>
          <p:nvPr>
            <p:ph type="title"/>
          </p:nvPr>
        </p:nvSpPr>
        <p:spPr>
          <a:xfrm>
            <a:off x="250825" y="0"/>
            <a:ext cx="8642350" cy="1052513"/>
          </a:xfrm>
        </p:spPr>
        <p:txBody>
          <a:bodyPr/>
          <a:lstStyle/>
          <a:p>
            <a:pPr eaLnBrk="1" hangingPunct="1"/>
            <a:r>
              <a:rPr lang="en-US" altLang="it-IT" sz="2800"/>
              <a:t>Il trasferimento del Monossido di Carbonio dalla miscela inalata al sangue </a:t>
            </a:r>
          </a:p>
        </p:txBody>
      </p:sp>
      <p:sp>
        <p:nvSpPr>
          <p:cNvPr id="26627" name="Segnaposto contenuto 2">
            <a:extLst>
              <a:ext uri="{FF2B5EF4-FFF2-40B4-BE49-F238E27FC236}">
                <a16:creationId xmlns:a16="http://schemas.microsoft.com/office/drawing/2014/main" id="{D1E83989-21F5-6600-EEBC-E1FD22BD2007}"/>
              </a:ext>
            </a:extLst>
          </p:cNvPr>
          <p:cNvSpPr>
            <a:spLocks noGrp="1"/>
          </p:cNvSpPr>
          <p:nvPr>
            <p:ph idx="1"/>
          </p:nvPr>
        </p:nvSpPr>
        <p:spPr>
          <a:xfrm>
            <a:off x="0" y="981075"/>
            <a:ext cx="9144000" cy="5616575"/>
          </a:xfrm>
        </p:spPr>
        <p:txBody>
          <a:bodyPr/>
          <a:lstStyle/>
          <a:p>
            <a:pPr eaLnBrk="1" hangingPunct="1"/>
            <a:r>
              <a:rPr lang="en-US" altLang="it-IT" sz="2000"/>
              <a:t>Krogh, A., and Krogh, M., On the rate of diffusion of carbonic oxide into the lungs of man. Skandinav. Arch. f. Physiol., 1909, 23, 236.</a:t>
            </a:r>
          </a:p>
          <a:p>
            <a:pPr eaLnBrk="1" hangingPunct="1"/>
            <a:r>
              <a:rPr lang="en-US" altLang="it-IT" sz="2000"/>
              <a:t>Krogh, M., Diffusion of gases through the lungs of </a:t>
            </a:r>
            <a:r>
              <a:rPr lang="de-DE" altLang="it-IT" sz="2000"/>
              <a:t>man. J. Physiol., 1915, 49, 271.</a:t>
            </a:r>
          </a:p>
          <a:p>
            <a:pPr eaLnBrk="1" hangingPunct="1"/>
            <a:r>
              <a:rPr lang="en-US" altLang="it-IT" sz="2000"/>
              <a:t>Forster, RE, Fowler, W. S., Bates, D. V., and Van Lingen, B., The absorption of carbon monoxide by the lungs during breath holding. J. Clin. Invest., 1954, 33, 1135.</a:t>
            </a:r>
          </a:p>
          <a:p>
            <a:pPr eaLnBrk="1" hangingPunct="1"/>
            <a:r>
              <a:rPr lang="en-US" altLang="it-IT" sz="2000"/>
              <a:t>Forster RE, Cohn JE, Briscoe WA, Blakemore WS, Riley RL. A modification of the Krogh carbon monoxide breath holding technique for estimating the diffusing capacity of the lung; a comparison with three other methods. J Clin Invest. 1955; 34:1417-26.</a:t>
            </a:r>
          </a:p>
          <a:p>
            <a:pPr eaLnBrk="1" hangingPunct="1"/>
            <a:r>
              <a:rPr lang="en-US" altLang="it-IT" sz="2000"/>
              <a:t>Blakemore WS, Forster RE, Morton JW, Ogilvie CM. A standardized breath holding technique for the clinical measurement of the diffusing capacity of the lung for  carbon monoxide. J Clin Invest. 1957; 36: 1-17.</a:t>
            </a:r>
          </a:p>
          <a:p>
            <a:pPr eaLnBrk="1" hangingPunct="1"/>
            <a:r>
              <a:rPr lang="en-US" altLang="it-IT" sz="2000"/>
              <a:t>Macintyre N, Crapo RO, Viegi G, et al. Standardisation of the single-breath determination of carbon monoxide uptake in the lung. Eur Respir J. 2005; 26: 720-35.</a:t>
            </a:r>
          </a:p>
          <a:p>
            <a:pPr eaLnBrk="1" hangingPunct="1"/>
            <a:endParaRPr lang="en-US" altLang="it-IT" sz="2000"/>
          </a:p>
          <a:p>
            <a:pPr eaLnBrk="1" hangingPunct="1"/>
            <a:endParaRPr lang="en-US" altLang="it-IT" sz="200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3CDDD"/>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970E26B-30F8-B0C3-7969-8F24B66996B1}"/>
              </a:ext>
            </a:extLst>
          </p:cNvPr>
          <p:cNvSpPr>
            <a:spLocks noGrp="1" noChangeArrowheads="1"/>
          </p:cNvSpPr>
          <p:nvPr>
            <p:ph type="title"/>
          </p:nvPr>
        </p:nvSpPr>
        <p:spPr/>
        <p:txBody>
          <a:bodyPr/>
          <a:lstStyle/>
          <a:p>
            <a:r>
              <a:rPr lang="it-IT" altLang="it-IT" dirty="0"/>
              <a:t>Terminologia</a:t>
            </a:r>
          </a:p>
        </p:txBody>
      </p:sp>
      <p:sp>
        <p:nvSpPr>
          <p:cNvPr id="27651" name="Text Box 5">
            <a:extLst>
              <a:ext uri="{FF2B5EF4-FFF2-40B4-BE49-F238E27FC236}">
                <a16:creationId xmlns:a16="http://schemas.microsoft.com/office/drawing/2014/main" id="{A5D3DEFE-24BF-FEBF-A87A-36EEBC878F60}"/>
              </a:ext>
            </a:extLst>
          </p:cNvPr>
          <p:cNvSpPr txBox="1">
            <a:spLocks noChangeArrowheads="1"/>
          </p:cNvSpPr>
          <p:nvPr/>
        </p:nvSpPr>
        <p:spPr bwMode="auto">
          <a:xfrm>
            <a:off x="609600" y="1981200"/>
            <a:ext cx="4114800" cy="1354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b="1" dirty="0" err="1"/>
              <a:t>European</a:t>
            </a:r>
            <a:r>
              <a:rPr lang="it-IT" altLang="it-IT" b="1" dirty="0"/>
              <a:t> </a:t>
            </a:r>
            <a:r>
              <a:rPr lang="it-IT" altLang="it-IT" b="1" dirty="0" err="1"/>
              <a:t>Respiratory</a:t>
            </a:r>
            <a:r>
              <a:rPr lang="it-IT" altLang="it-IT" b="1" dirty="0"/>
              <a:t> Society 1993</a:t>
            </a:r>
          </a:p>
          <a:p>
            <a:pPr eaLnBrk="1" hangingPunct="1">
              <a:spcBef>
                <a:spcPct val="50000"/>
              </a:spcBef>
            </a:pPr>
            <a:r>
              <a:rPr lang="it-IT" altLang="it-IT" sz="1600" dirty="0" err="1"/>
              <a:t>Standardization</a:t>
            </a:r>
            <a:r>
              <a:rPr lang="it-IT" altLang="it-IT" sz="1600" dirty="0"/>
              <a:t> of the </a:t>
            </a:r>
            <a:r>
              <a:rPr lang="it-IT" altLang="it-IT" sz="1600" dirty="0" err="1"/>
              <a:t>measurement</a:t>
            </a:r>
            <a:r>
              <a:rPr lang="it-IT" altLang="it-IT" sz="1600" dirty="0"/>
              <a:t> of </a:t>
            </a:r>
            <a:r>
              <a:rPr lang="it-IT" altLang="it-IT" sz="1600" dirty="0">
                <a:solidFill>
                  <a:srgbClr val="FFFF00"/>
                </a:solidFill>
              </a:rPr>
              <a:t>transfer </a:t>
            </a:r>
            <a:r>
              <a:rPr lang="it-IT" altLang="it-IT" sz="1600" dirty="0" err="1">
                <a:solidFill>
                  <a:srgbClr val="FFFF00"/>
                </a:solidFill>
              </a:rPr>
              <a:t>factor</a:t>
            </a:r>
            <a:r>
              <a:rPr lang="it-IT" altLang="it-IT" sz="1600" dirty="0">
                <a:solidFill>
                  <a:srgbClr val="FFFF00"/>
                </a:solidFill>
              </a:rPr>
              <a:t> (</a:t>
            </a:r>
            <a:r>
              <a:rPr lang="it-IT" altLang="it-IT" sz="1600" dirty="0" err="1">
                <a:solidFill>
                  <a:srgbClr val="FFFF00"/>
                </a:solidFill>
              </a:rPr>
              <a:t>diffusing</a:t>
            </a:r>
            <a:r>
              <a:rPr lang="it-IT" altLang="it-IT" sz="1600" dirty="0">
                <a:solidFill>
                  <a:srgbClr val="FFFF00"/>
                </a:solidFill>
              </a:rPr>
              <a:t> </a:t>
            </a:r>
            <a:r>
              <a:rPr lang="it-IT" altLang="it-IT" sz="1600" dirty="0" err="1">
                <a:solidFill>
                  <a:srgbClr val="FFFF00"/>
                </a:solidFill>
              </a:rPr>
              <a:t>capacity</a:t>
            </a:r>
            <a:r>
              <a:rPr lang="it-IT" altLang="it-IT" sz="1600" dirty="0">
                <a:solidFill>
                  <a:srgbClr val="FFFF00"/>
                </a:solidFill>
              </a:rPr>
              <a:t>)</a:t>
            </a:r>
            <a:r>
              <a:rPr lang="it-IT" altLang="it-IT" sz="1600" dirty="0"/>
              <a:t>.</a:t>
            </a:r>
          </a:p>
          <a:p>
            <a:pPr eaLnBrk="1" hangingPunct="1">
              <a:spcBef>
                <a:spcPct val="50000"/>
              </a:spcBef>
            </a:pPr>
            <a:r>
              <a:rPr lang="it-IT" altLang="it-IT" sz="1600" dirty="0"/>
              <a:t>Eur </a:t>
            </a:r>
            <a:r>
              <a:rPr lang="it-IT" altLang="it-IT" sz="1600" dirty="0" err="1"/>
              <a:t>Respir</a:t>
            </a:r>
            <a:r>
              <a:rPr lang="it-IT" altLang="it-IT" sz="1600" dirty="0"/>
              <a:t> </a:t>
            </a:r>
            <a:r>
              <a:rPr lang="it-IT" altLang="it-IT" sz="1600" dirty="0" err="1"/>
              <a:t>J</a:t>
            </a:r>
            <a:r>
              <a:rPr lang="it-IT" altLang="it-IT" sz="1600" dirty="0"/>
              <a:t> </a:t>
            </a:r>
            <a:r>
              <a:rPr lang="it-IT" altLang="it-IT" sz="1600" dirty="0" err="1"/>
              <a:t>Suppl</a:t>
            </a:r>
            <a:r>
              <a:rPr lang="it-IT" altLang="it-IT" sz="1600" dirty="0"/>
              <a:t> 1993; 16: 41-52.</a:t>
            </a:r>
          </a:p>
        </p:txBody>
      </p:sp>
      <p:sp>
        <p:nvSpPr>
          <p:cNvPr id="27652" name="Text Box 6">
            <a:extLst>
              <a:ext uri="{FF2B5EF4-FFF2-40B4-BE49-F238E27FC236}">
                <a16:creationId xmlns:a16="http://schemas.microsoft.com/office/drawing/2014/main" id="{35FC536F-0109-46F9-E942-D0FE6DD2DBB6}"/>
              </a:ext>
            </a:extLst>
          </p:cNvPr>
          <p:cNvSpPr txBox="1">
            <a:spLocks noChangeArrowheads="1"/>
          </p:cNvSpPr>
          <p:nvPr/>
        </p:nvSpPr>
        <p:spPr bwMode="auto">
          <a:xfrm>
            <a:off x="4876800" y="1981200"/>
            <a:ext cx="3733800" cy="208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b="1"/>
              <a:t>American Thoracic Society 1995</a:t>
            </a:r>
          </a:p>
          <a:p>
            <a:pPr eaLnBrk="1" hangingPunct="1">
              <a:spcBef>
                <a:spcPct val="50000"/>
              </a:spcBef>
            </a:pPr>
            <a:r>
              <a:rPr lang="it-IT" altLang="it-IT" sz="1600"/>
              <a:t>Single-breath carbon monoxide </a:t>
            </a:r>
            <a:r>
              <a:rPr lang="it-IT" altLang="it-IT" sz="1600">
                <a:solidFill>
                  <a:srgbClr val="FFFF00"/>
                </a:solidFill>
              </a:rPr>
              <a:t>diffusing capacity (transfer factor)</a:t>
            </a:r>
            <a:r>
              <a:rPr lang="it-IT" altLang="it-IT" sz="1600"/>
              <a:t>. Recommendations for a standard technique--1995 update</a:t>
            </a:r>
          </a:p>
          <a:p>
            <a:pPr eaLnBrk="1" hangingPunct="1">
              <a:spcBef>
                <a:spcPct val="50000"/>
              </a:spcBef>
            </a:pPr>
            <a:r>
              <a:rPr lang="it-IT" altLang="it-IT" sz="1600"/>
              <a:t>Am J Respir Crit Care Med 1995; 152: 2185-2198.</a:t>
            </a:r>
          </a:p>
        </p:txBody>
      </p:sp>
      <p:pic>
        <p:nvPicPr>
          <p:cNvPr id="6151" name="Picture 7">
            <a:extLst>
              <a:ext uri="{FF2B5EF4-FFF2-40B4-BE49-F238E27FC236}">
                <a16:creationId xmlns:a16="http://schemas.microsoft.com/office/drawing/2014/main" id="{CCEA3E8E-D1AF-BD27-14F7-2EF743A95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
          <a:stretch>
            <a:fillRect/>
          </a:stretch>
        </p:blipFill>
        <p:spPr bwMode="auto">
          <a:xfrm>
            <a:off x="0" y="3522663"/>
            <a:ext cx="4876800" cy="221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a:extLst>
              <a:ext uri="{FF2B5EF4-FFF2-40B4-BE49-F238E27FC236}">
                <a16:creationId xmlns:a16="http://schemas.microsoft.com/office/drawing/2014/main" id="{1374B273-F66E-9644-780D-9568C2312474}"/>
              </a:ext>
            </a:extLst>
          </p:cNvPr>
          <p:cNvSpPr txBox="1">
            <a:spLocks noChangeArrowheads="1"/>
          </p:cNvSpPr>
          <p:nvPr/>
        </p:nvSpPr>
        <p:spPr bwMode="auto">
          <a:xfrm>
            <a:off x="685800" y="5943600"/>
            <a:ext cx="77724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pPr>
            <a:r>
              <a:rPr lang="it-IT" altLang="it-IT" b="1" u="sng">
                <a:solidFill>
                  <a:srgbClr val="FFFF00"/>
                </a:solidFill>
              </a:rPr>
              <a:t>Capacità di diffusione per il monossido di carbonio</a:t>
            </a:r>
          </a:p>
          <a:p>
            <a:pPr algn="ctr" eaLnBrk="1" hangingPunct="1">
              <a:lnSpc>
                <a:spcPct val="95000"/>
              </a:lnSpc>
            </a:pPr>
            <a:r>
              <a:rPr lang="it-IT" altLang="it-IT" b="1" u="sng">
                <a:solidFill>
                  <a:srgbClr val="FFFF00"/>
                </a:solidFill>
              </a:rPr>
              <a:t>Diffusing capacity for carbon monoxide</a:t>
            </a:r>
          </a:p>
          <a:p>
            <a:pPr algn="ctr" eaLnBrk="1" hangingPunct="1">
              <a:lnSpc>
                <a:spcPct val="95000"/>
              </a:lnSpc>
            </a:pPr>
            <a:r>
              <a:rPr lang="it-IT" altLang="it-IT" b="1" u="sng">
                <a:solidFill>
                  <a:srgbClr val="FFFF00"/>
                </a:solidFill>
              </a:rPr>
              <a:t>(DLCO)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 calcmode="lin" valueType="num">
                                      <p:cBhvr>
                                        <p:cTn id="9" dur="500" fill="hold"/>
                                        <p:tgtEl>
                                          <p:spTgt spid="6151"/>
                                        </p:tgtEl>
                                        <p:attrNameLst>
                                          <p:attrName>ppt_x</p:attrName>
                                        </p:attrNameLst>
                                      </p:cBhvr>
                                      <p:tavLst>
                                        <p:tav tm="0">
                                          <p:val>
                                            <p:fltVal val="0.5"/>
                                          </p:val>
                                        </p:tav>
                                        <p:tav tm="100000">
                                          <p:val>
                                            <p:strVal val="#ppt_x"/>
                                          </p:val>
                                        </p:tav>
                                      </p:tavLst>
                                    </p:anim>
                                    <p:anim calcmode="lin" valueType="num">
                                      <p:cBhvr>
                                        <p:cTn id="10" dur="500" fill="hold"/>
                                        <p:tgtEl>
                                          <p:spTgt spid="615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39081B0-A5C2-A7C7-3E00-55926246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908050"/>
            <a:ext cx="825976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8D33702E-A01C-3B76-F556-557EC2DD6D67}"/>
              </a:ext>
            </a:extLst>
          </p:cNvPr>
          <p:cNvSpPr>
            <a:spLocks noGrp="1" noChangeArrowheads="1"/>
          </p:cNvSpPr>
          <p:nvPr>
            <p:ph type="title"/>
          </p:nvPr>
        </p:nvSpPr>
        <p:spPr/>
        <p:txBody>
          <a:bodyPr/>
          <a:lstStyle/>
          <a:p>
            <a:pPr eaLnBrk="1" hangingPunct="1"/>
            <a:r>
              <a:rPr lang="en-GB" altLang="it-IT"/>
              <a:t>Diffusion properties of the lung</a:t>
            </a:r>
          </a:p>
        </p:txBody>
      </p:sp>
      <p:pic>
        <p:nvPicPr>
          <p:cNvPr id="28675" name="Picture 6" descr="1">
            <a:extLst>
              <a:ext uri="{FF2B5EF4-FFF2-40B4-BE49-F238E27FC236}">
                <a16:creationId xmlns:a16="http://schemas.microsoft.com/office/drawing/2014/main" id="{ED4CD8C8-D961-C211-BD7B-13476B760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1196975"/>
            <a:ext cx="67056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Line 7">
            <a:extLst>
              <a:ext uri="{FF2B5EF4-FFF2-40B4-BE49-F238E27FC236}">
                <a16:creationId xmlns:a16="http://schemas.microsoft.com/office/drawing/2014/main" id="{08FFDDEB-E2C6-8056-7EF0-3BF98C65C718}"/>
              </a:ext>
            </a:extLst>
          </p:cNvPr>
          <p:cNvSpPr>
            <a:spLocks noChangeShapeType="1"/>
          </p:cNvSpPr>
          <p:nvPr/>
        </p:nvSpPr>
        <p:spPr bwMode="auto">
          <a:xfrm>
            <a:off x="685800" y="1125538"/>
            <a:ext cx="7772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custDataLst>
      <p:tags r:id="rId1"/>
    </p:custData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56D35D3-7048-D4BD-84C9-702288AB3152}"/>
              </a:ext>
            </a:extLst>
          </p:cNvPr>
          <p:cNvSpPr>
            <a:spLocks noGrp="1" noChangeArrowheads="1"/>
          </p:cNvSpPr>
          <p:nvPr>
            <p:ph type="title"/>
          </p:nvPr>
        </p:nvSpPr>
        <p:spPr/>
        <p:txBody>
          <a:bodyPr/>
          <a:lstStyle/>
          <a:p>
            <a:r>
              <a:rPr lang="it-IT" altLang="it-IT">
                <a:solidFill>
                  <a:schemeClr val="bg1"/>
                </a:solidFill>
              </a:rPr>
              <a:t>Misura della DLCO col metodo del respiro singolo con apnea (DLCOsb)</a:t>
            </a:r>
          </a:p>
        </p:txBody>
      </p:sp>
      <p:sp>
        <p:nvSpPr>
          <p:cNvPr id="29699" name="Rectangle 4">
            <a:extLst>
              <a:ext uri="{FF2B5EF4-FFF2-40B4-BE49-F238E27FC236}">
                <a16:creationId xmlns:a16="http://schemas.microsoft.com/office/drawing/2014/main" id="{9AD8A9D3-EFA9-B05F-5228-0CC19C1E867E}"/>
              </a:ext>
            </a:extLst>
          </p:cNvPr>
          <p:cNvSpPr>
            <a:spLocks noGrp="1" noChangeArrowheads="1"/>
          </p:cNvSpPr>
          <p:nvPr>
            <p:ph type="body" idx="1"/>
          </p:nvPr>
        </p:nvSpPr>
        <p:spPr>
          <a:xfrm>
            <a:off x="4800600" y="1905000"/>
            <a:ext cx="3657600" cy="4191000"/>
          </a:xfrm>
          <a:ln>
            <a:solidFill>
              <a:schemeClr val="tx1"/>
            </a:solidFill>
            <a:miter lim="800000"/>
            <a:headEnd/>
            <a:tailEnd/>
          </a:ln>
        </p:spPr>
        <p:txBody>
          <a:bodyPr/>
          <a:lstStyle/>
          <a:p>
            <a:pPr marL="288925" indent="-288925">
              <a:buFontTx/>
              <a:buAutoNum type="arabicPeriod"/>
            </a:pPr>
            <a:r>
              <a:rPr lang="it-IT" altLang="it-IT" sz="1600">
                <a:solidFill>
                  <a:schemeClr val="bg1"/>
                </a:solidFill>
              </a:rPr>
              <a:t>Respiro tranquillo</a:t>
            </a:r>
          </a:p>
          <a:p>
            <a:pPr marL="288925" indent="-288925">
              <a:buFontTx/>
              <a:buAutoNum type="arabicPeriod"/>
            </a:pPr>
            <a:r>
              <a:rPr lang="it-IT" altLang="it-IT" sz="1600">
                <a:solidFill>
                  <a:schemeClr val="bg1"/>
                </a:solidFill>
              </a:rPr>
              <a:t>Espirazione non forzata fino a RV, per non più di 6 sec</a:t>
            </a:r>
          </a:p>
          <a:p>
            <a:pPr marL="288925" indent="-288925">
              <a:buFontTx/>
              <a:buAutoNum type="arabicPeriod"/>
            </a:pPr>
            <a:r>
              <a:rPr lang="it-IT" altLang="it-IT" sz="1600">
                <a:solidFill>
                  <a:schemeClr val="bg1"/>
                </a:solidFill>
              </a:rPr>
              <a:t>Rapida inspirazione a TLC in &lt; 4 sec (volume inspirato &gt; 85% EVC)</a:t>
            </a:r>
          </a:p>
          <a:p>
            <a:pPr marL="288925" indent="-288925">
              <a:buFontTx/>
              <a:buAutoNum type="arabicPeriod"/>
            </a:pPr>
            <a:r>
              <a:rPr lang="it-IT" altLang="it-IT" sz="1600">
                <a:solidFill>
                  <a:schemeClr val="bg1"/>
                </a:solidFill>
              </a:rPr>
              <a:t>Tempo di breath-holding di 10 ± 2 sec (evitare manovre di Valsalva o Mueller)</a:t>
            </a:r>
          </a:p>
          <a:p>
            <a:pPr marL="288925" indent="-288925">
              <a:buFontTx/>
              <a:buAutoNum type="arabicPeriod"/>
            </a:pPr>
            <a:r>
              <a:rPr lang="it-IT" altLang="it-IT" sz="1600">
                <a:solidFill>
                  <a:schemeClr val="bg1"/>
                </a:solidFill>
              </a:rPr>
              <a:t>Espirazione in &lt; 4 sec</a:t>
            </a:r>
          </a:p>
          <a:p>
            <a:pPr marL="288925" indent="-288925">
              <a:buFontTx/>
              <a:buNone/>
            </a:pPr>
            <a:endParaRPr lang="it-IT" altLang="it-IT" sz="1600">
              <a:solidFill>
                <a:schemeClr val="bg1"/>
              </a:solidFill>
            </a:endParaRPr>
          </a:p>
          <a:p>
            <a:pPr marL="288925" indent="-288925">
              <a:buFontTx/>
              <a:buNone/>
            </a:pPr>
            <a:r>
              <a:rPr lang="it-IT" altLang="it-IT" sz="1400">
                <a:solidFill>
                  <a:schemeClr val="bg1"/>
                </a:solidFill>
              </a:rPr>
              <a:t>	Durante l’inspirazione il soggetto inala una miscela composta da CO allo 0.3%, da un gas inerte normalmente assente (ad esempio elio, 10-14%), da ossigeno (18-21%) e azoto, in percentuali variabili in base alla miscela standard utilizzata</a:t>
            </a:r>
          </a:p>
        </p:txBody>
      </p:sp>
      <p:pic>
        <p:nvPicPr>
          <p:cNvPr id="29700" name="Picture 5">
            <a:extLst>
              <a:ext uri="{FF2B5EF4-FFF2-40B4-BE49-F238E27FC236}">
                <a16:creationId xmlns:a16="http://schemas.microsoft.com/office/drawing/2014/main" id="{CCD7A544-E8F7-534D-CCCC-4F91E691C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3641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a:extLst>
              <a:ext uri="{FF2B5EF4-FFF2-40B4-BE49-F238E27FC236}">
                <a16:creationId xmlns:a16="http://schemas.microsoft.com/office/drawing/2014/main" id="{9620633B-9C2B-673B-B535-300A264588F3}"/>
              </a:ext>
            </a:extLst>
          </p:cNvPr>
          <p:cNvSpPr txBox="1">
            <a:spLocks noChangeArrowheads="1"/>
          </p:cNvSpPr>
          <p:nvPr/>
        </p:nvSpPr>
        <p:spPr bwMode="auto">
          <a:xfrm>
            <a:off x="5257800" y="6492875"/>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900">
                <a:solidFill>
                  <a:schemeClr val="bg1"/>
                </a:solidFill>
              </a:rPr>
              <a:t>Macintyre N et al. Standardisation of the single-breath determination of carbon monoxide uptake in the lung. Eur Respir J 2005; 26: 720-735.</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82CCFFA-3453-3688-768C-888A7F942343}"/>
              </a:ext>
            </a:extLst>
          </p:cNvPr>
          <p:cNvPicPr>
            <a:picLocks noChangeAspect="1"/>
          </p:cNvPicPr>
          <p:nvPr/>
        </p:nvPicPr>
        <p:blipFill>
          <a:blip r:embed="rId3"/>
          <a:stretch>
            <a:fillRect/>
          </a:stretch>
        </p:blipFill>
        <p:spPr>
          <a:xfrm>
            <a:off x="809355" y="1124744"/>
            <a:ext cx="7642874" cy="4680520"/>
          </a:xfrm>
          <a:prstGeom prst="rect">
            <a:avLst/>
          </a:prstGeom>
        </p:spPr>
      </p:pic>
    </p:spTree>
    <p:custDataLst>
      <p:tags r:id="rId1"/>
    </p:custDataLst>
    <p:extLst>
      <p:ext uri="{BB962C8B-B14F-4D97-AF65-F5344CB8AC3E}">
        <p14:creationId xmlns:p14="http://schemas.microsoft.com/office/powerpoint/2010/main" val="2455427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23F54D0E-3F98-DF5C-1402-E0030298366C}"/>
              </a:ext>
            </a:extLst>
          </p:cNvPr>
          <p:cNvSpPr>
            <a:spLocks noGrp="1"/>
          </p:cNvSpPr>
          <p:nvPr>
            <p:ph type="title"/>
          </p:nvPr>
        </p:nvSpPr>
        <p:spPr/>
        <p:txBody>
          <a:bodyPr/>
          <a:lstStyle/>
          <a:p>
            <a:r>
              <a:rPr lang="en-US" altLang="it-IT"/>
              <a:t>Tempo di apnea</a:t>
            </a:r>
          </a:p>
        </p:txBody>
      </p:sp>
      <p:pic>
        <p:nvPicPr>
          <p:cNvPr id="30723" name="Picture 2">
            <a:extLst>
              <a:ext uri="{FF2B5EF4-FFF2-40B4-BE49-F238E27FC236}">
                <a16:creationId xmlns:a16="http://schemas.microsoft.com/office/drawing/2014/main" id="{2165521E-613E-4DA1-5756-73ED896EB4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619250"/>
            <a:ext cx="6696075" cy="4546600"/>
          </a:xfrm>
          <a:noFill/>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C343233C-9C5F-3DA0-5BBF-0C85FA419927}"/>
              </a:ext>
            </a:extLst>
          </p:cNvPr>
          <p:cNvSpPr txBox="1">
            <a:spLocks noChangeArrowheads="1"/>
          </p:cNvSpPr>
          <p:nvPr/>
        </p:nvSpPr>
        <p:spPr bwMode="auto">
          <a:xfrm>
            <a:off x="325439" y="116632"/>
            <a:ext cx="8423026" cy="68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it-IT" sz="2400" b="1" dirty="0">
                <a:solidFill>
                  <a:srgbClr val="000000"/>
                </a:solidFill>
              </a:rPr>
              <a:t>Typical tracings of CO, C2H2, and CH4 during a slow single exhalation</a:t>
            </a:r>
            <a:r>
              <a:rPr lang="en-GB" altLang="it-IT" sz="1500" b="1" dirty="0">
                <a:solidFill>
                  <a:srgbClr val="000000"/>
                </a:solidFill>
              </a:rPr>
              <a:t>.</a:t>
            </a:r>
          </a:p>
        </p:txBody>
      </p:sp>
      <p:pic>
        <p:nvPicPr>
          <p:cNvPr id="33795" name="Picture 2">
            <a:extLst>
              <a:ext uri="{FF2B5EF4-FFF2-40B4-BE49-F238E27FC236}">
                <a16:creationId xmlns:a16="http://schemas.microsoft.com/office/drawing/2014/main" id="{37B8B5EC-8D15-FADC-ECC2-4E8422F8D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530975"/>
            <a:ext cx="1631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6" name="Picture 3">
            <a:extLst>
              <a:ext uri="{FF2B5EF4-FFF2-40B4-BE49-F238E27FC236}">
                <a16:creationId xmlns:a16="http://schemas.microsoft.com/office/drawing/2014/main" id="{C0610083-B916-362E-7665-284D80D04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979488"/>
            <a:ext cx="5688609" cy="516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7" name="Text Box 4">
            <a:extLst>
              <a:ext uri="{FF2B5EF4-FFF2-40B4-BE49-F238E27FC236}">
                <a16:creationId xmlns:a16="http://schemas.microsoft.com/office/drawing/2014/main" id="{0A77AD75-20C6-4B45-C1F0-22D91D0AF22F}"/>
              </a:ext>
            </a:extLst>
          </p:cNvPr>
          <p:cNvSpPr txBox="1">
            <a:spLocks noChangeArrowheads="1"/>
          </p:cNvSpPr>
          <p:nvPr/>
        </p:nvSpPr>
        <p:spPr bwMode="auto">
          <a:xfrm>
            <a:off x="2759074" y="6414343"/>
            <a:ext cx="3973166"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it-IT" sz="1100" b="1" dirty="0">
                <a:solidFill>
                  <a:srgbClr val="000000"/>
                </a:solidFill>
              </a:rPr>
              <a:t>Huang Y T et al. Chest 2002;122:177-185</a:t>
            </a:r>
          </a:p>
        </p:txBody>
      </p:sp>
      <p:sp>
        <p:nvSpPr>
          <p:cNvPr id="33798" name="Text Box 5">
            <a:extLst>
              <a:ext uri="{FF2B5EF4-FFF2-40B4-BE49-F238E27FC236}">
                <a16:creationId xmlns:a16="http://schemas.microsoft.com/office/drawing/2014/main" id="{37DDC293-206A-B5FD-F22E-F89F5453A848}"/>
              </a:ext>
            </a:extLst>
          </p:cNvPr>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eaLnBrk="0" hangingPunct="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it-IT" sz="900">
                <a:solidFill>
                  <a:srgbClr val="000000"/>
                </a:solidFill>
              </a:rPr>
              <a:t>©2002 by American College of Chest Physicians</a:t>
            </a: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71BA25B-6920-FA94-E4BB-53272B2D5E99}"/>
              </a:ext>
            </a:extLst>
          </p:cNvPr>
          <p:cNvPicPr>
            <a:picLocks noChangeAspect="1"/>
          </p:cNvPicPr>
          <p:nvPr/>
        </p:nvPicPr>
        <p:blipFill>
          <a:blip r:embed="rId3"/>
          <a:stretch>
            <a:fillRect/>
          </a:stretch>
        </p:blipFill>
        <p:spPr>
          <a:xfrm>
            <a:off x="1276926" y="1052736"/>
            <a:ext cx="6590147" cy="4357712"/>
          </a:xfrm>
          <a:prstGeom prst="rect">
            <a:avLst/>
          </a:prstGeom>
        </p:spPr>
      </p:pic>
      <p:pic>
        <p:nvPicPr>
          <p:cNvPr id="3" name="Immagine 2">
            <a:extLst>
              <a:ext uri="{FF2B5EF4-FFF2-40B4-BE49-F238E27FC236}">
                <a16:creationId xmlns:a16="http://schemas.microsoft.com/office/drawing/2014/main" id="{C524E91C-F698-5F47-1766-1AD7CD598597}"/>
              </a:ext>
            </a:extLst>
          </p:cNvPr>
          <p:cNvPicPr>
            <a:picLocks noChangeAspect="1"/>
          </p:cNvPicPr>
          <p:nvPr/>
        </p:nvPicPr>
        <p:blipFill>
          <a:blip r:embed="rId4"/>
          <a:stretch>
            <a:fillRect/>
          </a:stretch>
        </p:blipFill>
        <p:spPr>
          <a:xfrm>
            <a:off x="179512" y="-22554"/>
            <a:ext cx="5184576" cy="1256547"/>
          </a:xfrm>
          <a:prstGeom prst="rect">
            <a:avLst/>
          </a:prstGeom>
        </p:spPr>
      </p:pic>
      <p:pic>
        <p:nvPicPr>
          <p:cNvPr id="4" name="Immagine 3">
            <a:extLst>
              <a:ext uri="{FF2B5EF4-FFF2-40B4-BE49-F238E27FC236}">
                <a16:creationId xmlns:a16="http://schemas.microsoft.com/office/drawing/2014/main" id="{17EF5EDE-F58F-823A-E14B-54958FD65EBC}"/>
              </a:ext>
            </a:extLst>
          </p:cNvPr>
          <p:cNvPicPr>
            <a:picLocks noChangeAspect="1"/>
          </p:cNvPicPr>
          <p:nvPr/>
        </p:nvPicPr>
        <p:blipFill>
          <a:blip r:embed="rId5"/>
          <a:stretch>
            <a:fillRect/>
          </a:stretch>
        </p:blipFill>
        <p:spPr>
          <a:xfrm>
            <a:off x="5220072" y="5877273"/>
            <a:ext cx="3028032" cy="624706"/>
          </a:xfrm>
          <a:prstGeom prst="rect">
            <a:avLst/>
          </a:prstGeom>
        </p:spPr>
      </p:pic>
    </p:spTree>
    <p:custDataLst>
      <p:tags r:id="rId1"/>
    </p:custDataLst>
    <p:extLst>
      <p:ext uri="{BB962C8B-B14F-4D97-AF65-F5344CB8AC3E}">
        <p14:creationId xmlns:p14="http://schemas.microsoft.com/office/powerpoint/2010/main" val="1983248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7ADA4E3-7143-C3A2-7069-C0C3387CFBA1}"/>
              </a:ext>
            </a:extLst>
          </p:cNvPr>
          <p:cNvPicPr>
            <a:picLocks noChangeAspect="1"/>
          </p:cNvPicPr>
          <p:nvPr/>
        </p:nvPicPr>
        <p:blipFill>
          <a:blip r:embed="rId3"/>
          <a:stretch>
            <a:fillRect/>
          </a:stretch>
        </p:blipFill>
        <p:spPr>
          <a:xfrm>
            <a:off x="1605129" y="980727"/>
            <a:ext cx="5703175" cy="4706279"/>
          </a:xfrm>
          <a:prstGeom prst="rect">
            <a:avLst/>
          </a:prstGeom>
        </p:spPr>
      </p:pic>
      <p:pic>
        <p:nvPicPr>
          <p:cNvPr id="3" name="Immagine 2">
            <a:extLst>
              <a:ext uri="{FF2B5EF4-FFF2-40B4-BE49-F238E27FC236}">
                <a16:creationId xmlns:a16="http://schemas.microsoft.com/office/drawing/2014/main" id="{5AADA741-0F8A-D09D-B6B9-BA138C1406E0}"/>
              </a:ext>
            </a:extLst>
          </p:cNvPr>
          <p:cNvPicPr>
            <a:picLocks noChangeAspect="1"/>
          </p:cNvPicPr>
          <p:nvPr/>
        </p:nvPicPr>
        <p:blipFill>
          <a:blip r:embed="rId4"/>
          <a:stretch>
            <a:fillRect/>
          </a:stretch>
        </p:blipFill>
        <p:spPr>
          <a:xfrm>
            <a:off x="179512" y="-22554"/>
            <a:ext cx="5184576" cy="1256547"/>
          </a:xfrm>
          <a:prstGeom prst="rect">
            <a:avLst/>
          </a:prstGeom>
        </p:spPr>
      </p:pic>
      <p:pic>
        <p:nvPicPr>
          <p:cNvPr id="4" name="Immagine 3">
            <a:extLst>
              <a:ext uri="{FF2B5EF4-FFF2-40B4-BE49-F238E27FC236}">
                <a16:creationId xmlns:a16="http://schemas.microsoft.com/office/drawing/2014/main" id="{31B539B2-5CE7-AE00-AD0E-C7659DCBE29A}"/>
              </a:ext>
            </a:extLst>
          </p:cNvPr>
          <p:cNvPicPr>
            <a:picLocks noChangeAspect="1"/>
          </p:cNvPicPr>
          <p:nvPr/>
        </p:nvPicPr>
        <p:blipFill>
          <a:blip r:embed="rId5"/>
          <a:stretch>
            <a:fillRect/>
          </a:stretch>
        </p:blipFill>
        <p:spPr>
          <a:xfrm>
            <a:off x="5220072" y="5877273"/>
            <a:ext cx="3028032" cy="624706"/>
          </a:xfrm>
          <a:prstGeom prst="rect">
            <a:avLst/>
          </a:prstGeom>
        </p:spPr>
      </p:pic>
    </p:spTree>
    <p:custDataLst>
      <p:tags r:id="rId1"/>
    </p:custDataLst>
    <p:extLst>
      <p:ext uri="{BB962C8B-B14F-4D97-AF65-F5344CB8AC3E}">
        <p14:creationId xmlns:p14="http://schemas.microsoft.com/office/powerpoint/2010/main" val="75356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15416"/>
            <a:ext cx="8219256" cy="1440160"/>
          </a:xfrm>
        </p:spPr>
        <p:txBody>
          <a:bodyPr/>
          <a:lstStyle/>
          <a:p>
            <a:r>
              <a:rPr lang="en-US" dirty="0"/>
              <a:t>IL test </a:t>
            </a:r>
            <a:r>
              <a:rPr lang="en-US" dirty="0" err="1"/>
              <a:t>su</a:t>
            </a:r>
            <a:r>
              <a:rPr lang="en-US" dirty="0"/>
              <a:t> </a:t>
            </a:r>
            <a:r>
              <a:rPr lang="en-US" dirty="0" err="1"/>
              <a:t>singolo</a:t>
            </a:r>
            <a:r>
              <a:rPr lang="en-US" dirty="0"/>
              <a:t> </a:t>
            </a:r>
            <a:r>
              <a:rPr lang="en-US" dirty="0" err="1"/>
              <a:t>respiro</a:t>
            </a:r>
            <a:endParaRPr lang="en-US" dirty="0"/>
          </a:p>
        </p:txBody>
      </p:sp>
      <p:sp>
        <p:nvSpPr>
          <p:cNvPr id="3" name="Segnaposto contenuto 2"/>
          <p:cNvSpPr>
            <a:spLocks noGrp="1"/>
          </p:cNvSpPr>
          <p:nvPr>
            <p:ph idx="1"/>
          </p:nvPr>
        </p:nvSpPr>
        <p:spPr>
          <a:xfrm>
            <a:off x="457200" y="764704"/>
            <a:ext cx="8686800" cy="6984776"/>
          </a:xfrm>
        </p:spPr>
        <p:txBody>
          <a:bodyPr>
            <a:normAutofit fontScale="55000" lnSpcReduction="20000"/>
          </a:bodyPr>
          <a:lstStyle/>
          <a:p>
            <a:r>
              <a:rPr lang="en-US" sz="5100" dirty="0" err="1"/>
              <a:t>Che</a:t>
            </a:r>
            <a:r>
              <a:rPr lang="en-US" sz="5100" dirty="0"/>
              <a:t> </a:t>
            </a:r>
            <a:r>
              <a:rPr lang="en-US" sz="5100" dirty="0" err="1"/>
              <a:t>cosa</a:t>
            </a:r>
            <a:r>
              <a:rPr lang="en-US" sz="5100" dirty="0"/>
              <a:t> </a:t>
            </a:r>
            <a:r>
              <a:rPr lang="en-US" sz="5100" dirty="0" err="1"/>
              <a:t>misuriamo</a:t>
            </a:r>
            <a:r>
              <a:rPr lang="en-US" sz="5100" dirty="0"/>
              <a:t>:</a:t>
            </a:r>
          </a:p>
          <a:p>
            <a:pPr lvl="1"/>
            <a:r>
              <a:rPr lang="en-US" sz="4400" dirty="0"/>
              <a:t>Il volume </a:t>
            </a:r>
            <a:r>
              <a:rPr lang="en-US" sz="4400" dirty="0" err="1"/>
              <a:t>della</a:t>
            </a:r>
            <a:r>
              <a:rPr lang="en-US" sz="4400" dirty="0"/>
              <a:t> </a:t>
            </a:r>
            <a:r>
              <a:rPr lang="en-US" sz="4400" dirty="0" err="1"/>
              <a:t>miscela</a:t>
            </a:r>
            <a:r>
              <a:rPr lang="en-US" sz="4400" dirty="0"/>
              <a:t> </a:t>
            </a:r>
            <a:r>
              <a:rPr lang="en-US" sz="4400" dirty="0" err="1"/>
              <a:t>gassosa</a:t>
            </a:r>
            <a:r>
              <a:rPr lang="en-US" sz="4400" dirty="0"/>
              <a:t> </a:t>
            </a:r>
            <a:r>
              <a:rPr lang="en-US" sz="4400" dirty="0" err="1"/>
              <a:t>inspirata</a:t>
            </a:r>
            <a:r>
              <a:rPr lang="en-US" sz="4400" dirty="0"/>
              <a:t> (VI)</a:t>
            </a:r>
          </a:p>
          <a:p>
            <a:pPr lvl="1"/>
            <a:r>
              <a:rPr lang="en-US" sz="4400" dirty="0"/>
              <a:t>La </a:t>
            </a:r>
            <a:r>
              <a:rPr lang="en-US" sz="4400" dirty="0" err="1"/>
              <a:t>concentrazione</a:t>
            </a:r>
            <a:r>
              <a:rPr lang="en-US" sz="4400" dirty="0"/>
              <a:t> </a:t>
            </a:r>
            <a:r>
              <a:rPr lang="en-US" sz="4400" dirty="0" err="1"/>
              <a:t>dei</a:t>
            </a:r>
            <a:r>
              <a:rPr lang="en-US" sz="4400" dirty="0"/>
              <a:t> gas (CO e He o CH4) </a:t>
            </a:r>
            <a:r>
              <a:rPr lang="en-US" sz="4400" dirty="0" err="1"/>
              <a:t>nell’aria</a:t>
            </a:r>
            <a:r>
              <a:rPr lang="en-US" sz="4400" dirty="0"/>
              <a:t> </a:t>
            </a:r>
            <a:r>
              <a:rPr lang="en-US" sz="4400" dirty="0" err="1"/>
              <a:t>inspirata</a:t>
            </a:r>
            <a:endParaRPr lang="en-US" sz="4400" dirty="0"/>
          </a:p>
          <a:p>
            <a:pPr lvl="1"/>
            <a:r>
              <a:rPr lang="en-US" sz="4400" dirty="0"/>
              <a:t>Il tempo di apnea (</a:t>
            </a:r>
            <a:r>
              <a:rPr lang="en-US" sz="4400" dirty="0" err="1"/>
              <a:t>Δt</a:t>
            </a:r>
            <a:r>
              <a:rPr lang="en-US" sz="4400" dirty="0"/>
              <a:t>)</a:t>
            </a:r>
          </a:p>
          <a:p>
            <a:pPr lvl="1"/>
            <a:r>
              <a:rPr lang="en-US" sz="4400" dirty="0"/>
              <a:t>La </a:t>
            </a:r>
            <a:r>
              <a:rPr lang="en-US" sz="4400" dirty="0" err="1"/>
              <a:t>concentrazione</a:t>
            </a:r>
            <a:r>
              <a:rPr lang="en-US" sz="4400" dirty="0"/>
              <a:t> </a:t>
            </a:r>
            <a:r>
              <a:rPr lang="en-US" sz="4400" dirty="0" err="1"/>
              <a:t>dei</a:t>
            </a:r>
            <a:r>
              <a:rPr lang="en-US" sz="4400" dirty="0"/>
              <a:t> gas (CO e He o CH4)  </a:t>
            </a:r>
            <a:r>
              <a:rPr lang="en-US" sz="4400" dirty="0" err="1"/>
              <a:t>nell’aria</a:t>
            </a:r>
            <a:r>
              <a:rPr lang="en-US" sz="4400" dirty="0"/>
              <a:t> </a:t>
            </a:r>
            <a:r>
              <a:rPr lang="en-US" sz="4400" dirty="0" err="1"/>
              <a:t>espirata</a:t>
            </a:r>
            <a:endParaRPr lang="en-US" sz="4400" dirty="0"/>
          </a:p>
          <a:p>
            <a:pPr marL="457200" lvl="1" indent="0">
              <a:buNone/>
            </a:pPr>
            <a:r>
              <a:rPr lang="en-US" sz="3800" dirty="0" err="1"/>
              <a:t>Cosa</a:t>
            </a:r>
            <a:r>
              <a:rPr lang="en-US" sz="3800" dirty="0"/>
              <a:t> </a:t>
            </a:r>
            <a:r>
              <a:rPr lang="en-US" sz="3800" dirty="0" err="1"/>
              <a:t>calcoliamo</a:t>
            </a:r>
            <a:r>
              <a:rPr lang="en-US" sz="3800" dirty="0"/>
              <a:t>:</a:t>
            </a:r>
          </a:p>
          <a:p>
            <a:pPr lvl="1"/>
            <a:r>
              <a:rPr lang="en-US" sz="3800" dirty="0"/>
              <a:t>[COA] = [COI] *[CH4E]/[CH4I]</a:t>
            </a:r>
          </a:p>
          <a:p>
            <a:pPr lvl="1"/>
            <a:r>
              <a:rPr lang="en-US" sz="3800" dirty="0"/>
              <a:t>VA = VI * [CH4I]/[CH4E]</a:t>
            </a:r>
          </a:p>
          <a:p>
            <a:pPr lvl="1"/>
            <a:r>
              <a:rPr lang="en-US" sz="3800" dirty="0"/>
              <a:t>PACO = [COA] * (Pb-47)</a:t>
            </a:r>
          </a:p>
          <a:p>
            <a:pPr lvl="1"/>
            <a:endParaRPr lang="en-US" sz="5800" baseline="30000" dirty="0"/>
          </a:p>
          <a:p>
            <a:pPr lvl="1"/>
            <a:r>
              <a:rPr lang="en-US" sz="5800" baseline="30000" dirty="0"/>
              <a:t>KCO=</a:t>
            </a:r>
            <a:r>
              <a:rPr lang="en-US" sz="5800" baseline="30000" dirty="0" err="1"/>
              <a:t>Δ</a:t>
            </a:r>
            <a:r>
              <a:rPr lang="en-US" sz="5800" baseline="30000" dirty="0"/>
              <a:t>[CO]/</a:t>
            </a:r>
            <a:r>
              <a:rPr lang="en-US" sz="5800" baseline="30000" dirty="0" err="1"/>
              <a:t>Δt</a:t>
            </a:r>
            <a:r>
              <a:rPr lang="en-US" sz="5800" baseline="30000" dirty="0"/>
              <a:t>/PACO</a:t>
            </a:r>
          </a:p>
          <a:p>
            <a:pPr lvl="1"/>
            <a:r>
              <a:rPr lang="en-US" sz="6000" baseline="30000" dirty="0"/>
              <a:t>D</a:t>
            </a:r>
            <a:r>
              <a:rPr lang="en-US" sz="4800" baseline="30000" dirty="0"/>
              <a:t>L</a:t>
            </a:r>
            <a:r>
              <a:rPr lang="en-US" sz="6000" baseline="30000" dirty="0"/>
              <a:t>CO=</a:t>
            </a:r>
            <a:r>
              <a:rPr lang="en-US" sz="6000" baseline="30000" dirty="0" err="1"/>
              <a:t>Δ</a:t>
            </a:r>
            <a:r>
              <a:rPr lang="en-US" sz="6000" baseline="30000" dirty="0"/>
              <a:t>[CO]*VA/</a:t>
            </a:r>
            <a:r>
              <a:rPr lang="en-US" sz="6000" baseline="30000" dirty="0" err="1"/>
              <a:t>Δt</a:t>
            </a:r>
            <a:r>
              <a:rPr lang="en-US" sz="6000" baseline="30000" dirty="0"/>
              <a:t>/P</a:t>
            </a:r>
            <a:r>
              <a:rPr lang="en-US" sz="4400" baseline="30000" dirty="0"/>
              <a:t>A</a:t>
            </a:r>
            <a:r>
              <a:rPr lang="en-US" sz="6000" baseline="30000" dirty="0"/>
              <a:t>CO = KCO*VA</a:t>
            </a:r>
            <a:endParaRPr lang="en-US" sz="6000" dirty="0"/>
          </a:p>
          <a:p>
            <a:pPr marL="457200" lvl="1" indent="0">
              <a:buNone/>
            </a:pPr>
            <a:endParaRPr lang="en-US" sz="5800" baseline="30000" dirty="0"/>
          </a:p>
          <a:p>
            <a:pPr lvl="1"/>
            <a:endParaRPr lang="en-US" sz="5800" baseline="30000" dirty="0"/>
          </a:p>
          <a:p>
            <a:pPr lvl="1"/>
            <a:endParaRPr lang="en-US" sz="3800" dirty="0"/>
          </a:p>
          <a:p>
            <a:pPr lvl="1"/>
            <a:endParaRPr lang="en-US" sz="3800" dirty="0"/>
          </a:p>
          <a:p>
            <a:pPr marL="457200" lvl="1" indent="0">
              <a:buNone/>
            </a:pPr>
            <a:endParaRPr lang="en-US" sz="3800" dirty="0"/>
          </a:p>
          <a:p>
            <a:pPr marL="457200" lvl="1" indent="0">
              <a:buNone/>
            </a:pPr>
            <a:endParaRPr lang="en-US" sz="3800" dirty="0"/>
          </a:p>
          <a:p>
            <a:pPr marL="457200" lvl="1" indent="0">
              <a:buNone/>
            </a:pPr>
            <a:r>
              <a:rPr lang="en-US" sz="3800" dirty="0"/>
              <a:t>	</a:t>
            </a:r>
          </a:p>
          <a:p>
            <a:pPr marL="457200" lvl="1" indent="0">
              <a:buNone/>
            </a:pPr>
            <a:r>
              <a:rPr lang="en-US" sz="3200" dirty="0"/>
              <a:t>	</a:t>
            </a:r>
          </a:p>
          <a:p>
            <a:pPr lvl="1"/>
            <a:endParaRPr lang="en-US" dirty="0"/>
          </a:p>
          <a:p>
            <a:pPr lvl="1"/>
            <a:endParaRPr lang="en-US" dirty="0"/>
          </a:p>
        </p:txBody>
      </p:sp>
    </p:spTree>
    <p:custDataLst>
      <p:tags r:id="rId1"/>
    </p:custDataLst>
    <p:extLst>
      <p:ext uri="{BB962C8B-B14F-4D97-AF65-F5344CB8AC3E}">
        <p14:creationId xmlns:p14="http://schemas.microsoft.com/office/powerpoint/2010/main" val="234046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 D</a:t>
            </a:r>
            <a:r>
              <a:rPr lang="en-US" sz="3200" dirty="0"/>
              <a:t>L</a:t>
            </a:r>
            <a:r>
              <a:rPr lang="en-US" dirty="0"/>
              <a:t>CO </a:t>
            </a:r>
            <a:r>
              <a:rPr lang="en-US" dirty="0" err="1"/>
              <a:t>vs</a:t>
            </a:r>
            <a:r>
              <a:rPr lang="en-US" dirty="0"/>
              <a:t> KCO</a:t>
            </a:r>
          </a:p>
        </p:txBody>
      </p:sp>
      <p:sp>
        <p:nvSpPr>
          <p:cNvPr id="3" name="CasellaDiTesto 2"/>
          <p:cNvSpPr txBox="1"/>
          <p:nvPr/>
        </p:nvSpPr>
        <p:spPr>
          <a:xfrm>
            <a:off x="755576" y="1351802"/>
            <a:ext cx="5400600" cy="584775"/>
          </a:xfrm>
          <a:prstGeom prst="rect">
            <a:avLst/>
          </a:prstGeom>
          <a:noFill/>
        </p:spPr>
        <p:txBody>
          <a:bodyPr wrap="square" rtlCol="0">
            <a:spAutoFit/>
          </a:bodyPr>
          <a:lstStyle/>
          <a:p>
            <a:r>
              <a:rPr lang="en-US" sz="3200" baseline="30000" dirty="0"/>
              <a:t>KCO=</a:t>
            </a:r>
            <a:r>
              <a:rPr lang="en-US" sz="3200" baseline="30000" dirty="0" err="1"/>
              <a:t>Δ</a:t>
            </a:r>
            <a:r>
              <a:rPr lang="en-US" sz="3200" baseline="30000" dirty="0"/>
              <a:t>[CO]/</a:t>
            </a:r>
            <a:r>
              <a:rPr lang="en-US" sz="3200" baseline="30000" dirty="0" err="1"/>
              <a:t>Δt</a:t>
            </a:r>
            <a:r>
              <a:rPr lang="en-US" sz="3200" baseline="30000" dirty="0"/>
              <a:t>/PA1CO</a:t>
            </a:r>
            <a:endParaRPr lang="en-US" sz="3200" dirty="0"/>
          </a:p>
        </p:txBody>
      </p:sp>
      <p:sp>
        <p:nvSpPr>
          <p:cNvPr id="4" name="CasellaDiTesto 3"/>
          <p:cNvSpPr txBox="1"/>
          <p:nvPr/>
        </p:nvSpPr>
        <p:spPr>
          <a:xfrm>
            <a:off x="755576" y="1936577"/>
            <a:ext cx="6480720" cy="861774"/>
          </a:xfrm>
          <a:prstGeom prst="rect">
            <a:avLst/>
          </a:prstGeom>
          <a:noFill/>
        </p:spPr>
        <p:txBody>
          <a:bodyPr wrap="square" rtlCol="0">
            <a:spAutoFit/>
          </a:bodyPr>
          <a:lstStyle/>
          <a:p>
            <a:r>
              <a:rPr lang="en-US" sz="3200" baseline="30000" dirty="0"/>
              <a:t>DLCO=</a:t>
            </a:r>
            <a:r>
              <a:rPr lang="en-US" sz="3200" baseline="30000" dirty="0" err="1"/>
              <a:t>Δ</a:t>
            </a:r>
            <a:r>
              <a:rPr lang="en-US" sz="3200" baseline="30000" dirty="0"/>
              <a:t>[CO]*VA/</a:t>
            </a:r>
            <a:r>
              <a:rPr lang="en-US" sz="3200" baseline="30000" dirty="0" err="1"/>
              <a:t>Δt</a:t>
            </a:r>
            <a:r>
              <a:rPr lang="en-US" sz="3200" baseline="30000" dirty="0"/>
              <a:t>/PA1CO=KCO*VA</a:t>
            </a:r>
            <a:endParaRPr lang="en-US" sz="3200" dirty="0"/>
          </a:p>
          <a:p>
            <a:endParaRPr lang="en-US" dirty="0"/>
          </a:p>
        </p:txBody>
      </p:sp>
      <p:sp>
        <p:nvSpPr>
          <p:cNvPr id="5" name="CasellaDiTesto 4"/>
          <p:cNvSpPr txBox="1"/>
          <p:nvPr/>
        </p:nvSpPr>
        <p:spPr>
          <a:xfrm>
            <a:off x="-108520" y="2494802"/>
            <a:ext cx="9073008" cy="954107"/>
          </a:xfrm>
          <a:prstGeom prst="rect">
            <a:avLst/>
          </a:prstGeom>
          <a:noFill/>
        </p:spPr>
        <p:txBody>
          <a:bodyPr wrap="square" rtlCol="0">
            <a:spAutoFit/>
          </a:bodyPr>
          <a:lstStyle/>
          <a:p>
            <a:r>
              <a:rPr lang="pt-BR" sz="2800" dirty="0"/>
              <a:t>         </a:t>
            </a:r>
            <a:r>
              <a:rPr lang="pt-BR" sz="2400" dirty="0"/>
              <a:t>DLCO (</a:t>
            </a:r>
            <a:r>
              <a:rPr lang="pt-BR" sz="2400" dirty="0" err="1"/>
              <a:t>at</a:t>
            </a:r>
            <a:r>
              <a:rPr lang="pt-BR" sz="2400" dirty="0"/>
              <a:t> </a:t>
            </a:r>
            <a:r>
              <a:rPr lang="pt-BR" sz="2400" dirty="0" err="1"/>
              <a:t>VAm</a:t>
            </a:r>
            <a:r>
              <a:rPr lang="pt-BR" sz="2400" dirty="0"/>
              <a:t>)=DLCO (</a:t>
            </a:r>
            <a:r>
              <a:rPr lang="pt-BR" sz="2400" dirty="0" err="1"/>
              <a:t>at</a:t>
            </a:r>
            <a:r>
              <a:rPr lang="pt-BR" sz="2400" dirty="0"/>
              <a:t> </a:t>
            </a:r>
            <a:r>
              <a:rPr lang="pt-BR" sz="2400" dirty="0" err="1"/>
              <a:t>VAp</a:t>
            </a:r>
            <a:r>
              <a:rPr lang="pt-BR" sz="2400" dirty="0"/>
              <a:t>)*(0.58+0.42(</a:t>
            </a:r>
            <a:r>
              <a:rPr lang="pt-BR" sz="2400" dirty="0" err="1"/>
              <a:t>VAm</a:t>
            </a:r>
            <a:r>
              <a:rPr lang="pt-BR" sz="2400" dirty="0"/>
              <a:t>/</a:t>
            </a:r>
            <a:r>
              <a:rPr lang="pt-BR" sz="2400" dirty="0" err="1"/>
              <a:t>VAp</a:t>
            </a:r>
            <a:r>
              <a:rPr lang="pt-BR" sz="2400" dirty="0"/>
              <a:t>)) </a:t>
            </a:r>
          </a:p>
          <a:p>
            <a:endParaRPr lang="en-US" sz="2800" dirty="0"/>
          </a:p>
        </p:txBody>
      </p:sp>
      <p:graphicFrame>
        <p:nvGraphicFramePr>
          <p:cNvPr id="7" name="Tabella 6"/>
          <p:cNvGraphicFramePr>
            <a:graphicFrameLocks noGrp="1"/>
          </p:cNvGraphicFramePr>
          <p:nvPr>
            <p:extLst>
              <p:ext uri="{D42A27DB-BD31-4B8C-83A1-F6EECF244321}">
                <p14:modId xmlns:p14="http://schemas.microsoft.com/office/powerpoint/2010/main" val="2159298720"/>
              </p:ext>
            </p:extLst>
          </p:nvPr>
        </p:nvGraphicFramePr>
        <p:xfrm>
          <a:off x="467544" y="3317290"/>
          <a:ext cx="8280920" cy="2804160"/>
        </p:xfrm>
        <a:graphic>
          <a:graphicData uri="http://schemas.openxmlformats.org/drawingml/2006/table">
            <a:tbl>
              <a:tblPr firstRow="1" bandRow="1">
                <a:tableStyleId>{EB344D84-9AFB-497E-A393-DC336BA19D2E}</a:tableStyleId>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639996">
                <a:tc>
                  <a:txBody>
                    <a:bodyPr/>
                    <a:lstStyle/>
                    <a:p>
                      <a:pPr algn="ctr"/>
                      <a:r>
                        <a:rPr lang="en-US" sz="2400" dirty="0"/>
                        <a:t>V</a:t>
                      </a:r>
                      <a:r>
                        <a:rPr lang="en-US" sz="1800" dirty="0"/>
                        <a:t>AM</a:t>
                      </a:r>
                      <a:r>
                        <a:rPr lang="en-US" sz="2400" dirty="0"/>
                        <a:t>/V</a:t>
                      </a:r>
                      <a:r>
                        <a:rPr lang="en-US" sz="1800" dirty="0"/>
                        <a:t>AP</a:t>
                      </a:r>
                      <a:endParaRPr lang="en-US" sz="2400" dirty="0"/>
                    </a:p>
                  </a:txBody>
                  <a:tcPr/>
                </a:tc>
                <a:tc>
                  <a:txBody>
                    <a:bodyPr/>
                    <a:lstStyle/>
                    <a:p>
                      <a:pPr algn="ctr"/>
                      <a:r>
                        <a:rPr lang="en-US" sz="2000" dirty="0"/>
                        <a:t>DLCO(V</a:t>
                      </a:r>
                      <a:r>
                        <a:rPr lang="en-US" sz="1600" dirty="0"/>
                        <a:t>AP</a:t>
                      </a:r>
                      <a:r>
                        <a:rPr lang="en-US" sz="2000" dirty="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DLCO(V</a:t>
                      </a:r>
                      <a:r>
                        <a:rPr lang="en-US" sz="1600" dirty="0"/>
                        <a:t>AM</a:t>
                      </a:r>
                      <a:r>
                        <a:rPr lang="en-US" sz="2000" dirty="0"/>
                        <a:t>)</a:t>
                      </a:r>
                    </a:p>
                    <a:p>
                      <a:pPr algn="ctr"/>
                      <a:endParaRPr lang="en-US" sz="2000" dirty="0"/>
                    </a:p>
                  </a:txBody>
                  <a:tcPr/>
                </a:tc>
                <a:tc>
                  <a:txBody>
                    <a:bodyPr/>
                    <a:lstStyle/>
                    <a:p>
                      <a:pPr algn="ctr"/>
                      <a:r>
                        <a:rPr lang="en-US" sz="2000" dirty="0"/>
                        <a:t>DLCO(V</a:t>
                      </a:r>
                      <a:r>
                        <a:rPr lang="en-US" sz="1400" dirty="0"/>
                        <a:t>AM</a:t>
                      </a:r>
                      <a:r>
                        <a:rPr lang="en-US" sz="2000" dirty="0"/>
                        <a:t>) / DLCO(V</a:t>
                      </a:r>
                      <a:r>
                        <a:rPr lang="en-US" sz="1400" dirty="0"/>
                        <a:t>AP</a:t>
                      </a:r>
                      <a:r>
                        <a:rPr lang="en-US" sz="2000" dirty="0"/>
                        <a:t>)</a:t>
                      </a:r>
                      <a:endParaRPr lang="en-US" sz="1400" dirty="0"/>
                    </a:p>
                  </a:txBody>
                  <a:tcPr/>
                </a:tc>
                <a:extLst>
                  <a:ext uri="{0D108BD9-81ED-4DB2-BD59-A6C34878D82A}">
                    <a16:rowId xmlns:a16="http://schemas.microsoft.com/office/drawing/2014/main" val="10000"/>
                  </a:ext>
                </a:extLst>
              </a:tr>
              <a:tr h="639996">
                <a:tc>
                  <a:txBody>
                    <a:bodyPr/>
                    <a:lstStyle/>
                    <a:p>
                      <a:pPr algn="ctr"/>
                      <a:r>
                        <a:rPr lang="en-US" sz="2000" dirty="0"/>
                        <a:t>0.25</a:t>
                      </a:r>
                    </a:p>
                  </a:txBody>
                  <a:tcPr/>
                </a:tc>
                <a:tc>
                  <a:txBody>
                    <a:bodyPr/>
                    <a:lstStyle/>
                    <a:p>
                      <a:pPr algn="ctr"/>
                      <a:r>
                        <a:rPr lang="en-US" sz="20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20.5</a:t>
                      </a:r>
                    </a:p>
                    <a:p>
                      <a:pPr algn="ctr"/>
                      <a:endParaRPr lang="en-US" sz="2000" dirty="0"/>
                    </a:p>
                  </a:txBody>
                  <a:tcPr/>
                </a:tc>
                <a:tc>
                  <a:txBody>
                    <a:bodyPr/>
                    <a:lstStyle/>
                    <a:p>
                      <a:pPr algn="ctr"/>
                      <a:r>
                        <a:rPr lang="en-US" sz="2000" dirty="0"/>
                        <a:t>0.68</a:t>
                      </a:r>
                    </a:p>
                  </a:txBody>
                  <a:tcPr/>
                </a:tc>
                <a:extLst>
                  <a:ext uri="{0D108BD9-81ED-4DB2-BD59-A6C34878D82A}">
                    <a16:rowId xmlns:a16="http://schemas.microsoft.com/office/drawing/2014/main" val="10001"/>
                  </a:ext>
                </a:extLst>
              </a:tr>
              <a:tr h="639996">
                <a:tc>
                  <a:txBody>
                    <a:bodyPr/>
                    <a:lstStyle/>
                    <a:p>
                      <a:pPr algn="ctr"/>
                      <a:r>
                        <a:rPr lang="en-US" sz="2000" dirty="0"/>
                        <a:t>0.50</a:t>
                      </a:r>
                    </a:p>
                  </a:txBody>
                  <a:tcPr/>
                </a:tc>
                <a:tc>
                  <a:txBody>
                    <a:bodyPr/>
                    <a:lstStyle/>
                    <a:p>
                      <a:pPr algn="ctr"/>
                      <a:r>
                        <a:rPr lang="en-US" sz="20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23.7</a:t>
                      </a:r>
                    </a:p>
                    <a:p>
                      <a:pPr algn="ctr"/>
                      <a:endParaRPr lang="en-US" sz="2000" dirty="0"/>
                    </a:p>
                  </a:txBody>
                  <a:tcPr/>
                </a:tc>
                <a:tc>
                  <a:txBody>
                    <a:bodyPr/>
                    <a:lstStyle/>
                    <a:p>
                      <a:pPr algn="ctr"/>
                      <a:r>
                        <a:rPr lang="en-US" sz="2000" dirty="0"/>
                        <a:t>0.79</a:t>
                      </a:r>
                    </a:p>
                  </a:txBody>
                  <a:tcPr/>
                </a:tc>
                <a:extLst>
                  <a:ext uri="{0D108BD9-81ED-4DB2-BD59-A6C34878D82A}">
                    <a16:rowId xmlns:a16="http://schemas.microsoft.com/office/drawing/2014/main" val="10002"/>
                  </a:ext>
                </a:extLst>
              </a:tr>
              <a:tr h="639996">
                <a:tc>
                  <a:txBody>
                    <a:bodyPr/>
                    <a:lstStyle/>
                    <a:p>
                      <a:pPr algn="ctr"/>
                      <a:r>
                        <a:rPr lang="en-US" sz="2000" dirty="0"/>
                        <a:t>0.75</a:t>
                      </a:r>
                    </a:p>
                  </a:txBody>
                  <a:tcPr/>
                </a:tc>
                <a:tc>
                  <a:txBody>
                    <a:bodyPr/>
                    <a:lstStyle/>
                    <a:p>
                      <a:pPr algn="ctr"/>
                      <a:r>
                        <a:rPr lang="en-US" sz="20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26.8</a:t>
                      </a:r>
                    </a:p>
                    <a:p>
                      <a:pPr algn="ctr"/>
                      <a:endParaRPr lang="en-US" sz="2000" dirty="0"/>
                    </a:p>
                  </a:txBody>
                  <a:tcPr/>
                </a:tc>
                <a:tc>
                  <a:txBody>
                    <a:bodyPr/>
                    <a:lstStyle/>
                    <a:p>
                      <a:pPr algn="ctr"/>
                      <a:r>
                        <a:rPr lang="en-US" sz="2000" dirty="0"/>
                        <a:t>0,89</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9352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ovvietà geometrica</a:t>
            </a:r>
          </a:p>
        </p:txBody>
      </p:sp>
      <p:sp>
        <p:nvSpPr>
          <p:cNvPr id="3" name="Rettangolo 2"/>
          <p:cNvSpPr/>
          <p:nvPr/>
        </p:nvSpPr>
        <p:spPr>
          <a:xfrm>
            <a:off x="3972824" y="1628800"/>
            <a:ext cx="360040"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3203848" y="3933056"/>
            <a:ext cx="1944216" cy="1944216"/>
          </a:xfrm>
          <a:prstGeom prst="ellipse">
            <a:avLst/>
          </a:prstGeom>
          <a:gradFill flip="none" rotWithShape="1">
            <a:gsLst>
              <a:gs pos="58000">
                <a:schemeClr val="accent1">
                  <a:tint val="66000"/>
                  <a:satMod val="160000"/>
                </a:schemeClr>
              </a:gs>
              <a:gs pos="75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563888" y="4365104"/>
            <a:ext cx="1224136" cy="1152128"/>
          </a:xfrm>
          <a:prstGeom prst="ellipse">
            <a:avLst/>
          </a:prstGeom>
          <a:gradFill flip="none" rotWithShape="1">
            <a:gsLst>
              <a:gs pos="0">
                <a:srgbClr val="FF0000"/>
              </a:gs>
              <a:gs pos="83000">
                <a:srgbClr val="C4CCE5"/>
              </a:gs>
              <a:gs pos="78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cxnSp>
        <p:nvCxnSpPr>
          <p:cNvPr id="11" name="Connettore 2 10"/>
          <p:cNvCxnSpPr>
            <a:endCxn id="9" idx="0"/>
          </p:cNvCxnSpPr>
          <p:nvPr/>
        </p:nvCxnSpPr>
        <p:spPr>
          <a:xfrm flipV="1">
            <a:off x="4156558" y="4365104"/>
            <a:ext cx="19398" cy="6119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asellaDiTesto 13"/>
              <p:cNvSpPr txBox="1"/>
              <p:nvPr/>
            </p:nvSpPr>
            <p:spPr>
              <a:xfrm>
                <a:off x="6156176" y="3068960"/>
                <a:ext cx="2376264" cy="584775"/>
              </a:xfrm>
              <a:prstGeom prst="rect">
                <a:avLst/>
              </a:prstGeom>
              <a:noFill/>
            </p:spPr>
            <p:txBody>
              <a:bodyPr wrap="square" rtlCol="0">
                <a:spAutoFit/>
              </a:bodyPr>
              <a:lstStyle/>
              <a:p>
                <a:r>
                  <a:rPr lang="it-IT" sz="3200" dirty="0"/>
                  <a:t>S = 4</a:t>
                </a:r>
                <a14:m>
                  <m:oMath xmlns:m="http://schemas.openxmlformats.org/officeDocument/2006/math">
                    <m:r>
                      <a:rPr lang="it-IT" sz="3200" i="1" smtClean="0">
                        <a:latin typeface="Cambria Math"/>
                        <a:ea typeface="Cambria Math"/>
                      </a:rPr>
                      <m:t>𝜋</m:t>
                    </m:r>
                    <m:r>
                      <a:rPr lang="it-IT" sz="3200" b="0" i="1" smtClean="0">
                        <a:latin typeface="Cambria Math"/>
                        <a:ea typeface="Cambria Math"/>
                      </a:rPr>
                      <m:t>𝑟</m:t>
                    </m:r>
                    <m:r>
                      <a:rPr lang="it-IT" sz="3200" b="0" i="1" baseline="30000" smtClean="0">
                        <a:latin typeface="Cambria Math"/>
                        <a:ea typeface="Cambria Math"/>
                      </a:rPr>
                      <m:t>2</m:t>
                    </m:r>
                  </m:oMath>
                </a14:m>
                <a:endParaRPr lang="it-IT" sz="3200" baseline="30000"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6156176" y="3068960"/>
                <a:ext cx="2376264" cy="584775"/>
              </a:xfrm>
              <a:prstGeom prst="rect">
                <a:avLst/>
              </a:prstGeom>
              <a:blipFill rotWithShape="1">
                <a:blip r:embed="rId3"/>
                <a:stretch>
                  <a:fillRect l="-6667" t="-12500" b="-343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6156176" y="3717032"/>
                <a:ext cx="2232248" cy="789190"/>
              </a:xfrm>
              <a:prstGeom prst="rect">
                <a:avLst/>
              </a:prstGeom>
              <a:noFill/>
            </p:spPr>
            <p:txBody>
              <a:bodyPr wrap="square" rtlCol="0">
                <a:spAutoFit/>
              </a:bodyPr>
              <a:lstStyle/>
              <a:p>
                <a:r>
                  <a:rPr lang="it-IT" sz="3200" dirty="0"/>
                  <a:t>V = </a:t>
                </a:r>
                <a14:m>
                  <m:oMath xmlns:m="http://schemas.openxmlformats.org/officeDocument/2006/math">
                    <m:f>
                      <m:fPr>
                        <m:ctrlPr>
                          <a:rPr lang="it-IT" sz="3200" b="0" i="1" smtClean="0">
                            <a:latin typeface="Cambria Math" panose="02040503050406030204" pitchFamily="18" charset="0"/>
                          </a:rPr>
                        </m:ctrlPr>
                      </m:fPr>
                      <m:num>
                        <m:r>
                          <a:rPr lang="it-IT" sz="3200" b="0" i="1" smtClean="0">
                            <a:latin typeface="Cambria Math"/>
                          </a:rPr>
                          <m:t>4</m:t>
                        </m:r>
                      </m:num>
                      <m:den>
                        <m:r>
                          <a:rPr lang="it-IT" sz="3200" b="0" i="1" smtClean="0">
                            <a:latin typeface="Cambria Math"/>
                          </a:rPr>
                          <m:t>3</m:t>
                        </m:r>
                      </m:den>
                    </m:f>
                    <m:r>
                      <a:rPr lang="it-IT" sz="3200" b="0" i="1" smtClean="0">
                        <a:latin typeface="Cambria Math"/>
                      </a:rPr>
                      <m:t> </m:t>
                    </m:r>
                    <m:r>
                      <a:rPr lang="it-IT" sz="3200" b="0" i="1" smtClean="0">
                        <a:latin typeface="Cambria Math"/>
                        <a:ea typeface="Cambria Math"/>
                      </a:rPr>
                      <m:t>𝜋</m:t>
                    </m:r>
                    <m:r>
                      <a:rPr lang="it-IT" sz="3200" b="0" i="1" smtClean="0">
                        <a:latin typeface="Cambria Math"/>
                        <a:ea typeface="Cambria Math"/>
                      </a:rPr>
                      <m:t> </m:t>
                    </m:r>
                    <m:r>
                      <a:rPr lang="it-IT" sz="3200" b="0" i="1" smtClean="0">
                        <a:latin typeface="Cambria Math"/>
                        <a:ea typeface="Cambria Math"/>
                      </a:rPr>
                      <m:t>𝑟</m:t>
                    </m:r>
                    <m:r>
                      <a:rPr lang="it-IT" sz="3200" b="0" i="1" baseline="30000" smtClean="0">
                        <a:latin typeface="Cambria Math"/>
                        <a:ea typeface="Cambria Math"/>
                      </a:rPr>
                      <m:t>3</m:t>
                    </m:r>
                  </m:oMath>
                </a14:m>
                <a:endParaRPr lang="it-IT" sz="3200" baseline="30000"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6156176" y="3717032"/>
                <a:ext cx="2232248" cy="789190"/>
              </a:xfrm>
              <a:prstGeom prst="rect">
                <a:avLst/>
              </a:prstGeom>
              <a:blipFill rotWithShape="1">
                <a:blip r:embed="rId4"/>
                <a:stretch>
                  <a:fillRect l="-7104" b="-12403"/>
                </a:stretch>
              </a:blipFill>
            </p:spPr>
            <p:txBody>
              <a:bodyPr/>
              <a:lstStyle/>
              <a:p>
                <a:r>
                  <a:rPr lang="it-IT">
                    <a:noFill/>
                  </a:rPr>
                  <a:t> </a:t>
                </a:r>
              </a:p>
            </p:txBody>
          </p:sp>
        </mc:Fallback>
      </mc:AlternateContent>
      <p:cxnSp>
        <p:nvCxnSpPr>
          <p:cNvPr id="17" name="Connettore 2 16"/>
          <p:cNvCxnSpPr/>
          <p:nvPr/>
        </p:nvCxnSpPr>
        <p:spPr>
          <a:xfrm flipV="1">
            <a:off x="4166257" y="4581128"/>
            <a:ext cx="909799" cy="39592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62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DFD53096-DC5C-117E-22DB-1449FCC59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549C2C89-7B4B-2076-C3B9-36E36E86A0FF}"/>
              </a:ext>
            </a:extLst>
          </p:cNvPr>
          <p:cNvSpPr>
            <a:spLocks noGrp="1"/>
          </p:cNvSpPr>
          <p:nvPr>
            <p:ph type="title"/>
          </p:nvPr>
        </p:nvSpPr>
        <p:spPr/>
        <p:txBody>
          <a:bodyPr/>
          <a:lstStyle/>
          <a:p>
            <a:r>
              <a:rPr lang="it-IT" altLang="it-IT"/>
              <a:t>Augusto e Maria Krogh</a:t>
            </a:r>
          </a:p>
        </p:txBody>
      </p:sp>
      <p:pic>
        <p:nvPicPr>
          <p:cNvPr id="6147" name="Picture 2" descr="I:\Pneumo Trieste 2011\gas-analy.jpg">
            <a:extLst>
              <a:ext uri="{FF2B5EF4-FFF2-40B4-BE49-F238E27FC236}">
                <a16:creationId xmlns:a16="http://schemas.microsoft.com/office/drawing/2014/main" id="{DAF0C018-B453-5451-146B-7DE2B5244D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84313"/>
            <a:ext cx="4427538" cy="2774950"/>
          </a:xfrm>
          <a:noFill/>
        </p:spPr>
      </p:pic>
      <p:pic>
        <p:nvPicPr>
          <p:cNvPr id="6148" name="Picture 3" descr="I:\Pneumo Trieste 2011\MK-Grenland.jpg">
            <a:extLst>
              <a:ext uri="{FF2B5EF4-FFF2-40B4-BE49-F238E27FC236}">
                <a16:creationId xmlns:a16="http://schemas.microsoft.com/office/drawing/2014/main" id="{E2292BD6-5BD8-BDD7-B43A-0A99ECB8C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84313"/>
            <a:ext cx="447198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egnaposto contenuto 2">
            <a:extLst>
              <a:ext uri="{FF2B5EF4-FFF2-40B4-BE49-F238E27FC236}">
                <a16:creationId xmlns:a16="http://schemas.microsoft.com/office/drawing/2014/main" id="{F7E5EC70-C262-F4B8-FA8E-52300AA86DD8}"/>
              </a:ext>
            </a:extLst>
          </p:cNvPr>
          <p:cNvSpPr>
            <a:spLocks noGrp="1"/>
          </p:cNvSpPr>
          <p:nvPr>
            <p:ph idx="4294967295"/>
          </p:nvPr>
        </p:nvSpPr>
        <p:spPr>
          <a:xfrm>
            <a:off x="0" y="260350"/>
            <a:ext cx="8497888" cy="5865813"/>
          </a:xfrm>
        </p:spPr>
        <p:txBody>
          <a:bodyPr/>
          <a:lstStyle/>
          <a:p>
            <a:r>
              <a:rPr lang="en-US" altLang="it-IT" sz="1800"/>
              <a:t>Respiration. 1991;58(5-6):233-7.</a:t>
            </a:r>
          </a:p>
          <a:p>
            <a:r>
              <a:rPr lang="en-US" altLang="it-IT" sz="1800" b="1"/>
              <a:t>Factors affecting variations in pulmonary diffusing capacity resulting from postural changes.</a:t>
            </a:r>
          </a:p>
          <a:p>
            <a:r>
              <a:rPr lang="en-US" altLang="it-IT" sz="1800">
                <a:hlinkClick r:id="rId3"/>
              </a:rPr>
              <a:t>Pistelli R</a:t>
            </a:r>
            <a:r>
              <a:rPr lang="en-US" altLang="it-IT" sz="1800"/>
              <a:t>, </a:t>
            </a:r>
            <a:r>
              <a:rPr lang="en-US" altLang="it-IT" sz="1800">
                <a:hlinkClick r:id="rId4"/>
              </a:rPr>
              <a:t>Fuso L</a:t>
            </a:r>
            <a:r>
              <a:rPr lang="en-US" altLang="it-IT" sz="1800"/>
              <a:t>, </a:t>
            </a:r>
            <a:r>
              <a:rPr lang="en-US" altLang="it-IT" sz="1800">
                <a:hlinkClick r:id="rId5"/>
              </a:rPr>
              <a:t>Muzzolon R</a:t>
            </a:r>
            <a:r>
              <a:rPr lang="en-US" altLang="it-IT" sz="1800"/>
              <a:t>, </a:t>
            </a:r>
            <a:r>
              <a:rPr lang="en-US" altLang="it-IT" sz="1800">
                <a:hlinkClick r:id="rId6"/>
              </a:rPr>
              <a:t>Canfora M</a:t>
            </a:r>
            <a:r>
              <a:rPr lang="en-US" altLang="it-IT" sz="1800"/>
              <a:t>, </a:t>
            </a:r>
            <a:r>
              <a:rPr lang="en-US" altLang="it-IT" sz="1800">
                <a:hlinkClick r:id="rId7"/>
              </a:rPr>
              <a:t>Ferrante E</a:t>
            </a:r>
            <a:r>
              <a:rPr lang="en-US" altLang="it-IT" sz="1800"/>
              <a:t>, </a:t>
            </a:r>
            <a:r>
              <a:rPr lang="en-US" altLang="it-IT" sz="1800">
                <a:hlinkClick r:id="rId8"/>
              </a:rPr>
              <a:t>Ciappi G</a:t>
            </a:r>
            <a:r>
              <a:rPr lang="en-US" altLang="it-IT" sz="1800"/>
              <a:t>.</a:t>
            </a:r>
          </a:p>
          <a:p>
            <a:r>
              <a:rPr lang="en-US" altLang="it-IT" sz="1800"/>
              <a:t>Servizio di Fisiopatologia Respiratoria, Università Cattolica S. Cuore, Roma, Italia.</a:t>
            </a:r>
          </a:p>
          <a:p>
            <a:r>
              <a:rPr lang="en-US" altLang="it-IT" sz="1800" b="1"/>
              <a:t>Abstract</a:t>
            </a:r>
          </a:p>
          <a:p>
            <a:r>
              <a:rPr lang="en-US" altLang="it-IT" sz="1800"/>
              <a:t>The relation of postural changes to the diffusing capacity of the lung for carbon monoxide (DLCO) was investigated in 12 normal nonsmokers in order to evaluate the influence of body position on several components of lung resistance to gas diffusion. The well-known increase in CO diffusing capacity in the supine position was obtained only for data corrected for alveolar volume (KCO: 6.18 +/- 0.75 vs. 5.45 +/- 0.67 ml/min/mm Hg/l; p less than 0.005). Moreover, only the membrane component (Dm) increased significantly in supine subjects (KDm = 2.81 +/- 1.32 vs. 1.82 +/- 0.54 ml/min/mm Hg/l; p less than 0.05), the increase in capillary blood volume (Vc) being not significant (KVc = 12.54 +/- 4.22 vs. 11.17 +/- 3.79 ml/l; NS). These data could be interpreted as a demonstration of a more homogeneously distributed ventilation with respect to diffusion surface in healthy young people in a supine position. The amount of surface available for diffusion seems therefore to be a limiting factor to gas flow across the lungs in these subjects. Thus a straightforward attribution of posturally influenced changes in CO diffusing capacity exclusively to factors affecting Vc is not recommended, particularly in pathological conditions, if information about variation in distribution of ventilation is unavailable</a:t>
            </a:r>
          </a:p>
          <a:p>
            <a:endParaRPr lang="en-US" altLang="it-IT" sz="180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3C7C5940-1507-1F7B-8CF7-F40B2BE7EF90}"/>
              </a:ext>
            </a:extLst>
          </p:cNvPr>
          <p:cNvSpPr>
            <a:spLocks noGrp="1"/>
          </p:cNvSpPr>
          <p:nvPr>
            <p:ph type="title"/>
          </p:nvPr>
        </p:nvSpPr>
        <p:spPr/>
        <p:txBody>
          <a:bodyPr/>
          <a:lstStyle/>
          <a:p>
            <a:endParaRPr lang="it-IT" altLang="it-IT"/>
          </a:p>
        </p:txBody>
      </p:sp>
      <p:pic>
        <p:nvPicPr>
          <p:cNvPr id="36867" name="Picture 2">
            <a:extLst>
              <a:ext uri="{FF2B5EF4-FFF2-40B4-BE49-F238E27FC236}">
                <a16:creationId xmlns:a16="http://schemas.microsoft.com/office/drawing/2014/main" id="{4A66DCD0-4D35-F2F8-5142-18C18891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1375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asellaDiTesto 5">
            <a:extLst>
              <a:ext uri="{FF2B5EF4-FFF2-40B4-BE49-F238E27FC236}">
                <a16:creationId xmlns:a16="http://schemas.microsoft.com/office/drawing/2014/main" id="{6B948F2D-6195-67CE-59EA-7064A0B3A1C3}"/>
              </a:ext>
            </a:extLst>
          </p:cNvPr>
          <p:cNvSpPr txBox="1">
            <a:spLocks noChangeArrowheads="1"/>
          </p:cNvSpPr>
          <p:nvPr/>
        </p:nvSpPr>
        <p:spPr bwMode="auto">
          <a:xfrm>
            <a:off x="3995738" y="6165850"/>
            <a:ext cx="439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CHEST 1996; 110:1009-13</a:t>
            </a:r>
          </a:p>
        </p:txBody>
      </p:sp>
      <p:pic>
        <p:nvPicPr>
          <p:cNvPr id="36869" name="Picture 3">
            <a:extLst>
              <a:ext uri="{FF2B5EF4-FFF2-40B4-BE49-F238E27FC236}">
                <a16:creationId xmlns:a16="http://schemas.microsoft.com/office/drawing/2014/main" id="{313C06FA-2E84-DE21-59FA-6E9BDBEEF53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825" y="2133600"/>
            <a:ext cx="8642350" cy="3024188"/>
          </a:xfrm>
          <a:noFill/>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6D69E12A-E654-1DF1-4EFA-94BEDF51C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765175"/>
            <a:ext cx="69437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asellaDiTesto 2">
            <a:extLst>
              <a:ext uri="{FF2B5EF4-FFF2-40B4-BE49-F238E27FC236}">
                <a16:creationId xmlns:a16="http://schemas.microsoft.com/office/drawing/2014/main" id="{B4147F00-7DA4-2A96-DC1B-AFCF917248BB}"/>
              </a:ext>
            </a:extLst>
          </p:cNvPr>
          <p:cNvSpPr txBox="1">
            <a:spLocks noChangeArrowheads="1"/>
          </p:cNvSpPr>
          <p:nvPr/>
        </p:nvSpPr>
        <p:spPr bwMode="auto">
          <a:xfrm>
            <a:off x="684213" y="5805488"/>
            <a:ext cx="792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a:t>Piergiuseppe Agostoni et al European Heart Journal (2006) 27, 2538–2543</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a:extLst>
              <a:ext uri="{FF2B5EF4-FFF2-40B4-BE49-F238E27FC236}">
                <a16:creationId xmlns:a16="http://schemas.microsoft.com/office/drawing/2014/main" id="{35DCEF66-956C-EDED-3AB8-A814B0B7CCFC}"/>
              </a:ext>
            </a:extLst>
          </p:cNvPr>
          <p:cNvSpPr>
            <a:spLocks noGrp="1"/>
          </p:cNvSpPr>
          <p:nvPr>
            <p:ph type="title"/>
          </p:nvPr>
        </p:nvSpPr>
        <p:spPr/>
        <p:txBody>
          <a:bodyPr/>
          <a:lstStyle/>
          <a:p>
            <a:r>
              <a:rPr lang="en-US" altLang="it-IT" dirty="0"/>
              <a:t>DLCO e </a:t>
            </a:r>
            <a:r>
              <a:rPr lang="en-US" altLang="it-IT" dirty="0" err="1"/>
              <a:t>circolo</a:t>
            </a:r>
            <a:r>
              <a:rPr lang="en-US" altLang="it-IT" dirty="0"/>
              <a:t> </a:t>
            </a:r>
            <a:r>
              <a:rPr lang="en-US" altLang="it-IT" dirty="0" err="1"/>
              <a:t>polmonare</a:t>
            </a:r>
            <a:endParaRPr lang="en-US" altLang="it-IT" dirty="0"/>
          </a:p>
        </p:txBody>
      </p:sp>
      <p:sp>
        <p:nvSpPr>
          <p:cNvPr id="43011" name="Segnaposto contenuto 2">
            <a:extLst>
              <a:ext uri="{FF2B5EF4-FFF2-40B4-BE49-F238E27FC236}">
                <a16:creationId xmlns:a16="http://schemas.microsoft.com/office/drawing/2014/main" id="{4820FD07-7CEC-C88C-1C95-74E9CEA39533}"/>
              </a:ext>
            </a:extLst>
          </p:cNvPr>
          <p:cNvSpPr>
            <a:spLocks noGrp="1"/>
          </p:cNvSpPr>
          <p:nvPr>
            <p:ph idx="1"/>
          </p:nvPr>
        </p:nvSpPr>
        <p:spPr/>
        <p:txBody>
          <a:bodyPr/>
          <a:lstStyle/>
          <a:p>
            <a:r>
              <a:rPr lang="en-US" altLang="it-IT" sz="2800"/>
              <a:t>Il trasferimento (diffusione) dall’aria alveolare al sangue di gas non inerti (DLx) è un indicatore sensibile di amputazione, rimodellamento e /o inadeguato riempimento del circolo polmonare.</a:t>
            </a:r>
          </a:p>
          <a:p>
            <a:r>
              <a:rPr lang="en-US" altLang="it-IT" sz="2800"/>
              <a:t>In numerose patologie del circolo polmonare è stata dimostrata l’associazione di DLx con la gravità della malattia vascolare polmonare.</a:t>
            </a:r>
          </a:p>
          <a:p>
            <a:r>
              <a:rPr lang="en-US" altLang="it-IT" sz="2800"/>
              <a:t>L’utilizzazione di DLx come indicatore prognostico o come esito di interventi terapeutici è decisamente sottodimensionata nell’attuale pratica clinica</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D1153855-4E1B-E4BE-C175-194E46CE6F44}"/>
              </a:ext>
            </a:extLst>
          </p:cNvPr>
          <p:cNvSpPr>
            <a:spLocks noGrp="1"/>
          </p:cNvSpPr>
          <p:nvPr>
            <p:ph type="title"/>
          </p:nvPr>
        </p:nvSpPr>
        <p:spPr/>
        <p:txBody>
          <a:bodyPr/>
          <a:lstStyle/>
          <a:p>
            <a:r>
              <a:rPr lang="it-IT" altLang="it-IT"/>
              <a:t>La barriera alveolo-capillare</a:t>
            </a:r>
          </a:p>
        </p:txBody>
      </p:sp>
      <p:pic>
        <p:nvPicPr>
          <p:cNvPr id="4099" name="Picture 2" descr="I:\Pneumo Trieste 2011\alveolo.jpg">
            <a:extLst>
              <a:ext uri="{FF2B5EF4-FFF2-40B4-BE49-F238E27FC236}">
                <a16:creationId xmlns:a16="http://schemas.microsoft.com/office/drawing/2014/main" id="{2155AC95-9A2B-27A1-FDE8-3AC85920BD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357313"/>
            <a:ext cx="6553200" cy="5068887"/>
          </a:xfrm>
          <a:noFill/>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595D32A-97F8-C104-FDB9-38514E7FB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620713"/>
            <a:ext cx="7150100"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58E5AE4-6F88-B159-F255-43021DE99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9275"/>
            <a:ext cx="8629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22473381-E2E7-8B77-7613-27D592F26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33600"/>
            <a:ext cx="85153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D39C1E71-70AB-71DB-5B8F-EA8B50E27658}"/>
              </a:ext>
            </a:extLst>
          </p:cNvPr>
          <p:cNvSpPr>
            <a:spLocks noGrp="1"/>
          </p:cNvSpPr>
          <p:nvPr>
            <p:ph type="title"/>
          </p:nvPr>
        </p:nvSpPr>
        <p:spPr>
          <a:xfrm>
            <a:off x="250825" y="0"/>
            <a:ext cx="8642350" cy="1052513"/>
          </a:xfrm>
        </p:spPr>
        <p:txBody>
          <a:bodyPr/>
          <a:lstStyle/>
          <a:p>
            <a:pPr eaLnBrk="1" hangingPunct="1"/>
            <a:r>
              <a:rPr lang="en-US" altLang="it-IT" sz="2800"/>
              <a:t>Il trasferimento del Monossido di Carbonio dalla miscela inalata al sangue </a:t>
            </a:r>
          </a:p>
        </p:txBody>
      </p:sp>
      <p:sp>
        <p:nvSpPr>
          <p:cNvPr id="5123" name="Segnaposto contenuto 2">
            <a:extLst>
              <a:ext uri="{FF2B5EF4-FFF2-40B4-BE49-F238E27FC236}">
                <a16:creationId xmlns:a16="http://schemas.microsoft.com/office/drawing/2014/main" id="{8FA28F30-CE11-CB71-1770-5339E6AE5FB6}"/>
              </a:ext>
            </a:extLst>
          </p:cNvPr>
          <p:cNvSpPr>
            <a:spLocks noGrp="1"/>
          </p:cNvSpPr>
          <p:nvPr>
            <p:ph idx="1"/>
          </p:nvPr>
        </p:nvSpPr>
        <p:spPr>
          <a:xfrm>
            <a:off x="0" y="981075"/>
            <a:ext cx="9144000" cy="5616575"/>
          </a:xfrm>
        </p:spPr>
        <p:txBody>
          <a:bodyPr/>
          <a:lstStyle/>
          <a:p>
            <a:pPr eaLnBrk="1" hangingPunct="1"/>
            <a:r>
              <a:rPr lang="en-US" altLang="it-IT" sz="2000"/>
              <a:t>Krogh, A., and Krogh, M., On the rate of diffusion of carbonic oxide into the lungs of man. Skandinav. Arch. f. Physiol., 1909, 23, 236.</a:t>
            </a:r>
          </a:p>
          <a:p>
            <a:pPr eaLnBrk="1" hangingPunct="1"/>
            <a:r>
              <a:rPr lang="en-US" altLang="it-IT" sz="2000"/>
              <a:t>Krogh, M., Diffusion of gases through the lungs of </a:t>
            </a:r>
            <a:r>
              <a:rPr lang="de-DE" altLang="it-IT" sz="2000"/>
              <a:t>man. J. Physiol., 1915, 49, 271.</a:t>
            </a:r>
          </a:p>
          <a:p>
            <a:pPr eaLnBrk="1" hangingPunct="1"/>
            <a:endParaRPr lang="en-US" altLang="it-IT" sz="2000"/>
          </a:p>
          <a:p>
            <a:pPr eaLnBrk="1" hangingPunct="1"/>
            <a:endParaRPr lang="en-US" altLang="it-IT" sz="20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AE04C1B-2B0C-2026-4C28-45D3BB3F7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88913"/>
            <a:ext cx="778192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La diffusione alveolo-capillare_4[20250513085656531].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2148</Words>
  <Application>Microsoft Office PowerPoint</Application>
  <PresentationFormat>Presentazione su schermo (4:3)</PresentationFormat>
  <Paragraphs>163</Paragraphs>
  <Slides>43</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Arial</vt:lpstr>
      <vt:lpstr>Arial Unicode MS</vt:lpstr>
      <vt:lpstr>Calibri</vt:lpstr>
      <vt:lpstr>Cambria Math</vt:lpstr>
      <vt:lpstr>Tema di Office</vt:lpstr>
      <vt:lpstr>Un test per la clinica: la diffusione alveolo capillare dei gas ovvero dal blocco alveolo-capillare alla valutazione del circolo capillare </vt:lpstr>
      <vt:lpstr>Indice della presentazione </vt:lpstr>
      <vt:lpstr>Diffusion properties of the lung</vt:lpstr>
      <vt:lpstr>Augusto e Maria Krogh</vt:lpstr>
      <vt:lpstr>La barriera alveolo-capillare</vt:lpstr>
      <vt:lpstr>Presentazione standard di PowerPoint</vt:lpstr>
      <vt:lpstr>Presentazione standard di PowerPoint</vt:lpstr>
      <vt:lpstr>Il trasferimento del Monossido di Carbonio dalla miscela inalata al sangue </vt:lpstr>
      <vt:lpstr>Presentazione standard di PowerPoint</vt:lpstr>
      <vt:lpstr>Il trasferimento del Monossido di Carbonio dalla miscela inalata al sangue </vt:lpstr>
      <vt:lpstr>Presentazione standard di PowerPoint</vt:lpstr>
      <vt:lpstr>La resistenza alveolo-capillare</vt:lpstr>
      <vt:lpstr>La resistenza alveolo-capillare</vt:lpstr>
      <vt:lpstr>La “scoperta” di  Roughton &amp; Forster</vt:lpstr>
      <vt:lpstr>La equilibrazione (diffusione) alveolo-capillare</vt:lpstr>
      <vt:lpstr>Altre componenti della resistenza all’equilibrazione</vt:lpstr>
      <vt:lpstr>DLCO/DLNO method</vt:lpstr>
      <vt:lpstr>Presentazione standard di PowerPoint</vt:lpstr>
      <vt:lpstr>Presentazione standard di PowerPoint</vt:lpstr>
      <vt:lpstr>La equilibrazione (diffusione) alveolo-capillare</vt:lpstr>
      <vt:lpstr>La diffusione come conduttanza ed un modello semplice per l’equilibrazione</vt:lpstr>
      <vt:lpstr>Limitazione alla diffusione nel modello diffusione/perfusione</vt:lpstr>
      <vt:lpstr>Limitazione alla diffusione</vt:lpstr>
      <vt:lpstr>Presentazione standard di PowerPoint</vt:lpstr>
      <vt:lpstr>Interpretazione del test di trasferimento di un gas</vt:lpstr>
      <vt:lpstr>Indice della presentazione </vt:lpstr>
      <vt:lpstr>Il trasferimento del Monossido di Carbonio dalla miscela inalata al sangue </vt:lpstr>
      <vt:lpstr>Terminologia</vt:lpstr>
      <vt:lpstr>Presentazione standard di PowerPoint</vt:lpstr>
      <vt:lpstr>Misura della DLCO col metodo del respiro singolo con apnea (DLCOsb)</vt:lpstr>
      <vt:lpstr>Presentazione standard di PowerPoint</vt:lpstr>
      <vt:lpstr>Tempo di apnea</vt:lpstr>
      <vt:lpstr>Presentazione standard di PowerPoint</vt:lpstr>
      <vt:lpstr>Presentazione standard di PowerPoint</vt:lpstr>
      <vt:lpstr>Presentazione standard di PowerPoint</vt:lpstr>
      <vt:lpstr>IL test su singolo respiro</vt:lpstr>
      <vt:lpstr> DLCO vs KCO</vt:lpstr>
      <vt:lpstr>Una ovvietà geometrica</vt:lpstr>
      <vt:lpstr>Presentazione standard di PowerPoint</vt:lpstr>
      <vt:lpstr>Presentazione standard di PowerPoint</vt:lpstr>
      <vt:lpstr>Presentazione standard di PowerPoint</vt:lpstr>
      <vt:lpstr>Presentazione standard di PowerPoint</vt:lpstr>
      <vt:lpstr>DLCO e circolo polmonare</vt:lpstr>
    </vt:vector>
  </TitlesOfParts>
  <Company>National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diffusione alveolo-capillare</dc:title>
  <dc:creator>claudio</dc:creator>
  <cp:lastModifiedBy>Media DIgital Business</cp:lastModifiedBy>
  <cp:revision>89</cp:revision>
  <dcterms:created xsi:type="dcterms:W3CDTF">2010-09-08T15:22:41Z</dcterms:created>
  <dcterms:modified xsi:type="dcterms:W3CDTF">2025-05-13T06:57:26Z</dcterms:modified>
</cp:coreProperties>
</file>