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61" r:id="rId5"/>
    <p:sldId id="263" r:id="rId6"/>
    <p:sldId id="260" r:id="rId7"/>
    <p:sldId id="259" r:id="rId8"/>
    <p:sldId id="269" r:id="rId9"/>
    <p:sldId id="264" r:id="rId10"/>
    <p:sldId id="268" r:id="rId11"/>
    <p:sldId id="265" r:id="rId12"/>
    <p:sldId id="266" r:id="rId13"/>
    <p:sldId id="267" r:id="rId14"/>
  </p:sldIdLst>
  <p:sldSz cx="10287000" cy="6858000" type="35mm"/>
  <p:notesSz cx="6858000" cy="9144000"/>
  <p:custDataLst>
    <p:tags r:id="rId1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66"/>
  </p:normalViewPr>
  <p:slideViewPr>
    <p:cSldViewPr snapToGrid="0">
      <p:cViewPr varScale="1">
        <p:scale>
          <a:sx n="97" d="100"/>
          <a:sy n="97" d="100"/>
        </p:scale>
        <p:origin x="96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1122363"/>
            <a:ext cx="874395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3602038"/>
            <a:ext cx="771525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6C7E3-C68D-B54C-A8B3-BE5DDA2DB0C4}" type="datetimeFigureOut">
              <a:rPr lang="it-IT" smtClean="0"/>
              <a:t>13/05/2025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6D8DE-0B0E-6C48-9AC4-F05E7D3E5A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9349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6C7E3-C68D-B54C-A8B3-BE5DDA2DB0C4}" type="datetimeFigureOut">
              <a:rPr lang="it-IT" smtClean="0"/>
              <a:t>13/05/2025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6D8DE-0B0E-6C48-9AC4-F05E7D3E5A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7703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1635" y="365125"/>
            <a:ext cx="2218134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232" y="365125"/>
            <a:ext cx="6525816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6C7E3-C68D-B54C-A8B3-BE5DDA2DB0C4}" type="datetimeFigureOut">
              <a:rPr lang="it-IT" smtClean="0"/>
              <a:t>13/05/2025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6D8DE-0B0E-6C48-9AC4-F05E7D3E5A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8490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6C7E3-C68D-B54C-A8B3-BE5DDA2DB0C4}" type="datetimeFigureOut">
              <a:rPr lang="it-IT" smtClean="0"/>
              <a:t>13/05/2025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6D8DE-0B0E-6C48-9AC4-F05E7D3E5A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9742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874" y="1709740"/>
            <a:ext cx="88725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874" y="4589465"/>
            <a:ext cx="887253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6C7E3-C68D-B54C-A8B3-BE5DDA2DB0C4}" type="datetimeFigureOut">
              <a:rPr lang="it-IT" smtClean="0"/>
              <a:t>13/05/2025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6D8DE-0B0E-6C48-9AC4-F05E7D3E5A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4158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231" y="1825625"/>
            <a:ext cx="4371975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794" y="1825625"/>
            <a:ext cx="4371975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6C7E3-C68D-B54C-A8B3-BE5DDA2DB0C4}" type="datetimeFigureOut">
              <a:rPr lang="it-IT" smtClean="0"/>
              <a:t>13/05/2025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6D8DE-0B0E-6C48-9AC4-F05E7D3E5A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9242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365127"/>
            <a:ext cx="8872538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572" y="1681163"/>
            <a:ext cx="435188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572" y="2505075"/>
            <a:ext cx="4351883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7794" y="1681163"/>
            <a:ext cx="43733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7794" y="2505075"/>
            <a:ext cx="4373315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6C7E3-C68D-B54C-A8B3-BE5DDA2DB0C4}" type="datetimeFigureOut">
              <a:rPr lang="it-IT" smtClean="0"/>
              <a:t>13/05/2025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6D8DE-0B0E-6C48-9AC4-F05E7D3E5A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855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6C7E3-C68D-B54C-A8B3-BE5DDA2DB0C4}" type="datetimeFigureOut">
              <a:rPr lang="it-IT" smtClean="0"/>
              <a:t>13/05/2025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6D8DE-0B0E-6C48-9AC4-F05E7D3E5A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9046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6C7E3-C68D-B54C-A8B3-BE5DDA2DB0C4}" type="datetimeFigureOut">
              <a:rPr lang="it-IT" smtClean="0"/>
              <a:t>13/05/2025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6D8DE-0B0E-6C48-9AC4-F05E7D3E5A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1673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315" y="987427"/>
            <a:ext cx="520779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6C7E3-C68D-B54C-A8B3-BE5DDA2DB0C4}" type="datetimeFigureOut">
              <a:rPr lang="it-IT" smtClean="0"/>
              <a:t>13/05/2025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6D8DE-0B0E-6C48-9AC4-F05E7D3E5A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8471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73315" y="987427"/>
            <a:ext cx="5207794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6C7E3-C68D-B54C-A8B3-BE5DDA2DB0C4}" type="datetimeFigureOut">
              <a:rPr lang="it-IT" smtClean="0"/>
              <a:t>13/05/2025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6D8DE-0B0E-6C48-9AC4-F05E7D3E5A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0849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231" y="365127"/>
            <a:ext cx="88725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231" y="1825625"/>
            <a:ext cx="88725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231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06C7E3-C68D-B54C-A8B3-BE5DDA2DB0C4}" type="datetimeFigureOut">
              <a:rPr lang="it-IT" smtClean="0"/>
              <a:t>13/05/2025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569" y="6356352"/>
            <a:ext cx="3471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5194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6D8DE-0B0E-6C48-9AC4-F05E7D3E5A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0649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B131AE-B109-78EF-F0F6-4E7BABA105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Alcuni punti su metacolina, </a:t>
            </a:r>
            <a:r>
              <a:rPr lang="it-IT" dirty="0" err="1"/>
              <a:t>FeNO</a:t>
            </a:r>
            <a:r>
              <a:rPr lang="it-IT" dirty="0"/>
              <a:t>, </a:t>
            </a:r>
            <a:r>
              <a:rPr lang="it-IT" dirty="0" err="1"/>
              <a:t>Pimax</a:t>
            </a:r>
            <a:r>
              <a:rPr lang="it-IT" dirty="0"/>
              <a:t>/</a:t>
            </a:r>
            <a:r>
              <a:rPr lang="it-IT" dirty="0" err="1"/>
              <a:t>PeMAX</a:t>
            </a: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470B44A-ACB2-ADCA-FA85-2767E344F9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Riccardo Pistelli</a:t>
            </a:r>
          </a:p>
          <a:p>
            <a:r>
              <a:rPr lang="it-IT" dirty="0"/>
              <a:t>Università Cattolica Roma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7348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44BBEEF-D157-4039-555B-FBB84350E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033" y="551145"/>
            <a:ext cx="7364556" cy="55737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8013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E6CEA24-2F3A-F7EA-EA88-39B1CB6C8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300" y="17247"/>
            <a:ext cx="7772400" cy="68235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6020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EEA48A2-9B97-76D2-953A-F722278C2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207" y="551145"/>
            <a:ext cx="9254042" cy="58246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693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01BA4BC-D383-E9BD-384C-032F795EF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58" y="309411"/>
            <a:ext cx="7853297" cy="120234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4816A24-05F7-F0E8-7A26-43BB03301E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224" y="6614264"/>
            <a:ext cx="2654300" cy="1905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C0F8D53-0D69-A414-CF66-565860C29C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427" y="1511756"/>
            <a:ext cx="3319745" cy="227360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A9DD20F-A18D-46E5-1B84-2CAC60313D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221" y="3874456"/>
            <a:ext cx="8894611" cy="23225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1592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0ED6F8D-9B31-B641-91BF-AA2E4A27C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620" y="914400"/>
            <a:ext cx="9963535" cy="5115340"/>
          </a:xfrm>
          <a:prstGeom prst="rect">
            <a:avLst/>
          </a:prstGeom>
        </p:spPr>
      </p:pic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D74DFDFD-513D-0325-58F8-6B3FDB1E69B5}"/>
              </a:ext>
            </a:extLst>
          </p:cNvPr>
          <p:cNvSpPr/>
          <p:nvPr/>
        </p:nvSpPr>
        <p:spPr>
          <a:xfrm>
            <a:off x="6256800" y="4860000"/>
            <a:ext cx="266400" cy="230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6162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74C3438-F6C4-23C3-DFD6-401BA347B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300" y="508655"/>
            <a:ext cx="7772400" cy="58406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3367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CE87014-1AE1-4D03-972B-0FF0AF7DC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549" y="165100"/>
            <a:ext cx="5334000" cy="32639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5E62684-AAA7-C20F-E378-D7D443FA4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482" y="3571570"/>
            <a:ext cx="2200666" cy="31975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7239095-2B89-F350-5201-6BB827E2D3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4314" y="3076367"/>
            <a:ext cx="4902200" cy="16256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145A57E-F1A2-204A-7824-865CEB7233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2003" y="901797"/>
            <a:ext cx="4914900" cy="2032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9FDA816-0833-9BC3-78A3-FDE3F9616C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2003" y="4768790"/>
            <a:ext cx="4927600" cy="1790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8242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0D37DD3-1741-580E-5ED9-1A358BE87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10125"/>
            <a:ext cx="4914900" cy="35814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71F59BA-6B1B-3251-0636-88A2CE2ACE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090" y="3758679"/>
            <a:ext cx="7541366" cy="29891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67810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6BB60F97-A844-E4A2-5C46-5850FAC094F7}"/>
              </a:ext>
            </a:extLst>
          </p:cNvPr>
          <p:cNvSpPr txBox="1"/>
          <p:nvPr/>
        </p:nvSpPr>
        <p:spPr>
          <a:xfrm>
            <a:off x="242888" y="385763"/>
            <a:ext cx="3529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algn="just">
              <a:tabLst>
                <a:tab pos="1662430" algn="l"/>
              </a:tabLst>
            </a:pPr>
            <a:r>
              <a:rPr lang="it-IT" sz="1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Flow chart  della sequenza del test con metacolina</a:t>
            </a:r>
            <a:endParaRPr lang="it-IT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algn="just">
              <a:tabLst>
                <a:tab pos="1662430" algn="l"/>
              </a:tabLst>
            </a:pPr>
            <a:r>
              <a:rPr lang="it-IT" sz="1800" b="1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it-IT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2D6910C-FE26-DCEF-64F1-3B930B981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900" y="385763"/>
            <a:ext cx="4965700" cy="6184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8064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86C54C8-4867-584B-50AA-3CAEB602C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111" y="263047"/>
            <a:ext cx="5099393" cy="432147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F7D586AD-407C-2197-BC56-1C726537C1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9819" y="4559746"/>
            <a:ext cx="7937305" cy="2035207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40CEA987-E91E-CBA9-C184-1F7163D8AF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775" y="409115"/>
            <a:ext cx="4500349" cy="3778278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29799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4D3DF61-7BA4-9D37-415E-C5DC14C5D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981" y="175364"/>
            <a:ext cx="8703695" cy="64691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6769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EF64EDE-091D-27C5-BFC2-52526F89A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900" y="1998727"/>
            <a:ext cx="4688600" cy="447722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62FF942-6955-B377-8203-E065EDDBE5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4613" y="1998727"/>
            <a:ext cx="4341053" cy="458182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A7E20D6-7401-2CC3-6982-EB0CC3F7A3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119" y="77730"/>
            <a:ext cx="6756400" cy="17272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A9E8DBE-558C-A396-ACCD-2AE29B0F9F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4864" y="1677930"/>
            <a:ext cx="2324100" cy="127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529863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Metacolina e non solo[20250513085810652].mdb"/>
  <p:tag name="ARS_RESPONSE_PERSONNUM" val="10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00"/>
  <p:tag name="ARS_SLIDE_PARTICIPANTNUM_MEN" val="100"/>
  <p:tag name="ARS_SLIDE_SUBMITNUM_MEN" val="0"/>
  <p:tag name="ARS_SLIDE_PARTICIPANTNUM" val="100"/>
  <p:tag name="ARS_SLIDE_SUBMITNUM" val="0"/>
  <p:tag name="ARS_SLIDE_CORRECTNUM" val="0"/>
  <p:tag name="ARS_SLIDE_VOTEMEAN" val="0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00"/>
  <p:tag name="ARS_SLIDE_PARTICIPANTNUM_MEN" val="100"/>
  <p:tag name="ARS_SLIDE_SUBMITNUM_MEN" val="0"/>
  <p:tag name="ARS_SLIDE_PARTICIPANTNUM" val="100"/>
  <p:tag name="ARS_SLIDE_SUBMITNUM" val="0"/>
  <p:tag name="ARS_SLIDE_CORRECTNUM" val="0"/>
  <p:tag name="ARS_SLIDE_VOTEMEAN" val="0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00"/>
  <p:tag name="ARS_SLIDE_PARTICIPANTNUM_MEN" val="100"/>
  <p:tag name="ARS_SLIDE_SUBMITNUM_MEN" val="0"/>
  <p:tag name="ARS_SLIDE_PARTICIPANTNUM" val="100"/>
  <p:tag name="ARS_SLIDE_SUBMITNUM" val="0"/>
  <p:tag name="ARS_SLIDE_CORRECTNUM" val="0"/>
  <p:tag name="ARS_SLIDE_VOTEMEAN" val="0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00"/>
  <p:tag name="ARS_SLIDE_PARTICIPANTNUM_MEN" val="100"/>
  <p:tag name="ARS_SLIDE_SUBMITNUM_MEN" val="0"/>
  <p:tag name="ARS_SLIDE_PARTICIPANTNUM" val="100"/>
  <p:tag name="ARS_SLIDE_SUBMITNUM" val="0"/>
  <p:tag name="ARS_SLIDE_CORRECTNUM" val="0"/>
  <p:tag name="ARS_SLIDE_VOTEMEAN" val="0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00"/>
  <p:tag name="ARS_SLIDE_PARTICIPANTNUM_MEN" val="100"/>
  <p:tag name="ARS_SLIDE_SUBMITNUM_MEN" val="0"/>
  <p:tag name="ARS_SLIDE_PARTICIPANTNUM" val="100"/>
  <p:tag name="ARS_SLIDE_SUBMITNUM" val="0"/>
  <p:tag name="ARS_SLIDE_CORRECTNUM" val="0"/>
  <p:tag name="ARS_SLIDE_VOTEMEAN" val="0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TYPE" val="ctBarBox"/>
  <p:tag name="ARS_CHARTPARA_DATAFORMAT" val="ltNumberValue"/>
  <p:tag name="ARS_CHARTPARA_SHOWTIME" val="csStop"/>
  <p:tag name="ARS_CHARTPARA_NUMBERDEC" val="0"/>
  <p:tag name="ARS_CHARTPARA_DATAPERCENTBASE" val="crResponse"/>
  <p:tag name="ARS_CHARTPARA_PERCENTDEC" val="2"/>
  <p:tag name="ARS_CHARTPARA_SHOW3D" val="0"/>
  <p:tag name="ARS_CHARTPARA_SHOWWINDOW" val="0"/>
  <p:tag name="ARS_CHARTPOINTWIDTH" val="0.5"/>
  <p:tag name="ARS_CHARTSHOWITEMTEXT" val="0"/>
  <p:tag name="ARS_CHARTPARA_TEXTCHARTSPACEORLINE" val="0"/>
  <p:tag name="ARS_CHARTPARA_TEXTCHARTTYPEBYLINE" val="0"/>
  <p:tag name="ARS_CHARTPARA_CHARTVALUEISVOTEDCOUN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TYPE" val="ctBarBox"/>
  <p:tag name="ARS_CHARTPARA_DATAFORMAT" val="ltNumberValue"/>
  <p:tag name="ARS_CHARTPARA_SHOWTIME" val="csStop"/>
  <p:tag name="ARS_CHARTPARA_NUMBERDEC" val="0"/>
  <p:tag name="ARS_CHARTPARA_DATAPERCENTBASE" val="crResponse"/>
  <p:tag name="ARS_CHARTPARA_PERCENTDEC" val="2"/>
  <p:tag name="ARS_CHARTPARA_SHOW3D" val="0"/>
  <p:tag name="ARS_CHARTPARA_SHOWWINDOW" val="0"/>
  <p:tag name="ARS_CHARTPOINTWIDTH" val="0.5"/>
  <p:tag name="ARS_CHARTSHOWITEMTEXT" val="0"/>
  <p:tag name="ARS_CHARTPARA_TEXTCHARTSPACEORLINE" val="0"/>
  <p:tag name="ARS_CHARTPARA_TEXTCHARTTYPEBYLINE" val="0"/>
  <p:tag name="ARS_CHARTPARA_CHARTVALUEISVOTEDCOUNT" val="0"/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00"/>
  <p:tag name="ARS_SLIDE_PARTICIPANTNUM_MEN" val="100"/>
  <p:tag name="ARS_SLIDE_SUBMITNUM_MEN" val="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00"/>
  <p:tag name="ARS_SLIDE_PARTICIPANTNUM_MEN" val="100"/>
  <p:tag name="ARS_SLIDE_SUBMITNUM_MEN" val="0"/>
  <p:tag name="ARS_SLIDE_PARTICIPANTNUM" val="100"/>
  <p:tag name="ARS_SLIDE_SUBMITNUM" val="0"/>
  <p:tag name="ARS_SLIDE_CORRECTNUM" val="0"/>
  <p:tag name="ARS_SLIDE_VOTEMEAN" val="0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00"/>
  <p:tag name="ARS_SLIDE_PARTICIPANTNUM_MEN" val="100"/>
  <p:tag name="ARS_SLIDE_SUBMITNUM_MEN" val="0"/>
  <p:tag name="ARS_SLIDE_PARTICIPANTNUM" val="100"/>
  <p:tag name="ARS_SLIDE_SUBMITNUM" val="0"/>
  <p:tag name="ARS_SLIDE_CORRECTNUM" val="0"/>
  <p:tag name="ARS_SLIDE_VOTEMEAN" val="0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00"/>
  <p:tag name="ARS_SLIDE_PARTICIPANTNUM_MEN" val="100"/>
  <p:tag name="ARS_SLIDE_SUBMITNUM_MEN" val="0"/>
  <p:tag name="ARS_SLIDE_PARTICIPANTNUM" val="100"/>
  <p:tag name="ARS_SLIDE_SUBMITNUM" val="0"/>
  <p:tag name="ARS_SLIDE_CORRECTNUM" val="0"/>
  <p:tag name="ARS_SLIDE_VOTEMEAN" val="0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00"/>
  <p:tag name="ARS_SLIDE_PARTICIPANTNUM_MEN" val="100"/>
  <p:tag name="ARS_SLIDE_SUBMITNUM_MEN" val="0"/>
  <p:tag name="ARS_SLIDE_PARTICIPANTNUM" val="100"/>
  <p:tag name="ARS_SLIDE_SUBMITNUM" val="0"/>
  <p:tag name="ARS_SLIDE_CORRECTNUM" val="0"/>
  <p:tag name="ARS_SLIDE_VOTEMEAN" val="0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00"/>
  <p:tag name="ARS_SLIDE_PARTICIPANTNUM_MEN" val="100"/>
  <p:tag name="ARS_SLIDE_SUBMITNUM_MEN" val="0"/>
  <p:tag name="ARS_SLIDE_PARTICIPANTNUM" val="100"/>
  <p:tag name="ARS_SLIDE_SUBMITNUM" val="0"/>
  <p:tag name="ARS_SLIDE_CORRECTNUM" val="0"/>
  <p:tag name="ARS_SLIDE_VOTEMEAN" val="0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00"/>
  <p:tag name="ARS_SLIDE_PARTICIPANTNUM_MEN" val="100"/>
  <p:tag name="ARS_SLIDE_SUBMITNUM_MEN" val="0"/>
  <p:tag name="ARS_SLIDE_PARTICIPANTNUM" val="100"/>
  <p:tag name="ARS_SLIDE_SUBMITNUM" val="0"/>
  <p:tag name="ARS_SLIDE_CORRECTNUM" val="0"/>
  <p:tag name="ARS_SLIDE_VOTEMEAN" val="0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00"/>
  <p:tag name="ARS_SLIDE_PARTICIPANTNUM_MEN" val="100"/>
  <p:tag name="ARS_SLIDE_SUBMITNUM_MEN" val="0"/>
  <p:tag name="ARS_SLIDE_PARTICIPANTNUM" val="100"/>
  <p:tag name="ARS_SLIDE_SUBMITNUM" val="0"/>
  <p:tag name="ARS_SLIDE_CORRECTNUM" val="0"/>
  <p:tag name="ARS_SLIDE_VOTEMEAN" val="0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180</TotalTime>
  <Words>25</Words>
  <Application>Microsoft Office PowerPoint</Application>
  <PresentationFormat>Diapositive 35 mm</PresentationFormat>
  <Paragraphs>6</Paragraphs>
  <Slides>13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Tema di Office</vt:lpstr>
      <vt:lpstr>Alcuni punti su metacolina, FeNO, Pimax/PeMAX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Alcuni punti su metacolina, FeNO, Pimax/PeMAX</dc:title>
  <dc:creator>Microsoft Office User</dc:creator>
  <cp:lastModifiedBy>Media DIgital Business</cp:lastModifiedBy>
  <cp:revision>11</cp:revision>
  <dcterms:created xsi:type="dcterms:W3CDTF">2025-05-01T07:44:32Z</dcterms:created>
  <dcterms:modified xsi:type="dcterms:W3CDTF">2025-05-13T06:58:25Z</dcterms:modified>
</cp:coreProperties>
</file>