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8" r:id="rId1"/>
  </p:sldMasterIdLst>
  <p:notesMasterIdLst>
    <p:notesMasterId r:id="rId74"/>
  </p:notesMasterIdLst>
  <p:sldIdLst>
    <p:sldId id="313" r:id="rId2"/>
    <p:sldId id="1007" r:id="rId3"/>
    <p:sldId id="4601" r:id="rId4"/>
    <p:sldId id="1044" r:id="rId5"/>
    <p:sldId id="4599" r:id="rId6"/>
    <p:sldId id="4666" r:id="rId7"/>
    <p:sldId id="4667" r:id="rId8"/>
    <p:sldId id="4600" r:id="rId9"/>
    <p:sldId id="4602" r:id="rId10"/>
    <p:sldId id="4650" r:id="rId11"/>
    <p:sldId id="4627" r:id="rId12"/>
    <p:sldId id="4631" r:id="rId13"/>
    <p:sldId id="4595" r:id="rId14"/>
    <p:sldId id="460" r:id="rId15"/>
    <p:sldId id="4648" r:id="rId16"/>
    <p:sldId id="4607" r:id="rId17"/>
    <p:sldId id="4610" r:id="rId18"/>
    <p:sldId id="4611" r:id="rId19"/>
    <p:sldId id="4612" r:id="rId20"/>
    <p:sldId id="4669" r:id="rId21"/>
    <p:sldId id="461" r:id="rId22"/>
    <p:sldId id="4668" r:id="rId23"/>
    <p:sldId id="4617" r:id="rId24"/>
    <p:sldId id="4618" r:id="rId25"/>
    <p:sldId id="695" r:id="rId26"/>
    <p:sldId id="465" r:id="rId27"/>
    <p:sldId id="517" r:id="rId28"/>
    <p:sldId id="4657" r:id="rId29"/>
    <p:sldId id="642" r:id="rId30"/>
    <p:sldId id="464" r:id="rId31"/>
    <p:sldId id="753" r:id="rId32"/>
    <p:sldId id="4635" r:id="rId33"/>
    <p:sldId id="985" r:id="rId34"/>
    <p:sldId id="639" r:id="rId35"/>
    <p:sldId id="4654" r:id="rId36"/>
    <p:sldId id="645" r:id="rId37"/>
    <p:sldId id="4664" r:id="rId38"/>
    <p:sldId id="4645" r:id="rId39"/>
    <p:sldId id="4643" r:id="rId40"/>
    <p:sldId id="4659" r:id="rId41"/>
    <p:sldId id="4671" r:id="rId42"/>
    <p:sldId id="4633" r:id="rId43"/>
    <p:sldId id="577" r:id="rId44"/>
    <p:sldId id="4686" r:id="rId45"/>
    <p:sldId id="4684" r:id="rId46"/>
    <p:sldId id="4651" r:id="rId47"/>
    <p:sldId id="4683" r:id="rId48"/>
    <p:sldId id="4687" r:id="rId49"/>
    <p:sldId id="4638" r:id="rId50"/>
    <p:sldId id="4621" r:id="rId51"/>
    <p:sldId id="607" r:id="rId52"/>
    <p:sldId id="575" r:id="rId53"/>
    <p:sldId id="718" r:id="rId54"/>
    <p:sldId id="4639" r:id="rId55"/>
    <p:sldId id="4688" r:id="rId56"/>
    <p:sldId id="4658" r:id="rId57"/>
    <p:sldId id="4640" r:id="rId58"/>
    <p:sldId id="4641" r:id="rId59"/>
    <p:sldId id="4672" r:id="rId60"/>
    <p:sldId id="4677" r:id="rId61"/>
    <p:sldId id="4689" r:id="rId62"/>
    <p:sldId id="4685" r:id="rId63"/>
    <p:sldId id="4690" r:id="rId64"/>
    <p:sldId id="4691" r:id="rId65"/>
    <p:sldId id="4681" r:id="rId66"/>
    <p:sldId id="4673" r:id="rId67"/>
    <p:sldId id="4624" r:id="rId68"/>
    <p:sldId id="4679" r:id="rId69"/>
    <p:sldId id="4678" r:id="rId70"/>
    <p:sldId id="4692" r:id="rId71"/>
    <p:sldId id="4665" r:id="rId72"/>
    <p:sldId id="4625" r:id="rId73"/>
  </p:sldIdLst>
  <p:sldSz cx="9144000" cy="6858000" type="screen4x3"/>
  <p:notesSz cx="7099300" cy="102346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asquale Pompilio" initials="PP" lastIdx="1" clrIdx="0">
    <p:extLst>
      <p:ext uri="{19B8F6BF-5375-455C-9EA6-DF929625EA0E}">
        <p15:presenceInfo xmlns:p15="http://schemas.microsoft.com/office/powerpoint/2012/main" userId="376b1f81aa10cc61"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ADA"/>
    <a:srgbClr val="F1985C"/>
    <a:srgbClr val="A6A6A6"/>
    <a:srgbClr val="A8B400"/>
    <a:srgbClr val="5497D3"/>
    <a:srgbClr val="9BBB59"/>
    <a:srgbClr val="385D8A"/>
    <a:srgbClr val="D5E2B9"/>
    <a:srgbClr val="A692BE"/>
    <a:srgbClr val="D996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Stile chi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1FECB4D8-DB02-4DC6-A0A2-4F2EBAE1DC90}" styleName="Stile medio 1 - Colore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32" autoAdjust="0"/>
    <p:restoredTop sz="87920" autoAdjust="0"/>
  </p:normalViewPr>
  <p:slideViewPr>
    <p:cSldViewPr snapToGrid="0">
      <p:cViewPr varScale="1">
        <p:scale>
          <a:sx n="76" d="100"/>
          <a:sy n="76" d="100"/>
        </p:scale>
        <p:origin x="1579" y="58"/>
      </p:cViewPr>
      <p:guideLst>
        <p:guide orient="horz" pos="2160"/>
        <p:guide pos="2880"/>
      </p:guideLst>
    </p:cSldViewPr>
  </p:slideViewPr>
  <p:outlineViewPr>
    <p:cViewPr>
      <p:scale>
        <a:sx n="33" d="100"/>
        <a:sy n="33" d="100"/>
      </p:scale>
      <p:origin x="0" y="0"/>
    </p:cViewPr>
  </p:outlineViewPr>
  <p:notesTextViewPr>
    <p:cViewPr>
      <p:scale>
        <a:sx n="66" d="100"/>
        <a:sy n="66" d="100"/>
      </p:scale>
      <p:origin x="0" y="0"/>
    </p:cViewPr>
  </p:notesTextViewPr>
  <p:sorterViewPr>
    <p:cViewPr varScale="1">
      <p:scale>
        <a:sx n="1" d="1"/>
        <a:sy n="1" d="1"/>
      </p:scale>
      <p:origin x="0" y="-1596"/>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79"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57.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48673" name="Segnaposto intestazione 1"/>
          <p:cNvSpPr>
            <a:spLocks noGrp="1"/>
          </p:cNvSpPr>
          <p:nvPr>
            <p:ph type="hdr" sz="quarter"/>
          </p:nvPr>
        </p:nvSpPr>
        <p:spPr>
          <a:xfrm>
            <a:off x="1" y="0"/>
            <a:ext cx="3076363" cy="513508"/>
          </a:xfrm>
          <a:prstGeom prst="rect">
            <a:avLst/>
          </a:prstGeom>
        </p:spPr>
        <p:txBody>
          <a:bodyPr vert="horz" lIns="99075" tIns="49538" rIns="99075" bIns="49538" rtlCol="0"/>
          <a:lstStyle>
            <a:lvl1pPr algn="l">
              <a:defRPr sz="1300"/>
            </a:lvl1pPr>
          </a:lstStyle>
          <a:p>
            <a:endParaRPr lang="en-GB"/>
          </a:p>
        </p:txBody>
      </p:sp>
      <p:sp>
        <p:nvSpPr>
          <p:cNvPr id="1048674" name="Segnaposto data 2"/>
          <p:cNvSpPr>
            <a:spLocks noGrp="1"/>
          </p:cNvSpPr>
          <p:nvPr>
            <p:ph type="dt" idx="1"/>
          </p:nvPr>
        </p:nvSpPr>
        <p:spPr>
          <a:xfrm>
            <a:off x="4021295" y="0"/>
            <a:ext cx="3076363" cy="513508"/>
          </a:xfrm>
          <a:prstGeom prst="rect">
            <a:avLst/>
          </a:prstGeom>
        </p:spPr>
        <p:txBody>
          <a:bodyPr vert="horz" lIns="99075" tIns="49538" rIns="99075" bIns="49538" rtlCol="0"/>
          <a:lstStyle>
            <a:lvl1pPr algn="r">
              <a:defRPr sz="1300"/>
            </a:lvl1pPr>
          </a:lstStyle>
          <a:p>
            <a:fld id="{15134E36-0388-410F-A0D8-1C1B7E8F7637}" type="datetimeFigureOut">
              <a:rPr lang="en-GB" smtClean="0"/>
              <a:t>13/05/2025</a:t>
            </a:fld>
            <a:endParaRPr lang="en-GB"/>
          </a:p>
        </p:txBody>
      </p:sp>
      <p:sp>
        <p:nvSpPr>
          <p:cNvPr id="1048675" name="Segnaposto immagine diapositiva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9075" tIns="49538" rIns="99075" bIns="49538" rtlCol="0" anchor="ctr"/>
          <a:lstStyle/>
          <a:p>
            <a:endParaRPr lang="en-GB"/>
          </a:p>
        </p:txBody>
      </p:sp>
      <p:sp>
        <p:nvSpPr>
          <p:cNvPr id="1048676" name="Segnaposto note 4"/>
          <p:cNvSpPr>
            <a:spLocks noGrp="1"/>
          </p:cNvSpPr>
          <p:nvPr>
            <p:ph type="body" sz="quarter" idx="3"/>
          </p:nvPr>
        </p:nvSpPr>
        <p:spPr>
          <a:xfrm>
            <a:off x="709930" y="4925408"/>
            <a:ext cx="5679440" cy="4029879"/>
          </a:xfrm>
          <a:prstGeom prst="rect">
            <a:avLst/>
          </a:prstGeom>
        </p:spPr>
        <p:txBody>
          <a:bodyPr vert="horz" lIns="99075" tIns="49538" rIns="99075" bIns="49538" rtlCol="0"/>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endParaRPr lang="en-GB"/>
          </a:p>
        </p:txBody>
      </p:sp>
      <p:sp>
        <p:nvSpPr>
          <p:cNvPr id="1048677" name="Segnaposto piè di pagina 5"/>
          <p:cNvSpPr>
            <a:spLocks noGrp="1"/>
          </p:cNvSpPr>
          <p:nvPr>
            <p:ph type="ftr" sz="quarter" idx="4"/>
          </p:nvPr>
        </p:nvSpPr>
        <p:spPr>
          <a:xfrm>
            <a:off x="1" y="9721108"/>
            <a:ext cx="3076363" cy="513507"/>
          </a:xfrm>
          <a:prstGeom prst="rect">
            <a:avLst/>
          </a:prstGeom>
        </p:spPr>
        <p:txBody>
          <a:bodyPr vert="horz" lIns="99075" tIns="49538" rIns="99075" bIns="49538" rtlCol="0" anchor="b"/>
          <a:lstStyle>
            <a:lvl1pPr algn="l">
              <a:defRPr sz="1300"/>
            </a:lvl1pPr>
          </a:lstStyle>
          <a:p>
            <a:endParaRPr lang="en-GB"/>
          </a:p>
        </p:txBody>
      </p:sp>
      <p:sp>
        <p:nvSpPr>
          <p:cNvPr id="1048678" name="Segnaposto numero diapositiva 6"/>
          <p:cNvSpPr>
            <a:spLocks noGrp="1"/>
          </p:cNvSpPr>
          <p:nvPr>
            <p:ph type="sldNum" sz="quarter" idx="5"/>
          </p:nvPr>
        </p:nvSpPr>
        <p:spPr>
          <a:xfrm>
            <a:off x="4021295" y="9721108"/>
            <a:ext cx="3076363" cy="513507"/>
          </a:xfrm>
          <a:prstGeom prst="rect">
            <a:avLst/>
          </a:prstGeom>
        </p:spPr>
        <p:txBody>
          <a:bodyPr vert="horz" lIns="99075" tIns="49538" rIns="99075" bIns="49538" rtlCol="0" anchor="b"/>
          <a:lstStyle>
            <a:lvl1pPr algn="r">
              <a:defRPr sz="1300"/>
            </a:lvl1pPr>
          </a:lstStyle>
          <a:p>
            <a:fld id="{844D175A-0CD5-4A6B-A6CD-006576109E0F}" type="slidenum">
              <a:rPr lang="en-GB" smtClean="0"/>
              <a:t>‹N›</a:t>
            </a:fld>
            <a:endParaRPr lang="en-GB"/>
          </a:p>
        </p:txBody>
      </p:sp>
    </p:spTree>
    <p:extLst>
      <p:ext uri="{BB962C8B-B14F-4D97-AF65-F5344CB8AC3E}">
        <p14:creationId xmlns:p14="http://schemas.microsoft.com/office/powerpoint/2010/main" val="25078916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en.wikipedia.org/wiki/Choked_flow" TargetMode="External"/><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it-IT" sz="1200" b="0" i="0" u="none" strike="noStrike" kern="1200" baseline="0" dirty="0">
                <a:solidFill>
                  <a:schemeClr val="tx1"/>
                </a:solidFill>
                <a:latin typeface="+mn-lt"/>
                <a:ea typeface="+mn-ea"/>
                <a:cs typeface="+mn-cs"/>
              </a:rPr>
              <a:t>Come si esegue la oscillometria </a:t>
            </a:r>
            <a:r>
              <a:rPr lang="it-IT" sz="1200" b="0" i="0" u="none" strike="noStrike" kern="1200" baseline="0" dirty="0" err="1">
                <a:solidFill>
                  <a:schemeClr val="tx1"/>
                </a:solidFill>
                <a:latin typeface="+mn-lt"/>
                <a:ea typeface="+mn-ea"/>
                <a:cs typeface="+mn-cs"/>
              </a:rPr>
              <a:t>step-by-step</a:t>
            </a:r>
            <a:r>
              <a:rPr lang="it-IT" sz="1200" b="0" i="0" u="none" strike="noStrike" kern="1200" baseline="0" dirty="0">
                <a:solidFill>
                  <a:schemeClr val="tx1"/>
                </a:solidFill>
                <a:latin typeface="+mn-lt"/>
                <a:ea typeface="+mn-ea"/>
                <a:cs typeface="+mn-cs"/>
              </a:rPr>
              <a:t>   -  30min</a:t>
            </a:r>
          </a:p>
          <a:p>
            <a:endParaRPr lang="it-IT" sz="12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La oscillometria nel paziente stabile ed acuto   - 20 </a:t>
            </a:r>
            <a:r>
              <a:rPr lang="it-IT" sz="1200" b="0" i="0" u="none" strike="noStrike" kern="1200" baseline="0" dirty="0" err="1">
                <a:solidFill>
                  <a:schemeClr val="tx1"/>
                </a:solidFill>
                <a:latin typeface="+mn-lt"/>
                <a:ea typeface="+mn-ea"/>
                <a:cs typeface="+mn-cs"/>
              </a:rPr>
              <a:t>min</a:t>
            </a:r>
            <a:endParaRPr lang="it-IT" sz="1200" b="0" i="0" u="none" strike="noStrike" kern="1200" baseline="0" dirty="0">
              <a:solidFill>
                <a:schemeClr val="tx1"/>
              </a:solidFill>
              <a:latin typeface="+mn-lt"/>
              <a:ea typeface="+mn-ea"/>
              <a:cs typeface="+mn-cs"/>
            </a:endParaRPr>
          </a:p>
          <a:p>
            <a:endParaRPr lang="it-IT" sz="1200" b="0" i="0" u="none" strike="noStrike" kern="1200" baseline="0" dirty="0">
              <a:solidFill>
                <a:schemeClr val="tx1"/>
              </a:solidFill>
              <a:latin typeface="+mn-lt"/>
              <a:ea typeface="+mn-ea"/>
              <a:cs typeface="+mn-cs"/>
            </a:endParaRPr>
          </a:p>
          <a:p>
            <a:endParaRPr lang="it-IT" sz="1200" b="0" i="0" u="none" strike="noStrike" kern="1200" baseline="0" dirty="0">
              <a:solidFill>
                <a:schemeClr val="tx1"/>
              </a:solidFill>
              <a:latin typeface="+mn-lt"/>
              <a:ea typeface="+mn-ea"/>
              <a:cs typeface="+mn-cs"/>
            </a:endParaRPr>
          </a:p>
          <a:p>
            <a:r>
              <a:rPr lang="it-IT" sz="1200" b="0" i="0" u="none" strike="noStrike" kern="1200" baseline="0" dirty="0">
                <a:solidFill>
                  <a:schemeClr val="tx1"/>
                </a:solidFill>
                <a:latin typeface="+mn-lt"/>
                <a:ea typeface="+mn-ea"/>
                <a:cs typeface="+mn-cs"/>
              </a:rPr>
              <a:t>Esercitazioni oscillometria e interpretazione risultati   - 1h??</a:t>
            </a:r>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1</a:t>
            </a:fld>
            <a:endParaRPr lang="en-GB"/>
          </a:p>
        </p:txBody>
      </p:sp>
    </p:spTree>
    <p:extLst>
      <p:ext uri="{BB962C8B-B14F-4D97-AF65-F5344CB8AC3E}">
        <p14:creationId xmlns:p14="http://schemas.microsoft.com/office/powerpoint/2010/main" val="25511606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53E84-C4B1-9C06-6727-1D7BC0BF54F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1BB26B-CE00-0E59-8419-1E4CDD40341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904B56-01DD-CAC4-5618-669E26560605}"/>
              </a:ext>
            </a:extLst>
          </p:cNvPr>
          <p:cNvSpPr>
            <a:spLocks noGrp="1"/>
          </p:cNvSpPr>
          <p:nvPr>
            <p:ph type="body" idx="1"/>
          </p:nvPr>
        </p:nvSpPr>
        <p:spPr/>
        <p:txBody>
          <a:bodyPr/>
          <a:lstStyle/>
          <a:p>
            <a:endParaRPr lang="it-IT" dirty="0"/>
          </a:p>
        </p:txBody>
      </p:sp>
      <p:sp>
        <p:nvSpPr>
          <p:cNvPr id="4" name="Slide Number Placeholder 3">
            <a:extLst>
              <a:ext uri="{FF2B5EF4-FFF2-40B4-BE49-F238E27FC236}">
                <a16:creationId xmlns:a16="http://schemas.microsoft.com/office/drawing/2014/main" id="{B38D9CA0-FC77-B5A5-6C48-10EE3675344B}"/>
              </a:ext>
            </a:extLst>
          </p:cNvPr>
          <p:cNvSpPr>
            <a:spLocks noGrp="1"/>
          </p:cNvSpPr>
          <p:nvPr>
            <p:ph type="sldNum" sz="quarter" idx="10"/>
          </p:nvPr>
        </p:nvSpPr>
        <p:spPr/>
        <p:txBody>
          <a:bodyPr/>
          <a:lstStyle/>
          <a:p>
            <a:fld id="{57DB17B2-56A1-468F-B64F-E6522133AFC7}" type="slidenum">
              <a:rPr lang="it-IT" smtClean="0"/>
              <a:t>38</a:t>
            </a:fld>
            <a:endParaRPr lang="it-IT"/>
          </a:p>
        </p:txBody>
      </p:sp>
    </p:spTree>
    <p:extLst>
      <p:ext uri="{BB962C8B-B14F-4D97-AF65-F5344CB8AC3E}">
        <p14:creationId xmlns:p14="http://schemas.microsoft.com/office/powerpoint/2010/main" val="7104133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42</a:t>
            </a:fld>
            <a:endParaRPr lang="en-GB"/>
          </a:p>
        </p:txBody>
      </p:sp>
    </p:spTree>
    <p:extLst>
      <p:ext uri="{BB962C8B-B14F-4D97-AF65-F5344CB8AC3E}">
        <p14:creationId xmlns:p14="http://schemas.microsoft.com/office/powerpoint/2010/main" val="10812846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Problema</a:t>
            </a:r>
            <a:r>
              <a:rPr lang="en-US" dirty="0"/>
              <a:t> di quale </a:t>
            </a:r>
            <a:r>
              <a:rPr lang="en-US" dirty="0" err="1"/>
              <a:t>scegliere</a:t>
            </a:r>
            <a:r>
              <a:rPr lang="en-US" dirty="0"/>
              <a:t> e ai 18 </a:t>
            </a:r>
            <a:r>
              <a:rPr lang="en-US" dirty="0" err="1"/>
              <a:t>anni</a:t>
            </a:r>
            <a:endParaRPr lang="en-US" dirty="0"/>
          </a:p>
          <a:p>
            <a:endParaRPr lang="en-US" dirty="0"/>
          </a:p>
          <a:p>
            <a:r>
              <a:rPr lang="en-US" dirty="0"/>
              <a:t>.. Sulla </a:t>
            </a:r>
            <a:r>
              <a:rPr lang="en-US" dirty="0" err="1"/>
              <a:t>popolazione</a:t>
            </a:r>
            <a:r>
              <a:rPr lang="en-US" dirty="0"/>
              <a:t> </a:t>
            </a:r>
            <a:r>
              <a:rPr lang="en-US" dirty="0" err="1"/>
              <a:t>poco</a:t>
            </a:r>
            <a:r>
              <a:rPr lang="en-US" dirty="0"/>
              <a:t> </a:t>
            </a:r>
            <a:r>
              <a:rPr lang="en-US" dirty="0" err="1"/>
              <a:t>impatto</a:t>
            </a:r>
            <a:r>
              <a:rPr lang="en-US" dirty="0"/>
              <a:t>.. Sul </a:t>
            </a:r>
            <a:r>
              <a:rPr lang="en-US" dirty="0" err="1"/>
              <a:t>singolo</a:t>
            </a:r>
            <a:r>
              <a:rPr lang="en-US" dirty="0"/>
              <a:t> </a:t>
            </a:r>
            <a:r>
              <a:rPr lang="en-US" dirty="0" err="1"/>
              <a:t>sì</a:t>
            </a:r>
            <a:r>
              <a:rPr lang="en-US" dirty="0"/>
              <a:t>..</a:t>
            </a:r>
          </a:p>
          <a:p>
            <a:endParaRPr lang="en-US" dirty="0"/>
          </a:p>
          <a:p>
            <a:r>
              <a:rPr lang="en-US" dirty="0" err="1"/>
              <a:t>Lettera</a:t>
            </a:r>
            <a:r>
              <a:rPr lang="en-US" dirty="0"/>
              <a:t> </a:t>
            </a:r>
            <a:r>
              <a:rPr lang="en-US" dirty="0" err="1"/>
              <a:t>ricevuta</a:t>
            </a:r>
            <a:r>
              <a:rPr lang="en-US" dirty="0"/>
              <a:t>.. </a:t>
            </a:r>
          </a:p>
          <a:p>
            <a:r>
              <a:rPr lang="en-US" dirty="0"/>
              <a:t>Non </a:t>
            </a:r>
            <a:r>
              <a:rPr lang="en-US" dirty="0" err="1"/>
              <a:t>possiamo</a:t>
            </a:r>
            <a:r>
              <a:rPr lang="en-US" dirty="0"/>
              <a:t> </a:t>
            </a:r>
            <a:r>
              <a:rPr lang="en-US" dirty="0" err="1"/>
              <a:t>trascurare</a:t>
            </a:r>
            <a:r>
              <a:rPr lang="en-US" dirty="0"/>
              <a:t> le </a:t>
            </a:r>
            <a:r>
              <a:rPr lang="en-US" dirty="0" err="1"/>
              <a:t>differenze</a:t>
            </a:r>
            <a:r>
              <a:rPr lang="en-US" dirty="0"/>
              <a:t> </a:t>
            </a:r>
            <a:r>
              <a:rPr lang="en-US" dirty="0" err="1"/>
              <a:t>anatomiche</a:t>
            </a:r>
            <a:r>
              <a:rPr lang="en-US" dirty="0"/>
              <a:t>.. </a:t>
            </a:r>
            <a:r>
              <a:rPr lang="en-US" dirty="0" err="1"/>
              <a:t>Xrs</a:t>
            </a:r>
            <a:r>
              <a:rPr lang="en-US" dirty="0"/>
              <a:t> volume, </a:t>
            </a:r>
            <a:r>
              <a:rPr lang="en-US" dirty="0" err="1"/>
              <a:t>Rrs</a:t>
            </a:r>
            <a:r>
              <a:rPr lang="en-US" dirty="0"/>
              <a:t> diametric… se </a:t>
            </a:r>
            <a:r>
              <a:rPr lang="en-US" dirty="0" err="1"/>
              <a:t>il</a:t>
            </a:r>
            <a:r>
              <a:rPr lang="en-US" dirty="0"/>
              <a:t> </a:t>
            </a:r>
            <a:r>
              <a:rPr lang="en-US" dirty="0" err="1"/>
              <a:t>polmone</a:t>
            </a:r>
            <a:r>
              <a:rPr lang="en-US" dirty="0"/>
              <a:t> è </a:t>
            </a:r>
            <a:r>
              <a:rPr lang="en-US" dirty="0" err="1"/>
              <a:t>più</a:t>
            </a:r>
            <a:r>
              <a:rPr lang="en-US" dirty="0"/>
              <a:t> </a:t>
            </a:r>
            <a:r>
              <a:rPr lang="en-US" dirty="0" err="1"/>
              <a:t>grande</a:t>
            </a:r>
            <a:r>
              <a:rPr lang="en-US" dirty="0"/>
              <a:t> </a:t>
            </a:r>
            <a:r>
              <a:rPr lang="en-US" dirty="0" err="1"/>
              <a:t>sono</a:t>
            </a:r>
            <a:r>
              <a:rPr lang="en-US" dirty="0"/>
              <a:t> </a:t>
            </a:r>
            <a:r>
              <a:rPr lang="en-US" dirty="0" err="1"/>
              <a:t>più</a:t>
            </a:r>
            <a:r>
              <a:rPr lang="en-US" dirty="0"/>
              <a:t> belle.</a:t>
            </a:r>
          </a:p>
          <a:p>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43</a:t>
            </a:fld>
            <a:endParaRPr lang="en-GB"/>
          </a:p>
        </p:txBody>
      </p:sp>
    </p:spTree>
    <p:extLst>
      <p:ext uri="{BB962C8B-B14F-4D97-AF65-F5344CB8AC3E}">
        <p14:creationId xmlns:p14="http://schemas.microsoft.com/office/powerpoint/2010/main" val="42362231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Gruppi</a:t>
            </a:r>
            <a:r>
              <a:rPr lang="en-US" dirty="0"/>
              <a:t> molto ben </a:t>
            </a:r>
            <a:r>
              <a:rPr lang="en-US" dirty="0" err="1"/>
              <a:t>alliati</a:t>
            </a:r>
            <a:r>
              <a:rPr lang="en-US" dirty="0"/>
              <a:t> per </a:t>
            </a:r>
            <a:r>
              <a:rPr lang="en-US" dirty="0" err="1"/>
              <a:t>età</a:t>
            </a:r>
            <a:r>
              <a:rPr lang="en-US" dirty="0"/>
              <a:t>, </a:t>
            </a:r>
            <a:r>
              <a:rPr lang="en-US" dirty="0" err="1"/>
              <a:t>altezza</a:t>
            </a:r>
            <a:r>
              <a:rPr lang="en-US" dirty="0"/>
              <a:t> e peso</a:t>
            </a:r>
          </a:p>
        </p:txBody>
      </p:sp>
      <p:sp>
        <p:nvSpPr>
          <p:cNvPr id="4" name="Segnaposto numero diapositiva 3"/>
          <p:cNvSpPr>
            <a:spLocks noGrp="1"/>
          </p:cNvSpPr>
          <p:nvPr>
            <p:ph type="sldNum" sz="quarter" idx="5"/>
          </p:nvPr>
        </p:nvSpPr>
        <p:spPr/>
        <p:txBody>
          <a:bodyPr/>
          <a:lstStyle/>
          <a:p>
            <a:fld id="{844D175A-0CD5-4A6B-A6CD-006576109E0F}" type="slidenum">
              <a:rPr lang="en-GB" smtClean="0"/>
              <a:t>48</a:t>
            </a:fld>
            <a:endParaRPr lang="en-GB"/>
          </a:p>
        </p:txBody>
      </p:sp>
    </p:spTree>
    <p:extLst>
      <p:ext uri="{BB962C8B-B14F-4D97-AF65-F5344CB8AC3E}">
        <p14:creationId xmlns:p14="http://schemas.microsoft.com/office/powerpoint/2010/main" val="29828680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1- </a:t>
            </a:r>
            <a:r>
              <a:rPr lang="en-US" dirty="0" err="1"/>
              <a:t>enfisema</a:t>
            </a:r>
            <a:r>
              <a:rPr lang="en-US" dirty="0"/>
              <a:t>,.. </a:t>
            </a:r>
            <a:r>
              <a:rPr lang="en-US" dirty="0" err="1"/>
              <a:t>Riduzione</a:t>
            </a:r>
            <a:r>
              <a:rPr lang="en-US" dirty="0"/>
              <a:t> </a:t>
            </a:r>
            <a:r>
              <a:rPr lang="en-US" dirty="0" err="1"/>
              <a:t>delle</a:t>
            </a:r>
            <a:r>
              <a:rPr lang="en-US" dirty="0"/>
              <a:t> </a:t>
            </a:r>
            <a:r>
              <a:rPr lang="en-US" dirty="0" err="1"/>
              <a:t>forze</a:t>
            </a:r>
            <a:r>
              <a:rPr lang="en-US" dirty="0"/>
              <a:t> di </a:t>
            </a:r>
            <a:r>
              <a:rPr lang="en-US" dirty="0" err="1"/>
              <a:t>richiamo</a:t>
            </a:r>
            <a:r>
              <a:rPr lang="en-US" dirty="0"/>
              <a:t> </a:t>
            </a:r>
            <a:r>
              <a:rPr lang="en-US" dirty="0" err="1"/>
              <a:t>eleastico</a:t>
            </a:r>
            <a:endParaRPr lang="en-US" dirty="0"/>
          </a:p>
          <a:p>
            <a:r>
              <a:rPr lang="en-US" dirty="0"/>
              <a:t>2- </a:t>
            </a:r>
            <a:r>
              <a:rPr lang="en-US" dirty="0" err="1"/>
              <a:t>infiammazione</a:t>
            </a:r>
            <a:r>
              <a:rPr lang="en-US" dirty="0"/>
              <a:t>, edema, </a:t>
            </a:r>
            <a:r>
              <a:rPr lang="en-US" dirty="0" err="1"/>
              <a:t>smoth</a:t>
            </a:r>
            <a:r>
              <a:rPr lang="en-US" dirty="0"/>
              <a:t> muscle.. La forza non </a:t>
            </a:r>
            <a:r>
              <a:rPr lang="en-US" dirty="0" err="1"/>
              <a:t>si</a:t>
            </a:r>
            <a:r>
              <a:rPr lang="en-US" dirty="0"/>
              <a:t> </a:t>
            </a:r>
            <a:r>
              <a:rPr lang="en-US" dirty="0" err="1"/>
              <a:t>trasmette</a:t>
            </a:r>
            <a:r>
              <a:rPr lang="en-US" dirty="0"/>
              <a:t> </a:t>
            </a:r>
            <a:r>
              <a:rPr lang="en-US" dirty="0" err="1"/>
              <a:t>sul</a:t>
            </a:r>
            <a:r>
              <a:rPr lang="en-US" dirty="0"/>
              <a:t> </a:t>
            </a:r>
            <a:r>
              <a:rPr lang="en-US" dirty="0" err="1"/>
              <a:t>diametro</a:t>
            </a:r>
            <a:r>
              <a:rPr lang="en-US" dirty="0"/>
              <a:t> </a:t>
            </a:r>
            <a:r>
              <a:rPr lang="en-US" dirty="0" err="1"/>
              <a:t>interno</a:t>
            </a:r>
            <a:r>
              <a:rPr lang="en-US" dirty="0"/>
              <a:t> la </a:t>
            </a:r>
            <a:r>
              <a:rPr lang="en-US" dirty="0" err="1"/>
              <a:t>perdo</a:t>
            </a:r>
            <a:r>
              <a:rPr lang="en-US" dirty="0"/>
              <a:t> </a:t>
            </a:r>
            <a:r>
              <a:rPr lang="en-US" dirty="0" err="1"/>
              <a:t>sulle</a:t>
            </a:r>
            <a:r>
              <a:rPr lang="en-US" dirty="0"/>
              <a:t> </a:t>
            </a:r>
            <a:r>
              <a:rPr lang="en-US" dirty="0" err="1"/>
              <a:t>pareti</a:t>
            </a:r>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55</a:t>
            </a:fld>
            <a:endParaRPr lang="en-GB"/>
          </a:p>
        </p:txBody>
      </p:sp>
    </p:spTree>
    <p:extLst>
      <p:ext uri="{BB962C8B-B14F-4D97-AF65-F5344CB8AC3E}">
        <p14:creationId xmlns:p14="http://schemas.microsoft.com/office/powerpoint/2010/main" val="385834685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47738">
              <a:defRPr sz="2400">
                <a:solidFill>
                  <a:schemeClr val="tx1"/>
                </a:solidFill>
                <a:latin typeface="Arial" pitchFamily="34" charset="0"/>
              </a:defRPr>
            </a:lvl1pPr>
            <a:lvl2pPr marL="742950" indent="-285750" defTabSz="947738">
              <a:defRPr sz="2400">
                <a:solidFill>
                  <a:schemeClr val="tx1"/>
                </a:solidFill>
                <a:latin typeface="Arial" pitchFamily="34" charset="0"/>
              </a:defRPr>
            </a:lvl2pPr>
            <a:lvl3pPr marL="1143000" indent="-228600" defTabSz="947738">
              <a:defRPr sz="2400">
                <a:solidFill>
                  <a:schemeClr val="tx1"/>
                </a:solidFill>
                <a:latin typeface="Arial" pitchFamily="34" charset="0"/>
              </a:defRPr>
            </a:lvl3pPr>
            <a:lvl4pPr marL="1600200" indent="-228600" defTabSz="947738">
              <a:defRPr sz="2400">
                <a:solidFill>
                  <a:schemeClr val="tx1"/>
                </a:solidFill>
                <a:latin typeface="Arial" pitchFamily="34" charset="0"/>
              </a:defRPr>
            </a:lvl4pPr>
            <a:lvl5pPr marL="2057400" indent="-228600" defTabSz="947738">
              <a:defRPr sz="2400">
                <a:solidFill>
                  <a:schemeClr val="tx1"/>
                </a:solidFill>
                <a:latin typeface="Arial" pitchFamily="34" charset="0"/>
              </a:defRPr>
            </a:lvl5pPr>
            <a:lvl6pPr marL="2514600" indent="-228600" defTabSz="947738" eaLnBrk="0" fontAlgn="base" hangingPunct="0">
              <a:spcBef>
                <a:spcPct val="50000"/>
              </a:spcBef>
              <a:spcAft>
                <a:spcPct val="0"/>
              </a:spcAft>
              <a:defRPr sz="2400">
                <a:solidFill>
                  <a:schemeClr val="tx1"/>
                </a:solidFill>
                <a:latin typeface="Arial" pitchFamily="34" charset="0"/>
              </a:defRPr>
            </a:lvl6pPr>
            <a:lvl7pPr marL="2971800" indent="-228600" defTabSz="947738" eaLnBrk="0" fontAlgn="base" hangingPunct="0">
              <a:spcBef>
                <a:spcPct val="50000"/>
              </a:spcBef>
              <a:spcAft>
                <a:spcPct val="0"/>
              </a:spcAft>
              <a:defRPr sz="2400">
                <a:solidFill>
                  <a:schemeClr val="tx1"/>
                </a:solidFill>
                <a:latin typeface="Arial" pitchFamily="34" charset="0"/>
              </a:defRPr>
            </a:lvl7pPr>
            <a:lvl8pPr marL="3429000" indent="-228600" defTabSz="947738" eaLnBrk="0" fontAlgn="base" hangingPunct="0">
              <a:spcBef>
                <a:spcPct val="50000"/>
              </a:spcBef>
              <a:spcAft>
                <a:spcPct val="0"/>
              </a:spcAft>
              <a:defRPr sz="2400">
                <a:solidFill>
                  <a:schemeClr val="tx1"/>
                </a:solidFill>
                <a:latin typeface="Arial" pitchFamily="34" charset="0"/>
              </a:defRPr>
            </a:lvl8pPr>
            <a:lvl9pPr marL="3886200" indent="-228600" defTabSz="947738" eaLnBrk="0" fontAlgn="base" hangingPunct="0">
              <a:spcBef>
                <a:spcPct val="50000"/>
              </a:spcBef>
              <a:spcAft>
                <a:spcPct val="0"/>
              </a:spcAft>
              <a:defRPr sz="2400">
                <a:solidFill>
                  <a:schemeClr val="tx1"/>
                </a:solidFill>
                <a:latin typeface="Arial" pitchFamily="34" charset="0"/>
              </a:defRPr>
            </a:lvl9pPr>
          </a:lstStyle>
          <a:p>
            <a:pPr marL="0" marR="0" lvl="0" indent="0" algn="r" defTabSz="947738" rtl="0" eaLnBrk="0" fontAlgn="base" latinLnBrk="0" hangingPunct="0">
              <a:lnSpc>
                <a:spcPct val="100000"/>
              </a:lnSpc>
              <a:spcBef>
                <a:spcPct val="0"/>
              </a:spcBef>
              <a:spcAft>
                <a:spcPct val="0"/>
              </a:spcAft>
              <a:buClrTx/>
              <a:buSzTx/>
              <a:buFontTx/>
              <a:buNone/>
              <a:tabLst/>
              <a:defRPr/>
            </a:pPr>
            <a:fld id="{C5A4B860-FA4E-4B3E-9DC9-A00E0F03EEDC}" type="slidenum">
              <a:rPr kumimoji="0" lang="it-IT" altLang="en-US" sz="1200" b="0" i="0" u="none" strike="noStrike" kern="1200" cap="none" spc="0" normalizeH="0" baseline="0" noProof="0">
                <a:ln>
                  <a:noFill/>
                </a:ln>
                <a:solidFill>
                  <a:srgbClr val="000000"/>
                </a:solidFill>
                <a:effectLst/>
                <a:uLnTx/>
                <a:uFillTx/>
                <a:latin typeface="Times" pitchFamily="18" charset="0"/>
                <a:ea typeface="+mn-ea"/>
                <a:cs typeface="+mn-cs"/>
              </a:rPr>
              <a:pPr marL="0" marR="0" lvl="0" indent="0" algn="r" defTabSz="947738" rtl="0" eaLnBrk="0" fontAlgn="base" latinLnBrk="0" hangingPunct="0">
                <a:lnSpc>
                  <a:spcPct val="100000"/>
                </a:lnSpc>
                <a:spcBef>
                  <a:spcPct val="0"/>
                </a:spcBef>
                <a:spcAft>
                  <a:spcPct val="0"/>
                </a:spcAft>
                <a:buClrTx/>
                <a:buSzTx/>
                <a:buFontTx/>
                <a:buNone/>
                <a:tabLst/>
                <a:defRPr/>
              </a:pPr>
              <a:t>56</a:t>
            </a:fld>
            <a:endParaRPr kumimoji="0" lang="it-IT" altLang="en-US" sz="1200" b="0" i="0" u="none" strike="noStrike" kern="1200" cap="none" spc="0" normalizeH="0" baseline="0" noProof="0">
              <a:ln>
                <a:noFill/>
              </a:ln>
              <a:solidFill>
                <a:srgbClr val="000000"/>
              </a:solidFill>
              <a:effectLst/>
              <a:uLnTx/>
              <a:uFillTx/>
              <a:latin typeface="Times" pitchFamily="18" charset="0"/>
              <a:ea typeface="+mn-ea"/>
              <a:cs typeface="+mn-cs"/>
            </a:endParaRPr>
          </a:p>
        </p:txBody>
      </p:sp>
      <p:sp>
        <p:nvSpPr>
          <p:cNvPr id="55299" name="Rectangle 2"/>
          <p:cNvSpPr>
            <a:spLocks noGrp="1" noRot="1" noChangeAspect="1" noChangeArrowheads="1" noTextEdit="1"/>
          </p:cNvSpPr>
          <p:nvPr>
            <p:ph type="sldImg"/>
          </p:nvPr>
        </p:nvSpPr>
        <p:spPr>
          <a:ln/>
        </p:spPr>
      </p:sp>
      <p:sp>
        <p:nvSpPr>
          <p:cNvPr id="5530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buFontTx/>
              <a:buChar char="•"/>
            </a:pPr>
            <a:r>
              <a:rPr lang="it-IT" altLang="en-US">
                <a:latin typeface="Times" pitchFamily="18" charset="0"/>
              </a:rPr>
              <a:t>The measurements of within breath changes of input reactance been recently shown to be very effective for the detection of EFL in patients affected by COPD.</a:t>
            </a:r>
          </a:p>
          <a:p>
            <a:pPr>
              <a:buFontTx/>
              <a:buChar char="•"/>
            </a:pPr>
            <a:r>
              <a:rPr lang="it-IT" altLang="en-US">
                <a:latin typeface="Times" pitchFamily="18" charset="0"/>
              </a:rPr>
              <a:t>EFL is a fluidodinamic condition characterized by the development along the trechobronchial three of points in which flow is independent by the driving pressure. These points are called ccoke points.</a:t>
            </a:r>
          </a:p>
          <a:p>
            <a:pPr>
              <a:buFontTx/>
              <a:buChar char="•"/>
            </a:pPr>
            <a:r>
              <a:rPr lang="it-IT" altLang="en-US">
                <a:latin typeface="Times" pitchFamily="18" charset="0"/>
              </a:rPr>
              <a:t>The presence during expiration of the choke points prevents the stimulus from entering the alveoli, excluding them from the measurements. all that part of the lung that is downstream the flow limitnig sites.</a:t>
            </a:r>
          </a:p>
          <a:p>
            <a:pPr>
              <a:buFontTx/>
              <a:buChar char="•"/>
            </a:pPr>
            <a:r>
              <a:rPr lang="it-IT" altLang="en-US">
                <a:latin typeface="Times" pitchFamily="18" charset="0"/>
              </a:rPr>
              <a:t>Therefore during expiration reactance will be expression of the elastic propertyies of the whole respiratory system whiel during expiration reactance expresses the elastic properties of onle that parte of the lung that is upstream the flow-limiting sites</a:t>
            </a:r>
          </a:p>
          <a:p>
            <a:pPr>
              <a:buFontTx/>
              <a:buChar char="•"/>
            </a:pPr>
            <a:r>
              <a:rPr lang="it-IT" altLang="en-US">
                <a:latin typeface="Times" pitchFamily="18" charset="0"/>
              </a:rPr>
              <a:t>This woul d generate wide within-breath oscillation of the reactance and a paramenter called....</a:t>
            </a:r>
          </a:p>
          <a:p>
            <a:pPr>
              <a:buFontTx/>
              <a:buChar char="•"/>
            </a:pPr>
            <a:endParaRPr lang="it-IT" altLang="en-US">
              <a:latin typeface="Times" pitchFamily="18" charset="0"/>
            </a:endParaRPr>
          </a:p>
          <a:p>
            <a:pPr>
              <a:buFontTx/>
              <a:buChar char="•"/>
            </a:pPr>
            <a:r>
              <a:rPr lang="it-IT" altLang="en-US">
                <a:latin typeface="Times" pitchFamily="18" charset="0"/>
              </a:rPr>
              <a:t>The presence of the choke points prevents the measurements of the whole system </a:t>
            </a:r>
          </a:p>
          <a:p>
            <a:r>
              <a:rPr lang="it-IT" altLang="en-US">
                <a:latin typeface="Times" pitchFamily="18" charset="0"/>
              </a:rPr>
              <a:t>The limiting case of the Venturi effect is when a fluid reaches the state of </a:t>
            </a:r>
            <a:r>
              <a:rPr lang="it-IT" altLang="en-US">
                <a:latin typeface="Times" pitchFamily="18" charset="0"/>
                <a:hlinkClick r:id="rId3" tooltip="Choked flow"/>
              </a:rPr>
              <a:t>choked flow</a:t>
            </a:r>
            <a:r>
              <a:rPr lang="it-IT" altLang="en-US">
                <a:latin typeface="Times" pitchFamily="18" charset="0"/>
              </a:rPr>
              <a:t>, where the fluid velocity approaches the local speed of sound. In choked flow the mass flow rate will not increase with a further decrease in the downstream pressure environment. </a:t>
            </a:r>
          </a:p>
          <a:p>
            <a:r>
              <a:rPr lang="it-IT" altLang="en-US">
                <a:latin typeface="Times" pitchFamily="18" charset="0"/>
              </a:rPr>
              <a:t>Dxrs therefore is a quantitative index of the amount of the airways that is chocked.</a:t>
            </a:r>
          </a:p>
        </p:txBody>
      </p:sp>
    </p:spTree>
    <p:extLst>
      <p:ext uri="{BB962C8B-B14F-4D97-AF65-F5344CB8AC3E}">
        <p14:creationId xmlns:p14="http://schemas.microsoft.com/office/powerpoint/2010/main" val="16624092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57</a:t>
            </a:fld>
            <a:endParaRPr lang="en-GB"/>
          </a:p>
        </p:txBody>
      </p:sp>
    </p:spTree>
    <p:extLst>
      <p:ext uri="{BB962C8B-B14F-4D97-AF65-F5344CB8AC3E}">
        <p14:creationId xmlns:p14="http://schemas.microsoft.com/office/powerpoint/2010/main" val="6226602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Respiratory</a:t>
            </a:r>
          </a:p>
          <a:p>
            <a:r>
              <a:rPr lang="en-US" dirty="0"/>
              <a:t>Intensive Care Unit (RICU) COVID-19 of the Pulmonology Ward of the </a:t>
            </a:r>
            <a:r>
              <a:rPr lang="en-US" dirty="0" err="1"/>
              <a:t>Azienda</a:t>
            </a:r>
            <a:r>
              <a:rPr lang="en-US" dirty="0"/>
              <a:t> Sanitaria </a:t>
            </a:r>
            <a:r>
              <a:rPr lang="en-US" dirty="0" err="1"/>
              <a:t>Universitaria</a:t>
            </a:r>
            <a:r>
              <a:rPr lang="en-US" dirty="0"/>
              <a:t> Giuliano </a:t>
            </a:r>
            <a:r>
              <a:rPr lang="en-US" dirty="0" err="1"/>
              <a:t>Isontina</a:t>
            </a:r>
            <a:r>
              <a:rPr lang="en-US" dirty="0"/>
              <a:t> (Trieste, Italy) between</a:t>
            </a:r>
          </a:p>
        </p:txBody>
      </p:sp>
      <p:sp>
        <p:nvSpPr>
          <p:cNvPr id="4" name="Segnaposto numero diapositiva 3"/>
          <p:cNvSpPr>
            <a:spLocks noGrp="1"/>
          </p:cNvSpPr>
          <p:nvPr>
            <p:ph type="sldNum" sz="quarter" idx="5"/>
          </p:nvPr>
        </p:nvSpPr>
        <p:spPr/>
        <p:txBody>
          <a:bodyPr/>
          <a:lstStyle/>
          <a:p>
            <a:fld id="{844D175A-0CD5-4A6B-A6CD-006576109E0F}" type="slidenum">
              <a:rPr lang="en-GB" smtClean="0"/>
              <a:t>63</a:t>
            </a:fld>
            <a:endParaRPr lang="en-GB"/>
          </a:p>
        </p:txBody>
      </p:sp>
    </p:spTree>
    <p:extLst>
      <p:ext uri="{BB962C8B-B14F-4D97-AF65-F5344CB8AC3E}">
        <p14:creationId xmlns:p14="http://schemas.microsoft.com/office/powerpoint/2010/main" val="28517755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Impatto</a:t>
            </a:r>
            <a:r>
              <a:rPr lang="en-US" dirty="0"/>
              <a:t> </a:t>
            </a:r>
            <a:r>
              <a:rPr lang="en-US" dirty="0" err="1"/>
              <a:t>delle</a:t>
            </a:r>
            <a:r>
              <a:rPr lang="en-US" dirty="0"/>
              <a:t> </a:t>
            </a:r>
            <a:r>
              <a:rPr lang="en-US" dirty="0" err="1"/>
              <a:t>equazioni</a:t>
            </a:r>
            <a:r>
              <a:rPr lang="en-US" dirty="0"/>
              <a:t> di </a:t>
            </a:r>
            <a:r>
              <a:rPr lang="en-US" dirty="0" err="1"/>
              <a:t>riferimento</a:t>
            </a:r>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64</a:t>
            </a:fld>
            <a:endParaRPr lang="en-GB"/>
          </a:p>
        </p:txBody>
      </p:sp>
    </p:spTree>
    <p:extLst>
      <p:ext uri="{BB962C8B-B14F-4D97-AF65-F5344CB8AC3E}">
        <p14:creationId xmlns:p14="http://schemas.microsoft.com/office/powerpoint/2010/main" val="39807793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a:p>
        </p:txBody>
      </p:sp>
      <p:sp>
        <p:nvSpPr>
          <p:cNvPr id="4" name="Segnaposto numero diapositiva 3"/>
          <p:cNvSpPr>
            <a:spLocks noGrp="1"/>
          </p:cNvSpPr>
          <p:nvPr>
            <p:ph type="sldNum" sz="quarter" idx="10"/>
          </p:nvPr>
        </p:nvSpPr>
        <p:spPr/>
        <p:txBody>
          <a:bodyPr/>
          <a:lstStyle/>
          <a:p>
            <a:fld id="{33CDDFAD-866C-4676-B01C-4BDDA505B223}" type="slidenum">
              <a:rPr lang="it-IT" smtClean="0"/>
              <a:pPr/>
              <a:t>67</a:t>
            </a:fld>
            <a:endParaRPr lang="it-IT"/>
          </a:p>
        </p:txBody>
      </p:sp>
    </p:spTree>
    <p:extLst>
      <p:ext uri="{BB962C8B-B14F-4D97-AF65-F5344CB8AC3E}">
        <p14:creationId xmlns:p14="http://schemas.microsoft.com/office/powerpoint/2010/main" val="1182203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57DB17B2-56A1-468F-B64F-E6522133AFC7}" type="slidenum">
              <a:rPr lang="it-IT" smtClean="0"/>
              <a:t>14</a:t>
            </a:fld>
            <a:endParaRPr lang="it-IT"/>
          </a:p>
        </p:txBody>
      </p:sp>
    </p:spTree>
    <p:extLst>
      <p:ext uri="{BB962C8B-B14F-4D97-AF65-F5344CB8AC3E}">
        <p14:creationId xmlns:p14="http://schemas.microsoft.com/office/powerpoint/2010/main" val="2575585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endParaRPr lang="it-IT"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15</a:t>
            </a:fld>
            <a:endParaRPr lang="en-GB"/>
          </a:p>
        </p:txBody>
      </p:sp>
    </p:spTree>
    <p:extLst>
      <p:ext uri="{BB962C8B-B14F-4D97-AF65-F5344CB8AC3E}">
        <p14:creationId xmlns:p14="http://schemas.microsoft.com/office/powerpoint/2010/main" val="24890128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57DB17B2-56A1-468F-B64F-E6522133AFC7}" type="slidenum">
              <a:rPr lang="it-IT" smtClean="0"/>
              <a:t>21</a:t>
            </a:fld>
            <a:endParaRPr lang="it-IT"/>
          </a:p>
        </p:txBody>
      </p:sp>
    </p:spTree>
    <p:extLst>
      <p:ext uri="{BB962C8B-B14F-4D97-AF65-F5344CB8AC3E}">
        <p14:creationId xmlns:p14="http://schemas.microsoft.com/office/powerpoint/2010/main" val="2667712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57DB17B2-56A1-468F-B64F-E6522133AFC7}" type="slidenum">
              <a:rPr lang="it-IT" smtClean="0"/>
              <a:t>25</a:t>
            </a:fld>
            <a:endParaRPr lang="it-IT"/>
          </a:p>
        </p:txBody>
      </p:sp>
    </p:spTree>
    <p:extLst>
      <p:ext uri="{BB962C8B-B14F-4D97-AF65-F5344CB8AC3E}">
        <p14:creationId xmlns:p14="http://schemas.microsoft.com/office/powerpoint/2010/main" val="12706008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a:p>
        </p:txBody>
      </p:sp>
      <p:sp>
        <p:nvSpPr>
          <p:cNvPr id="4" name="Slide Number Placeholder 3"/>
          <p:cNvSpPr>
            <a:spLocks noGrp="1"/>
          </p:cNvSpPr>
          <p:nvPr>
            <p:ph type="sldNum" sz="quarter" idx="10"/>
          </p:nvPr>
        </p:nvSpPr>
        <p:spPr/>
        <p:txBody>
          <a:bodyPr/>
          <a:lstStyle/>
          <a:p>
            <a:fld id="{57DB17B2-56A1-468F-B64F-E6522133AFC7}" type="slidenum">
              <a:rPr lang="it-IT" smtClean="0"/>
              <a:t>26</a:t>
            </a:fld>
            <a:endParaRPr lang="it-IT"/>
          </a:p>
        </p:txBody>
      </p:sp>
    </p:spTree>
    <p:extLst>
      <p:ext uri="{BB962C8B-B14F-4D97-AF65-F5344CB8AC3E}">
        <p14:creationId xmlns:p14="http://schemas.microsoft.com/office/powerpoint/2010/main" val="17206016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Cambiano</a:t>
            </a:r>
            <a:r>
              <a:rPr lang="en-US" dirty="0"/>
              <a:t> I volume… </a:t>
            </a:r>
            <a:r>
              <a:rPr lang="en-US" dirty="0" err="1"/>
              <a:t>cambiano</a:t>
            </a:r>
            <a:r>
              <a:rPr lang="en-US" dirty="0"/>
              <a:t> le prop </a:t>
            </a:r>
            <a:r>
              <a:rPr lang="en-US" dirty="0" err="1"/>
              <a:t>meccanchie</a:t>
            </a:r>
            <a:endParaRPr lang="en-US" dirty="0"/>
          </a:p>
          <a:p>
            <a:r>
              <a:rPr lang="en-US" dirty="0"/>
              <a:t>Ma non solo I volume </a:t>
            </a:r>
            <a:r>
              <a:rPr lang="en-US" dirty="0" err="1"/>
              <a:t>sono</a:t>
            </a:r>
            <a:r>
              <a:rPr lang="en-US" dirty="0"/>
              <a:t> </a:t>
            </a:r>
            <a:r>
              <a:rPr lang="en-US" dirty="0" err="1"/>
              <a:t>anche</a:t>
            </a:r>
            <a:r>
              <a:rPr lang="en-US" dirty="0"/>
              <a:t> diverse le </a:t>
            </a:r>
            <a:r>
              <a:rPr lang="en-US" dirty="0" err="1"/>
              <a:t>forze</a:t>
            </a:r>
            <a:r>
              <a:rPr lang="en-US" dirty="0"/>
              <a:t> </a:t>
            </a:r>
            <a:r>
              <a:rPr lang="en-US" dirty="0" err="1"/>
              <a:t>che</a:t>
            </a:r>
            <a:r>
              <a:rPr lang="en-US" dirty="0"/>
              <a:t> </a:t>
            </a:r>
            <a:r>
              <a:rPr lang="en-US" dirty="0" err="1"/>
              <a:t>agiscono</a:t>
            </a:r>
            <a:r>
              <a:rPr lang="en-US" dirty="0"/>
              <a:t> </a:t>
            </a:r>
            <a:r>
              <a:rPr lang="en-US" dirty="0" err="1"/>
              <a:t>sulle</a:t>
            </a:r>
            <a:r>
              <a:rPr lang="en-US" dirty="0"/>
              <a:t> vie </a:t>
            </a:r>
            <a:r>
              <a:rPr lang="en-US" dirty="0" err="1"/>
              <a:t>aeree</a:t>
            </a:r>
            <a:r>
              <a:rPr lang="en-US" dirty="0"/>
              <a:t> </a:t>
            </a:r>
            <a:r>
              <a:rPr lang="en-US" dirty="0" err="1"/>
              <a:t>durante</a:t>
            </a:r>
            <a:r>
              <a:rPr lang="en-US" dirty="0"/>
              <a:t> </a:t>
            </a:r>
            <a:r>
              <a:rPr lang="en-US" dirty="0" err="1"/>
              <a:t>insp</a:t>
            </a:r>
            <a:r>
              <a:rPr lang="en-US" dirty="0"/>
              <a:t>/</a:t>
            </a:r>
            <a:r>
              <a:rPr lang="en-US" dirty="0" err="1"/>
              <a:t>esp</a:t>
            </a:r>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28</a:t>
            </a:fld>
            <a:endParaRPr lang="en-GB"/>
          </a:p>
        </p:txBody>
      </p:sp>
    </p:spTree>
    <p:extLst>
      <p:ext uri="{BB962C8B-B14F-4D97-AF65-F5344CB8AC3E}">
        <p14:creationId xmlns:p14="http://schemas.microsoft.com/office/powerpoint/2010/main" val="274475923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a:t>1- </a:t>
            </a:r>
            <a:r>
              <a:rPr lang="en-US" dirty="0" err="1"/>
              <a:t>enfisema</a:t>
            </a:r>
            <a:r>
              <a:rPr lang="en-US" dirty="0"/>
              <a:t>,.. </a:t>
            </a:r>
            <a:r>
              <a:rPr lang="en-US" dirty="0" err="1"/>
              <a:t>Riduzione</a:t>
            </a:r>
            <a:r>
              <a:rPr lang="en-US" dirty="0"/>
              <a:t> </a:t>
            </a:r>
            <a:r>
              <a:rPr lang="en-US" dirty="0" err="1"/>
              <a:t>delle</a:t>
            </a:r>
            <a:r>
              <a:rPr lang="en-US" dirty="0"/>
              <a:t> </a:t>
            </a:r>
            <a:r>
              <a:rPr lang="en-US" dirty="0" err="1"/>
              <a:t>forze</a:t>
            </a:r>
            <a:r>
              <a:rPr lang="en-US" dirty="0"/>
              <a:t> di </a:t>
            </a:r>
            <a:r>
              <a:rPr lang="en-US" dirty="0" err="1"/>
              <a:t>richiamo</a:t>
            </a:r>
            <a:r>
              <a:rPr lang="en-US" dirty="0"/>
              <a:t> </a:t>
            </a:r>
            <a:r>
              <a:rPr lang="en-US" dirty="0" err="1"/>
              <a:t>eleastico</a:t>
            </a:r>
            <a:endParaRPr lang="en-US" dirty="0"/>
          </a:p>
          <a:p>
            <a:r>
              <a:rPr lang="en-US" dirty="0"/>
              <a:t>2- </a:t>
            </a:r>
            <a:r>
              <a:rPr lang="en-US" dirty="0" err="1"/>
              <a:t>infiammazione</a:t>
            </a:r>
            <a:r>
              <a:rPr lang="en-US" dirty="0"/>
              <a:t>, edema, </a:t>
            </a:r>
            <a:r>
              <a:rPr lang="en-US" dirty="0" err="1"/>
              <a:t>smoth</a:t>
            </a:r>
            <a:r>
              <a:rPr lang="en-US" dirty="0"/>
              <a:t> muscle.. La forza non </a:t>
            </a:r>
            <a:r>
              <a:rPr lang="en-US" dirty="0" err="1"/>
              <a:t>si</a:t>
            </a:r>
            <a:r>
              <a:rPr lang="en-US" dirty="0"/>
              <a:t> </a:t>
            </a:r>
            <a:r>
              <a:rPr lang="en-US" dirty="0" err="1"/>
              <a:t>trasmette</a:t>
            </a:r>
            <a:r>
              <a:rPr lang="en-US" dirty="0"/>
              <a:t> </a:t>
            </a:r>
            <a:r>
              <a:rPr lang="en-US" dirty="0" err="1"/>
              <a:t>sul</a:t>
            </a:r>
            <a:r>
              <a:rPr lang="en-US" dirty="0"/>
              <a:t> </a:t>
            </a:r>
            <a:r>
              <a:rPr lang="en-US" dirty="0" err="1"/>
              <a:t>diametro</a:t>
            </a:r>
            <a:r>
              <a:rPr lang="en-US" dirty="0"/>
              <a:t> </a:t>
            </a:r>
            <a:r>
              <a:rPr lang="en-US" dirty="0" err="1"/>
              <a:t>interno</a:t>
            </a:r>
            <a:r>
              <a:rPr lang="en-US" dirty="0"/>
              <a:t> la </a:t>
            </a:r>
            <a:r>
              <a:rPr lang="en-US" dirty="0" err="1"/>
              <a:t>perdo</a:t>
            </a:r>
            <a:r>
              <a:rPr lang="en-US" dirty="0"/>
              <a:t> </a:t>
            </a:r>
            <a:r>
              <a:rPr lang="en-US" dirty="0" err="1"/>
              <a:t>sulle</a:t>
            </a:r>
            <a:r>
              <a:rPr lang="en-US" dirty="0"/>
              <a:t> </a:t>
            </a:r>
            <a:r>
              <a:rPr lang="en-US" dirty="0" err="1"/>
              <a:t>pareti</a:t>
            </a:r>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29</a:t>
            </a:fld>
            <a:endParaRPr lang="en-GB"/>
          </a:p>
        </p:txBody>
      </p:sp>
    </p:spTree>
    <p:extLst>
      <p:ext uri="{BB962C8B-B14F-4D97-AF65-F5344CB8AC3E}">
        <p14:creationId xmlns:p14="http://schemas.microsoft.com/office/powerpoint/2010/main" val="3858346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lstStyle/>
          <a:p>
            <a:r>
              <a:rPr lang="en-US" dirty="0" err="1"/>
              <a:t>Ancora</a:t>
            </a:r>
            <a:r>
              <a:rPr lang="en-US" dirty="0"/>
              <a:t> </a:t>
            </a:r>
            <a:r>
              <a:rPr lang="en-US" dirty="0" err="1"/>
              <a:t>meglio</a:t>
            </a:r>
            <a:r>
              <a:rPr lang="en-US" dirty="0"/>
              <a:t> </a:t>
            </a:r>
            <a:r>
              <a:rPr lang="en-US" dirty="0" err="1"/>
              <a:t>su</a:t>
            </a:r>
            <a:r>
              <a:rPr lang="en-US" dirty="0"/>
              <a:t> </a:t>
            </a:r>
            <a:r>
              <a:rPr lang="en-US" dirty="0" err="1"/>
              <a:t>numero</a:t>
            </a:r>
            <a:r>
              <a:rPr lang="en-US" dirty="0"/>
              <a:t> di respire </a:t>
            </a:r>
            <a:r>
              <a:rPr lang="en-US" dirty="0" err="1"/>
              <a:t>interi</a:t>
            </a:r>
            <a:endParaRPr lang="en-US" dirty="0"/>
          </a:p>
        </p:txBody>
      </p:sp>
      <p:sp>
        <p:nvSpPr>
          <p:cNvPr id="4" name="Segnaposto numero diapositiva 3"/>
          <p:cNvSpPr>
            <a:spLocks noGrp="1"/>
          </p:cNvSpPr>
          <p:nvPr>
            <p:ph type="sldNum" sz="quarter" idx="5"/>
          </p:nvPr>
        </p:nvSpPr>
        <p:spPr/>
        <p:txBody>
          <a:bodyPr/>
          <a:lstStyle/>
          <a:p>
            <a:fld id="{844D175A-0CD5-4A6B-A6CD-006576109E0F}" type="slidenum">
              <a:rPr lang="en-GB" smtClean="0"/>
              <a:t>34</a:t>
            </a:fld>
            <a:endParaRPr lang="en-GB"/>
          </a:p>
        </p:txBody>
      </p:sp>
    </p:spTree>
    <p:extLst>
      <p:ext uri="{BB962C8B-B14F-4D97-AF65-F5344CB8AC3E}">
        <p14:creationId xmlns:p14="http://schemas.microsoft.com/office/powerpoint/2010/main" val="335103662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pic>
        <p:nvPicPr>
          <p:cNvPr id="4162" name="Picture 66" descr="b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
            <a:ext cx="9150350" cy="4932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11" name="Rectangle 15"/>
          <p:cNvSpPr>
            <a:spLocks noChangeArrowheads="1"/>
          </p:cNvSpPr>
          <p:nvPr/>
        </p:nvSpPr>
        <p:spPr bwMode="auto">
          <a:xfrm>
            <a:off x="2" y="4"/>
            <a:ext cx="9169400" cy="6873875"/>
          </a:xfrm>
          <a:prstGeom prst="rect">
            <a:avLst/>
          </a:prstGeom>
          <a:noFill/>
          <a:ln>
            <a:noFill/>
          </a:ln>
          <a:effectLst/>
          <a:extLst>
            <a:ext uri="{909E8E84-426E-40DD-AFC4-6F175D3DCCD1}">
              <a14:hiddenFill xmlns:a14="http://schemas.microsoft.com/office/drawing/2010/main">
                <a:solidFill>
                  <a:srgbClr val="003F6E"/>
                </a:solidFill>
              </a14:hiddenFill>
            </a:ext>
            <a:ext uri="{91240B29-F687-4F45-9708-019B960494DF}">
              <a14:hiddenLine xmlns:a14="http://schemas.microsoft.com/office/drawing/2010/main" w="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it-IT"/>
          </a:p>
        </p:txBody>
      </p:sp>
    </p:spTree>
    <p:extLst>
      <p:ext uri="{BB962C8B-B14F-4D97-AF65-F5344CB8AC3E}">
        <p14:creationId xmlns:p14="http://schemas.microsoft.com/office/powerpoint/2010/main" val="35014502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numero diapositiva 3"/>
          <p:cNvSpPr>
            <a:spLocks noGrp="1"/>
          </p:cNvSpPr>
          <p:nvPr>
            <p:ph type="sldNum" sz="quarter" idx="10"/>
          </p:nvPr>
        </p:nvSpPr>
        <p:spPr>
          <a:xfrm>
            <a:off x="7723688" y="152403"/>
            <a:ext cx="1375881" cy="246221"/>
          </a:xfrm>
          <a:prstGeom prst="rect">
            <a:avLst/>
          </a:prstGeom>
        </p:spPr>
        <p:txBody>
          <a:bodyPr/>
          <a:lstStyle>
            <a:lvl1pPr>
              <a:defRPr/>
            </a:lvl1pPr>
          </a:lstStyle>
          <a:p>
            <a:fld id="{58EF747F-C511-492E-B7B6-85498A80629C}" type="slidenum">
              <a:rPr lang="it-IT" altLang="it-IT"/>
              <a:pPr/>
              <a:t>‹N›</a:t>
            </a:fld>
            <a:endParaRPr lang="it-IT" altLang="it-IT"/>
          </a:p>
        </p:txBody>
      </p:sp>
    </p:spTree>
    <p:extLst>
      <p:ext uri="{BB962C8B-B14F-4D97-AF65-F5344CB8AC3E}">
        <p14:creationId xmlns:p14="http://schemas.microsoft.com/office/powerpoint/2010/main" val="7776410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891338" y="34928"/>
            <a:ext cx="2057400" cy="598487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719138" y="34928"/>
            <a:ext cx="6019800" cy="598487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numero diapositiva 3"/>
          <p:cNvSpPr>
            <a:spLocks noGrp="1"/>
          </p:cNvSpPr>
          <p:nvPr>
            <p:ph type="sldNum" sz="quarter" idx="10"/>
          </p:nvPr>
        </p:nvSpPr>
        <p:spPr>
          <a:xfrm>
            <a:off x="7723688" y="152403"/>
            <a:ext cx="1375881" cy="246221"/>
          </a:xfrm>
          <a:prstGeom prst="rect">
            <a:avLst/>
          </a:prstGeom>
        </p:spPr>
        <p:txBody>
          <a:bodyPr/>
          <a:lstStyle>
            <a:lvl1pPr>
              <a:defRPr/>
            </a:lvl1pPr>
          </a:lstStyle>
          <a:p>
            <a:fld id="{FDE26993-C0B5-4868-87F2-3DE8F191AA45}" type="slidenum">
              <a:rPr lang="it-IT" altLang="it-IT"/>
              <a:pPr/>
              <a:t>‹N›</a:t>
            </a:fld>
            <a:endParaRPr lang="it-IT" altLang="it-IT"/>
          </a:p>
        </p:txBody>
      </p:sp>
    </p:spTree>
    <p:extLst>
      <p:ext uri="{BB962C8B-B14F-4D97-AF65-F5344CB8AC3E}">
        <p14:creationId xmlns:p14="http://schemas.microsoft.com/office/powerpoint/2010/main" val="3678684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reserve="1">
  <p:cSld name="Titolo, contenuto e contenuto 2">
    <p:spTree>
      <p:nvGrpSpPr>
        <p:cNvPr id="1" name=""/>
        <p:cNvGrpSpPr/>
        <p:nvPr/>
      </p:nvGrpSpPr>
      <p:grpSpPr>
        <a:xfrm>
          <a:off x="0" y="0"/>
          <a:ext cx="0" cy="0"/>
          <a:chOff x="0" y="0"/>
          <a:chExt cx="0" cy="0"/>
        </a:xfrm>
      </p:grpSpPr>
      <p:sp>
        <p:nvSpPr>
          <p:cNvPr id="2" name="Titolo 1"/>
          <p:cNvSpPr>
            <a:spLocks noGrp="1"/>
          </p:cNvSpPr>
          <p:nvPr>
            <p:ph type="title"/>
          </p:nvPr>
        </p:nvSpPr>
        <p:spPr>
          <a:xfrm>
            <a:off x="719138" y="34925"/>
            <a:ext cx="5943600" cy="838200"/>
          </a:xfrm>
        </p:spPr>
        <p:txBody>
          <a:bodyPr/>
          <a:lstStyle/>
          <a:p>
            <a:r>
              <a:rPr lang="it-IT"/>
              <a:t>Fare clic per modificare lo stile del titolo</a:t>
            </a:r>
          </a:p>
        </p:txBody>
      </p:sp>
      <p:sp>
        <p:nvSpPr>
          <p:cNvPr id="3" name="Segnaposto contenuto 2"/>
          <p:cNvSpPr>
            <a:spLocks noGrp="1"/>
          </p:cNvSpPr>
          <p:nvPr>
            <p:ph sz="half" idx="1"/>
          </p:nvPr>
        </p:nvSpPr>
        <p:spPr>
          <a:xfrm>
            <a:off x="719138" y="1066800"/>
            <a:ext cx="4038600" cy="49530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quarter" idx="2"/>
          </p:nvPr>
        </p:nvSpPr>
        <p:spPr>
          <a:xfrm>
            <a:off x="4910138" y="1066801"/>
            <a:ext cx="4038600" cy="24003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contenuto 4"/>
          <p:cNvSpPr>
            <a:spLocks noGrp="1"/>
          </p:cNvSpPr>
          <p:nvPr>
            <p:ph sz="quarter" idx="3"/>
          </p:nvPr>
        </p:nvSpPr>
        <p:spPr>
          <a:xfrm>
            <a:off x="4910138" y="3619501"/>
            <a:ext cx="4038600" cy="2400300"/>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6" name="Segnaposto numero diapositiva 5"/>
          <p:cNvSpPr>
            <a:spLocks noGrp="1"/>
          </p:cNvSpPr>
          <p:nvPr>
            <p:ph type="sldNum" sz="quarter" idx="10"/>
          </p:nvPr>
        </p:nvSpPr>
        <p:spPr>
          <a:xfrm>
            <a:off x="7723688" y="152403"/>
            <a:ext cx="1375881" cy="246221"/>
          </a:xfrm>
          <a:prstGeom prst="rect">
            <a:avLst/>
          </a:prstGeom>
        </p:spPr>
        <p:txBody>
          <a:bodyPr/>
          <a:lstStyle>
            <a:lvl1pPr>
              <a:defRPr/>
            </a:lvl1pPr>
          </a:lstStyle>
          <a:p>
            <a:fld id="{E4E52875-84B5-47A8-A04B-7FD526D6CC50}" type="slidenum">
              <a:rPr lang="it-IT" altLang="it-IT"/>
              <a:pPr/>
              <a:t>‹N›</a:t>
            </a:fld>
            <a:endParaRPr lang="it-IT" altLang="it-IT"/>
          </a:p>
        </p:txBody>
      </p:sp>
    </p:spTree>
    <p:extLst>
      <p:ext uri="{BB962C8B-B14F-4D97-AF65-F5344CB8AC3E}">
        <p14:creationId xmlns:p14="http://schemas.microsoft.com/office/powerpoint/2010/main" val="5469971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719138" y="34928"/>
            <a:ext cx="8229600" cy="5984875"/>
          </a:xfrm>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3" name="Segnaposto numero diapositiva 2"/>
          <p:cNvSpPr>
            <a:spLocks noGrp="1"/>
          </p:cNvSpPr>
          <p:nvPr>
            <p:ph type="sldNum" sz="quarter" idx="10"/>
          </p:nvPr>
        </p:nvSpPr>
        <p:spPr>
          <a:xfrm>
            <a:off x="7723688" y="152403"/>
            <a:ext cx="1375881" cy="246221"/>
          </a:xfrm>
          <a:prstGeom prst="rect">
            <a:avLst/>
          </a:prstGeom>
        </p:spPr>
        <p:txBody>
          <a:bodyPr/>
          <a:lstStyle>
            <a:lvl1pPr>
              <a:defRPr/>
            </a:lvl1pPr>
          </a:lstStyle>
          <a:p>
            <a:fld id="{37DF7814-AD05-40D3-9907-596CEB61C0B5}" type="slidenum">
              <a:rPr lang="it-IT" altLang="it-IT"/>
              <a:pPr/>
              <a:t>‹N›</a:t>
            </a:fld>
            <a:endParaRPr lang="it-IT" altLang="it-IT"/>
          </a:p>
        </p:txBody>
      </p:sp>
    </p:spTree>
    <p:extLst>
      <p:ext uri="{BB962C8B-B14F-4D97-AF65-F5344CB8AC3E}">
        <p14:creationId xmlns:p14="http://schemas.microsoft.com/office/powerpoint/2010/main" val="7854083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5/13/2025</a:t>
            </a:fld>
            <a:endParaRPr lang="en-US"/>
          </a:p>
        </p:txBody>
      </p:sp>
      <p:sp>
        <p:nvSpPr>
          <p:cNvPr id="4" name="Holder 4"/>
          <p:cNvSpPr>
            <a:spLocks noGrp="1"/>
          </p:cNvSpPr>
          <p:nvPr>
            <p:ph type="sldNum" sz="quarter" idx="7"/>
          </p:nvPr>
        </p:nvSpPr>
        <p:spPr>
          <a:xfrm>
            <a:off x="8814234" y="152403"/>
            <a:ext cx="285335" cy="246221"/>
          </a:xfrm>
          <a:prstGeom prst="rect">
            <a:avLst/>
          </a:prstGeom>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758920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1143000" y="1122363"/>
            <a:ext cx="6858000" cy="2387600"/>
          </a:xfrm>
        </p:spPr>
        <p:txBody>
          <a:bodyPr anchor="b"/>
          <a:lstStyle>
            <a:lvl1pPr algn="ctr">
              <a:defRPr sz="6000"/>
            </a:lvl1pPr>
          </a:lstStyle>
          <a:p>
            <a:r>
              <a:rPr lang="it-IT"/>
              <a:t>Fare clic per modificare lo stile del titolo</a:t>
            </a:r>
          </a:p>
        </p:txBody>
      </p:sp>
      <p:sp>
        <p:nvSpPr>
          <p:cNvPr id="3" name="Sottotitolo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p>
            <a:fld id="{C1D3F57B-628E-49D6-B754-92FAAF1C0E27}" type="datetimeFigureOut">
              <a:rPr lang="it-IT" smtClean="0"/>
              <a:t>13/05/2025</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a:xfrm>
            <a:off x="7723688" y="152403"/>
            <a:ext cx="1375881" cy="246221"/>
          </a:xfrm>
          <a:prstGeom prst="rect">
            <a:avLst/>
          </a:prstGeom>
        </p:spPr>
        <p:txBody>
          <a:bodyPr/>
          <a:lstStyle/>
          <a:p>
            <a:fld id="{C21E795D-814D-4BEE-B893-B63E47598D02}" type="slidenum">
              <a:rPr lang="it-IT" smtClean="0"/>
              <a:t>‹N›</a:t>
            </a:fld>
            <a:endParaRPr lang="it-IT"/>
          </a:p>
        </p:txBody>
      </p:sp>
    </p:spTree>
    <p:extLst>
      <p:ext uri="{BB962C8B-B14F-4D97-AF65-F5344CB8AC3E}">
        <p14:creationId xmlns:p14="http://schemas.microsoft.com/office/powerpoint/2010/main" val="780846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numero diapositiva 3"/>
          <p:cNvSpPr>
            <a:spLocks noGrp="1"/>
          </p:cNvSpPr>
          <p:nvPr>
            <p:ph type="sldNum" sz="quarter" idx="10"/>
          </p:nvPr>
        </p:nvSpPr>
        <p:spPr>
          <a:xfrm>
            <a:off x="7723688" y="152403"/>
            <a:ext cx="1375881" cy="246221"/>
          </a:xfrm>
          <a:prstGeom prst="rect">
            <a:avLst/>
          </a:prstGeom>
        </p:spPr>
        <p:txBody>
          <a:bodyPr/>
          <a:lstStyle>
            <a:lvl1pPr>
              <a:defRPr/>
            </a:lvl1pPr>
          </a:lstStyle>
          <a:p>
            <a:fld id="{3D2828AC-4757-40E7-8BB8-50A86E59A703}" type="slidenum">
              <a:rPr lang="it-IT" altLang="it-IT"/>
              <a:pPr/>
              <a:t>‹N›</a:t>
            </a:fld>
            <a:endParaRPr lang="it-IT" altLang="it-IT"/>
          </a:p>
        </p:txBody>
      </p:sp>
    </p:spTree>
    <p:extLst>
      <p:ext uri="{BB962C8B-B14F-4D97-AF65-F5344CB8AC3E}">
        <p14:creationId xmlns:p14="http://schemas.microsoft.com/office/powerpoint/2010/main" val="39664856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33"/>
            <a:ext cx="7772400" cy="1362075"/>
          </a:xfrm>
        </p:spPr>
        <p:txBody>
          <a:bodyPr/>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a:t>Fare clic per modificare stili del testo dello schema</a:t>
            </a:r>
          </a:p>
        </p:txBody>
      </p:sp>
      <p:sp>
        <p:nvSpPr>
          <p:cNvPr id="4" name="Segnaposto numero diapositiva 3"/>
          <p:cNvSpPr>
            <a:spLocks noGrp="1"/>
          </p:cNvSpPr>
          <p:nvPr>
            <p:ph type="sldNum" sz="quarter" idx="10"/>
          </p:nvPr>
        </p:nvSpPr>
        <p:spPr>
          <a:xfrm>
            <a:off x="7723688" y="152403"/>
            <a:ext cx="1375881" cy="246221"/>
          </a:xfrm>
          <a:prstGeom prst="rect">
            <a:avLst/>
          </a:prstGeom>
        </p:spPr>
        <p:txBody>
          <a:bodyPr/>
          <a:lstStyle>
            <a:lvl1pPr>
              <a:defRPr/>
            </a:lvl1pPr>
          </a:lstStyle>
          <a:p>
            <a:fld id="{90908639-1F66-4FBD-97F5-F03E79F254FD}" type="slidenum">
              <a:rPr lang="it-IT" altLang="it-IT"/>
              <a:pPr/>
              <a:t>‹N›</a:t>
            </a:fld>
            <a:endParaRPr lang="it-IT" altLang="it-IT"/>
          </a:p>
        </p:txBody>
      </p:sp>
    </p:spTree>
    <p:extLst>
      <p:ext uri="{BB962C8B-B14F-4D97-AF65-F5344CB8AC3E}">
        <p14:creationId xmlns:p14="http://schemas.microsoft.com/office/powerpoint/2010/main" val="1354512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719138" y="10668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910138" y="1066800"/>
            <a:ext cx="4038600"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numero diapositiva 4"/>
          <p:cNvSpPr>
            <a:spLocks noGrp="1"/>
          </p:cNvSpPr>
          <p:nvPr>
            <p:ph type="sldNum" sz="quarter" idx="10"/>
          </p:nvPr>
        </p:nvSpPr>
        <p:spPr>
          <a:xfrm>
            <a:off x="7723688" y="152403"/>
            <a:ext cx="1375881" cy="246221"/>
          </a:xfrm>
          <a:prstGeom prst="rect">
            <a:avLst/>
          </a:prstGeom>
        </p:spPr>
        <p:txBody>
          <a:bodyPr/>
          <a:lstStyle>
            <a:lvl1pPr>
              <a:defRPr/>
            </a:lvl1pPr>
          </a:lstStyle>
          <a:p>
            <a:fld id="{8CC272D9-E791-4E84-B84C-523CF4F1A5E5}" type="slidenum">
              <a:rPr lang="it-IT" altLang="it-IT"/>
              <a:pPr/>
              <a:t>‹N›</a:t>
            </a:fld>
            <a:endParaRPr lang="it-IT" altLang="it-IT"/>
          </a:p>
        </p:txBody>
      </p:sp>
    </p:spTree>
    <p:extLst>
      <p:ext uri="{BB962C8B-B14F-4D97-AF65-F5344CB8AC3E}">
        <p14:creationId xmlns:p14="http://schemas.microsoft.com/office/powerpoint/2010/main" val="39679229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7"/>
            <a:ext cx="8229600" cy="1143000"/>
          </a:xfrm>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31"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31"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numero diapositiva 6"/>
          <p:cNvSpPr>
            <a:spLocks noGrp="1"/>
          </p:cNvSpPr>
          <p:nvPr>
            <p:ph type="sldNum" sz="quarter" idx="10"/>
          </p:nvPr>
        </p:nvSpPr>
        <p:spPr>
          <a:xfrm>
            <a:off x="7723688" y="152403"/>
            <a:ext cx="1375881" cy="246221"/>
          </a:xfrm>
          <a:prstGeom prst="rect">
            <a:avLst/>
          </a:prstGeom>
        </p:spPr>
        <p:txBody>
          <a:bodyPr/>
          <a:lstStyle>
            <a:lvl1pPr>
              <a:defRPr/>
            </a:lvl1pPr>
          </a:lstStyle>
          <a:p>
            <a:fld id="{F3A01B71-65A3-41C4-9B54-51171ABF9030}" type="slidenum">
              <a:rPr lang="it-IT" altLang="it-IT"/>
              <a:pPr/>
              <a:t>‹N›</a:t>
            </a:fld>
            <a:endParaRPr lang="it-IT" altLang="it-IT"/>
          </a:p>
        </p:txBody>
      </p:sp>
    </p:spTree>
    <p:extLst>
      <p:ext uri="{BB962C8B-B14F-4D97-AF65-F5344CB8AC3E}">
        <p14:creationId xmlns:p14="http://schemas.microsoft.com/office/powerpoint/2010/main" val="42806204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numero diapositiva 2"/>
          <p:cNvSpPr>
            <a:spLocks noGrp="1"/>
          </p:cNvSpPr>
          <p:nvPr>
            <p:ph type="sldNum" sz="quarter" idx="10"/>
          </p:nvPr>
        </p:nvSpPr>
        <p:spPr>
          <a:xfrm>
            <a:off x="7723688" y="152403"/>
            <a:ext cx="1375881" cy="246221"/>
          </a:xfrm>
          <a:prstGeom prst="rect">
            <a:avLst/>
          </a:prstGeom>
        </p:spPr>
        <p:txBody>
          <a:bodyPr/>
          <a:lstStyle>
            <a:lvl1pPr>
              <a:defRPr/>
            </a:lvl1pPr>
          </a:lstStyle>
          <a:p>
            <a:fld id="{EE0EDC65-9143-4FFD-9F6A-F915A41ACBB7}" type="slidenum">
              <a:rPr lang="it-IT" altLang="it-IT"/>
              <a:pPr/>
              <a:t>‹N›</a:t>
            </a:fld>
            <a:endParaRPr lang="it-IT" altLang="it-IT"/>
          </a:p>
        </p:txBody>
      </p:sp>
    </p:spTree>
    <p:extLst>
      <p:ext uri="{BB962C8B-B14F-4D97-AF65-F5344CB8AC3E}">
        <p14:creationId xmlns:p14="http://schemas.microsoft.com/office/powerpoint/2010/main" val="20969859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numero diapositiva 1"/>
          <p:cNvSpPr>
            <a:spLocks noGrp="1"/>
          </p:cNvSpPr>
          <p:nvPr>
            <p:ph type="sldNum" sz="quarter" idx="10"/>
          </p:nvPr>
        </p:nvSpPr>
        <p:spPr>
          <a:xfrm>
            <a:off x="7723688" y="152403"/>
            <a:ext cx="1375881" cy="246221"/>
          </a:xfrm>
          <a:prstGeom prst="rect">
            <a:avLst/>
          </a:prstGeom>
        </p:spPr>
        <p:txBody>
          <a:bodyPr/>
          <a:lstStyle>
            <a:lvl1pPr>
              <a:defRPr/>
            </a:lvl1pPr>
          </a:lstStyle>
          <a:p>
            <a:fld id="{0030FD52-8FD2-439F-8BF7-89A61CA2D9D9}" type="slidenum">
              <a:rPr lang="it-IT" altLang="it-IT"/>
              <a:pPr/>
              <a:t>‹N›</a:t>
            </a:fld>
            <a:endParaRPr lang="it-IT" altLang="it-IT"/>
          </a:p>
        </p:txBody>
      </p:sp>
    </p:spTree>
    <p:extLst>
      <p:ext uri="{BB962C8B-B14F-4D97-AF65-F5344CB8AC3E}">
        <p14:creationId xmlns:p14="http://schemas.microsoft.com/office/powerpoint/2010/main" val="7466182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2" y="273049"/>
            <a:ext cx="3008313" cy="1162051"/>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1"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numero diapositiva 4"/>
          <p:cNvSpPr>
            <a:spLocks noGrp="1"/>
          </p:cNvSpPr>
          <p:nvPr>
            <p:ph type="sldNum" sz="quarter" idx="10"/>
          </p:nvPr>
        </p:nvSpPr>
        <p:spPr>
          <a:xfrm>
            <a:off x="7723688" y="152403"/>
            <a:ext cx="1375881" cy="246221"/>
          </a:xfrm>
          <a:prstGeom prst="rect">
            <a:avLst/>
          </a:prstGeom>
        </p:spPr>
        <p:txBody>
          <a:bodyPr/>
          <a:lstStyle>
            <a:lvl1pPr>
              <a:defRPr/>
            </a:lvl1pPr>
          </a:lstStyle>
          <a:p>
            <a:fld id="{9B3C5FB6-2653-4F48-9450-86F00B1E0EC7}" type="slidenum">
              <a:rPr lang="it-IT" altLang="it-IT"/>
              <a:pPr/>
              <a:t>‹N›</a:t>
            </a:fld>
            <a:endParaRPr lang="it-IT" altLang="it-IT"/>
          </a:p>
        </p:txBody>
      </p:sp>
    </p:spTree>
    <p:extLst>
      <p:ext uri="{BB962C8B-B14F-4D97-AF65-F5344CB8AC3E}">
        <p14:creationId xmlns:p14="http://schemas.microsoft.com/office/powerpoint/2010/main" val="18586246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9"/>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numero diapositiva 4"/>
          <p:cNvSpPr>
            <a:spLocks noGrp="1"/>
          </p:cNvSpPr>
          <p:nvPr>
            <p:ph type="sldNum" sz="quarter" idx="10"/>
          </p:nvPr>
        </p:nvSpPr>
        <p:spPr>
          <a:xfrm>
            <a:off x="7723688" y="152403"/>
            <a:ext cx="1375881" cy="246221"/>
          </a:xfrm>
          <a:prstGeom prst="rect">
            <a:avLst/>
          </a:prstGeom>
        </p:spPr>
        <p:txBody>
          <a:bodyPr/>
          <a:lstStyle>
            <a:lvl1pPr>
              <a:defRPr/>
            </a:lvl1pPr>
          </a:lstStyle>
          <a:p>
            <a:fld id="{80D357BE-9138-40DD-A7BC-13E1B94C174E}" type="slidenum">
              <a:rPr lang="it-IT" altLang="it-IT"/>
              <a:pPr/>
              <a:t>‹N›</a:t>
            </a:fld>
            <a:endParaRPr lang="it-IT" altLang="it-IT"/>
          </a:p>
        </p:txBody>
      </p:sp>
    </p:spTree>
    <p:extLst>
      <p:ext uri="{BB962C8B-B14F-4D97-AF65-F5344CB8AC3E}">
        <p14:creationId xmlns:p14="http://schemas.microsoft.com/office/powerpoint/2010/main" val="5576422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43" name="Rectangle 19"/>
          <p:cNvSpPr>
            <a:spLocks noGrp="1" noChangeAspect="1" noChangeArrowheads="1"/>
          </p:cNvSpPr>
          <p:nvPr>
            <p:ph type="title"/>
          </p:nvPr>
        </p:nvSpPr>
        <p:spPr bwMode="auto">
          <a:xfrm>
            <a:off x="719138" y="34925"/>
            <a:ext cx="594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it-IT" altLang="it-IT"/>
              <a:t>Titolo diapositiva</a:t>
            </a:r>
          </a:p>
        </p:txBody>
      </p:sp>
      <p:sp>
        <p:nvSpPr>
          <p:cNvPr id="1090" name="Rectangle 66"/>
          <p:cNvSpPr>
            <a:spLocks noGrp="1" noChangeArrowheads="1"/>
          </p:cNvSpPr>
          <p:nvPr>
            <p:ph type="body" idx="1"/>
          </p:nvPr>
        </p:nvSpPr>
        <p:spPr bwMode="auto">
          <a:xfrm>
            <a:off x="719138" y="1066800"/>
            <a:ext cx="822960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r>
              <a:rPr lang="it-IT" altLang="it-IT"/>
              <a:t>Fare clic per modificare il testo</a:t>
            </a:r>
          </a:p>
          <a:p>
            <a:pPr lvl="1"/>
            <a:r>
              <a:rPr lang="it-IT" altLang="it-IT"/>
              <a:t>Testo</a:t>
            </a:r>
          </a:p>
          <a:p>
            <a:pPr lvl="2"/>
            <a:r>
              <a:rPr lang="it-IT" altLang="it-IT"/>
              <a:t>Testo</a:t>
            </a:r>
          </a:p>
          <a:p>
            <a:pPr lvl="3"/>
            <a:r>
              <a:rPr lang="it-IT" altLang="it-IT"/>
              <a:t>testo</a:t>
            </a:r>
          </a:p>
        </p:txBody>
      </p:sp>
      <p:pic>
        <p:nvPicPr>
          <p:cNvPr id="1098" name="Picture 74" descr="powerpoint1_sec"/>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0" y="6553200"/>
            <a:ext cx="9144000" cy="304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0444889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 id="2147483711" r:id="rId13"/>
    <p:sldLayoutId id="2147483769" r:id="rId14"/>
    <p:sldLayoutId id="2147483770" r:id="rId15"/>
  </p:sldLayoutIdLst>
  <p:hf hdr="0" ftr="0" dt="0"/>
  <p:txStyles>
    <p:title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p:titleStyle>
    <p:body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004C80"/>
        </a:buClr>
        <a:buSzPct val="85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4D82"/>
        </a:buClr>
        <a:buChar char="•"/>
        <a:defRPr>
          <a:solidFill>
            <a:schemeClr val="tx1"/>
          </a:solidFill>
          <a:latin typeface="+mn-lt"/>
        </a:defRPr>
      </a:lvl3pPr>
      <a:lvl4pPr marL="1600200" indent="-228600" algn="l" rtl="0" eaLnBrk="0" fontAlgn="base" hangingPunct="0">
        <a:spcBef>
          <a:spcPct val="20000"/>
        </a:spcBef>
        <a:spcAft>
          <a:spcPct val="0"/>
        </a:spcAft>
        <a:buClr>
          <a:srgbClr val="004C80"/>
        </a:buClr>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inion Web" pitchFamily="18" charset="0"/>
        </a:defRPr>
      </a:lvl5pPr>
      <a:lvl6pPr marL="2514600" indent="-228600" algn="l" rtl="0" eaLnBrk="0" fontAlgn="base" hangingPunct="0">
        <a:spcBef>
          <a:spcPct val="20000"/>
        </a:spcBef>
        <a:spcAft>
          <a:spcPct val="0"/>
        </a:spcAft>
        <a:buChar char="»"/>
        <a:defRPr>
          <a:solidFill>
            <a:schemeClr val="tx1"/>
          </a:solidFill>
          <a:latin typeface="Minion Web" pitchFamily="18" charset="0"/>
        </a:defRPr>
      </a:lvl6pPr>
      <a:lvl7pPr marL="2971800" indent="-228600" algn="l" rtl="0" eaLnBrk="0" fontAlgn="base" hangingPunct="0">
        <a:spcBef>
          <a:spcPct val="20000"/>
        </a:spcBef>
        <a:spcAft>
          <a:spcPct val="0"/>
        </a:spcAft>
        <a:buChar char="»"/>
        <a:defRPr>
          <a:solidFill>
            <a:schemeClr val="tx1"/>
          </a:solidFill>
          <a:latin typeface="Minion Web" pitchFamily="18" charset="0"/>
        </a:defRPr>
      </a:lvl7pPr>
      <a:lvl8pPr marL="3429000" indent="-228600" algn="l" rtl="0" eaLnBrk="0" fontAlgn="base" hangingPunct="0">
        <a:spcBef>
          <a:spcPct val="20000"/>
        </a:spcBef>
        <a:spcAft>
          <a:spcPct val="0"/>
        </a:spcAft>
        <a:buChar char="»"/>
        <a:defRPr>
          <a:solidFill>
            <a:schemeClr val="tx1"/>
          </a:solidFill>
          <a:latin typeface="Minion Web" pitchFamily="18" charset="0"/>
        </a:defRPr>
      </a:lvl8pPr>
      <a:lvl9pPr marL="3886200" indent="-228600" algn="l" rtl="0" eaLnBrk="0" fontAlgn="base" hangingPunct="0">
        <a:spcBef>
          <a:spcPct val="20000"/>
        </a:spcBef>
        <a:spcAft>
          <a:spcPct val="0"/>
        </a:spcAft>
        <a:buChar char="»"/>
        <a:defRPr>
          <a:solidFill>
            <a:schemeClr val="tx1"/>
          </a:solidFill>
          <a:latin typeface="Minion Web" pitchFamily="18" charset="0"/>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6.xml"/><Relationship Id="rId4" Type="http://schemas.openxmlformats.org/officeDocument/2006/relationships/image" Target="../media/image9.e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13.png"/><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4.emf"/><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15.emf"/></Relationships>
</file>

<file path=ppt/slides/_rels/slide1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1.vml"/><Relationship Id="rId4" Type="http://schemas.openxmlformats.org/officeDocument/2006/relationships/image" Target="../media/image16.wmf"/></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2.vml"/><Relationship Id="rId5" Type="http://schemas.openxmlformats.org/officeDocument/2006/relationships/image" Target="../media/image8.jpg"/><Relationship Id="rId4" Type="http://schemas.openxmlformats.org/officeDocument/2006/relationships/image" Target="../media/image16.wmf"/></Relationships>
</file>

<file path=ppt/slides/_rels/slide1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8.jpg"/><Relationship Id="rId4" Type="http://schemas.openxmlformats.org/officeDocument/2006/relationships/image" Target="../media/image16.wmf"/></Relationships>
</file>

<file path=ppt/slides/_rels/slide1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8.jpg"/><Relationship Id="rId4" Type="http://schemas.openxmlformats.org/officeDocument/2006/relationships/image" Target="../media/image16.w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4.xml"/><Relationship Id="rId1" Type="http://schemas.openxmlformats.org/officeDocument/2006/relationships/vmlDrawing" Target="../drawings/vmlDrawing5.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Layout" Target="../slideLayouts/slideLayout14.xml"/><Relationship Id="rId1" Type="http://schemas.openxmlformats.org/officeDocument/2006/relationships/vmlDrawing" Target="../drawings/vmlDrawing6.vml"/><Relationship Id="rId5" Type="http://schemas.openxmlformats.org/officeDocument/2006/relationships/image" Target="../media/image16.wmf"/><Relationship Id="rId4" Type="http://schemas.openxmlformats.org/officeDocument/2006/relationships/oleObject" Target="../embeddings/oleObject1.bin"/></Relationships>
</file>

<file path=ppt/slides/_rels/slide25.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emf"/><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image" Target="../media/image33.jpeg"/><Relationship Id="rId7"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6.jpeg"/><Relationship Id="rId5" Type="http://schemas.openxmlformats.org/officeDocument/2006/relationships/image" Target="../media/image35.jpg"/><Relationship Id="rId10" Type="http://schemas.openxmlformats.org/officeDocument/2006/relationships/image" Target="../media/image40.jpeg"/><Relationship Id="rId4" Type="http://schemas.openxmlformats.org/officeDocument/2006/relationships/image" Target="../media/image34.png"/><Relationship Id="rId9" Type="http://schemas.openxmlformats.org/officeDocument/2006/relationships/image" Target="../media/image39.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5.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44.pn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vmlDrawing" Target="../drawings/vmlDrawing7.vml"/><Relationship Id="rId5" Type="http://schemas.openxmlformats.org/officeDocument/2006/relationships/image" Target="../media/image57.wmf"/><Relationship Id="rId4" Type="http://schemas.openxmlformats.org/officeDocument/2006/relationships/oleObject" Target="../embeddings/oleObject2.bin"/></Relationships>
</file>

<file path=ppt/slides/_rels/slide5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image" Target="../media/image59.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image" Target="../media/image61.png"/><Relationship Id="rId1" Type="http://schemas.openxmlformats.org/officeDocument/2006/relationships/slideLayout" Target="../slideLayouts/slideLayout6.xml"/><Relationship Id="rId6" Type="http://schemas.openxmlformats.org/officeDocument/2006/relationships/image" Target="../media/image65.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jpeg"/></Relationships>
</file>

<file path=ppt/slides/_rels/slide6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7.xml"/><Relationship Id="rId1" Type="http://schemas.openxmlformats.org/officeDocument/2006/relationships/slideLayout" Target="../slideLayouts/slideLayout6.xml"/><Relationship Id="rId5" Type="http://schemas.openxmlformats.org/officeDocument/2006/relationships/image" Target="../media/image74.png"/><Relationship Id="rId4" Type="http://schemas.openxmlformats.org/officeDocument/2006/relationships/image" Target="../media/image73.png"/></Relationships>
</file>

<file path=ppt/slides/_rels/slide6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8.xml"/><Relationship Id="rId1" Type="http://schemas.openxmlformats.org/officeDocument/2006/relationships/slideLayout" Target="../slideLayouts/slideLayout14.xml"/><Relationship Id="rId4" Type="http://schemas.openxmlformats.org/officeDocument/2006/relationships/image" Target="../media/image76.png"/></Relationships>
</file>

<file path=ppt/slides/_rels/slide6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14.xml"/><Relationship Id="rId5" Type="http://schemas.openxmlformats.org/officeDocument/2006/relationships/image" Target="../media/image80.png"/><Relationship Id="rId4" Type="http://schemas.openxmlformats.org/officeDocument/2006/relationships/image" Target="../media/image79.png"/></Relationships>
</file>

<file path=ppt/slides/_rels/slide66.xml.rels><?xml version="1.0" encoding="UTF-8" standalone="yes"?>
<Relationships xmlns="http://schemas.openxmlformats.org/package/2006/relationships"><Relationship Id="rId3" Type="http://schemas.openxmlformats.org/officeDocument/2006/relationships/image" Target="../media/image82.emf"/><Relationship Id="rId2" Type="http://schemas.openxmlformats.org/officeDocument/2006/relationships/image" Target="../media/image81.emf"/><Relationship Id="rId1" Type="http://schemas.openxmlformats.org/officeDocument/2006/relationships/slideLayout" Target="../slideLayouts/slideLayout6.xml"/><Relationship Id="rId4" Type="http://schemas.openxmlformats.org/officeDocument/2006/relationships/image" Target="../media/image83.png"/></Relationships>
</file>

<file path=ppt/slides/_rels/slide6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85.png"/></Relationships>
</file>

<file path=ppt/slides/_rels/slide6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image" Target="../media/image86.emf"/><Relationship Id="rId1" Type="http://schemas.openxmlformats.org/officeDocument/2006/relationships/slideLayout" Target="../slideLayouts/slideLayout7.xml"/><Relationship Id="rId4" Type="http://schemas.openxmlformats.org/officeDocument/2006/relationships/image" Target="../media/image88.emf"/></Relationships>
</file>

<file path=ppt/slides/_rels/slide69.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91.jpe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40" name="Text Box 4"/>
          <p:cNvSpPr txBox="1">
            <a:spLocks noChangeArrowheads="1"/>
          </p:cNvSpPr>
          <p:nvPr/>
        </p:nvSpPr>
        <p:spPr bwMode="auto">
          <a:xfrm>
            <a:off x="1604479" y="4277477"/>
            <a:ext cx="768338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marL="0" marR="0" lvl="0" indent="0" defTabSz="914400" rtl="0" eaLnBrk="0" fontAlgn="base" latinLnBrk="0" hangingPunct="0">
              <a:lnSpc>
                <a:spcPct val="100000"/>
              </a:lnSpc>
              <a:spcBef>
                <a:spcPct val="50000"/>
              </a:spcBef>
              <a:spcAft>
                <a:spcPct val="0"/>
              </a:spcAft>
              <a:buClrTx/>
              <a:buSzTx/>
              <a:buFontTx/>
              <a:buNone/>
              <a:tabLst/>
              <a:defRPr/>
            </a:pPr>
            <a:r>
              <a:rPr kumimoji="0" lang="en-GB" sz="2400" b="1" i="0" u="none" strike="noStrike" kern="1200" cap="none" spc="0" normalizeH="0" baseline="0" noProof="0" dirty="0">
                <a:ln>
                  <a:noFill/>
                </a:ln>
                <a:solidFill>
                  <a:srgbClr val="000000"/>
                </a:solidFill>
                <a:effectLst/>
                <a:uLnTx/>
                <a:uFillTx/>
                <a:latin typeface="Arial" pitchFamily="34" charset="0"/>
                <a:ea typeface="+mn-ea"/>
                <a:cs typeface="+mn-cs"/>
              </a:rPr>
              <a:t>Respiratory </a:t>
            </a:r>
            <a:r>
              <a:rPr kumimoji="0" lang="en-GB" sz="2400" b="1" i="0" u="none" strike="noStrike" kern="1200" cap="none" spc="0" normalizeH="0" baseline="0" noProof="0" dirty="0" err="1">
                <a:ln>
                  <a:noFill/>
                </a:ln>
                <a:solidFill>
                  <a:srgbClr val="000000"/>
                </a:solidFill>
                <a:effectLst/>
                <a:uLnTx/>
                <a:uFillTx/>
                <a:latin typeface="Arial" pitchFamily="34" charset="0"/>
                <a:ea typeface="+mn-ea"/>
                <a:cs typeface="+mn-cs"/>
              </a:rPr>
              <a:t>Oscillometry</a:t>
            </a:r>
            <a:endParaRPr kumimoji="0" lang="en-GB" sz="2400" b="1"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4" name="Rectangle 5"/>
          <p:cNvSpPr>
            <a:spLocks noChangeArrowheads="1"/>
          </p:cNvSpPr>
          <p:nvPr/>
        </p:nvSpPr>
        <p:spPr bwMode="auto">
          <a:xfrm>
            <a:off x="3474859" y="188640"/>
            <a:ext cx="5256212"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it-IT" sz="2400" b="1" i="0" u="none" strike="noStrike" kern="1200" cap="none" spc="0" normalizeH="0" baseline="0" noProof="0">
              <a:ln>
                <a:noFill/>
              </a:ln>
              <a:solidFill>
                <a:srgbClr val="006699"/>
              </a:solidFill>
              <a:effectLst/>
              <a:uLnTx/>
              <a:uFillTx/>
              <a:latin typeface="Arial" pitchFamily="34" charset="0"/>
              <a:ea typeface="+mn-ea"/>
              <a:cs typeface="+mn-cs"/>
            </a:endParaRP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it-IT" sz="2000" b="0" i="1" u="none" strike="noStrike" kern="1200" cap="none" spc="0" normalizeH="0" baseline="0" noProof="0">
              <a:ln>
                <a:noFill/>
              </a:ln>
              <a:solidFill>
                <a:srgbClr val="006699"/>
              </a:solidFill>
              <a:effectLst/>
              <a:uLnTx/>
              <a:uFillTx/>
              <a:latin typeface="Arial" pitchFamily="34" charset="0"/>
              <a:ea typeface="+mn-ea"/>
              <a:cs typeface="+mn-cs"/>
            </a:endParaRPr>
          </a:p>
        </p:txBody>
      </p:sp>
      <p:sp>
        <p:nvSpPr>
          <p:cNvPr id="5" name="Text Box 4">
            <a:extLst>
              <a:ext uri="{FF2B5EF4-FFF2-40B4-BE49-F238E27FC236}">
                <a16:creationId xmlns:a16="http://schemas.microsoft.com/office/drawing/2014/main" id="{BFB88E75-9E9C-4CB2-8F3C-36FEC4562E07}"/>
              </a:ext>
            </a:extLst>
          </p:cNvPr>
          <p:cNvSpPr txBox="1">
            <a:spLocks noChangeArrowheads="1"/>
          </p:cNvSpPr>
          <p:nvPr/>
        </p:nvSpPr>
        <p:spPr bwMode="auto">
          <a:xfrm>
            <a:off x="38894" y="4867723"/>
            <a:ext cx="7650051" cy="16773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0" tIns="0" rIns="0" bIns="0">
            <a:spAutoFit/>
          </a:bodyPr>
          <a:lstStyle/>
          <a:p>
            <a:pPr algn="ctr"/>
            <a:endParaRPr lang="it-IT" sz="2800" dirty="0"/>
          </a:p>
          <a:p>
            <a:pPr algn="ctr">
              <a:spcBef>
                <a:spcPct val="50000"/>
              </a:spcBef>
            </a:pPr>
            <a:r>
              <a:rPr lang="it-IT" sz="2000" dirty="0">
                <a:solidFill>
                  <a:srgbClr val="2C5986"/>
                </a:solidFill>
              </a:rPr>
              <a:t>Chiara Veneroni</a:t>
            </a:r>
          </a:p>
          <a:p>
            <a:pPr algn="ctr">
              <a:spcBef>
                <a:spcPct val="50000"/>
              </a:spcBef>
            </a:pPr>
            <a:r>
              <a:rPr lang="en-US" sz="1400" dirty="0">
                <a:solidFill>
                  <a:srgbClr val="2C5986"/>
                </a:solidFill>
              </a:rPr>
              <a:t>Department of Electronics, Informatics and Biomedical Engineering</a:t>
            </a:r>
          </a:p>
          <a:p>
            <a:pPr algn="ctr">
              <a:spcBef>
                <a:spcPct val="50000"/>
              </a:spcBef>
            </a:pPr>
            <a:r>
              <a:rPr lang="it-IT" sz="2000" dirty="0">
                <a:solidFill>
                  <a:srgbClr val="2C5986"/>
                </a:solidFill>
              </a:rPr>
              <a:t>(chiara.veneroni@polimi.it)</a:t>
            </a:r>
          </a:p>
        </p:txBody>
      </p:sp>
      <p:pic>
        <p:nvPicPr>
          <p:cNvPr id="3" name="Immagine 2">
            <a:extLst>
              <a:ext uri="{FF2B5EF4-FFF2-40B4-BE49-F238E27FC236}">
                <a16:creationId xmlns:a16="http://schemas.microsoft.com/office/drawing/2014/main" id="{34894168-340C-493D-8070-B916FE297D53}"/>
              </a:ext>
            </a:extLst>
          </p:cNvPr>
          <p:cNvPicPr>
            <a:picLocks noChangeAspect="1"/>
          </p:cNvPicPr>
          <p:nvPr/>
        </p:nvPicPr>
        <p:blipFill>
          <a:blip r:embed="rId3"/>
          <a:stretch>
            <a:fillRect/>
          </a:stretch>
        </p:blipFill>
        <p:spPr>
          <a:xfrm>
            <a:off x="7055486" y="5387215"/>
            <a:ext cx="1972606" cy="1391692"/>
          </a:xfrm>
          <a:prstGeom prst="rect">
            <a:avLst/>
          </a:prstGeom>
        </p:spPr>
      </p:pic>
      <p:pic>
        <p:nvPicPr>
          <p:cNvPr id="2" name="Immagine 1">
            <a:extLst>
              <a:ext uri="{FF2B5EF4-FFF2-40B4-BE49-F238E27FC236}">
                <a16:creationId xmlns:a16="http://schemas.microsoft.com/office/drawing/2014/main" id="{548F1AEB-A06F-4E7C-AA78-1E98E987EB1C}"/>
              </a:ext>
            </a:extLst>
          </p:cNvPr>
          <p:cNvPicPr>
            <a:picLocks noChangeAspect="1"/>
          </p:cNvPicPr>
          <p:nvPr/>
        </p:nvPicPr>
        <p:blipFill rotWithShape="1">
          <a:blip r:embed="rId4"/>
          <a:srcRect l="15913" t="9596" r="16338" b="4344"/>
          <a:stretch/>
        </p:blipFill>
        <p:spPr>
          <a:xfrm>
            <a:off x="6337347" y="0"/>
            <a:ext cx="2806653" cy="200544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DA4865-8F58-6770-8344-21CD52E9E506}"/>
            </a:ext>
          </a:extLst>
        </p:cNvPr>
        <p:cNvGrpSpPr/>
        <p:nvPr/>
      </p:nvGrpSpPr>
      <p:grpSpPr>
        <a:xfrm>
          <a:off x="0" y="0"/>
          <a:ext cx="0" cy="0"/>
          <a:chOff x="0" y="0"/>
          <a:chExt cx="0" cy="0"/>
        </a:xfrm>
      </p:grpSpPr>
      <p:sp>
        <p:nvSpPr>
          <p:cNvPr id="2" name="Titolo 1">
            <a:extLst>
              <a:ext uri="{FF2B5EF4-FFF2-40B4-BE49-F238E27FC236}">
                <a16:creationId xmlns:a16="http://schemas.microsoft.com/office/drawing/2014/main" id="{2F842A62-86F2-EB66-AF1F-855643F428CB}"/>
              </a:ext>
            </a:extLst>
          </p:cNvPr>
          <p:cNvSpPr>
            <a:spLocks noGrp="1"/>
          </p:cNvSpPr>
          <p:nvPr>
            <p:ph type="title"/>
          </p:nvPr>
        </p:nvSpPr>
        <p:spPr>
          <a:xfrm>
            <a:off x="179197" y="153941"/>
            <a:ext cx="8618153" cy="576361"/>
          </a:xfrm>
        </p:spPr>
        <p:txBody>
          <a:bodyPr/>
          <a:lstStyle/>
          <a:p>
            <a:r>
              <a:rPr lang="it-IT" sz="2400" dirty="0">
                <a:cs typeface="Arial"/>
              </a:rPr>
              <a:t>OPTIMAL STIMULATION FREQUENCY: SPEED VS DEPTH</a:t>
            </a:r>
          </a:p>
        </p:txBody>
      </p:sp>
      <p:sp>
        <p:nvSpPr>
          <p:cNvPr id="6" name="CasellaDiTesto 5">
            <a:extLst>
              <a:ext uri="{FF2B5EF4-FFF2-40B4-BE49-F238E27FC236}">
                <a16:creationId xmlns:a16="http://schemas.microsoft.com/office/drawing/2014/main" id="{A3B802A2-63F1-2503-B064-A8E3EB828DF0}"/>
              </a:ext>
            </a:extLst>
          </p:cNvPr>
          <p:cNvSpPr txBox="1"/>
          <p:nvPr/>
        </p:nvSpPr>
        <p:spPr>
          <a:xfrm>
            <a:off x="3214118" y="5603669"/>
            <a:ext cx="5929882" cy="923330"/>
          </a:xfrm>
          <a:prstGeom prst="rect">
            <a:avLst/>
          </a:prstGeom>
          <a:noFill/>
        </p:spPr>
        <p:txBody>
          <a:bodyPr wrap="square" lIns="91440" tIns="45720" rIns="91440" bIns="45720" rtlCol="0" anchor="t">
            <a:spAutoFit/>
          </a:bodyPr>
          <a:lstStyle/>
          <a:p>
            <a:r>
              <a:rPr lang="en-US" dirty="0"/>
              <a:t>The proportion of the oscillatory pressure applied at the airway opening that is  transmitted to the alveolus is </a:t>
            </a:r>
            <a:r>
              <a:rPr lang="en-US" b="1" dirty="0"/>
              <a:t>higher at low frequencies than at higher frequencies</a:t>
            </a:r>
            <a:r>
              <a:rPr lang="en-US" dirty="0"/>
              <a:t>. </a:t>
            </a:r>
            <a:endParaRPr lang="it-IT" dirty="0"/>
          </a:p>
        </p:txBody>
      </p:sp>
      <p:pic>
        <p:nvPicPr>
          <p:cNvPr id="1028" name="Picture 4" descr="221 Structure and function of pulmonary system Flashcards | Quizlet">
            <a:extLst>
              <a:ext uri="{FF2B5EF4-FFF2-40B4-BE49-F238E27FC236}">
                <a16:creationId xmlns:a16="http://schemas.microsoft.com/office/drawing/2014/main" id="{A9197338-AAE2-B40B-6C10-62FFC95C9B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5400000">
            <a:off x="-1067967" y="2630238"/>
            <a:ext cx="4091852" cy="1597524"/>
          </a:xfrm>
          <a:prstGeom prst="rect">
            <a:avLst/>
          </a:prstGeom>
          <a:noFill/>
          <a:extLst>
            <a:ext uri="{909E8E84-426E-40DD-AFC4-6F175D3DCCD1}">
              <a14:hiddenFill xmlns:a14="http://schemas.microsoft.com/office/drawing/2010/main">
                <a:solidFill>
                  <a:srgbClr val="FFFFFF"/>
                </a:solidFill>
              </a14:hiddenFill>
            </a:ext>
          </a:extLst>
        </p:spPr>
      </p:pic>
      <p:pic>
        <p:nvPicPr>
          <p:cNvPr id="3" name="object 8">
            <a:extLst>
              <a:ext uri="{FF2B5EF4-FFF2-40B4-BE49-F238E27FC236}">
                <a16:creationId xmlns:a16="http://schemas.microsoft.com/office/drawing/2014/main" id="{3CD4188E-E889-83A3-062F-39DA42810D85}"/>
              </a:ext>
            </a:extLst>
          </p:cNvPr>
          <p:cNvPicPr/>
          <p:nvPr/>
        </p:nvPicPr>
        <p:blipFill rotWithShape="1">
          <a:blip r:embed="rId3" cstate="print"/>
          <a:srcRect l="9252" r="8512"/>
          <a:stretch/>
        </p:blipFill>
        <p:spPr>
          <a:xfrm>
            <a:off x="7343613" y="2157821"/>
            <a:ext cx="1663694" cy="2542357"/>
          </a:xfrm>
          <a:prstGeom prst="rect">
            <a:avLst/>
          </a:prstGeom>
        </p:spPr>
      </p:pic>
      <p:pic>
        <p:nvPicPr>
          <p:cNvPr id="48" name="Immagine 47">
            <a:extLst>
              <a:ext uri="{FF2B5EF4-FFF2-40B4-BE49-F238E27FC236}">
                <a16:creationId xmlns:a16="http://schemas.microsoft.com/office/drawing/2014/main" id="{38574916-7E2B-4FA2-ACC4-4D98E58245E4}"/>
              </a:ext>
            </a:extLst>
          </p:cNvPr>
          <p:cNvPicPr>
            <a:picLocks noChangeAspect="1"/>
          </p:cNvPicPr>
          <p:nvPr/>
        </p:nvPicPr>
        <p:blipFill rotWithShape="1">
          <a:blip r:embed="rId4"/>
          <a:srcRect l="68974" t="14582" b="49149"/>
          <a:stretch/>
        </p:blipFill>
        <p:spPr>
          <a:xfrm>
            <a:off x="1847707" y="4132827"/>
            <a:ext cx="2171244" cy="1179521"/>
          </a:xfrm>
          <a:prstGeom prst="rect">
            <a:avLst/>
          </a:prstGeom>
        </p:spPr>
      </p:pic>
      <p:pic>
        <p:nvPicPr>
          <p:cNvPr id="51" name="Immagine 50">
            <a:extLst>
              <a:ext uri="{FF2B5EF4-FFF2-40B4-BE49-F238E27FC236}">
                <a16:creationId xmlns:a16="http://schemas.microsoft.com/office/drawing/2014/main" id="{50F732C2-C74F-47F0-B63C-B5A37DABA07F}"/>
              </a:ext>
            </a:extLst>
          </p:cNvPr>
          <p:cNvPicPr>
            <a:picLocks noChangeAspect="1"/>
          </p:cNvPicPr>
          <p:nvPr/>
        </p:nvPicPr>
        <p:blipFill rotWithShape="1">
          <a:blip r:embed="rId4"/>
          <a:srcRect l="11762" t="13151" r="59056" b="51521"/>
          <a:stretch/>
        </p:blipFill>
        <p:spPr>
          <a:xfrm>
            <a:off x="1931990" y="1373059"/>
            <a:ext cx="2042160" cy="1148954"/>
          </a:xfrm>
          <a:prstGeom prst="rect">
            <a:avLst/>
          </a:prstGeom>
        </p:spPr>
      </p:pic>
      <p:pic>
        <p:nvPicPr>
          <p:cNvPr id="52" name="Immagine 51">
            <a:extLst>
              <a:ext uri="{FF2B5EF4-FFF2-40B4-BE49-F238E27FC236}">
                <a16:creationId xmlns:a16="http://schemas.microsoft.com/office/drawing/2014/main" id="{BE57BAA2-EE37-451E-AF24-DCC108A54346}"/>
              </a:ext>
            </a:extLst>
          </p:cNvPr>
          <p:cNvPicPr>
            <a:picLocks noChangeAspect="1"/>
          </p:cNvPicPr>
          <p:nvPr/>
        </p:nvPicPr>
        <p:blipFill rotWithShape="1">
          <a:blip r:embed="rId4"/>
          <a:srcRect l="10866" t="49167" r="59593" b="12095"/>
          <a:stretch/>
        </p:blipFill>
        <p:spPr>
          <a:xfrm>
            <a:off x="3974150" y="1307560"/>
            <a:ext cx="2067340" cy="1259841"/>
          </a:xfrm>
          <a:prstGeom prst="rect">
            <a:avLst/>
          </a:prstGeom>
        </p:spPr>
      </p:pic>
      <p:sp>
        <p:nvSpPr>
          <p:cNvPr id="49" name="CasellaDiTesto 48">
            <a:extLst>
              <a:ext uri="{FF2B5EF4-FFF2-40B4-BE49-F238E27FC236}">
                <a16:creationId xmlns:a16="http://schemas.microsoft.com/office/drawing/2014/main" id="{EA9855CC-0BCC-46EF-91B7-336D3E88E3B3}"/>
              </a:ext>
            </a:extLst>
          </p:cNvPr>
          <p:cNvSpPr txBox="1"/>
          <p:nvPr/>
        </p:nvSpPr>
        <p:spPr>
          <a:xfrm>
            <a:off x="6168276" y="1511490"/>
            <a:ext cx="1413298" cy="646331"/>
          </a:xfrm>
          <a:prstGeom prst="rect">
            <a:avLst/>
          </a:prstGeom>
          <a:noFill/>
        </p:spPr>
        <p:txBody>
          <a:bodyPr wrap="square" rtlCol="0">
            <a:spAutoFit/>
          </a:bodyPr>
          <a:lstStyle/>
          <a:p>
            <a:r>
              <a:rPr lang="en-US" dirty="0"/>
              <a:t>Airway opening</a:t>
            </a:r>
          </a:p>
        </p:txBody>
      </p:sp>
      <p:sp>
        <p:nvSpPr>
          <p:cNvPr id="54" name="CasellaDiTesto 53">
            <a:extLst>
              <a:ext uri="{FF2B5EF4-FFF2-40B4-BE49-F238E27FC236}">
                <a16:creationId xmlns:a16="http://schemas.microsoft.com/office/drawing/2014/main" id="{4F395998-B9CC-4FBD-9A1E-B818A33DF8B1}"/>
              </a:ext>
            </a:extLst>
          </p:cNvPr>
          <p:cNvSpPr txBox="1"/>
          <p:nvPr/>
        </p:nvSpPr>
        <p:spPr>
          <a:xfrm>
            <a:off x="2591699" y="1101773"/>
            <a:ext cx="656535" cy="369332"/>
          </a:xfrm>
          <a:prstGeom prst="rect">
            <a:avLst/>
          </a:prstGeom>
          <a:noFill/>
        </p:spPr>
        <p:txBody>
          <a:bodyPr wrap="square" rtlCol="0">
            <a:spAutoFit/>
          </a:bodyPr>
          <a:lstStyle/>
          <a:p>
            <a:r>
              <a:rPr lang="en-US" dirty="0"/>
              <a:t>6 Hz</a:t>
            </a:r>
          </a:p>
        </p:txBody>
      </p:sp>
      <p:sp>
        <p:nvSpPr>
          <p:cNvPr id="55" name="CasellaDiTesto 54">
            <a:extLst>
              <a:ext uri="{FF2B5EF4-FFF2-40B4-BE49-F238E27FC236}">
                <a16:creationId xmlns:a16="http://schemas.microsoft.com/office/drawing/2014/main" id="{4A12F733-37F1-4CFC-8EC2-46CE11EE3740}"/>
              </a:ext>
            </a:extLst>
          </p:cNvPr>
          <p:cNvSpPr txBox="1"/>
          <p:nvPr/>
        </p:nvSpPr>
        <p:spPr>
          <a:xfrm>
            <a:off x="4619629" y="1122894"/>
            <a:ext cx="863811" cy="369332"/>
          </a:xfrm>
          <a:prstGeom prst="rect">
            <a:avLst/>
          </a:prstGeom>
          <a:noFill/>
        </p:spPr>
        <p:txBody>
          <a:bodyPr wrap="square" rtlCol="0">
            <a:spAutoFit/>
          </a:bodyPr>
          <a:lstStyle/>
          <a:p>
            <a:r>
              <a:rPr lang="en-US" dirty="0"/>
              <a:t>12 Hz</a:t>
            </a:r>
          </a:p>
        </p:txBody>
      </p:sp>
      <p:pic>
        <p:nvPicPr>
          <p:cNvPr id="57" name="Immagine 56">
            <a:extLst>
              <a:ext uri="{FF2B5EF4-FFF2-40B4-BE49-F238E27FC236}">
                <a16:creationId xmlns:a16="http://schemas.microsoft.com/office/drawing/2014/main" id="{5544FB8C-4588-4ED5-8CAF-4EC8D9694E02}"/>
              </a:ext>
            </a:extLst>
          </p:cNvPr>
          <p:cNvPicPr>
            <a:picLocks noChangeAspect="1"/>
          </p:cNvPicPr>
          <p:nvPr/>
        </p:nvPicPr>
        <p:blipFill rotWithShape="1">
          <a:blip r:embed="rId4"/>
          <a:srcRect l="39918" t="48487" r="30540" b="15473"/>
          <a:stretch/>
        </p:blipFill>
        <p:spPr>
          <a:xfrm>
            <a:off x="3938960" y="2568597"/>
            <a:ext cx="2067340" cy="1172091"/>
          </a:xfrm>
          <a:prstGeom prst="rect">
            <a:avLst/>
          </a:prstGeom>
        </p:spPr>
      </p:pic>
      <p:pic>
        <p:nvPicPr>
          <p:cNvPr id="58" name="Immagine 57">
            <a:extLst>
              <a:ext uri="{FF2B5EF4-FFF2-40B4-BE49-F238E27FC236}">
                <a16:creationId xmlns:a16="http://schemas.microsoft.com/office/drawing/2014/main" id="{0A1576F4-6237-4524-B51F-B40340910853}"/>
              </a:ext>
            </a:extLst>
          </p:cNvPr>
          <p:cNvPicPr>
            <a:picLocks noChangeAspect="1"/>
          </p:cNvPicPr>
          <p:nvPr/>
        </p:nvPicPr>
        <p:blipFill rotWithShape="1">
          <a:blip r:embed="rId4"/>
          <a:srcRect l="39268" t="13109" r="30173" b="51562"/>
          <a:stretch/>
        </p:blipFill>
        <p:spPr>
          <a:xfrm>
            <a:off x="1800387" y="2623810"/>
            <a:ext cx="2138573" cy="1148955"/>
          </a:xfrm>
          <a:prstGeom prst="rect">
            <a:avLst/>
          </a:prstGeom>
        </p:spPr>
      </p:pic>
      <p:pic>
        <p:nvPicPr>
          <p:cNvPr id="59" name="Immagine 58">
            <a:extLst>
              <a:ext uri="{FF2B5EF4-FFF2-40B4-BE49-F238E27FC236}">
                <a16:creationId xmlns:a16="http://schemas.microsoft.com/office/drawing/2014/main" id="{2678DD2C-12E2-451F-B51A-8823156EA68A}"/>
              </a:ext>
            </a:extLst>
          </p:cNvPr>
          <p:cNvPicPr>
            <a:picLocks noChangeAspect="1"/>
          </p:cNvPicPr>
          <p:nvPr/>
        </p:nvPicPr>
        <p:blipFill rotWithShape="1">
          <a:blip r:embed="rId4"/>
          <a:srcRect l="68974" t="46101" b="4964"/>
          <a:stretch/>
        </p:blipFill>
        <p:spPr>
          <a:xfrm>
            <a:off x="4018951" y="3945052"/>
            <a:ext cx="2171244" cy="1591455"/>
          </a:xfrm>
          <a:prstGeom prst="rect">
            <a:avLst/>
          </a:prstGeom>
        </p:spPr>
      </p:pic>
      <p:sp>
        <p:nvSpPr>
          <p:cNvPr id="60" name="CasellaDiTesto 59">
            <a:extLst>
              <a:ext uri="{FF2B5EF4-FFF2-40B4-BE49-F238E27FC236}">
                <a16:creationId xmlns:a16="http://schemas.microsoft.com/office/drawing/2014/main" id="{DB11BB7E-4AAF-4C80-ACEC-AD5490AD635D}"/>
              </a:ext>
            </a:extLst>
          </p:cNvPr>
          <p:cNvSpPr txBox="1"/>
          <p:nvPr/>
        </p:nvSpPr>
        <p:spPr>
          <a:xfrm>
            <a:off x="6206702" y="2794070"/>
            <a:ext cx="1413298" cy="646331"/>
          </a:xfrm>
          <a:prstGeom prst="rect">
            <a:avLst/>
          </a:prstGeom>
          <a:noFill/>
        </p:spPr>
        <p:txBody>
          <a:bodyPr wrap="square" rtlCol="0">
            <a:spAutoFit/>
          </a:bodyPr>
          <a:lstStyle/>
          <a:p>
            <a:r>
              <a:rPr lang="en-US" dirty="0"/>
              <a:t>Large airways</a:t>
            </a:r>
          </a:p>
        </p:txBody>
      </p:sp>
      <p:sp>
        <p:nvSpPr>
          <p:cNvPr id="61" name="CasellaDiTesto 60">
            <a:extLst>
              <a:ext uri="{FF2B5EF4-FFF2-40B4-BE49-F238E27FC236}">
                <a16:creationId xmlns:a16="http://schemas.microsoft.com/office/drawing/2014/main" id="{FE77E85E-4AE9-4CA7-886C-BFDD9C54F04E}"/>
              </a:ext>
            </a:extLst>
          </p:cNvPr>
          <p:cNvSpPr txBox="1"/>
          <p:nvPr/>
        </p:nvSpPr>
        <p:spPr>
          <a:xfrm>
            <a:off x="6104979" y="4328580"/>
            <a:ext cx="2233990" cy="369332"/>
          </a:xfrm>
          <a:prstGeom prst="rect">
            <a:avLst/>
          </a:prstGeom>
          <a:noFill/>
        </p:spPr>
        <p:txBody>
          <a:bodyPr wrap="square" rtlCol="0">
            <a:spAutoFit/>
          </a:bodyPr>
          <a:lstStyle/>
          <a:p>
            <a:r>
              <a:rPr lang="en-US" dirty="0"/>
              <a:t>Alveoli</a:t>
            </a:r>
          </a:p>
        </p:txBody>
      </p:sp>
    </p:spTree>
    <p:extLst>
      <p:ext uri="{BB962C8B-B14F-4D97-AF65-F5344CB8AC3E}">
        <p14:creationId xmlns:p14="http://schemas.microsoft.com/office/powerpoint/2010/main" val="687632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anim calcmode="lin" valueType="num">
                                      <p:cBhvr additive="base">
                                        <p:cTn id="7" dur="500" fill="hold"/>
                                        <p:tgtEl>
                                          <p:spTgt spid="60"/>
                                        </p:tgtEl>
                                        <p:attrNameLst>
                                          <p:attrName>ppt_x</p:attrName>
                                        </p:attrNameLst>
                                      </p:cBhvr>
                                      <p:tavLst>
                                        <p:tav tm="0">
                                          <p:val>
                                            <p:strVal val="#ppt_x"/>
                                          </p:val>
                                        </p:tav>
                                        <p:tav tm="100000">
                                          <p:val>
                                            <p:strVal val="#ppt_x"/>
                                          </p:val>
                                        </p:tav>
                                      </p:tavLst>
                                    </p:anim>
                                    <p:anim calcmode="lin" valueType="num">
                                      <p:cBhvr additive="base">
                                        <p:cTn id="8" dur="500" fill="hold"/>
                                        <p:tgtEl>
                                          <p:spTgt spid="6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7"/>
                                        </p:tgtEl>
                                        <p:attrNameLst>
                                          <p:attrName>style.visibility</p:attrName>
                                        </p:attrNameLst>
                                      </p:cBhvr>
                                      <p:to>
                                        <p:strVal val="visible"/>
                                      </p:to>
                                    </p:set>
                                    <p:anim calcmode="lin" valueType="num">
                                      <p:cBhvr additive="base">
                                        <p:cTn id="11" dur="500" fill="hold"/>
                                        <p:tgtEl>
                                          <p:spTgt spid="57"/>
                                        </p:tgtEl>
                                        <p:attrNameLst>
                                          <p:attrName>ppt_x</p:attrName>
                                        </p:attrNameLst>
                                      </p:cBhvr>
                                      <p:tavLst>
                                        <p:tav tm="0">
                                          <p:val>
                                            <p:strVal val="#ppt_x"/>
                                          </p:val>
                                        </p:tav>
                                        <p:tav tm="100000">
                                          <p:val>
                                            <p:strVal val="#ppt_x"/>
                                          </p:val>
                                        </p:tav>
                                      </p:tavLst>
                                    </p:anim>
                                    <p:anim calcmode="lin" valueType="num">
                                      <p:cBhvr additive="base">
                                        <p:cTn id="12" dur="500" fill="hold"/>
                                        <p:tgtEl>
                                          <p:spTgt spid="57"/>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additive="base">
                                        <p:cTn id="15" dur="500" fill="hold"/>
                                        <p:tgtEl>
                                          <p:spTgt spid="58"/>
                                        </p:tgtEl>
                                        <p:attrNameLst>
                                          <p:attrName>ppt_x</p:attrName>
                                        </p:attrNameLst>
                                      </p:cBhvr>
                                      <p:tavLst>
                                        <p:tav tm="0">
                                          <p:val>
                                            <p:strVal val="#ppt_x"/>
                                          </p:val>
                                        </p:tav>
                                        <p:tav tm="100000">
                                          <p:val>
                                            <p:strVal val="#ppt_x"/>
                                          </p:val>
                                        </p:tav>
                                      </p:tavLst>
                                    </p:anim>
                                    <p:anim calcmode="lin" valueType="num">
                                      <p:cBhvr additive="base">
                                        <p:cTn id="16" dur="500" fill="hold"/>
                                        <p:tgtEl>
                                          <p:spTgt spid="5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nodeType="clickEffect">
                                  <p:stCondLst>
                                    <p:cond delay="0"/>
                                  </p:stCondLst>
                                  <p:childTnLst>
                                    <p:set>
                                      <p:cBhvr>
                                        <p:cTn id="20" dur="1" fill="hold">
                                          <p:stCondLst>
                                            <p:cond delay="0"/>
                                          </p:stCondLst>
                                        </p:cTn>
                                        <p:tgtEl>
                                          <p:spTgt spid="48"/>
                                        </p:tgtEl>
                                        <p:attrNameLst>
                                          <p:attrName>style.visibility</p:attrName>
                                        </p:attrNameLst>
                                      </p:cBhvr>
                                      <p:to>
                                        <p:strVal val="visible"/>
                                      </p:to>
                                    </p:set>
                                    <p:anim calcmode="lin" valueType="num">
                                      <p:cBhvr additive="base">
                                        <p:cTn id="21" dur="500" fill="hold"/>
                                        <p:tgtEl>
                                          <p:spTgt spid="48"/>
                                        </p:tgtEl>
                                        <p:attrNameLst>
                                          <p:attrName>ppt_x</p:attrName>
                                        </p:attrNameLst>
                                      </p:cBhvr>
                                      <p:tavLst>
                                        <p:tav tm="0">
                                          <p:val>
                                            <p:strVal val="#ppt_x"/>
                                          </p:val>
                                        </p:tav>
                                        <p:tav tm="100000">
                                          <p:val>
                                            <p:strVal val="#ppt_x"/>
                                          </p:val>
                                        </p:tav>
                                      </p:tavLst>
                                    </p:anim>
                                    <p:anim calcmode="lin" valueType="num">
                                      <p:cBhvr additive="base">
                                        <p:cTn id="22" dur="500" fill="hold"/>
                                        <p:tgtEl>
                                          <p:spTgt spid="48"/>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59"/>
                                        </p:tgtEl>
                                        <p:attrNameLst>
                                          <p:attrName>style.visibility</p:attrName>
                                        </p:attrNameLst>
                                      </p:cBhvr>
                                      <p:to>
                                        <p:strVal val="visible"/>
                                      </p:to>
                                    </p:set>
                                    <p:anim calcmode="lin" valueType="num">
                                      <p:cBhvr additive="base">
                                        <p:cTn id="25" dur="500" fill="hold"/>
                                        <p:tgtEl>
                                          <p:spTgt spid="59"/>
                                        </p:tgtEl>
                                        <p:attrNameLst>
                                          <p:attrName>ppt_x</p:attrName>
                                        </p:attrNameLst>
                                      </p:cBhvr>
                                      <p:tavLst>
                                        <p:tav tm="0">
                                          <p:val>
                                            <p:strVal val="#ppt_x"/>
                                          </p:val>
                                        </p:tav>
                                        <p:tav tm="100000">
                                          <p:val>
                                            <p:strVal val="#ppt_x"/>
                                          </p:val>
                                        </p:tav>
                                      </p:tavLst>
                                    </p:anim>
                                    <p:anim calcmode="lin" valueType="num">
                                      <p:cBhvr additive="base">
                                        <p:cTn id="26" dur="500" fill="hold"/>
                                        <p:tgtEl>
                                          <p:spTgt spid="59"/>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61"/>
                                        </p:tgtEl>
                                        <p:attrNameLst>
                                          <p:attrName>style.visibility</p:attrName>
                                        </p:attrNameLst>
                                      </p:cBhvr>
                                      <p:to>
                                        <p:strVal val="visible"/>
                                      </p:to>
                                    </p:set>
                                    <p:anim calcmode="lin" valueType="num">
                                      <p:cBhvr additive="base">
                                        <p:cTn id="29" dur="500" fill="hold"/>
                                        <p:tgtEl>
                                          <p:spTgt spid="61"/>
                                        </p:tgtEl>
                                        <p:attrNameLst>
                                          <p:attrName>ppt_x</p:attrName>
                                        </p:attrNameLst>
                                      </p:cBhvr>
                                      <p:tavLst>
                                        <p:tav tm="0">
                                          <p:val>
                                            <p:strVal val="#ppt_x"/>
                                          </p:val>
                                        </p:tav>
                                        <p:tav tm="100000">
                                          <p:val>
                                            <p:strVal val="#ppt_x"/>
                                          </p:val>
                                        </p:tav>
                                      </p:tavLst>
                                    </p:anim>
                                    <p:anim calcmode="lin" valueType="num">
                                      <p:cBhvr additive="base">
                                        <p:cTn id="30" dur="500" fill="hold"/>
                                        <p:tgtEl>
                                          <p:spTgt spid="61"/>
                                        </p:tgtEl>
                                        <p:attrNameLst>
                                          <p:attrName>ppt_y</p:attrName>
                                        </p:attrNameLst>
                                      </p:cBhvr>
                                      <p:tavLst>
                                        <p:tav tm="0">
                                          <p:val>
                                            <p:strVal val="1+#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3"/>
                                        </p:tgtEl>
                                        <p:attrNameLst>
                                          <p:attrName>style.visibility</p:attrName>
                                        </p:attrNameLst>
                                      </p:cBhvr>
                                      <p:to>
                                        <p:strVal val="visible"/>
                                      </p:to>
                                    </p:set>
                                    <p:anim calcmode="lin" valueType="num">
                                      <p:cBhvr additive="base">
                                        <p:cTn id="35" dur="500" fill="hold"/>
                                        <p:tgtEl>
                                          <p:spTgt spid="3"/>
                                        </p:tgtEl>
                                        <p:attrNameLst>
                                          <p:attrName>ppt_x</p:attrName>
                                        </p:attrNameLst>
                                      </p:cBhvr>
                                      <p:tavLst>
                                        <p:tav tm="0">
                                          <p:val>
                                            <p:strVal val="#ppt_x"/>
                                          </p:val>
                                        </p:tav>
                                        <p:tav tm="100000">
                                          <p:val>
                                            <p:strVal val="#ppt_x"/>
                                          </p:val>
                                        </p:tav>
                                      </p:tavLst>
                                    </p:anim>
                                    <p:anim calcmode="lin" valueType="num">
                                      <p:cBhvr additive="base">
                                        <p:cTn id="36"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67D0F71F-983C-73CD-6311-4BD798C79D29}"/>
              </a:ext>
            </a:extLst>
          </p:cNvPr>
          <p:cNvSpPr>
            <a:spLocks noGrp="1"/>
          </p:cNvSpPr>
          <p:nvPr>
            <p:ph type="title"/>
          </p:nvPr>
        </p:nvSpPr>
        <p:spPr>
          <a:xfrm>
            <a:off x="262923" y="145664"/>
            <a:ext cx="8618153" cy="576361"/>
          </a:xfrm>
        </p:spPr>
        <p:txBody>
          <a:bodyPr/>
          <a:lstStyle/>
          <a:p>
            <a:r>
              <a:rPr lang="it-IT" sz="2400" dirty="0"/>
              <a:t>OPTIMAL STIMULATION FREQUENCY: SPEED VS DEPTH</a:t>
            </a:r>
            <a:endParaRPr lang="it-IT" sz="2400" b="0" dirty="0">
              <a:solidFill>
                <a:srgbClr val="000000"/>
              </a:solidFill>
            </a:endParaRPr>
          </a:p>
        </p:txBody>
      </p:sp>
      <p:sp>
        <p:nvSpPr>
          <p:cNvPr id="3" name="CasellaDiTesto 2">
            <a:extLst>
              <a:ext uri="{FF2B5EF4-FFF2-40B4-BE49-F238E27FC236}">
                <a16:creationId xmlns:a16="http://schemas.microsoft.com/office/drawing/2014/main" id="{F8788A91-B509-4224-D1B7-BBF6825FCCE4}"/>
              </a:ext>
            </a:extLst>
          </p:cNvPr>
          <p:cNvSpPr txBox="1"/>
          <p:nvPr/>
        </p:nvSpPr>
        <p:spPr>
          <a:xfrm>
            <a:off x="519953" y="2518997"/>
            <a:ext cx="8189259" cy="3046988"/>
          </a:xfrm>
          <a:prstGeom prst="rect">
            <a:avLst/>
          </a:prstGeom>
          <a:solidFill>
            <a:schemeClr val="bg1">
              <a:lumMod val="8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dirty="0">
                <a:ea typeface="+mn-lt"/>
                <a:cs typeface="+mn-lt"/>
              </a:rPr>
              <a:t>The optimal stimulation frequency is a trade-off between being </a:t>
            </a:r>
            <a:r>
              <a:rPr lang="en-US" sz="2400" b="1" dirty="0">
                <a:ea typeface="+mn-lt"/>
                <a:cs typeface="+mn-lt"/>
              </a:rPr>
              <a:t>faster than the breathing</a:t>
            </a:r>
            <a:r>
              <a:rPr lang="en-US" sz="2400" dirty="0">
                <a:ea typeface="+mn-lt"/>
                <a:cs typeface="+mn-lt"/>
              </a:rPr>
              <a:t> but </a:t>
            </a:r>
            <a:r>
              <a:rPr lang="en-US" sz="2400" b="1" dirty="0">
                <a:ea typeface="+mn-lt"/>
                <a:cs typeface="+mn-lt"/>
              </a:rPr>
              <a:t>not too fast</a:t>
            </a:r>
            <a:r>
              <a:rPr lang="en-US" sz="2400" dirty="0">
                <a:ea typeface="+mn-lt"/>
                <a:cs typeface="+mn-lt"/>
              </a:rPr>
              <a:t>, </a:t>
            </a:r>
            <a:r>
              <a:rPr lang="en-US" sz="2400" u="sng" dirty="0">
                <a:ea typeface="+mn-lt"/>
                <a:cs typeface="+mn-lt"/>
              </a:rPr>
              <a:t>in order to reach the deepest parts of the lung</a:t>
            </a:r>
            <a:r>
              <a:rPr lang="en-US" sz="2400" dirty="0">
                <a:ea typeface="+mn-lt"/>
                <a:cs typeface="+mn-lt"/>
              </a:rPr>
              <a:t>.</a:t>
            </a:r>
            <a:endParaRPr lang="it-IT" sz="2000" dirty="0"/>
          </a:p>
          <a:p>
            <a:pPr algn="ctr"/>
            <a:endParaRPr lang="en-US" sz="2400" dirty="0">
              <a:ea typeface="+mn-lt"/>
              <a:cs typeface="+mn-lt"/>
            </a:endParaRPr>
          </a:p>
          <a:p>
            <a:pPr algn="ctr"/>
            <a:r>
              <a:rPr lang="en-US" sz="2400" dirty="0">
                <a:ea typeface="+mn-lt"/>
                <a:cs typeface="+mn-lt"/>
              </a:rPr>
              <a:t>For spontaneous breathing:</a:t>
            </a:r>
            <a:endParaRPr lang="en-US" sz="2000" dirty="0">
              <a:ea typeface="+mn-lt"/>
              <a:cs typeface="+mn-lt"/>
            </a:endParaRPr>
          </a:p>
          <a:p>
            <a:pPr marL="285750" indent="-285750" algn="ctr">
              <a:buFont typeface="Arial"/>
              <a:buChar char="•"/>
            </a:pPr>
            <a:r>
              <a:rPr lang="en-US" sz="2400" b="1" dirty="0">
                <a:ea typeface="+mn-lt"/>
                <a:cs typeface="+mn-lt"/>
              </a:rPr>
              <a:t>Adults</a:t>
            </a:r>
            <a:r>
              <a:rPr lang="en-US" sz="2400" dirty="0">
                <a:ea typeface="+mn-lt"/>
                <a:cs typeface="+mn-lt"/>
              </a:rPr>
              <a:t>: Frequency ≥ 5 Hz</a:t>
            </a:r>
            <a:endParaRPr lang="en-US" sz="2000" dirty="0"/>
          </a:p>
          <a:p>
            <a:pPr marL="285750" indent="-285750" algn="ctr">
              <a:buFont typeface="Arial"/>
              <a:buChar char="•"/>
            </a:pPr>
            <a:r>
              <a:rPr lang="en-US" sz="2400" b="1" dirty="0">
                <a:ea typeface="+mn-lt"/>
                <a:cs typeface="+mn-lt"/>
              </a:rPr>
              <a:t>Preschool children</a:t>
            </a:r>
            <a:r>
              <a:rPr lang="en-US" sz="2400" dirty="0">
                <a:ea typeface="+mn-lt"/>
                <a:cs typeface="+mn-lt"/>
              </a:rPr>
              <a:t>: Frequency ≥ 8 Hz</a:t>
            </a:r>
            <a:endParaRPr lang="en-US" sz="2000" dirty="0"/>
          </a:p>
          <a:p>
            <a:pPr marL="285750" indent="-285750" algn="ctr">
              <a:buFont typeface="Arial"/>
              <a:buChar char="•"/>
            </a:pPr>
            <a:r>
              <a:rPr lang="en-US" sz="2400" b="1" dirty="0">
                <a:ea typeface="+mn-lt"/>
                <a:cs typeface="+mn-lt"/>
              </a:rPr>
              <a:t>Newborns</a:t>
            </a:r>
            <a:r>
              <a:rPr lang="en-US" sz="2400" dirty="0">
                <a:ea typeface="+mn-lt"/>
                <a:cs typeface="+mn-lt"/>
              </a:rPr>
              <a:t>: Frequency ≥ 10 Hz</a:t>
            </a:r>
            <a:endParaRPr lang="en-US" sz="2000" dirty="0"/>
          </a:p>
        </p:txBody>
      </p:sp>
      <p:sp>
        <p:nvSpPr>
          <p:cNvPr id="25" name="Rettangolo 24">
            <a:extLst>
              <a:ext uri="{FF2B5EF4-FFF2-40B4-BE49-F238E27FC236}">
                <a16:creationId xmlns:a16="http://schemas.microsoft.com/office/drawing/2014/main" id="{7CC393FC-81D8-F4CC-FF64-23CA73C587F3}"/>
              </a:ext>
            </a:extLst>
          </p:cNvPr>
          <p:cNvSpPr/>
          <p:nvPr/>
        </p:nvSpPr>
        <p:spPr bwMode="auto">
          <a:xfrm>
            <a:off x="4114800" y="29718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27" name="Rettangolo 26">
            <a:extLst>
              <a:ext uri="{FF2B5EF4-FFF2-40B4-BE49-F238E27FC236}">
                <a16:creationId xmlns:a16="http://schemas.microsoft.com/office/drawing/2014/main" id="{5D33D700-EA0D-58B8-CDD4-684F84C8656A}"/>
              </a:ext>
            </a:extLst>
          </p:cNvPr>
          <p:cNvSpPr/>
          <p:nvPr/>
        </p:nvSpPr>
        <p:spPr bwMode="auto">
          <a:xfrm>
            <a:off x="4257675" y="3114675"/>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28" name="Rettangolo 27">
            <a:extLst>
              <a:ext uri="{FF2B5EF4-FFF2-40B4-BE49-F238E27FC236}">
                <a16:creationId xmlns:a16="http://schemas.microsoft.com/office/drawing/2014/main" id="{48B3B561-209B-FE4E-38FF-FAA38DEC6708}"/>
              </a:ext>
            </a:extLst>
          </p:cNvPr>
          <p:cNvSpPr/>
          <p:nvPr/>
        </p:nvSpPr>
        <p:spPr bwMode="auto">
          <a:xfrm>
            <a:off x="4400550" y="325755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29" name="Rettangolo 28">
            <a:extLst>
              <a:ext uri="{FF2B5EF4-FFF2-40B4-BE49-F238E27FC236}">
                <a16:creationId xmlns:a16="http://schemas.microsoft.com/office/drawing/2014/main" id="{C13AD3FE-CD53-D976-3647-CD4D1F58834C}"/>
              </a:ext>
            </a:extLst>
          </p:cNvPr>
          <p:cNvSpPr/>
          <p:nvPr/>
        </p:nvSpPr>
        <p:spPr bwMode="auto">
          <a:xfrm>
            <a:off x="4114800" y="29718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 name="CasellaDiTesto 3">
            <a:extLst>
              <a:ext uri="{FF2B5EF4-FFF2-40B4-BE49-F238E27FC236}">
                <a16:creationId xmlns:a16="http://schemas.microsoft.com/office/drawing/2014/main" id="{3DA3765E-A85F-956D-01C0-E8CAC18DD351}"/>
              </a:ext>
            </a:extLst>
          </p:cNvPr>
          <p:cNvSpPr txBox="1"/>
          <p:nvPr/>
        </p:nvSpPr>
        <p:spPr>
          <a:xfrm>
            <a:off x="967695" y="1146609"/>
            <a:ext cx="7494359" cy="523220"/>
          </a:xfrm>
          <a:prstGeom prst="rect">
            <a:avLst/>
          </a:prstGeom>
          <a:noFill/>
        </p:spPr>
        <p:txBody>
          <a:bodyPr wrap="none" rtlCol="0">
            <a:spAutoFit/>
          </a:bodyPr>
          <a:lstStyle/>
          <a:p>
            <a:r>
              <a:rPr lang="it-IT" sz="2800" b="1" dirty="0" err="1"/>
              <a:t>Which</a:t>
            </a:r>
            <a:r>
              <a:rPr lang="it-IT" sz="2800" b="1" dirty="0"/>
              <a:t> forcing frequencies </a:t>
            </a:r>
            <a:r>
              <a:rPr lang="it-IT" sz="2800" b="1" dirty="0" err="1"/>
              <a:t>should</a:t>
            </a:r>
            <a:r>
              <a:rPr lang="it-IT" sz="2800" b="1" dirty="0"/>
              <a:t> </a:t>
            </a:r>
            <a:r>
              <a:rPr lang="it-IT" sz="2800" b="1" dirty="0" err="1"/>
              <a:t>we</a:t>
            </a:r>
            <a:r>
              <a:rPr lang="it-IT" sz="2800" b="1" dirty="0"/>
              <a:t> use?</a:t>
            </a:r>
          </a:p>
        </p:txBody>
      </p:sp>
    </p:spTree>
    <p:extLst>
      <p:ext uri="{BB962C8B-B14F-4D97-AF65-F5344CB8AC3E}">
        <p14:creationId xmlns:p14="http://schemas.microsoft.com/office/powerpoint/2010/main" val="18665710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D4759C-5CDE-3032-A8A6-115D374F3F05}"/>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CD9D17C2-631E-0AEA-1E81-FCD8A5B22CBA}"/>
              </a:ext>
            </a:extLst>
          </p:cNvPr>
          <p:cNvSpPr txBox="1"/>
          <p:nvPr/>
        </p:nvSpPr>
        <p:spPr>
          <a:xfrm>
            <a:off x="455901" y="2044005"/>
            <a:ext cx="8368553" cy="2246769"/>
          </a:xfrm>
          <a:prstGeom prst="rect">
            <a:avLst/>
          </a:prstGeom>
          <a:noFill/>
        </p:spPr>
        <p:txBody>
          <a:bodyPr wrap="square" lIns="91440" tIns="45720" rIns="91440" bIns="45720" anchor="t">
            <a:spAutoFit/>
          </a:bodyPr>
          <a:lstStyle/>
          <a:p>
            <a:r>
              <a:rPr lang="en-US" sz="2800" b="1" dirty="0">
                <a:latin typeface="+mj-lt"/>
                <a:cs typeface="Arial"/>
              </a:rPr>
              <a:t>What is </a:t>
            </a:r>
            <a:r>
              <a:rPr lang="en-US" sz="2800" b="1" dirty="0" err="1">
                <a:latin typeface="+mj-lt"/>
                <a:cs typeface="Arial"/>
              </a:rPr>
              <a:t>Oscillometry</a:t>
            </a:r>
            <a:r>
              <a:rPr lang="en-US" sz="2800" b="1" dirty="0">
                <a:latin typeface="+mj-lt"/>
                <a:cs typeface="Arial"/>
              </a:rPr>
              <a:t>?</a:t>
            </a:r>
          </a:p>
          <a:p>
            <a:endParaRPr lang="en-US" sz="2800" dirty="0">
              <a:latin typeface="+mj-lt"/>
              <a:cs typeface="Arial"/>
            </a:endParaRPr>
          </a:p>
          <a:p>
            <a:pPr marL="285750" indent="-285750">
              <a:buFont typeface="Arial" panose="020B0604020202020204" pitchFamily="34" charset="0"/>
              <a:buChar char="•"/>
            </a:pPr>
            <a:r>
              <a:rPr lang="en-US" sz="2800" dirty="0">
                <a:latin typeface="+mj-lt"/>
                <a:cs typeface="Arial"/>
              </a:rPr>
              <a:t>Understanding the fundamental principles</a:t>
            </a:r>
          </a:p>
          <a:p>
            <a:pPr marL="285750" indent="-285750">
              <a:buFont typeface="Arial" panose="020B0604020202020204" pitchFamily="34" charset="0"/>
              <a:buChar char="•"/>
            </a:pPr>
            <a:r>
              <a:rPr lang="en-US" sz="2800" dirty="0">
                <a:solidFill>
                  <a:srgbClr val="FF0000"/>
                </a:solidFill>
                <a:latin typeface="+mj-lt"/>
              </a:rPr>
              <a:t>Interpretation of results</a:t>
            </a:r>
          </a:p>
          <a:p>
            <a:endParaRPr lang="en-US" sz="2800" dirty="0">
              <a:solidFill>
                <a:srgbClr val="FF0000"/>
              </a:solidFill>
              <a:latin typeface="Arial"/>
              <a:cs typeface="Arial"/>
            </a:endParaRPr>
          </a:p>
        </p:txBody>
      </p:sp>
    </p:spTree>
    <p:extLst>
      <p:ext uri="{BB962C8B-B14F-4D97-AF65-F5344CB8AC3E}">
        <p14:creationId xmlns:p14="http://schemas.microsoft.com/office/powerpoint/2010/main" val="12110571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471E5C36-E6BE-DD75-74F6-4DF74245188A}"/>
              </a:ext>
            </a:extLst>
          </p:cNvPr>
          <p:cNvSpPr txBox="1"/>
          <p:nvPr/>
        </p:nvSpPr>
        <p:spPr>
          <a:xfrm>
            <a:off x="430307" y="757025"/>
            <a:ext cx="8283385" cy="1200329"/>
          </a:xfrm>
          <a:prstGeom prst="rect">
            <a:avLst/>
          </a:prstGeom>
          <a:noFill/>
        </p:spPr>
        <p:txBody>
          <a:bodyPr wrap="square">
            <a:spAutoFit/>
          </a:bodyPr>
          <a:lstStyle/>
          <a:p>
            <a:r>
              <a:rPr lang="en-US" sz="2400" dirty="0"/>
              <a:t>The oscillatory pressure moves air in and out of the lung, generating an airflow through the airways that is measured and used to calculate the </a:t>
            </a:r>
            <a:r>
              <a:rPr lang="en-US" sz="2400" b="1" dirty="0"/>
              <a:t>respiratory impedance (</a:t>
            </a:r>
            <a:r>
              <a:rPr lang="en-US" sz="2400" b="1" dirty="0" err="1"/>
              <a:t>Zrs</a:t>
            </a:r>
            <a:r>
              <a:rPr lang="en-US" sz="2400" b="1" dirty="0"/>
              <a:t>)</a:t>
            </a:r>
            <a:r>
              <a:rPr lang="en-US" sz="2400" dirty="0"/>
              <a:t>. </a:t>
            </a:r>
          </a:p>
        </p:txBody>
      </p:sp>
      <p:sp>
        <p:nvSpPr>
          <p:cNvPr id="10" name="Down Arrow Callout 19">
            <a:extLst>
              <a:ext uri="{FF2B5EF4-FFF2-40B4-BE49-F238E27FC236}">
                <a16:creationId xmlns:a16="http://schemas.microsoft.com/office/drawing/2014/main" id="{A071B1F7-913F-2C16-CD4B-359938FAE667}"/>
              </a:ext>
            </a:extLst>
          </p:cNvPr>
          <p:cNvSpPr/>
          <p:nvPr/>
        </p:nvSpPr>
        <p:spPr>
          <a:xfrm>
            <a:off x="460830" y="4649061"/>
            <a:ext cx="2761397" cy="844875"/>
          </a:xfrm>
          <a:prstGeom prst="downArrowCallout">
            <a:avLst>
              <a:gd name="adj1" fmla="val 50564"/>
              <a:gd name="adj2" fmla="val 50564"/>
              <a:gd name="adj3" fmla="val 25000"/>
              <a:gd name="adj4" fmla="val 64977"/>
            </a:avLst>
          </a:prstGeom>
          <a:solidFill>
            <a:schemeClr val="bg1">
              <a:lumMod val="75000"/>
            </a:schemeClr>
          </a:solidFill>
          <a:ln>
            <a:noFill/>
          </a:ln>
          <a:effectLst>
            <a:outerShdw dist="50800" sx="1000" sy="1000" algn="ctr" rotWithShape="0">
              <a:srgbClr val="000000"/>
            </a:outerShdw>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latin typeface="Klavika Md" panose="02000000000000000000" pitchFamily="50" charset="0"/>
              </a:rPr>
              <a:t> </a:t>
            </a:r>
            <a:r>
              <a:rPr lang="it-IT" dirty="0" err="1">
                <a:solidFill>
                  <a:schemeClr val="tx1"/>
                </a:solidFill>
                <a:latin typeface="Klavika Md" panose="02000000000000000000" pitchFamily="50" charset="0"/>
              </a:rPr>
              <a:t>Respiratory</a:t>
            </a:r>
            <a:r>
              <a:rPr lang="it-IT" dirty="0">
                <a:solidFill>
                  <a:schemeClr val="tx1"/>
                </a:solidFill>
                <a:latin typeface="Klavika Md" panose="02000000000000000000" pitchFamily="50" charset="0"/>
              </a:rPr>
              <a:t> </a:t>
            </a:r>
            <a:r>
              <a:rPr lang="it-IT" dirty="0" err="1">
                <a:solidFill>
                  <a:schemeClr val="tx1"/>
                </a:solidFill>
                <a:latin typeface="Klavika Md" panose="02000000000000000000" pitchFamily="50" charset="0"/>
              </a:rPr>
              <a:t>Impedance</a:t>
            </a:r>
            <a:r>
              <a:rPr lang="it-IT" dirty="0">
                <a:solidFill>
                  <a:schemeClr val="tx1"/>
                </a:solidFill>
                <a:latin typeface="Klavika Md" panose="02000000000000000000" pitchFamily="50" charset="0"/>
              </a:rPr>
              <a:t> </a:t>
            </a:r>
          </a:p>
          <a:p>
            <a:pPr algn="ctr"/>
            <a:r>
              <a:rPr lang="it-IT" dirty="0">
                <a:solidFill>
                  <a:schemeClr val="tx1"/>
                </a:solidFill>
                <a:latin typeface="Klavika Md" panose="02000000000000000000" pitchFamily="50" charset="0"/>
              </a:rPr>
              <a:t>(</a:t>
            </a:r>
            <a:r>
              <a:rPr lang="it-IT" dirty="0" err="1">
                <a:solidFill>
                  <a:schemeClr val="tx1"/>
                </a:solidFill>
                <a:latin typeface="Klavika Md" panose="02000000000000000000" pitchFamily="50" charset="0"/>
              </a:rPr>
              <a:t>Zrs</a:t>
            </a:r>
            <a:r>
              <a:rPr lang="it-IT" dirty="0">
                <a:solidFill>
                  <a:schemeClr val="tx1"/>
                </a:solidFill>
                <a:latin typeface="Klavika Md" panose="02000000000000000000" pitchFamily="50" charset="0"/>
              </a:rPr>
              <a:t>)</a:t>
            </a:r>
          </a:p>
        </p:txBody>
      </p:sp>
      <p:sp>
        <p:nvSpPr>
          <p:cNvPr id="11" name="Round Same Side Corner Rectangle 20">
            <a:extLst>
              <a:ext uri="{FF2B5EF4-FFF2-40B4-BE49-F238E27FC236}">
                <a16:creationId xmlns:a16="http://schemas.microsoft.com/office/drawing/2014/main" id="{F9247DD3-6EE1-CC14-B822-C668A33C8EC0}"/>
              </a:ext>
            </a:extLst>
          </p:cNvPr>
          <p:cNvSpPr/>
          <p:nvPr/>
        </p:nvSpPr>
        <p:spPr>
          <a:xfrm rot="16200000">
            <a:off x="739955" y="5463527"/>
            <a:ext cx="721754" cy="1350016"/>
          </a:xfrm>
          <a:prstGeom prst="round2Same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2" name="Round Same Side Corner Rectangle 21">
            <a:extLst>
              <a:ext uri="{FF2B5EF4-FFF2-40B4-BE49-F238E27FC236}">
                <a16:creationId xmlns:a16="http://schemas.microsoft.com/office/drawing/2014/main" id="{65B12CB8-D3E1-C010-96F2-EC69ECBC0A86}"/>
              </a:ext>
            </a:extLst>
          </p:cNvPr>
          <p:cNvSpPr/>
          <p:nvPr/>
        </p:nvSpPr>
        <p:spPr>
          <a:xfrm rot="5400000" flipH="1">
            <a:off x="2151284" y="5459150"/>
            <a:ext cx="730507" cy="1350016"/>
          </a:xfrm>
          <a:prstGeom prst="round2Same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3" name="TextBox 22">
            <a:extLst>
              <a:ext uri="{FF2B5EF4-FFF2-40B4-BE49-F238E27FC236}">
                <a16:creationId xmlns:a16="http://schemas.microsoft.com/office/drawing/2014/main" id="{47245911-890C-818D-2E41-B66D18273866}"/>
              </a:ext>
            </a:extLst>
          </p:cNvPr>
          <p:cNvSpPr txBox="1"/>
          <p:nvPr/>
        </p:nvSpPr>
        <p:spPr>
          <a:xfrm>
            <a:off x="557511" y="5807802"/>
            <a:ext cx="1242456" cy="646331"/>
          </a:xfrm>
          <a:prstGeom prst="rect">
            <a:avLst/>
          </a:prstGeom>
          <a:noFill/>
        </p:spPr>
        <p:txBody>
          <a:bodyPr wrap="none" rtlCol="0">
            <a:spAutoFit/>
          </a:bodyPr>
          <a:lstStyle/>
          <a:p>
            <a:pPr algn="ctr"/>
            <a:r>
              <a:rPr lang="it-IT" b="1">
                <a:solidFill>
                  <a:srgbClr val="FF0000"/>
                </a:solidFill>
                <a:latin typeface="Klavika Md" panose="02000000000000000000" pitchFamily="50" charset="0"/>
              </a:rPr>
              <a:t>Resistance </a:t>
            </a:r>
          </a:p>
          <a:p>
            <a:pPr algn="ctr"/>
            <a:r>
              <a:rPr lang="it-IT" b="1">
                <a:solidFill>
                  <a:srgbClr val="FF0000"/>
                </a:solidFill>
                <a:latin typeface="Klavika Md" panose="02000000000000000000" pitchFamily="50" charset="0"/>
              </a:rPr>
              <a:t>Rrs</a:t>
            </a:r>
          </a:p>
        </p:txBody>
      </p:sp>
      <p:sp>
        <p:nvSpPr>
          <p:cNvPr id="14" name="TextBox 24">
            <a:extLst>
              <a:ext uri="{FF2B5EF4-FFF2-40B4-BE49-F238E27FC236}">
                <a16:creationId xmlns:a16="http://schemas.microsoft.com/office/drawing/2014/main" id="{5C73F4E2-E7A8-030B-E95D-8D233AFAE4DD}"/>
              </a:ext>
            </a:extLst>
          </p:cNvPr>
          <p:cNvSpPr txBox="1"/>
          <p:nvPr/>
        </p:nvSpPr>
        <p:spPr>
          <a:xfrm>
            <a:off x="1889599" y="5804310"/>
            <a:ext cx="1216167" cy="646331"/>
          </a:xfrm>
          <a:prstGeom prst="rect">
            <a:avLst/>
          </a:prstGeom>
          <a:noFill/>
        </p:spPr>
        <p:txBody>
          <a:bodyPr wrap="none" rtlCol="0">
            <a:spAutoFit/>
          </a:bodyPr>
          <a:lstStyle/>
          <a:p>
            <a:pPr algn="ctr"/>
            <a:r>
              <a:rPr lang="it-IT" b="1">
                <a:solidFill>
                  <a:srgbClr val="FF0000"/>
                </a:solidFill>
                <a:latin typeface="Klavika Md" panose="02000000000000000000" pitchFamily="50" charset="0"/>
              </a:rPr>
              <a:t>Reactance </a:t>
            </a:r>
          </a:p>
          <a:p>
            <a:pPr algn="ctr"/>
            <a:r>
              <a:rPr lang="it-IT" b="1">
                <a:solidFill>
                  <a:srgbClr val="FF0000"/>
                </a:solidFill>
                <a:latin typeface="Klavika Md" panose="02000000000000000000" pitchFamily="50" charset="0"/>
              </a:rPr>
              <a:t>Xrs</a:t>
            </a:r>
          </a:p>
        </p:txBody>
      </p:sp>
      <p:pic>
        <p:nvPicPr>
          <p:cNvPr id="15" name="Picture 2">
            <a:extLst>
              <a:ext uri="{FF2B5EF4-FFF2-40B4-BE49-F238E27FC236}">
                <a16:creationId xmlns:a16="http://schemas.microsoft.com/office/drawing/2014/main" id="{1D39B6B8-CD38-E63C-809D-6AB5E39315D8}"/>
              </a:ext>
            </a:extLst>
          </p:cNvPr>
          <p:cNvPicPr>
            <a:picLocks noChangeAspect="1"/>
          </p:cNvPicPr>
          <p:nvPr/>
        </p:nvPicPr>
        <p:blipFill>
          <a:blip r:embed="rId2"/>
          <a:stretch>
            <a:fillRect/>
          </a:stretch>
        </p:blipFill>
        <p:spPr>
          <a:xfrm>
            <a:off x="475117" y="2171831"/>
            <a:ext cx="2649699" cy="2202263"/>
          </a:xfrm>
          <a:prstGeom prst="rect">
            <a:avLst/>
          </a:prstGeom>
        </p:spPr>
      </p:pic>
      <p:sp>
        <p:nvSpPr>
          <p:cNvPr id="17" name="CasellaDiTesto 16">
            <a:extLst>
              <a:ext uri="{FF2B5EF4-FFF2-40B4-BE49-F238E27FC236}">
                <a16:creationId xmlns:a16="http://schemas.microsoft.com/office/drawing/2014/main" id="{D18670A3-8643-FBB2-2617-BE27EC7E11C0}"/>
              </a:ext>
            </a:extLst>
          </p:cNvPr>
          <p:cNvSpPr txBox="1"/>
          <p:nvPr/>
        </p:nvSpPr>
        <p:spPr>
          <a:xfrm>
            <a:off x="3739488" y="2575221"/>
            <a:ext cx="5265560" cy="3995966"/>
          </a:xfrm>
          <a:prstGeom prst="rect">
            <a:avLst/>
          </a:prstGeom>
          <a:noFill/>
        </p:spPr>
        <p:txBody>
          <a:bodyPr wrap="square">
            <a:spAutoFit/>
          </a:bodyPr>
          <a:lstStyle/>
          <a:p>
            <a:pPr marL="342900" indent="-342900">
              <a:buFont typeface="Wingdings" panose="05000000000000000000" pitchFamily="2" charset="2"/>
              <a:buChar char="ü"/>
            </a:pPr>
            <a:r>
              <a:rPr lang="en-US" sz="2800" dirty="0">
                <a:latin typeface="Klavika Lt" panose="02000000000000000000" pitchFamily="50" charset="0"/>
              </a:rPr>
              <a:t>Impedance (</a:t>
            </a:r>
            <a:r>
              <a:rPr lang="en-US" sz="2800" dirty="0" err="1">
                <a:latin typeface="Klavika Lt" panose="02000000000000000000" pitchFamily="50" charset="0"/>
              </a:rPr>
              <a:t>Zrs</a:t>
            </a:r>
            <a:r>
              <a:rPr lang="en-US" sz="2800" dirty="0">
                <a:latin typeface="Klavika Lt" panose="02000000000000000000" pitchFamily="50" charset="0"/>
              </a:rPr>
              <a:t>) tells us how easy or difficult it is for air to flow in and out of the lungs.</a:t>
            </a:r>
          </a:p>
          <a:p>
            <a:pPr marL="342900" indent="-342900">
              <a:buFont typeface="Wingdings" panose="05000000000000000000" pitchFamily="2" charset="2"/>
              <a:buChar char="ü"/>
            </a:pPr>
            <a:endParaRPr lang="en-US" sz="2800" dirty="0">
              <a:latin typeface="Klavika Lt" panose="02000000000000000000" pitchFamily="50" charset="0"/>
            </a:endParaRPr>
          </a:p>
          <a:p>
            <a:pPr marL="342900" indent="-342900">
              <a:buFont typeface="Wingdings" panose="05000000000000000000" pitchFamily="2" charset="2"/>
              <a:buChar char="ü"/>
            </a:pPr>
            <a:r>
              <a:rPr lang="en-US" sz="2800" dirty="0">
                <a:latin typeface="Klavika Lt" panose="02000000000000000000" pitchFamily="50" charset="0"/>
              </a:rPr>
              <a:t>Impedance has 2 components: </a:t>
            </a:r>
          </a:p>
          <a:p>
            <a:pPr marL="12065" marR="6350">
              <a:lnSpc>
                <a:spcPct val="100000"/>
              </a:lnSpc>
              <a:spcBef>
                <a:spcPts val="100"/>
              </a:spcBef>
              <a:buClr>
                <a:srgbClr val="FFC72D"/>
              </a:buClr>
              <a:tabLst>
                <a:tab pos="357505" algn="l"/>
              </a:tabLst>
            </a:pPr>
            <a:r>
              <a:rPr lang="en-US" sz="2800" dirty="0">
                <a:latin typeface="Klavika Lt" panose="02000000000000000000" pitchFamily="50" charset="0"/>
              </a:rPr>
              <a:t>	</a:t>
            </a:r>
            <a:r>
              <a:rPr lang="en-US" sz="2800" b="1" dirty="0">
                <a:solidFill>
                  <a:srgbClr val="FF0000"/>
                </a:solidFill>
                <a:latin typeface="Klavika Lt" panose="02000000000000000000" pitchFamily="50" charset="0"/>
              </a:rPr>
              <a:t>Resistance (</a:t>
            </a:r>
            <a:r>
              <a:rPr lang="en-US" sz="2800" b="1" dirty="0" err="1">
                <a:solidFill>
                  <a:srgbClr val="FF0000"/>
                </a:solidFill>
                <a:latin typeface="Klavika Lt" panose="02000000000000000000" pitchFamily="50" charset="0"/>
              </a:rPr>
              <a:t>Rrs</a:t>
            </a:r>
            <a:r>
              <a:rPr lang="en-US" sz="2800" b="1" dirty="0">
                <a:solidFill>
                  <a:srgbClr val="FF0000"/>
                </a:solidFill>
                <a:latin typeface="Klavika Lt" panose="02000000000000000000" pitchFamily="50" charset="0"/>
              </a:rPr>
              <a:t>) </a:t>
            </a:r>
            <a:r>
              <a:rPr lang="en-US" sz="2800" dirty="0">
                <a:latin typeface="Klavika Lt" panose="02000000000000000000" pitchFamily="50" charset="0"/>
              </a:rPr>
              <a:t>and </a:t>
            </a:r>
            <a:r>
              <a:rPr lang="en-US" sz="2800" b="1" dirty="0">
                <a:latin typeface="Klavika Lt" panose="02000000000000000000" pitchFamily="50" charset="0"/>
              </a:rPr>
              <a:t>	</a:t>
            </a:r>
            <a:r>
              <a:rPr lang="en-US" sz="2800" b="1" dirty="0">
                <a:solidFill>
                  <a:srgbClr val="FF0000"/>
                </a:solidFill>
                <a:latin typeface="Klavika Lt" panose="02000000000000000000" pitchFamily="50" charset="0"/>
              </a:rPr>
              <a:t>Reactance (</a:t>
            </a:r>
            <a:r>
              <a:rPr lang="en-US" sz="2800" b="1" dirty="0" err="1">
                <a:solidFill>
                  <a:srgbClr val="FF0000"/>
                </a:solidFill>
                <a:latin typeface="Klavika Lt" panose="02000000000000000000" pitchFamily="50" charset="0"/>
              </a:rPr>
              <a:t>Xrs</a:t>
            </a:r>
            <a:r>
              <a:rPr lang="en-US" sz="2800" b="1" dirty="0">
                <a:solidFill>
                  <a:srgbClr val="FF0000"/>
                </a:solidFill>
                <a:latin typeface="Klavika Lt" panose="02000000000000000000" pitchFamily="50" charset="0"/>
              </a:rPr>
              <a:t>)</a:t>
            </a:r>
            <a:r>
              <a:rPr lang="en-US" sz="2800" dirty="0">
                <a:latin typeface="Klavika Lt" panose="02000000000000000000" pitchFamily="50" charset="0"/>
              </a:rPr>
              <a:t> </a:t>
            </a:r>
          </a:p>
          <a:p>
            <a:pPr marL="12065" marR="6350">
              <a:lnSpc>
                <a:spcPct val="100000"/>
              </a:lnSpc>
              <a:spcBef>
                <a:spcPts val="100"/>
              </a:spcBef>
              <a:buClr>
                <a:srgbClr val="FFC72D"/>
              </a:buClr>
              <a:tabLst>
                <a:tab pos="357505" algn="l"/>
              </a:tabLst>
            </a:pPr>
            <a:r>
              <a:rPr lang="en-US" sz="2800" dirty="0">
                <a:latin typeface="Klavika Lt" panose="02000000000000000000" pitchFamily="50" charset="0"/>
              </a:rPr>
              <a:t>for </a:t>
            </a:r>
            <a:r>
              <a:rPr lang="en-US" sz="2800" u="sng" dirty="0">
                <a:latin typeface="Klavika Lt" panose="02000000000000000000" pitchFamily="50" charset="0"/>
              </a:rPr>
              <a:t>each frequency (f) used for testing</a:t>
            </a:r>
            <a:r>
              <a:rPr lang="en-US" sz="2800" dirty="0">
                <a:latin typeface="Klavika Lt" panose="02000000000000000000" pitchFamily="50" charset="0"/>
              </a:rPr>
              <a:t>.</a:t>
            </a:r>
          </a:p>
        </p:txBody>
      </p:sp>
      <p:sp>
        <p:nvSpPr>
          <p:cNvPr id="16" name="object 8">
            <a:extLst>
              <a:ext uri="{FF2B5EF4-FFF2-40B4-BE49-F238E27FC236}">
                <a16:creationId xmlns:a16="http://schemas.microsoft.com/office/drawing/2014/main" id="{90FCD841-D77C-4173-B0A1-475EAF676D06}"/>
              </a:ext>
            </a:extLst>
          </p:cNvPr>
          <p:cNvSpPr txBox="1">
            <a:spLocks/>
          </p:cNvSpPr>
          <p:nvPr/>
        </p:nvSpPr>
        <p:spPr bwMode="auto">
          <a:xfrm>
            <a:off x="173318" y="94049"/>
            <a:ext cx="8229600" cy="4597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3335" rIns="0" bIns="0" numCol="1" rtlCol="0" anchor="t" anchorCtr="0" compatLnSpc="1">
            <a:prstTxWarp prst="textNoShape">
              <a:avLst/>
            </a:prstTxWarp>
            <a:spAutoFit/>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pPr marL="12700">
              <a:spcBef>
                <a:spcPts val="105"/>
              </a:spcBef>
              <a:tabLst>
                <a:tab pos="2741295" algn="l"/>
              </a:tabLst>
            </a:pPr>
            <a:r>
              <a:rPr lang="en-US" sz="2900" kern="0" spc="95" dirty="0">
                <a:latin typeface="Calibri" panose="020F0502020204030204" pitchFamily="34" charset="0"/>
                <a:ea typeface="Calibri" panose="020F0502020204030204" pitchFamily="34" charset="0"/>
                <a:cs typeface="Calibri" panose="020F0502020204030204" pitchFamily="34" charset="0"/>
              </a:rPr>
              <a:t>Respiratory impedance: I</a:t>
            </a:r>
            <a:r>
              <a:rPr lang="en-US" sz="2900" kern="0" spc="120" dirty="0">
                <a:latin typeface="Calibri" panose="020F0502020204030204" pitchFamily="34" charset="0"/>
                <a:ea typeface="Calibri" panose="020F0502020204030204" pitchFamily="34" charset="0"/>
                <a:cs typeface="Calibri" panose="020F0502020204030204" pitchFamily="34" charset="0"/>
              </a:rPr>
              <a:t>NTERPRETATION</a:t>
            </a:r>
            <a:endParaRPr lang="en-US" sz="2900" kern="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09823868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Rounded Rectangle 45"/>
          <p:cNvSpPr/>
          <p:nvPr/>
        </p:nvSpPr>
        <p:spPr>
          <a:xfrm>
            <a:off x="272339" y="3760791"/>
            <a:ext cx="4680000" cy="1936762"/>
          </a:xfrm>
          <a:prstGeom prst="roundRect">
            <a:avLst>
              <a:gd name="adj" fmla="val 74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ü"/>
            </a:pPr>
            <a:r>
              <a:rPr lang="en-US" sz="2400" dirty="0"/>
              <a:t> </a:t>
            </a:r>
            <a:r>
              <a:rPr lang="en-US" sz="2400" dirty="0">
                <a:latin typeface="Klavika Lt" panose="02000000000000000000" pitchFamily="50" charset="0"/>
              </a:rPr>
              <a:t>Resistance (</a:t>
            </a:r>
            <a:r>
              <a:rPr lang="en-US" sz="2400" dirty="0" err="1">
                <a:latin typeface="Klavika Lt" panose="02000000000000000000" pitchFamily="50" charset="0"/>
              </a:rPr>
              <a:t>Rrs</a:t>
            </a:r>
            <a:r>
              <a:rPr lang="en-US" sz="2400" dirty="0">
                <a:latin typeface="Klavika Lt" panose="02000000000000000000" pitchFamily="50" charset="0"/>
              </a:rPr>
              <a:t>) accounts for obstruction of the central (larger) airways </a:t>
            </a:r>
          </a:p>
          <a:p>
            <a:pPr marL="342900" indent="-342900" algn="ctr">
              <a:buFont typeface="Wingdings" panose="05000000000000000000" pitchFamily="2" charset="2"/>
              <a:buChar char="ü"/>
            </a:pPr>
            <a:r>
              <a:rPr lang="en-US" sz="2400" dirty="0" err="1">
                <a:latin typeface="Klavika Lt" panose="02000000000000000000" pitchFamily="50" charset="0"/>
              </a:rPr>
              <a:t>Rrs</a:t>
            </a:r>
            <a:r>
              <a:rPr lang="en-US" sz="2400" dirty="0">
                <a:latin typeface="Klavika Lt" panose="02000000000000000000" pitchFamily="50" charset="0"/>
              </a:rPr>
              <a:t> becomes bigger in obstructive diseases</a:t>
            </a:r>
          </a:p>
        </p:txBody>
      </p:sp>
      <p:sp>
        <p:nvSpPr>
          <p:cNvPr id="8" name="object 8"/>
          <p:cNvSpPr txBox="1">
            <a:spLocks noGrp="1"/>
          </p:cNvSpPr>
          <p:nvPr>
            <p:ph type="title"/>
          </p:nvPr>
        </p:nvSpPr>
        <p:spPr>
          <a:xfrm>
            <a:off x="224118" y="116815"/>
            <a:ext cx="8229600" cy="459741"/>
          </a:xfrm>
          <a:prstGeom prst="rect">
            <a:avLst/>
          </a:prstGeom>
        </p:spPr>
        <p:txBody>
          <a:bodyPr vert="horz" wrap="square" lIns="0" tIns="13335" rIns="0" bIns="0" rtlCol="0">
            <a:spAutoFit/>
          </a:bodyPr>
          <a:lstStyle/>
          <a:p>
            <a:pPr marL="12700">
              <a:lnSpc>
                <a:spcPct val="100000"/>
              </a:lnSpc>
              <a:spcBef>
                <a:spcPts val="105"/>
              </a:spcBef>
              <a:tabLst>
                <a:tab pos="2741295" algn="l"/>
              </a:tabLst>
            </a:pPr>
            <a:r>
              <a:rPr sz="2900" b="1" spc="95" dirty="0">
                <a:latin typeface="Calibri" panose="020F0502020204030204" pitchFamily="34" charset="0"/>
                <a:ea typeface="Calibri" panose="020F0502020204030204" pitchFamily="34" charset="0"/>
                <a:cs typeface="Calibri" panose="020F0502020204030204" pitchFamily="34" charset="0"/>
              </a:rPr>
              <a:t>RESISTANCE</a:t>
            </a:r>
            <a:r>
              <a:rPr lang="en-US" sz="2900" b="1" spc="95" dirty="0">
                <a:latin typeface="Calibri" panose="020F0502020204030204" pitchFamily="34" charset="0"/>
                <a:ea typeface="Calibri" panose="020F0502020204030204" pitchFamily="34" charset="0"/>
                <a:cs typeface="Calibri" panose="020F0502020204030204" pitchFamily="34" charset="0"/>
              </a:rPr>
              <a:t> </a:t>
            </a:r>
            <a:r>
              <a:rPr sz="2900" b="1" spc="95" dirty="0">
                <a:latin typeface="Calibri" panose="020F0502020204030204" pitchFamily="34" charset="0"/>
                <a:ea typeface="Calibri" panose="020F0502020204030204" pitchFamily="34" charset="0"/>
                <a:cs typeface="Calibri" panose="020F0502020204030204" pitchFamily="34" charset="0"/>
              </a:rPr>
              <a:t>(R</a:t>
            </a:r>
            <a:r>
              <a:rPr lang="it-IT" sz="2900" b="1" spc="95" dirty="0" err="1">
                <a:latin typeface="Calibri" panose="020F0502020204030204" pitchFamily="34" charset="0"/>
                <a:ea typeface="Calibri" panose="020F0502020204030204" pitchFamily="34" charset="0"/>
                <a:cs typeface="Calibri" panose="020F0502020204030204" pitchFamily="34" charset="0"/>
              </a:rPr>
              <a:t>rs</a:t>
            </a:r>
            <a:r>
              <a:rPr sz="2900" b="1" spc="95" dirty="0">
                <a:latin typeface="Calibri" panose="020F0502020204030204" pitchFamily="34" charset="0"/>
                <a:ea typeface="Calibri" panose="020F0502020204030204" pitchFamily="34" charset="0"/>
                <a:cs typeface="Calibri" panose="020F0502020204030204" pitchFamily="34" charset="0"/>
              </a:rPr>
              <a:t>):</a:t>
            </a:r>
            <a:r>
              <a:rPr lang="it-IT" sz="2900" b="1" spc="95" dirty="0">
                <a:latin typeface="Calibri" panose="020F0502020204030204" pitchFamily="34" charset="0"/>
                <a:ea typeface="Calibri" panose="020F0502020204030204" pitchFamily="34" charset="0"/>
                <a:cs typeface="Calibri" panose="020F0502020204030204" pitchFamily="34" charset="0"/>
              </a:rPr>
              <a:t> </a:t>
            </a:r>
            <a:r>
              <a:rPr sz="2900" spc="120" dirty="0">
                <a:latin typeface="Calibri" panose="020F0502020204030204" pitchFamily="34" charset="0"/>
                <a:ea typeface="Calibri" panose="020F0502020204030204" pitchFamily="34" charset="0"/>
                <a:cs typeface="Calibri" panose="020F0502020204030204" pitchFamily="34" charset="0"/>
              </a:rPr>
              <a:t>CLINIC</a:t>
            </a:r>
            <a:r>
              <a:rPr lang="it-IT" sz="2900" spc="120" dirty="0">
                <a:latin typeface="Calibri" panose="020F0502020204030204" pitchFamily="34" charset="0"/>
                <a:ea typeface="Calibri" panose="020F0502020204030204" pitchFamily="34" charset="0"/>
                <a:cs typeface="Calibri" panose="020F0502020204030204" pitchFamily="34" charset="0"/>
              </a:rPr>
              <a:t>AL INTERPRETATION</a:t>
            </a:r>
            <a:endParaRPr sz="2900" dirty="0">
              <a:latin typeface="Calibri" panose="020F0502020204030204" pitchFamily="34" charset="0"/>
              <a:ea typeface="Calibri" panose="020F0502020204030204" pitchFamily="34" charset="0"/>
              <a:cs typeface="Calibri" panose="020F0502020204030204" pitchFamily="34" charset="0"/>
            </a:endParaRPr>
          </a:p>
        </p:txBody>
      </p:sp>
      <p:sp>
        <p:nvSpPr>
          <p:cNvPr id="45" name="Rectangle 44"/>
          <p:cNvSpPr/>
          <p:nvPr/>
        </p:nvSpPr>
        <p:spPr>
          <a:xfrm>
            <a:off x="224118" y="957073"/>
            <a:ext cx="5357749" cy="2585323"/>
          </a:xfrm>
          <a:prstGeom prst="rect">
            <a:avLst/>
          </a:prstGeom>
        </p:spPr>
        <p:txBody>
          <a:bodyPr wrap="square">
            <a:spAutoFit/>
          </a:bodyPr>
          <a:lstStyle/>
          <a:p>
            <a:pPr marL="285750" indent="-285750" algn="just">
              <a:buFont typeface="Wingdings" panose="05000000000000000000" pitchFamily="2" charset="2"/>
              <a:buChar char="ü"/>
            </a:pPr>
            <a:r>
              <a:rPr lang="en-US" dirty="0">
                <a:latin typeface="Klavika Lt" panose="02000000000000000000" pitchFamily="50" charset="0"/>
              </a:rPr>
              <a:t>Resistance (</a:t>
            </a:r>
            <a:r>
              <a:rPr lang="en-US" dirty="0" err="1">
                <a:latin typeface="Klavika Lt" panose="02000000000000000000" pitchFamily="50" charset="0"/>
              </a:rPr>
              <a:t>Rrs</a:t>
            </a:r>
            <a:r>
              <a:rPr lang="en-US" dirty="0">
                <a:latin typeface="Klavika Lt" panose="02000000000000000000" pitchFamily="50" charset="0"/>
              </a:rPr>
              <a:t>)  provides information related to the caliber of the larger airways, measured at tidal volume.</a:t>
            </a:r>
            <a:endParaRPr lang="it-IT" u="sng" dirty="0">
              <a:latin typeface="Klavika Lt" panose="02000000000000000000" pitchFamily="50" charset="0"/>
            </a:endParaRPr>
          </a:p>
          <a:p>
            <a:pPr marL="285750" indent="-285750" algn="just">
              <a:buFont typeface="Wingdings" panose="05000000000000000000" pitchFamily="2" charset="2"/>
              <a:buChar char="ü"/>
            </a:pPr>
            <a:r>
              <a:rPr lang="it-IT" u="sng" dirty="0" err="1">
                <a:latin typeface="Klavika Lt" panose="02000000000000000000" pitchFamily="50" charset="0"/>
              </a:rPr>
              <a:t>Rrs</a:t>
            </a:r>
            <a:r>
              <a:rPr lang="it-IT" u="sng" dirty="0">
                <a:latin typeface="Klavika Lt" panose="02000000000000000000" pitchFamily="50" charset="0"/>
              </a:rPr>
              <a:t> </a:t>
            </a:r>
            <a:r>
              <a:rPr lang="it-IT" u="sng" dirty="0" err="1">
                <a:latin typeface="Klavika Lt" panose="02000000000000000000" pitchFamily="50" charset="0"/>
              </a:rPr>
              <a:t>increases</a:t>
            </a:r>
            <a:r>
              <a:rPr lang="it-IT" u="sng" dirty="0">
                <a:latin typeface="Klavika Lt" panose="02000000000000000000" pitchFamily="50" charset="0"/>
              </a:rPr>
              <a:t> in situations </a:t>
            </a:r>
            <a:r>
              <a:rPr lang="it-IT" u="sng" dirty="0" err="1">
                <a:latin typeface="Klavika Lt" panose="02000000000000000000" pitchFamily="50" charset="0"/>
              </a:rPr>
              <a:t>such</a:t>
            </a:r>
            <a:r>
              <a:rPr lang="it-IT" u="sng" dirty="0">
                <a:latin typeface="Klavika Lt" panose="02000000000000000000" pitchFamily="50" charset="0"/>
              </a:rPr>
              <a:t> </a:t>
            </a:r>
            <a:r>
              <a:rPr lang="it-IT" u="sng" dirty="0" err="1">
                <a:latin typeface="Klavika Lt" panose="02000000000000000000" pitchFamily="50" charset="0"/>
              </a:rPr>
              <a:t>as</a:t>
            </a:r>
            <a:r>
              <a:rPr lang="it-IT" u="sng" dirty="0">
                <a:latin typeface="Klavika Lt" panose="02000000000000000000" pitchFamily="50" charset="0"/>
              </a:rPr>
              <a:t>: </a:t>
            </a:r>
          </a:p>
          <a:p>
            <a:pPr marL="742950" lvl="1" indent="-285750" algn="just">
              <a:buFont typeface="Courier New" panose="02070309020205020404" pitchFamily="49" charset="0"/>
              <a:buChar char="o"/>
            </a:pPr>
            <a:r>
              <a:rPr lang="it-IT" u="sng" dirty="0" err="1">
                <a:latin typeface="Klavika Lt" panose="02000000000000000000" pitchFamily="50" charset="0"/>
              </a:rPr>
              <a:t>during</a:t>
            </a:r>
            <a:r>
              <a:rPr lang="it-IT" u="sng" dirty="0">
                <a:latin typeface="Klavika Lt" panose="02000000000000000000" pitchFamily="50" charset="0"/>
              </a:rPr>
              <a:t> </a:t>
            </a:r>
            <a:r>
              <a:rPr lang="it-IT" u="sng" dirty="0" err="1">
                <a:latin typeface="Klavika Lt" panose="02000000000000000000" pitchFamily="50" charset="0"/>
              </a:rPr>
              <a:t>bronchoconstriction</a:t>
            </a:r>
            <a:r>
              <a:rPr lang="it-IT" u="sng" dirty="0">
                <a:latin typeface="Klavika Lt" panose="02000000000000000000" pitchFamily="50" charset="0"/>
              </a:rPr>
              <a:t>, </a:t>
            </a:r>
          </a:p>
          <a:p>
            <a:pPr marL="742950" lvl="1" indent="-285750" algn="just">
              <a:buFont typeface="Courier New" panose="02070309020205020404" pitchFamily="49" charset="0"/>
              <a:buChar char="o"/>
            </a:pPr>
            <a:r>
              <a:rPr lang="it-IT" u="sng" dirty="0">
                <a:latin typeface="Klavika Lt" panose="02000000000000000000" pitchFamily="50" charset="0"/>
              </a:rPr>
              <a:t>the </a:t>
            </a:r>
            <a:r>
              <a:rPr lang="it-IT" u="sng" dirty="0" err="1">
                <a:latin typeface="Klavika Lt" panose="02000000000000000000" pitchFamily="50" charset="0"/>
              </a:rPr>
              <a:t>presence</a:t>
            </a:r>
            <a:r>
              <a:rPr lang="it-IT" u="sng" dirty="0">
                <a:latin typeface="Klavika Lt" panose="02000000000000000000" pitchFamily="50" charset="0"/>
              </a:rPr>
              <a:t> of </a:t>
            </a:r>
            <a:r>
              <a:rPr lang="it-IT" u="sng" dirty="0" err="1">
                <a:latin typeface="Klavika Lt" panose="02000000000000000000" pitchFamily="50" charset="0"/>
              </a:rPr>
              <a:t>excessive</a:t>
            </a:r>
            <a:r>
              <a:rPr lang="it-IT" u="sng" dirty="0">
                <a:latin typeface="Klavika Lt" panose="02000000000000000000" pitchFamily="50" charset="0"/>
              </a:rPr>
              <a:t> </a:t>
            </a:r>
            <a:r>
              <a:rPr lang="it-IT" u="sng" dirty="0" err="1">
                <a:latin typeface="Klavika Lt" panose="02000000000000000000" pitchFamily="50" charset="0"/>
              </a:rPr>
              <a:t>mucous</a:t>
            </a:r>
            <a:r>
              <a:rPr lang="it-IT" u="sng" dirty="0">
                <a:latin typeface="Klavika Lt" panose="02000000000000000000" pitchFamily="50" charset="0"/>
              </a:rPr>
              <a:t>, </a:t>
            </a:r>
          </a:p>
          <a:p>
            <a:pPr marL="742950" lvl="1" indent="-285750" algn="just">
              <a:buFont typeface="Courier New" panose="02070309020205020404" pitchFamily="49" charset="0"/>
              <a:buChar char="o"/>
            </a:pPr>
            <a:r>
              <a:rPr lang="it-IT" u="sng" dirty="0" err="1">
                <a:latin typeface="Klavika Lt" panose="02000000000000000000" pitchFamily="50" charset="0"/>
              </a:rPr>
              <a:t>airway</a:t>
            </a:r>
            <a:r>
              <a:rPr lang="it-IT" u="sng" dirty="0">
                <a:latin typeface="Klavika Lt" panose="02000000000000000000" pitchFamily="50" charset="0"/>
              </a:rPr>
              <a:t> </a:t>
            </a:r>
            <a:r>
              <a:rPr lang="it-IT" u="sng" dirty="0" err="1">
                <a:latin typeface="Klavika Lt" panose="02000000000000000000" pitchFamily="50" charset="0"/>
              </a:rPr>
              <a:t>inflammation</a:t>
            </a:r>
            <a:r>
              <a:rPr lang="it-IT" u="sng" dirty="0">
                <a:latin typeface="Klavika Lt" panose="02000000000000000000" pitchFamily="50" charset="0"/>
              </a:rPr>
              <a:t>, </a:t>
            </a:r>
          </a:p>
          <a:p>
            <a:pPr marL="742950" lvl="1" indent="-285750" algn="just">
              <a:buFont typeface="Courier New" panose="02070309020205020404" pitchFamily="49" charset="0"/>
              <a:buChar char="o"/>
            </a:pPr>
            <a:r>
              <a:rPr lang="it-IT" u="sng" dirty="0" err="1">
                <a:latin typeface="Klavika Lt" panose="02000000000000000000" pitchFamily="50" charset="0"/>
              </a:rPr>
              <a:t>other</a:t>
            </a:r>
            <a:r>
              <a:rPr lang="it-IT" u="sng" dirty="0">
                <a:latin typeface="Klavika Lt" panose="02000000000000000000" pitchFamily="50" charset="0"/>
              </a:rPr>
              <a:t> </a:t>
            </a:r>
            <a:r>
              <a:rPr lang="it-IT" u="sng" dirty="0" err="1">
                <a:latin typeface="Klavika Lt" panose="02000000000000000000" pitchFamily="50" charset="0"/>
              </a:rPr>
              <a:t>causes</a:t>
            </a:r>
            <a:r>
              <a:rPr lang="it-IT" u="sng" dirty="0">
                <a:latin typeface="Klavika Lt" panose="02000000000000000000" pitchFamily="50" charset="0"/>
              </a:rPr>
              <a:t> of </a:t>
            </a:r>
            <a:r>
              <a:rPr lang="it-IT" u="sng" dirty="0" err="1">
                <a:latin typeface="Klavika Lt" panose="02000000000000000000" pitchFamily="50" charset="0"/>
              </a:rPr>
              <a:t>airway</a:t>
            </a:r>
            <a:r>
              <a:rPr lang="it-IT" u="sng" dirty="0">
                <a:latin typeface="Klavika Lt" panose="02000000000000000000" pitchFamily="50" charset="0"/>
              </a:rPr>
              <a:t> </a:t>
            </a:r>
            <a:r>
              <a:rPr lang="it-IT" u="sng" dirty="0" err="1">
                <a:latin typeface="Klavika Lt" panose="02000000000000000000" pitchFamily="50" charset="0"/>
              </a:rPr>
              <a:t>narrowing</a:t>
            </a:r>
            <a:r>
              <a:rPr lang="it-IT" u="sng" dirty="0">
                <a:latin typeface="Klavika Lt" panose="02000000000000000000" pitchFamily="50" charset="0"/>
              </a:rPr>
              <a:t> or obstruction</a:t>
            </a:r>
            <a:r>
              <a:rPr lang="it-IT" u="sng" baseline="30000" dirty="0">
                <a:latin typeface="Klavika Lt" panose="02000000000000000000" pitchFamily="50" charset="0"/>
              </a:rPr>
              <a:t>1</a:t>
            </a:r>
          </a:p>
        </p:txBody>
      </p:sp>
      <p:sp>
        <p:nvSpPr>
          <p:cNvPr id="3" name="Rectangle 2"/>
          <p:cNvSpPr/>
          <p:nvPr/>
        </p:nvSpPr>
        <p:spPr>
          <a:xfrm>
            <a:off x="142671" y="6041239"/>
            <a:ext cx="9455285" cy="584775"/>
          </a:xfrm>
          <a:prstGeom prst="rect">
            <a:avLst/>
          </a:prstGeom>
        </p:spPr>
        <p:txBody>
          <a:bodyPr wrap="square">
            <a:spAutoFit/>
          </a:bodyPr>
          <a:lstStyle/>
          <a:p>
            <a:pPr marL="304800" indent="-304800"/>
            <a:r>
              <a:rPr lang="it-IT" sz="1200" baseline="30000"/>
              <a:t>1</a:t>
            </a:r>
            <a:r>
              <a:rPr lang="it-IT" sz="1200"/>
              <a:t>Kaminsky, D. A., et al. (2022). Clinical significance and applications of oscillometry. </a:t>
            </a:r>
            <a:r>
              <a:rPr lang="it-IT" sz="1200" i="1"/>
              <a:t>European Respiratory Review</a:t>
            </a:r>
            <a:r>
              <a:rPr lang="it-IT" sz="1200"/>
              <a:t>, </a:t>
            </a:r>
            <a:r>
              <a:rPr lang="it-IT" sz="1200" i="1"/>
              <a:t>31</a:t>
            </a:r>
            <a:r>
              <a:rPr lang="it-IT" sz="1200"/>
              <a:t>(163), 1–19. </a:t>
            </a:r>
          </a:p>
          <a:p>
            <a:pPr marL="304800" indent="-304800"/>
            <a:r>
              <a:rPr lang="it-IT" sz="1200" baseline="30000">
                <a:effectLst/>
              </a:rPr>
              <a:t>2</a:t>
            </a:r>
            <a:r>
              <a:rPr lang="en-US" sz="1200"/>
              <a:t>Mead, J. (1970). The Lung’s Quiet Zone. </a:t>
            </a:r>
            <a:r>
              <a:rPr lang="en-US" sz="1200" i="1"/>
              <a:t>New England Journal of Medicine</a:t>
            </a:r>
            <a:r>
              <a:rPr lang="en-US" sz="1200"/>
              <a:t>, </a:t>
            </a:r>
            <a:r>
              <a:rPr lang="en-US" sz="1200" i="1"/>
              <a:t>282</a:t>
            </a:r>
            <a:r>
              <a:rPr lang="en-US" sz="1200"/>
              <a:t>(23), 1318–1319. </a:t>
            </a:r>
            <a:endParaRPr lang="it-IT" sz="1200"/>
          </a:p>
          <a:p>
            <a:pPr marL="304800" indent="-304800"/>
            <a:endParaRPr lang="it-IT" sz="1200" baseline="30000">
              <a:effectLst/>
            </a:endParaRPr>
          </a:p>
        </p:txBody>
      </p:sp>
      <p:pic>
        <p:nvPicPr>
          <p:cNvPr id="5" name="Picture 4"/>
          <p:cNvPicPr>
            <a:picLocks noChangeAspect="1"/>
          </p:cNvPicPr>
          <p:nvPr/>
        </p:nvPicPr>
        <p:blipFill>
          <a:blip r:embed="rId3"/>
          <a:stretch>
            <a:fillRect/>
          </a:stretch>
        </p:blipFill>
        <p:spPr>
          <a:xfrm>
            <a:off x="5378400" y="2675949"/>
            <a:ext cx="3493261" cy="3240000"/>
          </a:xfrm>
          <a:prstGeom prst="rect">
            <a:avLst/>
          </a:prstGeom>
        </p:spPr>
      </p:pic>
      <p:pic>
        <p:nvPicPr>
          <p:cNvPr id="2" name="Immagine 4">
            <a:extLst>
              <a:ext uri="{FF2B5EF4-FFF2-40B4-BE49-F238E27FC236}">
                <a16:creationId xmlns:a16="http://schemas.microsoft.com/office/drawing/2014/main" id="{1A9294D4-F337-1CFD-6A20-6D78CF1B7602}"/>
              </a:ext>
            </a:extLst>
          </p:cNvPr>
          <p:cNvPicPr>
            <a:picLocks noChangeAspect="1"/>
          </p:cNvPicPr>
          <p:nvPr/>
        </p:nvPicPr>
        <p:blipFill>
          <a:blip r:embed="rId4" cstate="print"/>
          <a:stretch>
            <a:fillRect/>
          </a:stretch>
        </p:blipFill>
        <p:spPr>
          <a:xfrm>
            <a:off x="7125030" y="960053"/>
            <a:ext cx="1239306" cy="1414603"/>
          </a:xfrm>
          <a:prstGeom prst="rect">
            <a:avLst/>
          </a:prstGeom>
        </p:spPr>
      </p:pic>
      <p:pic>
        <p:nvPicPr>
          <p:cNvPr id="4" name="Immagine 3">
            <a:extLst>
              <a:ext uri="{FF2B5EF4-FFF2-40B4-BE49-F238E27FC236}">
                <a16:creationId xmlns:a16="http://schemas.microsoft.com/office/drawing/2014/main" id="{78F64CCC-E710-DFB3-1699-26512EDF1D41}"/>
              </a:ext>
            </a:extLst>
          </p:cNvPr>
          <p:cNvPicPr>
            <a:picLocks noChangeAspect="1"/>
          </p:cNvPicPr>
          <p:nvPr/>
        </p:nvPicPr>
        <p:blipFill>
          <a:blip r:embed="rId5" cstate="print"/>
          <a:stretch>
            <a:fillRect/>
          </a:stretch>
        </p:blipFill>
        <p:spPr>
          <a:xfrm>
            <a:off x="5807398" y="942051"/>
            <a:ext cx="1092101" cy="1432605"/>
          </a:xfrm>
          <a:prstGeom prst="rect">
            <a:avLst/>
          </a:prstGeom>
        </p:spPr>
      </p:pic>
    </p:spTree>
    <p:extLst>
      <p:ext uri="{BB962C8B-B14F-4D97-AF65-F5344CB8AC3E}">
        <p14:creationId xmlns:p14="http://schemas.microsoft.com/office/powerpoint/2010/main" val="33305773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E979796-4FF8-5906-C51B-33844A327FEE}"/>
              </a:ext>
            </a:extLst>
          </p:cNvPr>
          <p:cNvSpPr>
            <a:spLocks noGrp="1"/>
          </p:cNvSpPr>
          <p:nvPr>
            <p:ph type="title"/>
          </p:nvPr>
        </p:nvSpPr>
        <p:spPr>
          <a:xfrm>
            <a:off x="230768" y="118237"/>
            <a:ext cx="5943600" cy="838200"/>
          </a:xfrm>
        </p:spPr>
        <p:txBody>
          <a:bodyPr/>
          <a:lstStyle/>
          <a:p>
            <a:r>
              <a:rPr lang="it-IT" dirty="0"/>
              <a:t>Small </a:t>
            </a:r>
            <a:r>
              <a:rPr lang="it-IT" dirty="0" err="1"/>
              <a:t>airways</a:t>
            </a:r>
            <a:r>
              <a:rPr lang="it-IT" dirty="0"/>
              <a:t> and </a:t>
            </a:r>
            <a:r>
              <a:rPr lang="it-IT" dirty="0" err="1"/>
              <a:t>airway</a:t>
            </a:r>
            <a:r>
              <a:rPr lang="it-IT" dirty="0"/>
              <a:t> </a:t>
            </a:r>
            <a:r>
              <a:rPr lang="it-IT" dirty="0" err="1"/>
              <a:t>resistance</a:t>
            </a:r>
            <a:endParaRPr lang="it-IT" dirty="0"/>
          </a:p>
        </p:txBody>
      </p:sp>
      <p:pic>
        <p:nvPicPr>
          <p:cNvPr id="5" name="Immagine 4">
            <a:extLst>
              <a:ext uri="{FF2B5EF4-FFF2-40B4-BE49-F238E27FC236}">
                <a16:creationId xmlns:a16="http://schemas.microsoft.com/office/drawing/2014/main" id="{6FEF231C-3B95-005B-85F6-54451651CD61}"/>
              </a:ext>
            </a:extLst>
          </p:cNvPr>
          <p:cNvPicPr>
            <a:picLocks noChangeAspect="1"/>
          </p:cNvPicPr>
          <p:nvPr/>
        </p:nvPicPr>
        <p:blipFill>
          <a:blip r:embed="rId3"/>
          <a:stretch>
            <a:fillRect/>
          </a:stretch>
        </p:blipFill>
        <p:spPr>
          <a:xfrm>
            <a:off x="272716" y="1524418"/>
            <a:ext cx="3959097" cy="3902133"/>
          </a:xfrm>
          <a:prstGeom prst="rect">
            <a:avLst/>
          </a:prstGeom>
        </p:spPr>
      </p:pic>
      <p:pic>
        <p:nvPicPr>
          <p:cNvPr id="7" name="Immagine 6">
            <a:extLst>
              <a:ext uri="{FF2B5EF4-FFF2-40B4-BE49-F238E27FC236}">
                <a16:creationId xmlns:a16="http://schemas.microsoft.com/office/drawing/2014/main" id="{E7AE0E9C-8625-4DFD-E784-E81828FB30A8}"/>
              </a:ext>
            </a:extLst>
          </p:cNvPr>
          <p:cNvPicPr>
            <a:picLocks noChangeAspect="1"/>
          </p:cNvPicPr>
          <p:nvPr/>
        </p:nvPicPr>
        <p:blipFill>
          <a:blip r:embed="rId4"/>
          <a:stretch>
            <a:fillRect/>
          </a:stretch>
        </p:blipFill>
        <p:spPr>
          <a:xfrm>
            <a:off x="4450831" y="1753018"/>
            <a:ext cx="4420453" cy="2892609"/>
          </a:xfrm>
          <a:prstGeom prst="rect">
            <a:avLst/>
          </a:prstGeom>
        </p:spPr>
      </p:pic>
      <p:sp>
        <p:nvSpPr>
          <p:cNvPr id="8" name="CasellaDiTesto 7">
            <a:extLst>
              <a:ext uri="{FF2B5EF4-FFF2-40B4-BE49-F238E27FC236}">
                <a16:creationId xmlns:a16="http://schemas.microsoft.com/office/drawing/2014/main" id="{7892CCA2-0E7A-C913-B911-12997A20678B}"/>
              </a:ext>
            </a:extLst>
          </p:cNvPr>
          <p:cNvSpPr txBox="1"/>
          <p:nvPr/>
        </p:nvSpPr>
        <p:spPr>
          <a:xfrm>
            <a:off x="116327" y="6167944"/>
            <a:ext cx="8230971" cy="276999"/>
          </a:xfrm>
          <a:prstGeom prst="rect">
            <a:avLst/>
          </a:prstGeom>
          <a:noFill/>
        </p:spPr>
        <p:txBody>
          <a:bodyPr wrap="none" rtlCol="0">
            <a:spAutoFit/>
          </a:bodyPr>
          <a:lstStyle/>
          <a:p>
            <a:r>
              <a:rPr lang="it-IT" sz="1200" dirty="0"/>
              <a:t>F. Thien. </a:t>
            </a:r>
            <a:r>
              <a:rPr lang="it-IT" sz="1200" dirty="0" err="1"/>
              <a:t>Measuring</a:t>
            </a:r>
            <a:r>
              <a:rPr lang="it-IT" sz="1200" dirty="0"/>
              <a:t> and imaging small </a:t>
            </a:r>
            <a:r>
              <a:rPr lang="it-IT" sz="1200" dirty="0" err="1"/>
              <a:t>airways</a:t>
            </a:r>
            <a:r>
              <a:rPr lang="it-IT" sz="1200" dirty="0"/>
              <a:t> </a:t>
            </a:r>
            <a:r>
              <a:rPr lang="it-IT" sz="1200" dirty="0" err="1"/>
              <a:t>dysfunction</a:t>
            </a:r>
            <a:r>
              <a:rPr lang="it-IT" sz="1200" dirty="0"/>
              <a:t> in </a:t>
            </a:r>
            <a:r>
              <a:rPr lang="it-IT" sz="1200" dirty="0" err="1"/>
              <a:t>asthma</a:t>
            </a:r>
            <a:r>
              <a:rPr lang="it-IT" sz="1200" dirty="0"/>
              <a:t>. http://dx.doi.org/10.5415/apallergy.2013.3.4.224</a:t>
            </a:r>
          </a:p>
        </p:txBody>
      </p:sp>
      <p:sp>
        <p:nvSpPr>
          <p:cNvPr id="9" name="Freccia bidirezionale orizzontale 8">
            <a:extLst>
              <a:ext uri="{FF2B5EF4-FFF2-40B4-BE49-F238E27FC236}">
                <a16:creationId xmlns:a16="http://schemas.microsoft.com/office/drawing/2014/main" id="{EEA9B867-170A-867B-71D0-674E4A2AD903}"/>
              </a:ext>
            </a:extLst>
          </p:cNvPr>
          <p:cNvSpPr/>
          <p:nvPr/>
        </p:nvSpPr>
        <p:spPr bwMode="auto">
          <a:xfrm>
            <a:off x="2469776" y="2976281"/>
            <a:ext cx="1465584" cy="215153"/>
          </a:xfrm>
          <a:prstGeom prst="leftRightArrow">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10" name="CasellaDiTesto 9">
            <a:extLst>
              <a:ext uri="{FF2B5EF4-FFF2-40B4-BE49-F238E27FC236}">
                <a16:creationId xmlns:a16="http://schemas.microsoft.com/office/drawing/2014/main" id="{8E8652F5-BCA7-DA8B-B355-F3B90D63DC13}"/>
              </a:ext>
            </a:extLst>
          </p:cNvPr>
          <p:cNvSpPr txBox="1"/>
          <p:nvPr/>
        </p:nvSpPr>
        <p:spPr>
          <a:xfrm>
            <a:off x="2626658" y="2660380"/>
            <a:ext cx="1290738" cy="307777"/>
          </a:xfrm>
          <a:prstGeom prst="rect">
            <a:avLst/>
          </a:prstGeom>
          <a:noFill/>
        </p:spPr>
        <p:txBody>
          <a:bodyPr wrap="none" rtlCol="0">
            <a:spAutoFit/>
          </a:bodyPr>
          <a:lstStyle/>
          <a:p>
            <a:r>
              <a:rPr lang="it-IT" sz="1400" dirty="0"/>
              <a:t>Small </a:t>
            </a:r>
            <a:r>
              <a:rPr lang="it-IT" sz="1400" dirty="0" err="1"/>
              <a:t>airways</a:t>
            </a:r>
            <a:endParaRPr lang="it-IT" sz="1400" dirty="0"/>
          </a:p>
        </p:txBody>
      </p:sp>
    </p:spTree>
    <p:extLst>
      <p:ext uri="{BB962C8B-B14F-4D97-AF65-F5344CB8AC3E}">
        <p14:creationId xmlns:p14="http://schemas.microsoft.com/office/powerpoint/2010/main" val="60756009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1988" name="Object 20"/>
          <p:cNvGraphicFramePr>
            <a:graphicFrameLocks noChangeAspect="1"/>
          </p:cNvGraphicFramePr>
          <p:nvPr/>
        </p:nvGraphicFramePr>
        <p:xfrm>
          <a:off x="52388" y="1358900"/>
          <a:ext cx="4965700" cy="4140200"/>
        </p:xfrm>
        <a:graphic>
          <a:graphicData uri="http://schemas.openxmlformats.org/presentationml/2006/ole">
            <mc:AlternateContent xmlns:mc="http://schemas.openxmlformats.org/markup-compatibility/2006">
              <mc:Choice xmlns:v="urn:schemas-microsoft-com:vml" Requires="v">
                <p:oleObj spid="_x0000_s1095" name="SPW 11.0 Graph" r:id="rId3" imgW="4963320" imgH="4140360" progId="SigmaPlotGraphicObject.10">
                  <p:embed/>
                </p:oleObj>
              </mc:Choice>
              <mc:Fallback>
                <p:oleObj name="SPW 11.0 Graph" r:id="rId3" imgW="4963320" imgH="4140360" progId="SigmaPlotGraphicObject.10">
                  <p:embed/>
                  <p:pic>
                    <p:nvPicPr>
                      <p:cNvPr id="211988" name="Object 20"/>
                      <p:cNvPicPr>
                        <a:picLocks noChangeAspect="1" noChangeArrowheads="1"/>
                      </p:cNvPicPr>
                      <p:nvPr/>
                    </p:nvPicPr>
                    <p:blipFill>
                      <a:blip r:embed="rId4"/>
                      <a:srcRect/>
                      <a:stretch>
                        <a:fillRect/>
                      </a:stretch>
                    </p:blipFill>
                    <p:spPr bwMode="auto">
                      <a:xfrm>
                        <a:off x="52388" y="1358900"/>
                        <a:ext cx="49657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211989" name="Group 21"/>
          <p:cNvGrpSpPr>
            <a:grpSpLocks/>
          </p:cNvGrpSpPr>
          <p:nvPr/>
        </p:nvGrpSpPr>
        <p:grpSpPr bwMode="auto">
          <a:xfrm>
            <a:off x="952500" y="2352675"/>
            <a:ext cx="3081338" cy="366713"/>
            <a:chOff x="600" y="1482"/>
            <a:chExt cx="1941" cy="231"/>
          </a:xfrm>
        </p:grpSpPr>
        <p:sp>
          <p:nvSpPr>
            <p:cNvPr id="211990" name="Oval 22"/>
            <p:cNvSpPr>
              <a:spLocks noChangeArrowheads="1"/>
            </p:cNvSpPr>
            <p:nvPr/>
          </p:nvSpPr>
          <p:spPr bwMode="auto">
            <a:xfrm>
              <a:off x="600" y="1482"/>
              <a:ext cx="96" cy="96"/>
            </a:xfrm>
            <a:prstGeom prst="ellipse">
              <a:avLst/>
            </a:prstGeom>
            <a:solidFill>
              <a:srgbClr val="66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1991" name="Oval 23"/>
            <p:cNvSpPr>
              <a:spLocks noChangeArrowheads="1"/>
            </p:cNvSpPr>
            <p:nvPr/>
          </p:nvSpPr>
          <p:spPr bwMode="auto">
            <a:xfrm>
              <a:off x="909" y="1617"/>
              <a:ext cx="96" cy="96"/>
            </a:xfrm>
            <a:prstGeom prst="ellipse">
              <a:avLst/>
            </a:prstGeom>
            <a:solidFill>
              <a:srgbClr val="66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1992" name="Oval 24"/>
            <p:cNvSpPr>
              <a:spLocks noChangeArrowheads="1"/>
            </p:cNvSpPr>
            <p:nvPr/>
          </p:nvSpPr>
          <p:spPr bwMode="auto">
            <a:xfrm>
              <a:off x="1419" y="1606"/>
              <a:ext cx="96" cy="96"/>
            </a:xfrm>
            <a:prstGeom prst="ellipse">
              <a:avLst/>
            </a:prstGeom>
            <a:solidFill>
              <a:srgbClr val="66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1993" name="Oval 25"/>
            <p:cNvSpPr>
              <a:spLocks noChangeArrowheads="1"/>
            </p:cNvSpPr>
            <p:nvPr/>
          </p:nvSpPr>
          <p:spPr bwMode="auto">
            <a:xfrm>
              <a:off x="1935" y="1572"/>
              <a:ext cx="96" cy="96"/>
            </a:xfrm>
            <a:prstGeom prst="ellipse">
              <a:avLst/>
            </a:prstGeom>
            <a:solidFill>
              <a:srgbClr val="66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11994" name="Oval 26"/>
            <p:cNvSpPr>
              <a:spLocks noChangeArrowheads="1"/>
            </p:cNvSpPr>
            <p:nvPr/>
          </p:nvSpPr>
          <p:spPr bwMode="auto">
            <a:xfrm>
              <a:off x="2445" y="1510"/>
              <a:ext cx="96" cy="96"/>
            </a:xfrm>
            <a:prstGeom prst="ellipse">
              <a:avLst/>
            </a:prstGeom>
            <a:solidFill>
              <a:srgbClr val="66FF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12001" name="Rectangle 33"/>
          <p:cNvSpPr>
            <a:spLocks noChangeArrowheads="1"/>
          </p:cNvSpPr>
          <p:nvPr/>
        </p:nvSpPr>
        <p:spPr bwMode="auto">
          <a:xfrm>
            <a:off x="2106613" y="1939925"/>
            <a:ext cx="52705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s-ES_tradnl" altLang="en-US" sz="2400" b="1" i="1" u="none" strike="noStrike" kern="1200" cap="none" spc="0" normalizeH="0" baseline="0" noProof="0">
                <a:ln>
                  <a:noFill/>
                </a:ln>
                <a:solidFill>
                  <a:srgbClr val="66FFFF"/>
                </a:solidFill>
                <a:effectLst/>
                <a:uLnTx/>
                <a:uFillTx/>
                <a:latin typeface="Arial Narrow" pitchFamily="34" charset="0"/>
                <a:ea typeface="+mn-ea"/>
                <a:cs typeface="+mn-cs"/>
              </a:rPr>
              <a:t>R</a:t>
            </a:r>
            <a:r>
              <a:rPr kumimoji="0" lang="es-ES_tradnl" altLang="en-US" sz="2400" b="1" i="0" u="none" strike="noStrike" kern="1200" cap="none" spc="0" normalizeH="0" baseline="-25000" noProof="0">
                <a:ln>
                  <a:noFill/>
                </a:ln>
                <a:solidFill>
                  <a:srgbClr val="66FFFF"/>
                </a:solidFill>
                <a:effectLst/>
                <a:uLnTx/>
                <a:uFillTx/>
                <a:latin typeface="Arial Narrow" pitchFamily="34" charset="0"/>
                <a:ea typeface="+mn-ea"/>
                <a:cs typeface="+mn-cs"/>
              </a:rPr>
              <a:t>rs</a:t>
            </a:r>
            <a:r>
              <a:rPr kumimoji="0" lang="es-ES_tradnl" altLang="en-US" sz="2400" b="1" i="0" u="none" strike="noStrike" kern="1200" cap="none" spc="0" normalizeH="0" baseline="0" noProof="0">
                <a:ln>
                  <a:noFill/>
                </a:ln>
                <a:solidFill>
                  <a:srgbClr val="FFFF00"/>
                </a:solidFill>
                <a:effectLst/>
                <a:uLnTx/>
                <a:uFillTx/>
                <a:latin typeface="Arial Narrow" pitchFamily="34" charset="0"/>
                <a:ea typeface="+mn-ea"/>
                <a:cs typeface="+mn-cs"/>
              </a:rPr>
              <a:t> </a:t>
            </a:r>
            <a:endParaRPr kumimoji="0" lang="es-ES_tradnl" altLang="en-US" sz="2400" b="1" i="1" u="none" strike="noStrike" kern="1200" cap="none" spc="0" normalizeH="0" baseline="0" noProof="0">
              <a:ln>
                <a:noFill/>
              </a:ln>
              <a:solidFill>
                <a:srgbClr val="66FF66"/>
              </a:solidFill>
              <a:effectLst/>
              <a:uLnTx/>
              <a:uFillTx/>
              <a:latin typeface="Arial Narrow" pitchFamily="34" charset="0"/>
              <a:ea typeface="+mn-ea"/>
              <a:cs typeface="+mn-cs"/>
            </a:endParaRPr>
          </a:p>
        </p:txBody>
      </p:sp>
      <p:grpSp>
        <p:nvGrpSpPr>
          <p:cNvPr id="212007" name="Group 39"/>
          <p:cNvGrpSpPr>
            <a:grpSpLocks/>
          </p:cNvGrpSpPr>
          <p:nvPr/>
        </p:nvGrpSpPr>
        <p:grpSpPr bwMode="auto">
          <a:xfrm>
            <a:off x="1031544" y="2511972"/>
            <a:ext cx="5818188" cy="461665"/>
            <a:chOff x="624" y="739"/>
            <a:chExt cx="3665" cy="461665"/>
          </a:xfrm>
        </p:grpSpPr>
        <p:sp>
          <p:nvSpPr>
            <p:cNvPr id="212008" name="Rectangle 40"/>
            <p:cNvSpPr>
              <a:spLocks noChangeArrowheads="1"/>
            </p:cNvSpPr>
            <p:nvPr/>
          </p:nvSpPr>
          <p:spPr bwMode="auto">
            <a:xfrm>
              <a:off x="4173" y="739"/>
              <a:ext cx="11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s-ES_tradnl" altLang="en-US" sz="2400" b="1" i="1" u="none" strike="noStrike" kern="1200" cap="none" spc="0" normalizeH="0" baseline="0" noProof="0">
                <a:ln>
                  <a:noFill/>
                </a:ln>
                <a:solidFill>
                  <a:srgbClr val="66FFFF"/>
                </a:solidFill>
                <a:effectLst/>
                <a:uLnTx/>
                <a:uFillTx/>
                <a:latin typeface="Arial Narrow" pitchFamily="34" charset="0"/>
                <a:ea typeface="+mn-ea"/>
                <a:cs typeface="+mn-cs"/>
              </a:endParaRPr>
            </a:p>
          </p:txBody>
        </p:sp>
        <p:sp>
          <p:nvSpPr>
            <p:cNvPr id="212009" name="Line 41"/>
            <p:cNvSpPr>
              <a:spLocks noChangeShapeType="1"/>
            </p:cNvSpPr>
            <p:nvPr/>
          </p:nvSpPr>
          <p:spPr bwMode="auto">
            <a:xfrm>
              <a:off x="624" y="1612"/>
              <a:ext cx="1872" cy="0"/>
            </a:xfrm>
            <a:prstGeom prst="line">
              <a:avLst/>
            </a:prstGeom>
            <a:noFill/>
            <a:ln w="3810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6" name="CasellaDiTesto 25">
            <a:extLst>
              <a:ext uri="{FF2B5EF4-FFF2-40B4-BE49-F238E27FC236}">
                <a16:creationId xmlns:a16="http://schemas.microsoft.com/office/drawing/2014/main" id="{7D8C7E3E-4C5C-50EA-9BEE-184FFD162719}"/>
              </a:ext>
            </a:extLst>
          </p:cNvPr>
          <p:cNvSpPr txBox="1"/>
          <p:nvPr/>
        </p:nvSpPr>
        <p:spPr>
          <a:xfrm>
            <a:off x="899592" y="1023119"/>
            <a:ext cx="4310795"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Example</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t>
            </a:r>
            <a:r>
              <a:rPr lang="it-IT" sz="2400">
                <a:solidFill>
                  <a:srgbClr val="000000"/>
                </a:solidFill>
                <a:latin typeface="Arial" pitchFamily="34" charset="0"/>
              </a:rPr>
              <a:t>R</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rs</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in a </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normal</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lung</a:t>
            </a: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itolo 1">
            <a:extLst>
              <a:ext uri="{FF2B5EF4-FFF2-40B4-BE49-F238E27FC236}">
                <a16:creationId xmlns:a16="http://schemas.microsoft.com/office/drawing/2014/main" id="{17692B85-14AE-2192-C5F7-CEB1461856EC}"/>
              </a:ext>
            </a:extLst>
          </p:cNvPr>
          <p:cNvSpPr txBox="1">
            <a:spLocks/>
          </p:cNvSpPr>
          <p:nvPr/>
        </p:nvSpPr>
        <p:spPr bwMode="auto">
          <a:xfrm>
            <a:off x="214423" y="177149"/>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err="1"/>
              <a:t>Oscillometry</a:t>
            </a:r>
            <a:r>
              <a:rPr lang="en-US" kern="0" dirty="0"/>
              <a:t>: the </a:t>
            </a:r>
            <a:r>
              <a:rPr lang="en-US" kern="0" dirty="0" err="1"/>
              <a:t>oscillogram</a:t>
            </a:r>
            <a:r>
              <a:rPr lang="en-US" kern="0" dirty="0"/>
              <a:t> </a:t>
            </a:r>
          </a:p>
        </p:txBody>
      </p:sp>
      <p:sp>
        <p:nvSpPr>
          <p:cNvPr id="3" name="Line 4111">
            <a:extLst>
              <a:ext uri="{FF2B5EF4-FFF2-40B4-BE49-F238E27FC236}">
                <a16:creationId xmlns:a16="http://schemas.microsoft.com/office/drawing/2014/main" id="{7CF676B7-FD6F-DF15-C5BB-D77D1B80D690}"/>
              </a:ext>
            </a:extLst>
          </p:cNvPr>
          <p:cNvSpPr>
            <a:spLocks noChangeShapeType="1"/>
          </p:cNvSpPr>
          <p:nvPr/>
        </p:nvSpPr>
        <p:spPr bwMode="auto">
          <a:xfrm>
            <a:off x="6679967" y="2150368"/>
            <a:ext cx="0" cy="990600"/>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 name="Line 4112">
            <a:extLst>
              <a:ext uri="{FF2B5EF4-FFF2-40B4-BE49-F238E27FC236}">
                <a16:creationId xmlns:a16="http://schemas.microsoft.com/office/drawing/2014/main" id="{7AFDF711-D42A-FF71-9EB5-F430615A7AE6}"/>
              </a:ext>
            </a:extLst>
          </p:cNvPr>
          <p:cNvSpPr>
            <a:spLocks noChangeShapeType="1"/>
          </p:cNvSpPr>
          <p:nvPr/>
        </p:nvSpPr>
        <p:spPr bwMode="auto">
          <a:xfrm flipH="1">
            <a:off x="6951150" y="2150368"/>
            <a:ext cx="0" cy="990600"/>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Arc 4113">
            <a:extLst>
              <a:ext uri="{FF2B5EF4-FFF2-40B4-BE49-F238E27FC236}">
                <a16:creationId xmlns:a16="http://schemas.microsoft.com/office/drawing/2014/main" id="{83F4B0E5-CB5D-F132-CDB2-62DF832F89ED}"/>
              </a:ext>
            </a:extLst>
          </p:cNvPr>
          <p:cNvSpPr>
            <a:spLocks/>
          </p:cNvSpPr>
          <p:nvPr/>
        </p:nvSpPr>
        <p:spPr bwMode="auto">
          <a:xfrm flipH="1">
            <a:off x="6239296" y="3140451"/>
            <a:ext cx="1152525" cy="1279525"/>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noFill/>
          <a:ln w="76200">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428764814"/>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12007"/>
                                        </p:tgtEl>
                                        <p:attrNameLst>
                                          <p:attrName>style.visibility</p:attrName>
                                        </p:attrNameLst>
                                      </p:cBhvr>
                                      <p:to>
                                        <p:strVal val="visible"/>
                                      </p:to>
                                    </p:set>
                                    <p:animEffect transition="in" filter="dissolve">
                                      <p:cBhvr>
                                        <p:cTn id="7" dur="500"/>
                                        <p:tgtEl>
                                          <p:spTgt spid="2120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25">
            <a:extLst>
              <a:ext uri="{FF2B5EF4-FFF2-40B4-BE49-F238E27FC236}">
                <a16:creationId xmlns:a16="http://schemas.microsoft.com/office/drawing/2014/main" id="{7D8C7E3E-4C5C-50EA-9BEE-184FFD162719}"/>
              </a:ext>
            </a:extLst>
          </p:cNvPr>
          <p:cNvSpPr txBox="1"/>
          <p:nvPr/>
        </p:nvSpPr>
        <p:spPr>
          <a:xfrm>
            <a:off x="349132" y="1027668"/>
            <a:ext cx="817243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Example</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t>
            </a:r>
            <a:r>
              <a:rPr lang="it-IT" sz="2400">
                <a:solidFill>
                  <a:srgbClr val="000000"/>
                </a:solidFill>
                <a:latin typeface="Arial" pitchFamily="34" charset="0"/>
              </a:rPr>
              <a:t>R</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rs</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in a </a:t>
            </a:r>
            <a:r>
              <a:rPr lang="it-IT" sz="2400" err="1">
                <a:solidFill>
                  <a:srgbClr val="000000"/>
                </a:solidFill>
                <a:latin typeface="Arial" pitchFamily="34" charset="0"/>
              </a:rPr>
              <a:t>patient</a:t>
            </a:r>
            <a:r>
              <a:rPr lang="it-IT" sz="2400">
                <a:solidFill>
                  <a:srgbClr val="000000"/>
                </a:solidFill>
                <a:latin typeface="Arial" pitchFamily="34" charset="0"/>
              </a:rPr>
              <a:t> with </a:t>
            </a:r>
            <a:r>
              <a:rPr lang="it-IT" sz="2400" b="1" err="1">
                <a:solidFill>
                  <a:srgbClr val="000000"/>
                </a:solidFill>
                <a:latin typeface="Arial" pitchFamily="34" charset="0"/>
              </a:rPr>
              <a:t>central</a:t>
            </a:r>
            <a:r>
              <a:rPr lang="it-IT" sz="2400" b="1">
                <a:solidFill>
                  <a:srgbClr val="000000"/>
                </a:solidFill>
                <a:latin typeface="Arial" pitchFamily="34" charset="0"/>
              </a:rPr>
              <a:t> </a:t>
            </a:r>
            <a:r>
              <a:rPr lang="it-IT" sz="2400" b="1" err="1">
                <a:solidFill>
                  <a:srgbClr val="000000"/>
                </a:solidFill>
                <a:latin typeface="Arial" pitchFamily="34" charset="0"/>
              </a:rPr>
              <a:t>airway</a:t>
            </a:r>
            <a:r>
              <a:rPr lang="it-IT" sz="2400" b="1">
                <a:solidFill>
                  <a:srgbClr val="000000"/>
                </a:solidFill>
                <a:latin typeface="Arial" pitchFamily="34" charset="0"/>
              </a:rPr>
              <a:t> </a:t>
            </a:r>
            <a:r>
              <a:rPr lang="it-IT" sz="2400" b="1" err="1">
                <a:solidFill>
                  <a:srgbClr val="000000"/>
                </a:solidFill>
                <a:latin typeface="Arial" pitchFamily="34" charset="0"/>
              </a:rPr>
              <a:t>obstruction</a:t>
            </a:r>
            <a:endParaRPr kumimoji="0" lang="it-IT"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itolo 1">
            <a:extLst>
              <a:ext uri="{FF2B5EF4-FFF2-40B4-BE49-F238E27FC236}">
                <a16:creationId xmlns:a16="http://schemas.microsoft.com/office/drawing/2014/main" id="{17692B85-14AE-2192-C5F7-CEB1461856EC}"/>
              </a:ext>
            </a:extLst>
          </p:cNvPr>
          <p:cNvSpPr txBox="1">
            <a:spLocks/>
          </p:cNvSpPr>
          <p:nvPr/>
        </p:nvSpPr>
        <p:spPr bwMode="auto">
          <a:xfrm>
            <a:off x="224583" y="109954"/>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err="1"/>
              <a:t>Oscillometry</a:t>
            </a:r>
            <a:r>
              <a:rPr lang="en-US" kern="0" dirty="0"/>
              <a:t>: the </a:t>
            </a:r>
            <a:r>
              <a:rPr lang="en-US" kern="0" dirty="0" err="1"/>
              <a:t>oscillogram</a:t>
            </a:r>
            <a:r>
              <a:rPr lang="en-US" kern="0" dirty="0"/>
              <a:t> </a:t>
            </a:r>
          </a:p>
        </p:txBody>
      </p:sp>
      <p:graphicFrame>
        <p:nvGraphicFramePr>
          <p:cNvPr id="3" name="Object 20">
            <a:extLst>
              <a:ext uri="{FF2B5EF4-FFF2-40B4-BE49-F238E27FC236}">
                <a16:creationId xmlns:a16="http://schemas.microsoft.com/office/drawing/2014/main" id="{B36F2A1C-F83F-8277-9EE9-B6A4DBBE1A5D}"/>
              </a:ext>
            </a:extLst>
          </p:cNvPr>
          <p:cNvGraphicFramePr>
            <a:graphicFrameLocks noChangeAspect="1"/>
          </p:cNvGraphicFramePr>
          <p:nvPr/>
        </p:nvGraphicFramePr>
        <p:xfrm>
          <a:off x="52388" y="1358900"/>
          <a:ext cx="4965700" cy="4140200"/>
        </p:xfrm>
        <a:graphic>
          <a:graphicData uri="http://schemas.openxmlformats.org/presentationml/2006/ole">
            <mc:AlternateContent xmlns:mc="http://schemas.openxmlformats.org/markup-compatibility/2006">
              <mc:Choice xmlns:v="urn:schemas-microsoft-com:vml" Requires="v">
                <p:oleObj spid="_x0000_s2119" name="SPW 11.0 Graph" r:id="rId3" imgW="4963320" imgH="4140360" progId="SigmaPlotGraphicObject.10">
                  <p:embed/>
                </p:oleObj>
              </mc:Choice>
              <mc:Fallback>
                <p:oleObj name="SPW 11.0 Graph" r:id="rId3" imgW="4963320" imgH="4140360" progId="SigmaPlotGraphicObject.10">
                  <p:embed/>
                  <p:pic>
                    <p:nvPicPr>
                      <p:cNvPr id="3" name="Object 20">
                        <a:extLst>
                          <a:ext uri="{FF2B5EF4-FFF2-40B4-BE49-F238E27FC236}">
                            <a16:creationId xmlns:a16="http://schemas.microsoft.com/office/drawing/2014/main" id="{B36F2A1C-F83F-8277-9EE9-B6A4DBBE1A5D}"/>
                          </a:ext>
                        </a:extLst>
                      </p:cNvPr>
                      <p:cNvPicPr>
                        <a:picLocks noChangeAspect="1" noChangeArrowheads="1"/>
                      </p:cNvPicPr>
                      <p:nvPr/>
                    </p:nvPicPr>
                    <p:blipFill>
                      <a:blip r:embed="rId4"/>
                      <a:srcRect/>
                      <a:stretch>
                        <a:fillRect/>
                      </a:stretch>
                    </p:blipFill>
                    <p:spPr bwMode="auto">
                      <a:xfrm>
                        <a:off x="52388" y="1358900"/>
                        <a:ext cx="49657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4" name="Group 4107">
            <a:extLst>
              <a:ext uri="{FF2B5EF4-FFF2-40B4-BE49-F238E27FC236}">
                <a16:creationId xmlns:a16="http://schemas.microsoft.com/office/drawing/2014/main" id="{D438870A-FF85-EDBB-E760-47BFBC17DDBD}"/>
              </a:ext>
            </a:extLst>
          </p:cNvPr>
          <p:cNvGrpSpPr>
            <a:grpSpLocks/>
          </p:cNvGrpSpPr>
          <p:nvPr/>
        </p:nvGrpSpPr>
        <p:grpSpPr bwMode="auto">
          <a:xfrm>
            <a:off x="1032296" y="2086968"/>
            <a:ext cx="3365500" cy="698500"/>
            <a:chOff x="848" y="1392"/>
            <a:chExt cx="2120" cy="440"/>
          </a:xfrm>
        </p:grpSpPr>
        <p:sp>
          <p:nvSpPr>
            <p:cNvPr id="5" name="Line 4108">
              <a:extLst>
                <a:ext uri="{FF2B5EF4-FFF2-40B4-BE49-F238E27FC236}">
                  <a16:creationId xmlns:a16="http://schemas.microsoft.com/office/drawing/2014/main" id="{43D94282-79CA-6E20-AAB8-AC347D5BA0B8}"/>
                </a:ext>
              </a:extLst>
            </p:cNvPr>
            <p:cNvSpPr>
              <a:spLocks noChangeShapeType="1"/>
            </p:cNvSpPr>
            <p:nvPr/>
          </p:nvSpPr>
          <p:spPr bwMode="auto">
            <a:xfrm>
              <a:off x="856" y="1392"/>
              <a:ext cx="2112" cy="0"/>
            </a:xfrm>
            <a:prstGeom prst="line">
              <a:avLst/>
            </a:prstGeom>
            <a:noFill/>
            <a:ln w="3810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Line 4109">
              <a:extLst>
                <a:ext uri="{FF2B5EF4-FFF2-40B4-BE49-F238E27FC236}">
                  <a16:creationId xmlns:a16="http://schemas.microsoft.com/office/drawing/2014/main" id="{B191AD47-5520-3056-58F9-2416F5756FD5}"/>
                </a:ext>
              </a:extLst>
            </p:cNvPr>
            <p:cNvSpPr>
              <a:spLocks noChangeShapeType="1"/>
            </p:cNvSpPr>
            <p:nvPr/>
          </p:nvSpPr>
          <p:spPr bwMode="auto">
            <a:xfrm>
              <a:off x="848" y="1832"/>
              <a:ext cx="2112" cy="0"/>
            </a:xfrm>
            <a:prstGeom prst="line">
              <a:avLst/>
            </a:prstGeom>
            <a:noFill/>
            <a:ln w="38100">
              <a:solidFill>
                <a:srgbClr val="66FF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8" name="CasellaDiTesto 7">
            <a:extLst>
              <a:ext uri="{FF2B5EF4-FFF2-40B4-BE49-F238E27FC236}">
                <a16:creationId xmlns:a16="http://schemas.microsoft.com/office/drawing/2014/main" id="{8EC24D1B-1588-A059-B0A2-F835F0268CEC}"/>
              </a:ext>
            </a:extLst>
          </p:cNvPr>
          <p:cNvSpPr txBox="1"/>
          <p:nvPr/>
        </p:nvSpPr>
        <p:spPr>
          <a:xfrm>
            <a:off x="4098669" y="2173439"/>
            <a:ext cx="663964" cy="461665"/>
          </a:xfrm>
          <a:prstGeom prst="rect">
            <a:avLst/>
          </a:prstGeom>
          <a:noFill/>
        </p:spPr>
        <p:txBody>
          <a:bodyPr wrap="none" rtlCol="0">
            <a:spAutoFit/>
          </a:bodyPr>
          <a:lstStyle/>
          <a:p>
            <a:r>
              <a:rPr lang="it-IT" err="1">
                <a:solidFill>
                  <a:srgbClr val="00FFFF"/>
                </a:solidFill>
              </a:rPr>
              <a:t>Rrs</a:t>
            </a:r>
            <a:endParaRPr lang="it-IT">
              <a:solidFill>
                <a:srgbClr val="00FFFF"/>
              </a:solidFill>
            </a:endParaRPr>
          </a:p>
        </p:txBody>
      </p:sp>
      <p:cxnSp>
        <p:nvCxnSpPr>
          <p:cNvPr id="10" name="Connettore 2 9">
            <a:extLst>
              <a:ext uri="{FF2B5EF4-FFF2-40B4-BE49-F238E27FC236}">
                <a16:creationId xmlns:a16="http://schemas.microsoft.com/office/drawing/2014/main" id="{9567B471-C521-3C9D-F7A2-34509B08F9F1}"/>
              </a:ext>
            </a:extLst>
          </p:cNvPr>
          <p:cNvCxnSpPr/>
          <p:nvPr/>
        </p:nvCxnSpPr>
        <p:spPr bwMode="auto">
          <a:xfrm>
            <a:off x="2699792" y="2184776"/>
            <a:ext cx="0" cy="495300"/>
          </a:xfrm>
          <a:prstGeom prst="straightConnector1">
            <a:avLst/>
          </a:prstGeom>
          <a:noFill/>
          <a:ln w="25400" cap="flat" cmpd="sng" algn="ctr">
            <a:solidFill>
              <a:srgbClr val="00FFFF"/>
            </a:solidFill>
            <a:prstDash val="solid"/>
            <a:round/>
            <a:headEnd type="stealth" w="lg"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9" name="Group 4104">
            <a:extLst>
              <a:ext uri="{FF2B5EF4-FFF2-40B4-BE49-F238E27FC236}">
                <a16:creationId xmlns:a16="http://schemas.microsoft.com/office/drawing/2014/main" id="{CA4652CE-E027-8768-B9FA-E67D46F2F00A}"/>
              </a:ext>
            </a:extLst>
          </p:cNvPr>
          <p:cNvGrpSpPr>
            <a:grpSpLocks/>
          </p:cNvGrpSpPr>
          <p:nvPr/>
        </p:nvGrpSpPr>
        <p:grpSpPr bwMode="auto">
          <a:xfrm>
            <a:off x="6234791" y="2239368"/>
            <a:ext cx="257175" cy="177800"/>
            <a:chOff x="4406" y="1488"/>
            <a:chExt cx="162" cy="112"/>
          </a:xfrm>
        </p:grpSpPr>
        <p:sp>
          <p:nvSpPr>
            <p:cNvPr id="20" name="AutoShape 4105">
              <a:extLst>
                <a:ext uri="{FF2B5EF4-FFF2-40B4-BE49-F238E27FC236}">
                  <a16:creationId xmlns:a16="http://schemas.microsoft.com/office/drawing/2014/main" id="{1F97F24D-4AFE-74C9-9184-C81A38C4C28F}"/>
                </a:ext>
              </a:extLst>
            </p:cNvPr>
            <p:cNvSpPr>
              <a:spLocks noChangeArrowheads="1"/>
            </p:cNvSpPr>
            <p:nvPr/>
          </p:nvSpPr>
          <p:spPr bwMode="auto">
            <a:xfrm>
              <a:off x="4406" y="148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s-ES" altLang="en-US" sz="2400" b="1"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
          <p:nvSpPr>
            <p:cNvPr id="21" name="AutoShape 4106">
              <a:extLst>
                <a:ext uri="{FF2B5EF4-FFF2-40B4-BE49-F238E27FC236}">
                  <a16:creationId xmlns:a16="http://schemas.microsoft.com/office/drawing/2014/main" id="{29EB8FAC-07E6-345A-A4AF-C38C2D2B5856}"/>
                </a:ext>
              </a:extLst>
            </p:cNvPr>
            <p:cNvSpPr>
              <a:spLocks noChangeArrowheads="1"/>
            </p:cNvSpPr>
            <p:nvPr/>
          </p:nvSpPr>
          <p:spPr bwMode="auto">
            <a:xfrm flipH="1">
              <a:off x="4502" y="148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22" name="Line 4111">
            <a:extLst>
              <a:ext uri="{FF2B5EF4-FFF2-40B4-BE49-F238E27FC236}">
                <a16:creationId xmlns:a16="http://schemas.microsoft.com/office/drawing/2014/main" id="{0F3694A6-6EAB-CCF2-E179-9E1D43EB8E8A}"/>
              </a:ext>
            </a:extLst>
          </p:cNvPr>
          <p:cNvSpPr>
            <a:spLocks noChangeShapeType="1"/>
          </p:cNvSpPr>
          <p:nvPr/>
        </p:nvSpPr>
        <p:spPr bwMode="auto">
          <a:xfrm>
            <a:off x="6234137" y="2184776"/>
            <a:ext cx="0" cy="990600"/>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3" name="Line 4112">
            <a:extLst>
              <a:ext uri="{FF2B5EF4-FFF2-40B4-BE49-F238E27FC236}">
                <a16:creationId xmlns:a16="http://schemas.microsoft.com/office/drawing/2014/main" id="{AA00A09C-915E-5948-59BB-5E0D50FD1F1F}"/>
              </a:ext>
            </a:extLst>
          </p:cNvPr>
          <p:cNvSpPr>
            <a:spLocks noChangeShapeType="1"/>
          </p:cNvSpPr>
          <p:nvPr/>
        </p:nvSpPr>
        <p:spPr bwMode="auto">
          <a:xfrm flipH="1">
            <a:off x="6505320" y="2184776"/>
            <a:ext cx="0" cy="990600"/>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4" name="Arc 4113">
            <a:extLst>
              <a:ext uri="{FF2B5EF4-FFF2-40B4-BE49-F238E27FC236}">
                <a16:creationId xmlns:a16="http://schemas.microsoft.com/office/drawing/2014/main" id="{38B59045-CAB3-98F7-5D99-325EC45C0FAC}"/>
              </a:ext>
            </a:extLst>
          </p:cNvPr>
          <p:cNvSpPr>
            <a:spLocks/>
          </p:cNvSpPr>
          <p:nvPr/>
        </p:nvSpPr>
        <p:spPr bwMode="auto">
          <a:xfrm flipH="1">
            <a:off x="5793466" y="3140451"/>
            <a:ext cx="1152525" cy="1279525"/>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noFill/>
          <a:ln w="76200">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25" name="object 8">
            <a:extLst>
              <a:ext uri="{FF2B5EF4-FFF2-40B4-BE49-F238E27FC236}">
                <a16:creationId xmlns:a16="http://schemas.microsoft.com/office/drawing/2014/main" id="{8B970DB6-815B-943A-9758-FF7418CCD2CC}"/>
              </a:ext>
            </a:extLst>
          </p:cNvPr>
          <p:cNvPicPr/>
          <p:nvPr/>
        </p:nvPicPr>
        <p:blipFill rotWithShape="1">
          <a:blip r:embed="rId5" cstate="print"/>
          <a:srcRect l="9252" r="8512"/>
          <a:stretch/>
        </p:blipFill>
        <p:spPr>
          <a:xfrm>
            <a:off x="7267157" y="1987947"/>
            <a:ext cx="1663694" cy="2542357"/>
          </a:xfrm>
          <a:prstGeom prst="rect">
            <a:avLst/>
          </a:prstGeom>
        </p:spPr>
      </p:pic>
    </p:spTree>
    <p:extLst>
      <p:ext uri="{BB962C8B-B14F-4D97-AF65-F5344CB8AC3E}">
        <p14:creationId xmlns:p14="http://schemas.microsoft.com/office/powerpoint/2010/main" val="2661764219"/>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25">
            <a:extLst>
              <a:ext uri="{FF2B5EF4-FFF2-40B4-BE49-F238E27FC236}">
                <a16:creationId xmlns:a16="http://schemas.microsoft.com/office/drawing/2014/main" id="{7D8C7E3E-4C5C-50EA-9BEE-184FFD162719}"/>
              </a:ext>
            </a:extLst>
          </p:cNvPr>
          <p:cNvSpPr txBox="1"/>
          <p:nvPr/>
        </p:nvSpPr>
        <p:spPr>
          <a:xfrm>
            <a:off x="103472" y="947851"/>
            <a:ext cx="8658391"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Example</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t>
            </a:r>
            <a:r>
              <a:rPr lang="it-IT" sz="2400">
                <a:solidFill>
                  <a:srgbClr val="000000"/>
                </a:solidFill>
                <a:latin typeface="Arial" pitchFamily="34" charset="0"/>
              </a:rPr>
              <a:t>R</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rs</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in a </a:t>
            </a:r>
            <a:r>
              <a:rPr lang="it-IT" sz="2400" err="1">
                <a:solidFill>
                  <a:srgbClr val="000000"/>
                </a:solidFill>
                <a:latin typeface="Arial" pitchFamily="34" charset="0"/>
              </a:rPr>
              <a:t>patient</a:t>
            </a:r>
            <a:r>
              <a:rPr lang="it-IT" sz="2400">
                <a:solidFill>
                  <a:srgbClr val="000000"/>
                </a:solidFill>
                <a:latin typeface="Arial" pitchFamily="34" charset="0"/>
              </a:rPr>
              <a:t> with </a:t>
            </a:r>
            <a:r>
              <a:rPr lang="it-IT" sz="2400" b="1" err="1">
                <a:solidFill>
                  <a:srgbClr val="000000"/>
                </a:solidFill>
                <a:latin typeface="Arial" pitchFamily="34" charset="0"/>
              </a:rPr>
              <a:t>peripheral</a:t>
            </a:r>
            <a:r>
              <a:rPr lang="it-IT" sz="2400" b="1">
                <a:solidFill>
                  <a:srgbClr val="000000"/>
                </a:solidFill>
                <a:latin typeface="Arial" pitchFamily="34" charset="0"/>
              </a:rPr>
              <a:t> AND/OR </a:t>
            </a:r>
            <a:r>
              <a:rPr lang="it-IT" sz="2400" b="1" err="1">
                <a:solidFill>
                  <a:srgbClr val="000000"/>
                </a:solidFill>
                <a:latin typeface="Arial" pitchFamily="34" charset="0"/>
              </a:rPr>
              <a:t>heterogeneous</a:t>
            </a:r>
            <a:r>
              <a:rPr lang="it-IT" sz="2400" b="1">
                <a:solidFill>
                  <a:srgbClr val="000000"/>
                </a:solidFill>
                <a:latin typeface="Arial" pitchFamily="34" charset="0"/>
              </a:rPr>
              <a:t> </a:t>
            </a:r>
            <a:r>
              <a:rPr lang="it-IT" sz="2400" b="1" err="1">
                <a:solidFill>
                  <a:srgbClr val="000000"/>
                </a:solidFill>
                <a:latin typeface="Arial" pitchFamily="34" charset="0"/>
              </a:rPr>
              <a:t>airway</a:t>
            </a:r>
            <a:r>
              <a:rPr lang="it-IT" sz="2400" b="1">
                <a:solidFill>
                  <a:srgbClr val="000000"/>
                </a:solidFill>
                <a:latin typeface="Arial" pitchFamily="34" charset="0"/>
              </a:rPr>
              <a:t> </a:t>
            </a:r>
            <a:r>
              <a:rPr lang="it-IT" sz="2400" b="1" err="1">
                <a:solidFill>
                  <a:srgbClr val="000000"/>
                </a:solidFill>
                <a:latin typeface="Arial" pitchFamily="34" charset="0"/>
              </a:rPr>
              <a:t>obstruction</a:t>
            </a:r>
            <a:endParaRPr kumimoji="0" lang="it-IT"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itolo 1">
            <a:extLst>
              <a:ext uri="{FF2B5EF4-FFF2-40B4-BE49-F238E27FC236}">
                <a16:creationId xmlns:a16="http://schemas.microsoft.com/office/drawing/2014/main" id="{17692B85-14AE-2192-C5F7-CEB1461856EC}"/>
              </a:ext>
            </a:extLst>
          </p:cNvPr>
          <p:cNvSpPr txBox="1">
            <a:spLocks/>
          </p:cNvSpPr>
          <p:nvPr/>
        </p:nvSpPr>
        <p:spPr bwMode="auto">
          <a:xfrm>
            <a:off x="144789" y="87325"/>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err="1"/>
              <a:t>Oscillometry</a:t>
            </a:r>
            <a:r>
              <a:rPr lang="en-US" kern="0" dirty="0"/>
              <a:t>: the </a:t>
            </a:r>
            <a:r>
              <a:rPr lang="en-US" kern="0" dirty="0" err="1"/>
              <a:t>oscillogram</a:t>
            </a:r>
            <a:r>
              <a:rPr lang="en-US" kern="0" dirty="0"/>
              <a:t> </a:t>
            </a:r>
          </a:p>
        </p:txBody>
      </p:sp>
      <p:graphicFrame>
        <p:nvGraphicFramePr>
          <p:cNvPr id="11" name="Object 20">
            <a:extLst>
              <a:ext uri="{FF2B5EF4-FFF2-40B4-BE49-F238E27FC236}">
                <a16:creationId xmlns:a16="http://schemas.microsoft.com/office/drawing/2014/main" id="{CD26D90C-F157-5393-4992-C9A5756279D9}"/>
              </a:ext>
            </a:extLst>
          </p:cNvPr>
          <p:cNvGraphicFramePr>
            <a:graphicFrameLocks noChangeAspect="1"/>
          </p:cNvGraphicFramePr>
          <p:nvPr/>
        </p:nvGraphicFramePr>
        <p:xfrm>
          <a:off x="52388" y="1358900"/>
          <a:ext cx="4965700" cy="4140200"/>
        </p:xfrm>
        <a:graphic>
          <a:graphicData uri="http://schemas.openxmlformats.org/presentationml/2006/ole">
            <mc:AlternateContent xmlns:mc="http://schemas.openxmlformats.org/markup-compatibility/2006">
              <mc:Choice xmlns:v="urn:schemas-microsoft-com:vml" Requires="v">
                <p:oleObj spid="_x0000_s3143" name="SPW 11.0 Graph" r:id="rId3" imgW="4963320" imgH="4140360" progId="SigmaPlotGraphicObject.10">
                  <p:embed/>
                </p:oleObj>
              </mc:Choice>
              <mc:Fallback>
                <p:oleObj name="SPW 11.0 Graph" r:id="rId3" imgW="4963320" imgH="4140360" progId="SigmaPlotGraphicObject.10">
                  <p:embed/>
                  <p:pic>
                    <p:nvPicPr>
                      <p:cNvPr id="11" name="Object 20">
                        <a:extLst>
                          <a:ext uri="{FF2B5EF4-FFF2-40B4-BE49-F238E27FC236}">
                            <a16:creationId xmlns:a16="http://schemas.microsoft.com/office/drawing/2014/main" id="{CD26D90C-F157-5393-4992-C9A5756279D9}"/>
                          </a:ext>
                        </a:extLst>
                      </p:cNvPr>
                      <p:cNvPicPr>
                        <a:picLocks noChangeAspect="1" noChangeArrowheads="1"/>
                      </p:cNvPicPr>
                      <p:nvPr/>
                    </p:nvPicPr>
                    <p:blipFill>
                      <a:blip r:embed="rId4"/>
                      <a:srcRect/>
                      <a:stretch>
                        <a:fillRect/>
                      </a:stretch>
                    </p:blipFill>
                    <p:spPr bwMode="auto">
                      <a:xfrm>
                        <a:off x="52388" y="1358900"/>
                        <a:ext cx="49657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 name="Group 27">
            <a:extLst>
              <a:ext uri="{FF2B5EF4-FFF2-40B4-BE49-F238E27FC236}">
                <a16:creationId xmlns:a16="http://schemas.microsoft.com/office/drawing/2014/main" id="{7CF2DFD3-B5F2-137D-3E73-6082EFD106CF}"/>
              </a:ext>
            </a:extLst>
          </p:cNvPr>
          <p:cNvGrpSpPr>
            <a:grpSpLocks/>
          </p:cNvGrpSpPr>
          <p:nvPr/>
        </p:nvGrpSpPr>
        <p:grpSpPr bwMode="auto">
          <a:xfrm>
            <a:off x="1084992" y="1865112"/>
            <a:ext cx="3352800" cy="1066493"/>
            <a:chOff x="864" y="1008"/>
            <a:chExt cx="2112" cy="816"/>
          </a:xfrm>
        </p:grpSpPr>
        <p:sp>
          <p:nvSpPr>
            <p:cNvPr id="15" name="Freeform 28">
              <a:extLst>
                <a:ext uri="{FF2B5EF4-FFF2-40B4-BE49-F238E27FC236}">
                  <a16:creationId xmlns:a16="http://schemas.microsoft.com/office/drawing/2014/main" id="{9D1A437B-625D-F34C-B0A1-4C8E7247C046}"/>
                </a:ext>
              </a:extLst>
            </p:cNvPr>
            <p:cNvSpPr>
              <a:spLocks/>
            </p:cNvSpPr>
            <p:nvPr/>
          </p:nvSpPr>
          <p:spPr bwMode="auto">
            <a:xfrm>
              <a:off x="864" y="1008"/>
              <a:ext cx="2112" cy="672"/>
            </a:xfrm>
            <a:custGeom>
              <a:avLst/>
              <a:gdLst>
                <a:gd name="T0" fmla="*/ 0 w 2112"/>
                <a:gd name="T1" fmla="*/ 0 h 672"/>
                <a:gd name="T2" fmla="*/ 624 w 2112"/>
                <a:gd name="T3" fmla="*/ 384 h 672"/>
                <a:gd name="T4" fmla="*/ 2112 w 2112"/>
                <a:gd name="T5" fmla="*/ 672 h 672"/>
              </a:gdLst>
              <a:ahLst/>
              <a:cxnLst>
                <a:cxn ang="0">
                  <a:pos x="T0" y="T1"/>
                </a:cxn>
                <a:cxn ang="0">
                  <a:pos x="T2" y="T3"/>
                </a:cxn>
                <a:cxn ang="0">
                  <a:pos x="T4" y="T5"/>
                </a:cxn>
              </a:cxnLst>
              <a:rect l="0" t="0" r="r" b="b"/>
              <a:pathLst>
                <a:path w="2112" h="672">
                  <a:moveTo>
                    <a:pt x="0" y="0"/>
                  </a:moveTo>
                  <a:cubicBezTo>
                    <a:pt x="136" y="136"/>
                    <a:pt x="272" y="272"/>
                    <a:pt x="624" y="384"/>
                  </a:cubicBezTo>
                  <a:cubicBezTo>
                    <a:pt x="976" y="496"/>
                    <a:pt x="1864" y="624"/>
                    <a:pt x="2112" y="672"/>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9">
              <a:extLst>
                <a:ext uri="{FF2B5EF4-FFF2-40B4-BE49-F238E27FC236}">
                  <a16:creationId xmlns:a16="http://schemas.microsoft.com/office/drawing/2014/main" id="{6295C20D-63AD-F636-F1CD-5C1A1C4EC259}"/>
                </a:ext>
              </a:extLst>
            </p:cNvPr>
            <p:cNvSpPr>
              <a:spLocks noChangeShapeType="1"/>
            </p:cNvSpPr>
            <p:nvPr/>
          </p:nvSpPr>
          <p:spPr bwMode="auto">
            <a:xfrm>
              <a:off x="864" y="1824"/>
              <a:ext cx="2112" cy="0"/>
            </a:xfrm>
            <a:prstGeom prst="line">
              <a:avLst/>
            </a:prstGeom>
            <a:noFill/>
            <a:ln w="38100">
              <a:solidFill>
                <a:srgbClr val="66FF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cxnSp>
        <p:nvCxnSpPr>
          <p:cNvPr id="19" name="Connettore 2 18">
            <a:extLst>
              <a:ext uri="{FF2B5EF4-FFF2-40B4-BE49-F238E27FC236}">
                <a16:creationId xmlns:a16="http://schemas.microsoft.com/office/drawing/2014/main" id="{2AD0B38E-DCE1-A7FA-75C2-A52867F8CFBF}"/>
              </a:ext>
            </a:extLst>
          </p:cNvPr>
          <p:cNvCxnSpPr/>
          <p:nvPr/>
        </p:nvCxnSpPr>
        <p:spPr bwMode="auto">
          <a:xfrm>
            <a:off x="1671661" y="2339450"/>
            <a:ext cx="0" cy="495300"/>
          </a:xfrm>
          <a:prstGeom prst="straightConnector1">
            <a:avLst/>
          </a:prstGeom>
          <a:noFill/>
          <a:ln w="25400" cap="flat" cmpd="sng" algn="ctr">
            <a:solidFill>
              <a:srgbClr val="00FFFF"/>
            </a:solidFill>
            <a:prstDash val="solid"/>
            <a:round/>
            <a:headEnd type="stealth" w="lg"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object 8">
            <a:extLst>
              <a:ext uri="{FF2B5EF4-FFF2-40B4-BE49-F238E27FC236}">
                <a16:creationId xmlns:a16="http://schemas.microsoft.com/office/drawing/2014/main" id="{D24AEA50-662D-D66C-88EE-275FD08C7549}"/>
              </a:ext>
            </a:extLst>
          </p:cNvPr>
          <p:cNvPicPr/>
          <p:nvPr/>
        </p:nvPicPr>
        <p:blipFill rotWithShape="1">
          <a:blip r:embed="rId5" cstate="print"/>
          <a:srcRect l="9252" r="8512"/>
          <a:stretch/>
        </p:blipFill>
        <p:spPr>
          <a:xfrm>
            <a:off x="7267157" y="1987947"/>
            <a:ext cx="1663694" cy="2542357"/>
          </a:xfrm>
          <a:prstGeom prst="rect">
            <a:avLst/>
          </a:prstGeom>
        </p:spPr>
      </p:pic>
      <p:grpSp>
        <p:nvGrpSpPr>
          <p:cNvPr id="21" name="Group 20">
            <a:extLst>
              <a:ext uri="{FF2B5EF4-FFF2-40B4-BE49-F238E27FC236}">
                <a16:creationId xmlns:a16="http://schemas.microsoft.com/office/drawing/2014/main" id="{DE8F17C9-3B34-DB11-345F-D03331F1D178}"/>
              </a:ext>
            </a:extLst>
          </p:cNvPr>
          <p:cNvGrpSpPr>
            <a:grpSpLocks/>
          </p:cNvGrpSpPr>
          <p:nvPr/>
        </p:nvGrpSpPr>
        <p:grpSpPr bwMode="auto">
          <a:xfrm>
            <a:off x="6185125" y="2834750"/>
            <a:ext cx="257175" cy="146381"/>
            <a:chOff x="4358" y="928"/>
            <a:chExt cx="162" cy="112"/>
          </a:xfrm>
        </p:grpSpPr>
        <p:sp>
          <p:nvSpPr>
            <p:cNvPr id="22" name="AutoShape 21">
              <a:extLst>
                <a:ext uri="{FF2B5EF4-FFF2-40B4-BE49-F238E27FC236}">
                  <a16:creationId xmlns:a16="http://schemas.microsoft.com/office/drawing/2014/main" id="{8F764E2A-E75E-97C5-C209-4FF5C6C04290}"/>
                </a:ext>
              </a:extLst>
            </p:cNvPr>
            <p:cNvSpPr>
              <a:spLocks noChangeArrowheads="1"/>
            </p:cNvSpPr>
            <p:nvPr/>
          </p:nvSpPr>
          <p:spPr bwMode="auto">
            <a:xfrm>
              <a:off x="4358" y="92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AutoShape 22">
              <a:extLst>
                <a:ext uri="{FF2B5EF4-FFF2-40B4-BE49-F238E27FC236}">
                  <a16:creationId xmlns:a16="http://schemas.microsoft.com/office/drawing/2014/main" id="{C0F6D0C9-D271-0182-5979-70D19206466B}"/>
                </a:ext>
              </a:extLst>
            </p:cNvPr>
            <p:cNvSpPr>
              <a:spLocks noChangeArrowheads="1"/>
            </p:cNvSpPr>
            <p:nvPr/>
          </p:nvSpPr>
          <p:spPr bwMode="auto">
            <a:xfrm flipH="1">
              <a:off x="4454" y="92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 name="Group 30">
            <a:extLst>
              <a:ext uri="{FF2B5EF4-FFF2-40B4-BE49-F238E27FC236}">
                <a16:creationId xmlns:a16="http://schemas.microsoft.com/office/drawing/2014/main" id="{63E73ABC-B358-A774-CF5B-C552708D9BC3}"/>
              </a:ext>
            </a:extLst>
          </p:cNvPr>
          <p:cNvGrpSpPr>
            <a:grpSpLocks/>
          </p:cNvGrpSpPr>
          <p:nvPr/>
        </p:nvGrpSpPr>
        <p:grpSpPr bwMode="auto">
          <a:xfrm>
            <a:off x="5743800" y="2070108"/>
            <a:ext cx="1152525" cy="2235200"/>
            <a:chOff x="4080" y="464"/>
            <a:chExt cx="726" cy="1408"/>
          </a:xfrm>
        </p:grpSpPr>
        <p:sp>
          <p:nvSpPr>
            <p:cNvPr id="25" name="Line 31">
              <a:extLst>
                <a:ext uri="{FF2B5EF4-FFF2-40B4-BE49-F238E27FC236}">
                  <a16:creationId xmlns:a16="http://schemas.microsoft.com/office/drawing/2014/main" id="{348C42A6-6D73-750D-5D43-2C9F64BD295E}"/>
                </a:ext>
              </a:extLst>
            </p:cNvPr>
            <p:cNvSpPr>
              <a:spLocks noChangeShapeType="1"/>
            </p:cNvSpPr>
            <p:nvPr/>
          </p:nvSpPr>
          <p:spPr bwMode="auto">
            <a:xfrm>
              <a:off x="4358" y="464"/>
              <a:ext cx="0" cy="624"/>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32">
              <a:extLst>
                <a:ext uri="{FF2B5EF4-FFF2-40B4-BE49-F238E27FC236}">
                  <a16:creationId xmlns:a16="http://schemas.microsoft.com/office/drawing/2014/main" id="{7AAC8078-5D8E-AB77-5FBC-145F8C116D4D}"/>
                </a:ext>
              </a:extLst>
            </p:cNvPr>
            <p:cNvSpPr>
              <a:spLocks noChangeShapeType="1"/>
            </p:cNvSpPr>
            <p:nvPr/>
          </p:nvSpPr>
          <p:spPr bwMode="auto">
            <a:xfrm flipH="1">
              <a:off x="4528" y="464"/>
              <a:ext cx="0" cy="624"/>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rc 33">
              <a:extLst>
                <a:ext uri="{FF2B5EF4-FFF2-40B4-BE49-F238E27FC236}">
                  <a16:creationId xmlns:a16="http://schemas.microsoft.com/office/drawing/2014/main" id="{D36E8045-373B-CEF8-F7DD-019783DE252C}"/>
                </a:ext>
              </a:extLst>
            </p:cNvPr>
            <p:cNvSpPr>
              <a:spLocks/>
            </p:cNvSpPr>
            <p:nvPr/>
          </p:nvSpPr>
          <p:spPr bwMode="auto">
            <a:xfrm flipH="1">
              <a:off x="4080" y="1066"/>
              <a:ext cx="726" cy="806"/>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noFill/>
            <a:ln w="76200">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extLst>
      <p:ext uri="{BB962C8B-B14F-4D97-AF65-F5344CB8AC3E}">
        <p14:creationId xmlns:p14="http://schemas.microsoft.com/office/powerpoint/2010/main" val="689625477"/>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25">
            <a:extLst>
              <a:ext uri="{FF2B5EF4-FFF2-40B4-BE49-F238E27FC236}">
                <a16:creationId xmlns:a16="http://schemas.microsoft.com/office/drawing/2014/main" id="{7D8C7E3E-4C5C-50EA-9BEE-184FFD162719}"/>
              </a:ext>
            </a:extLst>
          </p:cNvPr>
          <p:cNvSpPr txBox="1"/>
          <p:nvPr/>
        </p:nvSpPr>
        <p:spPr>
          <a:xfrm>
            <a:off x="103472" y="947851"/>
            <a:ext cx="8658391"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Example</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t>
            </a:r>
            <a:r>
              <a:rPr lang="it-IT" sz="2400">
                <a:solidFill>
                  <a:srgbClr val="000000"/>
                </a:solidFill>
                <a:latin typeface="Arial" pitchFamily="34" charset="0"/>
              </a:rPr>
              <a:t>R</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rs</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in a </a:t>
            </a:r>
            <a:r>
              <a:rPr lang="it-IT" sz="2400" err="1">
                <a:solidFill>
                  <a:srgbClr val="000000"/>
                </a:solidFill>
                <a:latin typeface="Arial" pitchFamily="34" charset="0"/>
              </a:rPr>
              <a:t>patient</a:t>
            </a:r>
            <a:r>
              <a:rPr lang="it-IT" sz="2400">
                <a:solidFill>
                  <a:srgbClr val="000000"/>
                </a:solidFill>
                <a:latin typeface="Arial" pitchFamily="34" charset="0"/>
              </a:rPr>
              <a:t> with </a:t>
            </a:r>
            <a:r>
              <a:rPr lang="it-IT" sz="2400" b="1" err="1">
                <a:solidFill>
                  <a:srgbClr val="000000"/>
                </a:solidFill>
                <a:latin typeface="Arial" pitchFamily="34" charset="0"/>
              </a:rPr>
              <a:t>peripheral</a:t>
            </a:r>
            <a:r>
              <a:rPr lang="it-IT" sz="2400" b="1">
                <a:solidFill>
                  <a:srgbClr val="000000"/>
                </a:solidFill>
                <a:latin typeface="Arial" pitchFamily="34" charset="0"/>
              </a:rPr>
              <a:t> AND/OR </a:t>
            </a:r>
            <a:r>
              <a:rPr lang="it-IT" sz="2400" b="1" err="1">
                <a:solidFill>
                  <a:srgbClr val="000000"/>
                </a:solidFill>
                <a:latin typeface="Arial" pitchFamily="34" charset="0"/>
              </a:rPr>
              <a:t>heterogeneous</a:t>
            </a:r>
            <a:r>
              <a:rPr lang="it-IT" sz="2400" b="1">
                <a:solidFill>
                  <a:srgbClr val="000000"/>
                </a:solidFill>
                <a:latin typeface="Arial" pitchFamily="34" charset="0"/>
              </a:rPr>
              <a:t> </a:t>
            </a:r>
            <a:r>
              <a:rPr lang="it-IT" sz="2400" b="1" err="1">
                <a:solidFill>
                  <a:srgbClr val="000000"/>
                </a:solidFill>
                <a:latin typeface="Arial" pitchFamily="34" charset="0"/>
              </a:rPr>
              <a:t>airway</a:t>
            </a:r>
            <a:r>
              <a:rPr lang="it-IT" sz="2400" b="1">
                <a:solidFill>
                  <a:srgbClr val="000000"/>
                </a:solidFill>
                <a:latin typeface="Arial" pitchFamily="34" charset="0"/>
              </a:rPr>
              <a:t> </a:t>
            </a:r>
            <a:r>
              <a:rPr lang="it-IT" sz="2400" b="1" err="1">
                <a:solidFill>
                  <a:srgbClr val="000000"/>
                </a:solidFill>
                <a:latin typeface="Arial" pitchFamily="34" charset="0"/>
              </a:rPr>
              <a:t>obstruction</a:t>
            </a:r>
            <a:endParaRPr kumimoji="0" lang="it-IT"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itolo 1">
            <a:extLst>
              <a:ext uri="{FF2B5EF4-FFF2-40B4-BE49-F238E27FC236}">
                <a16:creationId xmlns:a16="http://schemas.microsoft.com/office/drawing/2014/main" id="{17692B85-14AE-2192-C5F7-CEB1461856EC}"/>
              </a:ext>
            </a:extLst>
          </p:cNvPr>
          <p:cNvSpPr txBox="1">
            <a:spLocks/>
          </p:cNvSpPr>
          <p:nvPr/>
        </p:nvSpPr>
        <p:spPr bwMode="auto">
          <a:xfrm>
            <a:off x="193461" y="74450"/>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err="1"/>
              <a:t>Oscillometry</a:t>
            </a:r>
            <a:r>
              <a:rPr lang="en-US" kern="0" dirty="0"/>
              <a:t>: the </a:t>
            </a:r>
            <a:r>
              <a:rPr lang="en-US" kern="0" dirty="0" err="1"/>
              <a:t>oscillogram</a:t>
            </a:r>
            <a:r>
              <a:rPr lang="en-US" kern="0" dirty="0"/>
              <a:t> </a:t>
            </a:r>
          </a:p>
        </p:txBody>
      </p:sp>
      <p:graphicFrame>
        <p:nvGraphicFramePr>
          <p:cNvPr id="11" name="Object 20">
            <a:extLst>
              <a:ext uri="{FF2B5EF4-FFF2-40B4-BE49-F238E27FC236}">
                <a16:creationId xmlns:a16="http://schemas.microsoft.com/office/drawing/2014/main" id="{CD26D90C-F157-5393-4992-C9A5756279D9}"/>
              </a:ext>
            </a:extLst>
          </p:cNvPr>
          <p:cNvGraphicFramePr>
            <a:graphicFrameLocks noChangeAspect="1"/>
          </p:cNvGraphicFramePr>
          <p:nvPr>
            <p:extLst>
              <p:ext uri="{D42A27DB-BD31-4B8C-83A1-F6EECF244321}">
                <p14:modId xmlns:p14="http://schemas.microsoft.com/office/powerpoint/2010/main" val="627356852"/>
              </p:ext>
            </p:extLst>
          </p:nvPr>
        </p:nvGraphicFramePr>
        <p:xfrm>
          <a:off x="52388" y="1358900"/>
          <a:ext cx="4965700" cy="4140200"/>
        </p:xfrm>
        <a:graphic>
          <a:graphicData uri="http://schemas.openxmlformats.org/presentationml/2006/ole">
            <mc:AlternateContent xmlns:mc="http://schemas.openxmlformats.org/markup-compatibility/2006">
              <mc:Choice xmlns:v="urn:schemas-microsoft-com:vml" Requires="v">
                <p:oleObj spid="_x0000_s4167" name="SPW 11.0 Graph" r:id="rId3" imgW="4963320" imgH="4140360" progId="SigmaPlotGraphicObject.10">
                  <p:embed/>
                </p:oleObj>
              </mc:Choice>
              <mc:Fallback>
                <p:oleObj name="SPW 11.0 Graph" r:id="rId3" imgW="4963320" imgH="4140360" progId="SigmaPlotGraphicObject.10">
                  <p:embed/>
                  <p:pic>
                    <p:nvPicPr>
                      <p:cNvPr id="11" name="Object 20">
                        <a:extLst>
                          <a:ext uri="{FF2B5EF4-FFF2-40B4-BE49-F238E27FC236}">
                            <a16:creationId xmlns:a16="http://schemas.microsoft.com/office/drawing/2014/main" id="{CD26D90C-F157-5393-4992-C9A5756279D9}"/>
                          </a:ext>
                        </a:extLst>
                      </p:cNvPr>
                      <p:cNvPicPr>
                        <a:picLocks noChangeAspect="1" noChangeArrowheads="1"/>
                      </p:cNvPicPr>
                      <p:nvPr/>
                    </p:nvPicPr>
                    <p:blipFill>
                      <a:blip r:embed="rId4"/>
                      <a:srcRect/>
                      <a:stretch>
                        <a:fillRect/>
                      </a:stretch>
                    </p:blipFill>
                    <p:spPr bwMode="auto">
                      <a:xfrm>
                        <a:off x="52388" y="1358900"/>
                        <a:ext cx="49657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4" name="Group 27">
            <a:extLst>
              <a:ext uri="{FF2B5EF4-FFF2-40B4-BE49-F238E27FC236}">
                <a16:creationId xmlns:a16="http://schemas.microsoft.com/office/drawing/2014/main" id="{7CF2DFD3-B5F2-137D-3E73-6082EFD106CF}"/>
              </a:ext>
            </a:extLst>
          </p:cNvPr>
          <p:cNvGrpSpPr>
            <a:grpSpLocks/>
          </p:cNvGrpSpPr>
          <p:nvPr/>
        </p:nvGrpSpPr>
        <p:grpSpPr bwMode="auto">
          <a:xfrm>
            <a:off x="1084992" y="1865112"/>
            <a:ext cx="3352800" cy="1066493"/>
            <a:chOff x="864" y="1008"/>
            <a:chExt cx="2112" cy="816"/>
          </a:xfrm>
        </p:grpSpPr>
        <p:sp>
          <p:nvSpPr>
            <p:cNvPr id="15" name="Freeform 28">
              <a:extLst>
                <a:ext uri="{FF2B5EF4-FFF2-40B4-BE49-F238E27FC236}">
                  <a16:creationId xmlns:a16="http://schemas.microsoft.com/office/drawing/2014/main" id="{9D1A437B-625D-F34C-B0A1-4C8E7247C046}"/>
                </a:ext>
              </a:extLst>
            </p:cNvPr>
            <p:cNvSpPr>
              <a:spLocks/>
            </p:cNvSpPr>
            <p:nvPr/>
          </p:nvSpPr>
          <p:spPr bwMode="auto">
            <a:xfrm>
              <a:off x="864" y="1008"/>
              <a:ext cx="2112" cy="672"/>
            </a:xfrm>
            <a:custGeom>
              <a:avLst/>
              <a:gdLst>
                <a:gd name="T0" fmla="*/ 0 w 2112"/>
                <a:gd name="T1" fmla="*/ 0 h 672"/>
                <a:gd name="T2" fmla="*/ 624 w 2112"/>
                <a:gd name="T3" fmla="*/ 384 h 672"/>
                <a:gd name="T4" fmla="*/ 2112 w 2112"/>
                <a:gd name="T5" fmla="*/ 672 h 672"/>
              </a:gdLst>
              <a:ahLst/>
              <a:cxnLst>
                <a:cxn ang="0">
                  <a:pos x="T0" y="T1"/>
                </a:cxn>
                <a:cxn ang="0">
                  <a:pos x="T2" y="T3"/>
                </a:cxn>
                <a:cxn ang="0">
                  <a:pos x="T4" y="T5"/>
                </a:cxn>
              </a:cxnLst>
              <a:rect l="0" t="0" r="r" b="b"/>
              <a:pathLst>
                <a:path w="2112" h="672">
                  <a:moveTo>
                    <a:pt x="0" y="0"/>
                  </a:moveTo>
                  <a:cubicBezTo>
                    <a:pt x="136" y="136"/>
                    <a:pt x="272" y="272"/>
                    <a:pt x="624" y="384"/>
                  </a:cubicBezTo>
                  <a:cubicBezTo>
                    <a:pt x="976" y="496"/>
                    <a:pt x="1864" y="624"/>
                    <a:pt x="2112" y="672"/>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29">
              <a:extLst>
                <a:ext uri="{FF2B5EF4-FFF2-40B4-BE49-F238E27FC236}">
                  <a16:creationId xmlns:a16="http://schemas.microsoft.com/office/drawing/2014/main" id="{6295C20D-63AD-F636-F1CD-5C1A1C4EC259}"/>
                </a:ext>
              </a:extLst>
            </p:cNvPr>
            <p:cNvSpPr>
              <a:spLocks noChangeShapeType="1"/>
            </p:cNvSpPr>
            <p:nvPr/>
          </p:nvSpPr>
          <p:spPr bwMode="auto">
            <a:xfrm>
              <a:off x="864" y="1824"/>
              <a:ext cx="2112" cy="0"/>
            </a:xfrm>
            <a:prstGeom prst="line">
              <a:avLst/>
            </a:prstGeom>
            <a:noFill/>
            <a:ln w="38100">
              <a:solidFill>
                <a:srgbClr val="66FF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cxnSp>
        <p:nvCxnSpPr>
          <p:cNvPr id="19" name="Connettore 2 18">
            <a:extLst>
              <a:ext uri="{FF2B5EF4-FFF2-40B4-BE49-F238E27FC236}">
                <a16:creationId xmlns:a16="http://schemas.microsoft.com/office/drawing/2014/main" id="{2AD0B38E-DCE1-A7FA-75C2-A52867F8CFBF}"/>
              </a:ext>
            </a:extLst>
          </p:cNvPr>
          <p:cNvCxnSpPr/>
          <p:nvPr/>
        </p:nvCxnSpPr>
        <p:spPr bwMode="auto">
          <a:xfrm>
            <a:off x="1671661" y="2339450"/>
            <a:ext cx="0" cy="495300"/>
          </a:xfrm>
          <a:prstGeom prst="straightConnector1">
            <a:avLst/>
          </a:prstGeom>
          <a:noFill/>
          <a:ln w="25400" cap="flat" cmpd="sng" algn="ctr">
            <a:solidFill>
              <a:srgbClr val="00FFFF"/>
            </a:solidFill>
            <a:prstDash val="solid"/>
            <a:round/>
            <a:headEnd type="stealth" w="lg"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20" name="object 8">
            <a:extLst>
              <a:ext uri="{FF2B5EF4-FFF2-40B4-BE49-F238E27FC236}">
                <a16:creationId xmlns:a16="http://schemas.microsoft.com/office/drawing/2014/main" id="{D24AEA50-662D-D66C-88EE-275FD08C7549}"/>
              </a:ext>
            </a:extLst>
          </p:cNvPr>
          <p:cNvPicPr/>
          <p:nvPr/>
        </p:nvPicPr>
        <p:blipFill rotWithShape="1">
          <a:blip r:embed="rId5" cstate="print"/>
          <a:srcRect l="9252" r="8512"/>
          <a:stretch/>
        </p:blipFill>
        <p:spPr>
          <a:xfrm>
            <a:off x="7267157" y="1987947"/>
            <a:ext cx="1663694" cy="2542357"/>
          </a:xfrm>
          <a:prstGeom prst="rect">
            <a:avLst/>
          </a:prstGeom>
        </p:spPr>
      </p:pic>
      <p:grpSp>
        <p:nvGrpSpPr>
          <p:cNvPr id="21" name="Group 20">
            <a:extLst>
              <a:ext uri="{FF2B5EF4-FFF2-40B4-BE49-F238E27FC236}">
                <a16:creationId xmlns:a16="http://schemas.microsoft.com/office/drawing/2014/main" id="{DE8F17C9-3B34-DB11-345F-D03331F1D178}"/>
              </a:ext>
            </a:extLst>
          </p:cNvPr>
          <p:cNvGrpSpPr>
            <a:grpSpLocks/>
          </p:cNvGrpSpPr>
          <p:nvPr/>
        </p:nvGrpSpPr>
        <p:grpSpPr bwMode="auto">
          <a:xfrm>
            <a:off x="6185125" y="2834750"/>
            <a:ext cx="257175" cy="146381"/>
            <a:chOff x="4358" y="928"/>
            <a:chExt cx="162" cy="112"/>
          </a:xfrm>
        </p:grpSpPr>
        <p:sp>
          <p:nvSpPr>
            <p:cNvPr id="22" name="AutoShape 21">
              <a:extLst>
                <a:ext uri="{FF2B5EF4-FFF2-40B4-BE49-F238E27FC236}">
                  <a16:creationId xmlns:a16="http://schemas.microsoft.com/office/drawing/2014/main" id="{8F764E2A-E75E-97C5-C209-4FF5C6C04290}"/>
                </a:ext>
              </a:extLst>
            </p:cNvPr>
            <p:cNvSpPr>
              <a:spLocks noChangeArrowheads="1"/>
            </p:cNvSpPr>
            <p:nvPr/>
          </p:nvSpPr>
          <p:spPr bwMode="auto">
            <a:xfrm>
              <a:off x="4358" y="92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AutoShape 22">
              <a:extLst>
                <a:ext uri="{FF2B5EF4-FFF2-40B4-BE49-F238E27FC236}">
                  <a16:creationId xmlns:a16="http://schemas.microsoft.com/office/drawing/2014/main" id="{C0F6D0C9-D271-0182-5979-70D19206466B}"/>
                </a:ext>
              </a:extLst>
            </p:cNvPr>
            <p:cNvSpPr>
              <a:spLocks noChangeArrowheads="1"/>
            </p:cNvSpPr>
            <p:nvPr/>
          </p:nvSpPr>
          <p:spPr bwMode="auto">
            <a:xfrm flipH="1">
              <a:off x="4454" y="92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4" name="Group 30">
            <a:extLst>
              <a:ext uri="{FF2B5EF4-FFF2-40B4-BE49-F238E27FC236}">
                <a16:creationId xmlns:a16="http://schemas.microsoft.com/office/drawing/2014/main" id="{63E73ABC-B358-A774-CF5B-C552708D9BC3}"/>
              </a:ext>
            </a:extLst>
          </p:cNvPr>
          <p:cNvGrpSpPr>
            <a:grpSpLocks/>
          </p:cNvGrpSpPr>
          <p:nvPr/>
        </p:nvGrpSpPr>
        <p:grpSpPr bwMode="auto">
          <a:xfrm>
            <a:off x="5743800" y="2070108"/>
            <a:ext cx="1152525" cy="2235200"/>
            <a:chOff x="4080" y="464"/>
            <a:chExt cx="726" cy="1408"/>
          </a:xfrm>
        </p:grpSpPr>
        <p:sp>
          <p:nvSpPr>
            <p:cNvPr id="25" name="Line 31">
              <a:extLst>
                <a:ext uri="{FF2B5EF4-FFF2-40B4-BE49-F238E27FC236}">
                  <a16:creationId xmlns:a16="http://schemas.microsoft.com/office/drawing/2014/main" id="{348C42A6-6D73-750D-5D43-2C9F64BD295E}"/>
                </a:ext>
              </a:extLst>
            </p:cNvPr>
            <p:cNvSpPr>
              <a:spLocks noChangeShapeType="1"/>
            </p:cNvSpPr>
            <p:nvPr/>
          </p:nvSpPr>
          <p:spPr bwMode="auto">
            <a:xfrm>
              <a:off x="4358" y="464"/>
              <a:ext cx="0" cy="624"/>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Line 32">
              <a:extLst>
                <a:ext uri="{FF2B5EF4-FFF2-40B4-BE49-F238E27FC236}">
                  <a16:creationId xmlns:a16="http://schemas.microsoft.com/office/drawing/2014/main" id="{7AAC8078-5D8E-AB77-5FBC-145F8C116D4D}"/>
                </a:ext>
              </a:extLst>
            </p:cNvPr>
            <p:cNvSpPr>
              <a:spLocks noChangeShapeType="1"/>
            </p:cNvSpPr>
            <p:nvPr/>
          </p:nvSpPr>
          <p:spPr bwMode="auto">
            <a:xfrm flipH="1">
              <a:off x="4528" y="464"/>
              <a:ext cx="0" cy="624"/>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rc 33">
              <a:extLst>
                <a:ext uri="{FF2B5EF4-FFF2-40B4-BE49-F238E27FC236}">
                  <a16:creationId xmlns:a16="http://schemas.microsoft.com/office/drawing/2014/main" id="{D36E8045-373B-CEF8-F7DD-019783DE252C}"/>
                </a:ext>
              </a:extLst>
            </p:cNvPr>
            <p:cNvSpPr>
              <a:spLocks/>
            </p:cNvSpPr>
            <p:nvPr/>
          </p:nvSpPr>
          <p:spPr bwMode="auto">
            <a:xfrm flipH="1">
              <a:off x="4080" y="1066"/>
              <a:ext cx="726" cy="806"/>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noFill/>
            <a:ln w="76200">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6" name="Line 5">
            <a:extLst>
              <a:ext uri="{FF2B5EF4-FFF2-40B4-BE49-F238E27FC236}">
                <a16:creationId xmlns:a16="http://schemas.microsoft.com/office/drawing/2014/main" id="{48F7E5AB-77BC-AAE2-FE97-5CDAC8A7D832}"/>
              </a:ext>
            </a:extLst>
          </p:cNvPr>
          <p:cNvSpPr>
            <a:spLocks noChangeShapeType="1"/>
          </p:cNvSpPr>
          <p:nvPr/>
        </p:nvSpPr>
        <p:spPr bwMode="auto">
          <a:xfrm rot="1733564" flipH="1">
            <a:off x="7126940" y="5220550"/>
            <a:ext cx="0" cy="382858"/>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rc 6">
            <a:extLst>
              <a:ext uri="{FF2B5EF4-FFF2-40B4-BE49-F238E27FC236}">
                <a16:creationId xmlns:a16="http://schemas.microsoft.com/office/drawing/2014/main" id="{4C3B7836-B486-2906-34C0-045DC11986E9}"/>
              </a:ext>
            </a:extLst>
          </p:cNvPr>
          <p:cNvSpPr>
            <a:spLocks/>
          </p:cNvSpPr>
          <p:nvPr/>
        </p:nvSpPr>
        <p:spPr bwMode="auto">
          <a:xfrm rot="1733564" flipH="1">
            <a:off x="6389912" y="5477036"/>
            <a:ext cx="744203" cy="754483"/>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noFill/>
          <a:ln w="76200">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Line 7">
            <a:extLst>
              <a:ext uri="{FF2B5EF4-FFF2-40B4-BE49-F238E27FC236}">
                <a16:creationId xmlns:a16="http://schemas.microsoft.com/office/drawing/2014/main" id="{623456CA-F0DD-4350-5311-754231C0B012}"/>
              </a:ext>
            </a:extLst>
          </p:cNvPr>
          <p:cNvSpPr>
            <a:spLocks noChangeShapeType="1"/>
          </p:cNvSpPr>
          <p:nvPr/>
        </p:nvSpPr>
        <p:spPr bwMode="auto">
          <a:xfrm rot="19866436">
            <a:off x="7316578" y="5220550"/>
            <a:ext cx="0" cy="382858"/>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Arc 8">
            <a:extLst>
              <a:ext uri="{FF2B5EF4-FFF2-40B4-BE49-F238E27FC236}">
                <a16:creationId xmlns:a16="http://schemas.microsoft.com/office/drawing/2014/main" id="{76DFB4F0-0607-53D2-924F-942C87411ED0}"/>
              </a:ext>
            </a:extLst>
          </p:cNvPr>
          <p:cNvSpPr>
            <a:spLocks/>
          </p:cNvSpPr>
          <p:nvPr/>
        </p:nvSpPr>
        <p:spPr bwMode="auto">
          <a:xfrm rot="19866436">
            <a:off x="7309403" y="5477036"/>
            <a:ext cx="744203" cy="754483"/>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noFill/>
          <a:ln w="76200">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9">
            <a:extLst>
              <a:ext uri="{FF2B5EF4-FFF2-40B4-BE49-F238E27FC236}">
                <a16:creationId xmlns:a16="http://schemas.microsoft.com/office/drawing/2014/main" id="{683202DF-6B1C-CACE-5181-754F2A8D00A0}"/>
              </a:ext>
            </a:extLst>
          </p:cNvPr>
          <p:cNvSpPr>
            <a:spLocks noChangeShapeType="1"/>
          </p:cNvSpPr>
          <p:nvPr/>
        </p:nvSpPr>
        <p:spPr bwMode="auto">
          <a:xfrm>
            <a:off x="6115643" y="5477036"/>
            <a:ext cx="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Freeform 10">
            <a:extLst>
              <a:ext uri="{FF2B5EF4-FFF2-40B4-BE49-F238E27FC236}">
                <a16:creationId xmlns:a16="http://schemas.microsoft.com/office/drawing/2014/main" id="{C68A111D-480C-D68F-446C-C08752E9E527}"/>
              </a:ext>
            </a:extLst>
          </p:cNvPr>
          <p:cNvSpPr>
            <a:spLocks/>
          </p:cNvSpPr>
          <p:nvPr/>
        </p:nvSpPr>
        <p:spPr bwMode="auto">
          <a:xfrm>
            <a:off x="6872655" y="4739403"/>
            <a:ext cx="246018" cy="763844"/>
          </a:xfrm>
          <a:custGeom>
            <a:avLst/>
            <a:gdLst>
              <a:gd name="T0" fmla="*/ 0 w 240"/>
              <a:gd name="T1" fmla="*/ 816 h 816"/>
              <a:gd name="T2" fmla="*/ 240 w 240"/>
              <a:gd name="T3" fmla="*/ 384 h 816"/>
              <a:gd name="T4" fmla="*/ 240 w 240"/>
              <a:gd name="T5" fmla="*/ 0 h 816"/>
            </a:gdLst>
            <a:ahLst/>
            <a:cxnLst>
              <a:cxn ang="0">
                <a:pos x="T0" y="T1"/>
              </a:cxn>
              <a:cxn ang="0">
                <a:pos x="T2" y="T3"/>
              </a:cxn>
              <a:cxn ang="0">
                <a:pos x="T4" y="T5"/>
              </a:cxn>
            </a:cxnLst>
            <a:rect l="0" t="0" r="r" b="b"/>
            <a:pathLst>
              <a:path w="240" h="816">
                <a:moveTo>
                  <a:pt x="0" y="816"/>
                </a:moveTo>
                <a:lnTo>
                  <a:pt x="240" y="384"/>
                </a:lnTo>
                <a:lnTo>
                  <a:pt x="240" y="0"/>
                </a:lnTo>
              </a:path>
            </a:pathLst>
          </a:custGeom>
          <a:noFill/>
          <a:ln w="76200" cmpd="sng">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Freeform 11">
            <a:extLst>
              <a:ext uri="{FF2B5EF4-FFF2-40B4-BE49-F238E27FC236}">
                <a16:creationId xmlns:a16="http://schemas.microsoft.com/office/drawing/2014/main" id="{822A91A6-4D01-3E44-F728-38D0612F67FE}"/>
              </a:ext>
            </a:extLst>
          </p:cNvPr>
          <p:cNvSpPr>
            <a:spLocks/>
          </p:cNvSpPr>
          <p:nvPr/>
        </p:nvSpPr>
        <p:spPr bwMode="auto">
          <a:xfrm flipH="1">
            <a:off x="7326829" y="4739403"/>
            <a:ext cx="246018" cy="763844"/>
          </a:xfrm>
          <a:custGeom>
            <a:avLst/>
            <a:gdLst>
              <a:gd name="T0" fmla="*/ 0 w 240"/>
              <a:gd name="T1" fmla="*/ 816 h 816"/>
              <a:gd name="T2" fmla="*/ 240 w 240"/>
              <a:gd name="T3" fmla="*/ 384 h 816"/>
              <a:gd name="T4" fmla="*/ 240 w 240"/>
              <a:gd name="T5" fmla="*/ 0 h 816"/>
            </a:gdLst>
            <a:ahLst/>
            <a:cxnLst>
              <a:cxn ang="0">
                <a:pos x="T0" y="T1"/>
              </a:cxn>
              <a:cxn ang="0">
                <a:pos x="T2" y="T3"/>
              </a:cxn>
              <a:cxn ang="0">
                <a:pos x="T4" y="T5"/>
              </a:cxn>
            </a:cxnLst>
            <a:rect l="0" t="0" r="r" b="b"/>
            <a:pathLst>
              <a:path w="240" h="816">
                <a:moveTo>
                  <a:pt x="0" y="816"/>
                </a:moveTo>
                <a:lnTo>
                  <a:pt x="240" y="384"/>
                </a:lnTo>
                <a:lnTo>
                  <a:pt x="240" y="0"/>
                </a:lnTo>
              </a:path>
            </a:pathLst>
          </a:custGeom>
          <a:noFill/>
          <a:ln w="76200" cmpd="sng">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AutoShape 3">
            <a:extLst>
              <a:ext uri="{FF2B5EF4-FFF2-40B4-BE49-F238E27FC236}">
                <a16:creationId xmlns:a16="http://schemas.microsoft.com/office/drawing/2014/main" id="{A5C9EC18-ABD7-34A7-5A4A-E5DF63655670}"/>
              </a:ext>
            </a:extLst>
          </p:cNvPr>
          <p:cNvSpPr>
            <a:spLocks noChangeArrowheads="1"/>
          </p:cNvSpPr>
          <p:nvPr/>
        </p:nvSpPr>
        <p:spPr bwMode="auto">
          <a:xfrm rot="1733564">
            <a:off x="7008208" y="5245976"/>
            <a:ext cx="67655" cy="104841"/>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 name="AutoShape 4">
            <a:extLst>
              <a:ext uri="{FF2B5EF4-FFF2-40B4-BE49-F238E27FC236}">
                <a16:creationId xmlns:a16="http://schemas.microsoft.com/office/drawing/2014/main" id="{62E265F4-2642-A0DA-7849-F865B0BAD470}"/>
              </a:ext>
            </a:extLst>
          </p:cNvPr>
          <p:cNvSpPr>
            <a:spLocks noChangeArrowheads="1"/>
          </p:cNvSpPr>
          <p:nvPr/>
        </p:nvSpPr>
        <p:spPr bwMode="auto">
          <a:xfrm rot="1733564" flipH="1">
            <a:off x="7087964" y="5283621"/>
            <a:ext cx="67655" cy="104841"/>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7" name="CasellaDiTesto 16">
            <a:extLst>
              <a:ext uri="{FF2B5EF4-FFF2-40B4-BE49-F238E27FC236}">
                <a16:creationId xmlns:a16="http://schemas.microsoft.com/office/drawing/2014/main" id="{A50CE927-803E-4589-EB93-97D6E54B1C3F}"/>
              </a:ext>
            </a:extLst>
          </p:cNvPr>
          <p:cNvSpPr txBox="1"/>
          <p:nvPr/>
        </p:nvSpPr>
        <p:spPr>
          <a:xfrm>
            <a:off x="757478" y="3429000"/>
            <a:ext cx="4007828" cy="584775"/>
          </a:xfrm>
          <a:prstGeom prst="rect">
            <a:avLst/>
          </a:prstGeom>
          <a:noFill/>
        </p:spPr>
        <p:txBody>
          <a:bodyPr wrap="none" rtlCol="0">
            <a:spAutoFit/>
          </a:bodyPr>
          <a:lstStyle/>
          <a:p>
            <a:r>
              <a:rPr lang="it-IT" sz="1600" b="1" err="1"/>
              <a:t>Rrs</a:t>
            </a:r>
            <a:r>
              <a:rPr lang="it-IT" sz="1600" b="1"/>
              <a:t> </a:t>
            </a:r>
            <a:r>
              <a:rPr lang="it-IT" sz="1600" b="1" err="1"/>
              <a:t>increases</a:t>
            </a:r>
            <a:r>
              <a:rPr lang="it-IT" sz="1600" b="1"/>
              <a:t> more </a:t>
            </a:r>
            <a:r>
              <a:rPr lang="it-IT" sz="1600" b="1" err="1"/>
              <a:t>at</a:t>
            </a:r>
            <a:r>
              <a:rPr lang="it-IT" sz="1600" b="1"/>
              <a:t> low frequencies:</a:t>
            </a:r>
          </a:p>
          <a:p>
            <a:r>
              <a:rPr lang="it-IT" sz="1600" b="1"/>
              <a:t>«frequency </a:t>
            </a:r>
            <a:r>
              <a:rPr lang="it-IT" sz="1600" b="1" err="1"/>
              <a:t>dependence</a:t>
            </a:r>
            <a:r>
              <a:rPr lang="it-IT" sz="1600" b="1"/>
              <a:t> of </a:t>
            </a:r>
            <a:r>
              <a:rPr lang="it-IT" sz="1600" b="1" err="1"/>
              <a:t>Rrs</a:t>
            </a:r>
            <a:r>
              <a:rPr lang="it-IT" sz="1600" b="1"/>
              <a:t>»</a:t>
            </a:r>
          </a:p>
        </p:txBody>
      </p:sp>
      <p:sp>
        <p:nvSpPr>
          <p:cNvPr id="3" name="CasellaDiTesto 2">
            <a:extLst>
              <a:ext uri="{FF2B5EF4-FFF2-40B4-BE49-F238E27FC236}">
                <a16:creationId xmlns:a16="http://schemas.microsoft.com/office/drawing/2014/main" id="{267D4C63-8912-19F4-7BAF-060C73B0021A}"/>
              </a:ext>
            </a:extLst>
          </p:cNvPr>
          <p:cNvSpPr txBox="1"/>
          <p:nvPr/>
        </p:nvSpPr>
        <p:spPr>
          <a:xfrm>
            <a:off x="206566" y="5340013"/>
            <a:ext cx="5593598" cy="1200329"/>
          </a:xfrm>
          <a:prstGeom prst="rect">
            <a:avLst/>
          </a:prstGeom>
          <a:noFill/>
        </p:spPr>
        <p:txBody>
          <a:bodyPr wrap="square" rtlCol="0">
            <a:spAutoFit/>
          </a:bodyPr>
          <a:lstStyle/>
          <a:p>
            <a:r>
              <a:rPr lang="it-IT" b="1" dirty="0">
                <a:solidFill>
                  <a:srgbClr val="FF0000"/>
                </a:solidFill>
              </a:rPr>
              <a:t>Warning:</a:t>
            </a:r>
            <a:r>
              <a:rPr lang="it-IT" dirty="0"/>
              <a:t> frequency </a:t>
            </a:r>
            <a:r>
              <a:rPr lang="it-IT" dirty="0" err="1"/>
              <a:t>dependence</a:t>
            </a:r>
            <a:r>
              <a:rPr lang="it-IT" dirty="0"/>
              <a:t> </a:t>
            </a:r>
            <a:r>
              <a:rPr lang="it-IT" dirty="0" err="1"/>
              <a:t>is</a:t>
            </a:r>
            <a:r>
              <a:rPr lang="it-IT" dirty="0"/>
              <a:t> a sensitive </a:t>
            </a:r>
            <a:r>
              <a:rPr lang="it-IT" dirty="0" err="1"/>
              <a:t>but</a:t>
            </a:r>
            <a:r>
              <a:rPr lang="it-IT" dirty="0"/>
              <a:t> </a:t>
            </a:r>
            <a:r>
              <a:rPr lang="it-IT" b="1" dirty="0" err="1"/>
              <a:t>not</a:t>
            </a:r>
            <a:r>
              <a:rPr lang="it-IT" b="1" dirty="0"/>
              <a:t> </a:t>
            </a:r>
            <a:r>
              <a:rPr lang="it-IT" b="1" dirty="0" err="1"/>
              <a:t>specific</a:t>
            </a:r>
            <a:r>
              <a:rPr lang="it-IT" b="1" dirty="0"/>
              <a:t> </a:t>
            </a:r>
            <a:r>
              <a:rPr lang="it-IT" dirty="0"/>
              <a:t>marker of </a:t>
            </a:r>
            <a:r>
              <a:rPr lang="it-IT" dirty="0" err="1"/>
              <a:t>peripheral</a:t>
            </a:r>
            <a:r>
              <a:rPr lang="it-IT" dirty="0"/>
              <a:t> </a:t>
            </a:r>
            <a:r>
              <a:rPr lang="it-IT" dirty="0" err="1"/>
              <a:t>airway</a:t>
            </a:r>
            <a:r>
              <a:rPr lang="it-IT" dirty="0"/>
              <a:t> </a:t>
            </a:r>
            <a:r>
              <a:rPr lang="it-IT" dirty="0" err="1"/>
              <a:t>obstruction</a:t>
            </a:r>
            <a:r>
              <a:rPr lang="it-IT" dirty="0"/>
              <a:t>! Central </a:t>
            </a:r>
            <a:r>
              <a:rPr lang="it-IT" dirty="0" err="1"/>
              <a:t>heterogeneous</a:t>
            </a:r>
            <a:r>
              <a:rPr lang="it-IT" dirty="0"/>
              <a:t> </a:t>
            </a:r>
            <a:r>
              <a:rPr lang="it-IT" dirty="0" err="1"/>
              <a:t>obstruction</a:t>
            </a:r>
            <a:r>
              <a:rPr lang="it-IT" dirty="0"/>
              <a:t> and upper </a:t>
            </a:r>
            <a:r>
              <a:rPr lang="it-IT" dirty="0" err="1"/>
              <a:t>airway</a:t>
            </a:r>
            <a:r>
              <a:rPr lang="it-IT" dirty="0"/>
              <a:t> shunt </a:t>
            </a:r>
            <a:r>
              <a:rPr lang="it-IT" dirty="0" err="1"/>
              <a:t>also</a:t>
            </a:r>
            <a:r>
              <a:rPr lang="it-IT" dirty="0"/>
              <a:t> </a:t>
            </a:r>
            <a:r>
              <a:rPr lang="it-IT" dirty="0" err="1"/>
              <a:t>increase</a:t>
            </a:r>
            <a:r>
              <a:rPr lang="it-IT" dirty="0"/>
              <a:t> frequency </a:t>
            </a:r>
            <a:r>
              <a:rPr lang="it-IT" dirty="0" err="1"/>
              <a:t>dependence</a:t>
            </a:r>
            <a:r>
              <a:rPr lang="it-IT" dirty="0"/>
              <a:t>. </a:t>
            </a:r>
          </a:p>
        </p:txBody>
      </p:sp>
    </p:spTree>
    <p:extLst>
      <p:ext uri="{BB962C8B-B14F-4D97-AF65-F5344CB8AC3E}">
        <p14:creationId xmlns:p14="http://schemas.microsoft.com/office/powerpoint/2010/main" val="1494872706"/>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256913" y="85901"/>
            <a:ext cx="59436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sz="2400" kern="0" dirty="0">
                <a:solidFill>
                  <a:srgbClr val="2C5986"/>
                </a:solidFill>
              </a:rPr>
              <a:t>Outline </a:t>
            </a:r>
            <a:br>
              <a:rPr lang="en-US" sz="2400" kern="0" dirty="0">
                <a:solidFill>
                  <a:srgbClr val="2C5986"/>
                </a:solidFill>
              </a:rPr>
            </a:br>
            <a:br>
              <a:rPr lang="it-IT" altLang="it-IT" kern="0" dirty="0">
                <a:solidFill>
                  <a:srgbClr val="002060"/>
                </a:solidFill>
              </a:rPr>
            </a:br>
            <a:endParaRPr lang="en-US" altLang="it-IT" kern="0" dirty="0"/>
          </a:p>
        </p:txBody>
      </p:sp>
      <p:sp>
        <p:nvSpPr>
          <p:cNvPr id="5" name="CasellaDiTesto 4">
            <a:extLst>
              <a:ext uri="{FF2B5EF4-FFF2-40B4-BE49-F238E27FC236}">
                <a16:creationId xmlns:a16="http://schemas.microsoft.com/office/drawing/2014/main" id="{2CB50D86-9126-E957-092F-F536305D7821}"/>
              </a:ext>
            </a:extLst>
          </p:cNvPr>
          <p:cNvSpPr txBox="1"/>
          <p:nvPr/>
        </p:nvSpPr>
        <p:spPr>
          <a:xfrm>
            <a:off x="1491920" y="891205"/>
            <a:ext cx="7772400" cy="6124754"/>
          </a:xfrm>
          <a:prstGeom prst="rect">
            <a:avLst/>
          </a:prstGeom>
          <a:noFill/>
        </p:spPr>
        <p:txBody>
          <a:bodyPr wrap="square">
            <a:spAutoFit/>
          </a:bodyPr>
          <a:lstStyle/>
          <a:p>
            <a:r>
              <a:rPr lang="en-US" sz="2800" b="1" dirty="0">
                <a:latin typeface="Klavika Md" panose="02000000000000000000" pitchFamily="50" charset="0"/>
              </a:rPr>
              <a:t>1. What is </a:t>
            </a:r>
            <a:r>
              <a:rPr lang="en-US" sz="2800" b="1" dirty="0" err="1">
                <a:latin typeface="Klavika Md" panose="02000000000000000000" pitchFamily="50" charset="0"/>
              </a:rPr>
              <a:t>Oscillometry</a:t>
            </a:r>
            <a:endParaRPr lang="en-US" sz="2800" b="1" dirty="0">
              <a:latin typeface="Klavika Md"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Understanding the fundamental principles</a:t>
            </a:r>
          </a:p>
          <a:p>
            <a:pPr marL="285750" indent="-285750">
              <a:buFont typeface="Arial" panose="020B0604020202020204" pitchFamily="34" charset="0"/>
              <a:buChar char="•"/>
            </a:pPr>
            <a:r>
              <a:rPr lang="en-US" sz="2800" dirty="0">
                <a:latin typeface="Klavika Lt" panose="02000000000000000000" pitchFamily="50" charset="0"/>
              </a:rPr>
              <a:t>Interpretation of results</a:t>
            </a:r>
          </a:p>
          <a:p>
            <a:pPr marL="285750" indent="-285750">
              <a:buFont typeface="Arial" panose="020B0604020202020204" pitchFamily="34" charset="0"/>
              <a:buChar char="•"/>
            </a:pPr>
            <a:r>
              <a:rPr lang="en-US" sz="2800" dirty="0">
                <a:latin typeface="Klavika Lt" panose="02000000000000000000" pitchFamily="50" charset="0"/>
              </a:rPr>
              <a:t>How to perform an </a:t>
            </a:r>
            <a:r>
              <a:rPr lang="en-US" sz="2800" dirty="0" err="1">
                <a:latin typeface="Klavika Lt" panose="02000000000000000000" pitchFamily="50" charset="0"/>
              </a:rPr>
              <a:t>oscillometry</a:t>
            </a:r>
            <a:r>
              <a:rPr lang="en-US" sz="2800" dirty="0">
                <a:latin typeface="Klavika Lt" panose="02000000000000000000" pitchFamily="50" charset="0"/>
              </a:rPr>
              <a:t> test</a:t>
            </a:r>
          </a:p>
          <a:p>
            <a:pPr marL="285750" indent="-285750">
              <a:buFont typeface="Arial" panose="020B0604020202020204" pitchFamily="34" charset="0"/>
              <a:buChar char="•"/>
            </a:pPr>
            <a:r>
              <a:rPr lang="en-US" sz="2800" dirty="0" err="1">
                <a:latin typeface="Klavika Lt" panose="02000000000000000000" pitchFamily="50" charset="0"/>
              </a:rPr>
              <a:t>Oscillometry</a:t>
            </a:r>
            <a:r>
              <a:rPr lang="en-US" sz="2800" dirty="0">
                <a:latin typeface="Klavika Lt" panose="02000000000000000000" pitchFamily="50" charset="0"/>
              </a:rPr>
              <a:t> in research and clinics</a:t>
            </a:r>
          </a:p>
          <a:p>
            <a:endParaRPr lang="en-US" sz="2800" dirty="0">
              <a:latin typeface="Klavika Lt" panose="02000000000000000000" pitchFamily="50" charset="0"/>
            </a:endParaRPr>
          </a:p>
          <a:p>
            <a:endParaRPr lang="en-US" sz="2800" dirty="0">
              <a:latin typeface="Klavika Lt" panose="02000000000000000000" pitchFamily="50" charset="0"/>
            </a:endParaRPr>
          </a:p>
          <a:p>
            <a:r>
              <a:rPr lang="en-US" sz="2800" b="1" dirty="0">
                <a:latin typeface="Klavika Md" panose="02000000000000000000" pitchFamily="50" charset="0"/>
              </a:rPr>
              <a:t>2. Main clinical applications of </a:t>
            </a:r>
            <a:r>
              <a:rPr lang="en-US" sz="2800" b="1" dirty="0" err="1">
                <a:latin typeface="Klavika Md" panose="02000000000000000000" pitchFamily="50" charset="0"/>
              </a:rPr>
              <a:t>oscillometry</a:t>
            </a:r>
            <a:endParaRPr lang="en-US" sz="2800" b="1" dirty="0">
              <a:latin typeface="Klavika Md"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Detection of airway obstruction</a:t>
            </a:r>
          </a:p>
          <a:p>
            <a:pPr marL="285750" indent="-285750">
              <a:buFont typeface="Arial" panose="020B0604020202020204" pitchFamily="34" charset="0"/>
              <a:buChar char="•"/>
            </a:pPr>
            <a:r>
              <a:rPr lang="en-US" sz="2800" dirty="0">
                <a:latin typeface="Klavika Lt" panose="02000000000000000000" pitchFamily="50" charset="0"/>
              </a:rPr>
              <a:t>Bronchial reversibility and Bronchial provocation test</a:t>
            </a:r>
          </a:p>
          <a:p>
            <a:pPr marL="285750" indent="-285750">
              <a:buFont typeface="Arial" panose="020B0604020202020204" pitchFamily="34" charset="0"/>
              <a:buChar char="•"/>
            </a:pPr>
            <a:r>
              <a:rPr lang="en-US" sz="2800" dirty="0">
                <a:latin typeface="Klavika Lt" panose="02000000000000000000" pitchFamily="50" charset="0"/>
              </a:rPr>
              <a:t>Detection of Tidal Expiratory Flow limitation –</a:t>
            </a:r>
            <a:r>
              <a:rPr lang="en-US" sz="2800" dirty="0" err="1">
                <a:latin typeface="Klavika Lt" panose="02000000000000000000" pitchFamily="50" charset="0"/>
              </a:rPr>
              <a:t>EFLt</a:t>
            </a:r>
            <a:endParaRPr lang="en-US" sz="2800" dirty="0">
              <a:latin typeface="Klavika Lt"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Other applications</a:t>
            </a:r>
          </a:p>
          <a:p>
            <a:pPr marL="285750" indent="-285750">
              <a:buFont typeface="Arial" panose="020B0604020202020204" pitchFamily="34" charset="0"/>
              <a:buChar char="•"/>
            </a:pPr>
            <a:endParaRPr lang="en-US" sz="2800" dirty="0">
              <a:latin typeface="Klavika Lt" panose="02000000000000000000" pitchFamily="50" charset="0"/>
            </a:endParaRPr>
          </a:p>
        </p:txBody>
      </p:sp>
      <p:sp>
        <p:nvSpPr>
          <p:cNvPr id="2" name="Rettangolo 1">
            <a:extLst>
              <a:ext uri="{FF2B5EF4-FFF2-40B4-BE49-F238E27FC236}">
                <a16:creationId xmlns:a16="http://schemas.microsoft.com/office/drawing/2014/main" id="{4D217EDF-A711-44B0-AEC4-CC343247F4B5}"/>
              </a:ext>
            </a:extLst>
          </p:cNvPr>
          <p:cNvSpPr/>
          <p:nvPr/>
        </p:nvSpPr>
        <p:spPr>
          <a:xfrm>
            <a:off x="96253" y="1397351"/>
            <a:ext cx="1443789" cy="1477328"/>
          </a:xfrm>
          <a:prstGeom prst="rect">
            <a:avLst/>
          </a:prstGeom>
        </p:spPr>
        <p:txBody>
          <a:bodyPr wrap="square">
            <a:spAutoFit/>
          </a:bodyPr>
          <a:lstStyle/>
          <a:p>
            <a:r>
              <a:rPr lang="it-IT" dirty="0">
                <a:solidFill>
                  <a:srgbClr val="F1985C"/>
                </a:solidFill>
              </a:rPr>
              <a:t>Come si esegue la oscillometria </a:t>
            </a:r>
            <a:r>
              <a:rPr lang="it-IT" dirty="0" err="1">
                <a:solidFill>
                  <a:srgbClr val="F1985C"/>
                </a:solidFill>
              </a:rPr>
              <a:t>step-by-step</a:t>
            </a:r>
            <a:r>
              <a:rPr lang="it-IT" dirty="0">
                <a:solidFill>
                  <a:srgbClr val="F1985C"/>
                </a:solidFill>
              </a:rPr>
              <a:t> </a:t>
            </a:r>
            <a:endParaRPr lang="en-US" dirty="0">
              <a:solidFill>
                <a:srgbClr val="F1985C"/>
              </a:solidFill>
            </a:endParaRPr>
          </a:p>
        </p:txBody>
      </p:sp>
      <p:sp>
        <p:nvSpPr>
          <p:cNvPr id="4" name="Rettangolo 3">
            <a:extLst>
              <a:ext uri="{FF2B5EF4-FFF2-40B4-BE49-F238E27FC236}">
                <a16:creationId xmlns:a16="http://schemas.microsoft.com/office/drawing/2014/main" id="{40BCCFEB-4B13-4E51-9074-9C11893DE643}"/>
              </a:ext>
            </a:extLst>
          </p:cNvPr>
          <p:cNvSpPr/>
          <p:nvPr/>
        </p:nvSpPr>
        <p:spPr>
          <a:xfrm>
            <a:off x="96253" y="4489467"/>
            <a:ext cx="1564105" cy="1477328"/>
          </a:xfrm>
          <a:prstGeom prst="rect">
            <a:avLst/>
          </a:prstGeom>
        </p:spPr>
        <p:txBody>
          <a:bodyPr wrap="square">
            <a:spAutoFit/>
          </a:bodyPr>
          <a:lstStyle/>
          <a:p>
            <a:r>
              <a:rPr lang="it-IT" dirty="0">
                <a:solidFill>
                  <a:srgbClr val="F1985C"/>
                </a:solidFill>
              </a:rPr>
              <a:t>La oscillometria nel paziente stabile ed acuto </a:t>
            </a:r>
            <a:endParaRPr lang="en-US" dirty="0">
              <a:solidFill>
                <a:srgbClr val="F1985C"/>
              </a:solidFill>
            </a:endParaRPr>
          </a:p>
        </p:txBody>
      </p:sp>
    </p:spTree>
    <p:extLst>
      <p:ext uri="{BB962C8B-B14F-4D97-AF65-F5344CB8AC3E}">
        <p14:creationId xmlns:p14="http://schemas.microsoft.com/office/powerpoint/2010/main" val="11329795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21A63746-91D4-40E4-8C40-414CCC99B20A}"/>
              </a:ext>
            </a:extLst>
          </p:cNvPr>
          <p:cNvPicPr>
            <a:picLocks noChangeAspect="1"/>
          </p:cNvPicPr>
          <p:nvPr/>
        </p:nvPicPr>
        <p:blipFill>
          <a:blip r:embed="rId2"/>
          <a:srcRect l="2153" t="10996"/>
          <a:stretch/>
        </p:blipFill>
        <p:spPr>
          <a:xfrm>
            <a:off x="2173045" y="3077049"/>
            <a:ext cx="5227327" cy="3487455"/>
          </a:xfrm>
          <a:prstGeom prst="rect">
            <a:avLst/>
          </a:prstGeom>
        </p:spPr>
      </p:pic>
      <p:sp>
        <p:nvSpPr>
          <p:cNvPr id="5" name="CasellaDiTesto 4">
            <a:extLst>
              <a:ext uri="{FF2B5EF4-FFF2-40B4-BE49-F238E27FC236}">
                <a16:creationId xmlns:a16="http://schemas.microsoft.com/office/drawing/2014/main" id="{E7068082-89C7-4D90-9D5B-7A85B828511B}"/>
              </a:ext>
            </a:extLst>
          </p:cNvPr>
          <p:cNvSpPr txBox="1"/>
          <p:nvPr/>
        </p:nvSpPr>
        <p:spPr>
          <a:xfrm>
            <a:off x="257086" y="719342"/>
            <a:ext cx="3336845" cy="1477328"/>
          </a:xfrm>
          <a:prstGeom prst="rect">
            <a:avLst/>
          </a:prstGeom>
          <a:noFill/>
        </p:spPr>
        <p:txBody>
          <a:bodyPr wrap="square">
            <a:spAutoFit/>
          </a:bodyPr>
          <a:lstStyle/>
          <a:p>
            <a:pPr algn="just"/>
            <a:r>
              <a:rPr lang="en-US" dirty="0">
                <a:latin typeface="Klavika Lt" panose="02000000000000000000" pitchFamily="50" charset="0"/>
              </a:rPr>
              <a:t>At </a:t>
            </a:r>
            <a:r>
              <a:rPr lang="en-US" u="sng" dirty="0">
                <a:latin typeface="Klavika Lt" panose="02000000000000000000" pitchFamily="50" charset="0"/>
              </a:rPr>
              <a:t>low stimulating frequencies (f &lt; Fres), </a:t>
            </a:r>
            <a:r>
              <a:rPr lang="en-US" dirty="0">
                <a:latin typeface="Klavika Lt" panose="02000000000000000000" pitchFamily="50" charset="0"/>
              </a:rPr>
              <a:t>Xrs is </a:t>
            </a:r>
            <a:r>
              <a:rPr lang="en-US" u="sng" dirty="0">
                <a:latin typeface="Klavika Lt" panose="02000000000000000000" pitchFamily="50" charset="0"/>
              </a:rPr>
              <a:t>a negative number </a:t>
            </a:r>
            <a:r>
              <a:rPr lang="en-US" dirty="0">
                <a:latin typeface="Klavika Lt" panose="02000000000000000000" pitchFamily="50" charset="0"/>
              </a:rPr>
              <a:t>and dominated by the </a:t>
            </a:r>
            <a:r>
              <a:rPr lang="en-US" b="1" dirty="0">
                <a:latin typeface="Klavika Md" panose="02000000000000000000" pitchFamily="50" charset="0"/>
              </a:rPr>
              <a:t>dynamic compliance of the respiratory system</a:t>
            </a:r>
            <a:endParaRPr lang="en-US" dirty="0">
              <a:latin typeface="Klavika Lt" panose="02000000000000000000" pitchFamily="50" charset="0"/>
            </a:endParaRPr>
          </a:p>
        </p:txBody>
      </p:sp>
      <p:cxnSp>
        <p:nvCxnSpPr>
          <p:cNvPr id="6" name="Connettore diritto 5">
            <a:extLst>
              <a:ext uri="{FF2B5EF4-FFF2-40B4-BE49-F238E27FC236}">
                <a16:creationId xmlns:a16="http://schemas.microsoft.com/office/drawing/2014/main" id="{0BABE3C3-B277-49F3-90DC-C4F6DEA547FA}"/>
              </a:ext>
            </a:extLst>
          </p:cNvPr>
          <p:cNvCxnSpPr>
            <a:cxnSpLocks/>
          </p:cNvCxnSpPr>
          <p:nvPr/>
        </p:nvCxnSpPr>
        <p:spPr>
          <a:xfrm>
            <a:off x="3713425" y="1637649"/>
            <a:ext cx="0" cy="4093578"/>
          </a:xfrm>
          <a:prstGeom prst="line">
            <a:avLst/>
          </a:prstGeom>
          <a:ln>
            <a:solidFill>
              <a:schemeClr val="tx1">
                <a:lumMod val="65000"/>
                <a:lumOff val="35000"/>
              </a:schemeClr>
            </a:solidFill>
            <a:prstDash val="dash"/>
          </a:ln>
        </p:spPr>
        <p:style>
          <a:lnRef idx="1">
            <a:schemeClr val="accent1"/>
          </a:lnRef>
          <a:fillRef idx="0">
            <a:schemeClr val="accent1"/>
          </a:fillRef>
          <a:effectRef idx="0">
            <a:schemeClr val="accent1"/>
          </a:effectRef>
          <a:fontRef idx="minor">
            <a:schemeClr val="tx1"/>
          </a:fontRef>
        </p:style>
      </p:cxnSp>
      <p:sp>
        <p:nvSpPr>
          <p:cNvPr id="7" name="CasellaDiTesto 6">
            <a:extLst>
              <a:ext uri="{FF2B5EF4-FFF2-40B4-BE49-F238E27FC236}">
                <a16:creationId xmlns:a16="http://schemas.microsoft.com/office/drawing/2014/main" id="{00DD7F88-A8EF-4BDF-BA99-3FEF34E472AE}"/>
              </a:ext>
            </a:extLst>
          </p:cNvPr>
          <p:cNvSpPr txBox="1"/>
          <p:nvPr/>
        </p:nvSpPr>
        <p:spPr>
          <a:xfrm>
            <a:off x="3926540" y="738025"/>
            <a:ext cx="4793947" cy="923330"/>
          </a:xfrm>
          <a:prstGeom prst="rect">
            <a:avLst/>
          </a:prstGeom>
          <a:noFill/>
        </p:spPr>
        <p:txBody>
          <a:bodyPr wrap="square">
            <a:spAutoFit/>
          </a:bodyPr>
          <a:lstStyle/>
          <a:p>
            <a:pPr algn="just"/>
            <a:r>
              <a:rPr lang="en-US" dirty="0">
                <a:latin typeface="Klavika Lt" panose="02000000000000000000" pitchFamily="50" charset="0"/>
              </a:rPr>
              <a:t>At higher stimulating frequencies (f &gt; Fres), Xrs is a positive number and dominated by </a:t>
            </a:r>
            <a:r>
              <a:rPr lang="en-US" dirty="0">
                <a:latin typeface="Klavika Md" panose="02000000000000000000" pitchFamily="50" charset="0"/>
              </a:rPr>
              <a:t>inertial properties of respiratory system</a:t>
            </a:r>
          </a:p>
        </p:txBody>
      </p:sp>
      <p:sp>
        <p:nvSpPr>
          <p:cNvPr id="9" name="Freccia a destra 8">
            <a:extLst>
              <a:ext uri="{FF2B5EF4-FFF2-40B4-BE49-F238E27FC236}">
                <a16:creationId xmlns:a16="http://schemas.microsoft.com/office/drawing/2014/main" id="{C709C590-39A5-4D2C-BF47-FD709DDFAFAF}"/>
              </a:ext>
            </a:extLst>
          </p:cNvPr>
          <p:cNvSpPr/>
          <p:nvPr/>
        </p:nvSpPr>
        <p:spPr>
          <a:xfrm flipH="1">
            <a:off x="2566890" y="2495045"/>
            <a:ext cx="1039905" cy="414067"/>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0" name="Freccia a destra 9">
            <a:extLst>
              <a:ext uri="{FF2B5EF4-FFF2-40B4-BE49-F238E27FC236}">
                <a16:creationId xmlns:a16="http://schemas.microsoft.com/office/drawing/2014/main" id="{E0207B76-5293-45ED-8B88-F7D7343EBEC8}"/>
              </a:ext>
            </a:extLst>
          </p:cNvPr>
          <p:cNvSpPr/>
          <p:nvPr/>
        </p:nvSpPr>
        <p:spPr>
          <a:xfrm>
            <a:off x="3791157" y="2492603"/>
            <a:ext cx="3123621" cy="414067"/>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13" name="Gruppo 12">
            <a:extLst>
              <a:ext uri="{FF2B5EF4-FFF2-40B4-BE49-F238E27FC236}">
                <a16:creationId xmlns:a16="http://schemas.microsoft.com/office/drawing/2014/main" id="{3ED6B90B-F177-442E-8299-7AE66A2761C8}"/>
              </a:ext>
            </a:extLst>
          </p:cNvPr>
          <p:cNvGrpSpPr/>
          <p:nvPr/>
        </p:nvGrpSpPr>
        <p:grpSpPr>
          <a:xfrm>
            <a:off x="429151" y="4167925"/>
            <a:ext cx="5822673" cy="1962559"/>
            <a:chOff x="429151" y="4167925"/>
            <a:chExt cx="5822673" cy="1962559"/>
          </a:xfrm>
        </p:grpSpPr>
        <p:grpSp>
          <p:nvGrpSpPr>
            <p:cNvPr id="14" name="Gruppo 13">
              <a:extLst>
                <a:ext uri="{FF2B5EF4-FFF2-40B4-BE49-F238E27FC236}">
                  <a16:creationId xmlns:a16="http://schemas.microsoft.com/office/drawing/2014/main" id="{82D9C3D0-FF40-4402-8529-1382AD5A8FC7}"/>
                </a:ext>
              </a:extLst>
            </p:cNvPr>
            <p:cNvGrpSpPr/>
            <p:nvPr/>
          </p:nvGrpSpPr>
          <p:grpSpPr>
            <a:xfrm>
              <a:off x="2794578" y="4167925"/>
              <a:ext cx="3457246" cy="953742"/>
              <a:chOff x="2794578" y="4167925"/>
              <a:chExt cx="3457246" cy="953742"/>
            </a:xfrm>
          </p:grpSpPr>
          <p:sp>
            <p:nvSpPr>
              <p:cNvPr id="17" name="Rettangolo 16">
                <a:extLst>
                  <a:ext uri="{FF2B5EF4-FFF2-40B4-BE49-F238E27FC236}">
                    <a16:creationId xmlns:a16="http://schemas.microsoft.com/office/drawing/2014/main" id="{657F1041-CA55-4411-B251-B86C88E02D16}"/>
                  </a:ext>
                </a:extLst>
              </p:cNvPr>
              <p:cNvSpPr/>
              <p:nvPr/>
            </p:nvSpPr>
            <p:spPr>
              <a:xfrm>
                <a:off x="2794578" y="4597686"/>
                <a:ext cx="918847" cy="523981"/>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Rettangolo 17">
                <a:extLst>
                  <a:ext uri="{FF2B5EF4-FFF2-40B4-BE49-F238E27FC236}">
                    <a16:creationId xmlns:a16="http://schemas.microsoft.com/office/drawing/2014/main" id="{9320AFAF-1538-400B-A990-A99129B9F743}"/>
                  </a:ext>
                </a:extLst>
              </p:cNvPr>
              <p:cNvSpPr/>
              <p:nvPr/>
            </p:nvSpPr>
            <p:spPr>
              <a:xfrm>
                <a:off x="3713426" y="4167925"/>
                <a:ext cx="2538398" cy="409792"/>
              </a:xfrm>
              <a:prstGeom prst="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5" name="CasellaDiTesto 14">
              <a:extLst>
                <a:ext uri="{FF2B5EF4-FFF2-40B4-BE49-F238E27FC236}">
                  <a16:creationId xmlns:a16="http://schemas.microsoft.com/office/drawing/2014/main" id="{239A1598-60C5-403B-92F1-81D2E411C9E1}"/>
                </a:ext>
              </a:extLst>
            </p:cNvPr>
            <p:cNvSpPr txBox="1"/>
            <p:nvPr/>
          </p:nvSpPr>
          <p:spPr>
            <a:xfrm>
              <a:off x="429151" y="5207154"/>
              <a:ext cx="2260555" cy="923330"/>
            </a:xfrm>
            <a:prstGeom prst="rect">
              <a:avLst/>
            </a:prstGeom>
            <a:noFill/>
          </p:spPr>
          <p:txBody>
            <a:bodyPr wrap="none" rtlCol="0">
              <a:spAutoFit/>
            </a:bodyPr>
            <a:lstStyle/>
            <a:p>
              <a:pPr algn="ctr"/>
              <a:r>
                <a:rPr lang="it-IT" b="1" dirty="0">
                  <a:solidFill>
                    <a:srgbClr val="FF0000"/>
                  </a:solidFill>
                  <a:latin typeface="Klavika Md" panose="02000000000000000000" pitchFamily="50" charset="0"/>
                </a:rPr>
                <a:t>«low frequency Xrs:</a:t>
              </a:r>
            </a:p>
            <a:p>
              <a:pPr algn="ctr"/>
              <a:r>
                <a:rPr lang="it-IT" b="1" dirty="0" err="1">
                  <a:solidFill>
                    <a:srgbClr val="FF0000"/>
                  </a:solidFill>
                  <a:latin typeface="Klavika Md" panose="02000000000000000000" pitchFamily="50" charset="0"/>
                </a:rPr>
                <a:t>important</a:t>
              </a:r>
              <a:r>
                <a:rPr lang="it-IT" b="1" dirty="0">
                  <a:solidFill>
                    <a:srgbClr val="FF0000"/>
                  </a:solidFill>
                  <a:latin typeface="Klavika Md" panose="02000000000000000000" pitchFamily="50" charset="0"/>
                </a:rPr>
                <a:t> for clinical </a:t>
              </a:r>
            </a:p>
            <a:p>
              <a:pPr algn="ctr"/>
              <a:r>
                <a:rPr lang="it-IT" b="1" dirty="0" err="1">
                  <a:solidFill>
                    <a:srgbClr val="FF0000"/>
                  </a:solidFill>
                  <a:latin typeface="Klavika Md" panose="02000000000000000000" pitchFamily="50" charset="0"/>
                </a:rPr>
                <a:t>evaluation</a:t>
              </a:r>
              <a:endParaRPr lang="it-IT" b="1" dirty="0">
                <a:solidFill>
                  <a:srgbClr val="FF0000"/>
                </a:solidFill>
                <a:latin typeface="Klavika Md" panose="02000000000000000000" pitchFamily="50" charset="0"/>
              </a:endParaRPr>
            </a:p>
          </p:txBody>
        </p:sp>
        <p:cxnSp>
          <p:nvCxnSpPr>
            <p:cNvPr id="16" name="Connettore 2 15">
              <a:extLst>
                <a:ext uri="{FF2B5EF4-FFF2-40B4-BE49-F238E27FC236}">
                  <a16:creationId xmlns:a16="http://schemas.microsoft.com/office/drawing/2014/main" id="{502149BF-0994-4A79-A3D9-6C3F1B9BD234}"/>
                </a:ext>
              </a:extLst>
            </p:cNvPr>
            <p:cNvCxnSpPr/>
            <p:nvPr/>
          </p:nvCxnSpPr>
          <p:spPr>
            <a:xfrm flipV="1">
              <a:off x="2727789" y="5121667"/>
              <a:ext cx="292813" cy="539394"/>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object 7">
            <a:extLst>
              <a:ext uri="{FF2B5EF4-FFF2-40B4-BE49-F238E27FC236}">
                <a16:creationId xmlns:a16="http://schemas.microsoft.com/office/drawing/2014/main" id="{6089520E-EB39-4D12-9378-C73A670FAEF0}"/>
              </a:ext>
            </a:extLst>
          </p:cNvPr>
          <p:cNvSpPr txBox="1">
            <a:spLocks noGrp="1"/>
          </p:cNvSpPr>
          <p:nvPr>
            <p:ph type="title"/>
          </p:nvPr>
        </p:nvSpPr>
        <p:spPr>
          <a:xfrm>
            <a:off x="719137" y="34925"/>
            <a:ext cx="7500299" cy="459741"/>
          </a:xfrm>
          <a:prstGeom prst="rect">
            <a:avLst/>
          </a:prstGeom>
        </p:spPr>
        <p:txBody>
          <a:bodyPr vert="horz" wrap="square" lIns="0" tIns="13335" rIns="0" bIns="0" rtlCol="0">
            <a:spAutoFit/>
          </a:bodyPr>
          <a:lstStyle/>
          <a:p>
            <a:pPr marL="12700">
              <a:lnSpc>
                <a:spcPct val="100000"/>
              </a:lnSpc>
              <a:spcBef>
                <a:spcPts val="105"/>
              </a:spcBef>
            </a:pPr>
            <a:r>
              <a:rPr sz="2900" b="1" spc="90" dirty="0">
                <a:latin typeface="Calibri"/>
                <a:cs typeface="Calibri"/>
              </a:rPr>
              <a:t>REACTANCE</a:t>
            </a:r>
            <a:r>
              <a:rPr sz="2900" b="1" spc="120" dirty="0">
                <a:latin typeface="Calibri"/>
                <a:cs typeface="Calibri"/>
              </a:rPr>
              <a:t>(X</a:t>
            </a:r>
            <a:r>
              <a:rPr lang="it-IT" sz="2900" b="1" spc="120" dirty="0" err="1">
                <a:latin typeface="Calibri"/>
                <a:cs typeface="Calibri"/>
              </a:rPr>
              <a:t>rs</a:t>
            </a:r>
            <a:r>
              <a:rPr sz="2900" b="1" spc="120" dirty="0">
                <a:latin typeface="Calibri"/>
                <a:cs typeface="Calibri"/>
              </a:rPr>
              <a:t>)</a:t>
            </a:r>
            <a:r>
              <a:rPr sz="2900" spc="120" dirty="0"/>
              <a:t>:</a:t>
            </a:r>
            <a:r>
              <a:rPr sz="2900" spc="290" dirty="0"/>
              <a:t> </a:t>
            </a:r>
            <a:r>
              <a:rPr sz="2900" spc="120" dirty="0"/>
              <a:t>CLINICAL</a:t>
            </a:r>
            <a:r>
              <a:rPr sz="2900" spc="335" dirty="0"/>
              <a:t> </a:t>
            </a:r>
            <a:r>
              <a:rPr lang="it-IT" sz="2900" spc="114" dirty="0"/>
              <a:t>MEANINGS</a:t>
            </a:r>
            <a:endParaRPr sz="2900" dirty="0">
              <a:latin typeface="Calibri"/>
              <a:cs typeface="Calibri"/>
            </a:endParaRPr>
          </a:p>
        </p:txBody>
      </p:sp>
    </p:spTree>
    <p:extLst>
      <p:ext uri="{BB962C8B-B14F-4D97-AF65-F5344CB8AC3E}">
        <p14:creationId xmlns:p14="http://schemas.microsoft.com/office/powerpoint/2010/main" val="222493891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32767" y="112914"/>
            <a:ext cx="8229600" cy="459741"/>
          </a:xfrm>
          <a:prstGeom prst="rect">
            <a:avLst/>
          </a:prstGeom>
        </p:spPr>
        <p:txBody>
          <a:bodyPr vert="horz" wrap="square" lIns="0" tIns="13335" rIns="0" bIns="0" rtlCol="0">
            <a:spAutoFit/>
          </a:bodyPr>
          <a:lstStyle/>
          <a:p>
            <a:pPr marL="12700">
              <a:lnSpc>
                <a:spcPct val="100000"/>
              </a:lnSpc>
              <a:spcBef>
                <a:spcPts val="105"/>
              </a:spcBef>
            </a:pPr>
            <a:r>
              <a:rPr sz="2900" b="1" spc="90" dirty="0">
                <a:latin typeface="Calibri"/>
                <a:cs typeface="Calibri"/>
              </a:rPr>
              <a:t>REACTANCE</a:t>
            </a:r>
            <a:r>
              <a:rPr sz="2900" b="1" spc="120" dirty="0">
                <a:latin typeface="Calibri"/>
                <a:cs typeface="Calibri"/>
              </a:rPr>
              <a:t>(X</a:t>
            </a:r>
            <a:r>
              <a:rPr lang="it-IT" sz="2900" b="1" spc="120" dirty="0" err="1">
                <a:latin typeface="Calibri"/>
                <a:cs typeface="Calibri"/>
              </a:rPr>
              <a:t>rs</a:t>
            </a:r>
            <a:r>
              <a:rPr sz="2900" b="1" spc="120" dirty="0">
                <a:latin typeface="Calibri"/>
                <a:cs typeface="Calibri"/>
              </a:rPr>
              <a:t>)</a:t>
            </a:r>
            <a:r>
              <a:rPr sz="2900" spc="120" dirty="0"/>
              <a:t>:</a:t>
            </a:r>
            <a:r>
              <a:rPr sz="2900" spc="290" dirty="0"/>
              <a:t> </a:t>
            </a:r>
            <a:r>
              <a:rPr sz="2900" spc="120" dirty="0"/>
              <a:t>CLINICAL</a:t>
            </a:r>
            <a:r>
              <a:rPr sz="2900" spc="335" dirty="0"/>
              <a:t> </a:t>
            </a:r>
            <a:r>
              <a:rPr lang="it-IT" sz="2900" spc="114" dirty="0"/>
              <a:t>MEANINGS</a:t>
            </a:r>
            <a:endParaRPr sz="2900" dirty="0">
              <a:latin typeface="Calibri"/>
              <a:cs typeface="Calibri"/>
            </a:endParaRPr>
          </a:p>
        </p:txBody>
      </p:sp>
      <p:sp>
        <p:nvSpPr>
          <p:cNvPr id="18" name="Rectangle 17"/>
          <p:cNvSpPr/>
          <p:nvPr/>
        </p:nvSpPr>
        <p:spPr>
          <a:xfrm>
            <a:off x="57955" y="4934467"/>
            <a:ext cx="4572000" cy="400110"/>
          </a:xfrm>
          <a:prstGeom prst="rect">
            <a:avLst/>
          </a:prstGeom>
        </p:spPr>
        <p:txBody>
          <a:bodyPr>
            <a:spAutoFit/>
          </a:bodyPr>
          <a:lstStyle/>
          <a:p>
            <a:pPr marL="621665" algn="ctr">
              <a:lnSpc>
                <a:spcPct val="100000"/>
              </a:lnSpc>
              <a:spcBef>
                <a:spcPts val="100"/>
              </a:spcBef>
            </a:pPr>
            <a:r>
              <a:rPr lang="en-US" sz="2000" spc="125">
                <a:solidFill>
                  <a:schemeClr val="bg1"/>
                </a:solidFill>
                <a:cs typeface="Calibri"/>
              </a:rPr>
              <a:t>SIMPLIFYING</a:t>
            </a:r>
            <a:r>
              <a:rPr lang="en-US" sz="2000" spc="375">
                <a:solidFill>
                  <a:schemeClr val="bg1"/>
                </a:solidFill>
                <a:cs typeface="Calibri"/>
              </a:rPr>
              <a:t> </a:t>
            </a:r>
            <a:r>
              <a:rPr lang="en-US" sz="2000" spc="100">
                <a:solidFill>
                  <a:schemeClr val="bg1"/>
                </a:solidFill>
                <a:cs typeface="Calibri"/>
              </a:rPr>
              <a:t>THE</a:t>
            </a:r>
            <a:r>
              <a:rPr lang="en-US" sz="2000" spc="325">
                <a:solidFill>
                  <a:schemeClr val="bg1"/>
                </a:solidFill>
                <a:cs typeface="Calibri"/>
              </a:rPr>
              <a:t> </a:t>
            </a:r>
            <a:r>
              <a:rPr lang="en-US" sz="2000" spc="100">
                <a:solidFill>
                  <a:schemeClr val="bg1"/>
                </a:solidFill>
                <a:cs typeface="Calibri"/>
              </a:rPr>
              <a:t>CONCEPT:</a:t>
            </a:r>
            <a:endParaRPr lang="en-US" sz="2000">
              <a:solidFill>
                <a:schemeClr val="bg1"/>
              </a:solidFill>
              <a:cs typeface="Calibri"/>
            </a:endParaRPr>
          </a:p>
        </p:txBody>
      </p:sp>
      <p:sp>
        <p:nvSpPr>
          <p:cNvPr id="23" name="Rectangle 22"/>
          <p:cNvSpPr/>
          <p:nvPr/>
        </p:nvSpPr>
        <p:spPr>
          <a:xfrm>
            <a:off x="78176" y="988684"/>
            <a:ext cx="5130720" cy="3046988"/>
          </a:xfrm>
          <a:prstGeom prst="rect">
            <a:avLst/>
          </a:prstGeom>
        </p:spPr>
        <p:txBody>
          <a:bodyPr wrap="square">
            <a:spAutoFit/>
          </a:bodyPr>
          <a:lstStyle/>
          <a:p>
            <a:pPr marL="285750" indent="-285750" algn="just">
              <a:buFont typeface="Wingdings" panose="05000000000000000000" pitchFamily="2" charset="2"/>
              <a:buChar char="ü"/>
            </a:pPr>
            <a:endParaRPr lang="en-US" sz="1600" u="sng" dirty="0">
              <a:latin typeface="Klavika Lt" panose="02000000000000000000" pitchFamily="50" charset="0"/>
            </a:endParaRPr>
          </a:p>
          <a:p>
            <a:pPr marL="285750" indent="-285750" algn="just">
              <a:buFont typeface="Wingdings" panose="05000000000000000000" pitchFamily="2" charset="2"/>
              <a:buChar char="ü"/>
            </a:pPr>
            <a:endParaRPr lang="en-US" sz="1600" u="sng" dirty="0">
              <a:latin typeface="Klavika Lt" panose="02000000000000000000" pitchFamily="50" charset="0"/>
            </a:endParaRPr>
          </a:p>
          <a:p>
            <a:pPr marL="285750" indent="-285750" algn="just">
              <a:buFont typeface="Wingdings" panose="05000000000000000000" pitchFamily="2" charset="2"/>
              <a:buChar char="ü"/>
            </a:pPr>
            <a:r>
              <a:rPr lang="en-US" sz="1600" b="1" u="sng" dirty="0" err="1">
                <a:latin typeface="Klavika Md" panose="02000000000000000000" pitchFamily="50" charset="0"/>
              </a:rPr>
              <a:t>Xrs</a:t>
            </a:r>
            <a:r>
              <a:rPr lang="en-US" sz="1600" b="1" u="sng" dirty="0">
                <a:latin typeface="Klavika Md" panose="02000000000000000000" pitchFamily="50" charset="0"/>
              </a:rPr>
              <a:t> enables to determine how effectively the lung is being ventilated in its distal areas or how well air reaches the peripheral areas</a:t>
            </a:r>
            <a:r>
              <a:rPr lang="en-US" sz="1600" b="1" u="sng" baseline="30000" dirty="0">
                <a:latin typeface="Klavika Md" panose="02000000000000000000" pitchFamily="50" charset="0"/>
              </a:rPr>
              <a:t>4</a:t>
            </a:r>
            <a:r>
              <a:rPr lang="en-US" sz="1600" b="1" u="sng" dirty="0">
                <a:latin typeface="Klavika Md" panose="02000000000000000000" pitchFamily="50" charset="0"/>
              </a:rPr>
              <a:t>.</a:t>
            </a:r>
          </a:p>
          <a:p>
            <a:pPr marL="285750" indent="-285750" algn="just">
              <a:buFont typeface="Wingdings" panose="05000000000000000000" pitchFamily="2" charset="2"/>
              <a:buChar char="ü"/>
            </a:pPr>
            <a:r>
              <a:rPr lang="en-US" sz="1600" dirty="0" err="1">
                <a:latin typeface="Klavika Lt" panose="02000000000000000000" pitchFamily="50" charset="0"/>
              </a:rPr>
              <a:t>Xrs</a:t>
            </a:r>
            <a:r>
              <a:rPr lang="en-US" sz="1600" dirty="0">
                <a:latin typeface="Klavika Lt" panose="02000000000000000000" pitchFamily="50" charset="0"/>
              </a:rPr>
              <a:t> falls below predicted values at low oscillating frequencies in the following conditions:</a:t>
            </a:r>
          </a:p>
          <a:p>
            <a:pPr marL="742950" lvl="1" indent="-285750" algn="just">
              <a:buFont typeface="Courier New" panose="02070309020205020404" pitchFamily="49" charset="0"/>
              <a:buChar char="o"/>
            </a:pPr>
            <a:r>
              <a:rPr lang="en-US" sz="1600" dirty="0">
                <a:latin typeface="Klavika Lt" panose="02000000000000000000" pitchFamily="50" charset="0"/>
              </a:rPr>
              <a:t>peripheral obstruction</a:t>
            </a:r>
            <a:r>
              <a:rPr lang="en-US" sz="1600" baseline="30000" dirty="0">
                <a:latin typeface="Klavika Lt" panose="02000000000000000000" pitchFamily="50" charset="0"/>
              </a:rPr>
              <a:t>1</a:t>
            </a:r>
            <a:endParaRPr lang="en-US" sz="1600" dirty="0">
              <a:latin typeface="Klavika Lt" panose="02000000000000000000" pitchFamily="50" charset="0"/>
            </a:endParaRPr>
          </a:p>
          <a:p>
            <a:pPr marL="742950" lvl="1" indent="-285750" algn="just">
              <a:buFont typeface="Courier New" panose="02070309020205020404" pitchFamily="49" charset="0"/>
              <a:buChar char="o"/>
            </a:pPr>
            <a:r>
              <a:rPr lang="en-US" sz="1600" dirty="0">
                <a:latin typeface="Klavika Lt" panose="02000000000000000000" pitchFamily="50" charset="0"/>
              </a:rPr>
              <a:t>presence of tidal expiratory flow limitation (during expiration only)</a:t>
            </a:r>
            <a:r>
              <a:rPr lang="en-US" sz="1600" baseline="30000" dirty="0">
                <a:latin typeface="Klavika Lt" panose="02000000000000000000" pitchFamily="50" charset="0"/>
              </a:rPr>
              <a:t>2 </a:t>
            </a:r>
          </a:p>
          <a:p>
            <a:pPr marL="742950" lvl="1" indent="-285750" algn="just">
              <a:buFont typeface="Courier New" panose="02070309020205020404" pitchFamily="49" charset="0"/>
              <a:buChar char="o"/>
            </a:pPr>
            <a:r>
              <a:rPr lang="en-US" sz="1600" dirty="0">
                <a:latin typeface="Klavika Lt" panose="02000000000000000000" pitchFamily="50" charset="0"/>
              </a:rPr>
              <a:t>alveolar gas trapping and/or closing of alveolar units</a:t>
            </a:r>
            <a:r>
              <a:rPr lang="en-US" sz="1600" baseline="30000" dirty="0">
                <a:latin typeface="Klavika Lt" panose="02000000000000000000" pitchFamily="50" charset="0"/>
              </a:rPr>
              <a:t>3,4</a:t>
            </a:r>
          </a:p>
        </p:txBody>
      </p:sp>
      <p:sp>
        <p:nvSpPr>
          <p:cNvPr id="8" name="Rounded Rectangle 7"/>
          <p:cNvSpPr/>
          <p:nvPr/>
        </p:nvSpPr>
        <p:spPr>
          <a:xfrm>
            <a:off x="140729" y="4003342"/>
            <a:ext cx="8765705" cy="1784690"/>
          </a:xfrm>
          <a:prstGeom prst="roundRect">
            <a:avLst>
              <a:gd name="adj" fmla="val 74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ü"/>
            </a:pPr>
            <a:r>
              <a:rPr lang="en-US" sz="2400" dirty="0"/>
              <a:t> </a:t>
            </a:r>
            <a:r>
              <a:rPr lang="en-US" sz="2400" dirty="0">
                <a:latin typeface="Klavika Lt" panose="02000000000000000000" pitchFamily="50" charset="0"/>
              </a:rPr>
              <a:t>Reactance reflects how easily the air reaches the lung periphery</a:t>
            </a:r>
          </a:p>
          <a:p>
            <a:pPr marL="342900" indent="-342900" algn="ctr">
              <a:buFont typeface="Wingdings" panose="05000000000000000000" pitchFamily="2" charset="2"/>
              <a:buChar char="ü"/>
            </a:pPr>
            <a:r>
              <a:rPr lang="en-US" sz="2400" dirty="0" err="1">
                <a:latin typeface="Klavika Lt" panose="02000000000000000000" pitchFamily="50" charset="0"/>
              </a:rPr>
              <a:t>Xrs</a:t>
            </a:r>
            <a:r>
              <a:rPr lang="en-US" sz="2400" dirty="0">
                <a:latin typeface="Klavika Lt" panose="02000000000000000000" pitchFamily="50" charset="0"/>
              </a:rPr>
              <a:t> becomes more negative in the presence of small airway disease or reduced lung/chest wall compliance</a:t>
            </a:r>
          </a:p>
        </p:txBody>
      </p:sp>
      <p:sp>
        <p:nvSpPr>
          <p:cNvPr id="2" name="Rectangle 1"/>
          <p:cNvSpPr/>
          <p:nvPr/>
        </p:nvSpPr>
        <p:spPr>
          <a:xfrm>
            <a:off x="47479" y="5788032"/>
            <a:ext cx="8574300" cy="830997"/>
          </a:xfrm>
          <a:prstGeom prst="rect">
            <a:avLst/>
          </a:prstGeom>
          <a:solidFill>
            <a:schemeClr val="bg1">
              <a:alpha val="50000"/>
            </a:schemeClr>
          </a:solidFill>
        </p:spPr>
        <p:txBody>
          <a:bodyPr wrap="square">
            <a:spAutoFit/>
          </a:bodyPr>
          <a:lstStyle/>
          <a:p>
            <a:pPr marL="304800" indent="-304800"/>
            <a:r>
              <a:rPr lang="it-IT" sz="1200" baseline="30000" dirty="0"/>
              <a:t>1</a:t>
            </a:r>
            <a:r>
              <a:rPr lang="it-IT" sz="1200" dirty="0"/>
              <a:t>Downie, S. R. et al(2013). </a:t>
            </a:r>
            <a:r>
              <a:rPr lang="it-IT" sz="1200" i="1" dirty="0"/>
              <a:t>Journal of Applied </a:t>
            </a:r>
            <a:r>
              <a:rPr lang="it-IT" sz="1200" i="1" dirty="0" err="1"/>
              <a:t>Physiology</a:t>
            </a:r>
            <a:r>
              <a:rPr lang="it-IT" sz="1200" i="1" dirty="0"/>
              <a:t> (Bethesda, Md. : 1985)</a:t>
            </a:r>
            <a:r>
              <a:rPr lang="it-IT" sz="1200" dirty="0"/>
              <a:t>, </a:t>
            </a:r>
            <a:r>
              <a:rPr lang="it-IT" sz="1200" i="1" dirty="0"/>
              <a:t>114</a:t>
            </a:r>
            <a:r>
              <a:rPr lang="it-IT" sz="1200" dirty="0"/>
              <a:t>(6), 770–777. </a:t>
            </a:r>
          </a:p>
          <a:p>
            <a:pPr marL="304800" indent="-304800"/>
            <a:r>
              <a:rPr lang="it-IT" sz="1200" baseline="30000" dirty="0"/>
              <a:t>2</a:t>
            </a:r>
            <a:r>
              <a:rPr lang="it-IT" sz="1200" dirty="0"/>
              <a:t>Dellacà, R. L. et al. (2004). </a:t>
            </a:r>
            <a:r>
              <a:rPr lang="it-IT" sz="1200" i="1" dirty="0"/>
              <a:t>The </a:t>
            </a:r>
            <a:r>
              <a:rPr lang="it-IT" sz="1200" i="1" dirty="0" err="1"/>
              <a:t>European</a:t>
            </a:r>
            <a:r>
              <a:rPr lang="it-IT" sz="1200" i="1" dirty="0"/>
              <a:t> Respiratory Journal</a:t>
            </a:r>
            <a:r>
              <a:rPr lang="it-IT" sz="1200" dirty="0"/>
              <a:t>, </a:t>
            </a:r>
            <a:r>
              <a:rPr lang="it-IT" sz="1200" i="1" dirty="0"/>
              <a:t>23</a:t>
            </a:r>
            <a:r>
              <a:rPr lang="it-IT" sz="1200" dirty="0"/>
              <a:t>(2), 232–240. </a:t>
            </a:r>
          </a:p>
          <a:p>
            <a:pPr marL="304800" indent="-304800"/>
            <a:r>
              <a:rPr lang="it-IT" sz="1200" baseline="30000" dirty="0"/>
              <a:t>3</a:t>
            </a:r>
            <a:r>
              <a:rPr lang="it-IT" sz="1200" dirty="0"/>
              <a:t>Dellacà, R. L. et al (2009). </a:t>
            </a:r>
            <a:r>
              <a:rPr lang="it-IT" sz="1200" i="1" dirty="0"/>
              <a:t>Intensive Care Medicine</a:t>
            </a:r>
            <a:r>
              <a:rPr lang="it-IT" sz="1200" dirty="0"/>
              <a:t>, </a:t>
            </a:r>
            <a:r>
              <a:rPr lang="it-IT" sz="1200" i="1" dirty="0"/>
              <a:t>35</a:t>
            </a:r>
            <a:r>
              <a:rPr lang="it-IT" sz="1200" dirty="0"/>
              <a:t>(12), 2164–2172. </a:t>
            </a:r>
          </a:p>
          <a:p>
            <a:pPr marL="304800" indent="-304800"/>
            <a:r>
              <a:rPr lang="it-IT" sz="1200" baseline="30000" dirty="0">
                <a:effectLst/>
              </a:rPr>
              <a:t>4</a:t>
            </a:r>
            <a:r>
              <a:rPr lang="it-IT" sz="1200" dirty="0">
                <a:effectLst/>
              </a:rPr>
              <a:t>Milne, S. et al (2019). </a:t>
            </a:r>
            <a:r>
              <a:rPr lang="it-IT" sz="1200" i="1" dirty="0"/>
              <a:t>Journal of Applied </a:t>
            </a:r>
            <a:r>
              <a:rPr lang="it-IT" sz="1200" i="1" dirty="0" err="1"/>
              <a:t>Physiology</a:t>
            </a:r>
            <a:r>
              <a:rPr lang="it-IT" sz="1200" i="1" dirty="0"/>
              <a:t> (Bethesda, Md. : 1985)</a:t>
            </a:r>
            <a:r>
              <a:rPr lang="it-IT" sz="1200" dirty="0"/>
              <a:t>, </a:t>
            </a:r>
            <a:r>
              <a:rPr lang="it-IT" sz="1200" i="1" dirty="0"/>
              <a:t>126</a:t>
            </a:r>
            <a:r>
              <a:rPr lang="it-IT" sz="1200" dirty="0"/>
              <a:t>(5),1223–1231</a:t>
            </a:r>
            <a:endParaRPr lang="it-IT" sz="1200" dirty="0">
              <a:effectLst/>
            </a:endParaRPr>
          </a:p>
        </p:txBody>
      </p:sp>
      <p:pic>
        <p:nvPicPr>
          <p:cNvPr id="1026" name="Picture 2" descr="https://restech.it/wp-content/uploads/2017/04/03-polmoni.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38370" y="1357721"/>
            <a:ext cx="2801409" cy="259830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32767" y="911177"/>
            <a:ext cx="8607012" cy="584775"/>
          </a:xfrm>
          <a:prstGeom prst="rect">
            <a:avLst/>
          </a:prstGeom>
        </p:spPr>
        <p:txBody>
          <a:bodyPr wrap="square">
            <a:spAutoFit/>
          </a:bodyPr>
          <a:lstStyle/>
          <a:p>
            <a:pPr marL="285750" indent="-285750">
              <a:buFont typeface="Wingdings" panose="05000000000000000000" pitchFamily="2" charset="2"/>
              <a:buChar char="ü"/>
            </a:pPr>
            <a:r>
              <a:rPr lang="en-US" sz="1600" dirty="0">
                <a:latin typeface="Klavika Lt" panose="02000000000000000000" pitchFamily="50" charset="0"/>
              </a:rPr>
              <a:t>At low FOT frequencies (5 Hz – 8 Hz), </a:t>
            </a:r>
            <a:r>
              <a:rPr lang="en-US" sz="1600" dirty="0" err="1">
                <a:latin typeface="Klavika Lt" panose="02000000000000000000" pitchFamily="50" charset="0"/>
              </a:rPr>
              <a:t>Xrs</a:t>
            </a:r>
            <a:r>
              <a:rPr lang="en-US" sz="1600" dirty="0">
                <a:latin typeface="Klavika Lt" panose="02000000000000000000" pitchFamily="50" charset="0"/>
              </a:rPr>
              <a:t> is related to the amount of alveoli in communication with the airway opening. </a:t>
            </a:r>
          </a:p>
        </p:txBody>
      </p:sp>
    </p:spTree>
    <p:extLst>
      <p:ext uri="{BB962C8B-B14F-4D97-AF65-F5344CB8AC3E}">
        <p14:creationId xmlns:p14="http://schemas.microsoft.com/office/powerpoint/2010/main" val="217305538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D2C33581-7C6F-4448-B16F-5F0C715E3307}"/>
              </a:ext>
            </a:extLst>
          </p:cNvPr>
          <p:cNvSpPr>
            <a:spLocks noGrp="1"/>
          </p:cNvSpPr>
          <p:nvPr>
            <p:ph type="title"/>
          </p:nvPr>
        </p:nvSpPr>
        <p:spPr>
          <a:xfrm>
            <a:off x="719138" y="34925"/>
            <a:ext cx="6281102" cy="838200"/>
          </a:xfrm>
        </p:spPr>
        <p:txBody>
          <a:bodyPr/>
          <a:lstStyle/>
          <a:p>
            <a:r>
              <a:rPr lang="en-US" sz="2400" spc="90" dirty="0">
                <a:latin typeface="Calibri"/>
                <a:cs typeface="Calibri"/>
              </a:rPr>
              <a:t>REACTANCE</a:t>
            </a:r>
            <a:r>
              <a:rPr lang="en-US" sz="2400" spc="120" dirty="0">
                <a:latin typeface="Calibri"/>
                <a:cs typeface="Calibri"/>
              </a:rPr>
              <a:t>(</a:t>
            </a:r>
            <a:r>
              <a:rPr lang="en-US" sz="2400" spc="120" dirty="0" err="1">
                <a:latin typeface="Calibri"/>
                <a:cs typeface="Calibri"/>
              </a:rPr>
              <a:t>Xrs</a:t>
            </a:r>
            <a:r>
              <a:rPr lang="en-US" sz="2400" spc="120" dirty="0">
                <a:latin typeface="Calibri"/>
                <a:cs typeface="Calibri"/>
              </a:rPr>
              <a:t>)</a:t>
            </a:r>
            <a:r>
              <a:rPr lang="en-US" sz="2400" spc="120" dirty="0"/>
              <a:t>:</a:t>
            </a:r>
            <a:r>
              <a:rPr lang="en-US" sz="2400" spc="290" dirty="0"/>
              <a:t> </a:t>
            </a:r>
            <a:r>
              <a:rPr lang="en-US" sz="2400" spc="120" dirty="0"/>
              <a:t>CLINICAL</a:t>
            </a:r>
            <a:r>
              <a:rPr lang="en-US" sz="2400" spc="335" dirty="0"/>
              <a:t> </a:t>
            </a:r>
            <a:r>
              <a:rPr lang="en-US" sz="2400" spc="114" dirty="0"/>
              <a:t>MEANINGS</a:t>
            </a:r>
            <a:endParaRPr lang="en-US" dirty="0"/>
          </a:p>
        </p:txBody>
      </p:sp>
      <p:sp>
        <p:nvSpPr>
          <p:cNvPr id="4" name="Segnaposto numero diapositiva 2">
            <a:extLst>
              <a:ext uri="{FF2B5EF4-FFF2-40B4-BE49-F238E27FC236}">
                <a16:creationId xmlns:a16="http://schemas.microsoft.com/office/drawing/2014/main" id="{94ED2DA1-F871-4716-8FB4-76472582644C}"/>
              </a:ext>
            </a:extLst>
          </p:cNvPr>
          <p:cNvSpPr>
            <a:spLocks noGrp="1"/>
          </p:cNvSpPr>
          <p:nvPr>
            <p:ph type="sldNum" sz="quarter" idx="10"/>
          </p:nvPr>
        </p:nvSpPr>
        <p:spPr>
          <a:xfrm>
            <a:off x="8720138" y="6546850"/>
            <a:ext cx="525462" cy="365125"/>
          </a:xfrm>
        </p:spPr>
        <p:txBody>
          <a:bodyPr/>
          <a:lstStyle/>
          <a:p>
            <a:pPr>
              <a:defRPr/>
            </a:pPr>
            <a:fld id="{5D040FC1-1E75-463C-B717-375CDE4BD406}" type="slidenum">
              <a:rPr lang="en-US" smtClean="0"/>
              <a:pPr>
                <a:defRPr/>
              </a:pPr>
              <a:t>22</a:t>
            </a:fld>
            <a:endParaRPr lang="en-US" dirty="0"/>
          </a:p>
        </p:txBody>
      </p:sp>
      <p:sp>
        <p:nvSpPr>
          <p:cNvPr id="5" name="CasellaDiTesto 4">
            <a:extLst>
              <a:ext uri="{FF2B5EF4-FFF2-40B4-BE49-F238E27FC236}">
                <a16:creationId xmlns:a16="http://schemas.microsoft.com/office/drawing/2014/main" id="{BF30A695-1F2A-4E71-8ABB-08267AF521DE}"/>
              </a:ext>
            </a:extLst>
          </p:cNvPr>
          <p:cNvSpPr txBox="1"/>
          <p:nvPr/>
        </p:nvSpPr>
        <p:spPr>
          <a:xfrm>
            <a:off x="164388" y="651405"/>
            <a:ext cx="8684800" cy="923330"/>
          </a:xfrm>
          <a:prstGeom prst="rect">
            <a:avLst/>
          </a:prstGeom>
          <a:noFill/>
        </p:spPr>
        <p:txBody>
          <a:bodyPr wrap="square">
            <a:spAutoFit/>
          </a:bodyPr>
          <a:lstStyle/>
          <a:p>
            <a:pPr algn="just"/>
            <a:r>
              <a:rPr lang="en-US" dirty="0">
                <a:solidFill>
                  <a:schemeClr val="tx1"/>
                </a:solidFill>
                <a:latin typeface="Klavika Lt" panose="02000000000000000000" pitchFamily="2" charset="0"/>
              </a:rPr>
              <a:t>Low-frequency Xrs (i.e., 5-8 Hz) becomes ABNORMAL when the </a:t>
            </a:r>
            <a:r>
              <a:rPr lang="en-US" dirty="0">
                <a:solidFill>
                  <a:schemeClr val="tx1"/>
                </a:solidFill>
                <a:latin typeface="Klavika Md" panose="02000000000000000000" pitchFamily="50" charset="0"/>
              </a:rPr>
              <a:t>measurable part of the respiratory system</a:t>
            </a:r>
            <a:r>
              <a:rPr lang="en-US" dirty="0">
                <a:solidFill>
                  <a:schemeClr val="tx1"/>
                </a:solidFill>
                <a:latin typeface="Klavika Lt" panose="02000000000000000000" pitchFamily="2" charset="0"/>
              </a:rPr>
              <a:t>, including the lungs and chest wall, becomes “stiffer” (i.e., </a:t>
            </a:r>
            <a:r>
              <a:rPr lang="en-US" dirty="0">
                <a:solidFill>
                  <a:schemeClr val="tx1"/>
                </a:solidFill>
                <a:latin typeface="Klavika Md" panose="02000000000000000000" pitchFamily="50" charset="0"/>
              </a:rPr>
              <a:t>dynamic compliance is reduced</a:t>
            </a:r>
            <a:r>
              <a:rPr lang="en-US" dirty="0">
                <a:solidFill>
                  <a:schemeClr val="tx1"/>
                </a:solidFill>
                <a:latin typeface="Klavika Lt" panose="02000000000000000000" pitchFamily="2" charset="0"/>
              </a:rPr>
              <a:t>).</a:t>
            </a:r>
          </a:p>
        </p:txBody>
      </p:sp>
      <p:sp>
        <p:nvSpPr>
          <p:cNvPr id="6" name="CasellaDiTesto 5">
            <a:extLst>
              <a:ext uri="{FF2B5EF4-FFF2-40B4-BE49-F238E27FC236}">
                <a16:creationId xmlns:a16="http://schemas.microsoft.com/office/drawing/2014/main" id="{0D0120EC-1972-486A-B06B-739CED27F3CE}"/>
              </a:ext>
            </a:extLst>
          </p:cNvPr>
          <p:cNvSpPr txBox="1"/>
          <p:nvPr/>
        </p:nvSpPr>
        <p:spPr>
          <a:xfrm>
            <a:off x="2350894" y="5176501"/>
            <a:ext cx="4622574" cy="1200329"/>
          </a:xfrm>
          <a:prstGeom prst="rect">
            <a:avLst/>
          </a:prstGeom>
          <a:solidFill>
            <a:srgbClr val="FFC000"/>
          </a:solidFill>
          <a:ln>
            <a:solidFill>
              <a:srgbClr val="FFC000"/>
            </a:solidFill>
          </a:ln>
        </p:spPr>
        <p:txBody>
          <a:bodyPr wrap="square">
            <a:spAutoFit/>
          </a:bodyPr>
          <a:lstStyle/>
          <a:p>
            <a:r>
              <a:rPr lang="en-US" dirty="0">
                <a:solidFill>
                  <a:schemeClr val="tx1"/>
                </a:solidFill>
                <a:latin typeface="Klavika Lt" panose="02000000000000000000" pitchFamily="50" charset="0"/>
              </a:rPr>
              <a:t>When there is an </a:t>
            </a:r>
            <a:r>
              <a:rPr lang="en-US" dirty="0">
                <a:solidFill>
                  <a:schemeClr val="tx1"/>
                </a:solidFill>
                <a:latin typeface="Klavika Md" panose="02000000000000000000" pitchFamily="50" charset="0"/>
              </a:rPr>
              <a:t>increase in the stiffness of the chest wall</a:t>
            </a:r>
            <a:r>
              <a:rPr lang="en-US" dirty="0">
                <a:solidFill>
                  <a:schemeClr val="tx1"/>
                </a:solidFill>
                <a:latin typeface="Klavika Lt" panose="02000000000000000000" pitchFamily="50" charset="0"/>
              </a:rPr>
              <a:t>, which can occur in disorders such as osteogenesis imperfecta or amyotrophic lateral sclerosis (ALS).</a:t>
            </a:r>
          </a:p>
        </p:txBody>
      </p:sp>
      <p:sp>
        <p:nvSpPr>
          <p:cNvPr id="7" name="CasellaDiTesto 6">
            <a:extLst>
              <a:ext uri="{FF2B5EF4-FFF2-40B4-BE49-F238E27FC236}">
                <a16:creationId xmlns:a16="http://schemas.microsoft.com/office/drawing/2014/main" id="{15DD9411-62D2-4629-AD71-27B20D8F655D}"/>
              </a:ext>
            </a:extLst>
          </p:cNvPr>
          <p:cNvSpPr txBox="1"/>
          <p:nvPr/>
        </p:nvSpPr>
        <p:spPr>
          <a:xfrm>
            <a:off x="6170718" y="2884208"/>
            <a:ext cx="2779495" cy="1200329"/>
          </a:xfrm>
          <a:prstGeom prst="rect">
            <a:avLst/>
          </a:prstGeom>
          <a:solidFill>
            <a:schemeClr val="accent2">
              <a:lumMod val="20000"/>
              <a:lumOff val="80000"/>
            </a:schemeClr>
          </a:solidFill>
        </p:spPr>
        <p:txBody>
          <a:bodyPr wrap="square">
            <a:spAutoFit/>
          </a:bodyPr>
          <a:lstStyle/>
          <a:p>
            <a:r>
              <a:rPr lang="en-US" dirty="0">
                <a:solidFill>
                  <a:schemeClr val="tx1"/>
                </a:solidFill>
                <a:latin typeface="Klavika Lt" panose="02000000000000000000" pitchFamily="50" charset="0"/>
              </a:rPr>
              <a:t>When there is an increase in the stiffness of the lung parenchyma, as seen in </a:t>
            </a:r>
            <a:r>
              <a:rPr lang="en-US" dirty="0">
                <a:solidFill>
                  <a:schemeClr val="tx1"/>
                </a:solidFill>
                <a:latin typeface="Klavika Md" panose="02000000000000000000" pitchFamily="50" charset="0"/>
              </a:rPr>
              <a:t>Interstitial lung diseases </a:t>
            </a:r>
          </a:p>
        </p:txBody>
      </p:sp>
      <p:sp>
        <p:nvSpPr>
          <p:cNvPr id="8" name="CasellaDiTesto 7">
            <a:extLst>
              <a:ext uri="{FF2B5EF4-FFF2-40B4-BE49-F238E27FC236}">
                <a16:creationId xmlns:a16="http://schemas.microsoft.com/office/drawing/2014/main" id="{0D0A4016-6B9A-4288-8D8B-E45FFCA903D0}"/>
              </a:ext>
            </a:extLst>
          </p:cNvPr>
          <p:cNvSpPr txBox="1"/>
          <p:nvPr/>
        </p:nvSpPr>
        <p:spPr>
          <a:xfrm>
            <a:off x="273654" y="2801553"/>
            <a:ext cx="2782370" cy="1477328"/>
          </a:xfrm>
          <a:prstGeom prst="rect">
            <a:avLst/>
          </a:prstGeom>
          <a:solidFill>
            <a:srgbClr val="C1D497"/>
          </a:solidFill>
        </p:spPr>
        <p:txBody>
          <a:bodyPr wrap="square">
            <a:spAutoFit/>
          </a:bodyPr>
          <a:lstStyle/>
          <a:p>
            <a:r>
              <a:rPr lang="en-US" dirty="0">
                <a:solidFill>
                  <a:schemeClr val="tx1"/>
                </a:solidFill>
                <a:latin typeface="Klavika Lt" panose="02000000000000000000" pitchFamily="50" charset="0"/>
              </a:rPr>
              <a:t>When oscillations cannot reach the periphery, such as in cases </a:t>
            </a:r>
            <a:r>
              <a:rPr lang="en-US" dirty="0">
                <a:solidFill>
                  <a:schemeClr val="tx1"/>
                </a:solidFill>
                <a:latin typeface="Klavika Md" panose="02000000000000000000" pitchFamily="50" charset="0"/>
              </a:rPr>
              <a:t>of small airway obstruction</a:t>
            </a:r>
            <a:r>
              <a:rPr lang="en-US" dirty="0">
                <a:latin typeface="Klavika Md" panose="02000000000000000000" pitchFamily="50" charset="0"/>
              </a:rPr>
              <a:t>/</a:t>
            </a:r>
            <a:r>
              <a:rPr lang="en-US" dirty="0">
                <a:solidFill>
                  <a:schemeClr val="tx1"/>
                </a:solidFill>
                <a:latin typeface="Klavika Md" panose="02000000000000000000" pitchFamily="50" charset="0"/>
              </a:rPr>
              <a:t>collapse, or alveolar </a:t>
            </a:r>
            <a:r>
              <a:rPr lang="en-US" dirty="0" err="1">
                <a:solidFill>
                  <a:schemeClr val="tx1"/>
                </a:solidFill>
                <a:latin typeface="Klavika Md" panose="02000000000000000000" pitchFamily="50" charset="0"/>
              </a:rPr>
              <a:t>derecruitment</a:t>
            </a:r>
            <a:r>
              <a:rPr lang="en-US" dirty="0">
                <a:solidFill>
                  <a:schemeClr val="tx1"/>
                </a:solidFill>
                <a:latin typeface="Klavika Md" panose="02000000000000000000" pitchFamily="50" charset="0"/>
              </a:rPr>
              <a:t>. </a:t>
            </a:r>
          </a:p>
        </p:txBody>
      </p:sp>
      <p:grpSp>
        <p:nvGrpSpPr>
          <p:cNvPr id="9" name="Gruppo 8">
            <a:extLst>
              <a:ext uri="{FF2B5EF4-FFF2-40B4-BE49-F238E27FC236}">
                <a16:creationId xmlns:a16="http://schemas.microsoft.com/office/drawing/2014/main" id="{9FA9A697-C481-455B-8B02-EEF724AECE1B}"/>
              </a:ext>
            </a:extLst>
          </p:cNvPr>
          <p:cNvGrpSpPr>
            <a:grpSpLocks noChangeAspect="1"/>
          </p:cNvGrpSpPr>
          <p:nvPr/>
        </p:nvGrpSpPr>
        <p:grpSpPr>
          <a:xfrm>
            <a:off x="3143881" y="1970089"/>
            <a:ext cx="2834714" cy="3096072"/>
            <a:chOff x="2915277" y="1429760"/>
            <a:chExt cx="3257510" cy="3557848"/>
          </a:xfrm>
        </p:grpSpPr>
        <p:pic>
          <p:nvPicPr>
            <p:cNvPr id="10" name="Immagine 9" descr="Immagine che contiene schizzo, bianco e nero, disegno, arte&#10;&#10;Descrizione generata automaticamente">
              <a:extLst>
                <a:ext uri="{FF2B5EF4-FFF2-40B4-BE49-F238E27FC236}">
                  <a16:creationId xmlns:a16="http://schemas.microsoft.com/office/drawing/2014/main" id="{9EF73F5D-B1C4-43F3-A20B-036774B5A2E9}"/>
                </a:ext>
              </a:extLst>
            </p:cNvPr>
            <p:cNvPicPr>
              <a:picLocks noChangeAspect="1"/>
            </p:cNvPicPr>
            <p:nvPr/>
          </p:nvPicPr>
          <p:blipFill>
            <a:blip r:embed="rId2" cstate="print">
              <a:duotone>
                <a:schemeClr val="bg2">
                  <a:shade val="45000"/>
                  <a:satMod val="135000"/>
                </a:schemeClr>
                <a:prstClr val="white"/>
              </a:duotone>
              <a:extLst>
                <a:ext uri="{BEBA8EAE-BF5A-486C-A8C5-ECC9F3942E4B}">
                  <a14:imgProps xmlns:a14="http://schemas.microsoft.com/office/drawing/2010/main">
                    <a14:imgLayer r:embed="rId3">
                      <a14:imgEffect>
                        <a14:backgroundRemoval t="9957" b="97619" l="7329" r="97045">
                          <a14:foregroundMark x1="77305" y1="25758" x2="77305" y2="25758"/>
                          <a14:foregroundMark x1="92317" y1="46645" x2="92317" y2="46645"/>
                          <a14:foregroundMark x1="97281" y1="64286" x2="97281" y2="64286"/>
                          <a14:foregroundMark x1="96690" y1="81494" x2="96690" y2="81494"/>
                          <a14:foregroundMark x1="94090" y1="90152" x2="94090" y2="90152"/>
                          <a14:foregroundMark x1="93026" y1="97727" x2="93026" y2="97727"/>
                          <a14:foregroundMark x1="7329" y1="81818" x2="7329" y2="81818"/>
                          <a14:foregroundMark x1="10993" y1="96970" x2="10993" y2="96970"/>
                          <a14:backgroundMark x1="79433" y1="80195" x2="79433" y2="80195"/>
                          <a14:backgroundMark x1="86525" y1="82576" x2="86525" y2="82576"/>
                          <a14:backgroundMark x1="85106" y1="81818" x2="85106" y2="81818"/>
                          <a14:backgroundMark x1="85343" y1="82035" x2="85343" y2="82035"/>
                          <a14:backgroundMark x1="82861" y1="81277" x2="82861" y2="81277"/>
                          <a14:backgroundMark x1="7329" y1="77056" x2="7329" y2="77056"/>
                          <a14:backgroundMark x1="7565" y1="78896" x2="7565" y2="78896"/>
                          <a14:backgroundMark x1="95981" y1="77381" x2="95981" y2="77381"/>
                          <a14:backgroundMark x1="79551" y1="80195" x2="79551" y2="80195"/>
                        </a14:backgroundRemoval>
                      </a14:imgEffect>
                    </a14:imgLayer>
                  </a14:imgProps>
                </a:ext>
                <a:ext uri="{28A0092B-C50C-407E-A947-70E740481C1C}">
                  <a14:useLocalDpi xmlns:a14="http://schemas.microsoft.com/office/drawing/2010/main" val="0"/>
                </a:ext>
              </a:extLst>
            </a:blip>
            <a:stretch>
              <a:fillRect/>
            </a:stretch>
          </p:blipFill>
          <p:spPr>
            <a:xfrm>
              <a:off x="2915277" y="1429760"/>
              <a:ext cx="3257510" cy="3557848"/>
            </a:xfrm>
            <a:prstGeom prst="rect">
              <a:avLst/>
            </a:prstGeom>
          </p:spPr>
        </p:pic>
        <p:grpSp>
          <p:nvGrpSpPr>
            <p:cNvPr id="11" name="Gruppo 10">
              <a:extLst>
                <a:ext uri="{FF2B5EF4-FFF2-40B4-BE49-F238E27FC236}">
                  <a16:creationId xmlns:a16="http://schemas.microsoft.com/office/drawing/2014/main" id="{C0CE0648-833F-4AAD-BEDE-3124A5C0ECD2}"/>
                </a:ext>
              </a:extLst>
            </p:cNvPr>
            <p:cNvGrpSpPr/>
            <p:nvPr/>
          </p:nvGrpSpPr>
          <p:grpSpPr>
            <a:xfrm>
              <a:off x="3350132" y="2526875"/>
              <a:ext cx="994731" cy="1569007"/>
              <a:chOff x="3252529" y="3050849"/>
              <a:chExt cx="994731" cy="1569007"/>
            </a:xfrm>
          </p:grpSpPr>
          <p:sp>
            <p:nvSpPr>
              <p:cNvPr id="15" name="Figura a mano libera: forma 14">
                <a:extLst>
                  <a:ext uri="{FF2B5EF4-FFF2-40B4-BE49-F238E27FC236}">
                    <a16:creationId xmlns:a16="http://schemas.microsoft.com/office/drawing/2014/main" id="{85042DF4-245A-4739-A9B3-597A0BD2FD53}"/>
                  </a:ext>
                </a:extLst>
              </p:cNvPr>
              <p:cNvSpPr/>
              <p:nvPr/>
            </p:nvSpPr>
            <p:spPr>
              <a:xfrm>
                <a:off x="3886627" y="3050849"/>
                <a:ext cx="143570" cy="391397"/>
              </a:xfrm>
              <a:custGeom>
                <a:avLst/>
                <a:gdLst>
                  <a:gd name="connsiteX0" fmla="*/ 0 w 143570"/>
                  <a:gd name="connsiteY0" fmla="*/ 0 h 391397"/>
                  <a:gd name="connsiteX1" fmla="*/ 85458 w 143570"/>
                  <a:gd name="connsiteY1" fmla="*/ 18800 h 391397"/>
                  <a:gd name="connsiteX2" fmla="*/ 114514 w 143570"/>
                  <a:gd name="connsiteY2" fmla="*/ 97422 h 391397"/>
                  <a:gd name="connsiteX3" fmla="*/ 97422 w 143570"/>
                  <a:gd name="connsiteY3" fmla="*/ 268338 h 391397"/>
                  <a:gd name="connsiteX4" fmla="*/ 112805 w 143570"/>
                  <a:gd name="connsiteY4" fmla="*/ 343541 h 391397"/>
                  <a:gd name="connsiteX5" fmla="*/ 143570 w 143570"/>
                  <a:gd name="connsiteY5" fmla="*/ 391397 h 39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3570" h="391397">
                    <a:moveTo>
                      <a:pt x="0" y="0"/>
                    </a:moveTo>
                    <a:cubicBezTo>
                      <a:pt x="33186" y="1281"/>
                      <a:pt x="66372" y="2563"/>
                      <a:pt x="85458" y="18800"/>
                    </a:cubicBezTo>
                    <a:cubicBezTo>
                      <a:pt x="104544" y="35037"/>
                      <a:pt x="112520" y="55833"/>
                      <a:pt x="114514" y="97422"/>
                    </a:cubicBezTo>
                    <a:cubicBezTo>
                      <a:pt x="116508" y="139011"/>
                      <a:pt x="97707" y="227318"/>
                      <a:pt x="97422" y="268338"/>
                    </a:cubicBezTo>
                    <a:cubicBezTo>
                      <a:pt x="97137" y="309358"/>
                      <a:pt x="105114" y="323031"/>
                      <a:pt x="112805" y="343541"/>
                    </a:cubicBezTo>
                    <a:cubicBezTo>
                      <a:pt x="120496" y="364051"/>
                      <a:pt x="138728" y="365475"/>
                      <a:pt x="143570" y="391397"/>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6" name="Figura a mano libera: forma 15">
                <a:extLst>
                  <a:ext uri="{FF2B5EF4-FFF2-40B4-BE49-F238E27FC236}">
                    <a16:creationId xmlns:a16="http://schemas.microsoft.com/office/drawing/2014/main" id="{FDD04FA1-5D44-4D65-9914-EDB097702987}"/>
                  </a:ext>
                </a:extLst>
              </p:cNvPr>
              <p:cNvSpPr/>
              <p:nvPr/>
            </p:nvSpPr>
            <p:spPr>
              <a:xfrm>
                <a:off x="3567015" y="3351661"/>
                <a:ext cx="410198" cy="142051"/>
              </a:xfrm>
              <a:custGeom>
                <a:avLst/>
                <a:gdLst>
                  <a:gd name="connsiteX0" fmla="*/ 410198 w 410198"/>
                  <a:gd name="connsiteY0" fmla="*/ 78621 h 142051"/>
                  <a:gd name="connsiteX1" fmla="*/ 326449 w 410198"/>
                  <a:gd name="connsiteY1" fmla="*/ 114513 h 142051"/>
                  <a:gd name="connsiteX2" fmla="*/ 181170 w 410198"/>
                  <a:gd name="connsiteY2" fmla="*/ 140151 h 142051"/>
                  <a:gd name="connsiteX3" fmla="*/ 78621 w 410198"/>
                  <a:gd name="connsiteY3" fmla="*/ 138441 h 142051"/>
                  <a:gd name="connsiteX4" fmla="*/ 61529 w 410198"/>
                  <a:gd name="connsiteY4" fmla="*/ 124768 h 142051"/>
                  <a:gd name="connsiteX5" fmla="*/ 46147 w 410198"/>
                  <a:gd name="connsiteY5" fmla="*/ 52983 h 142051"/>
                  <a:gd name="connsiteX6" fmla="*/ 0 w 410198"/>
                  <a:gd name="connsiteY6" fmla="*/ 0 h 1420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0198" h="142051">
                    <a:moveTo>
                      <a:pt x="410198" y="78621"/>
                    </a:moveTo>
                    <a:cubicBezTo>
                      <a:pt x="387409" y="91439"/>
                      <a:pt x="364620" y="104258"/>
                      <a:pt x="326449" y="114513"/>
                    </a:cubicBezTo>
                    <a:cubicBezTo>
                      <a:pt x="288278" y="124768"/>
                      <a:pt x="222475" y="136163"/>
                      <a:pt x="181170" y="140151"/>
                    </a:cubicBezTo>
                    <a:cubicBezTo>
                      <a:pt x="139865" y="144139"/>
                      <a:pt x="98561" y="141005"/>
                      <a:pt x="78621" y="138441"/>
                    </a:cubicBezTo>
                    <a:cubicBezTo>
                      <a:pt x="58681" y="135877"/>
                      <a:pt x="66941" y="139011"/>
                      <a:pt x="61529" y="124768"/>
                    </a:cubicBezTo>
                    <a:cubicBezTo>
                      <a:pt x="56117" y="110525"/>
                      <a:pt x="56402" y="73778"/>
                      <a:pt x="46147" y="52983"/>
                    </a:cubicBezTo>
                    <a:cubicBezTo>
                      <a:pt x="35892" y="32188"/>
                      <a:pt x="17946" y="16094"/>
                      <a:pt x="0" y="0"/>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Figura a mano libera: forma 16">
                <a:extLst>
                  <a:ext uri="{FF2B5EF4-FFF2-40B4-BE49-F238E27FC236}">
                    <a16:creationId xmlns:a16="http://schemas.microsoft.com/office/drawing/2014/main" id="{51DBA802-9CDF-45BB-8ED6-D975B3D31588}"/>
                  </a:ext>
                </a:extLst>
              </p:cNvPr>
              <p:cNvSpPr/>
              <p:nvPr/>
            </p:nvSpPr>
            <p:spPr>
              <a:xfrm>
                <a:off x="3467883" y="3449083"/>
                <a:ext cx="500784" cy="211938"/>
              </a:xfrm>
              <a:custGeom>
                <a:avLst/>
                <a:gdLst>
                  <a:gd name="connsiteX0" fmla="*/ 500784 w 500784"/>
                  <a:gd name="connsiteY0" fmla="*/ 0 h 211938"/>
                  <a:gd name="connsiteX1" fmla="*/ 422163 w 500784"/>
                  <a:gd name="connsiteY1" fmla="*/ 109386 h 211938"/>
                  <a:gd name="connsiteX2" fmla="*/ 367470 w 500784"/>
                  <a:gd name="connsiteY2" fmla="*/ 167497 h 211938"/>
                  <a:gd name="connsiteX3" fmla="*/ 282012 w 500784"/>
                  <a:gd name="connsiteY3" fmla="*/ 189716 h 211938"/>
                  <a:gd name="connsiteX4" fmla="*/ 189717 w 500784"/>
                  <a:gd name="connsiteY4" fmla="*/ 211935 h 211938"/>
                  <a:gd name="connsiteX5" fmla="*/ 88877 w 500784"/>
                  <a:gd name="connsiteY5" fmla="*/ 188007 h 211938"/>
                  <a:gd name="connsiteX6" fmla="*/ 0 w 500784"/>
                  <a:gd name="connsiteY6" fmla="*/ 164079 h 211938"/>
                  <a:gd name="connsiteX7" fmla="*/ 0 w 500784"/>
                  <a:gd name="connsiteY7" fmla="*/ 164079 h 2119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0784" h="211938">
                    <a:moveTo>
                      <a:pt x="500784" y="0"/>
                    </a:moveTo>
                    <a:cubicBezTo>
                      <a:pt x="472583" y="40735"/>
                      <a:pt x="444382" y="81470"/>
                      <a:pt x="422163" y="109386"/>
                    </a:cubicBezTo>
                    <a:cubicBezTo>
                      <a:pt x="399944" y="137302"/>
                      <a:pt x="390828" y="154109"/>
                      <a:pt x="367470" y="167497"/>
                    </a:cubicBezTo>
                    <a:cubicBezTo>
                      <a:pt x="344112" y="180885"/>
                      <a:pt x="282012" y="189716"/>
                      <a:pt x="282012" y="189716"/>
                    </a:cubicBezTo>
                    <a:cubicBezTo>
                      <a:pt x="252387" y="197122"/>
                      <a:pt x="221906" y="212220"/>
                      <a:pt x="189717" y="211935"/>
                    </a:cubicBezTo>
                    <a:cubicBezTo>
                      <a:pt x="157528" y="211650"/>
                      <a:pt x="120496" y="195983"/>
                      <a:pt x="88877" y="188007"/>
                    </a:cubicBezTo>
                    <a:cubicBezTo>
                      <a:pt x="57257" y="180031"/>
                      <a:pt x="0" y="164079"/>
                      <a:pt x="0" y="164079"/>
                    </a:cubicBezTo>
                    <a:lnTo>
                      <a:pt x="0" y="164079"/>
                    </a:ln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8" name="Figura a mano libera: forma 17">
                <a:extLst>
                  <a:ext uri="{FF2B5EF4-FFF2-40B4-BE49-F238E27FC236}">
                    <a16:creationId xmlns:a16="http://schemas.microsoft.com/office/drawing/2014/main" id="{DB0A2EB6-A2C7-43A6-A855-5EF87C56D746}"/>
                  </a:ext>
                </a:extLst>
              </p:cNvPr>
              <p:cNvSpPr/>
              <p:nvPr/>
            </p:nvSpPr>
            <p:spPr>
              <a:xfrm>
                <a:off x="3769407" y="3621708"/>
                <a:ext cx="88165" cy="193135"/>
              </a:xfrm>
              <a:custGeom>
                <a:avLst/>
                <a:gdLst>
                  <a:gd name="connsiteX0" fmla="*/ 88165 w 88165"/>
                  <a:gd name="connsiteY0" fmla="*/ 0 h 193135"/>
                  <a:gd name="connsiteX1" fmla="*/ 67655 w 88165"/>
                  <a:gd name="connsiteY1" fmla="*/ 112804 h 193135"/>
                  <a:gd name="connsiteX2" fmla="*/ 6125 w 88165"/>
                  <a:gd name="connsiteY2" fmla="*/ 193135 h 193135"/>
                </a:gdLst>
                <a:ahLst/>
                <a:cxnLst>
                  <a:cxn ang="0">
                    <a:pos x="connsiteX0" y="connsiteY0"/>
                  </a:cxn>
                  <a:cxn ang="0">
                    <a:pos x="connsiteX1" y="connsiteY1"/>
                  </a:cxn>
                  <a:cxn ang="0">
                    <a:pos x="connsiteX2" y="connsiteY2"/>
                  </a:cxn>
                </a:cxnLst>
                <a:rect l="l" t="t" r="r" b="b"/>
                <a:pathLst>
                  <a:path w="88165" h="193135">
                    <a:moveTo>
                      <a:pt x="88165" y="0"/>
                    </a:moveTo>
                    <a:cubicBezTo>
                      <a:pt x="84746" y="40307"/>
                      <a:pt x="81328" y="80615"/>
                      <a:pt x="67655" y="112804"/>
                    </a:cubicBezTo>
                    <a:cubicBezTo>
                      <a:pt x="53982" y="144993"/>
                      <a:pt x="-21791" y="168637"/>
                      <a:pt x="6125" y="193135"/>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Figura a mano libera: forma 18">
                <a:extLst>
                  <a:ext uri="{FF2B5EF4-FFF2-40B4-BE49-F238E27FC236}">
                    <a16:creationId xmlns:a16="http://schemas.microsoft.com/office/drawing/2014/main" id="{C187D7A5-8498-4AC2-B44B-4D3BDB131316}"/>
                  </a:ext>
                </a:extLst>
              </p:cNvPr>
              <p:cNvSpPr/>
              <p:nvPr/>
            </p:nvSpPr>
            <p:spPr>
              <a:xfrm>
                <a:off x="3380716" y="3637090"/>
                <a:ext cx="422163" cy="174334"/>
              </a:xfrm>
              <a:custGeom>
                <a:avLst/>
                <a:gdLst>
                  <a:gd name="connsiteX0" fmla="*/ 422163 w 422163"/>
                  <a:gd name="connsiteY0" fmla="*/ 0 h 174334"/>
                  <a:gd name="connsiteX1" fmla="*/ 300812 w 422163"/>
                  <a:gd name="connsiteY1" fmla="*/ 87167 h 174334"/>
                  <a:gd name="connsiteX2" fmla="*/ 176044 w 422163"/>
                  <a:gd name="connsiteY2" fmla="*/ 129896 h 174334"/>
                  <a:gd name="connsiteX3" fmla="*/ 59821 w 422163"/>
                  <a:gd name="connsiteY3" fmla="*/ 162370 h 174334"/>
                  <a:gd name="connsiteX4" fmla="*/ 0 w 422163"/>
                  <a:gd name="connsiteY4" fmla="*/ 174334 h 174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163" h="174334">
                    <a:moveTo>
                      <a:pt x="422163" y="0"/>
                    </a:moveTo>
                    <a:cubicBezTo>
                      <a:pt x="381997" y="32759"/>
                      <a:pt x="341832" y="65518"/>
                      <a:pt x="300812" y="87167"/>
                    </a:cubicBezTo>
                    <a:cubicBezTo>
                      <a:pt x="259792" y="108816"/>
                      <a:pt x="216209" y="117362"/>
                      <a:pt x="176044" y="129896"/>
                    </a:cubicBezTo>
                    <a:cubicBezTo>
                      <a:pt x="135879" y="142430"/>
                      <a:pt x="89162" y="154964"/>
                      <a:pt x="59821" y="162370"/>
                    </a:cubicBezTo>
                    <a:cubicBezTo>
                      <a:pt x="30480" y="169776"/>
                      <a:pt x="15240" y="172055"/>
                      <a:pt x="0" y="174334"/>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Figura a mano libera: forma 19">
                <a:extLst>
                  <a:ext uri="{FF2B5EF4-FFF2-40B4-BE49-F238E27FC236}">
                    <a16:creationId xmlns:a16="http://schemas.microsoft.com/office/drawing/2014/main" id="{D8588054-5725-4DC3-B9ED-F028AF0E3F09}"/>
                  </a:ext>
                </a:extLst>
              </p:cNvPr>
              <p:cNvSpPr/>
              <p:nvPr/>
            </p:nvSpPr>
            <p:spPr>
              <a:xfrm>
                <a:off x="3402935" y="3801169"/>
                <a:ext cx="71785" cy="87167"/>
              </a:xfrm>
              <a:custGeom>
                <a:avLst/>
                <a:gdLst>
                  <a:gd name="connsiteX0" fmla="*/ 71785 w 71785"/>
                  <a:gd name="connsiteY0" fmla="*/ 0 h 87167"/>
                  <a:gd name="connsiteX1" fmla="*/ 39311 w 71785"/>
                  <a:gd name="connsiteY1" fmla="*/ 51275 h 87167"/>
                  <a:gd name="connsiteX2" fmla="*/ 0 w 71785"/>
                  <a:gd name="connsiteY2" fmla="*/ 87167 h 87167"/>
                </a:gdLst>
                <a:ahLst/>
                <a:cxnLst>
                  <a:cxn ang="0">
                    <a:pos x="connsiteX0" y="connsiteY0"/>
                  </a:cxn>
                  <a:cxn ang="0">
                    <a:pos x="connsiteX1" y="connsiteY1"/>
                  </a:cxn>
                  <a:cxn ang="0">
                    <a:pos x="connsiteX2" y="connsiteY2"/>
                  </a:cxn>
                </a:cxnLst>
                <a:rect l="l" t="t" r="r" b="b"/>
                <a:pathLst>
                  <a:path w="71785" h="87167">
                    <a:moveTo>
                      <a:pt x="71785" y="0"/>
                    </a:moveTo>
                    <a:cubicBezTo>
                      <a:pt x="61530" y="18373"/>
                      <a:pt x="51275" y="36747"/>
                      <a:pt x="39311" y="51275"/>
                    </a:cubicBezTo>
                    <a:cubicBezTo>
                      <a:pt x="27347" y="65803"/>
                      <a:pt x="13673" y="76485"/>
                      <a:pt x="0" y="87167"/>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1" name="Figura a mano libera: forma 20">
                <a:extLst>
                  <a:ext uri="{FF2B5EF4-FFF2-40B4-BE49-F238E27FC236}">
                    <a16:creationId xmlns:a16="http://schemas.microsoft.com/office/drawing/2014/main" id="{0029B9FC-A67E-4FF1-B657-CF7CCA463047}"/>
                  </a:ext>
                </a:extLst>
              </p:cNvPr>
              <p:cNvSpPr/>
              <p:nvPr/>
            </p:nvSpPr>
            <p:spPr>
              <a:xfrm>
                <a:off x="3614871" y="3331151"/>
                <a:ext cx="80330" cy="58111"/>
              </a:xfrm>
              <a:custGeom>
                <a:avLst/>
                <a:gdLst>
                  <a:gd name="connsiteX0" fmla="*/ 0 w 80330"/>
                  <a:gd name="connsiteY0" fmla="*/ 58111 h 58111"/>
                  <a:gd name="connsiteX1" fmla="*/ 80330 w 80330"/>
                  <a:gd name="connsiteY1" fmla="*/ 0 h 58111"/>
                </a:gdLst>
                <a:ahLst/>
                <a:cxnLst>
                  <a:cxn ang="0">
                    <a:pos x="connsiteX0" y="connsiteY0"/>
                  </a:cxn>
                  <a:cxn ang="0">
                    <a:pos x="connsiteX1" y="connsiteY1"/>
                  </a:cxn>
                </a:cxnLst>
                <a:rect l="l" t="t" r="r" b="b"/>
                <a:pathLst>
                  <a:path w="80330" h="58111">
                    <a:moveTo>
                      <a:pt x="0" y="58111"/>
                    </a:moveTo>
                    <a:cubicBezTo>
                      <a:pt x="26492" y="29482"/>
                      <a:pt x="52984" y="854"/>
                      <a:pt x="80330" y="0"/>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2" name="Figura a mano libera: forma 21">
                <a:extLst>
                  <a:ext uri="{FF2B5EF4-FFF2-40B4-BE49-F238E27FC236}">
                    <a16:creationId xmlns:a16="http://schemas.microsoft.com/office/drawing/2014/main" id="{4ED7EA74-E15C-47B9-ABBA-1BEC9B906D83}"/>
                  </a:ext>
                </a:extLst>
              </p:cNvPr>
              <p:cNvSpPr/>
              <p:nvPr/>
            </p:nvSpPr>
            <p:spPr>
              <a:xfrm>
                <a:off x="3790914" y="3149980"/>
                <a:ext cx="172625" cy="160661"/>
              </a:xfrm>
              <a:custGeom>
                <a:avLst/>
                <a:gdLst>
                  <a:gd name="connsiteX0" fmla="*/ 172625 w 172625"/>
                  <a:gd name="connsiteY0" fmla="*/ 160661 h 160661"/>
                  <a:gd name="connsiteX1" fmla="*/ 75203 w 172625"/>
                  <a:gd name="connsiteY1" fmla="*/ 141860 h 160661"/>
                  <a:gd name="connsiteX2" fmla="*/ 34184 w 172625"/>
                  <a:gd name="connsiteY2" fmla="*/ 116223 h 160661"/>
                  <a:gd name="connsiteX3" fmla="*/ 15383 w 172625"/>
                  <a:gd name="connsiteY3" fmla="*/ 80330 h 160661"/>
                  <a:gd name="connsiteX4" fmla="*/ 0 w 172625"/>
                  <a:gd name="connsiteY4" fmla="*/ 0 h 1606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2625" h="160661">
                    <a:moveTo>
                      <a:pt x="172625" y="160661"/>
                    </a:moveTo>
                    <a:cubicBezTo>
                      <a:pt x="135450" y="154963"/>
                      <a:pt x="98276" y="149266"/>
                      <a:pt x="75203" y="141860"/>
                    </a:cubicBezTo>
                    <a:cubicBezTo>
                      <a:pt x="52130" y="134454"/>
                      <a:pt x="44154" y="126478"/>
                      <a:pt x="34184" y="116223"/>
                    </a:cubicBezTo>
                    <a:cubicBezTo>
                      <a:pt x="24214" y="105968"/>
                      <a:pt x="21080" y="99700"/>
                      <a:pt x="15383" y="80330"/>
                    </a:cubicBezTo>
                    <a:cubicBezTo>
                      <a:pt x="9686" y="60960"/>
                      <a:pt x="4843" y="30480"/>
                      <a:pt x="0" y="0"/>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3" name="Figura a mano libera: forma 22">
                <a:extLst>
                  <a:ext uri="{FF2B5EF4-FFF2-40B4-BE49-F238E27FC236}">
                    <a16:creationId xmlns:a16="http://schemas.microsoft.com/office/drawing/2014/main" id="{24339E19-D1C7-4ABA-A1CC-BFBDF8AA5A0B}"/>
                  </a:ext>
                </a:extLst>
              </p:cNvPr>
              <p:cNvSpPr/>
              <p:nvPr/>
            </p:nvSpPr>
            <p:spPr>
              <a:xfrm>
                <a:off x="3672982" y="3234287"/>
                <a:ext cx="123060" cy="13115"/>
              </a:xfrm>
              <a:custGeom>
                <a:avLst/>
                <a:gdLst>
                  <a:gd name="connsiteX0" fmla="*/ 123060 w 123060"/>
                  <a:gd name="connsiteY0" fmla="*/ 13115 h 13115"/>
                  <a:gd name="connsiteX1" fmla="*/ 59821 w 123060"/>
                  <a:gd name="connsiteY1" fmla="*/ 1151 h 13115"/>
                  <a:gd name="connsiteX2" fmla="*/ 0 w 123060"/>
                  <a:gd name="connsiteY2" fmla="*/ 1151 h 13115"/>
                </a:gdLst>
                <a:ahLst/>
                <a:cxnLst>
                  <a:cxn ang="0">
                    <a:pos x="connsiteX0" y="connsiteY0"/>
                  </a:cxn>
                  <a:cxn ang="0">
                    <a:pos x="connsiteX1" y="connsiteY1"/>
                  </a:cxn>
                  <a:cxn ang="0">
                    <a:pos x="connsiteX2" y="connsiteY2"/>
                  </a:cxn>
                </a:cxnLst>
                <a:rect l="l" t="t" r="r" b="b"/>
                <a:pathLst>
                  <a:path w="123060" h="13115">
                    <a:moveTo>
                      <a:pt x="123060" y="13115"/>
                    </a:moveTo>
                    <a:cubicBezTo>
                      <a:pt x="101695" y="8130"/>
                      <a:pt x="80331" y="3145"/>
                      <a:pt x="59821" y="1151"/>
                    </a:cubicBezTo>
                    <a:cubicBezTo>
                      <a:pt x="39311" y="-843"/>
                      <a:pt x="19655" y="154"/>
                      <a:pt x="0" y="1151"/>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4" name="Figura a mano libera: forma 23">
                <a:extLst>
                  <a:ext uri="{FF2B5EF4-FFF2-40B4-BE49-F238E27FC236}">
                    <a16:creationId xmlns:a16="http://schemas.microsoft.com/office/drawing/2014/main" id="{12E327CD-37A6-443C-9037-F7F1153477B0}"/>
                  </a:ext>
                </a:extLst>
              </p:cNvPr>
              <p:cNvSpPr/>
              <p:nvPr/>
            </p:nvSpPr>
            <p:spPr>
              <a:xfrm>
                <a:off x="3291840" y="3854153"/>
                <a:ext cx="646062" cy="370888"/>
              </a:xfrm>
              <a:custGeom>
                <a:avLst/>
                <a:gdLst>
                  <a:gd name="connsiteX0" fmla="*/ 646062 w 646062"/>
                  <a:gd name="connsiteY0" fmla="*/ 0 h 370888"/>
                  <a:gd name="connsiteX1" fmla="*/ 483692 w 646062"/>
                  <a:gd name="connsiteY1" fmla="*/ 76912 h 370888"/>
                  <a:gd name="connsiteX2" fmla="*/ 365760 w 646062"/>
                  <a:gd name="connsiteY2" fmla="*/ 152115 h 370888"/>
                  <a:gd name="connsiteX3" fmla="*/ 268338 w 646062"/>
                  <a:gd name="connsiteY3" fmla="*/ 227318 h 370888"/>
                  <a:gd name="connsiteX4" fmla="*/ 172625 w 646062"/>
                  <a:gd name="connsiteY4" fmla="*/ 299103 h 370888"/>
                  <a:gd name="connsiteX5" fmla="*/ 0 w 646062"/>
                  <a:gd name="connsiteY5" fmla="*/ 370888 h 3708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6062" h="370888">
                    <a:moveTo>
                      <a:pt x="646062" y="0"/>
                    </a:moveTo>
                    <a:cubicBezTo>
                      <a:pt x="588235" y="25780"/>
                      <a:pt x="530409" y="51560"/>
                      <a:pt x="483692" y="76912"/>
                    </a:cubicBezTo>
                    <a:cubicBezTo>
                      <a:pt x="436975" y="102264"/>
                      <a:pt x="401652" y="127047"/>
                      <a:pt x="365760" y="152115"/>
                    </a:cubicBezTo>
                    <a:cubicBezTo>
                      <a:pt x="329868" y="177183"/>
                      <a:pt x="300527" y="202820"/>
                      <a:pt x="268338" y="227318"/>
                    </a:cubicBezTo>
                    <a:cubicBezTo>
                      <a:pt x="236149" y="251816"/>
                      <a:pt x="217348" y="275175"/>
                      <a:pt x="172625" y="299103"/>
                    </a:cubicBezTo>
                    <a:cubicBezTo>
                      <a:pt x="127902" y="323031"/>
                      <a:pt x="63951" y="346959"/>
                      <a:pt x="0" y="370888"/>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5" name="Figura a mano libera: forma 24">
                <a:extLst>
                  <a:ext uri="{FF2B5EF4-FFF2-40B4-BE49-F238E27FC236}">
                    <a16:creationId xmlns:a16="http://schemas.microsoft.com/office/drawing/2014/main" id="{4E47FF33-E498-4DA6-BE2B-FD0670139919}"/>
                  </a:ext>
                </a:extLst>
              </p:cNvPr>
              <p:cNvSpPr/>
              <p:nvPr/>
            </p:nvSpPr>
            <p:spPr>
              <a:xfrm>
                <a:off x="3296967" y="3931065"/>
                <a:ext cx="481983" cy="451218"/>
              </a:xfrm>
              <a:custGeom>
                <a:avLst/>
                <a:gdLst>
                  <a:gd name="connsiteX0" fmla="*/ 481983 w 481983"/>
                  <a:gd name="connsiteY0" fmla="*/ 0 h 451218"/>
                  <a:gd name="connsiteX1" fmla="*/ 451218 w 481983"/>
                  <a:gd name="connsiteY1" fmla="*/ 92295 h 451218"/>
                  <a:gd name="connsiteX2" fmla="*/ 403362 w 481983"/>
                  <a:gd name="connsiteY2" fmla="*/ 158952 h 451218"/>
                  <a:gd name="connsiteX3" fmla="*/ 317904 w 481983"/>
                  <a:gd name="connsiteY3" fmla="*/ 285430 h 451218"/>
                  <a:gd name="connsiteX4" fmla="*/ 232446 w 481983"/>
                  <a:gd name="connsiteY4" fmla="*/ 393107 h 451218"/>
                  <a:gd name="connsiteX5" fmla="*/ 121351 w 481983"/>
                  <a:gd name="connsiteY5" fmla="*/ 427290 h 451218"/>
                  <a:gd name="connsiteX6" fmla="*/ 0 w 481983"/>
                  <a:gd name="connsiteY6" fmla="*/ 451218 h 45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81983" h="451218">
                    <a:moveTo>
                      <a:pt x="481983" y="0"/>
                    </a:moveTo>
                    <a:cubicBezTo>
                      <a:pt x="473152" y="32901"/>
                      <a:pt x="464321" y="65803"/>
                      <a:pt x="451218" y="92295"/>
                    </a:cubicBezTo>
                    <a:cubicBezTo>
                      <a:pt x="438115" y="118787"/>
                      <a:pt x="425581" y="126763"/>
                      <a:pt x="403362" y="158952"/>
                    </a:cubicBezTo>
                    <a:cubicBezTo>
                      <a:pt x="381143" y="191141"/>
                      <a:pt x="346390" y="246404"/>
                      <a:pt x="317904" y="285430"/>
                    </a:cubicBezTo>
                    <a:cubicBezTo>
                      <a:pt x="289418" y="324456"/>
                      <a:pt x="265205" y="369464"/>
                      <a:pt x="232446" y="393107"/>
                    </a:cubicBezTo>
                    <a:cubicBezTo>
                      <a:pt x="199687" y="416750"/>
                      <a:pt x="160092" y="417605"/>
                      <a:pt x="121351" y="427290"/>
                    </a:cubicBezTo>
                    <a:cubicBezTo>
                      <a:pt x="82610" y="436975"/>
                      <a:pt x="41305" y="444096"/>
                      <a:pt x="0" y="451218"/>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6" name="Figura a mano libera: forma 25">
                <a:extLst>
                  <a:ext uri="{FF2B5EF4-FFF2-40B4-BE49-F238E27FC236}">
                    <a16:creationId xmlns:a16="http://schemas.microsoft.com/office/drawing/2014/main" id="{E99A729D-128C-4C8E-ABC4-5688C06D53F3}"/>
                  </a:ext>
                </a:extLst>
              </p:cNvPr>
              <p:cNvSpPr/>
              <p:nvPr/>
            </p:nvSpPr>
            <p:spPr>
              <a:xfrm>
                <a:off x="3687367" y="4134455"/>
                <a:ext cx="34618" cy="232446"/>
              </a:xfrm>
              <a:custGeom>
                <a:avLst/>
                <a:gdLst>
                  <a:gd name="connsiteX0" fmla="*/ 2707 w 34618"/>
                  <a:gd name="connsiteY0" fmla="*/ 0 h 232446"/>
                  <a:gd name="connsiteX1" fmla="*/ 31763 w 34618"/>
                  <a:gd name="connsiteY1" fmla="*/ 52984 h 232446"/>
                  <a:gd name="connsiteX2" fmla="*/ 30054 w 34618"/>
                  <a:gd name="connsiteY2" fmla="*/ 119641 h 232446"/>
                  <a:gd name="connsiteX3" fmla="*/ 998 w 34618"/>
                  <a:gd name="connsiteY3" fmla="*/ 181171 h 232446"/>
                  <a:gd name="connsiteX4" fmla="*/ 9544 w 34618"/>
                  <a:gd name="connsiteY4" fmla="*/ 232446 h 2324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618" h="232446">
                    <a:moveTo>
                      <a:pt x="2707" y="0"/>
                    </a:moveTo>
                    <a:cubicBezTo>
                      <a:pt x="14956" y="16522"/>
                      <a:pt x="27205" y="33044"/>
                      <a:pt x="31763" y="52984"/>
                    </a:cubicBezTo>
                    <a:cubicBezTo>
                      <a:pt x="36321" y="72924"/>
                      <a:pt x="35181" y="98277"/>
                      <a:pt x="30054" y="119641"/>
                    </a:cubicBezTo>
                    <a:cubicBezTo>
                      <a:pt x="24927" y="141005"/>
                      <a:pt x="4416" y="162370"/>
                      <a:pt x="998" y="181171"/>
                    </a:cubicBezTo>
                    <a:cubicBezTo>
                      <a:pt x="-2420" y="199972"/>
                      <a:pt x="3562" y="216209"/>
                      <a:pt x="9544" y="232446"/>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7" name="Figura a mano libera: forma 26">
                <a:extLst>
                  <a:ext uri="{FF2B5EF4-FFF2-40B4-BE49-F238E27FC236}">
                    <a16:creationId xmlns:a16="http://schemas.microsoft.com/office/drawing/2014/main" id="{E5E4B3BA-27D3-40C1-B94A-0A1E1525AD25}"/>
                  </a:ext>
                </a:extLst>
              </p:cNvPr>
              <p:cNvSpPr/>
              <p:nvPr/>
            </p:nvSpPr>
            <p:spPr>
              <a:xfrm>
                <a:off x="3731094" y="4260933"/>
                <a:ext cx="75203" cy="66657"/>
              </a:xfrm>
              <a:custGeom>
                <a:avLst/>
                <a:gdLst>
                  <a:gd name="connsiteX0" fmla="*/ 0 w 75203"/>
                  <a:gd name="connsiteY0" fmla="*/ 0 h 66657"/>
                  <a:gd name="connsiteX1" fmla="*/ 75203 w 75203"/>
                  <a:gd name="connsiteY1" fmla="*/ 66657 h 66657"/>
                </a:gdLst>
                <a:ahLst/>
                <a:cxnLst>
                  <a:cxn ang="0">
                    <a:pos x="connsiteX0" y="connsiteY0"/>
                  </a:cxn>
                  <a:cxn ang="0">
                    <a:pos x="connsiteX1" y="connsiteY1"/>
                  </a:cxn>
                </a:cxnLst>
                <a:rect l="l" t="t" r="r" b="b"/>
                <a:pathLst>
                  <a:path w="75203" h="66657">
                    <a:moveTo>
                      <a:pt x="0" y="0"/>
                    </a:moveTo>
                    <a:lnTo>
                      <a:pt x="75203" y="66657"/>
                    </a:ln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8" name="Figura a mano libera: forma 27">
                <a:extLst>
                  <a:ext uri="{FF2B5EF4-FFF2-40B4-BE49-F238E27FC236}">
                    <a16:creationId xmlns:a16="http://schemas.microsoft.com/office/drawing/2014/main" id="{3FDBABC9-4DAD-4AF9-AA5E-E20F5504C40A}"/>
                  </a:ext>
                </a:extLst>
              </p:cNvPr>
              <p:cNvSpPr/>
              <p:nvPr/>
            </p:nvSpPr>
            <p:spPr>
              <a:xfrm>
                <a:off x="3467883" y="3973794"/>
                <a:ext cx="150406" cy="39311"/>
              </a:xfrm>
              <a:custGeom>
                <a:avLst/>
                <a:gdLst>
                  <a:gd name="connsiteX0" fmla="*/ 150406 w 150406"/>
                  <a:gd name="connsiteY0" fmla="*/ 39311 h 39311"/>
                  <a:gd name="connsiteX1" fmla="*/ 68367 w 150406"/>
                  <a:gd name="connsiteY1" fmla="*/ 18801 h 39311"/>
                  <a:gd name="connsiteX2" fmla="*/ 0 w 150406"/>
                  <a:gd name="connsiteY2" fmla="*/ 0 h 39311"/>
                </a:gdLst>
                <a:ahLst/>
                <a:cxnLst>
                  <a:cxn ang="0">
                    <a:pos x="connsiteX0" y="connsiteY0"/>
                  </a:cxn>
                  <a:cxn ang="0">
                    <a:pos x="connsiteX1" y="connsiteY1"/>
                  </a:cxn>
                  <a:cxn ang="0">
                    <a:pos x="connsiteX2" y="connsiteY2"/>
                  </a:cxn>
                </a:cxnLst>
                <a:rect l="l" t="t" r="r" b="b"/>
                <a:pathLst>
                  <a:path w="150406" h="39311">
                    <a:moveTo>
                      <a:pt x="150406" y="39311"/>
                    </a:moveTo>
                    <a:lnTo>
                      <a:pt x="68367" y="18801"/>
                    </a:lnTo>
                    <a:cubicBezTo>
                      <a:pt x="43299" y="12249"/>
                      <a:pt x="21649" y="6124"/>
                      <a:pt x="0" y="0"/>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9" name="Figura a mano libera: forma 28">
                <a:extLst>
                  <a:ext uri="{FF2B5EF4-FFF2-40B4-BE49-F238E27FC236}">
                    <a16:creationId xmlns:a16="http://schemas.microsoft.com/office/drawing/2014/main" id="{C33C4CA4-E676-411F-92F4-6D6F673C6A27}"/>
                  </a:ext>
                </a:extLst>
              </p:cNvPr>
              <p:cNvSpPr/>
              <p:nvPr/>
            </p:nvSpPr>
            <p:spPr>
              <a:xfrm>
                <a:off x="3346533" y="4081471"/>
                <a:ext cx="126478" cy="35893"/>
              </a:xfrm>
              <a:custGeom>
                <a:avLst/>
                <a:gdLst>
                  <a:gd name="connsiteX0" fmla="*/ 126478 w 126478"/>
                  <a:gd name="connsiteY0" fmla="*/ 35893 h 35893"/>
                  <a:gd name="connsiteX1" fmla="*/ 0 w 126478"/>
                  <a:gd name="connsiteY1" fmla="*/ 0 h 35893"/>
                </a:gdLst>
                <a:ahLst/>
                <a:cxnLst>
                  <a:cxn ang="0">
                    <a:pos x="connsiteX0" y="connsiteY0"/>
                  </a:cxn>
                  <a:cxn ang="0">
                    <a:pos x="connsiteX1" y="connsiteY1"/>
                  </a:cxn>
                </a:cxnLst>
                <a:rect l="l" t="t" r="r" b="b"/>
                <a:pathLst>
                  <a:path w="126478" h="35893">
                    <a:moveTo>
                      <a:pt x="126478" y="35893"/>
                    </a:moveTo>
                    <a:lnTo>
                      <a:pt x="0" y="0"/>
                    </a:ln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0" name="Figura a mano libera: forma 29">
                <a:extLst>
                  <a:ext uri="{FF2B5EF4-FFF2-40B4-BE49-F238E27FC236}">
                    <a16:creationId xmlns:a16="http://schemas.microsoft.com/office/drawing/2014/main" id="{91879E39-3EBA-4161-B24C-EC2629503FEE}"/>
                  </a:ext>
                </a:extLst>
              </p:cNvPr>
              <p:cNvSpPr/>
              <p:nvPr/>
            </p:nvSpPr>
            <p:spPr>
              <a:xfrm>
                <a:off x="3537959" y="4317335"/>
                <a:ext cx="34196" cy="263211"/>
              </a:xfrm>
              <a:custGeom>
                <a:avLst/>
                <a:gdLst>
                  <a:gd name="connsiteX0" fmla="*/ 0 w 34196"/>
                  <a:gd name="connsiteY0" fmla="*/ 0 h 263211"/>
                  <a:gd name="connsiteX1" fmla="*/ 30765 w 34196"/>
                  <a:gd name="connsiteY1" fmla="*/ 78622 h 263211"/>
                  <a:gd name="connsiteX2" fmla="*/ 30765 w 34196"/>
                  <a:gd name="connsiteY2" fmla="*/ 140151 h 263211"/>
                  <a:gd name="connsiteX3" fmla="*/ 6837 w 34196"/>
                  <a:gd name="connsiteY3" fmla="*/ 213645 h 263211"/>
                  <a:gd name="connsiteX4" fmla="*/ 0 w 34196"/>
                  <a:gd name="connsiteY4" fmla="*/ 263211 h 26321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196" h="263211">
                    <a:moveTo>
                      <a:pt x="0" y="0"/>
                    </a:moveTo>
                    <a:cubicBezTo>
                      <a:pt x="12819" y="27632"/>
                      <a:pt x="25638" y="55264"/>
                      <a:pt x="30765" y="78622"/>
                    </a:cubicBezTo>
                    <a:cubicBezTo>
                      <a:pt x="35892" y="101980"/>
                      <a:pt x="34753" y="117647"/>
                      <a:pt x="30765" y="140151"/>
                    </a:cubicBezTo>
                    <a:cubicBezTo>
                      <a:pt x="26777" y="162655"/>
                      <a:pt x="11964" y="193135"/>
                      <a:pt x="6837" y="213645"/>
                    </a:cubicBezTo>
                    <a:cubicBezTo>
                      <a:pt x="1710" y="234155"/>
                      <a:pt x="855" y="248683"/>
                      <a:pt x="0" y="263211"/>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1" name="Figura a mano libera: forma 30">
                <a:extLst>
                  <a:ext uri="{FF2B5EF4-FFF2-40B4-BE49-F238E27FC236}">
                    <a16:creationId xmlns:a16="http://schemas.microsoft.com/office/drawing/2014/main" id="{004E22DC-3195-4962-B16D-4E4CB97B51A2}"/>
                  </a:ext>
                </a:extLst>
              </p:cNvPr>
              <p:cNvSpPr/>
              <p:nvPr/>
            </p:nvSpPr>
            <p:spPr>
              <a:xfrm>
                <a:off x="3252529" y="4360064"/>
                <a:ext cx="215354" cy="186299"/>
              </a:xfrm>
              <a:custGeom>
                <a:avLst/>
                <a:gdLst>
                  <a:gd name="connsiteX0" fmla="*/ 215354 w 215354"/>
                  <a:gd name="connsiteY0" fmla="*/ 0 h 186299"/>
                  <a:gd name="connsiteX1" fmla="*/ 165789 w 215354"/>
                  <a:gd name="connsiteY1" fmla="*/ 94004 h 186299"/>
                  <a:gd name="connsiteX2" fmla="*/ 97422 w 215354"/>
                  <a:gd name="connsiteY2" fmla="*/ 126478 h 186299"/>
                  <a:gd name="connsiteX3" fmla="*/ 0 w 215354"/>
                  <a:gd name="connsiteY3" fmla="*/ 186299 h 186299"/>
                </a:gdLst>
                <a:ahLst/>
                <a:cxnLst>
                  <a:cxn ang="0">
                    <a:pos x="connsiteX0" y="connsiteY0"/>
                  </a:cxn>
                  <a:cxn ang="0">
                    <a:pos x="connsiteX1" y="connsiteY1"/>
                  </a:cxn>
                  <a:cxn ang="0">
                    <a:pos x="connsiteX2" y="connsiteY2"/>
                  </a:cxn>
                  <a:cxn ang="0">
                    <a:pos x="connsiteX3" y="connsiteY3"/>
                  </a:cxn>
                </a:cxnLst>
                <a:rect l="l" t="t" r="r" b="b"/>
                <a:pathLst>
                  <a:path w="215354" h="186299">
                    <a:moveTo>
                      <a:pt x="215354" y="0"/>
                    </a:moveTo>
                    <a:cubicBezTo>
                      <a:pt x="200399" y="36462"/>
                      <a:pt x="185444" y="72924"/>
                      <a:pt x="165789" y="94004"/>
                    </a:cubicBezTo>
                    <a:cubicBezTo>
                      <a:pt x="146134" y="115084"/>
                      <a:pt x="125053" y="111096"/>
                      <a:pt x="97422" y="126478"/>
                    </a:cubicBezTo>
                    <a:cubicBezTo>
                      <a:pt x="69791" y="141860"/>
                      <a:pt x="34895" y="164079"/>
                      <a:pt x="0" y="186299"/>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2" name="Figura a mano libera: forma 31">
                <a:extLst>
                  <a:ext uri="{FF2B5EF4-FFF2-40B4-BE49-F238E27FC236}">
                    <a16:creationId xmlns:a16="http://schemas.microsoft.com/office/drawing/2014/main" id="{9283934C-A181-460F-B9C0-60A186BD4934}"/>
                  </a:ext>
                </a:extLst>
              </p:cNvPr>
              <p:cNvSpPr/>
              <p:nvPr/>
            </p:nvSpPr>
            <p:spPr>
              <a:xfrm>
                <a:off x="3375589" y="4479705"/>
                <a:ext cx="7493" cy="140151"/>
              </a:xfrm>
              <a:custGeom>
                <a:avLst/>
                <a:gdLst>
                  <a:gd name="connsiteX0" fmla="*/ 6836 w 7493"/>
                  <a:gd name="connsiteY0" fmla="*/ 0 h 140151"/>
                  <a:gd name="connsiteX1" fmla="*/ 6836 w 7493"/>
                  <a:gd name="connsiteY1" fmla="*/ 82040 h 140151"/>
                  <a:gd name="connsiteX2" fmla="*/ 0 w 7493"/>
                  <a:gd name="connsiteY2" fmla="*/ 140151 h 140151"/>
                </a:gdLst>
                <a:ahLst/>
                <a:cxnLst>
                  <a:cxn ang="0">
                    <a:pos x="connsiteX0" y="connsiteY0"/>
                  </a:cxn>
                  <a:cxn ang="0">
                    <a:pos x="connsiteX1" y="connsiteY1"/>
                  </a:cxn>
                  <a:cxn ang="0">
                    <a:pos x="connsiteX2" y="connsiteY2"/>
                  </a:cxn>
                </a:cxnLst>
                <a:rect l="l" t="t" r="r" b="b"/>
                <a:pathLst>
                  <a:path w="7493" h="140151">
                    <a:moveTo>
                      <a:pt x="6836" y="0"/>
                    </a:moveTo>
                    <a:cubicBezTo>
                      <a:pt x="7405" y="29341"/>
                      <a:pt x="7975" y="58682"/>
                      <a:pt x="6836" y="82040"/>
                    </a:cubicBezTo>
                    <a:cubicBezTo>
                      <a:pt x="5697" y="105398"/>
                      <a:pt x="2848" y="122774"/>
                      <a:pt x="0" y="140151"/>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3" name="Figura a mano libera: forma 32">
                <a:extLst>
                  <a:ext uri="{FF2B5EF4-FFF2-40B4-BE49-F238E27FC236}">
                    <a16:creationId xmlns:a16="http://schemas.microsoft.com/office/drawing/2014/main" id="{0DC5D33E-FFD9-451E-91F1-E8691E71818D}"/>
                  </a:ext>
                </a:extLst>
              </p:cNvPr>
              <p:cNvSpPr/>
              <p:nvPr/>
            </p:nvSpPr>
            <p:spPr>
              <a:xfrm>
                <a:off x="3850735" y="3864408"/>
                <a:ext cx="261501" cy="622134"/>
              </a:xfrm>
              <a:custGeom>
                <a:avLst/>
                <a:gdLst>
                  <a:gd name="connsiteX0" fmla="*/ 261501 w 261501"/>
                  <a:gd name="connsiteY0" fmla="*/ 0 h 622134"/>
                  <a:gd name="connsiteX1" fmla="*/ 237573 w 261501"/>
                  <a:gd name="connsiteY1" fmla="*/ 143570 h 622134"/>
                  <a:gd name="connsiteX2" fmla="*/ 177752 w 261501"/>
                  <a:gd name="connsiteY2" fmla="*/ 237573 h 622134"/>
                  <a:gd name="connsiteX3" fmla="*/ 100840 w 261501"/>
                  <a:gd name="connsiteY3" fmla="*/ 343541 h 622134"/>
                  <a:gd name="connsiteX4" fmla="*/ 51275 w 261501"/>
                  <a:gd name="connsiteY4" fmla="*/ 423872 h 622134"/>
                  <a:gd name="connsiteX5" fmla="*/ 8546 w 261501"/>
                  <a:gd name="connsiteY5" fmla="*/ 493947 h 622134"/>
                  <a:gd name="connsiteX6" fmla="*/ 0 w 261501"/>
                  <a:gd name="connsiteY6" fmla="*/ 622134 h 6221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1501" h="622134">
                    <a:moveTo>
                      <a:pt x="261501" y="0"/>
                    </a:moveTo>
                    <a:cubicBezTo>
                      <a:pt x="256516" y="51987"/>
                      <a:pt x="251531" y="103975"/>
                      <a:pt x="237573" y="143570"/>
                    </a:cubicBezTo>
                    <a:cubicBezTo>
                      <a:pt x="223615" y="183165"/>
                      <a:pt x="200541" y="204245"/>
                      <a:pt x="177752" y="237573"/>
                    </a:cubicBezTo>
                    <a:cubicBezTo>
                      <a:pt x="154963" y="270902"/>
                      <a:pt x="121919" y="312491"/>
                      <a:pt x="100840" y="343541"/>
                    </a:cubicBezTo>
                    <a:cubicBezTo>
                      <a:pt x="79761" y="374591"/>
                      <a:pt x="66657" y="398804"/>
                      <a:pt x="51275" y="423872"/>
                    </a:cubicBezTo>
                    <a:cubicBezTo>
                      <a:pt x="35893" y="448940"/>
                      <a:pt x="17092" y="460903"/>
                      <a:pt x="8546" y="493947"/>
                    </a:cubicBezTo>
                    <a:cubicBezTo>
                      <a:pt x="0" y="526991"/>
                      <a:pt x="0" y="574562"/>
                      <a:pt x="0" y="622134"/>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4" name="Figura a mano libera: forma 33">
                <a:extLst>
                  <a:ext uri="{FF2B5EF4-FFF2-40B4-BE49-F238E27FC236}">
                    <a16:creationId xmlns:a16="http://schemas.microsoft.com/office/drawing/2014/main" id="{0C820C57-1A3A-4282-AE45-17B369BB9DC3}"/>
                  </a:ext>
                </a:extLst>
              </p:cNvPr>
              <p:cNvSpPr/>
              <p:nvPr/>
            </p:nvSpPr>
            <p:spPr>
              <a:xfrm>
                <a:off x="3881500" y="4324172"/>
                <a:ext cx="99131" cy="140151"/>
              </a:xfrm>
              <a:custGeom>
                <a:avLst/>
                <a:gdLst>
                  <a:gd name="connsiteX0" fmla="*/ 0 w 99131"/>
                  <a:gd name="connsiteY0" fmla="*/ 0 h 140151"/>
                  <a:gd name="connsiteX1" fmla="*/ 42729 w 99131"/>
                  <a:gd name="connsiteY1" fmla="*/ 70075 h 140151"/>
                  <a:gd name="connsiteX2" fmla="*/ 99131 w 99131"/>
                  <a:gd name="connsiteY2" fmla="*/ 140151 h 140151"/>
                </a:gdLst>
                <a:ahLst/>
                <a:cxnLst>
                  <a:cxn ang="0">
                    <a:pos x="connsiteX0" y="connsiteY0"/>
                  </a:cxn>
                  <a:cxn ang="0">
                    <a:pos x="connsiteX1" y="connsiteY1"/>
                  </a:cxn>
                  <a:cxn ang="0">
                    <a:pos x="connsiteX2" y="connsiteY2"/>
                  </a:cxn>
                </a:cxnLst>
                <a:rect l="l" t="t" r="r" b="b"/>
                <a:pathLst>
                  <a:path w="99131" h="140151">
                    <a:moveTo>
                      <a:pt x="0" y="0"/>
                    </a:moveTo>
                    <a:cubicBezTo>
                      <a:pt x="13103" y="23358"/>
                      <a:pt x="26207" y="46717"/>
                      <a:pt x="42729" y="70075"/>
                    </a:cubicBezTo>
                    <a:cubicBezTo>
                      <a:pt x="59251" y="93433"/>
                      <a:pt x="79191" y="116792"/>
                      <a:pt x="99131" y="140151"/>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5" name="Figura a mano libera: forma 34">
                <a:extLst>
                  <a:ext uri="{FF2B5EF4-FFF2-40B4-BE49-F238E27FC236}">
                    <a16:creationId xmlns:a16="http://schemas.microsoft.com/office/drawing/2014/main" id="{20F5FB58-2123-4E26-B34E-FF43EB5C9A3C}"/>
                  </a:ext>
                </a:extLst>
              </p:cNvPr>
              <p:cNvSpPr/>
              <p:nvPr/>
            </p:nvSpPr>
            <p:spPr>
              <a:xfrm>
                <a:off x="4006268" y="4173766"/>
                <a:ext cx="87174" cy="293975"/>
              </a:xfrm>
              <a:custGeom>
                <a:avLst/>
                <a:gdLst>
                  <a:gd name="connsiteX0" fmla="*/ 0 w 87174"/>
                  <a:gd name="connsiteY0" fmla="*/ 0 h 293975"/>
                  <a:gd name="connsiteX1" fmla="*/ 68367 w 87174"/>
                  <a:gd name="connsiteY1" fmla="*/ 30765 h 293975"/>
                  <a:gd name="connsiteX2" fmla="*/ 87168 w 87174"/>
                  <a:gd name="connsiteY2" fmla="*/ 135024 h 293975"/>
                  <a:gd name="connsiteX3" fmla="*/ 70076 w 87174"/>
                  <a:gd name="connsiteY3" fmla="*/ 293975 h 293975"/>
                </a:gdLst>
                <a:ahLst/>
                <a:cxnLst>
                  <a:cxn ang="0">
                    <a:pos x="connsiteX0" y="connsiteY0"/>
                  </a:cxn>
                  <a:cxn ang="0">
                    <a:pos x="connsiteX1" y="connsiteY1"/>
                  </a:cxn>
                  <a:cxn ang="0">
                    <a:pos x="connsiteX2" y="connsiteY2"/>
                  </a:cxn>
                  <a:cxn ang="0">
                    <a:pos x="connsiteX3" y="connsiteY3"/>
                  </a:cxn>
                </a:cxnLst>
                <a:rect l="l" t="t" r="r" b="b"/>
                <a:pathLst>
                  <a:path w="87174" h="293975">
                    <a:moveTo>
                      <a:pt x="0" y="0"/>
                    </a:moveTo>
                    <a:cubicBezTo>
                      <a:pt x="26919" y="4130"/>
                      <a:pt x="53839" y="8261"/>
                      <a:pt x="68367" y="30765"/>
                    </a:cubicBezTo>
                    <a:cubicBezTo>
                      <a:pt x="82895" y="53269"/>
                      <a:pt x="86883" y="91156"/>
                      <a:pt x="87168" y="135024"/>
                    </a:cubicBezTo>
                    <a:cubicBezTo>
                      <a:pt x="87453" y="178892"/>
                      <a:pt x="78764" y="236433"/>
                      <a:pt x="70076" y="293975"/>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6" name="Figura a mano libera: forma 35">
                <a:extLst>
                  <a:ext uri="{FF2B5EF4-FFF2-40B4-BE49-F238E27FC236}">
                    <a16:creationId xmlns:a16="http://schemas.microsoft.com/office/drawing/2014/main" id="{38F00040-6383-4B1F-AEE5-7A440411270F}"/>
                  </a:ext>
                </a:extLst>
              </p:cNvPr>
              <p:cNvSpPr/>
              <p:nvPr/>
            </p:nvSpPr>
            <p:spPr>
              <a:xfrm>
                <a:off x="4112236" y="4341264"/>
                <a:ext cx="94004" cy="104258"/>
              </a:xfrm>
              <a:custGeom>
                <a:avLst/>
                <a:gdLst>
                  <a:gd name="connsiteX0" fmla="*/ 0 w 94004"/>
                  <a:gd name="connsiteY0" fmla="*/ 0 h 104258"/>
                  <a:gd name="connsiteX1" fmla="*/ 58112 w 94004"/>
                  <a:gd name="connsiteY1" fmla="*/ 56402 h 104258"/>
                  <a:gd name="connsiteX2" fmla="*/ 94004 w 94004"/>
                  <a:gd name="connsiteY2" fmla="*/ 104258 h 104258"/>
                </a:gdLst>
                <a:ahLst/>
                <a:cxnLst>
                  <a:cxn ang="0">
                    <a:pos x="connsiteX0" y="connsiteY0"/>
                  </a:cxn>
                  <a:cxn ang="0">
                    <a:pos x="connsiteX1" y="connsiteY1"/>
                  </a:cxn>
                  <a:cxn ang="0">
                    <a:pos x="connsiteX2" y="connsiteY2"/>
                  </a:cxn>
                </a:cxnLst>
                <a:rect l="l" t="t" r="r" b="b"/>
                <a:pathLst>
                  <a:path w="94004" h="104258">
                    <a:moveTo>
                      <a:pt x="0" y="0"/>
                    </a:moveTo>
                    <a:cubicBezTo>
                      <a:pt x="21222" y="19513"/>
                      <a:pt x="42445" y="39026"/>
                      <a:pt x="58112" y="56402"/>
                    </a:cubicBezTo>
                    <a:cubicBezTo>
                      <a:pt x="73779" y="73778"/>
                      <a:pt x="83891" y="89018"/>
                      <a:pt x="94004" y="104258"/>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7" name="Figura a mano libera: forma 36">
                <a:extLst>
                  <a:ext uri="{FF2B5EF4-FFF2-40B4-BE49-F238E27FC236}">
                    <a16:creationId xmlns:a16="http://schemas.microsoft.com/office/drawing/2014/main" id="{14B779BC-1A59-49B3-901D-0F9E4276083C}"/>
                  </a:ext>
                </a:extLst>
              </p:cNvPr>
              <p:cNvSpPr/>
              <p:nvPr/>
            </p:nvSpPr>
            <p:spPr>
              <a:xfrm>
                <a:off x="4071216" y="3990886"/>
                <a:ext cx="176044" cy="61530"/>
              </a:xfrm>
              <a:custGeom>
                <a:avLst/>
                <a:gdLst>
                  <a:gd name="connsiteX0" fmla="*/ 0 w 176044"/>
                  <a:gd name="connsiteY0" fmla="*/ 61530 h 61530"/>
                  <a:gd name="connsiteX1" fmla="*/ 99132 w 176044"/>
                  <a:gd name="connsiteY1" fmla="*/ 47856 h 61530"/>
                  <a:gd name="connsiteX2" fmla="*/ 176044 w 176044"/>
                  <a:gd name="connsiteY2" fmla="*/ 0 h 61530"/>
                </a:gdLst>
                <a:ahLst/>
                <a:cxnLst>
                  <a:cxn ang="0">
                    <a:pos x="connsiteX0" y="connsiteY0"/>
                  </a:cxn>
                  <a:cxn ang="0">
                    <a:pos x="connsiteX1" y="connsiteY1"/>
                  </a:cxn>
                  <a:cxn ang="0">
                    <a:pos x="connsiteX2" y="connsiteY2"/>
                  </a:cxn>
                </a:cxnLst>
                <a:rect l="l" t="t" r="r" b="b"/>
                <a:pathLst>
                  <a:path w="176044" h="61530">
                    <a:moveTo>
                      <a:pt x="0" y="61530"/>
                    </a:moveTo>
                    <a:cubicBezTo>
                      <a:pt x="34895" y="59820"/>
                      <a:pt x="69791" y="58111"/>
                      <a:pt x="99132" y="47856"/>
                    </a:cubicBezTo>
                    <a:cubicBezTo>
                      <a:pt x="128473" y="37601"/>
                      <a:pt x="152258" y="18800"/>
                      <a:pt x="176044" y="0"/>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8" name="Figura a mano libera: forma 37">
                <a:extLst>
                  <a:ext uri="{FF2B5EF4-FFF2-40B4-BE49-F238E27FC236}">
                    <a16:creationId xmlns:a16="http://schemas.microsoft.com/office/drawing/2014/main" id="{AF0944A1-F1F2-4163-94A5-81D0F753A8FF}"/>
                  </a:ext>
                </a:extLst>
              </p:cNvPr>
              <p:cNvSpPr/>
              <p:nvPr/>
            </p:nvSpPr>
            <p:spPr>
              <a:xfrm>
                <a:off x="4180603" y="4033615"/>
                <a:ext cx="64948" cy="92295"/>
              </a:xfrm>
              <a:custGeom>
                <a:avLst/>
                <a:gdLst>
                  <a:gd name="connsiteX0" fmla="*/ 0 w 64948"/>
                  <a:gd name="connsiteY0" fmla="*/ 0 h 92295"/>
                  <a:gd name="connsiteX1" fmla="*/ 52984 w 64948"/>
                  <a:gd name="connsiteY1" fmla="*/ 59821 h 92295"/>
                  <a:gd name="connsiteX2" fmla="*/ 64948 w 64948"/>
                  <a:gd name="connsiteY2" fmla="*/ 92295 h 92295"/>
                </a:gdLst>
                <a:ahLst/>
                <a:cxnLst>
                  <a:cxn ang="0">
                    <a:pos x="connsiteX0" y="connsiteY0"/>
                  </a:cxn>
                  <a:cxn ang="0">
                    <a:pos x="connsiteX1" y="connsiteY1"/>
                  </a:cxn>
                  <a:cxn ang="0">
                    <a:pos x="connsiteX2" y="connsiteY2"/>
                  </a:cxn>
                </a:cxnLst>
                <a:rect l="l" t="t" r="r" b="b"/>
                <a:pathLst>
                  <a:path w="64948" h="92295">
                    <a:moveTo>
                      <a:pt x="0" y="0"/>
                    </a:moveTo>
                    <a:cubicBezTo>
                      <a:pt x="21079" y="22219"/>
                      <a:pt x="42159" y="44439"/>
                      <a:pt x="52984" y="59821"/>
                    </a:cubicBezTo>
                    <a:cubicBezTo>
                      <a:pt x="63809" y="75204"/>
                      <a:pt x="64378" y="83749"/>
                      <a:pt x="64948" y="92295"/>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39" name="Figura a mano libera: forma 38">
                <a:extLst>
                  <a:ext uri="{FF2B5EF4-FFF2-40B4-BE49-F238E27FC236}">
                    <a16:creationId xmlns:a16="http://schemas.microsoft.com/office/drawing/2014/main" id="{007ADE06-E771-48EE-90E5-B38549C61283}"/>
                  </a:ext>
                </a:extLst>
              </p:cNvPr>
              <p:cNvSpPr/>
              <p:nvPr/>
            </p:nvSpPr>
            <p:spPr>
              <a:xfrm>
                <a:off x="3532170" y="3493521"/>
                <a:ext cx="108338" cy="13115"/>
              </a:xfrm>
              <a:custGeom>
                <a:avLst/>
                <a:gdLst>
                  <a:gd name="connsiteX0" fmla="*/ 108338 w 108338"/>
                  <a:gd name="connsiteY0" fmla="*/ 0 h 13115"/>
                  <a:gd name="connsiteX1" fmla="*/ 16044 w 108338"/>
                  <a:gd name="connsiteY1" fmla="*/ 11964 h 13115"/>
                  <a:gd name="connsiteX2" fmla="*/ 661 w 108338"/>
                  <a:gd name="connsiteY2" fmla="*/ 11964 h 13115"/>
                </a:gdLst>
                <a:ahLst/>
                <a:cxnLst>
                  <a:cxn ang="0">
                    <a:pos x="connsiteX0" y="connsiteY0"/>
                  </a:cxn>
                  <a:cxn ang="0">
                    <a:pos x="connsiteX1" y="connsiteY1"/>
                  </a:cxn>
                  <a:cxn ang="0">
                    <a:pos x="connsiteX2" y="connsiteY2"/>
                  </a:cxn>
                </a:cxnLst>
                <a:rect l="l" t="t" r="r" b="b"/>
                <a:pathLst>
                  <a:path w="108338" h="13115">
                    <a:moveTo>
                      <a:pt x="108338" y="0"/>
                    </a:moveTo>
                    <a:lnTo>
                      <a:pt x="16044" y="11964"/>
                    </a:lnTo>
                    <a:cubicBezTo>
                      <a:pt x="-1902" y="13958"/>
                      <a:pt x="-621" y="12961"/>
                      <a:pt x="661" y="11964"/>
                    </a:cubicBez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 name="Figura a mano libera: forma 39">
                <a:extLst>
                  <a:ext uri="{FF2B5EF4-FFF2-40B4-BE49-F238E27FC236}">
                    <a16:creationId xmlns:a16="http://schemas.microsoft.com/office/drawing/2014/main" id="{E7CA5E38-D3B8-421A-9E9A-3931B77DD288}"/>
                  </a:ext>
                </a:extLst>
              </p:cNvPr>
              <p:cNvSpPr/>
              <p:nvPr/>
            </p:nvSpPr>
            <p:spPr>
              <a:xfrm>
                <a:off x="3849026" y="3737930"/>
                <a:ext cx="75203" cy="51275"/>
              </a:xfrm>
              <a:custGeom>
                <a:avLst/>
                <a:gdLst>
                  <a:gd name="connsiteX0" fmla="*/ 0 w 75203"/>
                  <a:gd name="connsiteY0" fmla="*/ 0 h 51275"/>
                  <a:gd name="connsiteX1" fmla="*/ 75203 w 75203"/>
                  <a:gd name="connsiteY1" fmla="*/ 51275 h 51275"/>
                </a:gdLst>
                <a:ahLst/>
                <a:cxnLst>
                  <a:cxn ang="0">
                    <a:pos x="connsiteX0" y="connsiteY0"/>
                  </a:cxn>
                  <a:cxn ang="0">
                    <a:pos x="connsiteX1" y="connsiteY1"/>
                  </a:cxn>
                </a:cxnLst>
                <a:rect l="l" t="t" r="r" b="b"/>
                <a:pathLst>
                  <a:path w="75203" h="51275">
                    <a:moveTo>
                      <a:pt x="0" y="0"/>
                    </a:moveTo>
                    <a:lnTo>
                      <a:pt x="75203" y="51275"/>
                    </a:ln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1" name="Figura a mano libera: forma 40">
                <a:extLst>
                  <a:ext uri="{FF2B5EF4-FFF2-40B4-BE49-F238E27FC236}">
                    <a16:creationId xmlns:a16="http://schemas.microsoft.com/office/drawing/2014/main" id="{442ED96B-6F6F-4471-8495-1EEC942F7B91}"/>
                  </a:ext>
                </a:extLst>
              </p:cNvPr>
              <p:cNvSpPr/>
              <p:nvPr/>
            </p:nvSpPr>
            <p:spPr>
              <a:xfrm>
                <a:off x="3478138" y="3654182"/>
                <a:ext cx="85458" cy="63239"/>
              </a:xfrm>
              <a:custGeom>
                <a:avLst/>
                <a:gdLst>
                  <a:gd name="connsiteX0" fmla="*/ 85458 w 85458"/>
                  <a:gd name="connsiteY0" fmla="*/ 0 h 63239"/>
                  <a:gd name="connsiteX1" fmla="*/ 0 w 85458"/>
                  <a:gd name="connsiteY1" fmla="*/ 63239 h 63239"/>
                </a:gdLst>
                <a:ahLst/>
                <a:cxnLst>
                  <a:cxn ang="0">
                    <a:pos x="connsiteX0" y="connsiteY0"/>
                  </a:cxn>
                  <a:cxn ang="0">
                    <a:pos x="connsiteX1" y="connsiteY1"/>
                  </a:cxn>
                </a:cxnLst>
                <a:rect l="l" t="t" r="r" b="b"/>
                <a:pathLst>
                  <a:path w="85458" h="63239">
                    <a:moveTo>
                      <a:pt x="85458" y="0"/>
                    </a:moveTo>
                    <a:lnTo>
                      <a:pt x="0" y="63239"/>
                    </a:lnTo>
                  </a:path>
                </a:pathLst>
              </a:custGeom>
              <a:noFill/>
              <a:ln>
                <a:solidFill>
                  <a:srgbClr val="A8B4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2" name="Figura a mano libera: forma 11">
              <a:extLst>
                <a:ext uri="{FF2B5EF4-FFF2-40B4-BE49-F238E27FC236}">
                  <a16:creationId xmlns:a16="http://schemas.microsoft.com/office/drawing/2014/main" id="{DC42ECB4-B150-4384-96BD-A5FAEFDFD548}"/>
                </a:ext>
              </a:extLst>
            </p:cNvPr>
            <p:cNvSpPr/>
            <p:nvPr/>
          </p:nvSpPr>
          <p:spPr>
            <a:xfrm>
              <a:off x="4740194" y="2300522"/>
              <a:ext cx="1258041" cy="2058989"/>
            </a:xfrm>
            <a:custGeom>
              <a:avLst/>
              <a:gdLst>
                <a:gd name="connsiteX0" fmla="*/ 74967 w 1258041"/>
                <a:gd name="connsiteY0" fmla="*/ 433754 h 2058989"/>
                <a:gd name="connsiteX1" fmla="*/ 157076 w 1258041"/>
                <a:gd name="connsiteY1" fmla="*/ 191158 h 2058989"/>
                <a:gd name="connsiteX2" fmla="*/ 220524 w 1258041"/>
                <a:gd name="connsiteY2" fmla="*/ 56797 h 2058989"/>
                <a:gd name="connsiteX3" fmla="*/ 332491 w 1258041"/>
                <a:gd name="connsiteY3" fmla="*/ 813 h 2058989"/>
                <a:gd name="connsiteX4" fmla="*/ 578820 w 1258041"/>
                <a:gd name="connsiteY4" fmla="*/ 94120 h 2058989"/>
                <a:gd name="connsiteX5" fmla="*/ 817683 w 1258041"/>
                <a:gd name="connsiteY5" fmla="*/ 291928 h 2058989"/>
                <a:gd name="connsiteX6" fmla="*/ 1064011 w 1258041"/>
                <a:gd name="connsiteY6" fmla="*/ 657688 h 2058989"/>
                <a:gd name="connsiteX7" fmla="*/ 1175979 w 1258041"/>
                <a:gd name="connsiteY7" fmla="*/ 1001055 h 2058989"/>
                <a:gd name="connsiteX8" fmla="*/ 1254356 w 1258041"/>
                <a:gd name="connsiteY8" fmla="*/ 1478782 h 2058989"/>
                <a:gd name="connsiteX9" fmla="*/ 1243159 w 1258041"/>
                <a:gd name="connsiteY9" fmla="*/ 1893062 h 2058989"/>
                <a:gd name="connsiteX10" fmla="*/ 1224498 w 1258041"/>
                <a:gd name="connsiteY10" fmla="*/ 2034887 h 2058989"/>
                <a:gd name="connsiteX11" fmla="*/ 1146121 w 1258041"/>
                <a:gd name="connsiteY11" fmla="*/ 2057280 h 2058989"/>
                <a:gd name="connsiteX12" fmla="*/ 985634 w 1258041"/>
                <a:gd name="connsiteY12" fmla="*/ 2016226 h 2058989"/>
                <a:gd name="connsiteX13" fmla="*/ 754235 w 1258041"/>
                <a:gd name="connsiteY13" fmla="*/ 1915455 h 2058989"/>
                <a:gd name="connsiteX14" fmla="*/ 567623 w 1258041"/>
                <a:gd name="connsiteY14" fmla="*/ 1855739 h 2058989"/>
                <a:gd name="connsiteX15" fmla="*/ 343688 w 1258041"/>
                <a:gd name="connsiteY15" fmla="*/ 1810952 h 2058989"/>
                <a:gd name="connsiteX16" fmla="*/ 86163 w 1258041"/>
                <a:gd name="connsiteY16" fmla="*/ 1769897 h 2058989"/>
                <a:gd name="connsiteX17" fmla="*/ 18983 w 1258041"/>
                <a:gd name="connsiteY17" fmla="*/ 1680324 h 2058989"/>
                <a:gd name="connsiteX18" fmla="*/ 322 w 1258041"/>
                <a:gd name="connsiteY18" fmla="*/ 1348154 h 2058989"/>
                <a:gd name="connsiteX19" fmla="*/ 30180 w 1258041"/>
                <a:gd name="connsiteY19" fmla="*/ 974929 h 2058989"/>
                <a:gd name="connsiteX20" fmla="*/ 33912 w 1258041"/>
                <a:gd name="connsiteY20" fmla="*/ 709940 h 2058989"/>
                <a:gd name="connsiteX21" fmla="*/ 74967 w 1258041"/>
                <a:gd name="connsiteY21" fmla="*/ 433754 h 20589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258041" h="2058989">
                  <a:moveTo>
                    <a:pt x="74967" y="433754"/>
                  </a:moveTo>
                  <a:cubicBezTo>
                    <a:pt x="95494" y="347290"/>
                    <a:pt x="132816" y="253984"/>
                    <a:pt x="157076" y="191158"/>
                  </a:cubicBezTo>
                  <a:cubicBezTo>
                    <a:pt x="181336" y="128332"/>
                    <a:pt x="191288" y="88521"/>
                    <a:pt x="220524" y="56797"/>
                  </a:cubicBezTo>
                  <a:cubicBezTo>
                    <a:pt x="249760" y="25073"/>
                    <a:pt x="272775" y="-5407"/>
                    <a:pt x="332491" y="813"/>
                  </a:cubicBezTo>
                  <a:cubicBezTo>
                    <a:pt x="392207" y="7033"/>
                    <a:pt x="497955" y="45601"/>
                    <a:pt x="578820" y="94120"/>
                  </a:cubicBezTo>
                  <a:cubicBezTo>
                    <a:pt x="659685" y="142639"/>
                    <a:pt x="736818" y="198000"/>
                    <a:pt x="817683" y="291928"/>
                  </a:cubicBezTo>
                  <a:cubicBezTo>
                    <a:pt x="898548" y="385856"/>
                    <a:pt x="1004295" y="539500"/>
                    <a:pt x="1064011" y="657688"/>
                  </a:cubicBezTo>
                  <a:cubicBezTo>
                    <a:pt x="1123727" y="775876"/>
                    <a:pt x="1144255" y="864206"/>
                    <a:pt x="1175979" y="1001055"/>
                  </a:cubicBezTo>
                  <a:cubicBezTo>
                    <a:pt x="1207703" y="1137904"/>
                    <a:pt x="1243159" y="1330114"/>
                    <a:pt x="1254356" y="1478782"/>
                  </a:cubicBezTo>
                  <a:cubicBezTo>
                    <a:pt x="1265553" y="1627450"/>
                    <a:pt x="1248135" y="1800378"/>
                    <a:pt x="1243159" y="1893062"/>
                  </a:cubicBezTo>
                  <a:cubicBezTo>
                    <a:pt x="1238183" y="1985746"/>
                    <a:pt x="1240671" y="2007517"/>
                    <a:pt x="1224498" y="2034887"/>
                  </a:cubicBezTo>
                  <a:cubicBezTo>
                    <a:pt x="1208325" y="2062257"/>
                    <a:pt x="1185931" y="2060390"/>
                    <a:pt x="1146121" y="2057280"/>
                  </a:cubicBezTo>
                  <a:cubicBezTo>
                    <a:pt x="1106311" y="2054170"/>
                    <a:pt x="1050948" y="2039863"/>
                    <a:pt x="985634" y="2016226"/>
                  </a:cubicBezTo>
                  <a:cubicBezTo>
                    <a:pt x="920320" y="1992589"/>
                    <a:pt x="823904" y="1942203"/>
                    <a:pt x="754235" y="1915455"/>
                  </a:cubicBezTo>
                  <a:cubicBezTo>
                    <a:pt x="684567" y="1888707"/>
                    <a:pt x="636047" y="1873156"/>
                    <a:pt x="567623" y="1855739"/>
                  </a:cubicBezTo>
                  <a:cubicBezTo>
                    <a:pt x="499199" y="1838322"/>
                    <a:pt x="423931" y="1825259"/>
                    <a:pt x="343688" y="1810952"/>
                  </a:cubicBezTo>
                  <a:cubicBezTo>
                    <a:pt x="263445" y="1796645"/>
                    <a:pt x="140280" y="1791668"/>
                    <a:pt x="86163" y="1769897"/>
                  </a:cubicBezTo>
                  <a:cubicBezTo>
                    <a:pt x="32046" y="1748126"/>
                    <a:pt x="33290" y="1750614"/>
                    <a:pt x="18983" y="1680324"/>
                  </a:cubicBezTo>
                  <a:cubicBezTo>
                    <a:pt x="4676" y="1610034"/>
                    <a:pt x="-1544" y="1465720"/>
                    <a:pt x="322" y="1348154"/>
                  </a:cubicBezTo>
                  <a:cubicBezTo>
                    <a:pt x="2188" y="1230588"/>
                    <a:pt x="24582" y="1081298"/>
                    <a:pt x="30180" y="974929"/>
                  </a:cubicBezTo>
                  <a:cubicBezTo>
                    <a:pt x="35778" y="868560"/>
                    <a:pt x="25825" y="797026"/>
                    <a:pt x="33912" y="709940"/>
                  </a:cubicBezTo>
                  <a:cubicBezTo>
                    <a:pt x="41999" y="622854"/>
                    <a:pt x="54440" y="520218"/>
                    <a:pt x="74967" y="433754"/>
                  </a:cubicBezTo>
                  <a:close/>
                </a:path>
              </a:pathLst>
            </a:custGeom>
            <a:solidFill>
              <a:schemeClr val="accent2">
                <a:lumMod val="20000"/>
                <a:lumOff val="80000"/>
                <a:alpha val="50000"/>
              </a:schemeClr>
            </a:solidFill>
            <a:ln>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3" name="Figura a mano libera: forma 12">
              <a:extLst>
                <a:ext uri="{FF2B5EF4-FFF2-40B4-BE49-F238E27FC236}">
                  <a16:creationId xmlns:a16="http://schemas.microsoft.com/office/drawing/2014/main" id="{57B5A812-41C7-4D7E-844F-5B36A44F7BBE}"/>
                </a:ext>
              </a:extLst>
            </p:cNvPr>
            <p:cNvSpPr/>
            <p:nvPr/>
          </p:nvSpPr>
          <p:spPr>
            <a:xfrm>
              <a:off x="3116053" y="2275210"/>
              <a:ext cx="732456" cy="2631232"/>
            </a:xfrm>
            <a:custGeom>
              <a:avLst/>
              <a:gdLst>
                <a:gd name="connsiteX0" fmla="*/ 732456 w 732456"/>
                <a:gd name="connsiteY0" fmla="*/ 0 h 2631232"/>
                <a:gd name="connsiteX1" fmla="*/ 445073 w 732456"/>
                <a:gd name="connsiteY1" fmla="*/ 264989 h 2631232"/>
                <a:gd name="connsiteX2" fmla="*/ 191281 w 732456"/>
                <a:gd name="connsiteY2" fmla="*/ 675536 h 2631232"/>
                <a:gd name="connsiteX3" fmla="*/ 19597 w 732456"/>
                <a:gd name="connsiteY3" fmla="*/ 1224176 h 2631232"/>
                <a:gd name="connsiteX4" fmla="*/ 8401 w 732456"/>
                <a:gd name="connsiteY4" fmla="*/ 1843729 h 2631232"/>
                <a:gd name="connsiteX5" fmla="*/ 60652 w 732456"/>
                <a:gd name="connsiteY5" fmla="*/ 2190827 h 2631232"/>
                <a:gd name="connsiteX6" fmla="*/ 172619 w 732456"/>
                <a:gd name="connsiteY6" fmla="*/ 2631232 h 263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456" h="2631232">
                  <a:moveTo>
                    <a:pt x="732456" y="0"/>
                  </a:moveTo>
                  <a:cubicBezTo>
                    <a:pt x="633862" y="76200"/>
                    <a:pt x="535269" y="152400"/>
                    <a:pt x="445073" y="264989"/>
                  </a:cubicBezTo>
                  <a:cubicBezTo>
                    <a:pt x="354877" y="377578"/>
                    <a:pt x="262194" y="515672"/>
                    <a:pt x="191281" y="675536"/>
                  </a:cubicBezTo>
                  <a:cubicBezTo>
                    <a:pt x="120368" y="835401"/>
                    <a:pt x="50077" y="1029477"/>
                    <a:pt x="19597" y="1224176"/>
                  </a:cubicBezTo>
                  <a:cubicBezTo>
                    <a:pt x="-10883" y="1418875"/>
                    <a:pt x="1558" y="1682621"/>
                    <a:pt x="8401" y="1843729"/>
                  </a:cubicBezTo>
                  <a:cubicBezTo>
                    <a:pt x="15243" y="2004838"/>
                    <a:pt x="33282" y="2059576"/>
                    <a:pt x="60652" y="2190827"/>
                  </a:cubicBezTo>
                  <a:cubicBezTo>
                    <a:pt x="88022" y="2322078"/>
                    <a:pt x="130320" y="2476655"/>
                    <a:pt x="172619" y="2631232"/>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sp>
          <p:nvSpPr>
            <p:cNvPr id="14" name="Figura a mano libera: forma 13">
              <a:extLst>
                <a:ext uri="{FF2B5EF4-FFF2-40B4-BE49-F238E27FC236}">
                  <a16:creationId xmlns:a16="http://schemas.microsoft.com/office/drawing/2014/main" id="{DB61E893-245D-4F19-BCFE-7502959D5964}"/>
                </a:ext>
              </a:extLst>
            </p:cNvPr>
            <p:cNvSpPr/>
            <p:nvPr/>
          </p:nvSpPr>
          <p:spPr>
            <a:xfrm flipH="1">
              <a:off x="5359243" y="2288911"/>
              <a:ext cx="732456" cy="2631232"/>
            </a:xfrm>
            <a:custGeom>
              <a:avLst/>
              <a:gdLst>
                <a:gd name="connsiteX0" fmla="*/ 732456 w 732456"/>
                <a:gd name="connsiteY0" fmla="*/ 0 h 2631232"/>
                <a:gd name="connsiteX1" fmla="*/ 445073 w 732456"/>
                <a:gd name="connsiteY1" fmla="*/ 264989 h 2631232"/>
                <a:gd name="connsiteX2" fmla="*/ 191281 w 732456"/>
                <a:gd name="connsiteY2" fmla="*/ 675536 h 2631232"/>
                <a:gd name="connsiteX3" fmla="*/ 19597 w 732456"/>
                <a:gd name="connsiteY3" fmla="*/ 1224176 h 2631232"/>
                <a:gd name="connsiteX4" fmla="*/ 8401 w 732456"/>
                <a:gd name="connsiteY4" fmla="*/ 1843729 h 2631232"/>
                <a:gd name="connsiteX5" fmla="*/ 60652 w 732456"/>
                <a:gd name="connsiteY5" fmla="*/ 2190827 h 2631232"/>
                <a:gd name="connsiteX6" fmla="*/ 172619 w 732456"/>
                <a:gd name="connsiteY6" fmla="*/ 2631232 h 26312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2456" h="2631232">
                  <a:moveTo>
                    <a:pt x="732456" y="0"/>
                  </a:moveTo>
                  <a:cubicBezTo>
                    <a:pt x="633862" y="76200"/>
                    <a:pt x="535269" y="152400"/>
                    <a:pt x="445073" y="264989"/>
                  </a:cubicBezTo>
                  <a:cubicBezTo>
                    <a:pt x="354877" y="377578"/>
                    <a:pt x="262194" y="515672"/>
                    <a:pt x="191281" y="675536"/>
                  </a:cubicBezTo>
                  <a:cubicBezTo>
                    <a:pt x="120368" y="835401"/>
                    <a:pt x="50077" y="1029477"/>
                    <a:pt x="19597" y="1224176"/>
                  </a:cubicBezTo>
                  <a:cubicBezTo>
                    <a:pt x="-10883" y="1418875"/>
                    <a:pt x="1558" y="1682621"/>
                    <a:pt x="8401" y="1843729"/>
                  </a:cubicBezTo>
                  <a:cubicBezTo>
                    <a:pt x="15243" y="2004838"/>
                    <a:pt x="33282" y="2059576"/>
                    <a:pt x="60652" y="2190827"/>
                  </a:cubicBezTo>
                  <a:cubicBezTo>
                    <a:pt x="88022" y="2322078"/>
                    <a:pt x="130320" y="2476655"/>
                    <a:pt x="172619" y="2631232"/>
                  </a:cubicBezTo>
                </a:path>
              </a:pathLst>
            </a:cu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it-IT" dirty="0"/>
            </a:p>
          </p:txBody>
        </p:sp>
      </p:grpSp>
      <p:sp>
        <p:nvSpPr>
          <p:cNvPr id="42" name="CasellaDiTesto 41">
            <a:extLst>
              <a:ext uri="{FF2B5EF4-FFF2-40B4-BE49-F238E27FC236}">
                <a16:creationId xmlns:a16="http://schemas.microsoft.com/office/drawing/2014/main" id="{A71EF8F0-2779-441E-9426-59C763F51741}"/>
              </a:ext>
            </a:extLst>
          </p:cNvPr>
          <p:cNvSpPr txBox="1"/>
          <p:nvPr/>
        </p:nvSpPr>
        <p:spPr>
          <a:xfrm>
            <a:off x="1250876" y="1759335"/>
            <a:ext cx="6620723" cy="400110"/>
          </a:xfrm>
          <a:prstGeom prst="rect">
            <a:avLst/>
          </a:prstGeom>
          <a:noFill/>
        </p:spPr>
        <p:txBody>
          <a:bodyPr wrap="none" rtlCol="0">
            <a:spAutoFit/>
          </a:bodyPr>
          <a:lstStyle/>
          <a:p>
            <a:r>
              <a:rPr lang="en-US" sz="2000" dirty="0">
                <a:solidFill>
                  <a:schemeClr val="bg1">
                    <a:lumMod val="50000"/>
                  </a:schemeClr>
                </a:solidFill>
                <a:latin typeface="Klavika Md" panose="02000000000000000000" pitchFamily="50" charset="0"/>
              </a:rPr>
              <a:t>Factors Contributing to a Reduction in Dynamic Compliance:</a:t>
            </a:r>
            <a:endParaRPr lang="it-IT" sz="2000" dirty="0">
              <a:solidFill>
                <a:schemeClr val="bg1">
                  <a:lumMod val="50000"/>
                </a:schemeClr>
              </a:solidFill>
              <a:latin typeface="Klavika Md" panose="02000000000000000000" pitchFamily="50" charset="0"/>
            </a:endParaRPr>
          </a:p>
        </p:txBody>
      </p:sp>
      <p:sp>
        <p:nvSpPr>
          <p:cNvPr id="43" name="CasellaDiTesto 42">
            <a:extLst>
              <a:ext uri="{FF2B5EF4-FFF2-40B4-BE49-F238E27FC236}">
                <a16:creationId xmlns:a16="http://schemas.microsoft.com/office/drawing/2014/main" id="{301EC5DA-62D3-44E1-8390-1F0D5D9A26FD}"/>
              </a:ext>
            </a:extLst>
          </p:cNvPr>
          <p:cNvSpPr txBox="1"/>
          <p:nvPr/>
        </p:nvSpPr>
        <p:spPr>
          <a:xfrm>
            <a:off x="122599" y="2465515"/>
            <a:ext cx="3215945" cy="369332"/>
          </a:xfrm>
          <a:prstGeom prst="rect">
            <a:avLst/>
          </a:prstGeom>
          <a:noFill/>
        </p:spPr>
        <p:txBody>
          <a:bodyPr wrap="none" rtlCol="0">
            <a:spAutoFit/>
          </a:bodyPr>
          <a:lstStyle/>
          <a:p>
            <a:r>
              <a:rPr lang="it-IT" dirty="0">
                <a:solidFill>
                  <a:srgbClr val="C1D497"/>
                </a:solidFill>
                <a:latin typeface="Klavika Md" panose="02000000000000000000" pitchFamily="50" charset="0"/>
                <a:cs typeface="Arial" panose="020B0604020202020204" pitchFamily="34" charset="0"/>
              </a:rPr>
              <a:t>PERIPHERAL ʺ</a:t>
            </a:r>
            <a:r>
              <a:rPr lang="it-IT" dirty="0">
                <a:solidFill>
                  <a:srgbClr val="C1D497"/>
                </a:solidFill>
                <a:latin typeface="Klavika Md" panose="02000000000000000000" pitchFamily="50" charset="0"/>
              </a:rPr>
              <a:t>ROADBLOCKS</a:t>
            </a:r>
            <a:r>
              <a:rPr lang="it-IT" dirty="0">
                <a:solidFill>
                  <a:srgbClr val="C1D497"/>
                </a:solidFill>
                <a:latin typeface="Klavika Md" panose="02000000000000000000" pitchFamily="50" charset="0"/>
                <a:cs typeface="Arial" panose="020B0604020202020204" pitchFamily="34" charset="0"/>
              </a:rPr>
              <a:t>ʺ</a:t>
            </a:r>
            <a:endParaRPr lang="it-IT" dirty="0">
              <a:solidFill>
                <a:srgbClr val="C1D497"/>
              </a:solidFill>
              <a:latin typeface="Klavika Md" panose="02000000000000000000" pitchFamily="50" charset="0"/>
            </a:endParaRPr>
          </a:p>
        </p:txBody>
      </p:sp>
      <p:sp>
        <p:nvSpPr>
          <p:cNvPr id="44" name="CasellaDiTesto 43">
            <a:extLst>
              <a:ext uri="{FF2B5EF4-FFF2-40B4-BE49-F238E27FC236}">
                <a16:creationId xmlns:a16="http://schemas.microsoft.com/office/drawing/2014/main" id="{1615B15E-5D08-42E0-819F-671E7B751066}"/>
              </a:ext>
            </a:extLst>
          </p:cNvPr>
          <p:cNvSpPr txBox="1"/>
          <p:nvPr/>
        </p:nvSpPr>
        <p:spPr>
          <a:xfrm>
            <a:off x="3605483" y="4816813"/>
            <a:ext cx="1778413" cy="369332"/>
          </a:xfrm>
          <a:prstGeom prst="rect">
            <a:avLst/>
          </a:prstGeom>
          <a:noFill/>
        </p:spPr>
        <p:txBody>
          <a:bodyPr wrap="square">
            <a:spAutoFit/>
          </a:bodyPr>
          <a:lstStyle/>
          <a:p>
            <a:r>
              <a:rPr lang="it-IT" dirty="0">
                <a:solidFill>
                  <a:srgbClr val="FFC000"/>
                </a:solidFill>
                <a:latin typeface="Klavika Md" panose="02000000000000000000" pitchFamily="50" charset="0"/>
                <a:cs typeface="Arial" panose="020B0604020202020204" pitchFamily="34" charset="0"/>
              </a:rPr>
              <a:t>STIFFER WALLS</a:t>
            </a:r>
            <a:endParaRPr lang="it-IT" dirty="0">
              <a:solidFill>
                <a:srgbClr val="FFC000"/>
              </a:solidFill>
              <a:latin typeface="Klavika Md" panose="02000000000000000000" pitchFamily="50" charset="0"/>
            </a:endParaRPr>
          </a:p>
        </p:txBody>
      </p:sp>
      <p:sp>
        <p:nvSpPr>
          <p:cNvPr id="45" name="CasellaDiTesto 44">
            <a:extLst>
              <a:ext uri="{FF2B5EF4-FFF2-40B4-BE49-F238E27FC236}">
                <a16:creationId xmlns:a16="http://schemas.microsoft.com/office/drawing/2014/main" id="{1549EAAA-1F3D-4EB4-9F3F-C29E443389BF}"/>
              </a:ext>
            </a:extLst>
          </p:cNvPr>
          <p:cNvSpPr txBox="1"/>
          <p:nvPr/>
        </p:nvSpPr>
        <p:spPr>
          <a:xfrm>
            <a:off x="6661725" y="2533064"/>
            <a:ext cx="1923175" cy="369332"/>
          </a:xfrm>
          <a:prstGeom prst="rect">
            <a:avLst/>
          </a:prstGeom>
          <a:noFill/>
        </p:spPr>
        <p:txBody>
          <a:bodyPr wrap="square">
            <a:spAutoFit/>
          </a:bodyPr>
          <a:lstStyle/>
          <a:p>
            <a:r>
              <a:rPr lang="it-IT" dirty="0">
                <a:solidFill>
                  <a:srgbClr val="F2DCDB"/>
                </a:solidFill>
                <a:latin typeface="Klavika Md" panose="02000000000000000000" pitchFamily="50" charset="0"/>
                <a:cs typeface="Arial" panose="020B0604020202020204" pitchFamily="34" charset="0"/>
              </a:rPr>
              <a:t>STIFFER TISSUE</a:t>
            </a:r>
            <a:endParaRPr lang="it-IT" dirty="0">
              <a:solidFill>
                <a:srgbClr val="F2DCDB"/>
              </a:solidFill>
              <a:latin typeface="Klavika Md" panose="02000000000000000000" pitchFamily="50" charset="0"/>
            </a:endParaRPr>
          </a:p>
        </p:txBody>
      </p:sp>
    </p:spTree>
    <p:extLst>
      <p:ext uri="{BB962C8B-B14F-4D97-AF65-F5344CB8AC3E}">
        <p14:creationId xmlns:p14="http://schemas.microsoft.com/office/powerpoint/2010/main" val="9282215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25">
            <a:extLst>
              <a:ext uri="{FF2B5EF4-FFF2-40B4-BE49-F238E27FC236}">
                <a16:creationId xmlns:a16="http://schemas.microsoft.com/office/drawing/2014/main" id="{7D8C7E3E-4C5C-50EA-9BEE-184FFD162719}"/>
              </a:ext>
            </a:extLst>
          </p:cNvPr>
          <p:cNvSpPr txBox="1"/>
          <p:nvPr/>
        </p:nvSpPr>
        <p:spPr>
          <a:xfrm>
            <a:off x="52389" y="947851"/>
            <a:ext cx="9000626" cy="830997"/>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Example</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t>
            </a:r>
            <a:r>
              <a:rPr lang="it-IT" sz="2400">
                <a:solidFill>
                  <a:srgbClr val="000000"/>
                </a:solidFill>
                <a:latin typeface="Arial" pitchFamily="34" charset="0"/>
              </a:rPr>
              <a:t>R</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rs</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in a </a:t>
            </a:r>
            <a:r>
              <a:rPr lang="it-IT" sz="2400" err="1">
                <a:solidFill>
                  <a:srgbClr val="000000"/>
                </a:solidFill>
                <a:latin typeface="Arial" pitchFamily="34" charset="0"/>
              </a:rPr>
              <a:t>patient</a:t>
            </a:r>
            <a:r>
              <a:rPr lang="it-IT" sz="2400">
                <a:solidFill>
                  <a:srgbClr val="000000"/>
                </a:solidFill>
                <a:latin typeface="Arial" pitchFamily="34" charset="0"/>
              </a:rPr>
              <a:t> with </a:t>
            </a:r>
            <a:r>
              <a:rPr lang="it-IT" sz="2400" b="1" err="1">
                <a:solidFill>
                  <a:srgbClr val="000000"/>
                </a:solidFill>
                <a:latin typeface="Arial" pitchFamily="34" charset="0"/>
              </a:rPr>
              <a:t>lung</a:t>
            </a:r>
            <a:r>
              <a:rPr lang="it-IT" sz="2400" b="1">
                <a:solidFill>
                  <a:srgbClr val="000000"/>
                </a:solidFill>
                <a:latin typeface="Arial" pitchFamily="34" charset="0"/>
              </a:rPr>
              <a:t> volume de-recruitment (gas trapping, </a:t>
            </a:r>
            <a:r>
              <a:rPr lang="it-IT" sz="2400" b="1" err="1">
                <a:solidFill>
                  <a:srgbClr val="000000"/>
                </a:solidFill>
                <a:latin typeface="Arial" pitchFamily="34" charset="0"/>
              </a:rPr>
              <a:t>atelectasis</a:t>
            </a:r>
            <a:r>
              <a:rPr lang="it-IT" sz="2400" b="1">
                <a:solidFill>
                  <a:srgbClr val="000000"/>
                </a:solidFill>
                <a:latin typeface="Arial" pitchFamily="34" charset="0"/>
              </a:rPr>
              <a:t>, </a:t>
            </a:r>
            <a:r>
              <a:rPr lang="it-IT" sz="2400" b="1" err="1">
                <a:solidFill>
                  <a:srgbClr val="000000"/>
                </a:solidFill>
                <a:latin typeface="Arial" pitchFamily="34" charset="0"/>
              </a:rPr>
              <a:t>etc</a:t>
            </a:r>
            <a:r>
              <a:rPr lang="it-IT" sz="2400" b="1">
                <a:solidFill>
                  <a:srgbClr val="000000"/>
                </a:solidFill>
                <a:latin typeface="Arial" pitchFamily="34" charset="0"/>
              </a:rPr>
              <a:t>) </a:t>
            </a:r>
            <a:endParaRPr kumimoji="0" lang="it-IT"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itolo 1">
            <a:extLst>
              <a:ext uri="{FF2B5EF4-FFF2-40B4-BE49-F238E27FC236}">
                <a16:creationId xmlns:a16="http://schemas.microsoft.com/office/drawing/2014/main" id="{17692B85-14AE-2192-C5F7-CEB1461856EC}"/>
              </a:ext>
            </a:extLst>
          </p:cNvPr>
          <p:cNvSpPr txBox="1">
            <a:spLocks/>
          </p:cNvSpPr>
          <p:nvPr/>
        </p:nvSpPr>
        <p:spPr bwMode="auto">
          <a:xfrm>
            <a:off x="144789" y="114921"/>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err="1"/>
              <a:t>Oscillometry</a:t>
            </a:r>
            <a:r>
              <a:rPr lang="en-US" kern="0" dirty="0"/>
              <a:t>: the </a:t>
            </a:r>
            <a:r>
              <a:rPr lang="en-US" kern="0" dirty="0" err="1"/>
              <a:t>oscillogram</a:t>
            </a:r>
            <a:r>
              <a:rPr lang="en-US" kern="0" dirty="0"/>
              <a:t> </a:t>
            </a:r>
          </a:p>
        </p:txBody>
      </p:sp>
      <p:pic>
        <p:nvPicPr>
          <p:cNvPr id="20" name="object 8">
            <a:extLst>
              <a:ext uri="{FF2B5EF4-FFF2-40B4-BE49-F238E27FC236}">
                <a16:creationId xmlns:a16="http://schemas.microsoft.com/office/drawing/2014/main" id="{D24AEA50-662D-D66C-88EE-275FD08C7549}"/>
              </a:ext>
            </a:extLst>
          </p:cNvPr>
          <p:cNvPicPr/>
          <p:nvPr/>
        </p:nvPicPr>
        <p:blipFill rotWithShape="1">
          <a:blip r:embed="rId3" cstate="print"/>
          <a:srcRect l="9252" r="8512"/>
          <a:stretch/>
        </p:blipFill>
        <p:spPr>
          <a:xfrm>
            <a:off x="7267157" y="1987947"/>
            <a:ext cx="1663694" cy="2542357"/>
          </a:xfrm>
          <a:prstGeom prst="rect">
            <a:avLst/>
          </a:prstGeom>
        </p:spPr>
      </p:pic>
      <p:graphicFrame>
        <p:nvGraphicFramePr>
          <p:cNvPr id="3" name="Object 20">
            <a:extLst>
              <a:ext uri="{FF2B5EF4-FFF2-40B4-BE49-F238E27FC236}">
                <a16:creationId xmlns:a16="http://schemas.microsoft.com/office/drawing/2014/main" id="{C0923148-FC48-AAB8-B4A5-C9D691EDF4FD}"/>
              </a:ext>
            </a:extLst>
          </p:cNvPr>
          <p:cNvGraphicFramePr>
            <a:graphicFrameLocks noChangeAspect="1"/>
          </p:cNvGraphicFramePr>
          <p:nvPr/>
        </p:nvGraphicFramePr>
        <p:xfrm>
          <a:off x="52388" y="1358900"/>
          <a:ext cx="4965700" cy="4140200"/>
        </p:xfrm>
        <a:graphic>
          <a:graphicData uri="http://schemas.openxmlformats.org/presentationml/2006/ole">
            <mc:AlternateContent xmlns:mc="http://schemas.openxmlformats.org/markup-compatibility/2006">
              <mc:Choice xmlns:v="urn:schemas-microsoft-com:vml" Requires="v">
                <p:oleObj spid="_x0000_s5191" name="SPW 11.0 Graph" r:id="rId4" imgW="4963320" imgH="4140360" progId="SigmaPlotGraphicObject.10">
                  <p:embed/>
                </p:oleObj>
              </mc:Choice>
              <mc:Fallback>
                <p:oleObj name="SPW 11.0 Graph" r:id="rId4" imgW="4963320" imgH="4140360" progId="SigmaPlotGraphicObject.10">
                  <p:embed/>
                  <p:pic>
                    <p:nvPicPr>
                      <p:cNvPr id="3" name="Object 20">
                        <a:extLst>
                          <a:ext uri="{FF2B5EF4-FFF2-40B4-BE49-F238E27FC236}">
                            <a16:creationId xmlns:a16="http://schemas.microsoft.com/office/drawing/2014/main" id="{C0923148-FC48-AAB8-B4A5-C9D691EDF4FD}"/>
                          </a:ext>
                        </a:extLst>
                      </p:cNvPr>
                      <p:cNvPicPr>
                        <a:picLocks noChangeAspect="1" noChangeArrowheads="1"/>
                      </p:cNvPicPr>
                      <p:nvPr/>
                    </p:nvPicPr>
                    <p:blipFill>
                      <a:blip r:embed="rId5"/>
                      <a:srcRect/>
                      <a:stretch>
                        <a:fillRect/>
                      </a:stretch>
                    </p:blipFill>
                    <p:spPr bwMode="auto">
                      <a:xfrm>
                        <a:off x="52388" y="1358900"/>
                        <a:ext cx="49657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 name="Line 4108">
            <a:extLst>
              <a:ext uri="{FF2B5EF4-FFF2-40B4-BE49-F238E27FC236}">
                <a16:creationId xmlns:a16="http://schemas.microsoft.com/office/drawing/2014/main" id="{B5B7D6B5-DDB7-3FB9-3E83-8DD0665806CE}"/>
              </a:ext>
            </a:extLst>
          </p:cNvPr>
          <p:cNvSpPr>
            <a:spLocks noChangeShapeType="1"/>
          </p:cNvSpPr>
          <p:nvPr/>
        </p:nvSpPr>
        <p:spPr bwMode="auto">
          <a:xfrm>
            <a:off x="1044996" y="2810312"/>
            <a:ext cx="3352800" cy="0"/>
          </a:xfrm>
          <a:prstGeom prst="line">
            <a:avLst/>
          </a:prstGeom>
          <a:noFill/>
          <a:ln w="38100">
            <a:solidFill>
              <a:srgbClr val="66FF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5" name="Freeform 4114">
            <a:extLst>
              <a:ext uri="{FF2B5EF4-FFF2-40B4-BE49-F238E27FC236}">
                <a16:creationId xmlns:a16="http://schemas.microsoft.com/office/drawing/2014/main" id="{85D5A8DA-9560-5DF8-4683-6095CC07A576}"/>
              </a:ext>
            </a:extLst>
          </p:cNvPr>
          <p:cNvSpPr>
            <a:spLocks/>
          </p:cNvSpPr>
          <p:nvPr/>
        </p:nvSpPr>
        <p:spPr bwMode="auto">
          <a:xfrm>
            <a:off x="1057696" y="3035676"/>
            <a:ext cx="3352800" cy="914400"/>
          </a:xfrm>
          <a:custGeom>
            <a:avLst/>
            <a:gdLst>
              <a:gd name="T0" fmla="*/ 0 w 2112"/>
              <a:gd name="T1" fmla="*/ 576 h 576"/>
              <a:gd name="T2" fmla="*/ 170 w 2112"/>
              <a:gd name="T3" fmla="*/ 383 h 576"/>
              <a:gd name="T4" fmla="*/ 572 w 2112"/>
              <a:gd name="T5" fmla="*/ 217 h 576"/>
              <a:gd name="T6" fmla="*/ 990 w 2112"/>
              <a:gd name="T7" fmla="*/ 138 h 576"/>
              <a:gd name="T8" fmla="*/ 2112 w 2112"/>
              <a:gd name="T9" fmla="*/ 0 h 576"/>
            </a:gdLst>
            <a:ahLst/>
            <a:cxnLst>
              <a:cxn ang="0">
                <a:pos x="T0" y="T1"/>
              </a:cxn>
              <a:cxn ang="0">
                <a:pos x="T2" y="T3"/>
              </a:cxn>
              <a:cxn ang="0">
                <a:pos x="T4" y="T5"/>
              </a:cxn>
              <a:cxn ang="0">
                <a:pos x="T6" y="T7"/>
              </a:cxn>
              <a:cxn ang="0">
                <a:pos x="T8" y="T9"/>
              </a:cxn>
            </a:cxnLst>
            <a:rect l="0" t="0" r="r" b="b"/>
            <a:pathLst>
              <a:path w="2112" h="576">
                <a:moveTo>
                  <a:pt x="0" y="576"/>
                </a:moveTo>
                <a:cubicBezTo>
                  <a:pt x="28" y="544"/>
                  <a:pt x="75" y="443"/>
                  <a:pt x="170" y="383"/>
                </a:cubicBezTo>
                <a:cubicBezTo>
                  <a:pt x="265" y="323"/>
                  <a:pt x="435" y="258"/>
                  <a:pt x="572" y="217"/>
                </a:cubicBezTo>
                <a:cubicBezTo>
                  <a:pt x="709" y="176"/>
                  <a:pt x="733" y="174"/>
                  <a:pt x="990" y="138"/>
                </a:cubicBezTo>
                <a:cubicBezTo>
                  <a:pt x="1247" y="102"/>
                  <a:pt x="1878" y="29"/>
                  <a:pt x="2112" y="0"/>
                </a:cubicBezTo>
              </a:path>
            </a:pathLst>
          </a:custGeom>
          <a:noFill/>
          <a:ln w="38100" cmpd="sng">
            <a:solidFill>
              <a:srgbClr val="66FF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6" name="Freeform 4114">
            <a:extLst>
              <a:ext uri="{FF2B5EF4-FFF2-40B4-BE49-F238E27FC236}">
                <a16:creationId xmlns:a16="http://schemas.microsoft.com/office/drawing/2014/main" id="{79E61436-E710-CDA1-75B4-B8F6CEC943E7}"/>
              </a:ext>
            </a:extLst>
          </p:cNvPr>
          <p:cNvSpPr>
            <a:spLocks/>
          </p:cNvSpPr>
          <p:nvPr/>
        </p:nvSpPr>
        <p:spPr bwMode="auto">
          <a:xfrm>
            <a:off x="1073616" y="3188075"/>
            <a:ext cx="3352800" cy="1424867"/>
          </a:xfrm>
          <a:custGeom>
            <a:avLst/>
            <a:gdLst>
              <a:gd name="T0" fmla="*/ 0 w 2112"/>
              <a:gd name="T1" fmla="*/ 576 h 576"/>
              <a:gd name="T2" fmla="*/ 170 w 2112"/>
              <a:gd name="T3" fmla="*/ 383 h 576"/>
              <a:gd name="T4" fmla="*/ 572 w 2112"/>
              <a:gd name="T5" fmla="*/ 217 h 576"/>
              <a:gd name="T6" fmla="*/ 990 w 2112"/>
              <a:gd name="T7" fmla="*/ 138 h 576"/>
              <a:gd name="T8" fmla="*/ 2112 w 2112"/>
              <a:gd name="T9" fmla="*/ 0 h 576"/>
            </a:gdLst>
            <a:ahLst/>
            <a:cxnLst>
              <a:cxn ang="0">
                <a:pos x="T0" y="T1"/>
              </a:cxn>
              <a:cxn ang="0">
                <a:pos x="T2" y="T3"/>
              </a:cxn>
              <a:cxn ang="0">
                <a:pos x="T4" y="T5"/>
              </a:cxn>
              <a:cxn ang="0">
                <a:pos x="T6" y="T7"/>
              </a:cxn>
              <a:cxn ang="0">
                <a:pos x="T8" y="T9"/>
              </a:cxn>
            </a:cxnLst>
            <a:rect l="0" t="0" r="r" b="b"/>
            <a:pathLst>
              <a:path w="2112" h="576">
                <a:moveTo>
                  <a:pt x="0" y="576"/>
                </a:moveTo>
                <a:cubicBezTo>
                  <a:pt x="28" y="544"/>
                  <a:pt x="75" y="443"/>
                  <a:pt x="170" y="383"/>
                </a:cubicBezTo>
                <a:cubicBezTo>
                  <a:pt x="265" y="323"/>
                  <a:pt x="435" y="258"/>
                  <a:pt x="572" y="217"/>
                </a:cubicBezTo>
                <a:cubicBezTo>
                  <a:pt x="709" y="176"/>
                  <a:pt x="733" y="174"/>
                  <a:pt x="990" y="138"/>
                </a:cubicBezTo>
                <a:cubicBezTo>
                  <a:pt x="1247" y="102"/>
                  <a:pt x="1878" y="29"/>
                  <a:pt x="2112" y="0"/>
                </a:cubicBezTo>
              </a:path>
            </a:pathLst>
          </a:custGeom>
          <a:noFill/>
          <a:ln w="38100" cmpd="sng">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7" name="CasellaDiTesto 6">
            <a:extLst>
              <a:ext uri="{FF2B5EF4-FFF2-40B4-BE49-F238E27FC236}">
                <a16:creationId xmlns:a16="http://schemas.microsoft.com/office/drawing/2014/main" id="{3AB7918B-277A-5660-8178-1736FD6A5A1D}"/>
              </a:ext>
            </a:extLst>
          </p:cNvPr>
          <p:cNvSpPr txBox="1"/>
          <p:nvPr/>
        </p:nvSpPr>
        <p:spPr>
          <a:xfrm>
            <a:off x="3784320" y="2160181"/>
            <a:ext cx="663964" cy="461665"/>
          </a:xfrm>
          <a:prstGeom prst="rect">
            <a:avLst/>
          </a:prstGeom>
          <a:noFill/>
        </p:spPr>
        <p:txBody>
          <a:bodyPr wrap="none" rtlCol="0">
            <a:spAutoFit/>
          </a:bodyPr>
          <a:lstStyle/>
          <a:p>
            <a:r>
              <a:rPr lang="it-IT" err="1">
                <a:solidFill>
                  <a:srgbClr val="00FFFF"/>
                </a:solidFill>
              </a:rPr>
              <a:t>Rrs</a:t>
            </a:r>
            <a:endParaRPr lang="it-IT">
              <a:solidFill>
                <a:srgbClr val="00FFFF"/>
              </a:solidFill>
            </a:endParaRPr>
          </a:p>
        </p:txBody>
      </p:sp>
      <p:sp>
        <p:nvSpPr>
          <p:cNvPr id="8" name="CasellaDiTesto 7">
            <a:extLst>
              <a:ext uri="{FF2B5EF4-FFF2-40B4-BE49-F238E27FC236}">
                <a16:creationId xmlns:a16="http://schemas.microsoft.com/office/drawing/2014/main" id="{BBAAB05C-E180-C0E7-66F4-C322CA6B15C8}"/>
              </a:ext>
            </a:extLst>
          </p:cNvPr>
          <p:cNvSpPr txBox="1"/>
          <p:nvPr/>
        </p:nvSpPr>
        <p:spPr>
          <a:xfrm>
            <a:off x="3764165" y="3427586"/>
            <a:ext cx="646331" cy="461665"/>
          </a:xfrm>
          <a:prstGeom prst="rect">
            <a:avLst/>
          </a:prstGeom>
          <a:noFill/>
        </p:spPr>
        <p:txBody>
          <a:bodyPr wrap="none" rtlCol="0">
            <a:spAutoFit/>
          </a:bodyPr>
          <a:lstStyle/>
          <a:p>
            <a:r>
              <a:rPr lang="it-IT" err="1">
                <a:solidFill>
                  <a:srgbClr val="00FF00"/>
                </a:solidFill>
              </a:rPr>
              <a:t>Xrs</a:t>
            </a:r>
            <a:endParaRPr lang="it-IT">
              <a:solidFill>
                <a:srgbClr val="00FF00"/>
              </a:solidFill>
            </a:endParaRPr>
          </a:p>
        </p:txBody>
      </p:sp>
      <p:cxnSp>
        <p:nvCxnSpPr>
          <p:cNvPr id="9" name="Connettore 2 8">
            <a:extLst>
              <a:ext uri="{FF2B5EF4-FFF2-40B4-BE49-F238E27FC236}">
                <a16:creationId xmlns:a16="http://schemas.microsoft.com/office/drawing/2014/main" id="{4EF5CE67-9FEA-449A-60C8-63877267612B}"/>
              </a:ext>
            </a:extLst>
          </p:cNvPr>
          <p:cNvCxnSpPr/>
          <p:nvPr/>
        </p:nvCxnSpPr>
        <p:spPr bwMode="auto">
          <a:xfrm flipV="1">
            <a:off x="1907704" y="3414394"/>
            <a:ext cx="0" cy="302638"/>
          </a:xfrm>
          <a:prstGeom prst="straightConnector1">
            <a:avLst/>
          </a:prstGeom>
          <a:noFill/>
          <a:ln w="25400" cap="flat" cmpd="sng" algn="ctr">
            <a:solidFill>
              <a:srgbClr val="00FF00"/>
            </a:solidFill>
            <a:prstDash val="solid"/>
            <a:round/>
            <a:headEnd type="stealth" w="lg" len="lg"/>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0" name="Line 4111">
            <a:extLst>
              <a:ext uri="{FF2B5EF4-FFF2-40B4-BE49-F238E27FC236}">
                <a16:creationId xmlns:a16="http://schemas.microsoft.com/office/drawing/2014/main" id="{9400DBF6-7484-B8C1-734E-C9E7C1BB0C07}"/>
              </a:ext>
            </a:extLst>
          </p:cNvPr>
          <p:cNvSpPr>
            <a:spLocks noChangeShapeType="1"/>
          </p:cNvSpPr>
          <p:nvPr/>
        </p:nvSpPr>
        <p:spPr bwMode="auto">
          <a:xfrm>
            <a:off x="6006675" y="2184776"/>
            <a:ext cx="0" cy="990600"/>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2" name="Line 4112">
            <a:extLst>
              <a:ext uri="{FF2B5EF4-FFF2-40B4-BE49-F238E27FC236}">
                <a16:creationId xmlns:a16="http://schemas.microsoft.com/office/drawing/2014/main" id="{9D83C1FC-4E68-2B3A-A6D8-9C67FAD6C71B}"/>
              </a:ext>
            </a:extLst>
          </p:cNvPr>
          <p:cNvSpPr>
            <a:spLocks noChangeShapeType="1"/>
          </p:cNvSpPr>
          <p:nvPr/>
        </p:nvSpPr>
        <p:spPr bwMode="auto">
          <a:xfrm flipH="1">
            <a:off x="6277858" y="2184776"/>
            <a:ext cx="0" cy="990600"/>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13" name="Arc 4113">
            <a:extLst>
              <a:ext uri="{FF2B5EF4-FFF2-40B4-BE49-F238E27FC236}">
                <a16:creationId xmlns:a16="http://schemas.microsoft.com/office/drawing/2014/main" id="{2061D238-70CF-1FA1-0A22-F1410FC61C6C}"/>
              </a:ext>
            </a:extLst>
          </p:cNvPr>
          <p:cNvSpPr>
            <a:spLocks/>
          </p:cNvSpPr>
          <p:nvPr/>
        </p:nvSpPr>
        <p:spPr bwMode="auto">
          <a:xfrm flipH="1">
            <a:off x="5566004" y="3140451"/>
            <a:ext cx="1152525" cy="1279525"/>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solidFill>
            <a:srgbClr val="00B0F0"/>
          </a:solidFill>
          <a:ln w="76200">
            <a:solidFill>
              <a:srgbClr val="FF9933"/>
            </a:solidFill>
            <a:round/>
            <a:headEnd/>
            <a:tailEnd/>
          </a:ln>
          <a:effec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0696505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asellaDiTesto 25">
            <a:extLst>
              <a:ext uri="{FF2B5EF4-FFF2-40B4-BE49-F238E27FC236}">
                <a16:creationId xmlns:a16="http://schemas.microsoft.com/office/drawing/2014/main" id="{7D8C7E3E-4C5C-50EA-9BEE-184FFD162719}"/>
              </a:ext>
            </a:extLst>
          </p:cNvPr>
          <p:cNvSpPr txBox="1"/>
          <p:nvPr/>
        </p:nvSpPr>
        <p:spPr>
          <a:xfrm>
            <a:off x="52389" y="947851"/>
            <a:ext cx="9000626" cy="120032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Example</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t>
            </a:r>
            <a:r>
              <a:rPr lang="it-IT" sz="2400">
                <a:solidFill>
                  <a:srgbClr val="000000"/>
                </a:solidFill>
                <a:latin typeface="Arial" pitchFamily="34" charset="0"/>
              </a:rPr>
              <a:t>R</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rs</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and </a:t>
            </a:r>
            <a:r>
              <a:rPr kumimoji="0" lang="it-IT" sz="2400" b="0" i="0" u="none" strike="noStrike" kern="1200" cap="none" spc="0" normalizeH="0" baseline="0" noProof="0" err="1">
                <a:ln>
                  <a:noFill/>
                </a:ln>
                <a:solidFill>
                  <a:srgbClr val="000000"/>
                </a:solidFill>
                <a:effectLst/>
                <a:uLnTx/>
                <a:uFillTx/>
                <a:latin typeface="Arial" pitchFamily="34" charset="0"/>
                <a:ea typeface="+mn-ea"/>
                <a:cs typeface="+mn-cs"/>
              </a:rPr>
              <a:t>Xrs</a:t>
            </a:r>
            <a:r>
              <a:rPr kumimoji="0" lang="it-IT" sz="2400" b="0" i="0" u="none" strike="noStrike" kern="1200" cap="none" spc="0" normalizeH="0" baseline="0" noProof="0">
                <a:ln>
                  <a:noFill/>
                </a:ln>
                <a:solidFill>
                  <a:srgbClr val="000000"/>
                </a:solidFill>
                <a:effectLst/>
                <a:uLnTx/>
                <a:uFillTx/>
                <a:latin typeface="Arial" pitchFamily="34" charset="0"/>
                <a:ea typeface="+mn-ea"/>
                <a:cs typeface="+mn-cs"/>
              </a:rPr>
              <a:t> in a </a:t>
            </a:r>
            <a:r>
              <a:rPr lang="it-IT" sz="2400" err="1">
                <a:solidFill>
                  <a:srgbClr val="000000"/>
                </a:solidFill>
                <a:latin typeface="Arial" pitchFamily="34" charset="0"/>
              </a:rPr>
              <a:t>patient</a:t>
            </a:r>
            <a:r>
              <a:rPr lang="it-IT" sz="2400">
                <a:solidFill>
                  <a:srgbClr val="000000"/>
                </a:solidFill>
                <a:latin typeface="Arial" pitchFamily="34" charset="0"/>
              </a:rPr>
              <a:t> with </a:t>
            </a:r>
            <a:r>
              <a:rPr lang="it-IT" sz="2400" b="1" err="1">
                <a:solidFill>
                  <a:srgbClr val="000000"/>
                </a:solidFill>
                <a:latin typeface="Arial" pitchFamily="34" charset="0"/>
              </a:rPr>
              <a:t>peripheral</a:t>
            </a:r>
            <a:r>
              <a:rPr lang="it-IT" sz="2400" b="1">
                <a:solidFill>
                  <a:srgbClr val="000000"/>
                </a:solidFill>
                <a:latin typeface="Arial" pitchFamily="34" charset="0"/>
              </a:rPr>
              <a:t> </a:t>
            </a:r>
            <a:r>
              <a:rPr lang="it-IT" sz="2400" b="1" err="1">
                <a:solidFill>
                  <a:srgbClr val="000000"/>
                </a:solidFill>
                <a:latin typeface="Arial" pitchFamily="34" charset="0"/>
              </a:rPr>
              <a:t>airway</a:t>
            </a:r>
            <a:r>
              <a:rPr lang="it-IT" sz="2400" b="1">
                <a:solidFill>
                  <a:srgbClr val="000000"/>
                </a:solidFill>
                <a:latin typeface="Arial" pitchFamily="34" charset="0"/>
              </a:rPr>
              <a:t> </a:t>
            </a:r>
            <a:r>
              <a:rPr lang="it-IT" sz="2400" b="1" err="1">
                <a:solidFill>
                  <a:srgbClr val="000000"/>
                </a:solidFill>
                <a:latin typeface="Arial" pitchFamily="34" charset="0"/>
              </a:rPr>
              <a:t>obstruction</a:t>
            </a:r>
            <a:r>
              <a:rPr lang="it-IT" sz="2400" b="1">
                <a:solidFill>
                  <a:srgbClr val="000000"/>
                </a:solidFill>
                <a:latin typeface="Arial" pitchFamily="34" charset="0"/>
              </a:rPr>
              <a:t> (</a:t>
            </a:r>
            <a:r>
              <a:rPr lang="it-IT" sz="2400" b="1" err="1">
                <a:solidFill>
                  <a:srgbClr val="000000"/>
                </a:solidFill>
                <a:latin typeface="Arial" pitchFamily="34" charset="0"/>
              </a:rPr>
              <a:t>eventually</a:t>
            </a:r>
            <a:r>
              <a:rPr lang="it-IT" sz="2400" b="1">
                <a:solidFill>
                  <a:srgbClr val="000000"/>
                </a:solidFill>
                <a:latin typeface="Arial" pitchFamily="34" charset="0"/>
              </a:rPr>
              <a:t> </a:t>
            </a:r>
            <a:r>
              <a:rPr lang="it-IT" sz="2400" b="1" err="1">
                <a:solidFill>
                  <a:srgbClr val="000000"/>
                </a:solidFill>
                <a:latin typeface="Arial" pitchFamily="34" charset="0"/>
              </a:rPr>
              <a:t>associated</a:t>
            </a:r>
            <a:r>
              <a:rPr lang="it-IT" sz="2400" b="1">
                <a:solidFill>
                  <a:srgbClr val="000000"/>
                </a:solidFill>
                <a:latin typeface="Arial" pitchFamily="34" charset="0"/>
              </a:rPr>
              <a:t> with </a:t>
            </a:r>
            <a:r>
              <a:rPr lang="it-IT" sz="2400" b="1" err="1">
                <a:solidFill>
                  <a:srgbClr val="000000"/>
                </a:solidFill>
                <a:latin typeface="Arial" pitchFamily="34" charset="0"/>
              </a:rPr>
              <a:t>lung</a:t>
            </a:r>
            <a:r>
              <a:rPr lang="it-IT" sz="2400" b="1">
                <a:solidFill>
                  <a:srgbClr val="000000"/>
                </a:solidFill>
                <a:latin typeface="Arial" pitchFamily="34" charset="0"/>
              </a:rPr>
              <a:t> volume de-recruitment and </a:t>
            </a:r>
            <a:r>
              <a:rPr lang="it-IT" sz="2400" b="1" err="1">
                <a:solidFill>
                  <a:srgbClr val="000000"/>
                </a:solidFill>
                <a:latin typeface="Arial" pitchFamily="34" charset="0"/>
              </a:rPr>
              <a:t>heterogeneous</a:t>
            </a:r>
            <a:r>
              <a:rPr lang="it-IT" sz="2400" b="1">
                <a:solidFill>
                  <a:srgbClr val="000000"/>
                </a:solidFill>
                <a:latin typeface="Arial" pitchFamily="34" charset="0"/>
              </a:rPr>
              <a:t> </a:t>
            </a:r>
            <a:r>
              <a:rPr lang="it-IT" sz="2400" b="1" err="1">
                <a:solidFill>
                  <a:srgbClr val="000000"/>
                </a:solidFill>
                <a:latin typeface="Arial" pitchFamily="34" charset="0"/>
              </a:rPr>
              <a:t>obstruction</a:t>
            </a:r>
            <a:r>
              <a:rPr lang="it-IT" sz="2400" b="1">
                <a:solidFill>
                  <a:srgbClr val="000000"/>
                </a:solidFill>
                <a:latin typeface="Arial" pitchFamily="34" charset="0"/>
              </a:rPr>
              <a:t>) </a:t>
            </a:r>
            <a:endParaRPr kumimoji="0" lang="it-IT" sz="2400" b="1"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 name="Titolo 1">
            <a:extLst>
              <a:ext uri="{FF2B5EF4-FFF2-40B4-BE49-F238E27FC236}">
                <a16:creationId xmlns:a16="http://schemas.microsoft.com/office/drawing/2014/main" id="{17692B85-14AE-2192-C5F7-CEB1461856EC}"/>
              </a:ext>
            </a:extLst>
          </p:cNvPr>
          <p:cNvSpPr txBox="1">
            <a:spLocks/>
          </p:cNvSpPr>
          <p:nvPr/>
        </p:nvSpPr>
        <p:spPr bwMode="auto">
          <a:xfrm>
            <a:off x="152821" y="109651"/>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err="1"/>
              <a:t>Oscillometry</a:t>
            </a:r>
            <a:r>
              <a:rPr lang="en-US" kern="0" dirty="0"/>
              <a:t>: the </a:t>
            </a:r>
            <a:r>
              <a:rPr lang="en-US" kern="0" dirty="0" err="1"/>
              <a:t>oscillogram</a:t>
            </a:r>
            <a:r>
              <a:rPr lang="en-US" kern="0" dirty="0"/>
              <a:t> </a:t>
            </a:r>
          </a:p>
        </p:txBody>
      </p:sp>
      <p:pic>
        <p:nvPicPr>
          <p:cNvPr id="20" name="object 8">
            <a:extLst>
              <a:ext uri="{FF2B5EF4-FFF2-40B4-BE49-F238E27FC236}">
                <a16:creationId xmlns:a16="http://schemas.microsoft.com/office/drawing/2014/main" id="{D24AEA50-662D-D66C-88EE-275FD08C7549}"/>
              </a:ext>
            </a:extLst>
          </p:cNvPr>
          <p:cNvPicPr/>
          <p:nvPr/>
        </p:nvPicPr>
        <p:blipFill rotWithShape="1">
          <a:blip r:embed="rId3" cstate="print"/>
          <a:srcRect l="9252" r="8512"/>
          <a:stretch/>
        </p:blipFill>
        <p:spPr>
          <a:xfrm>
            <a:off x="7267157" y="2706733"/>
            <a:ext cx="1663694" cy="2542357"/>
          </a:xfrm>
          <a:prstGeom prst="rect">
            <a:avLst/>
          </a:prstGeom>
        </p:spPr>
      </p:pic>
      <p:grpSp>
        <p:nvGrpSpPr>
          <p:cNvPr id="10" name="Group 20">
            <a:extLst>
              <a:ext uri="{FF2B5EF4-FFF2-40B4-BE49-F238E27FC236}">
                <a16:creationId xmlns:a16="http://schemas.microsoft.com/office/drawing/2014/main" id="{5BB5BE83-89B8-BE55-5826-388979E88D6D}"/>
              </a:ext>
            </a:extLst>
          </p:cNvPr>
          <p:cNvGrpSpPr>
            <a:grpSpLocks/>
          </p:cNvGrpSpPr>
          <p:nvPr/>
        </p:nvGrpSpPr>
        <p:grpSpPr bwMode="auto">
          <a:xfrm>
            <a:off x="6185125" y="3553536"/>
            <a:ext cx="257175" cy="146381"/>
            <a:chOff x="4358" y="928"/>
            <a:chExt cx="162" cy="112"/>
          </a:xfrm>
        </p:grpSpPr>
        <p:sp>
          <p:nvSpPr>
            <p:cNvPr id="11" name="AutoShape 21">
              <a:extLst>
                <a:ext uri="{FF2B5EF4-FFF2-40B4-BE49-F238E27FC236}">
                  <a16:creationId xmlns:a16="http://schemas.microsoft.com/office/drawing/2014/main" id="{11753BA4-3CFF-2CA7-3BE8-D6B95899ED74}"/>
                </a:ext>
              </a:extLst>
            </p:cNvPr>
            <p:cNvSpPr>
              <a:spLocks noChangeArrowheads="1"/>
            </p:cNvSpPr>
            <p:nvPr/>
          </p:nvSpPr>
          <p:spPr bwMode="auto">
            <a:xfrm>
              <a:off x="4358" y="92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utoShape 22">
              <a:extLst>
                <a:ext uri="{FF2B5EF4-FFF2-40B4-BE49-F238E27FC236}">
                  <a16:creationId xmlns:a16="http://schemas.microsoft.com/office/drawing/2014/main" id="{A5164F7C-745F-1BEE-8E63-BA78AE7B4E78}"/>
                </a:ext>
              </a:extLst>
            </p:cNvPr>
            <p:cNvSpPr>
              <a:spLocks noChangeArrowheads="1"/>
            </p:cNvSpPr>
            <p:nvPr/>
          </p:nvSpPr>
          <p:spPr bwMode="auto">
            <a:xfrm flipH="1">
              <a:off x="4454" y="928"/>
              <a:ext cx="66" cy="112"/>
            </a:xfrm>
            <a:prstGeom prst="flowChartDelay">
              <a:avLst/>
            </a:prstGeom>
            <a:solidFill>
              <a:srgbClr val="FF33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 name="Group 30">
            <a:extLst>
              <a:ext uri="{FF2B5EF4-FFF2-40B4-BE49-F238E27FC236}">
                <a16:creationId xmlns:a16="http://schemas.microsoft.com/office/drawing/2014/main" id="{F3D4015F-37C8-EB17-6942-1A4868E3D247}"/>
              </a:ext>
            </a:extLst>
          </p:cNvPr>
          <p:cNvGrpSpPr>
            <a:grpSpLocks/>
          </p:cNvGrpSpPr>
          <p:nvPr/>
        </p:nvGrpSpPr>
        <p:grpSpPr bwMode="auto">
          <a:xfrm>
            <a:off x="5743800" y="2788894"/>
            <a:ext cx="1152525" cy="2235200"/>
            <a:chOff x="4080" y="464"/>
            <a:chExt cx="726" cy="1408"/>
          </a:xfrm>
        </p:grpSpPr>
        <p:sp>
          <p:nvSpPr>
            <p:cNvPr id="14" name="Line 31">
              <a:extLst>
                <a:ext uri="{FF2B5EF4-FFF2-40B4-BE49-F238E27FC236}">
                  <a16:creationId xmlns:a16="http://schemas.microsoft.com/office/drawing/2014/main" id="{7ED7CA79-24B9-8E29-AD18-6BFBE8232D79}"/>
                </a:ext>
              </a:extLst>
            </p:cNvPr>
            <p:cNvSpPr>
              <a:spLocks noChangeShapeType="1"/>
            </p:cNvSpPr>
            <p:nvPr/>
          </p:nvSpPr>
          <p:spPr bwMode="auto">
            <a:xfrm>
              <a:off x="4358" y="464"/>
              <a:ext cx="0" cy="624"/>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Line 32">
              <a:extLst>
                <a:ext uri="{FF2B5EF4-FFF2-40B4-BE49-F238E27FC236}">
                  <a16:creationId xmlns:a16="http://schemas.microsoft.com/office/drawing/2014/main" id="{B5A66990-A32A-C2D8-BFF4-DA8B5308283F}"/>
                </a:ext>
              </a:extLst>
            </p:cNvPr>
            <p:cNvSpPr>
              <a:spLocks noChangeShapeType="1"/>
            </p:cNvSpPr>
            <p:nvPr/>
          </p:nvSpPr>
          <p:spPr bwMode="auto">
            <a:xfrm flipH="1">
              <a:off x="4528" y="464"/>
              <a:ext cx="0" cy="624"/>
            </a:xfrm>
            <a:prstGeom prst="line">
              <a:avLst/>
            </a:prstGeom>
            <a:noFill/>
            <a:ln w="76200">
              <a:solidFill>
                <a:srgbClr val="FF9933"/>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rc 33">
              <a:extLst>
                <a:ext uri="{FF2B5EF4-FFF2-40B4-BE49-F238E27FC236}">
                  <a16:creationId xmlns:a16="http://schemas.microsoft.com/office/drawing/2014/main" id="{2AF884B8-E3E9-FC11-5E7F-92BDDA5980FA}"/>
                </a:ext>
              </a:extLst>
            </p:cNvPr>
            <p:cNvSpPr>
              <a:spLocks/>
            </p:cNvSpPr>
            <p:nvPr/>
          </p:nvSpPr>
          <p:spPr bwMode="auto">
            <a:xfrm flipH="1">
              <a:off x="4080" y="1066"/>
              <a:ext cx="726" cy="806"/>
            </a:xfrm>
            <a:custGeom>
              <a:avLst/>
              <a:gdLst>
                <a:gd name="G0" fmla="+- 21600 0 0"/>
                <a:gd name="G1" fmla="+- 21073 0 0"/>
                <a:gd name="G2" fmla="+- 21600 0 0"/>
                <a:gd name="T0" fmla="*/ 26341 w 43200"/>
                <a:gd name="T1" fmla="*/ 0 h 42673"/>
                <a:gd name="T2" fmla="*/ 16815 w 43200"/>
                <a:gd name="T3" fmla="*/ 10 h 42673"/>
                <a:gd name="T4" fmla="*/ 21600 w 43200"/>
                <a:gd name="T5" fmla="*/ 21073 h 42673"/>
              </a:gdLst>
              <a:ahLst/>
              <a:cxnLst>
                <a:cxn ang="0">
                  <a:pos x="T0" y="T1"/>
                </a:cxn>
                <a:cxn ang="0">
                  <a:pos x="T2" y="T3"/>
                </a:cxn>
                <a:cxn ang="0">
                  <a:pos x="T4" y="T5"/>
                </a:cxn>
              </a:cxnLst>
              <a:rect l="0" t="0" r="r" b="b"/>
              <a:pathLst>
                <a:path w="43200" h="42673" fill="none"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path>
                <a:path w="43200" h="42673" stroke="0" extrusionOk="0">
                  <a:moveTo>
                    <a:pt x="26341" y="-1"/>
                  </a:moveTo>
                  <a:cubicBezTo>
                    <a:pt x="36197" y="2217"/>
                    <a:pt x="43200" y="10970"/>
                    <a:pt x="43200" y="21073"/>
                  </a:cubicBezTo>
                  <a:cubicBezTo>
                    <a:pt x="43200" y="33002"/>
                    <a:pt x="33529" y="42673"/>
                    <a:pt x="21600" y="42673"/>
                  </a:cubicBezTo>
                  <a:cubicBezTo>
                    <a:pt x="9670" y="42673"/>
                    <a:pt x="0" y="33002"/>
                    <a:pt x="0" y="21073"/>
                  </a:cubicBezTo>
                  <a:cubicBezTo>
                    <a:pt x="-1" y="10987"/>
                    <a:pt x="6979" y="2243"/>
                    <a:pt x="16814" y="9"/>
                  </a:cubicBezTo>
                  <a:lnTo>
                    <a:pt x="21600" y="21073"/>
                  </a:lnTo>
                  <a:close/>
                </a:path>
              </a:pathLst>
            </a:custGeom>
            <a:noFill/>
            <a:ln w="76200">
              <a:solidFill>
                <a:srgbClr val="FF9933"/>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aphicFrame>
        <p:nvGraphicFramePr>
          <p:cNvPr id="17" name="Object 20">
            <a:extLst>
              <a:ext uri="{FF2B5EF4-FFF2-40B4-BE49-F238E27FC236}">
                <a16:creationId xmlns:a16="http://schemas.microsoft.com/office/drawing/2014/main" id="{43DC8C61-D41F-23B1-AAFE-A04B33A14CB8}"/>
              </a:ext>
            </a:extLst>
          </p:cNvPr>
          <p:cNvGraphicFramePr>
            <a:graphicFrameLocks noChangeAspect="1"/>
          </p:cNvGraphicFramePr>
          <p:nvPr>
            <p:extLst>
              <p:ext uri="{D42A27DB-BD31-4B8C-83A1-F6EECF244321}">
                <p14:modId xmlns:p14="http://schemas.microsoft.com/office/powerpoint/2010/main" val="3275604088"/>
              </p:ext>
            </p:extLst>
          </p:nvPr>
        </p:nvGraphicFramePr>
        <p:xfrm>
          <a:off x="52388" y="2077686"/>
          <a:ext cx="4965700" cy="4140200"/>
        </p:xfrm>
        <a:graphic>
          <a:graphicData uri="http://schemas.openxmlformats.org/presentationml/2006/ole">
            <mc:AlternateContent xmlns:mc="http://schemas.openxmlformats.org/markup-compatibility/2006">
              <mc:Choice xmlns:v="urn:schemas-microsoft-com:vml" Requires="v">
                <p:oleObj spid="_x0000_s6215" name="SPW 11.0 Graph" r:id="rId4" imgW="4963320" imgH="4140360" progId="SigmaPlotGraphicObject.10">
                  <p:embed/>
                </p:oleObj>
              </mc:Choice>
              <mc:Fallback>
                <p:oleObj name="SPW 11.0 Graph" r:id="rId4" imgW="4963320" imgH="4140360" progId="SigmaPlotGraphicObject.10">
                  <p:embed/>
                  <p:pic>
                    <p:nvPicPr>
                      <p:cNvPr id="17" name="Object 20">
                        <a:extLst>
                          <a:ext uri="{FF2B5EF4-FFF2-40B4-BE49-F238E27FC236}">
                            <a16:creationId xmlns:a16="http://schemas.microsoft.com/office/drawing/2014/main" id="{43DC8C61-D41F-23B1-AAFE-A04B33A14CB8}"/>
                          </a:ext>
                        </a:extLst>
                      </p:cNvPr>
                      <p:cNvPicPr>
                        <a:picLocks noChangeAspect="1" noChangeArrowheads="1"/>
                      </p:cNvPicPr>
                      <p:nvPr/>
                    </p:nvPicPr>
                    <p:blipFill>
                      <a:blip r:embed="rId5"/>
                      <a:srcRect/>
                      <a:stretch>
                        <a:fillRect/>
                      </a:stretch>
                    </p:blipFill>
                    <p:spPr bwMode="auto">
                      <a:xfrm>
                        <a:off x="52388" y="2077686"/>
                        <a:ext cx="4965700" cy="414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pSp>
        <p:nvGrpSpPr>
          <p:cNvPr id="18" name="Group 23">
            <a:extLst>
              <a:ext uri="{FF2B5EF4-FFF2-40B4-BE49-F238E27FC236}">
                <a16:creationId xmlns:a16="http://schemas.microsoft.com/office/drawing/2014/main" id="{ECEC3D78-BC31-E2D4-A972-3BF3B6C6A8AB}"/>
              </a:ext>
            </a:extLst>
          </p:cNvPr>
          <p:cNvGrpSpPr>
            <a:grpSpLocks/>
          </p:cNvGrpSpPr>
          <p:nvPr/>
        </p:nvGrpSpPr>
        <p:grpSpPr bwMode="auto">
          <a:xfrm>
            <a:off x="1084992" y="2583898"/>
            <a:ext cx="3352800" cy="2760335"/>
            <a:chOff x="864" y="1008"/>
            <a:chExt cx="2112" cy="2112"/>
          </a:xfrm>
        </p:grpSpPr>
        <p:grpSp>
          <p:nvGrpSpPr>
            <p:cNvPr id="19" name="Group 24">
              <a:extLst>
                <a:ext uri="{FF2B5EF4-FFF2-40B4-BE49-F238E27FC236}">
                  <a16:creationId xmlns:a16="http://schemas.microsoft.com/office/drawing/2014/main" id="{4CF94A9D-6500-271C-5020-A035AAADA696}"/>
                </a:ext>
              </a:extLst>
            </p:cNvPr>
            <p:cNvGrpSpPr>
              <a:grpSpLocks/>
            </p:cNvGrpSpPr>
            <p:nvPr/>
          </p:nvGrpSpPr>
          <p:grpSpPr bwMode="auto">
            <a:xfrm>
              <a:off x="864" y="2016"/>
              <a:ext cx="2112" cy="1104"/>
              <a:chOff x="864" y="2016"/>
              <a:chExt cx="2112" cy="1104"/>
            </a:xfrm>
          </p:grpSpPr>
          <p:sp>
            <p:nvSpPr>
              <p:cNvPr id="28" name="Freeform 25">
                <a:extLst>
                  <a:ext uri="{FF2B5EF4-FFF2-40B4-BE49-F238E27FC236}">
                    <a16:creationId xmlns:a16="http://schemas.microsoft.com/office/drawing/2014/main" id="{7F630B79-4DC6-74EE-6212-1EAE0FD25E84}"/>
                  </a:ext>
                </a:extLst>
              </p:cNvPr>
              <p:cNvSpPr>
                <a:spLocks/>
              </p:cNvSpPr>
              <p:nvPr/>
            </p:nvSpPr>
            <p:spPr bwMode="auto">
              <a:xfrm>
                <a:off x="864" y="2208"/>
                <a:ext cx="2112" cy="912"/>
              </a:xfrm>
              <a:custGeom>
                <a:avLst/>
                <a:gdLst>
                  <a:gd name="T0" fmla="*/ 0 w 2112"/>
                  <a:gd name="T1" fmla="*/ 912 h 912"/>
                  <a:gd name="T2" fmla="*/ 816 w 2112"/>
                  <a:gd name="T3" fmla="*/ 336 h 912"/>
                  <a:gd name="T4" fmla="*/ 2112 w 2112"/>
                  <a:gd name="T5" fmla="*/ 0 h 912"/>
                </a:gdLst>
                <a:ahLst/>
                <a:cxnLst>
                  <a:cxn ang="0">
                    <a:pos x="T0" y="T1"/>
                  </a:cxn>
                  <a:cxn ang="0">
                    <a:pos x="T2" y="T3"/>
                  </a:cxn>
                  <a:cxn ang="0">
                    <a:pos x="T4" y="T5"/>
                  </a:cxn>
                </a:cxnLst>
                <a:rect l="0" t="0" r="r" b="b"/>
                <a:pathLst>
                  <a:path w="2112" h="912">
                    <a:moveTo>
                      <a:pt x="0" y="912"/>
                    </a:moveTo>
                    <a:cubicBezTo>
                      <a:pt x="232" y="700"/>
                      <a:pt x="464" y="488"/>
                      <a:pt x="816" y="336"/>
                    </a:cubicBezTo>
                    <a:cubicBezTo>
                      <a:pt x="1168" y="184"/>
                      <a:pt x="1896" y="56"/>
                      <a:pt x="2112" y="0"/>
                    </a:cubicBezTo>
                  </a:path>
                </a:pathLst>
              </a:custGeom>
              <a:noFill/>
              <a:ln w="38100" cmpd="sng">
                <a:solidFill>
                  <a:srgbClr val="66FF66"/>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Freeform 26">
                <a:extLst>
                  <a:ext uri="{FF2B5EF4-FFF2-40B4-BE49-F238E27FC236}">
                    <a16:creationId xmlns:a16="http://schemas.microsoft.com/office/drawing/2014/main" id="{BBC96320-C651-77DD-98E9-C7B1DD9CCCF2}"/>
                  </a:ext>
                </a:extLst>
              </p:cNvPr>
              <p:cNvSpPr>
                <a:spLocks/>
              </p:cNvSpPr>
              <p:nvPr/>
            </p:nvSpPr>
            <p:spPr bwMode="auto">
              <a:xfrm>
                <a:off x="864" y="2016"/>
                <a:ext cx="2112" cy="576"/>
              </a:xfrm>
              <a:custGeom>
                <a:avLst/>
                <a:gdLst>
                  <a:gd name="T0" fmla="*/ 0 w 2112"/>
                  <a:gd name="T1" fmla="*/ 576 h 576"/>
                  <a:gd name="T2" fmla="*/ 170 w 2112"/>
                  <a:gd name="T3" fmla="*/ 383 h 576"/>
                  <a:gd name="T4" fmla="*/ 572 w 2112"/>
                  <a:gd name="T5" fmla="*/ 217 h 576"/>
                  <a:gd name="T6" fmla="*/ 990 w 2112"/>
                  <a:gd name="T7" fmla="*/ 138 h 576"/>
                  <a:gd name="T8" fmla="*/ 2112 w 2112"/>
                  <a:gd name="T9" fmla="*/ 0 h 576"/>
                </a:gdLst>
                <a:ahLst/>
                <a:cxnLst>
                  <a:cxn ang="0">
                    <a:pos x="T0" y="T1"/>
                  </a:cxn>
                  <a:cxn ang="0">
                    <a:pos x="T2" y="T3"/>
                  </a:cxn>
                  <a:cxn ang="0">
                    <a:pos x="T4" y="T5"/>
                  </a:cxn>
                  <a:cxn ang="0">
                    <a:pos x="T6" y="T7"/>
                  </a:cxn>
                  <a:cxn ang="0">
                    <a:pos x="T8" y="T9"/>
                  </a:cxn>
                </a:cxnLst>
                <a:rect l="0" t="0" r="r" b="b"/>
                <a:pathLst>
                  <a:path w="2112" h="576">
                    <a:moveTo>
                      <a:pt x="0" y="576"/>
                    </a:moveTo>
                    <a:cubicBezTo>
                      <a:pt x="28" y="544"/>
                      <a:pt x="75" y="443"/>
                      <a:pt x="170" y="383"/>
                    </a:cubicBezTo>
                    <a:cubicBezTo>
                      <a:pt x="265" y="323"/>
                      <a:pt x="435" y="258"/>
                      <a:pt x="572" y="217"/>
                    </a:cubicBezTo>
                    <a:cubicBezTo>
                      <a:pt x="709" y="176"/>
                      <a:pt x="733" y="174"/>
                      <a:pt x="990" y="138"/>
                    </a:cubicBezTo>
                    <a:cubicBezTo>
                      <a:pt x="1247" y="102"/>
                      <a:pt x="1878" y="29"/>
                      <a:pt x="2112" y="0"/>
                    </a:cubicBezTo>
                  </a:path>
                </a:pathLst>
              </a:custGeom>
              <a:noFill/>
              <a:ln w="38100" cap="flat" cmpd="sng">
                <a:solidFill>
                  <a:srgbClr val="66FF66"/>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4" name="Group 27">
              <a:extLst>
                <a:ext uri="{FF2B5EF4-FFF2-40B4-BE49-F238E27FC236}">
                  <a16:creationId xmlns:a16="http://schemas.microsoft.com/office/drawing/2014/main" id="{DFE00D88-94AB-254C-1FFE-3CDE9DE27C66}"/>
                </a:ext>
              </a:extLst>
            </p:cNvPr>
            <p:cNvGrpSpPr>
              <a:grpSpLocks/>
            </p:cNvGrpSpPr>
            <p:nvPr/>
          </p:nvGrpSpPr>
          <p:grpSpPr bwMode="auto">
            <a:xfrm>
              <a:off x="864" y="1008"/>
              <a:ext cx="2112" cy="816"/>
              <a:chOff x="864" y="1008"/>
              <a:chExt cx="2112" cy="816"/>
            </a:xfrm>
          </p:grpSpPr>
          <p:sp>
            <p:nvSpPr>
              <p:cNvPr id="25" name="Freeform 28">
                <a:extLst>
                  <a:ext uri="{FF2B5EF4-FFF2-40B4-BE49-F238E27FC236}">
                    <a16:creationId xmlns:a16="http://schemas.microsoft.com/office/drawing/2014/main" id="{6C2BB9A7-4780-4C98-D3C6-1AA3B76205C6}"/>
                  </a:ext>
                </a:extLst>
              </p:cNvPr>
              <p:cNvSpPr>
                <a:spLocks/>
              </p:cNvSpPr>
              <p:nvPr/>
            </p:nvSpPr>
            <p:spPr bwMode="auto">
              <a:xfrm>
                <a:off x="864" y="1008"/>
                <a:ext cx="2112" cy="672"/>
              </a:xfrm>
              <a:custGeom>
                <a:avLst/>
                <a:gdLst>
                  <a:gd name="T0" fmla="*/ 0 w 2112"/>
                  <a:gd name="T1" fmla="*/ 0 h 672"/>
                  <a:gd name="T2" fmla="*/ 624 w 2112"/>
                  <a:gd name="T3" fmla="*/ 384 h 672"/>
                  <a:gd name="T4" fmla="*/ 2112 w 2112"/>
                  <a:gd name="T5" fmla="*/ 672 h 672"/>
                </a:gdLst>
                <a:ahLst/>
                <a:cxnLst>
                  <a:cxn ang="0">
                    <a:pos x="T0" y="T1"/>
                  </a:cxn>
                  <a:cxn ang="0">
                    <a:pos x="T2" y="T3"/>
                  </a:cxn>
                  <a:cxn ang="0">
                    <a:pos x="T4" y="T5"/>
                  </a:cxn>
                </a:cxnLst>
                <a:rect l="0" t="0" r="r" b="b"/>
                <a:pathLst>
                  <a:path w="2112" h="672">
                    <a:moveTo>
                      <a:pt x="0" y="0"/>
                    </a:moveTo>
                    <a:cubicBezTo>
                      <a:pt x="136" y="136"/>
                      <a:pt x="272" y="272"/>
                      <a:pt x="624" y="384"/>
                    </a:cubicBezTo>
                    <a:cubicBezTo>
                      <a:pt x="976" y="496"/>
                      <a:pt x="1864" y="624"/>
                      <a:pt x="2112" y="672"/>
                    </a:cubicBezTo>
                  </a:path>
                </a:pathLst>
              </a:custGeom>
              <a:noFill/>
              <a:ln w="38100" cmpd="sng">
                <a:solidFill>
                  <a:srgbClr val="66FFFF"/>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9">
                <a:extLst>
                  <a:ext uri="{FF2B5EF4-FFF2-40B4-BE49-F238E27FC236}">
                    <a16:creationId xmlns:a16="http://schemas.microsoft.com/office/drawing/2014/main" id="{7108AC36-B466-8AB0-54BC-9FBB81186D15}"/>
                  </a:ext>
                </a:extLst>
              </p:cNvPr>
              <p:cNvSpPr>
                <a:spLocks noChangeShapeType="1"/>
              </p:cNvSpPr>
              <p:nvPr/>
            </p:nvSpPr>
            <p:spPr bwMode="auto">
              <a:xfrm>
                <a:off x="864" y="1824"/>
                <a:ext cx="2112" cy="0"/>
              </a:xfrm>
              <a:prstGeom prst="line">
                <a:avLst/>
              </a:prstGeom>
              <a:noFill/>
              <a:ln w="38100">
                <a:solidFill>
                  <a:srgbClr val="66FFFF"/>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Tree>
    <p:extLst>
      <p:ext uri="{BB962C8B-B14F-4D97-AF65-F5344CB8AC3E}">
        <p14:creationId xmlns:p14="http://schemas.microsoft.com/office/powerpoint/2010/main" val="4045449"/>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object 7"/>
          <p:cNvSpPr txBox="1">
            <a:spLocks noGrp="1"/>
          </p:cNvSpPr>
          <p:nvPr>
            <p:ph type="title"/>
          </p:nvPr>
        </p:nvSpPr>
        <p:spPr>
          <a:xfrm>
            <a:off x="106908" y="93856"/>
            <a:ext cx="8229600" cy="459741"/>
          </a:xfrm>
          <a:prstGeom prst="rect">
            <a:avLst/>
          </a:prstGeom>
        </p:spPr>
        <p:txBody>
          <a:bodyPr vert="horz" wrap="square" lIns="0" tIns="13335" rIns="0" bIns="0" rtlCol="0">
            <a:spAutoFit/>
          </a:bodyPr>
          <a:lstStyle/>
          <a:p>
            <a:pPr marL="12700">
              <a:lnSpc>
                <a:spcPct val="100000"/>
              </a:lnSpc>
              <a:spcBef>
                <a:spcPts val="105"/>
              </a:spcBef>
            </a:pPr>
            <a:r>
              <a:rPr sz="2900" b="1" spc="90" dirty="0">
                <a:latin typeface="Calibri"/>
                <a:cs typeface="Calibri"/>
              </a:rPr>
              <a:t>REACTANCE</a:t>
            </a:r>
            <a:r>
              <a:rPr sz="2900" b="1" spc="120" dirty="0">
                <a:latin typeface="Calibri"/>
                <a:cs typeface="Calibri"/>
              </a:rPr>
              <a:t>(X</a:t>
            </a:r>
            <a:r>
              <a:rPr lang="it-IT" sz="2900" b="1" spc="120" dirty="0" err="1">
                <a:latin typeface="Calibri"/>
                <a:cs typeface="Calibri"/>
              </a:rPr>
              <a:t>rs</a:t>
            </a:r>
            <a:r>
              <a:rPr sz="2900" b="1" spc="120" dirty="0">
                <a:latin typeface="Calibri"/>
                <a:cs typeface="Calibri"/>
              </a:rPr>
              <a:t>)</a:t>
            </a:r>
            <a:r>
              <a:rPr sz="2900" spc="120" dirty="0"/>
              <a:t>:</a:t>
            </a:r>
            <a:r>
              <a:rPr sz="2900" spc="290" dirty="0">
                <a:latin typeface="Calibri" panose="020F0502020204030204" pitchFamily="34" charset="0"/>
                <a:ea typeface="Calibri" panose="020F0502020204030204" pitchFamily="34" charset="0"/>
                <a:cs typeface="Calibri" panose="020F0502020204030204" pitchFamily="34" charset="0"/>
              </a:rPr>
              <a:t> </a:t>
            </a:r>
            <a:r>
              <a:rPr sz="2900" spc="120" dirty="0">
                <a:latin typeface="Calibri" panose="020F0502020204030204" pitchFamily="34" charset="0"/>
                <a:ea typeface="Calibri" panose="020F0502020204030204" pitchFamily="34" charset="0"/>
                <a:cs typeface="Calibri" panose="020F0502020204030204" pitchFamily="34" charset="0"/>
              </a:rPr>
              <a:t>CLINICAL</a:t>
            </a:r>
            <a:r>
              <a:rPr sz="2900" spc="335" dirty="0">
                <a:latin typeface="Calibri" panose="020F0502020204030204" pitchFamily="34" charset="0"/>
                <a:ea typeface="Calibri" panose="020F0502020204030204" pitchFamily="34" charset="0"/>
                <a:cs typeface="Calibri" panose="020F0502020204030204" pitchFamily="34" charset="0"/>
              </a:rPr>
              <a:t> </a:t>
            </a:r>
            <a:r>
              <a:rPr lang="it-IT" sz="2900" spc="114" dirty="0">
                <a:latin typeface="Calibri" panose="020F0502020204030204" pitchFamily="34" charset="0"/>
                <a:ea typeface="Calibri" panose="020F0502020204030204" pitchFamily="34" charset="0"/>
                <a:cs typeface="Calibri" panose="020F0502020204030204" pitchFamily="34" charset="0"/>
              </a:rPr>
              <a:t>INTERPRETATION</a:t>
            </a:r>
            <a:endParaRPr sz="2900" dirty="0">
              <a:latin typeface="Calibri" panose="020F0502020204030204" pitchFamily="34" charset="0"/>
              <a:ea typeface="Calibri" panose="020F0502020204030204" pitchFamily="34" charset="0"/>
              <a:cs typeface="Calibri" panose="020F0502020204030204" pitchFamily="34" charset="0"/>
            </a:endParaRPr>
          </a:p>
        </p:txBody>
      </p:sp>
      <p:sp>
        <p:nvSpPr>
          <p:cNvPr id="18" name="Rectangle 17"/>
          <p:cNvSpPr/>
          <p:nvPr/>
        </p:nvSpPr>
        <p:spPr>
          <a:xfrm>
            <a:off x="57955" y="4934467"/>
            <a:ext cx="4572000" cy="400110"/>
          </a:xfrm>
          <a:prstGeom prst="rect">
            <a:avLst/>
          </a:prstGeom>
        </p:spPr>
        <p:txBody>
          <a:bodyPr>
            <a:spAutoFit/>
          </a:bodyPr>
          <a:lstStyle/>
          <a:p>
            <a:pPr marL="621665" algn="ctr">
              <a:lnSpc>
                <a:spcPct val="100000"/>
              </a:lnSpc>
              <a:spcBef>
                <a:spcPts val="100"/>
              </a:spcBef>
            </a:pPr>
            <a:r>
              <a:rPr lang="en-US" sz="2000" spc="125">
                <a:solidFill>
                  <a:schemeClr val="bg1"/>
                </a:solidFill>
                <a:cs typeface="Calibri"/>
              </a:rPr>
              <a:t>SIMPLIFYING</a:t>
            </a:r>
            <a:r>
              <a:rPr lang="en-US" sz="2000" spc="375">
                <a:solidFill>
                  <a:schemeClr val="bg1"/>
                </a:solidFill>
                <a:cs typeface="Calibri"/>
              </a:rPr>
              <a:t> </a:t>
            </a:r>
            <a:r>
              <a:rPr lang="en-US" sz="2000" spc="100">
                <a:solidFill>
                  <a:schemeClr val="bg1"/>
                </a:solidFill>
                <a:cs typeface="Calibri"/>
              </a:rPr>
              <a:t>THE</a:t>
            </a:r>
            <a:r>
              <a:rPr lang="en-US" sz="2000" spc="325">
                <a:solidFill>
                  <a:schemeClr val="bg1"/>
                </a:solidFill>
                <a:cs typeface="Calibri"/>
              </a:rPr>
              <a:t> </a:t>
            </a:r>
            <a:r>
              <a:rPr lang="en-US" sz="2000" spc="100">
                <a:solidFill>
                  <a:schemeClr val="bg1"/>
                </a:solidFill>
                <a:cs typeface="Calibri"/>
              </a:rPr>
              <a:t>CONCEPT:</a:t>
            </a:r>
            <a:endParaRPr lang="en-US" sz="2000">
              <a:solidFill>
                <a:schemeClr val="bg1"/>
              </a:solidFill>
              <a:cs typeface="Calibri"/>
            </a:endParaRPr>
          </a:p>
        </p:txBody>
      </p:sp>
      <p:sp>
        <p:nvSpPr>
          <p:cNvPr id="2" name="Rectangle 1"/>
          <p:cNvSpPr/>
          <p:nvPr/>
        </p:nvSpPr>
        <p:spPr>
          <a:xfrm>
            <a:off x="57955" y="5905695"/>
            <a:ext cx="4845883" cy="584775"/>
          </a:xfrm>
          <a:prstGeom prst="rect">
            <a:avLst/>
          </a:prstGeom>
          <a:solidFill>
            <a:schemeClr val="bg1">
              <a:alpha val="50000"/>
            </a:schemeClr>
          </a:solidFill>
        </p:spPr>
        <p:txBody>
          <a:bodyPr wrap="square">
            <a:spAutoFit/>
          </a:bodyPr>
          <a:lstStyle/>
          <a:p>
            <a:pPr marL="304800" indent="-304800"/>
            <a:r>
              <a:rPr lang="it-IT" sz="800" baseline="30000"/>
              <a:t>1</a:t>
            </a:r>
            <a:r>
              <a:rPr lang="it-IT" sz="800"/>
              <a:t>Downie, S. R. et al(2013). </a:t>
            </a:r>
            <a:r>
              <a:rPr lang="it-IT" sz="800" i="1"/>
              <a:t>Journal of Applied Physiology (Bethesda, Md. : 1985)</a:t>
            </a:r>
            <a:r>
              <a:rPr lang="it-IT" sz="800"/>
              <a:t>, </a:t>
            </a:r>
            <a:r>
              <a:rPr lang="it-IT" sz="800" i="1"/>
              <a:t>114</a:t>
            </a:r>
            <a:r>
              <a:rPr lang="it-IT" sz="800"/>
              <a:t>(6), 770–777. </a:t>
            </a:r>
          </a:p>
          <a:p>
            <a:pPr marL="304800" indent="-304800"/>
            <a:r>
              <a:rPr lang="it-IT" sz="800" baseline="30000"/>
              <a:t>2</a:t>
            </a:r>
            <a:r>
              <a:rPr lang="it-IT" sz="800"/>
              <a:t>Dellacà, R. L. et al. (2004). </a:t>
            </a:r>
            <a:r>
              <a:rPr lang="it-IT" sz="800" i="1"/>
              <a:t>The European Respiratory Journal</a:t>
            </a:r>
            <a:r>
              <a:rPr lang="it-IT" sz="800"/>
              <a:t>, </a:t>
            </a:r>
            <a:r>
              <a:rPr lang="it-IT" sz="800" i="1"/>
              <a:t>23</a:t>
            </a:r>
            <a:r>
              <a:rPr lang="it-IT" sz="800"/>
              <a:t>(2), 232–240. </a:t>
            </a:r>
          </a:p>
          <a:p>
            <a:pPr marL="304800" indent="-304800"/>
            <a:r>
              <a:rPr lang="it-IT" sz="800" baseline="30000"/>
              <a:t>3</a:t>
            </a:r>
            <a:r>
              <a:rPr lang="it-IT" sz="800"/>
              <a:t>Dellacà, R. L. et al (2009). </a:t>
            </a:r>
            <a:r>
              <a:rPr lang="it-IT" sz="800" i="1"/>
              <a:t>Intensive Care Medicine</a:t>
            </a:r>
            <a:r>
              <a:rPr lang="it-IT" sz="800"/>
              <a:t>, </a:t>
            </a:r>
            <a:r>
              <a:rPr lang="it-IT" sz="800" i="1"/>
              <a:t>35</a:t>
            </a:r>
            <a:r>
              <a:rPr lang="it-IT" sz="800"/>
              <a:t>(12), 2164–2172. </a:t>
            </a:r>
          </a:p>
          <a:p>
            <a:pPr marL="304800" indent="-304800"/>
            <a:r>
              <a:rPr lang="it-IT" sz="800" baseline="30000">
                <a:effectLst/>
              </a:rPr>
              <a:t>4</a:t>
            </a:r>
            <a:r>
              <a:rPr lang="it-IT" sz="800">
                <a:effectLst/>
              </a:rPr>
              <a:t>Milne, S. et al (2019). </a:t>
            </a:r>
            <a:r>
              <a:rPr lang="it-IT" sz="800" i="1"/>
              <a:t>Journal of Applied Physiology (Bethesda, Md. : 1985)</a:t>
            </a:r>
            <a:r>
              <a:rPr lang="it-IT" sz="800"/>
              <a:t>, </a:t>
            </a:r>
            <a:r>
              <a:rPr lang="it-IT" sz="800" i="1"/>
              <a:t>126</a:t>
            </a:r>
            <a:r>
              <a:rPr lang="it-IT" sz="800"/>
              <a:t>(5),1223–1231</a:t>
            </a:r>
            <a:endParaRPr lang="it-IT" sz="800">
              <a:effectLst/>
            </a:endParaRPr>
          </a:p>
        </p:txBody>
      </p:sp>
      <p:pic>
        <p:nvPicPr>
          <p:cNvPr id="3" name="Immagine 2"/>
          <p:cNvPicPr>
            <a:picLocks noChangeAspect="1"/>
          </p:cNvPicPr>
          <p:nvPr/>
        </p:nvPicPr>
        <p:blipFill rotWithShape="1">
          <a:blip r:embed="rId3"/>
          <a:srcRect l="2683" r="2832" b="50466"/>
          <a:stretch/>
        </p:blipFill>
        <p:spPr>
          <a:xfrm>
            <a:off x="0" y="4195756"/>
            <a:ext cx="4253552" cy="1580296"/>
          </a:xfrm>
          <a:prstGeom prst="rect">
            <a:avLst/>
          </a:prstGeom>
        </p:spPr>
      </p:pic>
      <p:pic>
        <p:nvPicPr>
          <p:cNvPr id="5" name="Immagine 4"/>
          <p:cNvPicPr>
            <a:picLocks noChangeAspect="1"/>
          </p:cNvPicPr>
          <p:nvPr/>
        </p:nvPicPr>
        <p:blipFill>
          <a:blip r:embed="rId4"/>
          <a:stretch>
            <a:fillRect/>
          </a:stretch>
        </p:blipFill>
        <p:spPr>
          <a:xfrm>
            <a:off x="57955" y="922953"/>
            <a:ext cx="4127358" cy="1431480"/>
          </a:xfrm>
          <a:prstGeom prst="rect">
            <a:avLst/>
          </a:prstGeom>
          <a:ln>
            <a:solidFill>
              <a:srgbClr val="A8B400"/>
            </a:solidFill>
          </a:ln>
        </p:spPr>
      </p:pic>
      <p:pic>
        <p:nvPicPr>
          <p:cNvPr id="4" name="Picture 6">
            <a:extLst>
              <a:ext uri="{FF2B5EF4-FFF2-40B4-BE49-F238E27FC236}">
                <a16:creationId xmlns:a16="http://schemas.microsoft.com/office/drawing/2014/main" id="{135FB931-D7E7-B94B-A3EE-036B4D5887E0}"/>
              </a:ext>
            </a:extLst>
          </p:cNvPr>
          <p:cNvPicPr>
            <a:picLocks noChangeAspect="1"/>
          </p:cNvPicPr>
          <p:nvPr/>
        </p:nvPicPr>
        <p:blipFill>
          <a:blip r:embed="rId5"/>
          <a:stretch>
            <a:fillRect/>
          </a:stretch>
        </p:blipFill>
        <p:spPr>
          <a:xfrm>
            <a:off x="5100871" y="2281644"/>
            <a:ext cx="3746913" cy="4092702"/>
          </a:xfrm>
          <a:prstGeom prst="rect">
            <a:avLst/>
          </a:prstGeom>
        </p:spPr>
      </p:pic>
      <p:pic>
        <p:nvPicPr>
          <p:cNvPr id="6" name="Picture 11">
            <a:extLst>
              <a:ext uri="{FF2B5EF4-FFF2-40B4-BE49-F238E27FC236}">
                <a16:creationId xmlns:a16="http://schemas.microsoft.com/office/drawing/2014/main" id="{FC173E96-02CE-23DF-20BC-B98EAE3F8C24}"/>
              </a:ext>
            </a:extLst>
          </p:cNvPr>
          <p:cNvPicPr>
            <a:picLocks noChangeAspect="1"/>
          </p:cNvPicPr>
          <p:nvPr/>
        </p:nvPicPr>
        <p:blipFill>
          <a:blip r:embed="rId6"/>
          <a:stretch>
            <a:fillRect/>
          </a:stretch>
        </p:blipFill>
        <p:spPr>
          <a:xfrm>
            <a:off x="5036025" y="932731"/>
            <a:ext cx="3847941" cy="1231543"/>
          </a:xfrm>
          <a:prstGeom prst="rect">
            <a:avLst/>
          </a:prstGeom>
        </p:spPr>
      </p:pic>
      <p:pic>
        <p:nvPicPr>
          <p:cNvPr id="9" name="Immagine 8">
            <a:extLst>
              <a:ext uri="{FF2B5EF4-FFF2-40B4-BE49-F238E27FC236}">
                <a16:creationId xmlns:a16="http://schemas.microsoft.com/office/drawing/2014/main" id="{8B415F73-FBAB-26EA-F184-D62F4F0D5555}"/>
              </a:ext>
            </a:extLst>
          </p:cNvPr>
          <p:cNvPicPr>
            <a:picLocks noChangeAspect="1"/>
          </p:cNvPicPr>
          <p:nvPr/>
        </p:nvPicPr>
        <p:blipFill>
          <a:blip r:embed="rId7"/>
          <a:stretch>
            <a:fillRect/>
          </a:stretch>
        </p:blipFill>
        <p:spPr>
          <a:xfrm>
            <a:off x="26111" y="2574611"/>
            <a:ext cx="4195597" cy="1277472"/>
          </a:xfrm>
          <a:prstGeom prst="rect">
            <a:avLst/>
          </a:prstGeom>
        </p:spPr>
      </p:pic>
    </p:spTree>
    <p:extLst>
      <p:ext uri="{BB962C8B-B14F-4D97-AF65-F5344CB8AC3E}">
        <p14:creationId xmlns:p14="http://schemas.microsoft.com/office/powerpoint/2010/main" val="12626153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a:srcRect l="-1517" t="8446" r="51535"/>
          <a:stretch/>
        </p:blipFill>
        <p:spPr>
          <a:xfrm>
            <a:off x="453011" y="1340805"/>
            <a:ext cx="4204456" cy="2660248"/>
          </a:xfrm>
          <a:prstGeom prst="rect">
            <a:avLst/>
          </a:prstGeom>
        </p:spPr>
      </p:pic>
      <p:sp>
        <p:nvSpPr>
          <p:cNvPr id="9" name="Rectangle 8"/>
          <p:cNvSpPr/>
          <p:nvPr/>
        </p:nvSpPr>
        <p:spPr>
          <a:xfrm>
            <a:off x="1141336" y="2531166"/>
            <a:ext cx="3300294" cy="5618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27" name="Picture 26"/>
          <p:cNvPicPr>
            <a:picLocks noChangeAspect="1"/>
          </p:cNvPicPr>
          <p:nvPr/>
        </p:nvPicPr>
        <p:blipFill rotWithShape="1">
          <a:blip r:embed="rId3"/>
          <a:srcRect l="8354" t="52101" r="63856" b="30373"/>
          <a:stretch/>
        </p:blipFill>
        <p:spPr>
          <a:xfrm>
            <a:off x="1291784" y="2516879"/>
            <a:ext cx="2337612" cy="509261"/>
          </a:xfrm>
          <a:prstGeom prst="rect">
            <a:avLst/>
          </a:prstGeom>
        </p:spPr>
      </p:pic>
      <p:cxnSp>
        <p:nvCxnSpPr>
          <p:cNvPr id="28" name="Straight Connector 27"/>
          <p:cNvCxnSpPr/>
          <p:nvPr/>
        </p:nvCxnSpPr>
        <p:spPr>
          <a:xfrm>
            <a:off x="1098933" y="2541854"/>
            <a:ext cx="3154778" cy="0"/>
          </a:xfrm>
          <a:prstGeom prst="line">
            <a:avLst/>
          </a:prstGeom>
          <a:ln>
            <a:solidFill>
              <a:schemeClr val="bg1">
                <a:lumMod val="50000"/>
              </a:schemeClr>
            </a:solidFill>
            <a:prstDash val="sysDash"/>
          </a:ln>
        </p:spPr>
        <p:style>
          <a:lnRef idx="1">
            <a:schemeClr val="dk1"/>
          </a:lnRef>
          <a:fillRef idx="0">
            <a:schemeClr val="dk1"/>
          </a:fillRef>
          <a:effectRef idx="0">
            <a:schemeClr val="dk1"/>
          </a:effectRef>
          <a:fontRef idx="minor">
            <a:schemeClr val="tx1"/>
          </a:fontRef>
        </p:style>
      </p:cxnSp>
      <p:grpSp>
        <p:nvGrpSpPr>
          <p:cNvPr id="61" name="Gruppo 60"/>
          <p:cNvGrpSpPr/>
          <p:nvPr/>
        </p:nvGrpSpPr>
        <p:grpSpPr>
          <a:xfrm>
            <a:off x="197418" y="1049939"/>
            <a:ext cx="3287706" cy="915983"/>
            <a:chOff x="197418" y="1521887"/>
            <a:chExt cx="3287706" cy="915983"/>
          </a:xfrm>
        </p:grpSpPr>
        <p:sp>
          <p:nvSpPr>
            <p:cNvPr id="12" name="TextBox 11"/>
            <p:cNvSpPr txBox="1"/>
            <p:nvPr/>
          </p:nvSpPr>
          <p:spPr>
            <a:xfrm>
              <a:off x="197418" y="1521887"/>
              <a:ext cx="813043" cy="369332"/>
            </a:xfrm>
            <a:prstGeom prst="rect">
              <a:avLst/>
            </a:prstGeom>
            <a:noFill/>
          </p:spPr>
          <p:txBody>
            <a:bodyPr wrap="none" rtlCol="0">
              <a:spAutoFit/>
            </a:bodyPr>
            <a:lstStyle/>
            <a:p>
              <a:r>
                <a:rPr lang="it-IT">
                  <a:solidFill>
                    <a:srgbClr val="FFC000"/>
                  </a:solidFill>
                  <a:latin typeface="Arial"/>
                  <a:cs typeface="Arial"/>
                </a:rPr>
                <a:t>R5-19</a:t>
              </a:r>
            </a:p>
          </p:txBody>
        </p:sp>
        <p:sp>
          <p:nvSpPr>
            <p:cNvPr id="10" name="Oval 9"/>
            <p:cNvSpPr/>
            <p:nvPr/>
          </p:nvSpPr>
          <p:spPr>
            <a:xfrm>
              <a:off x="1330611" y="2023221"/>
              <a:ext cx="151582" cy="156572"/>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8" name="Straight Connector 7"/>
            <p:cNvCxnSpPr/>
            <p:nvPr/>
          </p:nvCxnSpPr>
          <p:spPr>
            <a:xfrm flipH="1" flipV="1">
              <a:off x="1362974" y="2437870"/>
              <a:ext cx="2122150"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1406396" y="2152227"/>
              <a:ext cx="0" cy="274001"/>
            </a:xfrm>
            <a:prstGeom prst="line">
              <a:avLst/>
            </a:prstGeom>
            <a:ln w="28575">
              <a:solidFill>
                <a:srgbClr val="CA0A35"/>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858047" y="1897740"/>
              <a:ext cx="383531" cy="37476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3" name="Rettangolo 22"/>
            <p:cNvSpPr/>
            <p:nvPr/>
          </p:nvSpPr>
          <p:spPr>
            <a:xfrm>
              <a:off x="1562935" y="1563672"/>
              <a:ext cx="479618" cy="369332"/>
            </a:xfrm>
            <a:prstGeom prst="rect">
              <a:avLst/>
            </a:prstGeom>
          </p:spPr>
          <p:txBody>
            <a:bodyPr wrap="none">
              <a:spAutoFit/>
            </a:bodyPr>
            <a:lstStyle/>
            <a:p>
              <a:r>
                <a:rPr lang="it-IT">
                  <a:solidFill>
                    <a:srgbClr val="FFC000"/>
                  </a:solidFill>
                  <a:latin typeface="Arial"/>
                  <a:cs typeface="Arial"/>
                </a:rPr>
                <a:t>R5</a:t>
              </a:r>
            </a:p>
          </p:txBody>
        </p:sp>
        <p:cxnSp>
          <p:nvCxnSpPr>
            <p:cNvPr id="37" name="Straight Arrow Connector 13"/>
            <p:cNvCxnSpPr/>
            <p:nvPr/>
          </p:nvCxnSpPr>
          <p:spPr>
            <a:xfrm flipH="1">
              <a:off x="1437572" y="1842029"/>
              <a:ext cx="138572" cy="1441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65" name="Gruppo 64"/>
          <p:cNvGrpSpPr/>
          <p:nvPr/>
        </p:nvGrpSpPr>
        <p:grpSpPr>
          <a:xfrm>
            <a:off x="1322046" y="2122094"/>
            <a:ext cx="3310257" cy="1139668"/>
            <a:chOff x="1322046" y="2594042"/>
            <a:chExt cx="3310257" cy="1139668"/>
          </a:xfrm>
        </p:grpSpPr>
        <p:sp>
          <p:nvSpPr>
            <p:cNvPr id="26" name="Oval 25"/>
            <p:cNvSpPr/>
            <p:nvPr/>
          </p:nvSpPr>
          <p:spPr>
            <a:xfrm>
              <a:off x="3642131" y="3577138"/>
              <a:ext cx="151582" cy="15657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3" name="Gruppo 62"/>
            <p:cNvGrpSpPr/>
            <p:nvPr/>
          </p:nvGrpSpPr>
          <p:grpSpPr>
            <a:xfrm>
              <a:off x="1322046" y="2594042"/>
              <a:ext cx="3310257" cy="1120981"/>
              <a:chOff x="1322046" y="2594042"/>
              <a:chExt cx="3310257" cy="1120981"/>
            </a:xfrm>
          </p:grpSpPr>
          <p:sp>
            <p:nvSpPr>
              <p:cNvPr id="34" name="Isosceles Triangle 33"/>
              <p:cNvSpPr/>
              <p:nvPr/>
            </p:nvSpPr>
            <p:spPr>
              <a:xfrm rot="5400000">
                <a:off x="3001947" y="2374452"/>
                <a:ext cx="121552" cy="1400251"/>
              </a:xfrm>
              <a:prstGeom prst="triangle">
                <a:avLst>
                  <a:gd name="adj" fmla="val 11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62" name="Gruppo 61"/>
              <p:cNvGrpSpPr/>
              <p:nvPr/>
            </p:nvGrpSpPr>
            <p:grpSpPr>
              <a:xfrm>
                <a:off x="1322046" y="2594042"/>
                <a:ext cx="3310257" cy="1120981"/>
                <a:chOff x="1322046" y="2594042"/>
                <a:chExt cx="3310257" cy="1120981"/>
              </a:xfrm>
            </p:grpSpPr>
            <p:sp>
              <p:nvSpPr>
                <p:cNvPr id="24" name="TextBox 23"/>
                <p:cNvSpPr txBox="1"/>
                <p:nvPr/>
              </p:nvSpPr>
              <p:spPr>
                <a:xfrm>
                  <a:off x="2791483" y="2594042"/>
                  <a:ext cx="453970" cy="369332"/>
                </a:xfrm>
                <a:prstGeom prst="rect">
                  <a:avLst/>
                </a:prstGeom>
                <a:noFill/>
              </p:spPr>
              <p:txBody>
                <a:bodyPr wrap="none" rtlCol="0">
                  <a:spAutoFit/>
                </a:bodyPr>
                <a:lstStyle/>
                <a:p>
                  <a:r>
                    <a:rPr lang="it-IT">
                      <a:solidFill>
                        <a:srgbClr val="9696FF"/>
                      </a:solidFill>
                      <a:latin typeface="Arial"/>
                      <a:cs typeface="Arial"/>
                    </a:rPr>
                    <a:t>Ax</a:t>
                  </a:r>
                </a:p>
              </p:txBody>
            </p:sp>
            <p:sp>
              <p:nvSpPr>
                <p:cNvPr id="22" name="TextBox 21"/>
                <p:cNvSpPr txBox="1"/>
                <p:nvPr/>
              </p:nvSpPr>
              <p:spPr>
                <a:xfrm>
                  <a:off x="3985972" y="3249881"/>
                  <a:ext cx="646331" cy="369332"/>
                </a:xfrm>
                <a:prstGeom prst="rect">
                  <a:avLst/>
                </a:prstGeom>
                <a:noFill/>
              </p:spPr>
              <p:txBody>
                <a:bodyPr wrap="none" rtlCol="0">
                  <a:spAutoFit/>
                </a:bodyPr>
                <a:lstStyle/>
                <a:p>
                  <a:r>
                    <a:rPr lang="it-IT">
                      <a:solidFill>
                        <a:srgbClr val="9696FF"/>
                      </a:solidFill>
                      <a:latin typeface="Arial"/>
                      <a:cs typeface="Arial"/>
                    </a:rPr>
                    <a:t>Fres</a:t>
                  </a:r>
                </a:p>
              </p:txBody>
            </p:sp>
            <p:cxnSp>
              <p:nvCxnSpPr>
                <p:cNvPr id="29" name="Straight Arrow Connector 28"/>
                <p:cNvCxnSpPr>
                  <a:stCxn id="22" idx="1"/>
                </p:cNvCxnSpPr>
                <p:nvPr/>
              </p:nvCxnSpPr>
              <p:spPr>
                <a:xfrm flipH="1">
                  <a:off x="3789964" y="3434547"/>
                  <a:ext cx="196008" cy="15582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Isosceles Triangle 31"/>
                <p:cNvSpPr/>
                <p:nvPr/>
              </p:nvSpPr>
              <p:spPr>
                <a:xfrm rot="5400000">
                  <a:off x="1875455" y="2501320"/>
                  <a:ext cx="375287" cy="1400251"/>
                </a:xfrm>
                <a:prstGeom prst="triangle">
                  <a:avLst>
                    <a:gd name="adj" fmla="val 1153"/>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35" name="Straight Connector 34"/>
                <p:cNvCxnSpPr/>
                <p:nvPr/>
              </p:nvCxnSpPr>
              <p:spPr>
                <a:xfrm rot="16200000" flipH="1" flipV="1">
                  <a:off x="3365203" y="3347292"/>
                  <a:ext cx="704573" cy="0"/>
                </a:xfrm>
                <a:prstGeom prst="line">
                  <a:avLst/>
                </a:prstGeom>
                <a:ln>
                  <a:prstDash val="sysDas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H="1">
                  <a:off x="2013699" y="2826434"/>
                  <a:ext cx="794039" cy="2664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0" name="Rettangolo 39"/>
                <p:cNvSpPr/>
                <p:nvPr/>
              </p:nvSpPr>
              <p:spPr>
                <a:xfrm>
                  <a:off x="1648398" y="3345691"/>
                  <a:ext cx="466794" cy="369332"/>
                </a:xfrm>
                <a:prstGeom prst="rect">
                  <a:avLst/>
                </a:prstGeom>
              </p:spPr>
              <p:txBody>
                <a:bodyPr wrap="none">
                  <a:spAutoFit/>
                </a:bodyPr>
                <a:lstStyle/>
                <a:p>
                  <a:r>
                    <a:rPr lang="it-IT">
                      <a:solidFill>
                        <a:srgbClr val="9696FF"/>
                      </a:solidFill>
                      <a:latin typeface="Arial"/>
                      <a:cs typeface="Arial"/>
                    </a:rPr>
                    <a:t>X5</a:t>
                  </a:r>
                  <a:endParaRPr lang="it-IT" sz="3200">
                    <a:solidFill>
                      <a:srgbClr val="9696FF"/>
                    </a:solidFill>
                    <a:latin typeface="Arial"/>
                    <a:cs typeface="Arial"/>
                  </a:endParaRPr>
                </a:p>
              </p:txBody>
            </p:sp>
            <p:cxnSp>
              <p:nvCxnSpPr>
                <p:cNvPr id="41" name="Straight Arrow Connector 28"/>
                <p:cNvCxnSpPr>
                  <a:stCxn id="40" idx="1"/>
                </p:cNvCxnSpPr>
                <p:nvPr/>
              </p:nvCxnSpPr>
              <p:spPr>
                <a:xfrm flipH="1" flipV="1">
                  <a:off x="1503890" y="3461558"/>
                  <a:ext cx="144508" cy="6879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42" name="Oval 9"/>
                <p:cNvSpPr/>
                <p:nvPr/>
              </p:nvSpPr>
              <p:spPr>
                <a:xfrm>
                  <a:off x="1322046" y="3326207"/>
                  <a:ext cx="151582" cy="156572"/>
                </a:xfrm>
                <a:prstGeom prst="ellipse">
                  <a:avLst/>
                </a:prstGeom>
                <a:solidFill>
                  <a:srgbClr val="4F81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grpSp>
      <p:sp>
        <p:nvSpPr>
          <p:cNvPr id="6" name="object 6"/>
          <p:cNvSpPr txBox="1">
            <a:spLocks noGrp="1"/>
          </p:cNvSpPr>
          <p:nvPr>
            <p:ph type="title"/>
          </p:nvPr>
        </p:nvSpPr>
        <p:spPr>
          <a:xfrm>
            <a:off x="138911" y="116386"/>
            <a:ext cx="8229600" cy="503984"/>
          </a:xfrm>
          <a:prstGeom prst="rect">
            <a:avLst/>
          </a:prstGeom>
        </p:spPr>
        <p:txBody>
          <a:bodyPr vert="horz" wrap="square" lIns="0" tIns="11430" rIns="0" bIns="0" rtlCol="0">
            <a:spAutoFit/>
          </a:bodyPr>
          <a:lstStyle/>
          <a:p>
            <a:pPr marL="12700">
              <a:lnSpc>
                <a:spcPct val="100000"/>
              </a:lnSpc>
              <a:spcBef>
                <a:spcPts val="90"/>
              </a:spcBef>
            </a:pPr>
            <a:r>
              <a:rPr lang="it-IT" sz="3200" dirty="0"/>
              <a:t>OSCILLOMETRY:</a:t>
            </a:r>
            <a:r>
              <a:rPr sz="3200" spc="445" dirty="0"/>
              <a:t> </a:t>
            </a:r>
            <a:r>
              <a:rPr lang="it-IT" dirty="0"/>
              <a:t>KEY PARAMETERS</a:t>
            </a:r>
            <a:endParaRPr dirty="0"/>
          </a:p>
        </p:txBody>
      </p:sp>
      <p:sp>
        <p:nvSpPr>
          <p:cNvPr id="3" name="TextBox 2"/>
          <p:cNvSpPr txBox="1"/>
          <p:nvPr/>
        </p:nvSpPr>
        <p:spPr>
          <a:xfrm>
            <a:off x="1" y="5901346"/>
            <a:ext cx="8739240" cy="369332"/>
          </a:xfrm>
          <a:prstGeom prst="rect">
            <a:avLst/>
          </a:prstGeom>
          <a:noFill/>
        </p:spPr>
        <p:txBody>
          <a:bodyPr wrap="square" rtlCol="0">
            <a:spAutoFit/>
          </a:bodyPr>
          <a:lstStyle/>
          <a:p>
            <a:pPr lvl="1"/>
            <a:r>
              <a:rPr lang="it-IT" altLang="it-IT">
                <a:latin typeface="Arial"/>
                <a:cs typeface="Arial"/>
              </a:rPr>
              <a:t>Rrs and Xrs are usually expressed </a:t>
            </a:r>
            <a:r>
              <a:rPr lang="it-IT" altLang="it-IT" err="1">
                <a:latin typeface="Arial"/>
                <a:cs typeface="Arial"/>
              </a:rPr>
              <a:t>as</a:t>
            </a:r>
            <a:r>
              <a:rPr lang="it-IT" altLang="it-IT">
                <a:latin typeface="Arial"/>
                <a:cs typeface="Arial"/>
              </a:rPr>
              <a:t> cmH</a:t>
            </a:r>
            <a:r>
              <a:rPr lang="it-IT" altLang="it-IT" baseline="-25000">
                <a:latin typeface="Arial"/>
                <a:cs typeface="Arial"/>
              </a:rPr>
              <a:t>2</a:t>
            </a:r>
            <a:r>
              <a:rPr lang="it-IT" altLang="it-IT">
                <a:latin typeface="Arial"/>
                <a:cs typeface="Arial"/>
              </a:rPr>
              <a:t>O/(L/s) or hPa/(L/s)</a:t>
            </a:r>
          </a:p>
        </p:txBody>
      </p:sp>
      <p:sp>
        <p:nvSpPr>
          <p:cNvPr id="2" name="Rectangle 1"/>
          <p:cNvSpPr/>
          <p:nvPr/>
        </p:nvSpPr>
        <p:spPr>
          <a:xfrm>
            <a:off x="846130" y="5555469"/>
            <a:ext cx="6299200" cy="369332"/>
          </a:xfrm>
          <a:prstGeom prst="rect">
            <a:avLst/>
          </a:prstGeom>
        </p:spPr>
        <p:txBody>
          <a:bodyPr wrap="square">
            <a:spAutoFit/>
          </a:bodyPr>
          <a:lstStyle/>
          <a:p>
            <a:pPr algn="jus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endParaRPr lang="it-IT" altLang="it-IT">
              <a:latin typeface="Arial"/>
              <a:cs typeface="Arial"/>
            </a:endParaRPr>
          </a:p>
        </p:txBody>
      </p:sp>
      <p:grpSp>
        <p:nvGrpSpPr>
          <p:cNvPr id="59" name="Gruppo 58"/>
          <p:cNvGrpSpPr/>
          <p:nvPr/>
        </p:nvGrpSpPr>
        <p:grpSpPr>
          <a:xfrm>
            <a:off x="4588400" y="1209589"/>
            <a:ext cx="4501811" cy="2336503"/>
            <a:chOff x="4588400" y="1681537"/>
            <a:chExt cx="4370197" cy="2336503"/>
          </a:xfrm>
        </p:grpSpPr>
        <p:sp>
          <p:nvSpPr>
            <p:cNvPr id="54" name="Rettangolo arrotondato 53"/>
            <p:cNvSpPr/>
            <p:nvPr/>
          </p:nvSpPr>
          <p:spPr>
            <a:xfrm>
              <a:off x="4656505" y="1681537"/>
              <a:ext cx="4280763" cy="2336503"/>
            </a:xfrm>
            <a:prstGeom prst="roundRect">
              <a:avLst>
                <a:gd name="adj" fmla="val 52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9" name="Gruppo 38"/>
            <p:cNvGrpSpPr/>
            <p:nvPr/>
          </p:nvGrpSpPr>
          <p:grpSpPr>
            <a:xfrm>
              <a:off x="4588400" y="1685811"/>
              <a:ext cx="4370197" cy="1077218"/>
              <a:chOff x="4550300" y="1882801"/>
              <a:chExt cx="4370197" cy="1077218"/>
            </a:xfrm>
          </p:grpSpPr>
          <p:sp>
            <p:nvSpPr>
              <p:cNvPr id="20" name="Rectangle 19"/>
              <p:cNvSpPr/>
              <p:nvPr/>
            </p:nvSpPr>
            <p:spPr>
              <a:xfrm>
                <a:off x="5318148" y="1882801"/>
                <a:ext cx="3602349" cy="1077218"/>
              </a:xfrm>
              <a:prstGeom prst="rect">
                <a:avLst/>
              </a:prstGeom>
              <a:ln>
                <a:noFill/>
              </a:ln>
            </p:spPr>
            <p:txBody>
              <a:bodyPr wrap="square">
                <a:spAutoFit/>
              </a:bodyPr>
              <a:lstStyle/>
              <a:p>
                <a:pPr algn="jus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600" dirty="0" err="1">
                    <a:latin typeface="Arial"/>
                    <a:cs typeface="Arial"/>
                  </a:rPr>
                  <a:t>is</a:t>
                </a:r>
                <a:r>
                  <a:rPr lang="it-IT" altLang="it-IT" sz="1600" dirty="0">
                    <a:latin typeface="Arial"/>
                    <a:cs typeface="Arial"/>
                  </a:rPr>
                  <a:t> </a:t>
                </a:r>
                <a:r>
                  <a:rPr lang="it-IT" altLang="it-IT" sz="1600" dirty="0" err="1">
                    <a:latin typeface="Arial"/>
                    <a:cs typeface="Arial"/>
                  </a:rPr>
                  <a:t>always</a:t>
                </a:r>
                <a:r>
                  <a:rPr lang="it-IT" altLang="it-IT" sz="1600" dirty="0">
                    <a:latin typeface="Arial"/>
                    <a:cs typeface="Arial"/>
                  </a:rPr>
                  <a:t> a positive </a:t>
                </a:r>
                <a:r>
                  <a:rPr lang="it-IT" altLang="it-IT" sz="1600" dirty="0" err="1">
                    <a:latin typeface="Arial"/>
                    <a:cs typeface="Arial"/>
                  </a:rPr>
                  <a:t>number</a:t>
                </a:r>
                <a:r>
                  <a:rPr lang="it-IT" altLang="it-IT" sz="1600" dirty="0">
                    <a:latin typeface="Arial"/>
                    <a:cs typeface="Arial"/>
                  </a:rPr>
                  <a:t>!</a:t>
                </a:r>
              </a:p>
              <a:p>
                <a:pPr algn="jus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600" dirty="0" err="1">
                    <a:latin typeface="Arial"/>
                    <a:cs typeface="Arial"/>
                  </a:rPr>
                  <a:t>is</a:t>
                </a:r>
                <a:r>
                  <a:rPr lang="it-IT" altLang="it-IT" sz="1600" dirty="0">
                    <a:latin typeface="Arial"/>
                    <a:cs typeface="Arial"/>
                  </a:rPr>
                  <a:t> «</a:t>
                </a:r>
                <a:r>
                  <a:rPr lang="it-IT" altLang="it-IT" sz="1600" dirty="0" err="1">
                    <a:latin typeface="Arial"/>
                    <a:cs typeface="Arial"/>
                  </a:rPr>
                  <a:t>flat</a:t>
                </a:r>
                <a:r>
                  <a:rPr lang="it-IT" altLang="it-IT" sz="1600" dirty="0">
                    <a:latin typeface="Arial"/>
                    <a:cs typeface="Arial"/>
                  </a:rPr>
                  <a:t>» on </a:t>
                </a:r>
                <a:r>
                  <a:rPr lang="it-IT" altLang="it-IT" sz="1600" dirty="0" err="1">
                    <a:latin typeface="Arial"/>
                    <a:cs typeface="Arial"/>
                  </a:rPr>
                  <a:t>healthy</a:t>
                </a:r>
                <a:r>
                  <a:rPr lang="it-IT" altLang="it-IT" sz="1600" dirty="0">
                    <a:latin typeface="Arial"/>
                    <a:cs typeface="Arial"/>
                  </a:rPr>
                  <a:t> </a:t>
                </a:r>
                <a:r>
                  <a:rPr lang="it-IT" altLang="it-IT" sz="1600" dirty="0" err="1">
                    <a:latin typeface="Arial"/>
                    <a:cs typeface="Arial"/>
                  </a:rPr>
                  <a:t>subjects</a:t>
                </a:r>
                <a:endParaRPr lang="it-IT" altLang="it-IT" sz="1600" dirty="0">
                  <a:latin typeface="Arial"/>
                  <a:cs typeface="Arial"/>
                </a:endParaRPr>
              </a:p>
              <a:p>
                <a:pPr algn="jus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600" dirty="0">
                    <a:latin typeface="Arial"/>
                    <a:cs typeface="Arial"/>
                  </a:rPr>
                  <a:t>shows a frequency </a:t>
                </a:r>
                <a:r>
                  <a:rPr lang="it-IT" altLang="it-IT" sz="1600" dirty="0" err="1">
                    <a:latin typeface="Arial"/>
                    <a:cs typeface="Arial"/>
                  </a:rPr>
                  <a:t>dependence</a:t>
                </a:r>
                <a:r>
                  <a:rPr lang="it-IT" altLang="it-IT" sz="1600" dirty="0">
                    <a:latin typeface="Arial"/>
                    <a:cs typeface="Arial"/>
                  </a:rPr>
                  <a:t> in </a:t>
                </a:r>
                <a:r>
                  <a:rPr lang="it-IT" altLang="it-IT" sz="1600" dirty="0" err="1">
                    <a:latin typeface="Arial"/>
                    <a:cs typeface="Arial"/>
                  </a:rPr>
                  <a:t>disease</a:t>
                </a:r>
                <a:endParaRPr lang="it-IT" altLang="it-IT" sz="1600" dirty="0">
                  <a:latin typeface="Arial"/>
                  <a:cs typeface="Arial"/>
                </a:endParaRPr>
              </a:p>
            </p:txBody>
          </p:sp>
          <p:sp>
            <p:nvSpPr>
              <p:cNvPr id="13" name="Rectangle 12"/>
              <p:cNvSpPr/>
              <p:nvPr/>
            </p:nvSpPr>
            <p:spPr>
              <a:xfrm>
                <a:off x="4550300" y="2079655"/>
                <a:ext cx="936475" cy="584775"/>
              </a:xfrm>
              <a:prstGeom prst="rect">
                <a:avLst/>
              </a:prstGeom>
            </p:spPr>
            <p:txBody>
              <a:bodyPr wrap="none">
                <a:spAutoFit/>
              </a:bodyPr>
              <a:lstStyle/>
              <a:p>
                <a:r>
                  <a:rPr lang="it-IT" altLang="it-IT" sz="3200">
                    <a:solidFill>
                      <a:srgbClr val="FFBA3A"/>
                    </a:solidFill>
                    <a:latin typeface="Arial"/>
                    <a:cs typeface="Arial"/>
                  </a:rPr>
                  <a:t>Rrs:</a:t>
                </a:r>
                <a:endParaRPr lang="it-IT" sz="3200">
                  <a:latin typeface="Arial"/>
                  <a:cs typeface="Arial"/>
                </a:endParaRPr>
              </a:p>
            </p:txBody>
          </p:sp>
        </p:grpSp>
        <p:sp>
          <p:nvSpPr>
            <p:cNvPr id="16" name="Rettangolo 15"/>
            <p:cNvSpPr/>
            <p:nvPr/>
          </p:nvSpPr>
          <p:spPr>
            <a:xfrm>
              <a:off x="4698393" y="2601616"/>
              <a:ext cx="4162567" cy="1354217"/>
            </a:xfrm>
            <a:prstGeom prst="rect">
              <a:avLst/>
            </a:prstGeom>
          </p:spPr>
          <p:txBody>
            <a:bodyPr wrap="square">
              <a:spAutoFit/>
            </a:bodyPr>
            <a:lstStyle/>
            <a:p>
              <a:r>
                <a:rPr lang="it-IT" dirty="0" err="1">
                  <a:latin typeface="Arial"/>
                  <a:cs typeface="Arial"/>
                </a:rPr>
                <a:t>Commonly</a:t>
              </a:r>
              <a:r>
                <a:rPr lang="it-IT" dirty="0">
                  <a:latin typeface="Arial"/>
                  <a:cs typeface="Arial"/>
                </a:rPr>
                <a:t> </a:t>
              </a:r>
              <a:r>
                <a:rPr lang="it-IT" dirty="0" err="1">
                  <a:latin typeface="Arial"/>
                  <a:cs typeface="Arial"/>
                </a:rPr>
                <a:t>used</a:t>
              </a:r>
              <a:r>
                <a:rPr lang="it-IT" dirty="0">
                  <a:latin typeface="Arial"/>
                  <a:cs typeface="Arial"/>
                </a:rPr>
                <a:t> </a:t>
              </a:r>
              <a:r>
                <a:rPr lang="it-IT" dirty="0" err="1">
                  <a:latin typeface="Arial"/>
                  <a:cs typeface="Arial"/>
                </a:rPr>
                <a:t>parameters</a:t>
              </a:r>
              <a:r>
                <a:rPr lang="it-IT" dirty="0">
                  <a:latin typeface="Arial"/>
                  <a:cs typeface="Arial"/>
                </a:rPr>
                <a:t>:</a:t>
              </a:r>
            </a:p>
            <a:p>
              <a:r>
                <a:rPr lang="it-IT" sz="1600" dirty="0">
                  <a:solidFill>
                    <a:srgbClr val="FFC000"/>
                  </a:solidFill>
                  <a:latin typeface="Arial"/>
                  <a:cs typeface="Arial"/>
                </a:rPr>
                <a:t>R5</a:t>
              </a:r>
              <a:r>
                <a:rPr lang="it-IT" sz="1600" dirty="0">
                  <a:latin typeface="Arial"/>
                  <a:cs typeface="Arial"/>
                </a:rPr>
                <a:t>: </a:t>
              </a:r>
              <a:r>
                <a:rPr lang="it-IT" sz="1600" dirty="0" err="1">
                  <a:latin typeface="Arial"/>
                  <a:cs typeface="Arial"/>
                </a:rPr>
                <a:t>Rrs</a:t>
              </a:r>
              <a:r>
                <a:rPr lang="it-IT" sz="1600" dirty="0">
                  <a:latin typeface="Arial"/>
                  <a:cs typeface="Arial"/>
                </a:rPr>
                <a:t> </a:t>
              </a:r>
              <a:r>
                <a:rPr lang="it-IT" sz="1600" dirty="0" err="1">
                  <a:latin typeface="Arial"/>
                  <a:cs typeface="Arial"/>
                </a:rPr>
                <a:t>at</a:t>
              </a:r>
              <a:r>
                <a:rPr lang="it-IT" sz="1600" dirty="0">
                  <a:latin typeface="Arial"/>
                  <a:cs typeface="Arial"/>
                </a:rPr>
                <a:t> 5 Hz (or R8, 8 Hz, in </a:t>
              </a:r>
              <a:r>
                <a:rPr lang="it-IT" sz="1600" dirty="0" err="1">
                  <a:latin typeface="Arial"/>
                  <a:cs typeface="Arial"/>
                </a:rPr>
                <a:t>preschooler</a:t>
              </a:r>
              <a:r>
                <a:rPr lang="it-IT" sz="1600" dirty="0">
                  <a:latin typeface="Arial"/>
                  <a:cs typeface="Arial"/>
                </a:rPr>
                <a:t>) </a:t>
              </a:r>
            </a:p>
            <a:p>
              <a:r>
                <a:rPr lang="it-IT" sz="1600" dirty="0">
                  <a:solidFill>
                    <a:srgbClr val="FFC000"/>
                  </a:solidFill>
                  <a:latin typeface="Arial"/>
                  <a:cs typeface="Arial"/>
                </a:rPr>
                <a:t>R5-19</a:t>
              </a:r>
              <a:r>
                <a:rPr lang="it-IT" sz="1600" dirty="0">
                  <a:latin typeface="Arial"/>
                  <a:cs typeface="Arial"/>
                </a:rPr>
                <a:t>: </a:t>
              </a:r>
              <a:r>
                <a:rPr lang="it-IT" sz="1600" dirty="0" err="1">
                  <a:latin typeface="Arial"/>
                  <a:cs typeface="Arial"/>
                </a:rPr>
                <a:t>difference</a:t>
              </a:r>
              <a:r>
                <a:rPr lang="it-IT" sz="1600" dirty="0">
                  <a:latin typeface="Arial"/>
                  <a:cs typeface="Arial"/>
                </a:rPr>
                <a:t> </a:t>
              </a:r>
              <a:r>
                <a:rPr lang="it-IT" sz="1600" dirty="0" err="1">
                  <a:latin typeface="Arial"/>
                  <a:cs typeface="Arial"/>
                </a:rPr>
                <a:t>between</a:t>
              </a:r>
              <a:r>
                <a:rPr lang="it-IT" sz="1600" dirty="0">
                  <a:latin typeface="Arial"/>
                  <a:cs typeface="Arial"/>
                </a:rPr>
                <a:t> </a:t>
              </a:r>
              <a:r>
                <a:rPr lang="it-IT" sz="1600" dirty="0" err="1">
                  <a:latin typeface="Arial"/>
                  <a:cs typeface="Arial"/>
                </a:rPr>
                <a:t>Rrs</a:t>
              </a:r>
              <a:r>
                <a:rPr lang="it-IT" sz="1600" dirty="0">
                  <a:latin typeface="Arial"/>
                  <a:cs typeface="Arial"/>
                </a:rPr>
                <a:t> </a:t>
              </a:r>
              <a:r>
                <a:rPr lang="it-IT" sz="1600" dirty="0" err="1">
                  <a:latin typeface="Arial"/>
                  <a:cs typeface="Arial"/>
                </a:rPr>
                <a:t>at</a:t>
              </a:r>
              <a:r>
                <a:rPr lang="it-IT" sz="1600" dirty="0">
                  <a:latin typeface="Arial"/>
                  <a:cs typeface="Arial"/>
                </a:rPr>
                <a:t> 5 Hz and 19 Hz, </a:t>
              </a:r>
              <a:r>
                <a:rPr lang="it-IT" sz="1600" dirty="0" err="1">
                  <a:latin typeface="Arial"/>
                  <a:cs typeface="Arial"/>
                </a:rPr>
                <a:t>named</a:t>
              </a:r>
              <a:r>
                <a:rPr lang="it-IT" sz="1600" dirty="0">
                  <a:latin typeface="Arial"/>
                  <a:cs typeface="Arial"/>
                </a:rPr>
                <a:t> </a:t>
              </a:r>
              <a:r>
                <a:rPr lang="it-IT" sz="1600" dirty="0" err="1">
                  <a:latin typeface="Arial"/>
                  <a:cs typeface="Arial"/>
                </a:rPr>
                <a:t>also</a:t>
              </a:r>
              <a:r>
                <a:rPr lang="it-IT" sz="1600" dirty="0">
                  <a:latin typeface="Arial"/>
                  <a:cs typeface="Arial"/>
                </a:rPr>
                <a:t> ‘frequency dependance of </a:t>
              </a:r>
              <a:r>
                <a:rPr lang="it-IT" sz="1600" dirty="0" err="1">
                  <a:latin typeface="Arial"/>
                  <a:cs typeface="Arial"/>
                </a:rPr>
                <a:t>Rrs</a:t>
              </a:r>
              <a:r>
                <a:rPr lang="it-IT" sz="1600" dirty="0">
                  <a:latin typeface="Arial"/>
                  <a:cs typeface="Arial"/>
                </a:rPr>
                <a:t>’</a:t>
              </a:r>
            </a:p>
          </p:txBody>
        </p:sp>
      </p:grpSp>
      <p:grpSp>
        <p:nvGrpSpPr>
          <p:cNvPr id="60" name="Gruppo 59"/>
          <p:cNvGrpSpPr/>
          <p:nvPr/>
        </p:nvGrpSpPr>
        <p:grpSpPr>
          <a:xfrm>
            <a:off x="179203" y="3464945"/>
            <a:ext cx="9000853" cy="2215991"/>
            <a:chOff x="179203" y="3936893"/>
            <a:chExt cx="9000853" cy="2215991"/>
          </a:xfrm>
        </p:grpSpPr>
        <p:sp>
          <p:nvSpPr>
            <p:cNvPr id="55" name="Rettangolo arrotondato 54"/>
            <p:cNvSpPr/>
            <p:nvPr/>
          </p:nvSpPr>
          <p:spPr>
            <a:xfrm>
              <a:off x="573549" y="4220560"/>
              <a:ext cx="4205546" cy="1748164"/>
            </a:xfrm>
            <a:prstGeom prst="roundRect">
              <a:avLst>
                <a:gd name="adj" fmla="val 524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nvGrpSpPr>
            <p:cNvPr id="38" name="Gruppo 37"/>
            <p:cNvGrpSpPr/>
            <p:nvPr/>
          </p:nvGrpSpPr>
          <p:grpSpPr>
            <a:xfrm>
              <a:off x="685313" y="4256543"/>
              <a:ext cx="4491204" cy="584775"/>
              <a:chOff x="4556682" y="4067243"/>
              <a:chExt cx="4491204" cy="584775"/>
            </a:xfrm>
          </p:grpSpPr>
          <p:sp>
            <p:nvSpPr>
              <p:cNvPr id="7" name="Rectangle 6"/>
              <p:cNvSpPr/>
              <p:nvPr/>
            </p:nvSpPr>
            <p:spPr>
              <a:xfrm>
                <a:off x="5430114" y="4067243"/>
                <a:ext cx="3617772" cy="584775"/>
              </a:xfrm>
              <a:prstGeom prst="rect">
                <a:avLst/>
              </a:prstGeom>
              <a:ln>
                <a:noFill/>
              </a:ln>
            </p:spPr>
            <p:txBody>
              <a:bodyPr wrap="square">
                <a:spAutoFit/>
              </a:bodyPr>
              <a:lstStyle/>
              <a:p>
                <a:pPr algn="jus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600" dirty="0" err="1">
                    <a:latin typeface="Arial"/>
                    <a:cs typeface="Arial"/>
                  </a:rPr>
                  <a:t>usually</a:t>
                </a:r>
                <a:r>
                  <a:rPr lang="it-IT" altLang="it-IT" sz="1600" dirty="0">
                    <a:latin typeface="Arial"/>
                    <a:cs typeface="Arial"/>
                  </a:rPr>
                  <a:t> negative </a:t>
                </a:r>
                <a:r>
                  <a:rPr lang="it-IT" altLang="it-IT" sz="1600" dirty="0" err="1">
                    <a:latin typeface="Arial"/>
                    <a:cs typeface="Arial"/>
                  </a:rPr>
                  <a:t>at</a:t>
                </a:r>
                <a:r>
                  <a:rPr lang="it-IT" altLang="it-IT" sz="1600" dirty="0">
                    <a:latin typeface="Arial"/>
                    <a:cs typeface="Arial"/>
                  </a:rPr>
                  <a:t> low frequencies </a:t>
                </a:r>
              </a:p>
              <a:p>
                <a:pPr algn="just">
                  <a:tabLst>
                    <a:tab pos="338138" algn="l"/>
                    <a:tab pos="442913" algn="l"/>
                    <a:tab pos="892175" algn="l"/>
                    <a:tab pos="1341438" algn="l"/>
                    <a:tab pos="1790700" algn="l"/>
                    <a:tab pos="2239963" algn="l"/>
                    <a:tab pos="2689225" algn="l"/>
                    <a:tab pos="3138488" algn="l"/>
                    <a:tab pos="3587750" algn="l"/>
                    <a:tab pos="4037013" algn="l"/>
                    <a:tab pos="4486275" algn="l"/>
                    <a:tab pos="4935538" algn="l"/>
                    <a:tab pos="5384800" algn="l"/>
                    <a:tab pos="5834063" algn="l"/>
                    <a:tab pos="6283325" algn="l"/>
                    <a:tab pos="6732588" algn="l"/>
                    <a:tab pos="7181850" algn="l"/>
                    <a:tab pos="7631113" algn="l"/>
                    <a:tab pos="8080375" algn="l"/>
                    <a:tab pos="8529638" algn="l"/>
                    <a:tab pos="8978900" algn="l"/>
                  </a:tabLst>
                </a:pPr>
                <a:r>
                  <a:rPr lang="it-IT" altLang="it-IT" sz="1600" dirty="0">
                    <a:latin typeface="Arial"/>
                    <a:cs typeface="Arial"/>
                  </a:rPr>
                  <a:t>positive </a:t>
                </a:r>
                <a:r>
                  <a:rPr lang="it-IT" altLang="it-IT" sz="1600" dirty="0" err="1">
                    <a:latin typeface="Arial"/>
                    <a:cs typeface="Arial"/>
                  </a:rPr>
                  <a:t>at</a:t>
                </a:r>
                <a:r>
                  <a:rPr lang="it-IT" altLang="it-IT" sz="1600" dirty="0">
                    <a:latin typeface="Arial"/>
                    <a:cs typeface="Arial"/>
                  </a:rPr>
                  <a:t> </a:t>
                </a:r>
                <a:r>
                  <a:rPr lang="it-IT" altLang="it-IT" sz="1600" dirty="0" err="1">
                    <a:latin typeface="Arial"/>
                    <a:cs typeface="Arial"/>
                  </a:rPr>
                  <a:t>higher</a:t>
                </a:r>
                <a:r>
                  <a:rPr lang="it-IT" altLang="it-IT" sz="1600" dirty="0">
                    <a:latin typeface="Arial"/>
                    <a:cs typeface="Arial"/>
                  </a:rPr>
                  <a:t> frequencies</a:t>
                </a:r>
              </a:p>
            </p:txBody>
          </p:sp>
          <p:sp>
            <p:nvSpPr>
              <p:cNvPr id="33" name="Rectangle 32"/>
              <p:cNvSpPr/>
              <p:nvPr/>
            </p:nvSpPr>
            <p:spPr>
              <a:xfrm>
                <a:off x="4556682" y="4067243"/>
                <a:ext cx="914033" cy="584775"/>
              </a:xfrm>
              <a:prstGeom prst="rect">
                <a:avLst/>
              </a:prstGeom>
            </p:spPr>
            <p:txBody>
              <a:bodyPr wrap="none">
                <a:spAutoFit/>
              </a:bodyPr>
              <a:lstStyle/>
              <a:p>
                <a:r>
                  <a:rPr lang="it-IT" altLang="it-IT" sz="3200">
                    <a:solidFill>
                      <a:srgbClr val="9696FF"/>
                    </a:solidFill>
                    <a:latin typeface="Arial"/>
                    <a:cs typeface="Arial"/>
                  </a:rPr>
                  <a:t>Xrs:</a:t>
                </a:r>
                <a:endParaRPr lang="it-IT" sz="3200">
                  <a:solidFill>
                    <a:srgbClr val="9696FF"/>
                  </a:solidFill>
                  <a:latin typeface="Arial"/>
                  <a:cs typeface="Arial"/>
                </a:endParaRPr>
              </a:p>
            </p:txBody>
          </p:sp>
        </p:grpSp>
        <p:sp>
          <p:nvSpPr>
            <p:cNvPr id="17" name="Rettangolo 16"/>
            <p:cNvSpPr/>
            <p:nvPr/>
          </p:nvSpPr>
          <p:spPr>
            <a:xfrm>
              <a:off x="179203" y="4829951"/>
              <a:ext cx="4684150" cy="1107996"/>
            </a:xfrm>
            <a:prstGeom prst="rect">
              <a:avLst/>
            </a:prstGeom>
          </p:spPr>
          <p:txBody>
            <a:bodyPr wrap="square">
              <a:spAutoFit/>
            </a:bodyPr>
            <a:lstStyle/>
            <a:p>
              <a:pPr lvl="1"/>
              <a:r>
                <a:rPr lang="it-IT" dirty="0" err="1">
                  <a:latin typeface="Arial"/>
                  <a:cs typeface="Arial"/>
                </a:rPr>
                <a:t>Commonly</a:t>
              </a:r>
              <a:r>
                <a:rPr lang="it-IT" dirty="0">
                  <a:latin typeface="Arial"/>
                  <a:cs typeface="Arial"/>
                </a:rPr>
                <a:t> </a:t>
              </a:r>
              <a:r>
                <a:rPr lang="it-IT" dirty="0" err="1">
                  <a:latin typeface="Arial"/>
                  <a:cs typeface="Arial"/>
                </a:rPr>
                <a:t>used</a:t>
              </a:r>
              <a:r>
                <a:rPr lang="it-IT" dirty="0">
                  <a:latin typeface="Arial"/>
                  <a:cs typeface="Arial"/>
                </a:rPr>
                <a:t> </a:t>
              </a:r>
              <a:r>
                <a:rPr lang="it-IT" dirty="0" err="1">
                  <a:latin typeface="Arial"/>
                  <a:cs typeface="Arial"/>
                </a:rPr>
                <a:t>parameters</a:t>
              </a:r>
              <a:r>
                <a:rPr lang="it-IT" dirty="0">
                  <a:latin typeface="Arial"/>
                  <a:cs typeface="Arial"/>
                </a:rPr>
                <a:t>:</a:t>
              </a:r>
            </a:p>
            <a:p>
              <a:pPr lvl="1"/>
              <a:r>
                <a:rPr lang="it-IT" sz="1600" dirty="0">
                  <a:solidFill>
                    <a:srgbClr val="9696FF"/>
                  </a:solidFill>
                  <a:latin typeface="Arial"/>
                  <a:cs typeface="Arial"/>
                </a:rPr>
                <a:t>X5</a:t>
              </a:r>
              <a:r>
                <a:rPr lang="it-IT" sz="1600" dirty="0">
                  <a:latin typeface="Arial"/>
                  <a:cs typeface="Arial"/>
                </a:rPr>
                <a:t>: </a:t>
              </a:r>
              <a:r>
                <a:rPr lang="it-IT" sz="1600" dirty="0" err="1">
                  <a:latin typeface="Arial"/>
                  <a:cs typeface="Arial"/>
                </a:rPr>
                <a:t>Xrs</a:t>
              </a:r>
              <a:r>
                <a:rPr lang="it-IT" sz="1600" dirty="0">
                  <a:latin typeface="Arial"/>
                  <a:cs typeface="Arial"/>
                </a:rPr>
                <a:t> </a:t>
              </a:r>
              <a:r>
                <a:rPr lang="it-IT" sz="1600" dirty="0" err="1">
                  <a:latin typeface="Arial"/>
                  <a:cs typeface="Arial"/>
                </a:rPr>
                <a:t>at</a:t>
              </a:r>
              <a:r>
                <a:rPr lang="it-IT" sz="1600" dirty="0">
                  <a:latin typeface="Arial"/>
                  <a:cs typeface="Arial"/>
                </a:rPr>
                <a:t> 5 Hz (or X8, 8 Hz, in </a:t>
              </a:r>
              <a:r>
                <a:rPr lang="it-IT" sz="1600" dirty="0" err="1">
                  <a:latin typeface="Arial"/>
                  <a:cs typeface="Arial"/>
                </a:rPr>
                <a:t>preschooler</a:t>
              </a:r>
              <a:r>
                <a:rPr lang="it-IT" sz="1600" dirty="0">
                  <a:latin typeface="Arial"/>
                  <a:cs typeface="Arial"/>
                </a:rPr>
                <a:t>)</a:t>
              </a:r>
            </a:p>
            <a:p>
              <a:pPr lvl="1"/>
              <a:r>
                <a:rPr lang="it-IT" sz="1600" dirty="0" err="1">
                  <a:solidFill>
                    <a:srgbClr val="9696FF"/>
                  </a:solidFill>
                  <a:latin typeface="Arial"/>
                  <a:cs typeface="Arial"/>
                </a:rPr>
                <a:t>Fres</a:t>
              </a:r>
              <a:r>
                <a:rPr lang="it-IT" sz="1600" dirty="0">
                  <a:latin typeface="Arial"/>
                  <a:cs typeface="Arial"/>
                </a:rPr>
                <a:t>: frequency </a:t>
              </a:r>
              <a:r>
                <a:rPr lang="it-IT" sz="1600" dirty="0" err="1">
                  <a:latin typeface="Arial"/>
                  <a:cs typeface="Arial"/>
                </a:rPr>
                <a:t>where</a:t>
              </a:r>
              <a:r>
                <a:rPr lang="it-IT" sz="1600" dirty="0">
                  <a:latin typeface="Arial"/>
                  <a:cs typeface="Arial"/>
                </a:rPr>
                <a:t> </a:t>
              </a:r>
              <a:r>
                <a:rPr lang="it-IT" sz="1600" dirty="0" err="1">
                  <a:latin typeface="Arial"/>
                  <a:cs typeface="Arial"/>
                </a:rPr>
                <a:t>Xrs</a:t>
              </a:r>
              <a:r>
                <a:rPr lang="it-IT" sz="1600" dirty="0">
                  <a:latin typeface="Arial"/>
                  <a:cs typeface="Arial"/>
                </a:rPr>
                <a:t>=0</a:t>
              </a:r>
            </a:p>
            <a:p>
              <a:pPr lvl="1"/>
              <a:r>
                <a:rPr lang="it-IT" sz="1600" dirty="0" err="1">
                  <a:solidFill>
                    <a:srgbClr val="9696FF"/>
                  </a:solidFill>
                  <a:latin typeface="Arial"/>
                  <a:cs typeface="Arial"/>
                </a:rPr>
                <a:t>Ax</a:t>
              </a:r>
              <a:r>
                <a:rPr lang="it-IT" sz="1600" dirty="0">
                  <a:latin typeface="Arial"/>
                  <a:cs typeface="Arial"/>
                </a:rPr>
                <a:t>: area of </a:t>
              </a:r>
              <a:r>
                <a:rPr lang="it-IT" sz="1600" dirty="0" err="1">
                  <a:latin typeface="Arial"/>
                  <a:cs typeface="Arial"/>
                </a:rPr>
                <a:t>Xrs</a:t>
              </a:r>
              <a:r>
                <a:rPr lang="it-IT" sz="1600" dirty="0">
                  <a:latin typeface="Arial"/>
                  <a:cs typeface="Arial"/>
                </a:rPr>
                <a:t> </a:t>
              </a:r>
              <a:r>
                <a:rPr lang="it-IT" sz="1600" dirty="0" err="1">
                  <a:latin typeface="Arial"/>
                  <a:cs typeface="Arial"/>
                </a:rPr>
                <a:t>between</a:t>
              </a:r>
              <a:r>
                <a:rPr lang="it-IT" sz="1600" dirty="0">
                  <a:latin typeface="Arial"/>
                  <a:cs typeface="Arial"/>
                </a:rPr>
                <a:t> 5 Hz and </a:t>
              </a:r>
              <a:r>
                <a:rPr lang="it-IT" sz="1600" dirty="0" err="1">
                  <a:latin typeface="Arial"/>
                  <a:cs typeface="Arial"/>
                </a:rPr>
                <a:t>Fres</a:t>
              </a:r>
              <a:endParaRPr lang="it-IT" sz="1600" dirty="0">
                <a:latin typeface="Arial"/>
                <a:cs typeface="Arial"/>
              </a:endParaRPr>
            </a:p>
          </p:txBody>
        </p:sp>
        <p:sp>
          <p:nvSpPr>
            <p:cNvPr id="19" name="Parentesi graffa chiusa 18"/>
            <p:cNvSpPr/>
            <p:nvPr/>
          </p:nvSpPr>
          <p:spPr>
            <a:xfrm>
              <a:off x="4915582" y="5079820"/>
              <a:ext cx="252224" cy="85914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21" name="CasellaDiTesto 20"/>
            <p:cNvSpPr txBox="1"/>
            <p:nvPr/>
          </p:nvSpPr>
          <p:spPr>
            <a:xfrm>
              <a:off x="5146298" y="3936893"/>
              <a:ext cx="4033758" cy="2215991"/>
            </a:xfrm>
            <a:prstGeom prst="rect">
              <a:avLst/>
            </a:prstGeom>
            <a:noFill/>
          </p:spPr>
          <p:txBody>
            <a:bodyPr wrap="square" rtlCol="0">
              <a:spAutoFit/>
            </a:bodyPr>
            <a:lstStyle/>
            <a:p>
              <a:endParaRPr lang="it-IT" baseline="30000" dirty="0">
                <a:latin typeface="Arial"/>
                <a:cs typeface="Arial"/>
              </a:endParaRPr>
            </a:p>
            <a:p>
              <a:r>
                <a:rPr lang="it-IT" dirty="0">
                  <a:latin typeface="Arial"/>
                  <a:cs typeface="Arial"/>
                </a:rPr>
                <a:t>PRACTICAL HINT: USE </a:t>
              </a:r>
              <a:r>
                <a:rPr lang="it-IT" dirty="0" err="1">
                  <a:latin typeface="Arial"/>
                  <a:cs typeface="Arial"/>
                </a:rPr>
                <a:t>only</a:t>
              </a:r>
              <a:r>
                <a:rPr lang="it-IT" dirty="0">
                  <a:latin typeface="Arial"/>
                  <a:cs typeface="Arial"/>
                </a:rPr>
                <a:t> a single </a:t>
              </a:r>
              <a:r>
                <a:rPr lang="it-IT" dirty="0" err="1">
                  <a:latin typeface="Arial"/>
                  <a:cs typeface="Arial"/>
                </a:rPr>
                <a:t>Xrs</a:t>
              </a:r>
              <a:r>
                <a:rPr lang="it-IT" dirty="0">
                  <a:latin typeface="Arial"/>
                  <a:cs typeface="Arial"/>
                </a:rPr>
                <a:t> </a:t>
              </a:r>
              <a:r>
                <a:rPr lang="it-IT" dirty="0" err="1">
                  <a:latin typeface="Arial"/>
                  <a:cs typeface="Arial"/>
                </a:rPr>
                <a:t>parameter</a:t>
              </a:r>
              <a:r>
                <a:rPr lang="it-IT" dirty="0">
                  <a:latin typeface="Arial"/>
                  <a:cs typeface="Arial"/>
                </a:rPr>
                <a:t> to </a:t>
              </a:r>
              <a:r>
                <a:rPr lang="it-IT" dirty="0" err="1">
                  <a:latin typeface="Arial"/>
                  <a:cs typeface="Arial"/>
                </a:rPr>
                <a:t>describe</a:t>
              </a:r>
              <a:r>
                <a:rPr lang="it-IT" dirty="0">
                  <a:latin typeface="Arial"/>
                  <a:cs typeface="Arial"/>
                </a:rPr>
                <a:t> </a:t>
              </a:r>
              <a:r>
                <a:rPr lang="it-IT" dirty="0" err="1">
                  <a:latin typeface="Arial"/>
                  <a:cs typeface="Arial"/>
                </a:rPr>
                <a:t>lung</a:t>
              </a:r>
              <a:r>
                <a:rPr lang="it-IT" dirty="0">
                  <a:latin typeface="Arial"/>
                  <a:cs typeface="Arial"/>
                </a:rPr>
                <a:t> </a:t>
              </a:r>
              <a:r>
                <a:rPr lang="it-IT" dirty="0" err="1">
                  <a:latin typeface="Arial"/>
                  <a:cs typeface="Arial"/>
                </a:rPr>
                <a:t>periphery</a:t>
              </a:r>
              <a:r>
                <a:rPr lang="it-IT" dirty="0">
                  <a:latin typeface="Arial"/>
                  <a:cs typeface="Arial"/>
                </a:rPr>
                <a:t> </a:t>
              </a:r>
            </a:p>
            <a:p>
              <a:endParaRPr lang="it-IT" dirty="0">
                <a:latin typeface="Arial"/>
                <a:cs typeface="Arial"/>
              </a:endParaRPr>
            </a:p>
            <a:p>
              <a:r>
                <a:rPr lang="it-IT" u="sng" dirty="0">
                  <a:latin typeface="Arial"/>
                  <a:cs typeface="Arial"/>
                </a:rPr>
                <a:t>X5, </a:t>
              </a:r>
              <a:r>
                <a:rPr lang="it-IT" u="sng" dirty="0" err="1">
                  <a:latin typeface="Arial"/>
                  <a:cs typeface="Arial"/>
                </a:rPr>
                <a:t>Ax</a:t>
              </a:r>
              <a:r>
                <a:rPr lang="it-IT" u="sng" dirty="0">
                  <a:latin typeface="Arial"/>
                  <a:cs typeface="Arial"/>
                </a:rPr>
                <a:t> and </a:t>
              </a:r>
              <a:r>
                <a:rPr lang="it-IT" u="sng" dirty="0" err="1">
                  <a:latin typeface="Arial"/>
                  <a:cs typeface="Arial"/>
                </a:rPr>
                <a:t>Fres</a:t>
              </a:r>
              <a:r>
                <a:rPr lang="it-IT" u="sng" dirty="0">
                  <a:latin typeface="Arial"/>
                  <a:cs typeface="Arial"/>
                </a:rPr>
                <a:t> </a:t>
              </a:r>
              <a:r>
                <a:rPr lang="it-IT" u="sng" dirty="0" err="1">
                  <a:latin typeface="Arial"/>
                  <a:cs typeface="Arial"/>
                </a:rPr>
                <a:t>provide</a:t>
              </a:r>
              <a:r>
                <a:rPr lang="it-IT" u="sng" dirty="0">
                  <a:latin typeface="Arial"/>
                  <a:cs typeface="Arial"/>
                </a:rPr>
                <a:t> </a:t>
              </a:r>
              <a:r>
                <a:rPr lang="it-IT" u="sng" dirty="0" err="1">
                  <a:latin typeface="Arial"/>
                  <a:cs typeface="Arial"/>
                </a:rPr>
                <a:t>equivalent</a:t>
              </a:r>
              <a:r>
                <a:rPr lang="it-IT" u="sng" dirty="0">
                  <a:latin typeface="Arial"/>
                  <a:cs typeface="Arial"/>
                </a:rPr>
                <a:t> information </a:t>
              </a:r>
              <a:r>
                <a:rPr lang="it-IT" u="sng" dirty="0" err="1">
                  <a:latin typeface="Arial"/>
                  <a:cs typeface="Arial"/>
                </a:rPr>
                <a:t>related</a:t>
              </a:r>
              <a:r>
                <a:rPr lang="it-IT" u="sng" dirty="0">
                  <a:latin typeface="Arial"/>
                  <a:cs typeface="Arial"/>
                </a:rPr>
                <a:t> to </a:t>
              </a:r>
              <a:r>
                <a:rPr lang="it-IT" u="sng" dirty="0" err="1">
                  <a:latin typeface="Arial"/>
                  <a:cs typeface="Arial"/>
                </a:rPr>
                <a:t>peripheral</a:t>
              </a:r>
              <a:r>
                <a:rPr lang="it-IT" u="sng" dirty="0">
                  <a:latin typeface="Arial"/>
                  <a:cs typeface="Arial"/>
                </a:rPr>
                <a:t> </a:t>
              </a:r>
              <a:r>
                <a:rPr lang="it-IT" u="sng" dirty="0" err="1">
                  <a:latin typeface="Arial"/>
                  <a:cs typeface="Arial"/>
                </a:rPr>
                <a:t>airway</a:t>
              </a:r>
              <a:r>
                <a:rPr lang="it-IT" u="sng" dirty="0">
                  <a:latin typeface="Arial"/>
                  <a:cs typeface="Arial"/>
                </a:rPr>
                <a:t> disease</a:t>
              </a:r>
              <a:r>
                <a:rPr lang="it-IT" u="sng" baseline="30000" dirty="0">
                  <a:latin typeface="Arial"/>
                  <a:cs typeface="Arial"/>
                </a:rPr>
                <a:t>1</a:t>
              </a:r>
            </a:p>
          </p:txBody>
        </p:sp>
      </p:grpSp>
      <p:sp>
        <p:nvSpPr>
          <p:cNvPr id="58" name="Rettangolo 57"/>
          <p:cNvSpPr/>
          <p:nvPr/>
        </p:nvSpPr>
        <p:spPr>
          <a:xfrm>
            <a:off x="145430" y="6270678"/>
            <a:ext cx="8739038" cy="261610"/>
          </a:xfrm>
          <a:prstGeom prst="rect">
            <a:avLst/>
          </a:prstGeom>
        </p:spPr>
        <p:txBody>
          <a:bodyPr wrap="square">
            <a:spAutoFit/>
          </a:bodyPr>
          <a:lstStyle/>
          <a:p>
            <a:r>
              <a:rPr lang="it-IT" sz="1100" baseline="30000" dirty="0"/>
              <a:t>1</a:t>
            </a:r>
            <a:r>
              <a:rPr lang="it-IT" sz="1100" dirty="0"/>
              <a:t>Veneroni C et al. </a:t>
            </a:r>
            <a:r>
              <a:rPr lang="it-IT" sz="1100" dirty="0" err="1"/>
              <a:t>Diagnostic</a:t>
            </a:r>
            <a:r>
              <a:rPr lang="it-IT" sz="1100" dirty="0"/>
              <a:t> </a:t>
            </a:r>
            <a:r>
              <a:rPr lang="it-IT" sz="1100" dirty="0" err="1"/>
              <a:t>Potential</a:t>
            </a:r>
            <a:r>
              <a:rPr lang="it-IT" sz="1100" dirty="0"/>
              <a:t> of </a:t>
            </a:r>
            <a:r>
              <a:rPr lang="it-IT" sz="1100" dirty="0" err="1"/>
              <a:t>Oscillometry</a:t>
            </a:r>
            <a:r>
              <a:rPr lang="it-IT" sz="1100" dirty="0"/>
              <a:t>: A </a:t>
            </a:r>
            <a:r>
              <a:rPr lang="it-IT" sz="1100" dirty="0" err="1"/>
              <a:t>Population-based</a:t>
            </a:r>
            <a:r>
              <a:rPr lang="it-IT" sz="1100" dirty="0"/>
              <a:t> </a:t>
            </a:r>
            <a:r>
              <a:rPr lang="it-IT" sz="1100" dirty="0" err="1"/>
              <a:t>Approach</a:t>
            </a:r>
            <a:r>
              <a:rPr lang="it-IT" sz="1100" dirty="0"/>
              <a:t>. </a:t>
            </a:r>
            <a:r>
              <a:rPr lang="it-IT" sz="1100" dirty="0" err="1"/>
              <a:t>Am</a:t>
            </a:r>
            <a:r>
              <a:rPr lang="it-IT" sz="1100" dirty="0"/>
              <a:t> J </a:t>
            </a:r>
            <a:r>
              <a:rPr lang="it-IT" sz="1100" dirty="0" err="1"/>
              <a:t>Respir</a:t>
            </a:r>
            <a:r>
              <a:rPr lang="it-IT" sz="1100" dirty="0"/>
              <a:t> </a:t>
            </a:r>
            <a:r>
              <a:rPr lang="it-IT" sz="1100" dirty="0" err="1"/>
              <a:t>Crit</a:t>
            </a:r>
            <a:r>
              <a:rPr lang="it-IT" sz="1100" dirty="0"/>
              <a:t> Care </a:t>
            </a:r>
            <a:r>
              <a:rPr lang="it-IT" sz="1100" dirty="0" err="1"/>
              <a:t>Med</a:t>
            </a:r>
            <a:r>
              <a:rPr lang="it-IT" sz="1100" dirty="0"/>
              <a:t>. 2024;209(4):444-453. </a:t>
            </a:r>
          </a:p>
        </p:txBody>
      </p:sp>
    </p:spTree>
    <p:extLst>
      <p:ext uri="{BB962C8B-B14F-4D97-AF65-F5344CB8AC3E}">
        <p14:creationId xmlns:p14="http://schemas.microsoft.com/office/powerpoint/2010/main" val="46386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animEffect transition="in" filter="fade">
                                      <p:cBhvr>
                                        <p:cTn id="7" dur="1000"/>
                                        <p:tgtEl>
                                          <p:spTgt spid="61"/>
                                        </p:tgtEl>
                                      </p:cBhvr>
                                    </p:animEffect>
                                    <p:anim calcmode="lin" valueType="num">
                                      <p:cBhvr>
                                        <p:cTn id="8" dur="1000" fill="hold"/>
                                        <p:tgtEl>
                                          <p:spTgt spid="61"/>
                                        </p:tgtEl>
                                        <p:attrNameLst>
                                          <p:attrName>ppt_x</p:attrName>
                                        </p:attrNameLst>
                                      </p:cBhvr>
                                      <p:tavLst>
                                        <p:tav tm="0">
                                          <p:val>
                                            <p:strVal val="#ppt_x"/>
                                          </p:val>
                                        </p:tav>
                                        <p:tav tm="100000">
                                          <p:val>
                                            <p:strVal val="#ppt_x"/>
                                          </p:val>
                                        </p:tav>
                                      </p:tavLst>
                                    </p:anim>
                                    <p:anim calcmode="lin" valueType="num">
                                      <p:cBhvr>
                                        <p:cTn id="9" dur="1000" fill="hold"/>
                                        <p:tgtEl>
                                          <p:spTgt spid="6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9"/>
                                        </p:tgtEl>
                                        <p:attrNameLst>
                                          <p:attrName>style.visibility</p:attrName>
                                        </p:attrNameLst>
                                      </p:cBhvr>
                                      <p:to>
                                        <p:strVal val="visible"/>
                                      </p:to>
                                    </p:set>
                                    <p:animEffect transition="in" filter="fade">
                                      <p:cBhvr>
                                        <p:cTn id="12" dur="1000"/>
                                        <p:tgtEl>
                                          <p:spTgt spid="59"/>
                                        </p:tgtEl>
                                      </p:cBhvr>
                                    </p:animEffect>
                                    <p:anim calcmode="lin" valueType="num">
                                      <p:cBhvr>
                                        <p:cTn id="13" dur="1000" fill="hold"/>
                                        <p:tgtEl>
                                          <p:spTgt spid="59"/>
                                        </p:tgtEl>
                                        <p:attrNameLst>
                                          <p:attrName>ppt_x</p:attrName>
                                        </p:attrNameLst>
                                      </p:cBhvr>
                                      <p:tavLst>
                                        <p:tav tm="0">
                                          <p:val>
                                            <p:strVal val="#ppt_x"/>
                                          </p:val>
                                        </p:tav>
                                        <p:tav tm="100000">
                                          <p:val>
                                            <p:strVal val="#ppt_x"/>
                                          </p:val>
                                        </p:tav>
                                      </p:tavLst>
                                    </p:anim>
                                    <p:anim calcmode="lin" valueType="num">
                                      <p:cBhvr>
                                        <p:cTn id="14" dur="1000" fill="hold"/>
                                        <p:tgtEl>
                                          <p:spTgt spid="5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5"/>
                                        </p:tgtEl>
                                        <p:attrNameLst>
                                          <p:attrName>style.visibility</p:attrName>
                                        </p:attrNameLst>
                                      </p:cBhvr>
                                      <p:to>
                                        <p:strVal val="visible"/>
                                      </p:to>
                                    </p:set>
                                    <p:animEffect transition="in" filter="fade">
                                      <p:cBhvr>
                                        <p:cTn id="19" dur="1000"/>
                                        <p:tgtEl>
                                          <p:spTgt spid="65"/>
                                        </p:tgtEl>
                                      </p:cBhvr>
                                    </p:animEffect>
                                    <p:anim calcmode="lin" valueType="num">
                                      <p:cBhvr>
                                        <p:cTn id="20" dur="1000" fill="hold"/>
                                        <p:tgtEl>
                                          <p:spTgt spid="65"/>
                                        </p:tgtEl>
                                        <p:attrNameLst>
                                          <p:attrName>ppt_x</p:attrName>
                                        </p:attrNameLst>
                                      </p:cBhvr>
                                      <p:tavLst>
                                        <p:tav tm="0">
                                          <p:val>
                                            <p:strVal val="#ppt_x"/>
                                          </p:val>
                                        </p:tav>
                                        <p:tav tm="100000">
                                          <p:val>
                                            <p:strVal val="#ppt_x"/>
                                          </p:val>
                                        </p:tav>
                                      </p:tavLst>
                                    </p:anim>
                                    <p:anim calcmode="lin" valueType="num">
                                      <p:cBhvr>
                                        <p:cTn id="21" dur="1000" fill="hold"/>
                                        <p:tgtEl>
                                          <p:spTgt spid="65"/>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0"/>
                                        </p:tgtEl>
                                        <p:attrNameLst>
                                          <p:attrName>style.visibility</p:attrName>
                                        </p:attrNameLst>
                                      </p:cBhvr>
                                      <p:to>
                                        <p:strVal val="visible"/>
                                      </p:to>
                                    </p:set>
                                    <p:animEffect transition="in" filter="fade">
                                      <p:cBhvr>
                                        <p:cTn id="24" dur="1000"/>
                                        <p:tgtEl>
                                          <p:spTgt spid="60"/>
                                        </p:tgtEl>
                                      </p:cBhvr>
                                    </p:animEffect>
                                    <p:anim calcmode="lin" valueType="num">
                                      <p:cBhvr>
                                        <p:cTn id="25" dur="1000" fill="hold"/>
                                        <p:tgtEl>
                                          <p:spTgt spid="60"/>
                                        </p:tgtEl>
                                        <p:attrNameLst>
                                          <p:attrName>ppt_x</p:attrName>
                                        </p:attrNameLst>
                                      </p:cBhvr>
                                      <p:tavLst>
                                        <p:tav tm="0">
                                          <p:val>
                                            <p:strVal val="#ppt_x"/>
                                          </p:val>
                                        </p:tav>
                                        <p:tav tm="100000">
                                          <p:val>
                                            <p:strVal val="#ppt_x"/>
                                          </p:val>
                                        </p:tav>
                                      </p:tavLst>
                                    </p:anim>
                                    <p:anim calcmode="lin" valueType="num">
                                      <p:cBhvr>
                                        <p:cTn id="26" dur="1000" fill="hold"/>
                                        <p:tgtEl>
                                          <p:spTgt spid="60"/>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58"/>
                                        </p:tgtEl>
                                        <p:attrNameLst>
                                          <p:attrName>style.visibility</p:attrName>
                                        </p:attrNameLst>
                                      </p:cBhvr>
                                      <p:to>
                                        <p:strVal val="visible"/>
                                      </p:to>
                                    </p:set>
                                    <p:animEffect transition="in" filter="fade">
                                      <p:cBhvr>
                                        <p:cTn id="29" dur="1000"/>
                                        <p:tgtEl>
                                          <p:spTgt spid="58"/>
                                        </p:tgtEl>
                                      </p:cBhvr>
                                    </p:animEffect>
                                    <p:anim calcmode="lin" valueType="num">
                                      <p:cBhvr>
                                        <p:cTn id="30" dur="1000" fill="hold"/>
                                        <p:tgtEl>
                                          <p:spTgt spid="58"/>
                                        </p:tgtEl>
                                        <p:attrNameLst>
                                          <p:attrName>ppt_x</p:attrName>
                                        </p:attrNameLst>
                                      </p:cBhvr>
                                      <p:tavLst>
                                        <p:tav tm="0">
                                          <p:val>
                                            <p:strVal val="#ppt_x"/>
                                          </p:val>
                                        </p:tav>
                                        <p:tav tm="100000">
                                          <p:val>
                                            <p:strVal val="#ppt_x"/>
                                          </p:val>
                                        </p:tav>
                                      </p:tavLst>
                                    </p:anim>
                                    <p:anim calcmode="lin" valueType="num">
                                      <p:cBhvr>
                                        <p:cTn id="31" dur="1000" fill="hold"/>
                                        <p:tgtEl>
                                          <p:spTgt spid="5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3"/>
                                        </p:tgtEl>
                                        <p:attrNameLst>
                                          <p:attrName>style.visibility</p:attrName>
                                        </p:attrNameLst>
                                      </p:cBhvr>
                                      <p:to>
                                        <p:strVal val="visible"/>
                                      </p:to>
                                    </p:set>
                                    <p:animEffect transition="in" filter="fade">
                                      <p:cBhvr>
                                        <p:cTn id="36" dur="1000"/>
                                        <p:tgtEl>
                                          <p:spTgt spid="3"/>
                                        </p:tgtEl>
                                      </p:cBhvr>
                                    </p:animEffect>
                                    <p:anim calcmode="lin" valueType="num">
                                      <p:cBhvr>
                                        <p:cTn id="37" dur="1000" fill="hold"/>
                                        <p:tgtEl>
                                          <p:spTgt spid="3"/>
                                        </p:tgtEl>
                                        <p:attrNameLst>
                                          <p:attrName>ppt_x</p:attrName>
                                        </p:attrNameLst>
                                      </p:cBhvr>
                                      <p:tavLst>
                                        <p:tav tm="0">
                                          <p:val>
                                            <p:strVal val="#ppt_x"/>
                                          </p:val>
                                        </p:tav>
                                        <p:tav tm="100000">
                                          <p:val>
                                            <p:strVal val="#ppt_x"/>
                                          </p:val>
                                        </p:tav>
                                      </p:tavLst>
                                    </p:anim>
                                    <p:anim calcmode="lin" valueType="num">
                                      <p:cBhvr>
                                        <p:cTn id="38"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6312" name="Rectangle 8"/>
          <p:cNvSpPr>
            <a:spLocks noChangeArrowheads="1"/>
          </p:cNvSpPr>
          <p:nvPr/>
        </p:nvSpPr>
        <p:spPr bwMode="auto">
          <a:xfrm>
            <a:off x="1066807" y="1027119"/>
            <a:ext cx="3336925" cy="5013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0" fontAlgn="base" hangingPunct="0">
              <a:spcBef>
                <a:spcPct val="20000"/>
              </a:spcBef>
              <a:spcAft>
                <a:spcPct val="0"/>
              </a:spcAft>
            </a:pPr>
            <a:endParaRPr lang="it-IT" sz="2400">
              <a:solidFill>
                <a:srgbClr val="000000"/>
              </a:solidFill>
            </a:endParaRPr>
          </a:p>
        </p:txBody>
      </p:sp>
      <p:sp>
        <p:nvSpPr>
          <p:cNvPr id="226337" name="Line 33"/>
          <p:cNvSpPr>
            <a:spLocks noChangeShapeType="1"/>
          </p:cNvSpPr>
          <p:nvPr/>
        </p:nvSpPr>
        <p:spPr bwMode="auto">
          <a:xfrm flipV="1">
            <a:off x="702636" y="3795714"/>
            <a:ext cx="1587" cy="550863"/>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226338" name="Freeform 34"/>
          <p:cNvSpPr>
            <a:spLocks/>
          </p:cNvSpPr>
          <p:nvPr/>
        </p:nvSpPr>
        <p:spPr bwMode="auto">
          <a:xfrm flipV="1">
            <a:off x="683568" y="3795713"/>
            <a:ext cx="38100" cy="103187"/>
          </a:xfrm>
          <a:custGeom>
            <a:avLst/>
            <a:gdLst>
              <a:gd name="T0" fmla="*/ 0 w 60"/>
              <a:gd name="T1" fmla="*/ 0 h 113"/>
              <a:gd name="T2" fmla="*/ 30 w 60"/>
              <a:gd name="T3" fmla="*/ 113 h 113"/>
              <a:gd name="T4" fmla="*/ 60 w 60"/>
              <a:gd name="T5" fmla="*/ 0 h 113"/>
            </a:gdLst>
            <a:ahLst/>
            <a:cxnLst>
              <a:cxn ang="0">
                <a:pos x="T0" y="T1"/>
              </a:cxn>
              <a:cxn ang="0">
                <a:pos x="T2" y="T3"/>
              </a:cxn>
              <a:cxn ang="0">
                <a:pos x="T4" y="T5"/>
              </a:cxn>
            </a:cxnLst>
            <a:rect l="0" t="0" r="r" b="b"/>
            <a:pathLst>
              <a:path w="60" h="113">
                <a:moveTo>
                  <a:pt x="0" y="0"/>
                </a:moveTo>
                <a:lnTo>
                  <a:pt x="30" y="113"/>
                </a:lnTo>
                <a:lnTo>
                  <a:pt x="60" y="0"/>
                </a:lnTo>
              </a:path>
            </a:pathLst>
          </a:custGeom>
          <a:noFill/>
          <a:ln w="1270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226339" name="Rectangle 35"/>
          <p:cNvSpPr>
            <a:spLocks noChangeArrowheads="1"/>
          </p:cNvSpPr>
          <p:nvPr/>
        </p:nvSpPr>
        <p:spPr bwMode="auto">
          <a:xfrm>
            <a:off x="770880" y="3900490"/>
            <a:ext cx="386324"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chemeClr val="tx1"/>
                </a:solidFill>
                <a:miter lim="800000"/>
                <a:headEnd/>
                <a:tailEnd/>
              </a14:hiddenLine>
            </a:ext>
          </a:extLst>
        </p:spPr>
        <p:txBody>
          <a:bodyPr wrap="none" lIns="0" tIns="0" rIns="0" bIns="0">
            <a:spAutoFit/>
          </a:bodyPr>
          <a:lstStyle/>
          <a:p>
            <a:pPr eaLnBrk="0" fontAlgn="base" hangingPunct="0">
              <a:spcBef>
                <a:spcPct val="0"/>
              </a:spcBef>
              <a:spcAft>
                <a:spcPct val="0"/>
              </a:spcAft>
            </a:pPr>
            <a:r>
              <a:rPr lang="it-IT" sz="2000" dirty="0" err="1">
                <a:solidFill>
                  <a:sysClr val="windowText" lastClr="000000"/>
                </a:solidFill>
                <a:latin typeface="Arial Narrow" pitchFamily="34" charset="0"/>
              </a:rPr>
              <a:t>insp</a:t>
            </a:r>
            <a:endParaRPr lang="it-IT" sz="2400" dirty="0">
              <a:solidFill>
                <a:sysClr val="windowText" lastClr="000000"/>
              </a:solidFill>
              <a:latin typeface="Times New Roman" pitchFamily="18" charset="0"/>
            </a:endParaRPr>
          </a:p>
        </p:txBody>
      </p:sp>
      <p:sp>
        <p:nvSpPr>
          <p:cNvPr id="226341" name="Text Box 37"/>
          <p:cNvSpPr txBox="1">
            <a:spLocks noChangeArrowheads="1"/>
          </p:cNvSpPr>
          <p:nvPr/>
        </p:nvSpPr>
        <p:spPr bwMode="auto">
          <a:xfrm rot="16200000">
            <a:off x="1218" y="4830042"/>
            <a:ext cx="1837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it-IT" sz="1400">
                <a:latin typeface="Tahoma" panose="020B0604030504040204" pitchFamily="34" charset="0"/>
                <a:ea typeface="Tahoma" panose="020B0604030504040204" pitchFamily="34" charset="0"/>
                <a:cs typeface="Tahoma" panose="020B0604030504040204" pitchFamily="34" charset="0"/>
              </a:rPr>
              <a:t>Flow (ml/s)</a:t>
            </a:r>
          </a:p>
        </p:txBody>
      </p:sp>
      <p:pic>
        <p:nvPicPr>
          <p:cNvPr id="2" name="Immagine 1">
            <a:extLst>
              <a:ext uri="{FF2B5EF4-FFF2-40B4-BE49-F238E27FC236}">
                <a16:creationId xmlns:a16="http://schemas.microsoft.com/office/drawing/2014/main" id="{671F488E-8D6A-7FE4-7F9C-40F23CC4EC1C}"/>
              </a:ext>
            </a:extLst>
          </p:cNvPr>
          <p:cNvPicPr>
            <a:picLocks noChangeAspect="1"/>
          </p:cNvPicPr>
          <p:nvPr/>
        </p:nvPicPr>
        <p:blipFill rotWithShape="1">
          <a:blip r:embed="rId2"/>
          <a:srcRect l="4205"/>
          <a:stretch/>
        </p:blipFill>
        <p:spPr>
          <a:xfrm>
            <a:off x="1214785" y="1268760"/>
            <a:ext cx="7026913" cy="4634129"/>
          </a:xfrm>
          <a:prstGeom prst="rect">
            <a:avLst/>
          </a:prstGeom>
        </p:spPr>
      </p:pic>
      <p:sp>
        <p:nvSpPr>
          <p:cNvPr id="3" name="Parentesi graffa aperta 2">
            <a:extLst>
              <a:ext uri="{FF2B5EF4-FFF2-40B4-BE49-F238E27FC236}">
                <a16:creationId xmlns:a16="http://schemas.microsoft.com/office/drawing/2014/main" id="{DFBA237F-DD24-8541-9B67-B4D4BF38258C}"/>
              </a:ext>
            </a:extLst>
          </p:cNvPr>
          <p:cNvSpPr/>
          <p:nvPr/>
        </p:nvSpPr>
        <p:spPr bwMode="auto">
          <a:xfrm rot="16200000">
            <a:off x="6138697" y="4370821"/>
            <a:ext cx="504056" cy="3372941"/>
          </a:xfrm>
          <a:prstGeom prst="leftBrace">
            <a:avLst/>
          </a:prstGeom>
          <a:noFill/>
          <a:ln w="127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 name="Text Box 37">
            <a:extLst>
              <a:ext uri="{FF2B5EF4-FFF2-40B4-BE49-F238E27FC236}">
                <a16:creationId xmlns:a16="http://schemas.microsoft.com/office/drawing/2014/main" id="{49D11DBC-D3C1-0FF6-F509-9859773C4D59}"/>
              </a:ext>
            </a:extLst>
          </p:cNvPr>
          <p:cNvSpPr txBox="1">
            <a:spLocks noChangeArrowheads="1"/>
          </p:cNvSpPr>
          <p:nvPr/>
        </p:nvSpPr>
        <p:spPr bwMode="auto">
          <a:xfrm>
            <a:off x="7812360" y="5281462"/>
            <a:ext cx="1837916"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it-IT" sz="1400">
                <a:latin typeface="Tahoma" panose="020B0604030504040204" pitchFamily="34" charset="0"/>
                <a:ea typeface="Tahoma" panose="020B0604030504040204" pitchFamily="34" charset="0"/>
                <a:cs typeface="Tahoma" panose="020B0604030504040204" pitchFamily="34" charset="0"/>
              </a:rPr>
              <a:t>Time (s)</a:t>
            </a:r>
          </a:p>
        </p:txBody>
      </p:sp>
      <p:sp>
        <p:nvSpPr>
          <p:cNvPr id="5" name="Text Box 37">
            <a:extLst>
              <a:ext uri="{FF2B5EF4-FFF2-40B4-BE49-F238E27FC236}">
                <a16:creationId xmlns:a16="http://schemas.microsoft.com/office/drawing/2014/main" id="{31CB1BCD-F673-C7F1-1485-BF3BC2378A45}"/>
              </a:ext>
            </a:extLst>
          </p:cNvPr>
          <p:cNvSpPr txBox="1">
            <a:spLocks noChangeArrowheads="1"/>
          </p:cNvSpPr>
          <p:nvPr/>
        </p:nvSpPr>
        <p:spPr bwMode="auto">
          <a:xfrm>
            <a:off x="5470388" y="6228020"/>
            <a:ext cx="1837916"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0" fontAlgn="base" hangingPunct="0">
              <a:spcBef>
                <a:spcPct val="0"/>
              </a:spcBef>
              <a:spcAft>
                <a:spcPct val="0"/>
              </a:spcAft>
            </a:pPr>
            <a:r>
              <a:rPr lang="it-IT" sz="1800" b="1">
                <a:latin typeface="Tahoma" panose="020B0604030504040204" pitchFamily="34" charset="0"/>
                <a:ea typeface="Tahoma" panose="020B0604030504040204" pitchFamily="34" charset="0"/>
                <a:cs typeface="Tahoma" panose="020B0604030504040204" pitchFamily="34" charset="0"/>
              </a:rPr>
              <a:t>With FOT</a:t>
            </a:r>
          </a:p>
        </p:txBody>
      </p:sp>
      <p:cxnSp>
        <p:nvCxnSpPr>
          <p:cNvPr id="8" name="Connettore 2 7">
            <a:extLst>
              <a:ext uri="{FF2B5EF4-FFF2-40B4-BE49-F238E27FC236}">
                <a16:creationId xmlns:a16="http://schemas.microsoft.com/office/drawing/2014/main" id="{41752698-C492-4AEE-BCDF-B1B8762B1A6F}"/>
              </a:ext>
            </a:extLst>
          </p:cNvPr>
          <p:cNvCxnSpPr/>
          <p:nvPr/>
        </p:nvCxnSpPr>
        <p:spPr bwMode="auto">
          <a:xfrm>
            <a:off x="8077196" y="1988840"/>
            <a:ext cx="0" cy="936104"/>
          </a:xfrm>
          <a:prstGeom prst="straightConnector1">
            <a:avLst/>
          </a:prstGeom>
          <a:noFill/>
          <a:ln w="38100" cap="flat" cmpd="sng" algn="ctr">
            <a:solidFill>
              <a:srgbClr val="FF0000"/>
            </a:solidFill>
            <a:prstDash val="solid"/>
            <a:round/>
            <a:headEnd type="triangl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9" name="CasellaDiTesto 8">
            <a:extLst>
              <a:ext uri="{FF2B5EF4-FFF2-40B4-BE49-F238E27FC236}">
                <a16:creationId xmlns:a16="http://schemas.microsoft.com/office/drawing/2014/main" id="{8A098F66-C04B-E091-6EFC-DB20F10352EA}"/>
              </a:ext>
            </a:extLst>
          </p:cNvPr>
          <p:cNvSpPr txBox="1"/>
          <p:nvPr/>
        </p:nvSpPr>
        <p:spPr>
          <a:xfrm>
            <a:off x="7956376" y="2114429"/>
            <a:ext cx="1261852" cy="584775"/>
          </a:xfrm>
          <a:prstGeom prst="rect">
            <a:avLst/>
          </a:prstGeom>
          <a:noFill/>
        </p:spPr>
        <p:txBody>
          <a:bodyPr wrap="square" rtlCol="0">
            <a:spAutoFit/>
          </a:bodyPr>
          <a:lstStyle/>
          <a:p>
            <a:pPr algn="ctr"/>
            <a:r>
              <a:rPr lang="it-IT" sz="1600" err="1">
                <a:solidFill>
                  <a:srgbClr val="FF0000"/>
                </a:solidFill>
              </a:rPr>
              <a:t>oscillatory</a:t>
            </a:r>
            <a:r>
              <a:rPr lang="it-IT" sz="1600">
                <a:solidFill>
                  <a:srgbClr val="FF0000"/>
                </a:solidFill>
              </a:rPr>
              <a:t> </a:t>
            </a:r>
            <a:r>
              <a:rPr lang="it-IT" sz="1600" err="1">
                <a:solidFill>
                  <a:srgbClr val="FF0000"/>
                </a:solidFill>
              </a:rPr>
              <a:t>signal</a:t>
            </a:r>
            <a:endParaRPr lang="it-IT" sz="1600">
              <a:solidFill>
                <a:srgbClr val="FF0000"/>
              </a:solidFill>
            </a:endParaRPr>
          </a:p>
        </p:txBody>
      </p:sp>
      <p:sp>
        <p:nvSpPr>
          <p:cNvPr id="7" name="Titolo 1">
            <a:extLst>
              <a:ext uri="{FF2B5EF4-FFF2-40B4-BE49-F238E27FC236}">
                <a16:creationId xmlns:a16="http://schemas.microsoft.com/office/drawing/2014/main" id="{B86E2283-FFDB-A8F8-1625-D396CACE63EA}"/>
              </a:ext>
            </a:extLst>
          </p:cNvPr>
          <p:cNvSpPr txBox="1">
            <a:spLocks/>
          </p:cNvSpPr>
          <p:nvPr/>
        </p:nvSpPr>
        <p:spPr>
          <a:xfrm>
            <a:off x="122978" y="218044"/>
            <a:ext cx="7954215" cy="838200"/>
          </a:xfrm>
          <a:prstGeom prst="rect">
            <a:avLst/>
          </a:prstGeom>
        </p:spPr>
        <p:txBody>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err="1"/>
              <a:t>Oscillometry</a:t>
            </a:r>
            <a:r>
              <a:rPr lang="en-US" kern="0" dirty="0"/>
              <a:t>: within breath changes</a:t>
            </a:r>
          </a:p>
        </p:txBody>
      </p:sp>
    </p:spTree>
    <p:extLst>
      <p:ext uri="{BB962C8B-B14F-4D97-AF65-F5344CB8AC3E}">
        <p14:creationId xmlns:p14="http://schemas.microsoft.com/office/powerpoint/2010/main" val="3667759617"/>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3139" y="165952"/>
            <a:ext cx="7113858" cy="838200"/>
          </a:xfrm>
        </p:spPr>
        <p:txBody>
          <a:bodyPr/>
          <a:lstStyle/>
          <a:p>
            <a:r>
              <a:rPr lang="en-US" dirty="0"/>
              <a:t>Airway dynamics during inspiration and expiration</a:t>
            </a:r>
          </a:p>
        </p:txBody>
      </p:sp>
      <p:pic>
        <p:nvPicPr>
          <p:cNvPr id="5" name="Picture 4" descr="flowlimit"/>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9067" t="34179" r="10689" b="2472"/>
          <a:stretch/>
        </p:blipFill>
        <p:spPr bwMode="auto">
          <a:xfrm>
            <a:off x="2916238" y="1725692"/>
            <a:ext cx="3640137" cy="3844848"/>
          </a:xfrm>
          <a:prstGeom prst="rect">
            <a:avLst/>
          </a:prstGeom>
          <a:noFill/>
          <a:extLst>
            <a:ext uri="{909E8E84-426E-40DD-AFC4-6F175D3DCCD1}">
              <a14:hiddenFill xmlns:a14="http://schemas.microsoft.com/office/drawing/2010/main">
                <a:solidFill>
                  <a:srgbClr val="FFFFFF"/>
                </a:solidFill>
              </a14:hiddenFill>
            </a:ext>
          </a:extLst>
        </p:spPr>
      </p:pic>
      <p:sp>
        <p:nvSpPr>
          <p:cNvPr id="7" name="CasellaDiTesto 6"/>
          <p:cNvSpPr txBox="1"/>
          <p:nvPr/>
        </p:nvSpPr>
        <p:spPr>
          <a:xfrm>
            <a:off x="611560" y="2588644"/>
            <a:ext cx="1555234"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dirty="0" err="1">
                <a:ln>
                  <a:noFill/>
                </a:ln>
                <a:solidFill>
                  <a:srgbClr val="000000"/>
                </a:solidFill>
                <a:effectLst/>
                <a:uLnTx/>
                <a:uFillTx/>
                <a:latin typeface="Arial" pitchFamily="34" charset="0"/>
                <a:ea typeface="+mn-ea"/>
                <a:cs typeface="+mn-cs"/>
              </a:rPr>
              <a:t>Expiration</a:t>
            </a:r>
            <a:endParaRPr kumimoji="0" lang="it-IT"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sp>
        <p:nvSpPr>
          <p:cNvPr id="8" name="CasellaDiTesto 7"/>
          <p:cNvSpPr txBox="1"/>
          <p:nvPr/>
        </p:nvSpPr>
        <p:spPr>
          <a:xfrm>
            <a:off x="611560" y="4490469"/>
            <a:ext cx="1606530" cy="461665"/>
          </a:xfrm>
          <a:prstGeom prst="rect">
            <a:avLst/>
          </a:prstGeom>
          <a:noFill/>
        </p:spPr>
        <p:txBody>
          <a:bodyPr wrap="none" rtlCol="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sz="2400" b="0" i="0" u="none" strike="noStrike" kern="1200" cap="none" spc="0" normalizeH="0" baseline="0" noProof="0" dirty="0" err="1">
                <a:ln>
                  <a:noFill/>
                </a:ln>
                <a:solidFill>
                  <a:srgbClr val="000000"/>
                </a:solidFill>
                <a:effectLst/>
                <a:uLnTx/>
                <a:uFillTx/>
                <a:latin typeface="Arial" pitchFamily="34" charset="0"/>
                <a:ea typeface="+mn-ea"/>
                <a:cs typeface="+mn-cs"/>
              </a:rPr>
              <a:t>Inspiration</a:t>
            </a:r>
            <a:endParaRPr kumimoji="0" lang="it-IT" sz="2400" b="0" i="0" u="none" strike="noStrike" kern="1200" cap="none" spc="0" normalizeH="0" baseline="0" noProof="0" dirty="0">
              <a:ln>
                <a:noFill/>
              </a:ln>
              <a:solidFill>
                <a:srgbClr val="000000"/>
              </a:solidFill>
              <a:effectLst/>
              <a:uLnTx/>
              <a:uFillTx/>
              <a:latin typeface="Arial" pitchFamily="34" charset="0"/>
              <a:ea typeface="+mn-ea"/>
              <a:cs typeface="+mn-cs"/>
            </a:endParaRPr>
          </a:p>
        </p:txBody>
      </p:sp>
      <p:grpSp>
        <p:nvGrpSpPr>
          <p:cNvPr id="15" name="Group 57"/>
          <p:cNvGrpSpPr>
            <a:grpSpLocks/>
          </p:cNvGrpSpPr>
          <p:nvPr/>
        </p:nvGrpSpPr>
        <p:grpSpPr bwMode="auto">
          <a:xfrm>
            <a:off x="7802029" y="4560005"/>
            <a:ext cx="614560" cy="615476"/>
            <a:chOff x="1090" y="1295"/>
            <a:chExt cx="2183" cy="2139"/>
          </a:xfrm>
        </p:grpSpPr>
        <p:sp>
          <p:nvSpPr>
            <p:cNvPr id="39" name="Freeform 4"/>
            <p:cNvSpPr>
              <a:spLocks/>
            </p:cNvSpPr>
            <p:nvPr/>
          </p:nvSpPr>
          <p:spPr bwMode="auto">
            <a:xfrm>
              <a:off x="1090" y="1295"/>
              <a:ext cx="2183" cy="2139"/>
            </a:xfrm>
            <a:custGeom>
              <a:avLst/>
              <a:gdLst>
                <a:gd name="T0" fmla="*/ 4 w 2183"/>
                <a:gd name="T1" fmla="*/ 979 h 2139"/>
                <a:gd name="T2" fmla="*/ 36 w 2183"/>
                <a:gd name="T3" fmla="*/ 800 h 2139"/>
                <a:gd name="T4" fmla="*/ 98 w 2183"/>
                <a:gd name="T5" fmla="*/ 628 h 2139"/>
                <a:gd name="T6" fmla="*/ 188 w 2183"/>
                <a:gd name="T7" fmla="*/ 471 h 2139"/>
                <a:gd name="T8" fmla="*/ 304 w 2183"/>
                <a:gd name="T9" fmla="*/ 329 h 2139"/>
                <a:gd name="T10" fmla="*/ 442 w 2183"/>
                <a:gd name="T11" fmla="*/ 210 h 2139"/>
                <a:gd name="T12" fmla="*/ 600 w 2183"/>
                <a:gd name="T13" fmla="*/ 113 h 2139"/>
                <a:gd name="T14" fmla="*/ 772 w 2183"/>
                <a:gd name="T15" fmla="*/ 47 h 2139"/>
                <a:gd name="T16" fmla="*/ 952 w 2183"/>
                <a:gd name="T17" fmla="*/ 7 h 2139"/>
                <a:gd name="T18" fmla="*/ 1138 w 2183"/>
                <a:gd name="T19" fmla="*/ 0 h 2139"/>
                <a:gd name="T20" fmla="*/ 1320 w 2183"/>
                <a:gd name="T21" fmla="*/ 23 h 2139"/>
                <a:gd name="T22" fmla="*/ 1499 w 2183"/>
                <a:gd name="T23" fmla="*/ 76 h 2139"/>
                <a:gd name="T24" fmla="*/ 1665 w 2183"/>
                <a:gd name="T25" fmla="*/ 159 h 2139"/>
                <a:gd name="T26" fmla="*/ 1813 w 2183"/>
                <a:gd name="T27" fmla="*/ 267 h 2139"/>
                <a:gd name="T28" fmla="*/ 1941 w 2183"/>
                <a:gd name="T29" fmla="*/ 396 h 2139"/>
                <a:gd name="T30" fmla="*/ 2045 w 2183"/>
                <a:gd name="T31" fmla="*/ 547 h 2139"/>
                <a:gd name="T32" fmla="*/ 2121 w 2183"/>
                <a:gd name="T33" fmla="*/ 712 h 2139"/>
                <a:gd name="T34" fmla="*/ 2167 w 2183"/>
                <a:gd name="T35" fmla="*/ 889 h 2139"/>
                <a:gd name="T36" fmla="*/ 2183 w 2183"/>
                <a:gd name="T37" fmla="*/ 1069 h 2139"/>
                <a:gd name="T38" fmla="*/ 2167 w 2183"/>
                <a:gd name="T39" fmla="*/ 1250 h 2139"/>
                <a:gd name="T40" fmla="*/ 2121 w 2183"/>
                <a:gd name="T41" fmla="*/ 1427 h 2139"/>
                <a:gd name="T42" fmla="*/ 2045 w 2183"/>
                <a:gd name="T43" fmla="*/ 1591 h 2139"/>
                <a:gd name="T44" fmla="*/ 1941 w 2183"/>
                <a:gd name="T45" fmla="*/ 1743 h 2139"/>
                <a:gd name="T46" fmla="*/ 1813 w 2183"/>
                <a:gd name="T47" fmla="*/ 1872 h 2139"/>
                <a:gd name="T48" fmla="*/ 1665 w 2183"/>
                <a:gd name="T49" fmla="*/ 1980 h 2139"/>
                <a:gd name="T50" fmla="*/ 1499 w 2183"/>
                <a:gd name="T51" fmla="*/ 2063 h 2139"/>
                <a:gd name="T52" fmla="*/ 1320 w 2183"/>
                <a:gd name="T53" fmla="*/ 2116 h 2139"/>
                <a:gd name="T54" fmla="*/ 1138 w 2183"/>
                <a:gd name="T55" fmla="*/ 2139 h 2139"/>
                <a:gd name="T56" fmla="*/ 952 w 2183"/>
                <a:gd name="T57" fmla="*/ 2131 h 2139"/>
                <a:gd name="T58" fmla="*/ 772 w 2183"/>
                <a:gd name="T59" fmla="*/ 2092 h 2139"/>
                <a:gd name="T60" fmla="*/ 600 w 2183"/>
                <a:gd name="T61" fmla="*/ 2025 h 2139"/>
                <a:gd name="T62" fmla="*/ 442 w 2183"/>
                <a:gd name="T63" fmla="*/ 1929 h 2139"/>
                <a:gd name="T64" fmla="*/ 304 w 2183"/>
                <a:gd name="T65" fmla="*/ 1809 h 2139"/>
                <a:gd name="T66" fmla="*/ 188 w 2183"/>
                <a:gd name="T67" fmla="*/ 1668 h 2139"/>
                <a:gd name="T68" fmla="*/ 98 w 2183"/>
                <a:gd name="T69" fmla="*/ 1511 h 2139"/>
                <a:gd name="T70" fmla="*/ 36 w 2183"/>
                <a:gd name="T71" fmla="*/ 1338 h 2139"/>
                <a:gd name="T72" fmla="*/ 4 w 2183"/>
                <a:gd name="T73" fmla="*/ 116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3" h="2139">
                  <a:moveTo>
                    <a:pt x="0" y="1069"/>
                  </a:moveTo>
                  <a:lnTo>
                    <a:pt x="4" y="979"/>
                  </a:lnTo>
                  <a:lnTo>
                    <a:pt x="16" y="889"/>
                  </a:lnTo>
                  <a:lnTo>
                    <a:pt x="36" y="800"/>
                  </a:lnTo>
                  <a:lnTo>
                    <a:pt x="62" y="712"/>
                  </a:lnTo>
                  <a:lnTo>
                    <a:pt x="98" y="628"/>
                  </a:lnTo>
                  <a:lnTo>
                    <a:pt x="140" y="547"/>
                  </a:lnTo>
                  <a:lnTo>
                    <a:pt x="188" y="471"/>
                  </a:lnTo>
                  <a:lnTo>
                    <a:pt x="242" y="396"/>
                  </a:lnTo>
                  <a:lnTo>
                    <a:pt x="304" y="329"/>
                  </a:lnTo>
                  <a:lnTo>
                    <a:pt x="370" y="267"/>
                  </a:lnTo>
                  <a:lnTo>
                    <a:pt x="442" y="210"/>
                  </a:lnTo>
                  <a:lnTo>
                    <a:pt x="520" y="159"/>
                  </a:lnTo>
                  <a:lnTo>
                    <a:pt x="600" y="113"/>
                  </a:lnTo>
                  <a:lnTo>
                    <a:pt x="684" y="76"/>
                  </a:lnTo>
                  <a:lnTo>
                    <a:pt x="772" y="47"/>
                  </a:lnTo>
                  <a:lnTo>
                    <a:pt x="862" y="23"/>
                  </a:lnTo>
                  <a:lnTo>
                    <a:pt x="952" y="7"/>
                  </a:lnTo>
                  <a:lnTo>
                    <a:pt x="1044" y="0"/>
                  </a:lnTo>
                  <a:lnTo>
                    <a:pt x="1138" y="0"/>
                  </a:lnTo>
                  <a:lnTo>
                    <a:pt x="1230" y="7"/>
                  </a:lnTo>
                  <a:lnTo>
                    <a:pt x="1320" y="23"/>
                  </a:lnTo>
                  <a:lnTo>
                    <a:pt x="1411" y="47"/>
                  </a:lnTo>
                  <a:lnTo>
                    <a:pt x="1499" y="76"/>
                  </a:lnTo>
                  <a:lnTo>
                    <a:pt x="1583" y="113"/>
                  </a:lnTo>
                  <a:lnTo>
                    <a:pt x="1665" y="159"/>
                  </a:lnTo>
                  <a:lnTo>
                    <a:pt x="1741" y="210"/>
                  </a:lnTo>
                  <a:lnTo>
                    <a:pt x="1813" y="267"/>
                  </a:lnTo>
                  <a:lnTo>
                    <a:pt x="1879" y="329"/>
                  </a:lnTo>
                  <a:lnTo>
                    <a:pt x="1941" y="396"/>
                  </a:lnTo>
                  <a:lnTo>
                    <a:pt x="1995" y="471"/>
                  </a:lnTo>
                  <a:lnTo>
                    <a:pt x="2045" y="547"/>
                  </a:lnTo>
                  <a:lnTo>
                    <a:pt x="2087" y="628"/>
                  </a:lnTo>
                  <a:lnTo>
                    <a:pt x="2121" y="712"/>
                  </a:lnTo>
                  <a:lnTo>
                    <a:pt x="2147" y="800"/>
                  </a:lnTo>
                  <a:lnTo>
                    <a:pt x="2167" y="889"/>
                  </a:lnTo>
                  <a:lnTo>
                    <a:pt x="2179" y="979"/>
                  </a:lnTo>
                  <a:lnTo>
                    <a:pt x="2183" y="1069"/>
                  </a:lnTo>
                  <a:lnTo>
                    <a:pt x="2179" y="1160"/>
                  </a:lnTo>
                  <a:lnTo>
                    <a:pt x="2167" y="1250"/>
                  </a:lnTo>
                  <a:lnTo>
                    <a:pt x="2147" y="1338"/>
                  </a:lnTo>
                  <a:lnTo>
                    <a:pt x="2121" y="1427"/>
                  </a:lnTo>
                  <a:lnTo>
                    <a:pt x="2087" y="1511"/>
                  </a:lnTo>
                  <a:lnTo>
                    <a:pt x="2045" y="1591"/>
                  </a:lnTo>
                  <a:lnTo>
                    <a:pt x="1995" y="1668"/>
                  </a:lnTo>
                  <a:lnTo>
                    <a:pt x="1941" y="1743"/>
                  </a:lnTo>
                  <a:lnTo>
                    <a:pt x="1879" y="1809"/>
                  </a:lnTo>
                  <a:lnTo>
                    <a:pt x="1813" y="1872"/>
                  </a:lnTo>
                  <a:lnTo>
                    <a:pt x="1741" y="1929"/>
                  </a:lnTo>
                  <a:lnTo>
                    <a:pt x="1665" y="1980"/>
                  </a:lnTo>
                  <a:lnTo>
                    <a:pt x="1583" y="2025"/>
                  </a:lnTo>
                  <a:lnTo>
                    <a:pt x="1499" y="2063"/>
                  </a:lnTo>
                  <a:lnTo>
                    <a:pt x="1411" y="2092"/>
                  </a:lnTo>
                  <a:lnTo>
                    <a:pt x="1320" y="2116"/>
                  </a:lnTo>
                  <a:lnTo>
                    <a:pt x="1230" y="2131"/>
                  </a:lnTo>
                  <a:lnTo>
                    <a:pt x="1138" y="2139"/>
                  </a:lnTo>
                  <a:lnTo>
                    <a:pt x="1044" y="2139"/>
                  </a:lnTo>
                  <a:lnTo>
                    <a:pt x="952" y="2131"/>
                  </a:lnTo>
                  <a:lnTo>
                    <a:pt x="862" y="2116"/>
                  </a:lnTo>
                  <a:lnTo>
                    <a:pt x="772" y="2092"/>
                  </a:lnTo>
                  <a:lnTo>
                    <a:pt x="684" y="2063"/>
                  </a:lnTo>
                  <a:lnTo>
                    <a:pt x="600" y="2025"/>
                  </a:lnTo>
                  <a:lnTo>
                    <a:pt x="520" y="1980"/>
                  </a:lnTo>
                  <a:lnTo>
                    <a:pt x="442" y="1929"/>
                  </a:lnTo>
                  <a:lnTo>
                    <a:pt x="370" y="1872"/>
                  </a:lnTo>
                  <a:lnTo>
                    <a:pt x="304" y="1809"/>
                  </a:lnTo>
                  <a:lnTo>
                    <a:pt x="242" y="1743"/>
                  </a:lnTo>
                  <a:lnTo>
                    <a:pt x="188" y="1668"/>
                  </a:lnTo>
                  <a:lnTo>
                    <a:pt x="140" y="1591"/>
                  </a:lnTo>
                  <a:lnTo>
                    <a:pt x="98" y="1511"/>
                  </a:lnTo>
                  <a:lnTo>
                    <a:pt x="62" y="1427"/>
                  </a:lnTo>
                  <a:lnTo>
                    <a:pt x="36" y="1338"/>
                  </a:lnTo>
                  <a:lnTo>
                    <a:pt x="16" y="1250"/>
                  </a:lnTo>
                  <a:lnTo>
                    <a:pt x="4" y="1160"/>
                  </a:lnTo>
                  <a:lnTo>
                    <a:pt x="0" y="1069"/>
                  </a:lnTo>
                  <a:close/>
                </a:path>
              </a:pathLst>
            </a:custGeom>
            <a:solidFill>
              <a:srgbClr val="808080"/>
            </a:solidFill>
            <a:ln w="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 name="Freeform 5"/>
            <p:cNvSpPr>
              <a:spLocks/>
            </p:cNvSpPr>
            <p:nvPr/>
          </p:nvSpPr>
          <p:spPr bwMode="auto">
            <a:xfrm>
              <a:off x="1200" y="1403"/>
              <a:ext cx="1963" cy="1923"/>
            </a:xfrm>
            <a:custGeom>
              <a:avLst/>
              <a:gdLst>
                <a:gd name="T0" fmla="*/ 0 w 1963"/>
                <a:gd name="T1" fmla="*/ 948 h 1923"/>
                <a:gd name="T2" fmla="*/ 18 w 1963"/>
                <a:gd name="T3" fmla="*/ 777 h 1923"/>
                <a:gd name="T4" fmla="*/ 68 w 1963"/>
                <a:gd name="T5" fmla="*/ 612 h 1923"/>
                <a:gd name="T6" fmla="*/ 146 w 1963"/>
                <a:gd name="T7" fmla="*/ 457 h 1923"/>
                <a:gd name="T8" fmla="*/ 252 w 1963"/>
                <a:gd name="T9" fmla="*/ 318 h 1923"/>
                <a:gd name="T10" fmla="*/ 380 w 1963"/>
                <a:gd name="T11" fmla="*/ 200 h 1923"/>
                <a:gd name="T12" fmla="*/ 528 w 1963"/>
                <a:gd name="T13" fmla="*/ 108 h 1923"/>
                <a:gd name="T14" fmla="*/ 690 w 1963"/>
                <a:gd name="T15" fmla="*/ 41 h 1923"/>
                <a:gd name="T16" fmla="*/ 862 w 1963"/>
                <a:gd name="T17" fmla="*/ 5 h 1923"/>
                <a:gd name="T18" fmla="*/ 1038 w 1963"/>
                <a:gd name="T19" fmla="*/ 0 h 1923"/>
                <a:gd name="T20" fmla="*/ 1212 w 1963"/>
                <a:gd name="T21" fmla="*/ 25 h 1923"/>
                <a:gd name="T22" fmla="*/ 1379 w 1963"/>
                <a:gd name="T23" fmla="*/ 82 h 1923"/>
                <a:gd name="T24" fmla="*/ 1533 w 1963"/>
                <a:gd name="T25" fmla="*/ 164 h 1923"/>
                <a:gd name="T26" fmla="*/ 1669 w 1963"/>
                <a:gd name="T27" fmla="*/ 274 h 1923"/>
                <a:gd name="T28" fmla="*/ 1783 w 1963"/>
                <a:gd name="T29" fmla="*/ 406 h 1923"/>
                <a:gd name="T30" fmla="*/ 1871 w 1963"/>
                <a:gd name="T31" fmla="*/ 555 h 1923"/>
                <a:gd name="T32" fmla="*/ 1931 w 1963"/>
                <a:gd name="T33" fmla="*/ 718 h 1923"/>
                <a:gd name="T34" fmla="*/ 1961 w 1963"/>
                <a:gd name="T35" fmla="*/ 887 h 1923"/>
                <a:gd name="T36" fmla="*/ 1957 w 1963"/>
                <a:gd name="T37" fmla="*/ 1059 h 1923"/>
                <a:gd name="T38" fmla="*/ 1925 w 1963"/>
                <a:gd name="T39" fmla="*/ 1230 h 1923"/>
                <a:gd name="T40" fmla="*/ 1861 w 1963"/>
                <a:gd name="T41" fmla="*/ 1391 h 1923"/>
                <a:gd name="T42" fmla="*/ 1769 w 1963"/>
                <a:gd name="T43" fmla="*/ 1536 h 1923"/>
                <a:gd name="T44" fmla="*/ 1651 w 1963"/>
                <a:gd name="T45" fmla="*/ 1666 h 1923"/>
                <a:gd name="T46" fmla="*/ 1511 w 1963"/>
                <a:gd name="T47" fmla="*/ 1772 h 1923"/>
                <a:gd name="T48" fmla="*/ 1355 w 1963"/>
                <a:gd name="T49" fmla="*/ 1851 h 1923"/>
                <a:gd name="T50" fmla="*/ 1186 w 1963"/>
                <a:gd name="T51" fmla="*/ 1904 h 1923"/>
                <a:gd name="T52" fmla="*/ 1012 w 1963"/>
                <a:gd name="T53" fmla="*/ 1923 h 1923"/>
                <a:gd name="T54" fmla="*/ 836 w 1963"/>
                <a:gd name="T55" fmla="*/ 1913 h 1923"/>
                <a:gd name="T56" fmla="*/ 666 w 1963"/>
                <a:gd name="T57" fmla="*/ 1872 h 1923"/>
                <a:gd name="T58" fmla="*/ 504 w 1963"/>
                <a:gd name="T59" fmla="*/ 1803 h 1923"/>
                <a:gd name="T60" fmla="*/ 360 w 1963"/>
                <a:gd name="T61" fmla="*/ 1705 h 1923"/>
                <a:gd name="T62" fmla="*/ 234 w 1963"/>
                <a:gd name="T63" fmla="*/ 1586 h 1923"/>
                <a:gd name="T64" fmla="*/ 132 w 1963"/>
                <a:gd name="T65" fmla="*/ 1444 h 1923"/>
                <a:gd name="T66" fmla="*/ 58 w 1963"/>
                <a:gd name="T67" fmla="*/ 1287 h 1923"/>
                <a:gd name="T68" fmla="*/ 14 w 1963"/>
                <a:gd name="T69" fmla="*/ 1120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3" h="1923">
                  <a:moveTo>
                    <a:pt x="4" y="1034"/>
                  </a:moveTo>
                  <a:lnTo>
                    <a:pt x="0" y="948"/>
                  </a:lnTo>
                  <a:lnTo>
                    <a:pt x="6" y="863"/>
                  </a:lnTo>
                  <a:lnTo>
                    <a:pt x="18" y="777"/>
                  </a:lnTo>
                  <a:lnTo>
                    <a:pt x="40" y="692"/>
                  </a:lnTo>
                  <a:lnTo>
                    <a:pt x="68" y="612"/>
                  </a:lnTo>
                  <a:lnTo>
                    <a:pt x="104" y="531"/>
                  </a:lnTo>
                  <a:lnTo>
                    <a:pt x="146" y="457"/>
                  </a:lnTo>
                  <a:lnTo>
                    <a:pt x="196" y="384"/>
                  </a:lnTo>
                  <a:lnTo>
                    <a:pt x="252" y="318"/>
                  </a:lnTo>
                  <a:lnTo>
                    <a:pt x="312" y="257"/>
                  </a:lnTo>
                  <a:lnTo>
                    <a:pt x="380" y="200"/>
                  </a:lnTo>
                  <a:lnTo>
                    <a:pt x="452" y="151"/>
                  </a:lnTo>
                  <a:lnTo>
                    <a:pt x="528" y="108"/>
                  </a:lnTo>
                  <a:lnTo>
                    <a:pt x="608" y="70"/>
                  </a:lnTo>
                  <a:lnTo>
                    <a:pt x="690" y="41"/>
                  </a:lnTo>
                  <a:lnTo>
                    <a:pt x="776" y="19"/>
                  </a:lnTo>
                  <a:lnTo>
                    <a:pt x="862" y="5"/>
                  </a:lnTo>
                  <a:lnTo>
                    <a:pt x="950" y="0"/>
                  </a:lnTo>
                  <a:lnTo>
                    <a:pt x="1038" y="0"/>
                  </a:lnTo>
                  <a:lnTo>
                    <a:pt x="1126" y="9"/>
                  </a:lnTo>
                  <a:lnTo>
                    <a:pt x="1212" y="25"/>
                  </a:lnTo>
                  <a:lnTo>
                    <a:pt x="1297" y="51"/>
                  </a:lnTo>
                  <a:lnTo>
                    <a:pt x="1379" y="82"/>
                  </a:lnTo>
                  <a:lnTo>
                    <a:pt x="1459" y="119"/>
                  </a:lnTo>
                  <a:lnTo>
                    <a:pt x="1533" y="164"/>
                  </a:lnTo>
                  <a:lnTo>
                    <a:pt x="1603" y="217"/>
                  </a:lnTo>
                  <a:lnTo>
                    <a:pt x="1669" y="274"/>
                  </a:lnTo>
                  <a:lnTo>
                    <a:pt x="1729" y="337"/>
                  </a:lnTo>
                  <a:lnTo>
                    <a:pt x="1783" y="406"/>
                  </a:lnTo>
                  <a:lnTo>
                    <a:pt x="1831" y="478"/>
                  </a:lnTo>
                  <a:lnTo>
                    <a:pt x="1871" y="555"/>
                  </a:lnTo>
                  <a:lnTo>
                    <a:pt x="1905" y="636"/>
                  </a:lnTo>
                  <a:lnTo>
                    <a:pt x="1931" y="718"/>
                  </a:lnTo>
                  <a:lnTo>
                    <a:pt x="1949" y="802"/>
                  </a:lnTo>
                  <a:lnTo>
                    <a:pt x="1961" y="887"/>
                  </a:lnTo>
                  <a:lnTo>
                    <a:pt x="1963" y="973"/>
                  </a:lnTo>
                  <a:lnTo>
                    <a:pt x="1957" y="1059"/>
                  </a:lnTo>
                  <a:lnTo>
                    <a:pt x="1945" y="1146"/>
                  </a:lnTo>
                  <a:lnTo>
                    <a:pt x="1925" y="1230"/>
                  </a:lnTo>
                  <a:lnTo>
                    <a:pt x="1897" y="1311"/>
                  </a:lnTo>
                  <a:lnTo>
                    <a:pt x="1861" y="1391"/>
                  </a:lnTo>
                  <a:lnTo>
                    <a:pt x="1817" y="1466"/>
                  </a:lnTo>
                  <a:lnTo>
                    <a:pt x="1769" y="1536"/>
                  </a:lnTo>
                  <a:lnTo>
                    <a:pt x="1713" y="1605"/>
                  </a:lnTo>
                  <a:lnTo>
                    <a:pt x="1651" y="1666"/>
                  </a:lnTo>
                  <a:lnTo>
                    <a:pt x="1583" y="1721"/>
                  </a:lnTo>
                  <a:lnTo>
                    <a:pt x="1511" y="1772"/>
                  </a:lnTo>
                  <a:lnTo>
                    <a:pt x="1435" y="1815"/>
                  </a:lnTo>
                  <a:lnTo>
                    <a:pt x="1355" y="1851"/>
                  </a:lnTo>
                  <a:lnTo>
                    <a:pt x="1272" y="1880"/>
                  </a:lnTo>
                  <a:lnTo>
                    <a:pt x="1186" y="1904"/>
                  </a:lnTo>
                  <a:lnTo>
                    <a:pt x="1100" y="1917"/>
                  </a:lnTo>
                  <a:lnTo>
                    <a:pt x="1012" y="1923"/>
                  </a:lnTo>
                  <a:lnTo>
                    <a:pt x="924" y="1923"/>
                  </a:lnTo>
                  <a:lnTo>
                    <a:pt x="836" y="1913"/>
                  </a:lnTo>
                  <a:lnTo>
                    <a:pt x="750" y="1898"/>
                  </a:lnTo>
                  <a:lnTo>
                    <a:pt x="666" y="1872"/>
                  </a:lnTo>
                  <a:lnTo>
                    <a:pt x="584" y="1841"/>
                  </a:lnTo>
                  <a:lnTo>
                    <a:pt x="504" y="1803"/>
                  </a:lnTo>
                  <a:lnTo>
                    <a:pt x="430" y="1758"/>
                  </a:lnTo>
                  <a:lnTo>
                    <a:pt x="360" y="1705"/>
                  </a:lnTo>
                  <a:lnTo>
                    <a:pt x="294" y="1648"/>
                  </a:lnTo>
                  <a:lnTo>
                    <a:pt x="234" y="1586"/>
                  </a:lnTo>
                  <a:lnTo>
                    <a:pt x="180" y="1517"/>
                  </a:lnTo>
                  <a:lnTo>
                    <a:pt x="132" y="1444"/>
                  </a:lnTo>
                  <a:lnTo>
                    <a:pt x="92" y="1368"/>
                  </a:lnTo>
                  <a:lnTo>
                    <a:pt x="58" y="1287"/>
                  </a:lnTo>
                  <a:lnTo>
                    <a:pt x="32" y="1205"/>
                  </a:lnTo>
                  <a:lnTo>
                    <a:pt x="14" y="1120"/>
                  </a:lnTo>
                  <a:lnTo>
                    <a:pt x="4" y="1034"/>
                  </a:lnTo>
                  <a:close/>
                </a:path>
              </a:pathLst>
            </a:custGeom>
            <a:solidFill>
              <a:srgbClr val="E6E6E6"/>
            </a:solidFill>
            <a:ln w="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 name="Freeform 6"/>
            <p:cNvSpPr>
              <a:spLocks noChangeAspect="1"/>
            </p:cNvSpPr>
            <p:nvPr/>
          </p:nvSpPr>
          <p:spPr bwMode="auto">
            <a:xfrm>
              <a:off x="1331" y="1530"/>
              <a:ext cx="1665" cy="1634"/>
            </a:xfrm>
            <a:custGeom>
              <a:avLst/>
              <a:gdLst>
                <a:gd name="T0" fmla="*/ 0 w 1207"/>
                <a:gd name="T1" fmla="*/ 592 h 1185"/>
                <a:gd name="T2" fmla="*/ 4 w 1207"/>
                <a:gd name="T3" fmla="*/ 526 h 1185"/>
                <a:gd name="T4" fmla="*/ 16 w 1207"/>
                <a:gd name="T5" fmla="*/ 461 h 1185"/>
                <a:gd name="T6" fmla="*/ 34 w 1207"/>
                <a:gd name="T7" fmla="*/ 396 h 1185"/>
                <a:gd name="T8" fmla="*/ 60 w 1207"/>
                <a:gd name="T9" fmla="*/ 335 h 1185"/>
                <a:gd name="T10" fmla="*/ 92 w 1207"/>
                <a:gd name="T11" fmla="*/ 278 h 1185"/>
                <a:gd name="T12" fmla="*/ 132 w 1207"/>
                <a:gd name="T13" fmla="*/ 223 h 1185"/>
                <a:gd name="T14" fmla="*/ 176 w 1207"/>
                <a:gd name="T15" fmla="*/ 174 h 1185"/>
                <a:gd name="T16" fmla="*/ 228 w 1207"/>
                <a:gd name="T17" fmla="*/ 129 h 1185"/>
                <a:gd name="T18" fmla="*/ 282 w 1207"/>
                <a:gd name="T19" fmla="*/ 92 h 1185"/>
                <a:gd name="T20" fmla="*/ 342 w 1207"/>
                <a:gd name="T21" fmla="*/ 58 h 1185"/>
                <a:gd name="T22" fmla="*/ 404 w 1207"/>
                <a:gd name="T23" fmla="*/ 33 h 1185"/>
                <a:gd name="T24" fmla="*/ 468 w 1207"/>
                <a:gd name="T25" fmla="*/ 15 h 1185"/>
                <a:gd name="T26" fmla="*/ 536 w 1207"/>
                <a:gd name="T27" fmla="*/ 3 h 1185"/>
                <a:gd name="T28" fmla="*/ 604 w 1207"/>
                <a:gd name="T29" fmla="*/ 0 h 1185"/>
                <a:gd name="T30" fmla="*/ 670 w 1207"/>
                <a:gd name="T31" fmla="*/ 3 h 1185"/>
                <a:gd name="T32" fmla="*/ 738 w 1207"/>
                <a:gd name="T33" fmla="*/ 15 h 1185"/>
                <a:gd name="T34" fmla="*/ 802 w 1207"/>
                <a:gd name="T35" fmla="*/ 33 h 1185"/>
                <a:gd name="T36" fmla="*/ 864 w 1207"/>
                <a:gd name="T37" fmla="*/ 58 h 1185"/>
                <a:gd name="T38" fmla="*/ 925 w 1207"/>
                <a:gd name="T39" fmla="*/ 92 h 1185"/>
                <a:gd name="T40" fmla="*/ 981 w 1207"/>
                <a:gd name="T41" fmla="*/ 129 h 1185"/>
                <a:gd name="T42" fmla="*/ 1031 w 1207"/>
                <a:gd name="T43" fmla="*/ 174 h 1185"/>
                <a:gd name="T44" fmla="*/ 1075 w 1207"/>
                <a:gd name="T45" fmla="*/ 223 h 1185"/>
                <a:gd name="T46" fmla="*/ 1115 w 1207"/>
                <a:gd name="T47" fmla="*/ 278 h 1185"/>
                <a:gd name="T48" fmla="*/ 1147 w 1207"/>
                <a:gd name="T49" fmla="*/ 335 h 1185"/>
                <a:gd name="T50" fmla="*/ 1173 w 1207"/>
                <a:gd name="T51" fmla="*/ 396 h 1185"/>
                <a:gd name="T52" fmla="*/ 1193 w 1207"/>
                <a:gd name="T53" fmla="*/ 461 h 1185"/>
                <a:gd name="T54" fmla="*/ 1203 w 1207"/>
                <a:gd name="T55" fmla="*/ 526 h 1185"/>
                <a:gd name="T56" fmla="*/ 1207 w 1207"/>
                <a:gd name="T57" fmla="*/ 592 h 1185"/>
                <a:gd name="T58" fmla="*/ 1203 w 1207"/>
                <a:gd name="T59" fmla="*/ 659 h 1185"/>
                <a:gd name="T60" fmla="*/ 1193 w 1207"/>
                <a:gd name="T61" fmla="*/ 724 h 1185"/>
                <a:gd name="T62" fmla="*/ 1173 w 1207"/>
                <a:gd name="T63" fmla="*/ 789 h 1185"/>
                <a:gd name="T64" fmla="*/ 1147 w 1207"/>
                <a:gd name="T65" fmla="*/ 849 h 1185"/>
                <a:gd name="T66" fmla="*/ 1115 w 1207"/>
                <a:gd name="T67" fmla="*/ 906 h 1185"/>
                <a:gd name="T68" fmla="*/ 1075 w 1207"/>
                <a:gd name="T69" fmla="*/ 961 h 1185"/>
                <a:gd name="T70" fmla="*/ 1031 w 1207"/>
                <a:gd name="T71" fmla="*/ 1010 h 1185"/>
                <a:gd name="T72" fmla="*/ 981 w 1207"/>
                <a:gd name="T73" fmla="*/ 1056 h 1185"/>
                <a:gd name="T74" fmla="*/ 925 w 1207"/>
                <a:gd name="T75" fmla="*/ 1093 h 1185"/>
                <a:gd name="T76" fmla="*/ 864 w 1207"/>
                <a:gd name="T77" fmla="*/ 1126 h 1185"/>
                <a:gd name="T78" fmla="*/ 802 w 1207"/>
                <a:gd name="T79" fmla="*/ 1152 h 1185"/>
                <a:gd name="T80" fmla="*/ 738 w 1207"/>
                <a:gd name="T81" fmla="*/ 1169 h 1185"/>
                <a:gd name="T82" fmla="*/ 670 w 1207"/>
                <a:gd name="T83" fmla="*/ 1181 h 1185"/>
                <a:gd name="T84" fmla="*/ 604 w 1207"/>
                <a:gd name="T85" fmla="*/ 1185 h 1185"/>
                <a:gd name="T86" fmla="*/ 536 w 1207"/>
                <a:gd name="T87" fmla="*/ 1181 h 1185"/>
                <a:gd name="T88" fmla="*/ 468 w 1207"/>
                <a:gd name="T89" fmla="*/ 1169 h 1185"/>
                <a:gd name="T90" fmla="*/ 404 w 1207"/>
                <a:gd name="T91" fmla="*/ 1152 h 1185"/>
                <a:gd name="T92" fmla="*/ 342 w 1207"/>
                <a:gd name="T93" fmla="*/ 1126 h 1185"/>
                <a:gd name="T94" fmla="*/ 282 w 1207"/>
                <a:gd name="T95" fmla="*/ 1093 h 1185"/>
                <a:gd name="T96" fmla="*/ 228 w 1207"/>
                <a:gd name="T97" fmla="*/ 1056 h 1185"/>
                <a:gd name="T98" fmla="*/ 176 w 1207"/>
                <a:gd name="T99" fmla="*/ 1010 h 1185"/>
                <a:gd name="T100" fmla="*/ 132 w 1207"/>
                <a:gd name="T101" fmla="*/ 961 h 1185"/>
                <a:gd name="T102" fmla="*/ 92 w 1207"/>
                <a:gd name="T103" fmla="*/ 906 h 1185"/>
                <a:gd name="T104" fmla="*/ 60 w 1207"/>
                <a:gd name="T105" fmla="*/ 849 h 1185"/>
                <a:gd name="T106" fmla="*/ 34 w 1207"/>
                <a:gd name="T107" fmla="*/ 789 h 1185"/>
                <a:gd name="T108" fmla="*/ 16 w 1207"/>
                <a:gd name="T109" fmla="*/ 724 h 1185"/>
                <a:gd name="T110" fmla="*/ 4 w 1207"/>
                <a:gd name="T111" fmla="*/ 659 h 1185"/>
                <a:gd name="T112" fmla="*/ 0 w 1207"/>
                <a:gd name="T113" fmla="*/ 59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1185">
                  <a:moveTo>
                    <a:pt x="0" y="592"/>
                  </a:moveTo>
                  <a:lnTo>
                    <a:pt x="4" y="526"/>
                  </a:lnTo>
                  <a:lnTo>
                    <a:pt x="16" y="461"/>
                  </a:lnTo>
                  <a:lnTo>
                    <a:pt x="34" y="396"/>
                  </a:lnTo>
                  <a:lnTo>
                    <a:pt x="60" y="335"/>
                  </a:lnTo>
                  <a:lnTo>
                    <a:pt x="92" y="278"/>
                  </a:lnTo>
                  <a:lnTo>
                    <a:pt x="132" y="223"/>
                  </a:lnTo>
                  <a:lnTo>
                    <a:pt x="176" y="174"/>
                  </a:lnTo>
                  <a:lnTo>
                    <a:pt x="228" y="129"/>
                  </a:lnTo>
                  <a:lnTo>
                    <a:pt x="282" y="92"/>
                  </a:lnTo>
                  <a:lnTo>
                    <a:pt x="342" y="58"/>
                  </a:lnTo>
                  <a:lnTo>
                    <a:pt x="404" y="33"/>
                  </a:lnTo>
                  <a:lnTo>
                    <a:pt x="468" y="15"/>
                  </a:lnTo>
                  <a:lnTo>
                    <a:pt x="536" y="3"/>
                  </a:lnTo>
                  <a:lnTo>
                    <a:pt x="604" y="0"/>
                  </a:lnTo>
                  <a:lnTo>
                    <a:pt x="670" y="3"/>
                  </a:lnTo>
                  <a:lnTo>
                    <a:pt x="738" y="15"/>
                  </a:lnTo>
                  <a:lnTo>
                    <a:pt x="802" y="33"/>
                  </a:lnTo>
                  <a:lnTo>
                    <a:pt x="864" y="58"/>
                  </a:lnTo>
                  <a:lnTo>
                    <a:pt x="925" y="92"/>
                  </a:lnTo>
                  <a:lnTo>
                    <a:pt x="981" y="129"/>
                  </a:lnTo>
                  <a:lnTo>
                    <a:pt x="1031" y="174"/>
                  </a:lnTo>
                  <a:lnTo>
                    <a:pt x="1075" y="223"/>
                  </a:lnTo>
                  <a:lnTo>
                    <a:pt x="1115" y="278"/>
                  </a:lnTo>
                  <a:lnTo>
                    <a:pt x="1147" y="335"/>
                  </a:lnTo>
                  <a:lnTo>
                    <a:pt x="1173" y="396"/>
                  </a:lnTo>
                  <a:lnTo>
                    <a:pt x="1193" y="461"/>
                  </a:lnTo>
                  <a:lnTo>
                    <a:pt x="1203" y="526"/>
                  </a:lnTo>
                  <a:lnTo>
                    <a:pt x="1207" y="592"/>
                  </a:lnTo>
                  <a:lnTo>
                    <a:pt x="1203" y="659"/>
                  </a:lnTo>
                  <a:lnTo>
                    <a:pt x="1193" y="724"/>
                  </a:lnTo>
                  <a:lnTo>
                    <a:pt x="1173" y="789"/>
                  </a:lnTo>
                  <a:lnTo>
                    <a:pt x="1147" y="849"/>
                  </a:lnTo>
                  <a:lnTo>
                    <a:pt x="1115" y="906"/>
                  </a:lnTo>
                  <a:lnTo>
                    <a:pt x="1075" y="961"/>
                  </a:lnTo>
                  <a:lnTo>
                    <a:pt x="1031" y="1010"/>
                  </a:lnTo>
                  <a:lnTo>
                    <a:pt x="981" y="1056"/>
                  </a:lnTo>
                  <a:lnTo>
                    <a:pt x="925" y="1093"/>
                  </a:lnTo>
                  <a:lnTo>
                    <a:pt x="864" y="1126"/>
                  </a:lnTo>
                  <a:lnTo>
                    <a:pt x="802" y="1152"/>
                  </a:lnTo>
                  <a:lnTo>
                    <a:pt x="738" y="1169"/>
                  </a:lnTo>
                  <a:lnTo>
                    <a:pt x="670" y="1181"/>
                  </a:lnTo>
                  <a:lnTo>
                    <a:pt x="604" y="1185"/>
                  </a:lnTo>
                  <a:lnTo>
                    <a:pt x="536" y="1181"/>
                  </a:lnTo>
                  <a:lnTo>
                    <a:pt x="468" y="1169"/>
                  </a:lnTo>
                  <a:lnTo>
                    <a:pt x="404" y="1152"/>
                  </a:lnTo>
                  <a:lnTo>
                    <a:pt x="342" y="1126"/>
                  </a:lnTo>
                  <a:lnTo>
                    <a:pt x="282" y="1093"/>
                  </a:lnTo>
                  <a:lnTo>
                    <a:pt x="228" y="1056"/>
                  </a:lnTo>
                  <a:lnTo>
                    <a:pt x="176" y="1010"/>
                  </a:lnTo>
                  <a:lnTo>
                    <a:pt x="132" y="961"/>
                  </a:lnTo>
                  <a:lnTo>
                    <a:pt x="92" y="906"/>
                  </a:lnTo>
                  <a:lnTo>
                    <a:pt x="60" y="849"/>
                  </a:lnTo>
                  <a:lnTo>
                    <a:pt x="34" y="789"/>
                  </a:lnTo>
                  <a:lnTo>
                    <a:pt x="16" y="724"/>
                  </a:lnTo>
                  <a:lnTo>
                    <a:pt x="4" y="659"/>
                  </a:lnTo>
                  <a:lnTo>
                    <a:pt x="0" y="592"/>
                  </a:lnTo>
                  <a:close/>
                </a:path>
              </a:pathLst>
            </a:custGeom>
            <a:solidFill>
              <a:srgbClr val="FFFFFF"/>
            </a:solidFill>
            <a:ln w="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16" name="Group 56"/>
          <p:cNvGrpSpPr>
            <a:grpSpLocks noChangeAspect="1"/>
          </p:cNvGrpSpPr>
          <p:nvPr/>
        </p:nvGrpSpPr>
        <p:grpSpPr bwMode="auto">
          <a:xfrm>
            <a:off x="8419420" y="4768290"/>
            <a:ext cx="490893" cy="153303"/>
            <a:chOff x="3706" y="710"/>
            <a:chExt cx="612" cy="186"/>
          </a:xfrm>
        </p:grpSpPr>
        <p:sp>
          <p:nvSpPr>
            <p:cNvPr id="35" name="Freeform 37"/>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 name="Freeform 38"/>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7" name="Freeform 39"/>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 name="Freeform 40"/>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17" name="Group 58"/>
          <p:cNvGrpSpPr>
            <a:grpSpLocks noChangeAspect="1"/>
          </p:cNvGrpSpPr>
          <p:nvPr/>
        </p:nvGrpSpPr>
        <p:grpSpPr bwMode="auto">
          <a:xfrm>
            <a:off x="7308304" y="4758587"/>
            <a:ext cx="490893" cy="153303"/>
            <a:chOff x="3706" y="710"/>
            <a:chExt cx="612" cy="186"/>
          </a:xfrm>
        </p:grpSpPr>
        <p:sp>
          <p:nvSpPr>
            <p:cNvPr id="31" name="Freeform 59"/>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 name="Freeform 60"/>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 name="Freeform 61"/>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 name="Freeform 62"/>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18" name="Group 63"/>
          <p:cNvGrpSpPr>
            <a:grpSpLocks noChangeAspect="1"/>
          </p:cNvGrpSpPr>
          <p:nvPr/>
        </p:nvGrpSpPr>
        <p:grpSpPr bwMode="auto">
          <a:xfrm rot="5400000">
            <a:off x="7911015" y="4317203"/>
            <a:ext cx="375818" cy="111080"/>
            <a:chOff x="3706" y="710"/>
            <a:chExt cx="612" cy="186"/>
          </a:xfrm>
        </p:grpSpPr>
        <p:sp>
          <p:nvSpPr>
            <p:cNvPr id="27" name="Freeform 64"/>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 name="Freeform 65"/>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 name="Freeform 66"/>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 name="Freeform 67"/>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19" name="Group 68"/>
          <p:cNvGrpSpPr>
            <a:grpSpLocks noChangeAspect="1"/>
          </p:cNvGrpSpPr>
          <p:nvPr/>
        </p:nvGrpSpPr>
        <p:grpSpPr bwMode="auto">
          <a:xfrm rot="5400000">
            <a:off x="7966289" y="5276316"/>
            <a:ext cx="325688" cy="111080"/>
            <a:chOff x="3706" y="710"/>
            <a:chExt cx="612" cy="186"/>
          </a:xfrm>
        </p:grpSpPr>
        <p:sp>
          <p:nvSpPr>
            <p:cNvPr id="23" name="Freeform 69"/>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 name="Freeform 70"/>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 name="Freeform 71"/>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 name="Freeform 72"/>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20" name="Rectangle 73"/>
          <p:cNvSpPr>
            <a:spLocks noChangeArrowheads="1"/>
          </p:cNvSpPr>
          <p:nvPr/>
        </p:nvSpPr>
        <p:spPr bwMode="auto">
          <a:xfrm>
            <a:off x="7308304" y="4183540"/>
            <a:ext cx="1603897" cy="131504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 name="Freccia a destra 10"/>
          <p:cNvSpPr/>
          <p:nvPr/>
        </p:nvSpPr>
        <p:spPr bwMode="auto">
          <a:xfrm>
            <a:off x="8160670" y="4831244"/>
            <a:ext cx="163869" cy="66949"/>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 name="Freccia a destra 11"/>
          <p:cNvSpPr/>
          <p:nvPr/>
        </p:nvSpPr>
        <p:spPr bwMode="auto">
          <a:xfrm rot="5400000">
            <a:off x="8036575" y="4973242"/>
            <a:ext cx="162877" cy="67357"/>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 name="Freccia a destra 12"/>
          <p:cNvSpPr/>
          <p:nvPr/>
        </p:nvSpPr>
        <p:spPr bwMode="auto">
          <a:xfrm rot="16200000">
            <a:off x="8024650" y="4697762"/>
            <a:ext cx="162877" cy="67357"/>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Freccia a destra 13"/>
          <p:cNvSpPr/>
          <p:nvPr/>
        </p:nvSpPr>
        <p:spPr bwMode="auto">
          <a:xfrm flipH="1">
            <a:off x="7881086" y="4831244"/>
            <a:ext cx="163869" cy="66949"/>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43" name="Group 57"/>
          <p:cNvGrpSpPr>
            <a:grpSpLocks/>
          </p:cNvGrpSpPr>
          <p:nvPr/>
        </p:nvGrpSpPr>
        <p:grpSpPr bwMode="auto">
          <a:xfrm>
            <a:off x="7802029" y="2543781"/>
            <a:ext cx="614560" cy="615476"/>
            <a:chOff x="1090" y="1295"/>
            <a:chExt cx="2183" cy="2139"/>
          </a:xfrm>
        </p:grpSpPr>
        <p:sp>
          <p:nvSpPr>
            <p:cNvPr id="67" name="Freeform 4"/>
            <p:cNvSpPr>
              <a:spLocks/>
            </p:cNvSpPr>
            <p:nvPr/>
          </p:nvSpPr>
          <p:spPr bwMode="auto">
            <a:xfrm>
              <a:off x="1090" y="1295"/>
              <a:ext cx="2183" cy="2139"/>
            </a:xfrm>
            <a:custGeom>
              <a:avLst/>
              <a:gdLst>
                <a:gd name="T0" fmla="*/ 4 w 2183"/>
                <a:gd name="T1" fmla="*/ 979 h 2139"/>
                <a:gd name="T2" fmla="*/ 36 w 2183"/>
                <a:gd name="T3" fmla="*/ 800 h 2139"/>
                <a:gd name="T4" fmla="*/ 98 w 2183"/>
                <a:gd name="T5" fmla="*/ 628 h 2139"/>
                <a:gd name="T6" fmla="*/ 188 w 2183"/>
                <a:gd name="T7" fmla="*/ 471 h 2139"/>
                <a:gd name="T8" fmla="*/ 304 w 2183"/>
                <a:gd name="T9" fmla="*/ 329 h 2139"/>
                <a:gd name="T10" fmla="*/ 442 w 2183"/>
                <a:gd name="T11" fmla="*/ 210 h 2139"/>
                <a:gd name="T12" fmla="*/ 600 w 2183"/>
                <a:gd name="T13" fmla="*/ 113 h 2139"/>
                <a:gd name="T14" fmla="*/ 772 w 2183"/>
                <a:gd name="T15" fmla="*/ 47 h 2139"/>
                <a:gd name="T16" fmla="*/ 952 w 2183"/>
                <a:gd name="T17" fmla="*/ 7 h 2139"/>
                <a:gd name="T18" fmla="*/ 1138 w 2183"/>
                <a:gd name="T19" fmla="*/ 0 h 2139"/>
                <a:gd name="T20" fmla="*/ 1320 w 2183"/>
                <a:gd name="T21" fmla="*/ 23 h 2139"/>
                <a:gd name="T22" fmla="*/ 1499 w 2183"/>
                <a:gd name="T23" fmla="*/ 76 h 2139"/>
                <a:gd name="T24" fmla="*/ 1665 w 2183"/>
                <a:gd name="T25" fmla="*/ 159 h 2139"/>
                <a:gd name="T26" fmla="*/ 1813 w 2183"/>
                <a:gd name="T27" fmla="*/ 267 h 2139"/>
                <a:gd name="T28" fmla="*/ 1941 w 2183"/>
                <a:gd name="T29" fmla="*/ 396 h 2139"/>
                <a:gd name="T30" fmla="*/ 2045 w 2183"/>
                <a:gd name="T31" fmla="*/ 547 h 2139"/>
                <a:gd name="T32" fmla="*/ 2121 w 2183"/>
                <a:gd name="T33" fmla="*/ 712 h 2139"/>
                <a:gd name="T34" fmla="*/ 2167 w 2183"/>
                <a:gd name="T35" fmla="*/ 889 h 2139"/>
                <a:gd name="T36" fmla="*/ 2183 w 2183"/>
                <a:gd name="T37" fmla="*/ 1069 h 2139"/>
                <a:gd name="T38" fmla="*/ 2167 w 2183"/>
                <a:gd name="T39" fmla="*/ 1250 h 2139"/>
                <a:gd name="T40" fmla="*/ 2121 w 2183"/>
                <a:gd name="T41" fmla="*/ 1427 h 2139"/>
                <a:gd name="T42" fmla="*/ 2045 w 2183"/>
                <a:gd name="T43" fmla="*/ 1591 h 2139"/>
                <a:gd name="T44" fmla="*/ 1941 w 2183"/>
                <a:gd name="T45" fmla="*/ 1743 h 2139"/>
                <a:gd name="T46" fmla="*/ 1813 w 2183"/>
                <a:gd name="T47" fmla="*/ 1872 h 2139"/>
                <a:gd name="T48" fmla="*/ 1665 w 2183"/>
                <a:gd name="T49" fmla="*/ 1980 h 2139"/>
                <a:gd name="T50" fmla="*/ 1499 w 2183"/>
                <a:gd name="T51" fmla="*/ 2063 h 2139"/>
                <a:gd name="T52" fmla="*/ 1320 w 2183"/>
                <a:gd name="T53" fmla="*/ 2116 h 2139"/>
                <a:gd name="T54" fmla="*/ 1138 w 2183"/>
                <a:gd name="T55" fmla="*/ 2139 h 2139"/>
                <a:gd name="T56" fmla="*/ 952 w 2183"/>
                <a:gd name="T57" fmla="*/ 2131 h 2139"/>
                <a:gd name="T58" fmla="*/ 772 w 2183"/>
                <a:gd name="T59" fmla="*/ 2092 h 2139"/>
                <a:gd name="T60" fmla="*/ 600 w 2183"/>
                <a:gd name="T61" fmla="*/ 2025 h 2139"/>
                <a:gd name="T62" fmla="*/ 442 w 2183"/>
                <a:gd name="T63" fmla="*/ 1929 h 2139"/>
                <a:gd name="T64" fmla="*/ 304 w 2183"/>
                <a:gd name="T65" fmla="*/ 1809 h 2139"/>
                <a:gd name="T66" fmla="*/ 188 w 2183"/>
                <a:gd name="T67" fmla="*/ 1668 h 2139"/>
                <a:gd name="T68" fmla="*/ 98 w 2183"/>
                <a:gd name="T69" fmla="*/ 1511 h 2139"/>
                <a:gd name="T70" fmla="*/ 36 w 2183"/>
                <a:gd name="T71" fmla="*/ 1338 h 2139"/>
                <a:gd name="T72" fmla="*/ 4 w 2183"/>
                <a:gd name="T73" fmla="*/ 1160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183" h="2139">
                  <a:moveTo>
                    <a:pt x="0" y="1069"/>
                  </a:moveTo>
                  <a:lnTo>
                    <a:pt x="4" y="979"/>
                  </a:lnTo>
                  <a:lnTo>
                    <a:pt x="16" y="889"/>
                  </a:lnTo>
                  <a:lnTo>
                    <a:pt x="36" y="800"/>
                  </a:lnTo>
                  <a:lnTo>
                    <a:pt x="62" y="712"/>
                  </a:lnTo>
                  <a:lnTo>
                    <a:pt x="98" y="628"/>
                  </a:lnTo>
                  <a:lnTo>
                    <a:pt x="140" y="547"/>
                  </a:lnTo>
                  <a:lnTo>
                    <a:pt x="188" y="471"/>
                  </a:lnTo>
                  <a:lnTo>
                    <a:pt x="242" y="396"/>
                  </a:lnTo>
                  <a:lnTo>
                    <a:pt x="304" y="329"/>
                  </a:lnTo>
                  <a:lnTo>
                    <a:pt x="370" y="267"/>
                  </a:lnTo>
                  <a:lnTo>
                    <a:pt x="442" y="210"/>
                  </a:lnTo>
                  <a:lnTo>
                    <a:pt x="520" y="159"/>
                  </a:lnTo>
                  <a:lnTo>
                    <a:pt x="600" y="113"/>
                  </a:lnTo>
                  <a:lnTo>
                    <a:pt x="684" y="76"/>
                  </a:lnTo>
                  <a:lnTo>
                    <a:pt x="772" y="47"/>
                  </a:lnTo>
                  <a:lnTo>
                    <a:pt x="862" y="23"/>
                  </a:lnTo>
                  <a:lnTo>
                    <a:pt x="952" y="7"/>
                  </a:lnTo>
                  <a:lnTo>
                    <a:pt x="1044" y="0"/>
                  </a:lnTo>
                  <a:lnTo>
                    <a:pt x="1138" y="0"/>
                  </a:lnTo>
                  <a:lnTo>
                    <a:pt x="1230" y="7"/>
                  </a:lnTo>
                  <a:lnTo>
                    <a:pt x="1320" y="23"/>
                  </a:lnTo>
                  <a:lnTo>
                    <a:pt x="1411" y="47"/>
                  </a:lnTo>
                  <a:lnTo>
                    <a:pt x="1499" y="76"/>
                  </a:lnTo>
                  <a:lnTo>
                    <a:pt x="1583" y="113"/>
                  </a:lnTo>
                  <a:lnTo>
                    <a:pt x="1665" y="159"/>
                  </a:lnTo>
                  <a:lnTo>
                    <a:pt x="1741" y="210"/>
                  </a:lnTo>
                  <a:lnTo>
                    <a:pt x="1813" y="267"/>
                  </a:lnTo>
                  <a:lnTo>
                    <a:pt x="1879" y="329"/>
                  </a:lnTo>
                  <a:lnTo>
                    <a:pt x="1941" y="396"/>
                  </a:lnTo>
                  <a:lnTo>
                    <a:pt x="1995" y="471"/>
                  </a:lnTo>
                  <a:lnTo>
                    <a:pt x="2045" y="547"/>
                  </a:lnTo>
                  <a:lnTo>
                    <a:pt x="2087" y="628"/>
                  </a:lnTo>
                  <a:lnTo>
                    <a:pt x="2121" y="712"/>
                  </a:lnTo>
                  <a:lnTo>
                    <a:pt x="2147" y="800"/>
                  </a:lnTo>
                  <a:lnTo>
                    <a:pt x="2167" y="889"/>
                  </a:lnTo>
                  <a:lnTo>
                    <a:pt x="2179" y="979"/>
                  </a:lnTo>
                  <a:lnTo>
                    <a:pt x="2183" y="1069"/>
                  </a:lnTo>
                  <a:lnTo>
                    <a:pt x="2179" y="1160"/>
                  </a:lnTo>
                  <a:lnTo>
                    <a:pt x="2167" y="1250"/>
                  </a:lnTo>
                  <a:lnTo>
                    <a:pt x="2147" y="1338"/>
                  </a:lnTo>
                  <a:lnTo>
                    <a:pt x="2121" y="1427"/>
                  </a:lnTo>
                  <a:lnTo>
                    <a:pt x="2087" y="1511"/>
                  </a:lnTo>
                  <a:lnTo>
                    <a:pt x="2045" y="1591"/>
                  </a:lnTo>
                  <a:lnTo>
                    <a:pt x="1995" y="1668"/>
                  </a:lnTo>
                  <a:lnTo>
                    <a:pt x="1941" y="1743"/>
                  </a:lnTo>
                  <a:lnTo>
                    <a:pt x="1879" y="1809"/>
                  </a:lnTo>
                  <a:lnTo>
                    <a:pt x="1813" y="1872"/>
                  </a:lnTo>
                  <a:lnTo>
                    <a:pt x="1741" y="1929"/>
                  </a:lnTo>
                  <a:lnTo>
                    <a:pt x="1665" y="1980"/>
                  </a:lnTo>
                  <a:lnTo>
                    <a:pt x="1583" y="2025"/>
                  </a:lnTo>
                  <a:lnTo>
                    <a:pt x="1499" y="2063"/>
                  </a:lnTo>
                  <a:lnTo>
                    <a:pt x="1411" y="2092"/>
                  </a:lnTo>
                  <a:lnTo>
                    <a:pt x="1320" y="2116"/>
                  </a:lnTo>
                  <a:lnTo>
                    <a:pt x="1230" y="2131"/>
                  </a:lnTo>
                  <a:lnTo>
                    <a:pt x="1138" y="2139"/>
                  </a:lnTo>
                  <a:lnTo>
                    <a:pt x="1044" y="2139"/>
                  </a:lnTo>
                  <a:lnTo>
                    <a:pt x="952" y="2131"/>
                  </a:lnTo>
                  <a:lnTo>
                    <a:pt x="862" y="2116"/>
                  </a:lnTo>
                  <a:lnTo>
                    <a:pt x="772" y="2092"/>
                  </a:lnTo>
                  <a:lnTo>
                    <a:pt x="684" y="2063"/>
                  </a:lnTo>
                  <a:lnTo>
                    <a:pt x="600" y="2025"/>
                  </a:lnTo>
                  <a:lnTo>
                    <a:pt x="520" y="1980"/>
                  </a:lnTo>
                  <a:lnTo>
                    <a:pt x="442" y="1929"/>
                  </a:lnTo>
                  <a:lnTo>
                    <a:pt x="370" y="1872"/>
                  </a:lnTo>
                  <a:lnTo>
                    <a:pt x="304" y="1809"/>
                  </a:lnTo>
                  <a:lnTo>
                    <a:pt x="242" y="1743"/>
                  </a:lnTo>
                  <a:lnTo>
                    <a:pt x="188" y="1668"/>
                  </a:lnTo>
                  <a:lnTo>
                    <a:pt x="140" y="1591"/>
                  </a:lnTo>
                  <a:lnTo>
                    <a:pt x="98" y="1511"/>
                  </a:lnTo>
                  <a:lnTo>
                    <a:pt x="62" y="1427"/>
                  </a:lnTo>
                  <a:lnTo>
                    <a:pt x="36" y="1338"/>
                  </a:lnTo>
                  <a:lnTo>
                    <a:pt x="16" y="1250"/>
                  </a:lnTo>
                  <a:lnTo>
                    <a:pt x="4" y="1160"/>
                  </a:lnTo>
                  <a:lnTo>
                    <a:pt x="0" y="1069"/>
                  </a:lnTo>
                  <a:close/>
                </a:path>
              </a:pathLst>
            </a:custGeom>
            <a:solidFill>
              <a:srgbClr val="808080"/>
            </a:solidFill>
            <a:ln w="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8" name="Freeform 5"/>
            <p:cNvSpPr>
              <a:spLocks/>
            </p:cNvSpPr>
            <p:nvPr/>
          </p:nvSpPr>
          <p:spPr bwMode="auto">
            <a:xfrm>
              <a:off x="1200" y="1403"/>
              <a:ext cx="1963" cy="1923"/>
            </a:xfrm>
            <a:custGeom>
              <a:avLst/>
              <a:gdLst>
                <a:gd name="T0" fmla="*/ 0 w 1963"/>
                <a:gd name="T1" fmla="*/ 948 h 1923"/>
                <a:gd name="T2" fmla="*/ 18 w 1963"/>
                <a:gd name="T3" fmla="*/ 777 h 1923"/>
                <a:gd name="T4" fmla="*/ 68 w 1963"/>
                <a:gd name="T5" fmla="*/ 612 h 1923"/>
                <a:gd name="T6" fmla="*/ 146 w 1963"/>
                <a:gd name="T7" fmla="*/ 457 h 1923"/>
                <a:gd name="T8" fmla="*/ 252 w 1963"/>
                <a:gd name="T9" fmla="*/ 318 h 1923"/>
                <a:gd name="T10" fmla="*/ 380 w 1963"/>
                <a:gd name="T11" fmla="*/ 200 h 1923"/>
                <a:gd name="T12" fmla="*/ 528 w 1963"/>
                <a:gd name="T13" fmla="*/ 108 h 1923"/>
                <a:gd name="T14" fmla="*/ 690 w 1963"/>
                <a:gd name="T15" fmla="*/ 41 h 1923"/>
                <a:gd name="T16" fmla="*/ 862 w 1963"/>
                <a:gd name="T17" fmla="*/ 5 h 1923"/>
                <a:gd name="T18" fmla="*/ 1038 w 1963"/>
                <a:gd name="T19" fmla="*/ 0 h 1923"/>
                <a:gd name="T20" fmla="*/ 1212 w 1963"/>
                <a:gd name="T21" fmla="*/ 25 h 1923"/>
                <a:gd name="T22" fmla="*/ 1379 w 1963"/>
                <a:gd name="T23" fmla="*/ 82 h 1923"/>
                <a:gd name="T24" fmla="*/ 1533 w 1963"/>
                <a:gd name="T25" fmla="*/ 164 h 1923"/>
                <a:gd name="T26" fmla="*/ 1669 w 1963"/>
                <a:gd name="T27" fmla="*/ 274 h 1923"/>
                <a:gd name="T28" fmla="*/ 1783 w 1963"/>
                <a:gd name="T29" fmla="*/ 406 h 1923"/>
                <a:gd name="T30" fmla="*/ 1871 w 1963"/>
                <a:gd name="T31" fmla="*/ 555 h 1923"/>
                <a:gd name="T32" fmla="*/ 1931 w 1963"/>
                <a:gd name="T33" fmla="*/ 718 h 1923"/>
                <a:gd name="T34" fmla="*/ 1961 w 1963"/>
                <a:gd name="T35" fmla="*/ 887 h 1923"/>
                <a:gd name="T36" fmla="*/ 1957 w 1963"/>
                <a:gd name="T37" fmla="*/ 1059 h 1923"/>
                <a:gd name="T38" fmla="*/ 1925 w 1963"/>
                <a:gd name="T39" fmla="*/ 1230 h 1923"/>
                <a:gd name="T40" fmla="*/ 1861 w 1963"/>
                <a:gd name="T41" fmla="*/ 1391 h 1923"/>
                <a:gd name="T42" fmla="*/ 1769 w 1963"/>
                <a:gd name="T43" fmla="*/ 1536 h 1923"/>
                <a:gd name="T44" fmla="*/ 1651 w 1963"/>
                <a:gd name="T45" fmla="*/ 1666 h 1923"/>
                <a:gd name="T46" fmla="*/ 1511 w 1963"/>
                <a:gd name="T47" fmla="*/ 1772 h 1923"/>
                <a:gd name="T48" fmla="*/ 1355 w 1963"/>
                <a:gd name="T49" fmla="*/ 1851 h 1923"/>
                <a:gd name="T50" fmla="*/ 1186 w 1963"/>
                <a:gd name="T51" fmla="*/ 1904 h 1923"/>
                <a:gd name="T52" fmla="*/ 1012 w 1963"/>
                <a:gd name="T53" fmla="*/ 1923 h 1923"/>
                <a:gd name="T54" fmla="*/ 836 w 1963"/>
                <a:gd name="T55" fmla="*/ 1913 h 1923"/>
                <a:gd name="T56" fmla="*/ 666 w 1963"/>
                <a:gd name="T57" fmla="*/ 1872 h 1923"/>
                <a:gd name="T58" fmla="*/ 504 w 1963"/>
                <a:gd name="T59" fmla="*/ 1803 h 1923"/>
                <a:gd name="T60" fmla="*/ 360 w 1963"/>
                <a:gd name="T61" fmla="*/ 1705 h 1923"/>
                <a:gd name="T62" fmla="*/ 234 w 1963"/>
                <a:gd name="T63" fmla="*/ 1586 h 1923"/>
                <a:gd name="T64" fmla="*/ 132 w 1963"/>
                <a:gd name="T65" fmla="*/ 1444 h 1923"/>
                <a:gd name="T66" fmla="*/ 58 w 1963"/>
                <a:gd name="T67" fmla="*/ 1287 h 1923"/>
                <a:gd name="T68" fmla="*/ 14 w 1963"/>
                <a:gd name="T69" fmla="*/ 1120 h 19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63" h="1923">
                  <a:moveTo>
                    <a:pt x="4" y="1034"/>
                  </a:moveTo>
                  <a:lnTo>
                    <a:pt x="0" y="948"/>
                  </a:lnTo>
                  <a:lnTo>
                    <a:pt x="6" y="863"/>
                  </a:lnTo>
                  <a:lnTo>
                    <a:pt x="18" y="777"/>
                  </a:lnTo>
                  <a:lnTo>
                    <a:pt x="40" y="692"/>
                  </a:lnTo>
                  <a:lnTo>
                    <a:pt x="68" y="612"/>
                  </a:lnTo>
                  <a:lnTo>
                    <a:pt x="104" y="531"/>
                  </a:lnTo>
                  <a:lnTo>
                    <a:pt x="146" y="457"/>
                  </a:lnTo>
                  <a:lnTo>
                    <a:pt x="196" y="384"/>
                  </a:lnTo>
                  <a:lnTo>
                    <a:pt x="252" y="318"/>
                  </a:lnTo>
                  <a:lnTo>
                    <a:pt x="312" y="257"/>
                  </a:lnTo>
                  <a:lnTo>
                    <a:pt x="380" y="200"/>
                  </a:lnTo>
                  <a:lnTo>
                    <a:pt x="452" y="151"/>
                  </a:lnTo>
                  <a:lnTo>
                    <a:pt x="528" y="108"/>
                  </a:lnTo>
                  <a:lnTo>
                    <a:pt x="608" y="70"/>
                  </a:lnTo>
                  <a:lnTo>
                    <a:pt x="690" y="41"/>
                  </a:lnTo>
                  <a:lnTo>
                    <a:pt x="776" y="19"/>
                  </a:lnTo>
                  <a:lnTo>
                    <a:pt x="862" y="5"/>
                  </a:lnTo>
                  <a:lnTo>
                    <a:pt x="950" y="0"/>
                  </a:lnTo>
                  <a:lnTo>
                    <a:pt x="1038" y="0"/>
                  </a:lnTo>
                  <a:lnTo>
                    <a:pt x="1126" y="9"/>
                  </a:lnTo>
                  <a:lnTo>
                    <a:pt x="1212" y="25"/>
                  </a:lnTo>
                  <a:lnTo>
                    <a:pt x="1297" y="51"/>
                  </a:lnTo>
                  <a:lnTo>
                    <a:pt x="1379" y="82"/>
                  </a:lnTo>
                  <a:lnTo>
                    <a:pt x="1459" y="119"/>
                  </a:lnTo>
                  <a:lnTo>
                    <a:pt x="1533" y="164"/>
                  </a:lnTo>
                  <a:lnTo>
                    <a:pt x="1603" y="217"/>
                  </a:lnTo>
                  <a:lnTo>
                    <a:pt x="1669" y="274"/>
                  </a:lnTo>
                  <a:lnTo>
                    <a:pt x="1729" y="337"/>
                  </a:lnTo>
                  <a:lnTo>
                    <a:pt x="1783" y="406"/>
                  </a:lnTo>
                  <a:lnTo>
                    <a:pt x="1831" y="478"/>
                  </a:lnTo>
                  <a:lnTo>
                    <a:pt x="1871" y="555"/>
                  </a:lnTo>
                  <a:lnTo>
                    <a:pt x="1905" y="636"/>
                  </a:lnTo>
                  <a:lnTo>
                    <a:pt x="1931" y="718"/>
                  </a:lnTo>
                  <a:lnTo>
                    <a:pt x="1949" y="802"/>
                  </a:lnTo>
                  <a:lnTo>
                    <a:pt x="1961" y="887"/>
                  </a:lnTo>
                  <a:lnTo>
                    <a:pt x="1963" y="973"/>
                  </a:lnTo>
                  <a:lnTo>
                    <a:pt x="1957" y="1059"/>
                  </a:lnTo>
                  <a:lnTo>
                    <a:pt x="1945" y="1146"/>
                  </a:lnTo>
                  <a:lnTo>
                    <a:pt x="1925" y="1230"/>
                  </a:lnTo>
                  <a:lnTo>
                    <a:pt x="1897" y="1311"/>
                  </a:lnTo>
                  <a:lnTo>
                    <a:pt x="1861" y="1391"/>
                  </a:lnTo>
                  <a:lnTo>
                    <a:pt x="1817" y="1466"/>
                  </a:lnTo>
                  <a:lnTo>
                    <a:pt x="1769" y="1536"/>
                  </a:lnTo>
                  <a:lnTo>
                    <a:pt x="1713" y="1605"/>
                  </a:lnTo>
                  <a:lnTo>
                    <a:pt x="1651" y="1666"/>
                  </a:lnTo>
                  <a:lnTo>
                    <a:pt x="1583" y="1721"/>
                  </a:lnTo>
                  <a:lnTo>
                    <a:pt x="1511" y="1772"/>
                  </a:lnTo>
                  <a:lnTo>
                    <a:pt x="1435" y="1815"/>
                  </a:lnTo>
                  <a:lnTo>
                    <a:pt x="1355" y="1851"/>
                  </a:lnTo>
                  <a:lnTo>
                    <a:pt x="1272" y="1880"/>
                  </a:lnTo>
                  <a:lnTo>
                    <a:pt x="1186" y="1904"/>
                  </a:lnTo>
                  <a:lnTo>
                    <a:pt x="1100" y="1917"/>
                  </a:lnTo>
                  <a:lnTo>
                    <a:pt x="1012" y="1923"/>
                  </a:lnTo>
                  <a:lnTo>
                    <a:pt x="924" y="1923"/>
                  </a:lnTo>
                  <a:lnTo>
                    <a:pt x="836" y="1913"/>
                  </a:lnTo>
                  <a:lnTo>
                    <a:pt x="750" y="1898"/>
                  </a:lnTo>
                  <a:lnTo>
                    <a:pt x="666" y="1872"/>
                  </a:lnTo>
                  <a:lnTo>
                    <a:pt x="584" y="1841"/>
                  </a:lnTo>
                  <a:lnTo>
                    <a:pt x="504" y="1803"/>
                  </a:lnTo>
                  <a:lnTo>
                    <a:pt x="430" y="1758"/>
                  </a:lnTo>
                  <a:lnTo>
                    <a:pt x="360" y="1705"/>
                  </a:lnTo>
                  <a:lnTo>
                    <a:pt x="294" y="1648"/>
                  </a:lnTo>
                  <a:lnTo>
                    <a:pt x="234" y="1586"/>
                  </a:lnTo>
                  <a:lnTo>
                    <a:pt x="180" y="1517"/>
                  </a:lnTo>
                  <a:lnTo>
                    <a:pt x="132" y="1444"/>
                  </a:lnTo>
                  <a:lnTo>
                    <a:pt x="92" y="1368"/>
                  </a:lnTo>
                  <a:lnTo>
                    <a:pt x="58" y="1287"/>
                  </a:lnTo>
                  <a:lnTo>
                    <a:pt x="32" y="1205"/>
                  </a:lnTo>
                  <a:lnTo>
                    <a:pt x="14" y="1120"/>
                  </a:lnTo>
                  <a:lnTo>
                    <a:pt x="4" y="1034"/>
                  </a:lnTo>
                  <a:close/>
                </a:path>
              </a:pathLst>
            </a:custGeom>
            <a:solidFill>
              <a:srgbClr val="E6E6E6"/>
            </a:solidFill>
            <a:ln w="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 name="Freeform 6"/>
            <p:cNvSpPr>
              <a:spLocks noChangeAspect="1"/>
            </p:cNvSpPr>
            <p:nvPr/>
          </p:nvSpPr>
          <p:spPr bwMode="auto">
            <a:xfrm>
              <a:off x="1331" y="1530"/>
              <a:ext cx="1665" cy="1634"/>
            </a:xfrm>
            <a:custGeom>
              <a:avLst/>
              <a:gdLst>
                <a:gd name="T0" fmla="*/ 0 w 1207"/>
                <a:gd name="T1" fmla="*/ 592 h 1185"/>
                <a:gd name="T2" fmla="*/ 4 w 1207"/>
                <a:gd name="T3" fmla="*/ 526 h 1185"/>
                <a:gd name="T4" fmla="*/ 16 w 1207"/>
                <a:gd name="T5" fmla="*/ 461 h 1185"/>
                <a:gd name="T6" fmla="*/ 34 w 1207"/>
                <a:gd name="T7" fmla="*/ 396 h 1185"/>
                <a:gd name="T8" fmla="*/ 60 w 1207"/>
                <a:gd name="T9" fmla="*/ 335 h 1185"/>
                <a:gd name="T10" fmla="*/ 92 w 1207"/>
                <a:gd name="T11" fmla="*/ 278 h 1185"/>
                <a:gd name="T12" fmla="*/ 132 w 1207"/>
                <a:gd name="T13" fmla="*/ 223 h 1185"/>
                <a:gd name="T14" fmla="*/ 176 w 1207"/>
                <a:gd name="T15" fmla="*/ 174 h 1185"/>
                <a:gd name="T16" fmla="*/ 228 w 1207"/>
                <a:gd name="T17" fmla="*/ 129 h 1185"/>
                <a:gd name="T18" fmla="*/ 282 w 1207"/>
                <a:gd name="T19" fmla="*/ 92 h 1185"/>
                <a:gd name="T20" fmla="*/ 342 w 1207"/>
                <a:gd name="T21" fmla="*/ 58 h 1185"/>
                <a:gd name="T22" fmla="*/ 404 w 1207"/>
                <a:gd name="T23" fmla="*/ 33 h 1185"/>
                <a:gd name="T24" fmla="*/ 468 w 1207"/>
                <a:gd name="T25" fmla="*/ 15 h 1185"/>
                <a:gd name="T26" fmla="*/ 536 w 1207"/>
                <a:gd name="T27" fmla="*/ 3 h 1185"/>
                <a:gd name="T28" fmla="*/ 604 w 1207"/>
                <a:gd name="T29" fmla="*/ 0 h 1185"/>
                <a:gd name="T30" fmla="*/ 670 w 1207"/>
                <a:gd name="T31" fmla="*/ 3 h 1185"/>
                <a:gd name="T32" fmla="*/ 738 w 1207"/>
                <a:gd name="T33" fmla="*/ 15 h 1185"/>
                <a:gd name="T34" fmla="*/ 802 w 1207"/>
                <a:gd name="T35" fmla="*/ 33 h 1185"/>
                <a:gd name="T36" fmla="*/ 864 w 1207"/>
                <a:gd name="T37" fmla="*/ 58 h 1185"/>
                <a:gd name="T38" fmla="*/ 925 w 1207"/>
                <a:gd name="T39" fmla="*/ 92 h 1185"/>
                <a:gd name="T40" fmla="*/ 981 w 1207"/>
                <a:gd name="T41" fmla="*/ 129 h 1185"/>
                <a:gd name="T42" fmla="*/ 1031 w 1207"/>
                <a:gd name="T43" fmla="*/ 174 h 1185"/>
                <a:gd name="T44" fmla="*/ 1075 w 1207"/>
                <a:gd name="T45" fmla="*/ 223 h 1185"/>
                <a:gd name="T46" fmla="*/ 1115 w 1207"/>
                <a:gd name="T47" fmla="*/ 278 h 1185"/>
                <a:gd name="T48" fmla="*/ 1147 w 1207"/>
                <a:gd name="T49" fmla="*/ 335 h 1185"/>
                <a:gd name="T50" fmla="*/ 1173 w 1207"/>
                <a:gd name="T51" fmla="*/ 396 h 1185"/>
                <a:gd name="T52" fmla="*/ 1193 w 1207"/>
                <a:gd name="T53" fmla="*/ 461 h 1185"/>
                <a:gd name="T54" fmla="*/ 1203 w 1207"/>
                <a:gd name="T55" fmla="*/ 526 h 1185"/>
                <a:gd name="T56" fmla="*/ 1207 w 1207"/>
                <a:gd name="T57" fmla="*/ 592 h 1185"/>
                <a:gd name="T58" fmla="*/ 1203 w 1207"/>
                <a:gd name="T59" fmla="*/ 659 h 1185"/>
                <a:gd name="T60" fmla="*/ 1193 w 1207"/>
                <a:gd name="T61" fmla="*/ 724 h 1185"/>
                <a:gd name="T62" fmla="*/ 1173 w 1207"/>
                <a:gd name="T63" fmla="*/ 789 h 1185"/>
                <a:gd name="T64" fmla="*/ 1147 w 1207"/>
                <a:gd name="T65" fmla="*/ 849 h 1185"/>
                <a:gd name="T66" fmla="*/ 1115 w 1207"/>
                <a:gd name="T67" fmla="*/ 906 h 1185"/>
                <a:gd name="T68" fmla="*/ 1075 w 1207"/>
                <a:gd name="T69" fmla="*/ 961 h 1185"/>
                <a:gd name="T70" fmla="*/ 1031 w 1207"/>
                <a:gd name="T71" fmla="*/ 1010 h 1185"/>
                <a:gd name="T72" fmla="*/ 981 w 1207"/>
                <a:gd name="T73" fmla="*/ 1056 h 1185"/>
                <a:gd name="T74" fmla="*/ 925 w 1207"/>
                <a:gd name="T75" fmla="*/ 1093 h 1185"/>
                <a:gd name="T76" fmla="*/ 864 w 1207"/>
                <a:gd name="T77" fmla="*/ 1126 h 1185"/>
                <a:gd name="T78" fmla="*/ 802 w 1207"/>
                <a:gd name="T79" fmla="*/ 1152 h 1185"/>
                <a:gd name="T80" fmla="*/ 738 w 1207"/>
                <a:gd name="T81" fmla="*/ 1169 h 1185"/>
                <a:gd name="T82" fmla="*/ 670 w 1207"/>
                <a:gd name="T83" fmla="*/ 1181 h 1185"/>
                <a:gd name="T84" fmla="*/ 604 w 1207"/>
                <a:gd name="T85" fmla="*/ 1185 h 1185"/>
                <a:gd name="T86" fmla="*/ 536 w 1207"/>
                <a:gd name="T87" fmla="*/ 1181 h 1185"/>
                <a:gd name="T88" fmla="*/ 468 w 1207"/>
                <a:gd name="T89" fmla="*/ 1169 h 1185"/>
                <a:gd name="T90" fmla="*/ 404 w 1207"/>
                <a:gd name="T91" fmla="*/ 1152 h 1185"/>
                <a:gd name="T92" fmla="*/ 342 w 1207"/>
                <a:gd name="T93" fmla="*/ 1126 h 1185"/>
                <a:gd name="T94" fmla="*/ 282 w 1207"/>
                <a:gd name="T95" fmla="*/ 1093 h 1185"/>
                <a:gd name="T96" fmla="*/ 228 w 1207"/>
                <a:gd name="T97" fmla="*/ 1056 h 1185"/>
                <a:gd name="T98" fmla="*/ 176 w 1207"/>
                <a:gd name="T99" fmla="*/ 1010 h 1185"/>
                <a:gd name="T100" fmla="*/ 132 w 1207"/>
                <a:gd name="T101" fmla="*/ 961 h 1185"/>
                <a:gd name="T102" fmla="*/ 92 w 1207"/>
                <a:gd name="T103" fmla="*/ 906 h 1185"/>
                <a:gd name="T104" fmla="*/ 60 w 1207"/>
                <a:gd name="T105" fmla="*/ 849 h 1185"/>
                <a:gd name="T106" fmla="*/ 34 w 1207"/>
                <a:gd name="T107" fmla="*/ 789 h 1185"/>
                <a:gd name="T108" fmla="*/ 16 w 1207"/>
                <a:gd name="T109" fmla="*/ 724 h 1185"/>
                <a:gd name="T110" fmla="*/ 4 w 1207"/>
                <a:gd name="T111" fmla="*/ 659 h 1185"/>
                <a:gd name="T112" fmla="*/ 0 w 1207"/>
                <a:gd name="T113" fmla="*/ 592 h 1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207" h="1185">
                  <a:moveTo>
                    <a:pt x="0" y="592"/>
                  </a:moveTo>
                  <a:lnTo>
                    <a:pt x="4" y="526"/>
                  </a:lnTo>
                  <a:lnTo>
                    <a:pt x="16" y="461"/>
                  </a:lnTo>
                  <a:lnTo>
                    <a:pt x="34" y="396"/>
                  </a:lnTo>
                  <a:lnTo>
                    <a:pt x="60" y="335"/>
                  </a:lnTo>
                  <a:lnTo>
                    <a:pt x="92" y="278"/>
                  </a:lnTo>
                  <a:lnTo>
                    <a:pt x="132" y="223"/>
                  </a:lnTo>
                  <a:lnTo>
                    <a:pt x="176" y="174"/>
                  </a:lnTo>
                  <a:lnTo>
                    <a:pt x="228" y="129"/>
                  </a:lnTo>
                  <a:lnTo>
                    <a:pt x="282" y="92"/>
                  </a:lnTo>
                  <a:lnTo>
                    <a:pt x="342" y="58"/>
                  </a:lnTo>
                  <a:lnTo>
                    <a:pt x="404" y="33"/>
                  </a:lnTo>
                  <a:lnTo>
                    <a:pt x="468" y="15"/>
                  </a:lnTo>
                  <a:lnTo>
                    <a:pt x="536" y="3"/>
                  </a:lnTo>
                  <a:lnTo>
                    <a:pt x="604" y="0"/>
                  </a:lnTo>
                  <a:lnTo>
                    <a:pt x="670" y="3"/>
                  </a:lnTo>
                  <a:lnTo>
                    <a:pt x="738" y="15"/>
                  </a:lnTo>
                  <a:lnTo>
                    <a:pt x="802" y="33"/>
                  </a:lnTo>
                  <a:lnTo>
                    <a:pt x="864" y="58"/>
                  </a:lnTo>
                  <a:lnTo>
                    <a:pt x="925" y="92"/>
                  </a:lnTo>
                  <a:lnTo>
                    <a:pt x="981" y="129"/>
                  </a:lnTo>
                  <a:lnTo>
                    <a:pt x="1031" y="174"/>
                  </a:lnTo>
                  <a:lnTo>
                    <a:pt x="1075" y="223"/>
                  </a:lnTo>
                  <a:lnTo>
                    <a:pt x="1115" y="278"/>
                  </a:lnTo>
                  <a:lnTo>
                    <a:pt x="1147" y="335"/>
                  </a:lnTo>
                  <a:lnTo>
                    <a:pt x="1173" y="396"/>
                  </a:lnTo>
                  <a:lnTo>
                    <a:pt x="1193" y="461"/>
                  </a:lnTo>
                  <a:lnTo>
                    <a:pt x="1203" y="526"/>
                  </a:lnTo>
                  <a:lnTo>
                    <a:pt x="1207" y="592"/>
                  </a:lnTo>
                  <a:lnTo>
                    <a:pt x="1203" y="659"/>
                  </a:lnTo>
                  <a:lnTo>
                    <a:pt x="1193" y="724"/>
                  </a:lnTo>
                  <a:lnTo>
                    <a:pt x="1173" y="789"/>
                  </a:lnTo>
                  <a:lnTo>
                    <a:pt x="1147" y="849"/>
                  </a:lnTo>
                  <a:lnTo>
                    <a:pt x="1115" y="906"/>
                  </a:lnTo>
                  <a:lnTo>
                    <a:pt x="1075" y="961"/>
                  </a:lnTo>
                  <a:lnTo>
                    <a:pt x="1031" y="1010"/>
                  </a:lnTo>
                  <a:lnTo>
                    <a:pt x="981" y="1056"/>
                  </a:lnTo>
                  <a:lnTo>
                    <a:pt x="925" y="1093"/>
                  </a:lnTo>
                  <a:lnTo>
                    <a:pt x="864" y="1126"/>
                  </a:lnTo>
                  <a:lnTo>
                    <a:pt x="802" y="1152"/>
                  </a:lnTo>
                  <a:lnTo>
                    <a:pt x="738" y="1169"/>
                  </a:lnTo>
                  <a:lnTo>
                    <a:pt x="670" y="1181"/>
                  </a:lnTo>
                  <a:lnTo>
                    <a:pt x="604" y="1185"/>
                  </a:lnTo>
                  <a:lnTo>
                    <a:pt x="536" y="1181"/>
                  </a:lnTo>
                  <a:lnTo>
                    <a:pt x="468" y="1169"/>
                  </a:lnTo>
                  <a:lnTo>
                    <a:pt x="404" y="1152"/>
                  </a:lnTo>
                  <a:lnTo>
                    <a:pt x="342" y="1126"/>
                  </a:lnTo>
                  <a:lnTo>
                    <a:pt x="282" y="1093"/>
                  </a:lnTo>
                  <a:lnTo>
                    <a:pt x="228" y="1056"/>
                  </a:lnTo>
                  <a:lnTo>
                    <a:pt x="176" y="1010"/>
                  </a:lnTo>
                  <a:lnTo>
                    <a:pt x="132" y="961"/>
                  </a:lnTo>
                  <a:lnTo>
                    <a:pt x="92" y="906"/>
                  </a:lnTo>
                  <a:lnTo>
                    <a:pt x="60" y="849"/>
                  </a:lnTo>
                  <a:lnTo>
                    <a:pt x="34" y="789"/>
                  </a:lnTo>
                  <a:lnTo>
                    <a:pt x="16" y="724"/>
                  </a:lnTo>
                  <a:lnTo>
                    <a:pt x="4" y="659"/>
                  </a:lnTo>
                  <a:lnTo>
                    <a:pt x="0" y="592"/>
                  </a:lnTo>
                  <a:close/>
                </a:path>
              </a:pathLst>
            </a:custGeom>
            <a:solidFill>
              <a:srgbClr val="FFFFFF"/>
            </a:solidFill>
            <a:ln w="0">
              <a:solidFill>
                <a:srgbClr val="000000"/>
              </a:solidFill>
              <a:prstDash val="solid"/>
              <a:round/>
              <a:headEnd/>
              <a:tailEnd/>
            </a:ln>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44" name="Group 56"/>
          <p:cNvGrpSpPr>
            <a:grpSpLocks noChangeAspect="1"/>
          </p:cNvGrpSpPr>
          <p:nvPr/>
        </p:nvGrpSpPr>
        <p:grpSpPr bwMode="auto">
          <a:xfrm>
            <a:off x="8419420" y="2752066"/>
            <a:ext cx="490893" cy="153303"/>
            <a:chOff x="3706" y="710"/>
            <a:chExt cx="612" cy="186"/>
          </a:xfrm>
        </p:grpSpPr>
        <p:sp>
          <p:nvSpPr>
            <p:cNvPr id="63" name="Freeform 37"/>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4" name="Freeform 38"/>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5" name="Freeform 39"/>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6" name="Freeform 40"/>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45" name="Group 58"/>
          <p:cNvGrpSpPr>
            <a:grpSpLocks noChangeAspect="1"/>
          </p:cNvGrpSpPr>
          <p:nvPr/>
        </p:nvGrpSpPr>
        <p:grpSpPr bwMode="auto">
          <a:xfrm>
            <a:off x="7308304" y="2742363"/>
            <a:ext cx="490893" cy="153303"/>
            <a:chOff x="3706" y="710"/>
            <a:chExt cx="612" cy="186"/>
          </a:xfrm>
        </p:grpSpPr>
        <p:sp>
          <p:nvSpPr>
            <p:cNvPr id="59" name="Freeform 59"/>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0" name="Freeform 60"/>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1" name="Freeform 61"/>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2" name="Freeform 62"/>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46" name="Group 63"/>
          <p:cNvGrpSpPr>
            <a:grpSpLocks noChangeAspect="1"/>
          </p:cNvGrpSpPr>
          <p:nvPr/>
        </p:nvGrpSpPr>
        <p:grpSpPr bwMode="auto">
          <a:xfrm rot="5400000">
            <a:off x="7911015" y="2300979"/>
            <a:ext cx="375818" cy="111080"/>
            <a:chOff x="3706" y="710"/>
            <a:chExt cx="612" cy="186"/>
          </a:xfrm>
        </p:grpSpPr>
        <p:sp>
          <p:nvSpPr>
            <p:cNvPr id="55" name="Freeform 64"/>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6" name="Freeform 65"/>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7" name="Freeform 66"/>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8" name="Freeform 67"/>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47" name="Group 68"/>
          <p:cNvGrpSpPr>
            <a:grpSpLocks noChangeAspect="1"/>
          </p:cNvGrpSpPr>
          <p:nvPr/>
        </p:nvGrpSpPr>
        <p:grpSpPr bwMode="auto">
          <a:xfrm rot="5400000">
            <a:off x="7966289" y="3260092"/>
            <a:ext cx="325688" cy="111080"/>
            <a:chOff x="3706" y="710"/>
            <a:chExt cx="612" cy="186"/>
          </a:xfrm>
        </p:grpSpPr>
        <p:sp>
          <p:nvSpPr>
            <p:cNvPr id="51" name="Freeform 69"/>
            <p:cNvSpPr>
              <a:spLocks noChangeAspect="1"/>
            </p:cNvSpPr>
            <p:nvPr/>
          </p:nvSpPr>
          <p:spPr bwMode="auto">
            <a:xfrm>
              <a:off x="3706" y="710"/>
              <a:ext cx="232" cy="186"/>
            </a:xfrm>
            <a:custGeom>
              <a:avLst/>
              <a:gdLst>
                <a:gd name="T0" fmla="*/ 0 w 158"/>
                <a:gd name="T1" fmla="*/ 71 h 127"/>
                <a:gd name="T2" fmla="*/ 0 w 158"/>
                <a:gd name="T3" fmla="*/ 56 h 127"/>
                <a:gd name="T4" fmla="*/ 6 w 158"/>
                <a:gd name="T5" fmla="*/ 42 h 127"/>
                <a:gd name="T6" fmla="*/ 14 w 158"/>
                <a:gd name="T7" fmla="*/ 31 h 127"/>
                <a:gd name="T8" fmla="*/ 23 w 158"/>
                <a:gd name="T9" fmla="*/ 21 h 127"/>
                <a:gd name="T10" fmla="*/ 33 w 158"/>
                <a:gd name="T11" fmla="*/ 11 h 127"/>
                <a:gd name="T12" fmla="*/ 46 w 158"/>
                <a:gd name="T13" fmla="*/ 6 h 127"/>
                <a:gd name="T14" fmla="*/ 62 w 158"/>
                <a:gd name="T15" fmla="*/ 0 h 127"/>
                <a:gd name="T16" fmla="*/ 77 w 158"/>
                <a:gd name="T17" fmla="*/ 0 h 127"/>
                <a:gd name="T18" fmla="*/ 92 w 158"/>
                <a:gd name="T19" fmla="*/ 0 h 127"/>
                <a:gd name="T20" fmla="*/ 108 w 158"/>
                <a:gd name="T21" fmla="*/ 6 h 127"/>
                <a:gd name="T22" fmla="*/ 121 w 158"/>
                <a:gd name="T23" fmla="*/ 11 h 127"/>
                <a:gd name="T24" fmla="*/ 133 w 158"/>
                <a:gd name="T25" fmla="*/ 21 h 127"/>
                <a:gd name="T26" fmla="*/ 144 w 158"/>
                <a:gd name="T27" fmla="*/ 31 h 127"/>
                <a:gd name="T28" fmla="*/ 152 w 158"/>
                <a:gd name="T29" fmla="*/ 42 h 127"/>
                <a:gd name="T30" fmla="*/ 156 w 158"/>
                <a:gd name="T31" fmla="*/ 56 h 127"/>
                <a:gd name="T32" fmla="*/ 158 w 158"/>
                <a:gd name="T33" fmla="*/ 71 h 127"/>
                <a:gd name="T34" fmla="*/ 158 w 158"/>
                <a:gd name="T35" fmla="*/ 79 h 127"/>
                <a:gd name="T36" fmla="*/ 154 w 158"/>
                <a:gd name="T37" fmla="*/ 86 h 127"/>
                <a:gd name="T38" fmla="*/ 146 w 158"/>
                <a:gd name="T39" fmla="*/ 102 h 127"/>
                <a:gd name="T40" fmla="*/ 136 w 158"/>
                <a:gd name="T41" fmla="*/ 117 h 127"/>
                <a:gd name="T42" fmla="*/ 123 w 158"/>
                <a:gd name="T43"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58" h="127">
                  <a:moveTo>
                    <a:pt x="0" y="71"/>
                  </a:moveTo>
                  <a:lnTo>
                    <a:pt x="0" y="56"/>
                  </a:lnTo>
                  <a:lnTo>
                    <a:pt x="6" y="42"/>
                  </a:lnTo>
                  <a:lnTo>
                    <a:pt x="14" y="31"/>
                  </a:lnTo>
                  <a:lnTo>
                    <a:pt x="23" y="21"/>
                  </a:lnTo>
                  <a:lnTo>
                    <a:pt x="33" y="11"/>
                  </a:lnTo>
                  <a:lnTo>
                    <a:pt x="46" y="6"/>
                  </a:lnTo>
                  <a:lnTo>
                    <a:pt x="62" y="0"/>
                  </a:lnTo>
                  <a:lnTo>
                    <a:pt x="77" y="0"/>
                  </a:lnTo>
                  <a:lnTo>
                    <a:pt x="92" y="0"/>
                  </a:lnTo>
                  <a:lnTo>
                    <a:pt x="108" y="6"/>
                  </a:lnTo>
                  <a:lnTo>
                    <a:pt x="121" y="11"/>
                  </a:lnTo>
                  <a:lnTo>
                    <a:pt x="133" y="21"/>
                  </a:lnTo>
                  <a:lnTo>
                    <a:pt x="144" y="31"/>
                  </a:lnTo>
                  <a:lnTo>
                    <a:pt x="152" y="42"/>
                  </a:lnTo>
                  <a:lnTo>
                    <a:pt x="156" y="56"/>
                  </a:lnTo>
                  <a:lnTo>
                    <a:pt x="158" y="71"/>
                  </a:lnTo>
                  <a:lnTo>
                    <a:pt x="158" y="79"/>
                  </a:lnTo>
                  <a:lnTo>
                    <a:pt x="154" y="86"/>
                  </a:lnTo>
                  <a:lnTo>
                    <a:pt x="146" y="102"/>
                  </a:lnTo>
                  <a:lnTo>
                    <a:pt x="136" y="117"/>
                  </a:lnTo>
                  <a:lnTo>
                    <a:pt x="123"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2" name="Freeform 70"/>
            <p:cNvSpPr>
              <a:spLocks noChangeAspect="1"/>
            </p:cNvSpPr>
            <p:nvPr/>
          </p:nvSpPr>
          <p:spPr bwMode="auto">
            <a:xfrm>
              <a:off x="3834" y="710"/>
              <a:ext cx="230" cy="186"/>
            </a:xfrm>
            <a:custGeom>
              <a:avLst/>
              <a:gdLst>
                <a:gd name="T0" fmla="*/ 34 w 157"/>
                <a:gd name="T1" fmla="*/ 127 h 127"/>
                <a:gd name="T2" fmla="*/ 19 w 157"/>
                <a:gd name="T3" fmla="*/ 117 h 127"/>
                <a:gd name="T4" fmla="*/ 9 w 157"/>
                <a:gd name="T5" fmla="*/ 102 h 127"/>
                <a:gd name="T6" fmla="*/ 1 w 157"/>
                <a:gd name="T7" fmla="*/ 86 h 127"/>
                <a:gd name="T8" fmla="*/ 0 w 157"/>
                <a:gd name="T9" fmla="*/ 71 h 127"/>
                <a:gd name="T10" fmla="*/ 0 w 157"/>
                <a:gd name="T11" fmla="*/ 56 h 127"/>
                <a:gd name="T12" fmla="*/ 5 w 157"/>
                <a:gd name="T13" fmla="*/ 42 h 127"/>
                <a:gd name="T14" fmla="*/ 13 w 157"/>
                <a:gd name="T15" fmla="*/ 31 h 127"/>
                <a:gd name="T16" fmla="*/ 23 w 157"/>
                <a:gd name="T17" fmla="*/ 21 h 127"/>
                <a:gd name="T18" fmla="*/ 34 w 157"/>
                <a:gd name="T19" fmla="*/ 11 h 127"/>
                <a:gd name="T20" fmla="*/ 46 w 157"/>
                <a:gd name="T21" fmla="*/ 6 h 127"/>
                <a:gd name="T22" fmla="*/ 61 w 157"/>
                <a:gd name="T23" fmla="*/ 0 h 127"/>
                <a:gd name="T24" fmla="*/ 76 w 157"/>
                <a:gd name="T25" fmla="*/ 0 h 127"/>
                <a:gd name="T26" fmla="*/ 94 w 157"/>
                <a:gd name="T27" fmla="*/ 0 h 127"/>
                <a:gd name="T28" fmla="*/ 107 w 157"/>
                <a:gd name="T29" fmla="*/ 6 h 127"/>
                <a:gd name="T30" fmla="*/ 120 w 157"/>
                <a:gd name="T31" fmla="*/ 11 h 127"/>
                <a:gd name="T32" fmla="*/ 134 w 157"/>
                <a:gd name="T33" fmla="*/ 21 h 127"/>
                <a:gd name="T34" fmla="*/ 144 w 157"/>
                <a:gd name="T35" fmla="*/ 31 h 127"/>
                <a:gd name="T36" fmla="*/ 149 w 157"/>
                <a:gd name="T37" fmla="*/ 42 h 127"/>
                <a:gd name="T38" fmla="*/ 155 w 157"/>
                <a:gd name="T39" fmla="*/ 56 h 127"/>
                <a:gd name="T40" fmla="*/ 157 w 157"/>
                <a:gd name="T41" fmla="*/ 71 h 127"/>
                <a:gd name="T42" fmla="*/ 153 w 157"/>
                <a:gd name="T43" fmla="*/ 86 h 127"/>
                <a:gd name="T44" fmla="*/ 147 w 157"/>
                <a:gd name="T45" fmla="*/ 102 h 127"/>
                <a:gd name="T46" fmla="*/ 136 w 157"/>
                <a:gd name="T47" fmla="*/ 117 h 127"/>
                <a:gd name="T48" fmla="*/ 120 w 157"/>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7" h="127">
                  <a:moveTo>
                    <a:pt x="34" y="127"/>
                  </a:moveTo>
                  <a:lnTo>
                    <a:pt x="19" y="117"/>
                  </a:lnTo>
                  <a:lnTo>
                    <a:pt x="9" y="102"/>
                  </a:lnTo>
                  <a:lnTo>
                    <a:pt x="1" y="86"/>
                  </a:lnTo>
                  <a:lnTo>
                    <a:pt x="0" y="71"/>
                  </a:lnTo>
                  <a:lnTo>
                    <a:pt x="0" y="56"/>
                  </a:lnTo>
                  <a:lnTo>
                    <a:pt x="5" y="42"/>
                  </a:lnTo>
                  <a:lnTo>
                    <a:pt x="13" y="31"/>
                  </a:lnTo>
                  <a:lnTo>
                    <a:pt x="23" y="21"/>
                  </a:lnTo>
                  <a:lnTo>
                    <a:pt x="34" y="11"/>
                  </a:lnTo>
                  <a:lnTo>
                    <a:pt x="46" y="6"/>
                  </a:lnTo>
                  <a:lnTo>
                    <a:pt x="61" y="0"/>
                  </a:lnTo>
                  <a:lnTo>
                    <a:pt x="76" y="0"/>
                  </a:lnTo>
                  <a:lnTo>
                    <a:pt x="94" y="0"/>
                  </a:lnTo>
                  <a:lnTo>
                    <a:pt x="107" y="6"/>
                  </a:lnTo>
                  <a:lnTo>
                    <a:pt x="120" y="11"/>
                  </a:lnTo>
                  <a:lnTo>
                    <a:pt x="134" y="21"/>
                  </a:lnTo>
                  <a:lnTo>
                    <a:pt x="144" y="31"/>
                  </a:lnTo>
                  <a:lnTo>
                    <a:pt x="149" y="42"/>
                  </a:lnTo>
                  <a:lnTo>
                    <a:pt x="155" y="56"/>
                  </a:lnTo>
                  <a:lnTo>
                    <a:pt x="157" y="71"/>
                  </a:lnTo>
                  <a:lnTo>
                    <a:pt x="153" y="86"/>
                  </a:lnTo>
                  <a:lnTo>
                    <a:pt x="147" y="102"/>
                  </a:lnTo>
                  <a:lnTo>
                    <a:pt x="136" y="117"/>
                  </a:lnTo>
                  <a:lnTo>
                    <a:pt x="120"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3" name="Freeform 71"/>
            <p:cNvSpPr>
              <a:spLocks noChangeAspect="1"/>
            </p:cNvSpPr>
            <p:nvPr/>
          </p:nvSpPr>
          <p:spPr bwMode="auto">
            <a:xfrm>
              <a:off x="3960" y="710"/>
              <a:ext cx="227" cy="186"/>
            </a:xfrm>
            <a:custGeom>
              <a:avLst/>
              <a:gdLst>
                <a:gd name="T0" fmla="*/ 34 w 155"/>
                <a:gd name="T1" fmla="*/ 127 h 127"/>
                <a:gd name="T2" fmla="*/ 19 w 155"/>
                <a:gd name="T3" fmla="*/ 117 h 127"/>
                <a:gd name="T4" fmla="*/ 10 w 155"/>
                <a:gd name="T5" fmla="*/ 102 h 127"/>
                <a:gd name="T6" fmla="*/ 4 w 155"/>
                <a:gd name="T7" fmla="*/ 86 h 127"/>
                <a:gd name="T8" fmla="*/ 0 w 155"/>
                <a:gd name="T9" fmla="*/ 71 h 127"/>
                <a:gd name="T10" fmla="*/ 2 w 155"/>
                <a:gd name="T11" fmla="*/ 56 h 127"/>
                <a:gd name="T12" fmla="*/ 6 w 155"/>
                <a:gd name="T13" fmla="*/ 42 h 127"/>
                <a:gd name="T14" fmla="*/ 13 w 155"/>
                <a:gd name="T15" fmla="*/ 31 h 127"/>
                <a:gd name="T16" fmla="*/ 23 w 155"/>
                <a:gd name="T17" fmla="*/ 21 h 127"/>
                <a:gd name="T18" fmla="*/ 34 w 155"/>
                <a:gd name="T19" fmla="*/ 11 h 127"/>
                <a:gd name="T20" fmla="*/ 48 w 155"/>
                <a:gd name="T21" fmla="*/ 6 h 127"/>
                <a:gd name="T22" fmla="*/ 63 w 155"/>
                <a:gd name="T23" fmla="*/ 0 h 127"/>
                <a:gd name="T24" fmla="*/ 79 w 155"/>
                <a:gd name="T25" fmla="*/ 0 h 127"/>
                <a:gd name="T26" fmla="*/ 94 w 155"/>
                <a:gd name="T27" fmla="*/ 0 h 127"/>
                <a:gd name="T28" fmla="*/ 109 w 155"/>
                <a:gd name="T29" fmla="*/ 6 h 127"/>
                <a:gd name="T30" fmla="*/ 121 w 155"/>
                <a:gd name="T31" fmla="*/ 11 h 127"/>
                <a:gd name="T32" fmla="*/ 134 w 155"/>
                <a:gd name="T33" fmla="*/ 21 h 127"/>
                <a:gd name="T34" fmla="*/ 142 w 155"/>
                <a:gd name="T35" fmla="*/ 31 h 127"/>
                <a:gd name="T36" fmla="*/ 150 w 155"/>
                <a:gd name="T37" fmla="*/ 42 h 127"/>
                <a:gd name="T38" fmla="*/ 153 w 155"/>
                <a:gd name="T39" fmla="*/ 56 h 127"/>
                <a:gd name="T40" fmla="*/ 155 w 155"/>
                <a:gd name="T41" fmla="*/ 71 h 127"/>
                <a:gd name="T42" fmla="*/ 153 w 155"/>
                <a:gd name="T43" fmla="*/ 86 h 127"/>
                <a:gd name="T44" fmla="*/ 148 w 155"/>
                <a:gd name="T45" fmla="*/ 102 h 127"/>
                <a:gd name="T46" fmla="*/ 136 w 155"/>
                <a:gd name="T47" fmla="*/ 115 h 127"/>
                <a:gd name="T48" fmla="*/ 125 w 155"/>
                <a:gd name="T49" fmla="*/ 12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55" h="127">
                  <a:moveTo>
                    <a:pt x="34" y="127"/>
                  </a:moveTo>
                  <a:lnTo>
                    <a:pt x="19" y="117"/>
                  </a:lnTo>
                  <a:lnTo>
                    <a:pt x="10" y="102"/>
                  </a:lnTo>
                  <a:lnTo>
                    <a:pt x="4" y="86"/>
                  </a:lnTo>
                  <a:lnTo>
                    <a:pt x="0" y="71"/>
                  </a:lnTo>
                  <a:lnTo>
                    <a:pt x="2" y="56"/>
                  </a:lnTo>
                  <a:lnTo>
                    <a:pt x="6" y="42"/>
                  </a:lnTo>
                  <a:lnTo>
                    <a:pt x="13" y="31"/>
                  </a:lnTo>
                  <a:lnTo>
                    <a:pt x="23" y="21"/>
                  </a:lnTo>
                  <a:lnTo>
                    <a:pt x="34" y="11"/>
                  </a:lnTo>
                  <a:lnTo>
                    <a:pt x="48" y="6"/>
                  </a:lnTo>
                  <a:lnTo>
                    <a:pt x="63" y="0"/>
                  </a:lnTo>
                  <a:lnTo>
                    <a:pt x="79" y="0"/>
                  </a:lnTo>
                  <a:lnTo>
                    <a:pt x="94" y="0"/>
                  </a:lnTo>
                  <a:lnTo>
                    <a:pt x="109" y="6"/>
                  </a:lnTo>
                  <a:lnTo>
                    <a:pt x="121" y="11"/>
                  </a:lnTo>
                  <a:lnTo>
                    <a:pt x="134" y="21"/>
                  </a:lnTo>
                  <a:lnTo>
                    <a:pt x="142" y="31"/>
                  </a:lnTo>
                  <a:lnTo>
                    <a:pt x="150" y="42"/>
                  </a:lnTo>
                  <a:lnTo>
                    <a:pt x="153" y="56"/>
                  </a:lnTo>
                  <a:lnTo>
                    <a:pt x="155" y="71"/>
                  </a:lnTo>
                  <a:lnTo>
                    <a:pt x="153" y="86"/>
                  </a:lnTo>
                  <a:lnTo>
                    <a:pt x="148" y="102"/>
                  </a:lnTo>
                  <a:lnTo>
                    <a:pt x="136" y="115"/>
                  </a:lnTo>
                  <a:lnTo>
                    <a:pt x="125" y="127"/>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4" name="Freeform 72"/>
            <p:cNvSpPr>
              <a:spLocks noChangeAspect="1"/>
            </p:cNvSpPr>
            <p:nvPr/>
          </p:nvSpPr>
          <p:spPr bwMode="auto">
            <a:xfrm>
              <a:off x="4089" y="710"/>
              <a:ext cx="229" cy="186"/>
            </a:xfrm>
            <a:custGeom>
              <a:avLst/>
              <a:gdLst>
                <a:gd name="T0" fmla="*/ 33 w 156"/>
                <a:gd name="T1" fmla="*/ 127 h 127"/>
                <a:gd name="T2" fmla="*/ 19 w 156"/>
                <a:gd name="T3" fmla="*/ 115 h 127"/>
                <a:gd name="T4" fmla="*/ 8 w 156"/>
                <a:gd name="T5" fmla="*/ 102 h 127"/>
                <a:gd name="T6" fmla="*/ 2 w 156"/>
                <a:gd name="T7" fmla="*/ 86 h 127"/>
                <a:gd name="T8" fmla="*/ 0 w 156"/>
                <a:gd name="T9" fmla="*/ 71 h 127"/>
                <a:gd name="T10" fmla="*/ 0 w 156"/>
                <a:gd name="T11" fmla="*/ 56 h 127"/>
                <a:gd name="T12" fmla="*/ 6 w 156"/>
                <a:gd name="T13" fmla="*/ 42 h 127"/>
                <a:gd name="T14" fmla="*/ 12 w 156"/>
                <a:gd name="T15" fmla="*/ 31 h 127"/>
                <a:gd name="T16" fmla="*/ 23 w 156"/>
                <a:gd name="T17" fmla="*/ 21 h 127"/>
                <a:gd name="T18" fmla="*/ 33 w 156"/>
                <a:gd name="T19" fmla="*/ 11 h 127"/>
                <a:gd name="T20" fmla="*/ 48 w 156"/>
                <a:gd name="T21" fmla="*/ 6 h 127"/>
                <a:gd name="T22" fmla="*/ 62 w 156"/>
                <a:gd name="T23" fmla="*/ 0 h 127"/>
                <a:gd name="T24" fmla="*/ 79 w 156"/>
                <a:gd name="T25" fmla="*/ 0 h 127"/>
                <a:gd name="T26" fmla="*/ 94 w 156"/>
                <a:gd name="T27" fmla="*/ 0 h 127"/>
                <a:gd name="T28" fmla="*/ 108 w 156"/>
                <a:gd name="T29" fmla="*/ 6 h 127"/>
                <a:gd name="T30" fmla="*/ 121 w 156"/>
                <a:gd name="T31" fmla="*/ 11 h 127"/>
                <a:gd name="T32" fmla="*/ 133 w 156"/>
                <a:gd name="T33" fmla="*/ 21 h 127"/>
                <a:gd name="T34" fmla="*/ 142 w 156"/>
                <a:gd name="T35" fmla="*/ 31 h 127"/>
                <a:gd name="T36" fmla="*/ 150 w 156"/>
                <a:gd name="T37" fmla="*/ 42 h 127"/>
                <a:gd name="T38" fmla="*/ 154 w 156"/>
                <a:gd name="T39" fmla="*/ 56 h 127"/>
                <a:gd name="T40" fmla="*/ 156 w 156"/>
                <a:gd name="T41" fmla="*/ 71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6" h="127">
                  <a:moveTo>
                    <a:pt x="33" y="127"/>
                  </a:moveTo>
                  <a:lnTo>
                    <a:pt x="19" y="115"/>
                  </a:lnTo>
                  <a:lnTo>
                    <a:pt x="8" y="102"/>
                  </a:lnTo>
                  <a:lnTo>
                    <a:pt x="2" y="86"/>
                  </a:lnTo>
                  <a:lnTo>
                    <a:pt x="0" y="71"/>
                  </a:lnTo>
                  <a:lnTo>
                    <a:pt x="0" y="56"/>
                  </a:lnTo>
                  <a:lnTo>
                    <a:pt x="6" y="42"/>
                  </a:lnTo>
                  <a:lnTo>
                    <a:pt x="12" y="31"/>
                  </a:lnTo>
                  <a:lnTo>
                    <a:pt x="23" y="21"/>
                  </a:lnTo>
                  <a:lnTo>
                    <a:pt x="33" y="11"/>
                  </a:lnTo>
                  <a:lnTo>
                    <a:pt x="48" y="6"/>
                  </a:lnTo>
                  <a:lnTo>
                    <a:pt x="62" y="0"/>
                  </a:lnTo>
                  <a:lnTo>
                    <a:pt x="79" y="0"/>
                  </a:lnTo>
                  <a:lnTo>
                    <a:pt x="94" y="0"/>
                  </a:lnTo>
                  <a:lnTo>
                    <a:pt x="108" y="6"/>
                  </a:lnTo>
                  <a:lnTo>
                    <a:pt x="121" y="11"/>
                  </a:lnTo>
                  <a:lnTo>
                    <a:pt x="133" y="21"/>
                  </a:lnTo>
                  <a:lnTo>
                    <a:pt x="142" y="31"/>
                  </a:lnTo>
                  <a:lnTo>
                    <a:pt x="150" y="42"/>
                  </a:lnTo>
                  <a:lnTo>
                    <a:pt x="154" y="56"/>
                  </a:lnTo>
                  <a:lnTo>
                    <a:pt x="156" y="71"/>
                  </a:lnTo>
                </a:path>
              </a:pathLst>
            </a:custGeom>
            <a:noFill/>
            <a:ln w="12700">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48" name="Rectangle 73"/>
          <p:cNvSpPr>
            <a:spLocks noChangeArrowheads="1"/>
          </p:cNvSpPr>
          <p:nvPr/>
        </p:nvSpPr>
        <p:spPr bwMode="auto">
          <a:xfrm>
            <a:off x="7308304" y="2167316"/>
            <a:ext cx="1603897" cy="1315041"/>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 name="Freccia a destra 69"/>
          <p:cNvSpPr/>
          <p:nvPr/>
        </p:nvSpPr>
        <p:spPr bwMode="auto">
          <a:xfrm rot="-8100000">
            <a:off x="8368571" y="3127376"/>
            <a:ext cx="163869" cy="66949"/>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1" name="Freccia a destra 70"/>
          <p:cNvSpPr/>
          <p:nvPr/>
        </p:nvSpPr>
        <p:spPr bwMode="auto">
          <a:xfrm rot="2700000">
            <a:off x="7721529" y="2503182"/>
            <a:ext cx="162877" cy="67357"/>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2" name="Freccia a destra 71"/>
          <p:cNvSpPr/>
          <p:nvPr/>
        </p:nvSpPr>
        <p:spPr bwMode="auto">
          <a:xfrm rot="18900000">
            <a:off x="7721529" y="3151254"/>
            <a:ext cx="162877" cy="67357"/>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3" name="Freccia a destra 72"/>
          <p:cNvSpPr/>
          <p:nvPr/>
        </p:nvSpPr>
        <p:spPr bwMode="auto">
          <a:xfrm rot="-2700000" flipH="1">
            <a:off x="8316088" y="2503180"/>
            <a:ext cx="163869" cy="66949"/>
          </a:xfrm>
          <a:prstGeom prst="rightArrow">
            <a:avLst/>
          </a:prstGeom>
          <a:noFill/>
          <a:ln w="9525"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it-IT"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 name="Rectangle 7">
            <a:extLst>
              <a:ext uri="{FF2B5EF4-FFF2-40B4-BE49-F238E27FC236}">
                <a16:creationId xmlns:a16="http://schemas.microsoft.com/office/drawing/2014/main" id="{61103AE6-3AF6-E6E2-D7D2-C98C8963EF31}"/>
              </a:ext>
            </a:extLst>
          </p:cNvPr>
          <p:cNvSpPr/>
          <p:nvPr/>
        </p:nvSpPr>
        <p:spPr>
          <a:xfrm>
            <a:off x="386006" y="5634742"/>
            <a:ext cx="8488539" cy="923330"/>
          </a:xfrm>
          <a:prstGeom prst="rect">
            <a:avLst/>
          </a:prstGeom>
        </p:spPr>
        <p:txBody>
          <a:bodyPr wrap="square">
            <a:spAutoFit/>
          </a:bodyPr>
          <a:lstStyle/>
          <a:p>
            <a:pPr algn="just"/>
            <a:r>
              <a:rPr lang="en-US" dirty="0">
                <a:solidFill>
                  <a:srgbClr val="000000"/>
                </a:solidFill>
                <a:latin typeface="Klavika Lt" panose="02000000000000000000" pitchFamily="50" charset="0"/>
              </a:rPr>
              <a:t>During </a:t>
            </a:r>
            <a:r>
              <a:rPr lang="en-US" u="sng" dirty="0">
                <a:solidFill>
                  <a:srgbClr val="000000"/>
                </a:solidFill>
                <a:latin typeface="Klavika Lt" panose="02000000000000000000" pitchFamily="50" charset="0"/>
              </a:rPr>
              <a:t>inspiration</a:t>
            </a:r>
            <a:r>
              <a:rPr lang="en-US" dirty="0">
                <a:solidFill>
                  <a:srgbClr val="000000"/>
                </a:solidFill>
                <a:latin typeface="Klavika Lt" panose="02000000000000000000" pitchFamily="50" charset="0"/>
              </a:rPr>
              <a:t>, respiratory muscles expand the lung to reduce the alveolar pressure and initiate a flow of fresh air from the airway opening to the alveoli. </a:t>
            </a:r>
            <a:r>
              <a:rPr lang="en-US" b="1" dirty="0">
                <a:solidFill>
                  <a:srgbClr val="000000"/>
                </a:solidFill>
                <a:latin typeface="Klavika Lt" panose="02000000000000000000" pitchFamily="50" charset="0"/>
              </a:rPr>
              <a:t>During this phase, airway transmural pressure dilates the airways</a:t>
            </a:r>
            <a:r>
              <a:rPr lang="en-US" dirty="0">
                <a:solidFill>
                  <a:srgbClr val="000000"/>
                </a:solidFill>
                <a:latin typeface="Klavika Lt" panose="02000000000000000000" pitchFamily="50" charset="0"/>
              </a:rPr>
              <a:t>.  </a:t>
            </a:r>
            <a:endParaRPr lang="it-IT" dirty="0">
              <a:latin typeface="Klavika Lt" panose="02000000000000000000" pitchFamily="50" charset="0"/>
            </a:endParaRPr>
          </a:p>
        </p:txBody>
      </p:sp>
      <p:sp>
        <p:nvSpPr>
          <p:cNvPr id="9" name="CasellaDiTesto 8">
            <a:extLst>
              <a:ext uri="{FF2B5EF4-FFF2-40B4-BE49-F238E27FC236}">
                <a16:creationId xmlns:a16="http://schemas.microsoft.com/office/drawing/2014/main" id="{64610E31-0162-1A30-00F9-8F9F554310A5}"/>
              </a:ext>
            </a:extLst>
          </p:cNvPr>
          <p:cNvSpPr txBox="1"/>
          <p:nvPr/>
        </p:nvSpPr>
        <p:spPr>
          <a:xfrm>
            <a:off x="133139" y="848560"/>
            <a:ext cx="8573437" cy="1200329"/>
          </a:xfrm>
          <a:prstGeom prst="rect">
            <a:avLst/>
          </a:prstGeom>
          <a:noFill/>
        </p:spPr>
        <p:txBody>
          <a:bodyPr wrap="square">
            <a:spAutoFit/>
          </a:bodyPr>
          <a:lstStyle/>
          <a:p>
            <a:pPr algn="just"/>
            <a:r>
              <a:rPr lang="en-US" dirty="0">
                <a:solidFill>
                  <a:srgbClr val="000000"/>
                </a:solidFill>
                <a:latin typeface="Klavika Lt" panose="02000000000000000000" pitchFamily="50" charset="0"/>
              </a:rPr>
              <a:t>During </a:t>
            </a:r>
            <a:r>
              <a:rPr lang="en-US" u="sng" dirty="0">
                <a:solidFill>
                  <a:srgbClr val="000000"/>
                </a:solidFill>
                <a:latin typeface="Klavika Lt" panose="02000000000000000000" pitchFamily="50" charset="0"/>
              </a:rPr>
              <a:t>expiration</a:t>
            </a:r>
            <a:r>
              <a:rPr lang="en-US" dirty="0">
                <a:solidFill>
                  <a:srgbClr val="000000"/>
                </a:solidFill>
                <a:latin typeface="Klavika Lt" panose="02000000000000000000" pitchFamily="50" charset="0"/>
              </a:rPr>
              <a:t>, the elastic recoil of the lung and rib cage (and, during exercise, the expiratory muscular activity) increases alveolar pressure to move the air from the alveoli to the airway opening. </a:t>
            </a:r>
            <a:r>
              <a:rPr lang="en-US" b="1" dirty="0">
                <a:solidFill>
                  <a:srgbClr val="000000"/>
                </a:solidFill>
                <a:latin typeface="Klavika Lt" panose="02000000000000000000" pitchFamily="50" charset="0"/>
              </a:rPr>
              <a:t>During this phase, airway transmural pressure compresses the airways (“dynamic airway compression”). </a:t>
            </a:r>
          </a:p>
        </p:txBody>
      </p:sp>
    </p:spTree>
    <p:extLst>
      <p:ext uri="{BB962C8B-B14F-4D97-AF65-F5344CB8AC3E}">
        <p14:creationId xmlns:p14="http://schemas.microsoft.com/office/powerpoint/2010/main" val="4376075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6517" y="128551"/>
            <a:ext cx="5943600" cy="838200"/>
          </a:xfrm>
        </p:spPr>
        <p:txBody>
          <a:bodyPr/>
          <a:lstStyle/>
          <a:p>
            <a:r>
              <a:rPr lang="it-IT" err="1"/>
              <a:t>Tidal</a:t>
            </a:r>
            <a:r>
              <a:rPr lang="it-IT"/>
              <a:t> EFL (</a:t>
            </a:r>
            <a:r>
              <a:rPr lang="it-IT" err="1"/>
              <a:t>EFL</a:t>
            </a:r>
            <a:r>
              <a:rPr lang="it-IT" baseline="-25000" err="1"/>
              <a:t>t</a:t>
            </a:r>
            <a:r>
              <a:rPr lang="it-IT"/>
              <a:t>): </a:t>
            </a:r>
            <a:r>
              <a:rPr lang="it-IT" err="1"/>
              <a:t>physiology</a:t>
            </a:r>
            <a:endParaRPr lang="it-IT"/>
          </a:p>
        </p:txBody>
      </p:sp>
      <p:pic>
        <p:nvPicPr>
          <p:cNvPr id="4" name="Immagine 3"/>
          <p:cNvPicPr>
            <a:picLocks noChangeAspect="1"/>
          </p:cNvPicPr>
          <p:nvPr/>
        </p:nvPicPr>
        <p:blipFill>
          <a:blip r:embed="rId3"/>
          <a:stretch>
            <a:fillRect/>
          </a:stretch>
        </p:blipFill>
        <p:spPr>
          <a:xfrm>
            <a:off x="324465" y="1176764"/>
            <a:ext cx="5466795" cy="3750079"/>
          </a:xfrm>
          <a:prstGeom prst="rect">
            <a:avLst/>
          </a:prstGeom>
        </p:spPr>
      </p:pic>
      <p:cxnSp>
        <p:nvCxnSpPr>
          <p:cNvPr id="6" name="Straight Connector 3"/>
          <p:cNvCxnSpPr/>
          <p:nvPr/>
        </p:nvCxnSpPr>
        <p:spPr>
          <a:xfrm>
            <a:off x="4710814" y="3846766"/>
            <a:ext cx="315436" cy="11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7"/>
          <p:cNvCxnSpPr/>
          <p:nvPr/>
        </p:nvCxnSpPr>
        <p:spPr>
          <a:xfrm flipH="1">
            <a:off x="5022728" y="3905681"/>
            <a:ext cx="9833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2"/>
          <p:cNvSpPr txBox="1"/>
          <p:nvPr/>
        </p:nvSpPr>
        <p:spPr>
          <a:xfrm>
            <a:off x="6006097" y="3748843"/>
            <a:ext cx="2922326" cy="1077218"/>
          </a:xfrm>
          <a:prstGeom prst="rect">
            <a:avLst/>
          </a:prstGeom>
          <a:noFill/>
        </p:spPr>
        <p:txBody>
          <a:bodyPr wrap="square" rtlCol="0">
            <a:spAutoFit/>
          </a:bodyPr>
          <a:lstStyle/>
          <a:p>
            <a:pPr algn="just"/>
            <a:r>
              <a:rPr lang="it-IT" sz="1600">
                <a:solidFill>
                  <a:srgbClr val="FF0000"/>
                </a:solidFill>
                <a:latin typeface="Klavika Md" panose="02000000000000000000" pitchFamily="50" charset="0"/>
              </a:rPr>
              <a:t>TIDAL EFL</a:t>
            </a:r>
            <a:r>
              <a:rPr lang="it-IT" sz="1600"/>
              <a:t>: </a:t>
            </a:r>
            <a:r>
              <a:rPr lang="it-IT" sz="1600">
                <a:latin typeface="Klavika Lt" panose="02000000000000000000" pitchFamily="50" charset="0"/>
              </a:rPr>
              <a:t>the expiratory flows are so reduced that the lung cannot empty before the beginning of a new breath</a:t>
            </a:r>
          </a:p>
        </p:txBody>
      </p:sp>
      <p:sp>
        <p:nvSpPr>
          <p:cNvPr id="10" name="Rettangolo 9"/>
          <p:cNvSpPr/>
          <p:nvPr/>
        </p:nvSpPr>
        <p:spPr>
          <a:xfrm>
            <a:off x="250468" y="5121896"/>
            <a:ext cx="8586766" cy="1477328"/>
          </a:xfrm>
          <a:prstGeom prst="rect">
            <a:avLst/>
          </a:prstGeom>
        </p:spPr>
        <p:txBody>
          <a:bodyPr wrap="square">
            <a:spAutoFit/>
          </a:bodyPr>
          <a:lstStyle/>
          <a:p>
            <a:pPr algn="just"/>
            <a:r>
              <a:rPr lang="en-US" i="1">
                <a:latin typeface="Klavika Lt" panose="02000000000000000000" pitchFamily="50" charset="0"/>
              </a:rPr>
              <a:t>“</a:t>
            </a:r>
            <a:r>
              <a:rPr lang="en-US" i="1">
                <a:latin typeface="Klavika Md" panose="02000000000000000000" pitchFamily="50" charset="0"/>
              </a:rPr>
              <a:t>Expiratory flow limitation (EFL) is the pathophysiological hallmark of chronic obstructive pulmonary disease (COPD) </a:t>
            </a:r>
            <a:r>
              <a:rPr lang="en-US" i="1">
                <a:latin typeface="Klavika Lt" panose="02000000000000000000" pitchFamily="50" charset="0"/>
              </a:rPr>
              <a:t>and arises because of the dual effects of permanent parenchymal destruction (emphysema) and airway dysfunction, which in turn reflect the effects of small airway inflammation (mucosal </a:t>
            </a:r>
            <a:r>
              <a:rPr lang="en-US" i="1" err="1">
                <a:latin typeface="Klavika Lt" panose="02000000000000000000" pitchFamily="50" charset="0"/>
              </a:rPr>
              <a:t>oedema</a:t>
            </a:r>
            <a:r>
              <a:rPr lang="en-US" i="1">
                <a:latin typeface="Klavika Lt" panose="02000000000000000000" pitchFamily="50" charset="0"/>
              </a:rPr>
              <a:t>, airway </a:t>
            </a:r>
            <a:r>
              <a:rPr lang="en-US" i="1" err="1">
                <a:latin typeface="Klavika Lt" panose="02000000000000000000" pitchFamily="50" charset="0"/>
              </a:rPr>
              <a:t>remodelling</a:t>
            </a:r>
            <a:r>
              <a:rPr lang="en-US" i="1">
                <a:latin typeface="Klavika Lt" panose="02000000000000000000" pitchFamily="50" charset="0"/>
              </a:rPr>
              <a:t> and mucous impaction) and possibly increased cholinergic airway smooth muscle tone”</a:t>
            </a:r>
            <a:endParaRPr lang="it-IT" i="1">
              <a:latin typeface="Klavika Lt" panose="02000000000000000000" pitchFamily="50" charset="0"/>
            </a:endParaRPr>
          </a:p>
        </p:txBody>
      </p:sp>
      <p:grpSp>
        <p:nvGrpSpPr>
          <p:cNvPr id="14" name="Gruppo 13"/>
          <p:cNvGrpSpPr/>
          <p:nvPr/>
        </p:nvGrpSpPr>
        <p:grpSpPr>
          <a:xfrm>
            <a:off x="5923887" y="1207752"/>
            <a:ext cx="3172619" cy="1629043"/>
            <a:chOff x="5842000" y="1165999"/>
            <a:chExt cx="3172619" cy="1629043"/>
          </a:xfrm>
        </p:grpSpPr>
        <p:sp>
          <p:nvSpPr>
            <p:cNvPr id="11" name="Rettangolo 10"/>
            <p:cNvSpPr/>
            <p:nvPr/>
          </p:nvSpPr>
          <p:spPr>
            <a:xfrm>
              <a:off x="5897847" y="1225382"/>
              <a:ext cx="3059622" cy="1569660"/>
            </a:xfrm>
            <a:prstGeom prst="rect">
              <a:avLst/>
            </a:prstGeom>
            <a:ln>
              <a:noFill/>
            </a:ln>
          </p:spPr>
          <p:txBody>
            <a:bodyPr wrap="square">
              <a:spAutoFit/>
            </a:bodyPr>
            <a:lstStyle/>
            <a:p>
              <a:pPr algn="just"/>
              <a:r>
                <a:rPr lang="en-US">
                  <a:latin typeface="Klavika Md" panose="02000000000000000000" pitchFamily="50" charset="0"/>
                </a:rPr>
                <a:t>Physiology and consequences of lung hyperinflation in COPD.</a:t>
              </a:r>
            </a:p>
            <a:p>
              <a:pPr algn="just"/>
              <a:r>
                <a:rPr lang="en-US" sz="1400" i="1">
                  <a:latin typeface="Klavika Lt" panose="02000000000000000000" pitchFamily="50" charset="0"/>
                </a:rPr>
                <a:t>D. E. O'Donnell, P. </a:t>
              </a:r>
              <a:r>
                <a:rPr lang="en-US" sz="1400" i="1" err="1">
                  <a:latin typeface="Klavika Lt" panose="02000000000000000000" pitchFamily="50" charset="0"/>
                </a:rPr>
                <a:t>Laveneziana</a:t>
              </a:r>
              <a:endParaRPr lang="en-US" sz="1400" i="1">
                <a:latin typeface="Klavika Lt" panose="02000000000000000000" pitchFamily="50" charset="0"/>
              </a:endParaRPr>
            </a:p>
            <a:p>
              <a:pPr algn="just"/>
              <a:r>
                <a:rPr lang="en-US" sz="1400" i="1">
                  <a:latin typeface="Klavika Lt" panose="02000000000000000000" pitchFamily="50" charset="0"/>
                </a:rPr>
                <a:t>European Respiratory Review 2006 15: 61-67; </a:t>
              </a:r>
              <a:endParaRPr lang="it-IT" sz="1400" i="1">
                <a:latin typeface="Klavika Lt" panose="02000000000000000000" pitchFamily="50" charset="0"/>
              </a:endParaRPr>
            </a:p>
          </p:txBody>
        </p:sp>
        <p:sp>
          <p:nvSpPr>
            <p:cNvPr id="16" name="Rettangolo arrotondato 15"/>
            <p:cNvSpPr/>
            <p:nvPr/>
          </p:nvSpPr>
          <p:spPr>
            <a:xfrm>
              <a:off x="5842000" y="1165999"/>
              <a:ext cx="3172619" cy="1611346"/>
            </a:xfrm>
            <a:prstGeom prst="roundRect">
              <a:avLst/>
            </a:prstGeom>
            <a:noFill/>
            <a:ln>
              <a:solidFill>
                <a:srgbClr val="A8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12"/>
          <p:cNvSpPr txBox="1"/>
          <p:nvPr/>
        </p:nvSpPr>
        <p:spPr>
          <a:xfrm>
            <a:off x="1085482" y="844181"/>
            <a:ext cx="909223" cy="369332"/>
          </a:xfrm>
          <a:prstGeom prst="rect">
            <a:avLst/>
          </a:prstGeom>
          <a:noFill/>
        </p:spPr>
        <p:txBody>
          <a:bodyPr wrap="none" rtlCol="0">
            <a:spAutoFit/>
          </a:bodyPr>
          <a:lstStyle/>
          <a:p>
            <a:r>
              <a:rPr lang="it-IT" err="1">
                <a:latin typeface="Klavika Md" panose="02000000000000000000" pitchFamily="50" charset="0"/>
              </a:rPr>
              <a:t>Normal</a:t>
            </a:r>
            <a:endParaRPr lang="it-IT">
              <a:latin typeface="Klavika Md" panose="02000000000000000000" pitchFamily="50" charset="0"/>
            </a:endParaRPr>
          </a:p>
        </p:txBody>
      </p:sp>
      <p:sp>
        <p:nvSpPr>
          <p:cNvPr id="15" name="CasellaDiTesto 14"/>
          <p:cNvSpPr txBox="1"/>
          <p:nvPr/>
        </p:nvSpPr>
        <p:spPr>
          <a:xfrm>
            <a:off x="4113505" y="825807"/>
            <a:ext cx="721672" cy="369332"/>
          </a:xfrm>
          <a:prstGeom prst="rect">
            <a:avLst/>
          </a:prstGeom>
          <a:noFill/>
        </p:spPr>
        <p:txBody>
          <a:bodyPr wrap="none" rtlCol="0">
            <a:spAutoFit/>
          </a:bodyPr>
          <a:lstStyle/>
          <a:p>
            <a:r>
              <a:rPr lang="it-IT">
                <a:latin typeface="Klavika Md" panose="02000000000000000000" pitchFamily="50" charset="0"/>
              </a:rPr>
              <a:t>COPD</a:t>
            </a:r>
          </a:p>
        </p:txBody>
      </p:sp>
    </p:spTree>
    <p:extLst>
      <p:ext uri="{BB962C8B-B14F-4D97-AF65-F5344CB8AC3E}">
        <p14:creationId xmlns:p14="http://schemas.microsoft.com/office/powerpoint/2010/main" val="30827126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195836" y="126681"/>
            <a:ext cx="59436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sz="2400" kern="0" dirty="0">
                <a:solidFill>
                  <a:srgbClr val="2C5986"/>
                </a:solidFill>
              </a:rPr>
              <a:t>Section 1</a:t>
            </a:r>
            <a:endParaRPr lang="it-IT" dirty="0"/>
          </a:p>
        </p:txBody>
      </p:sp>
      <p:sp>
        <p:nvSpPr>
          <p:cNvPr id="5" name="CasellaDiTesto 4">
            <a:extLst>
              <a:ext uri="{FF2B5EF4-FFF2-40B4-BE49-F238E27FC236}">
                <a16:creationId xmlns:a16="http://schemas.microsoft.com/office/drawing/2014/main" id="{2CB50D86-9126-E957-092F-F536305D7821}"/>
              </a:ext>
            </a:extLst>
          </p:cNvPr>
          <p:cNvSpPr txBox="1"/>
          <p:nvPr/>
        </p:nvSpPr>
        <p:spPr>
          <a:xfrm>
            <a:off x="455901" y="2044005"/>
            <a:ext cx="8368553" cy="1384995"/>
          </a:xfrm>
          <a:prstGeom prst="rect">
            <a:avLst/>
          </a:prstGeom>
          <a:noFill/>
        </p:spPr>
        <p:txBody>
          <a:bodyPr wrap="square" lIns="91440" tIns="45720" rIns="91440" bIns="45720" anchor="t">
            <a:spAutoFit/>
          </a:bodyPr>
          <a:lstStyle/>
          <a:p>
            <a:r>
              <a:rPr lang="en-US" sz="2800" b="1" dirty="0">
                <a:latin typeface="Arial"/>
                <a:cs typeface="Arial"/>
              </a:rPr>
              <a:t>What is </a:t>
            </a:r>
            <a:r>
              <a:rPr lang="en-US" sz="2800" b="1" dirty="0" err="1">
                <a:latin typeface="Arial"/>
                <a:cs typeface="Arial"/>
              </a:rPr>
              <a:t>Oscillometry</a:t>
            </a:r>
            <a:r>
              <a:rPr lang="en-US" sz="2800" b="1" dirty="0">
                <a:latin typeface="Arial"/>
                <a:cs typeface="Arial"/>
              </a:rPr>
              <a:t>?</a:t>
            </a:r>
          </a:p>
          <a:p>
            <a:endParaRPr lang="en-US" sz="2800" dirty="0">
              <a:latin typeface="Arial"/>
              <a:cs typeface="Arial"/>
            </a:endParaRPr>
          </a:p>
          <a:p>
            <a:pPr marL="285750" indent="-285750">
              <a:buFont typeface="Arial" panose="020B0604020202020204" pitchFamily="34" charset="0"/>
              <a:buChar char="•"/>
            </a:pPr>
            <a:r>
              <a:rPr lang="en-US" sz="2800" dirty="0">
                <a:solidFill>
                  <a:srgbClr val="FF0000"/>
                </a:solidFill>
                <a:latin typeface="Arial"/>
                <a:cs typeface="Arial"/>
              </a:rPr>
              <a:t>Understanding the fundamental principles</a:t>
            </a:r>
          </a:p>
        </p:txBody>
      </p:sp>
    </p:spTree>
    <p:extLst>
      <p:ext uri="{BB962C8B-B14F-4D97-AF65-F5344CB8AC3E}">
        <p14:creationId xmlns:p14="http://schemas.microsoft.com/office/powerpoint/2010/main" val="9190125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472" y="141733"/>
            <a:ext cx="8535387" cy="576361"/>
          </a:xfrm>
        </p:spPr>
        <p:txBody>
          <a:bodyPr/>
          <a:lstStyle/>
          <a:p>
            <a:r>
              <a:rPr lang="it-IT"/>
              <a:t>Within breath Oscillometry:</a:t>
            </a:r>
            <a:r>
              <a:rPr lang="it-IT" spc="445"/>
              <a:t> </a:t>
            </a:r>
            <a:r>
              <a:rPr lang="it-IT"/>
              <a:t>KEY PARAMETERS</a:t>
            </a:r>
          </a:p>
        </p:txBody>
      </p:sp>
      <p:sp>
        <p:nvSpPr>
          <p:cNvPr id="7" name="Rectangle 6"/>
          <p:cNvSpPr/>
          <p:nvPr/>
        </p:nvSpPr>
        <p:spPr>
          <a:xfrm>
            <a:off x="221051" y="1710562"/>
            <a:ext cx="8535387" cy="830997"/>
          </a:xfrm>
          <a:prstGeom prst="rect">
            <a:avLst/>
          </a:prstGeom>
        </p:spPr>
        <p:txBody>
          <a:bodyPr wrap="square">
            <a:spAutoFit/>
          </a:bodyPr>
          <a:lstStyle/>
          <a:p>
            <a:pPr algn="ctr"/>
            <a:r>
              <a:rPr lang="en-US" sz="2400" dirty="0">
                <a:solidFill>
                  <a:srgbClr val="000000"/>
                </a:solidFill>
                <a:latin typeface="Klavika Md" panose="02000000000000000000" pitchFamily="50" charset="0"/>
              </a:rPr>
              <a:t>In within-breath </a:t>
            </a:r>
            <a:r>
              <a:rPr lang="en-US" sz="2400" dirty="0" err="1">
                <a:solidFill>
                  <a:srgbClr val="000000"/>
                </a:solidFill>
                <a:latin typeface="Klavika Md" panose="02000000000000000000" pitchFamily="50" charset="0"/>
              </a:rPr>
              <a:t>oscillometry</a:t>
            </a:r>
            <a:r>
              <a:rPr lang="en-US" sz="2400" dirty="0">
                <a:solidFill>
                  <a:srgbClr val="000000"/>
                </a:solidFill>
                <a:latin typeface="Klavika Md" panose="02000000000000000000" pitchFamily="50" charset="0"/>
              </a:rPr>
              <a:t>, </a:t>
            </a:r>
            <a:r>
              <a:rPr lang="en-US" sz="2400" dirty="0" err="1">
                <a:solidFill>
                  <a:srgbClr val="000000"/>
                </a:solidFill>
                <a:latin typeface="Klavika Md" panose="02000000000000000000" pitchFamily="50" charset="0"/>
              </a:rPr>
              <a:t>Rrs</a:t>
            </a:r>
            <a:r>
              <a:rPr lang="en-US" sz="2400" dirty="0">
                <a:solidFill>
                  <a:srgbClr val="000000"/>
                </a:solidFill>
                <a:latin typeface="Klavika Md" panose="02000000000000000000" pitchFamily="50" charset="0"/>
              </a:rPr>
              <a:t> and </a:t>
            </a:r>
            <a:r>
              <a:rPr lang="en-US" sz="2400" dirty="0" err="1">
                <a:solidFill>
                  <a:srgbClr val="000000"/>
                </a:solidFill>
                <a:latin typeface="Klavika Md" panose="02000000000000000000" pitchFamily="50" charset="0"/>
              </a:rPr>
              <a:t>Xrs</a:t>
            </a:r>
            <a:r>
              <a:rPr lang="en-US" sz="2400" dirty="0">
                <a:solidFill>
                  <a:srgbClr val="000000"/>
                </a:solidFill>
                <a:latin typeface="Klavika Md" panose="02000000000000000000" pitchFamily="50" charset="0"/>
              </a:rPr>
              <a:t> are studied in their temporal changes during the breathing cycle</a:t>
            </a:r>
            <a:endParaRPr lang="it-IT" sz="2400" dirty="0">
              <a:latin typeface="Klavika Md" panose="02000000000000000000" pitchFamily="50" charset="0"/>
            </a:endParaRPr>
          </a:p>
        </p:txBody>
      </p:sp>
      <p:sp>
        <p:nvSpPr>
          <p:cNvPr id="21" name="TextBox 20"/>
          <p:cNvSpPr txBox="1"/>
          <p:nvPr/>
        </p:nvSpPr>
        <p:spPr>
          <a:xfrm>
            <a:off x="90835" y="3352172"/>
            <a:ext cx="4358331" cy="2554545"/>
          </a:xfrm>
          <a:prstGeom prst="rect">
            <a:avLst/>
          </a:prstGeom>
          <a:noFill/>
        </p:spPr>
        <p:txBody>
          <a:bodyPr wrap="square" rtlCol="0">
            <a:spAutoFit/>
          </a:bodyPr>
          <a:lstStyle/>
          <a:p>
            <a:r>
              <a:rPr lang="it-IT" sz="2000">
                <a:latin typeface="Klavika Lt" panose="02000000000000000000" pitchFamily="50" charset="0"/>
              </a:rPr>
              <a:t>Common parameters used in within-breath oscillometry (calculated at the lowest available frequency):</a:t>
            </a:r>
          </a:p>
          <a:p>
            <a:pPr marL="285750" indent="-285750">
              <a:buFont typeface="Wingdings" panose="05000000000000000000" pitchFamily="2" charset="2"/>
              <a:buChar char="ü"/>
            </a:pPr>
            <a:r>
              <a:rPr lang="it-IT" sz="2000">
                <a:latin typeface="Klavika Md" panose="02000000000000000000" pitchFamily="50" charset="0"/>
              </a:rPr>
              <a:t>Rinsp</a:t>
            </a:r>
            <a:r>
              <a:rPr lang="it-IT" sz="2000">
                <a:latin typeface="Klavika Lt" panose="02000000000000000000" pitchFamily="50" charset="0"/>
              </a:rPr>
              <a:t>: average Rrs during inspiration</a:t>
            </a:r>
          </a:p>
          <a:p>
            <a:pPr marL="285750" indent="-285750">
              <a:buFont typeface="Wingdings" panose="05000000000000000000" pitchFamily="2" charset="2"/>
              <a:buChar char="ü"/>
            </a:pPr>
            <a:r>
              <a:rPr lang="it-IT" sz="2000">
                <a:latin typeface="Klavika Md" panose="02000000000000000000" pitchFamily="50" charset="0"/>
              </a:rPr>
              <a:t>Xinsp: </a:t>
            </a:r>
            <a:r>
              <a:rPr lang="it-IT" sz="2000">
                <a:latin typeface="Klavika Lt" panose="02000000000000000000" pitchFamily="50" charset="0"/>
              </a:rPr>
              <a:t>average Xrs during inspiration</a:t>
            </a:r>
          </a:p>
          <a:p>
            <a:pPr marL="285750" indent="-285750">
              <a:buFont typeface="Wingdings" panose="05000000000000000000" pitchFamily="2" charset="2"/>
              <a:buChar char="ü"/>
            </a:pPr>
            <a:r>
              <a:rPr lang="it-IT" sz="2000">
                <a:latin typeface="Klavika Md" panose="02000000000000000000" pitchFamily="50" charset="0"/>
              </a:rPr>
              <a:t>Rexp: </a:t>
            </a:r>
            <a:r>
              <a:rPr lang="it-IT" sz="2000">
                <a:latin typeface="Klavika Lt" panose="02000000000000000000" pitchFamily="50" charset="0"/>
              </a:rPr>
              <a:t>average Rrs during expiration</a:t>
            </a:r>
          </a:p>
          <a:p>
            <a:pPr marL="285750" indent="-285750">
              <a:buFont typeface="Wingdings" panose="05000000000000000000" pitchFamily="2" charset="2"/>
              <a:buChar char="ü"/>
            </a:pPr>
            <a:r>
              <a:rPr lang="it-IT" sz="2000">
                <a:latin typeface="Klavika Md" panose="02000000000000000000" pitchFamily="50" charset="0"/>
              </a:rPr>
              <a:t>Xexp</a:t>
            </a:r>
            <a:r>
              <a:rPr lang="it-IT" sz="2000">
                <a:latin typeface="Klavika Lt" panose="02000000000000000000" pitchFamily="50" charset="0"/>
              </a:rPr>
              <a:t>: average Xrs during expiration</a:t>
            </a:r>
          </a:p>
          <a:p>
            <a:pPr marL="285750" indent="-285750">
              <a:buFont typeface="Wingdings" panose="05000000000000000000" pitchFamily="2" charset="2"/>
              <a:buChar char="ü"/>
            </a:pPr>
            <a:r>
              <a:rPr lang="it-IT" sz="2000">
                <a:latin typeface="Klavika Md" panose="02000000000000000000" pitchFamily="50" charset="0"/>
              </a:rPr>
              <a:t>ΔXrs</a:t>
            </a:r>
            <a:r>
              <a:rPr lang="it-IT" sz="2000">
                <a:latin typeface="Klavika Lt" panose="02000000000000000000" pitchFamily="50" charset="0"/>
                <a:cs typeface="Calibri" panose="020F0502020204030204" pitchFamily="34" charset="0"/>
              </a:rPr>
              <a:t>: </a:t>
            </a:r>
            <a:r>
              <a:rPr lang="it-IT" sz="2000" err="1">
                <a:latin typeface="Klavika Lt" panose="02000000000000000000" pitchFamily="50" charset="0"/>
                <a:cs typeface="Calibri" panose="020F0502020204030204" pitchFamily="34" charset="0"/>
              </a:rPr>
              <a:t>Xinsp-Xexp</a:t>
            </a:r>
            <a:r>
              <a:rPr lang="it-IT" sz="2000">
                <a:latin typeface="Klavika Lt" panose="02000000000000000000" pitchFamily="50" charset="0"/>
                <a:cs typeface="Calibri" panose="020F0502020204030204" pitchFamily="34" charset="0"/>
              </a:rPr>
              <a:t> </a:t>
            </a:r>
          </a:p>
        </p:txBody>
      </p:sp>
      <p:pic>
        <p:nvPicPr>
          <p:cNvPr id="14" name="Picture 126"/>
          <p:cNvPicPr>
            <a:picLocks noChangeAspect="1" noChangeArrowheads="1"/>
          </p:cNvPicPr>
          <p:nvPr/>
        </p:nvPicPr>
        <p:blipFill>
          <a:blip r:embed="rId2" cstate="print">
            <a:extLst>
              <a:ext uri="{28A0092B-C50C-407E-A947-70E740481C1C}">
                <a14:useLocalDpi xmlns:a14="http://schemas.microsoft.com/office/drawing/2010/main" val="0"/>
              </a:ext>
            </a:extLst>
          </a:blip>
          <a:srcRect t="7845" r="-3310" b="-1198"/>
          <a:stretch>
            <a:fillRect/>
          </a:stretch>
        </p:blipFill>
        <p:spPr bwMode="auto">
          <a:xfrm>
            <a:off x="4504367" y="3092193"/>
            <a:ext cx="4281488" cy="3408666"/>
          </a:xfrm>
          <a:prstGeom prst="rect">
            <a:avLst/>
          </a:prstGeom>
          <a:noFill/>
          <a:ln>
            <a:noFill/>
          </a:ln>
          <a:effectLst/>
          <a:extLst>
            <a:ext uri="{909E8E84-426E-40DD-AFC4-6F175D3DCCD1}">
              <a14:hiddenFill xmlns:a14="http://schemas.microsoft.com/office/drawing/2010/main">
                <a:blipFill dpi="0" rotWithShape="0">
                  <a:blip/>
                  <a:srcRect t="7845" r="-3310" b="-1198"/>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Text Box 127"/>
          <p:cNvSpPr txBox="1">
            <a:spLocks noChangeArrowheads="1"/>
          </p:cNvSpPr>
          <p:nvPr/>
        </p:nvSpPr>
        <p:spPr bwMode="auto">
          <a:xfrm>
            <a:off x="6619617" y="2546250"/>
            <a:ext cx="844790" cy="27918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5pPr>
            <a:lvl6pPr marL="25146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6pPr>
            <a:lvl7pPr marL="29718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7pPr>
            <a:lvl8pPr marL="34290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8pPr>
            <a:lvl9pPr marL="3886200" indent="-228600" defTabSz="449263" eaLnBrk="0" fontAlgn="base" hangingPunct="0">
              <a:spcBef>
                <a:spcPct val="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rgbClr val="FFFFFF"/>
                </a:solidFill>
                <a:latin typeface="Arial" panose="020B0604020202020204" pitchFamily="34" charset="0"/>
                <a:ea typeface="Microsoft YaHei" panose="020B0503020204020204" pitchFamily="34" charset="-122"/>
              </a:defRPr>
            </a:lvl9pPr>
          </a:lstStyle>
          <a:p>
            <a:pPr defTabSz="449263" fontAlgn="base">
              <a:spcBef>
                <a:spcPct val="0"/>
              </a:spcBef>
              <a:spcAft>
                <a:spcPct val="0"/>
              </a:spcAft>
              <a:buSzPct val="100000"/>
            </a:pPr>
            <a:r>
              <a:rPr lang="it-IT" altLang="it-IT" sz="1200" dirty="0" err="1">
                <a:solidFill>
                  <a:srgbClr val="000000"/>
                </a:solidFill>
                <a:latin typeface="Calibri" panose="020F0502020204030204" pitchFamily="34" charset="0"/>
              </a:rPr>
              <a:t>Inspiration</a:t>
            </a:r>
            <a:endParaRPr lang="it-IT" altLang="it-IT" sz="1200" dirty="0">
              <a:solidFill>
                <a:srgbClr val="000000"/>
              </a:solidFill>
              <a:latin typeface="Calibri" panose="020F0502020204030204" pitchFamily="34" charset="0"/>
            </a:endParaRPr>
          </a:p>
        </p:txBody>
      </p:sp>
      <p:sp>
        <p:nvSpPr>
          <p:cNvPr id="4" name="TextBox 3"/>
          <p:cNvSpPr txBox="1"/>
          <p:nvPr/>
        </p:nvSpPr>
        <p:spPr>
          <a:xfrm>
            <a:off x="6443683" y="4162611"/>
            <a:ext cx="537327" cy="276999"/>
          </a:xfrm>
          <a:prstGeom prst="rect">
            <a:avLst/>
          </a:prstGeom>
          <a:noFill/>
        </p:spPr>
        <p:txBody>
          <a:bodyPr wrap="none" rtlCol="0">
            <a:spAutoFit/>
          </a:bodyPr>
          <a:lstStyle/>
          <a:p>
            <a:r>
              <a:rPr lang="it-IT" sz="1200" b="1"/>
              <a:t>Rinsp</a:t>
            </a:r>
          </a:p>
        </p:txBody>
      </p:sp>
      <p:sp>
        <p:nvSpPr>
          <p:cNvPr id="16" name="TextBox 15"/>
          <p:cNvSpPr txBox="1"/>
          <p:nvPr/>
        </p:nvSpPr>
        <p:spPr>
          <a:xfrm>
            <a:off x="7929727" y="4292815"/>
            <a:ext cx="497380" cy="276999"/>
          </a:xfrm>
          <a:prstGeom prst="rect">
            <a:avLst/>
          </a:prstGeom>
          <a:noFill/>
        </p:spPr>
        <p:txBody>
          <a:bodyPr wrap="none" rtlCol="0">
            <a:spAutoFit/>
          </a:bodyPr>
          <a:lstStyle/>
          <a:p>
            <a:r>
              <a:rPr lang="it-IT" sz="1200" b="1"/>
              <a:t>Rexp</a:t>
            </a:r>
          </a:p>
        </p:txBody>
      </p:sp>
      <p:cxnSp>
        <p:nvCxnSpPr>
          <p:cNvPr id="17" name="Straight Connector 16"/>
          <p:cNvCxnSpPr/>
          <p:nvPr/>
        </p:nvCxnSpPr>
        <p:spPr>
          <a:xfrm>
            <a:off x="6874297" y="4379123"/>
            <a:ext cx="335430" cy="0"/>
          </a:xfrm>
          <a:prstGeom prst="line">
            <a:avLst/>
          </a:prstGeom>
          <a:ln w="12700"/>
        </p:spPr>
        <p:style>
          <a:lnRef idx="1">
            <a:schemeClr val="dk1"/>
          </a:lnRef>
          <a:fillRef idx="0">
            <a:schemeClr val="dk1"/>
          </a:fillRef>
          <a:effectRef idx="0">
            <a:schemeClr val="dk1"/>
          </a:effectRef>
          <a:fontRef idx="minor">
            <a:schemeClr val="tx1"/>
          </a:fontRef>
        </p:style>
      </p:cxnSp>
      <p:cxnSp>
        <p:nvCxnSpPr>
          <p:cNvPr id="18" name="Straight Connector 17"/>
          <p:cNvCxnSpPr/>
          <p:nvPr/>
        </p:nvCxnSpPr>
        <p:spPr>
          <a:xfrm>
            <a:off x="7209727" y="4431315"/>
            <a:ext cx="720000" cy="0"/>
          </a:xfrm>
          <a:prstGeom prst="line">
            <a:avLst/>
          </a:prstGeom>
          <a:ln w="12700"/>
        </p:spPr>
        <p:style>
          <a:lnRef idx="1">
            <a:schemeClr val="dk1"/>
          </a:lnRef>
          <a:fillRef idx="0">
            <a:schemeClr val="dk1"/>
          </a:fillRef>
          <a:effectRef idx="0">
            <a:schemeClr val="dk1"/>
          </a:effectRef>
          <a:fontRef idx="minor">
            <a:schemeClr val="tx1"/>
          </a:fontRef>
        </p:style>
      </p:cxnSp>
      <p:sp>
        <p:nvSpPr>
          <p:cNvPr id="22" name="Rectangle 21"/>
          <p:cNvSpPr/>
          <p:nvPr/>
        </p:nvSpPr>
        <p:spPr>
          <a:xfrm>
            <a:off x="7293235" y="5152495"/>
            <a:ext cx="554639" cy="338554"/>
          </a:xfrm>
          <a:prstGeom prst="rect">
            <a:avLst/>
          </a:prstGeom>
        </p:spPr>
        <p:txBody>
          <a:bodyPr wrap="none">
            <a:spAutoFit/>
          </a:bodyPr>
          <a:lstStyle/>
          <a:p>
            <a:r>
              <a:rPr lang="it-IT" sz="1600">
                <a:latin typeface="Calibri" panose="020F0502020204030204" pitchFamily="34" charset="0"/>
                <a:cs typeface="Calibri" panose="020F0502020204030204" pitchFamily="34" charset="0"/>
              </a:rPr>
              <a:t>ΔXrs</a:t>
            </a:r>
            <a:endParaRPr lang="it-IT" sz="1600"/>
          </a:p>
        </p:txBody>
      </p:sp>
      <p:cxnSp>
        <p:nvCxnSpPr>
          <p:cNvPr id="24" name="Straight Arrow Connector 23"/>
          <p:cNvCxnSpPr/>
          <p:nvPr/>
        </p:nvCxnSpPr>
        <p:spPr>
          <a:xfrm flipV="1">
            <a:off x="7293235" y="5113301"/>
            <a:ext cx="0" cy="416942"/>
          </a:xfrm>
          <a:prstGeom prst="straightConnector1">
            <a:avLst/>
          </a:prstGeom>
          <a:ln>
            <a:headEnd type="triangle" w="med" len="med"/>
            <a:tailEnd type="triangle" w="med" len="med"/>
          </a:ln>
        </p:spPr>
        <p:style>
          <a:lnRef idx="1">
            <a:schemeClr val="dk1"/>
          </a:lnRef>
          <a:fillRef idx="0">
            <a:schemeClr val="dk1"/>
          </a:fillRef>
          <a:effectRef idx="0">
            <a:schemeClr val="dk1"/>
          </a:effectRef>
          <a:fontRef idx="minor">
            <a:schemeClr val="tx1"/>
          </a:fontRef>
        </p:style>
      </p:cxnSp>
      <p:sp>
        <p:nvSpPr>
          <p:cNvPr id="6" name="Rectangle 5"/>
          <p:cNvSpPr/>
          <p:nvPr/>
        </p:nvSpPr>
        <p:spPr>
          <a:xfrm>
            <a:off x="7163077" y="2718184"/>
            <a:ext cx="813300" cy="27699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p>
            <a:pPr defTabSz="449263" fontAlgn="base">
              <a:spcBef>
                <a:spcPct val="0"/>
              </a:spcBef>
              <a:spcAft>
                <a:spcPct val="0"/>
              </a:spcAft>
              <a:buSzPct val="10000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pPr>
            <a:r>
              <a:rPr lang="it-IT" altLang="it-IT" sz="1200">
                <a:solidFill>
                  <a:srgbClr val="000000"/>
                </a:solidFill>
                <a:latin typeface="Calibri" panose="020F0502020204030204" pitchFamily="34" charset="0"/>
                <a:ea typeface="Microsoft YaHei" panose="020B0503020204020204" pitchFamily="34" charset="-122"/>
              </a:rPr>
              <a:t>Expiration</a:t>
            </a:r>
          </a:p>
        </p:txBody>
      </p:sp>
      <p:cxnSp>
        <p:nvCxnSpPr>
          <p:cNvPr id="9" name="Straight Arrow Connector 8"/>
          <p:cNvCxnSpPr/>
          <p:nvPr/>
        </p:nvCxnSpPr>
        <p:spPr>
          <a:xfrm>
            <a:off x="7042012" y="2861286"/>
            <a:ext cx="0" cy="162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6" name="Straight Arrow Connector 25"/>
          <p:cNvCxnSpPr/>
          <p:nvPr/>
        </p:nvCxnSpPr>
        <p:spPr>
          <a:xfrm>
            <a:off x="7569727" y="2966422"/>
            <a:ext cx="0" cy="162231"/>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3" name="Rectangle 9">
            <a:extLst>
              <a:ext uri="{FF2B5EF4-FFF2-40B4-BE49-F238E27FC236}">
                <a16:creationId xmlns:a16="http://schemas.microsoft.com/office/drawing/2014/main" id="{9F1C8484-862C-A771-6E9D-A8821BFC21D4}"/>
              </a:ext>
            </a:extLst>
          </p:cNvPr>
          <p:cNvSpPr/>
          <p:nvPr/>
        </p:nvSpPr>
        <p:spPr>
          <a:xfrm>
            <a:off x="221051" y="860385"/>
            <a:ext cx="8566631" cy="707886"/>
          </a:xfrm>
          <a:prstGeom prst="rect">
            <a:avLst/>
          </a:prstGeom>
        </p:spPr>
        <p:txBody>
          <a:bodyPr wrap="square">
            <a:spAutoFit/>
          </a:bodyPr>
          <a:lstStyle/>
          <a:p>
            <a:pPr algn="ctr"/>
            <a:r>
              <a:rPr lang="en-US" sz="2000" u="sng" dirty="0">
                <a:solidFill>
                  <a:srgbClr val="000000"/>
                </a:solidFill>
                <a:latin typeface="Klavika Lt" panose="02000000000000000000" pitchFamily="50" charset="0"/>
              </a:rPr>
              <a:t>Respiratory diseases produce specific within-breath changes in the mechanical properties of the lung. </a:t>
            </a:r>
            <a:endParaRPr lang="it-IT" sz="2000" u="sng" dirty="0">
              <a:latin typeface="Klavika Lt" panose="02000000000000000000" pitchFamily="50" charset="0"/>
            </a:endParaRPr>
          </a:p>
        </p:txBody>
      </p:sp>
    </p:spTree>
    <p:extLst>
      <p:ext uri="{BB962C8B-B14F-4D97-AF65-F5344CB8AC3E}">
        <p14:creationId xmlns:p14="http://schemas.microsoft.com/office/powerpoint/2010/main" val="4281376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250465" y="177098"/>
            <a:ext cx="8790015" cy="576361"/>
          </a:xfrm>
        </p:spPr>
        <p:txBody>
          <a:bodyPr/>
          <a:lstStyle/>
          <a:p>
            <a:r>
              <a:rPr lang="it-IT" dirty="0" err="1"/>
              <a:t>Within</a:t>
            </a:r>
            <a:r>
              <a:rPr lang="it-IT" dirty="0"/>
              <a:t> </a:t>
            </a:r>
            <a:r>
              <a:rPr lang="it-IT" dirty="0" err="1"/>
              <a:t>breath</a:t>
            </a:r>
            <a:r>
              <a:rPr lang="it-IT" dirty="0"/>
              <a:t> </a:t>
            </a:r>
            <a:r>
              <a:rPr lang="it-IT" dirty="0" err="1"/>
              <a:t>Oscillometry</a:t>
            </a:r>
            <a:r>
              <a:rPr lang="it-IT" dirty="0"/>
              <a:t>:</a:t>
            </a:r>
            <a:r>
              <a:rPr lang="it-IT" spc="445" dirty="0"/>
              <a:t> ADVANTAGES</a:t>
            </a:r>
            <a:endParaRPr lang="it-IT" dirty="0"/>
          </a:p>
        </p:txBody>
      </p:sp>
      <p:pic>
        <p:nvPicPr>
          <p:cNvPr id="4" name="Immagine 3"/>
          <p:cNvPicPr>
            <a:picLocks noChangeAspect="1"/>
          </p:cNvPicPr>
          <p:nvPr/>
        </p:nvPicPr>
        <p:blipFill>
          <a:blip r:embed="rId2"/>
          <a:stretch>
            <a:fillRect/>
          </a:stretch>
        </p:blipFill>
        <p:spPr>
          <a:xfrm>
            <a:off x="4198413" y="770659"/>
            <a:ext cx="4722887" cy="3283078"/>
          </a:xfrm>
          <a:prstGeom prst="rect">
            <a:avLst/>
          </a:prstGeom>
        </p:spPr>
      </p:pic>
      <p:sp>
        <p:nvSpPr>
          <p:cNvPr id="5" name="Rettangolo 4"/>
          <p:cNvSpPr/>
          <p:nvPr/>
        </p:nvSpPr>
        <p:spPr>
          <a:xfrm>
            <a:off x="369647" y="1088174"/>
            <a:ext cx="3497377" cy="2585323"/>
          </a:xfrm>
          <a:prstGeom prst="rect">
            <a:avLst/>
          </a:prstGeom>
        </p:spPr>
        <p:txBody>
          <a:bodyPr wrap="square">
            <a:spAutoFit/>
          </a:bodyPr>
          <a:lstStyle/>
          <a:p>
            <a:pPr algn="just"/>
            <a:r>
              <a:rPr lang="en-US">
                <a:latin typeface="Klavika Lt" panose="02000000000000000000" pitchFamily="50" charset="0"/>
              </a:rPr>
              <a:t>Whole-breath analyses show increased R5 and decreased X5 in the asthma, COPD and ILD groups. </a:t>
            </a:r>
          </a:p>
          <a:p>
            <a:pPr algn="just"/>
            <a:endParaRPr lang="en-US">
              <a:latin typeface="Klavika Lt" panose="02000000000000000000" pitchFamily="50" charset="0"/>
            </a:endParaRPr>
          </a:p>
          <a:p>
            <a:pPr algn="just"/>
            <a:endParaRPr lang="en-US">
              <a:latin typeface="Klavika Lt" panose="02000000000000000000" pitchFamily="50" charset="0"/>
            </a:endParaRPr>
          </a:p>
          <a:p>
            <a:pPr algn="just"/>
            <a:r>
              <a:rPr lang="en-US">
                <a:latin typeface="Klavika Lt" panose="02000000000000000000" pitchFamily="50" charset="0"/>
              </a:rPr>
              <a:t>Changes in within breath measurement results, particularly X5 can show specific patterns in asthma, COPD, and ILD.</a:t>
            </a:r>
            <a:endParaRPr lang="it-IT">
              <a:latin typeface="Klavika Lt" panose="02000000000000000000" pitchFamily="50" charset="0"/>
            </a:endParaRPr>
          </a:p>
        </p:txBody>
      </p:sp>
      <p:sp>
        <p:nvSpPr>
          <p:cNvPr id="6" name="Rettangolo 5"/>
          <p:cNvSpPr/>
          <p:nvPr/>
        </p:nvSpPr>
        <p:spPr>
          <a:xfrm>
            <a:off x="369647" y="4146807"/>
            <a:ext cx="8551653" cy="523220"/>
          </a:xfrm>
          <a:prstGeom prst="rect">
            <a:avLst/>
          </a:prstGeom>
        </p:spPr>
        <p:txBody>
          <a:bodyPr wrap="square">
            <a:spAutoFit/>
          </a:bodyPr>
          <a:lstStyle/>
          <a:p>
            <a:r>
              <a:rPr lang="en-US" sz="1400" i="1" dirty="0"/>
              <a:t>Sugiyama A, Hattori N, </a:t>
            </a:r>
            <a:r>
              <a:rPr lang="en-US" sz="1400" i="1" dirty="0" err="1"/>
              <a:t>Haruta</a:t>
            </a:r>
            <a:r>
              <a:rPr lang="en-US" sz="1400" i="1" dirty="0"/>
              <a:t> Y, et al. Characteristics of inspiratory and expiratory reactance in </a:t>
            </a:r>
            <a:r>
              <a:rPr lang="en-US" sz="1400" i="1" u="sng" dirty="0"/>
              <a:t>interstitial lung disease</a:t>
            </a:r>
            <a:r>
              <a:rPr lang="en-US" sz="1400" i="1" dirty="0"/>
              <a:t>. Respir Med. 2013;107(6):875-882. </a:t>
            </a:r>
            <a:endParaRPr lang="it-IT" sz="1400" i="1" dirty="0"/>
          </a:p>
        </p:txBody>
      </p:sp>
      <p:sp>
        <p:nvSpPr>
          <p:cNvPr id="9" name="Rounded Rectangle 10"/>
          <p:cNvSpPr/>
          <p:nvPr/>
        </p:nvSpPr>
        <p:spPr>
          <a:xfrm>
            <a:off x="466852" y="4903362"/>
            <a:ext cx="8253286" cy="1494508"/>
          </a:xfrm>
          <a:prstGeom prst="roundRect">
            <a:avLst>
              <a:gd name="adj" fmla="val 74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latin typeface="Klavika Md" panose="02000000000000000000" pitchFamily="50" charset="0"/>
              </a:rPr>
              <a:t>KEY MESSAGE</a:t>
            </a:r>
          </a:p>
          <a:p>
            <a:pPr algn="ctr"/>
            <a:r>
              <a:rPr lang="en-US" sz="2400">
                <a:latin typeface="Klavika Lt" panose="02000000000000000000" pitchFamily="50" charset="0"/>
              </a:rPr>
              <a:t>Within-breath oscillometry can measure alterations that are more evident during a specific breathing phase.</a:t>
            </a:r>
          </a:p>
        </p:txBody>
      </p:sp>
    </p:spTree>
    <p:extLst>
      <p:ext uri="{BB962C8B-B14F-4D97-AF65-F5344CB8AC3E}">
        <p14:creationId xmlns:p14="http://schemas.microsoft.com/office/powerpoint/2010/main" val="252679874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91E74-9B9E-4747-794D-36DDF3BAB80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8F2BC02-E568-7E8E-1358-4065861EDC4F}"/>
              </a:ext>
            </a:extLst>
          </p:cNvPr>
          <p:cNvSpPr txBox="1"/>
          <p:nvPr/>
        </p:nvSpPr>
        <p:spPr>
          <a:xfrm>
            <a:off x="455901" y="2044005"/>
            <a:ext cx="8368553" cy="3108543"/>
          </a:xfrm>
          <a:prstGeom prst="rect">
            <a:avLst/>
          </a:prstGeom>
          <a:noFill/>
        </p:spPr>
        <p:txBody>
          <a:bodyPr wrap="square" lIns="91440" tIns="45720" rIns="91440" bIns="45720" anchor="t">
            <a:spAutoFit/>
          </a:bodyPr>
          <a:lstStyle/>
          <a:p>
            <a:r>
              <a:rPr lang="en-US" sz="2800" b="1" dirty="0">
                <a:latin typeface="+mj-lt"/>
                <a:cs typeface="Arial"/>
              </a:rPr>
              <a:t>What is </a:t>
            </a:r>
            <a:r>
              <a:rPr lang="en-US" sz="2800" b="1" dirty="0" err="1">
                <a:latin typeface="+mj-lt"/>
                <a:cs typeface="Arial"/>
              </a:rPr>
              <a:t>Oscillometry</a:t>
            </a:r>
            <a:r>
              <a:rPr lang="en-US" sz="2800" b="1" dirty="0">
                <a:latin typeface="+mj-lt"/>
                <a:cs typeface="Arial"/>
              </a:rPr>
              <a:t>?</a:t>
            </a:r>
          </a:p>
          <a:p>
            <a:endParaRPr lang="en-US" sz="2800" dirty="0">
              <a:latin typeface="+mj-lt"/>
              <a:cs typeface="Arial"/>
            </a:endParaRPr>
          </a:p>
          <a:p>
            <a:pPr marL="285750" indent="-285750">
              <a:buFont typeface="Arial" panose="020B0604020202020204" pitchFamily="34" charset="0"/>
              <a:buChar char="•"/>
            </a:pPr>
            <a:r>
              <a:rPr lang="en-US" sz="2800" dirty="0">
                <a:latin typeface="+mj-lt"/>
                <a:cs typeface="Arial"/>
              </a:rPr>
              <a:t>Understanding the fundamental principles</a:t>
            </a:r>
          </a:p>
          <a:p>
            <a:pPr marL="285750" indent="-285750">
              <a:buFont typeface="Arial" panose="020B0604020202020204" pitchFamily="34" charset="0"/>
              <a:buChar char="•"/>
            </a:pPr>
            <a:r>
              <a:rPr lang="en-US" sz="2800" dirty="0">
                <a:latin typeface="+mj-lt"/>
              </a:rPr>
              <a:t>Interpretation of results</a:t>
            </a:r>
          </a:p>
          <a:p>
            <a:pPr marL="285750" indent="-285750">
              <a:buFont typeface="Arial" panose="020B0604020202020204" pitchFamily="34" charset="0"/>
              <a:buChar char="•"/>
            </a:pPr>
            <a:r>
              <a:rPr lang="en-US" sz="2800" dirty="0">
                <a:solidFill>
                  <a:srgbClr val="FF0000"/>
                </a:solidFill>
                <a:latin typeface="+mj-lt"/>
              </a:rPr>
              <a:t>How to perform an </a:t>
            </a:r>
            <a:r>
              <a:rPr lang="en-US" sz="2800" dirty="0" err="1">
                <a:solidFill>
                  <a:srgbClr val="FF0000"/>
                </a:solidFill>
                <a:latin typeface="+mj-lt"/>
              </a:rPr>
              <a:t>oscillometry</a:t>
            </a:r>
            <a:r>
              <a:rPr lang="en-US" sz="2800" dirty="0">
                <a:solidFill>
                  <a:srgbClr val="FF0000"/>
                </a:solidFill>
                <a:latin typeface="+mj-lt"/>
              </a:rPr>
              <a:t> test</a:t>
            </a:r>
          </a:p>
          <a:p>
            <a:pPr marL="285750" indent="-285750">
              <a:buFont typeface="Arial" panose="020B0604020202020204" pitchFamily="34" charset="0"/>
              <a:buChar char="•"/>
            </a:pPr>
            <a:endParaRPr lang="en-US" sz="2800" dirty="0">
              <a:solidFill>
                <a:srgbClr val="FF0000"/>
              </a:solidFill>
              <a:latin typeface="+mj-lt"/>
            </a:endParaRPr>
          </a:p>
          <a:p>
            <a:endParaRPr lang="en-US" sz="2800" dirty="0">
              <a:solidFill>
                <a:srgbClr val="FF0000"/>
              </a:solidFill>
              <a:latin typeface="Arial"/>
              <a:cs typeface="Arial"/>
            </a:endParaRPr>
          </a:p>
        </p:txBody>
      </p:sp>
    </p:spTree>
    <p:extLst>
      <p:ext uri="{BB962C8B-B14F-4D97-AF65-F5344CB8AC3E}">
        <p14:creationId xmlns:p14="http://schemas.microsoft.com/office/powerpoint/2010/main" val="33753230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97F11B4-F31D-46B4-A283-6132CAB72C4A}"/>
              </a:ext>
            </a:extLst>
          </p:cNvPr>
          <p:cNvSpPr>
            <a:spLocks noGrp="1"/>
          </p:cNvSpPr>
          <p:nvPr>
            <p:ph type="title"/>
          </p:nvPr>
        </p:nvSpPr>
        <p:spPr/>
        <p:txBody>
          <a:bodyPr/>
          <a:lstStyle/>
          <a:p>
            <a:endParaRPr lang="it-IT"/>
          </a:p>
        </p:txBody>
      </p:sp>
      <p:pic>
        <p:nvPicPr>
          <p:cNvPr id="5" name="Immagine 4">
            <a:extLst>
              <a:ext uri="{FF2B5EF4-FFF2-40B4-BE49-F238E27FC236}">
                <a16:creationId xmlns:a16="http://schemas.microsoft.com/office/drawing/2014/main" id="{77910CF5-FC71-4B0A-81E4-460DDC04EC2C}"/>
              </a:ext>
            </a:extLst>
          </p:cNvPr>
          <p:cNvPicPr>
            <a:picLocks noChangeAspect="1"/>
          </p:cNvPicPr>
          <p:nvPr/>
        </p:nvPicPr>
        <p:blipFill>
          <a:blip r:embed="rId2"/>
          <a:stretch>
            <a:fillRect/>
          </a:stretch>
        </p:blipFill>
        <p:spPr>
          <a:xfrm>
            <a:off x="827590" y="1228634"/>
            <a:ext cx="7488820" cy="4400731"/>
          </a:xfrm>
          <a:prstGeom prst="rect">
            <a:avLst/>
          </a:prstGeom>
        </p:spPr>
      </p:pic>
    </p:spTree>
    <p:extLst>
      <p:ext uri="{BB962C8B-B14F-4D97-AF65-F5344CB8AC3E}">
        <p14:creationId xmlns:p14="http://schemas.microsoft.com/office/powerpoint/2010/main" val="380046168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5618" y="158157"/>
            <a:ext cx="5943600" cy="838200"/>
          </a:xfrm>
        </p:spPr>
        <p:txBody>
          <a:bodyPr/>
          <a:lstStyle/>
          <a:p>
            <a:r>
              <a:rPr lang="it-IT" dirty="0" err="1"/>
              <a:t>Oscillometry</a:t>
            </a:r>
            <a:r>
              <a:rPr lang="it-IT" dirty="0"/>
              <a:t>: </a:t>
            </a:r>
            <a:r>
              <a:rPr lang="it-IT" dirty="0" err="1"/>
              <a:t>measurement</a:t>
            </a:r>
            <a:r>
              <a:rPr lang="it-IT" dirty="0"/>
              <a:t> </a:t>
            </a:r>
            <a:r>
              <a:rPr lang="it-IT" dirty="0" err="1"/>
              <a:t>protocol</a:t>
            </a:r>
            <a:endParaRPr lang="it-IT" dirty="0"/>
          </a:p>
        </p:txBody>
      </p:sp>
      <p:grpSp>
        <p:nvGrpSpPr>
          <p:cNvPr id="68" name="Gruppo 67"/>
          <p:cNvGrpSpPr/>
          <p:nvPr/>
        </p:nvGrpSpPr>
        <p:grpSpPr>
          <a:xfrm>
            <a:off x="975027" y="2278131"/>
            <a:ext cx="7845400" cy="1731240"/>
            <a:chOff x="927268" y="1086350"/>
            <a:chExt cx="7845400" cy="1731240"/>
          </a:xfrm>
        </p:grpSpPr>
        <p:grpSp>
          <p:nvGrpSpPr>
            <p:cNvPr id="55" name="Gruppo 54"/>
            <p:cNvGrpSpPr/>
            <p:nvPr/>
          </p:nvGrpSpPr>
          <p:grpSpPr>
            <a:xfrm>
              <a:off x="976779" y="1607088"/>
              <a:ext cx="7795889" cy="724329"/>
              <a:chOff x="640516" y="1512698"/>
              <a:chExt cx="7795889" cy="724329"/>
            </a:xfrm>
          </p:grpSpPr>
          <p:grpSp>
            <p:nvGrpSpPr>
              <p:cNvPr id="40" name="Gruppo 39"/>
              <p:cNvGrpSpPr/>
              <p:nvPr/>
            </p:nvGrpSpPr>
            <p:grpSpPr>
              <a:xfrm>
                <a:off x="640516" y="1515584"/>
                <a:ext cx="2922694" cy="721443"/>
                <a:chOff x="640516" y="1515584"/>
                <a:chExt cx="2922694" cy="721443"/>
              </a:xfrm>
            </p:grpSpPr>
            <p:grpSp>
              <p:nvGrpSpPr>
                <p:cNvPr id="9" name="Gruppo 8"/>
                <p:cNvGrpSpPr/>
                <p:nvPr/>
              </p:nvGrpSpPr>
              <p:grpSpPr>
                <a:xfrm>
                  <a:off x="640516" y="1517027"/>
                  <a:ext cx="1980090" cy="720000"/>
                  <a:chOff x="1785" y="1596826"/>
                  <a:chExt cx="2175867" cy="870346"/>
                </a:xfrm>
                <a:solidFill>
                  <a:srgbClr val="878787"/>
                </a:solidFill>
              </p:grpSpPr>
              <p:sp>
                <p:nvSpPr>
                  <p:cNvPr id="16" name="Gallone 15"/>
                  <p:cNvSpPr/>
                  <p:nvPr/>
                </p:nvSpPr>
                <p:spPr>
                  <a:xfrm>
                    <a:off x="1785" y="1596826"/>
                    <a:ext cx="2175867" cy="87034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17" name="Gallone 4"/>
                  <p:cNvSpPr/>
                  <p:nvPr/>
                </p:nvSpPr>
                <p:spPr>
                  <a:xfrm>
                    <a:off x="436958" y="1596826"/>
                    <a:ext cx="1305521" cy="87034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it-IT" sz="1400" kern="1200"/>
                      <a:t>&gt; 3 </a:t>
                    </a:r>
                    <a:r>
                      <a:rPr lang="it-IT" sz="1400" kern="1200" err="1"/>
                      <a:t>artifacts</a:t>
                    </a:r>
                    <a:r>
                      <a:rPr lang="it-IT" sz="1400" kern="1200"/>
                      <a:t> free </a:t>
                    </a:r>
                    <a:r>
                      <a:rPr lang="it-IT" sz="1400" kern="1200" err="1"/>
                      <a:t>breaths</a:t>
                    </a:r>
                    <a:endParaRPr lang="it-IT" sz="1400" kern="1200"/>
                  </a:p>
                </p:txBody>
              </p:sp>
            </p:grpSp>
            <p:grpSp>
              <p:nvGrpSpPr>
                <p:cNvPr id="10" name="Gruppo 9"/>
                <p:cNvGrpSpPr/>
                <p:nvPr/>
              </p:nvGrpSpPr>
              <p:grpSpPr>
                <a:xfrm>
                  <a:off x="2204032" y="1515584"/>
                  <a:ext cx="1359178" cy="720000"/>
                  <a:chOff x="1960067" y="1596826"/>
                  <a:chExt cx="1740693" cy="870346"/>
                </a:xfrm>
              </p:grpSpPr>
              <p:sp>
                <p:nvSpPr>
                  <p:cNvPr id="14" name="Gallone 13"/>
                  <p:cNvSpPr/>
                  <p:nvPr/>
                </p:nvSpPr>
                <p:spPr>
                  <a:xfrm>
                    <a:off x="1960067" y="1596826"/>
                    <a:ext cx="1571744" cy="870346"/>
                  </a:xfrm>
                  <a:prstGeom prst="chevron">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it-IT" sz="1400" dirty="0" err="1"/>
                      <a:t>rest</a:t>
                    </a:r>
                    <a:endParaRPr lang="it-IT" sz="1400" dirty="0"/>
                  </a:p>
                </p:txBody>
              </p:sp>
              <p:sp>
                <p:nvSpPr>
                  <p:cNvPr id="15" name="Gallone 6"/>
                  <p:cNvSpPr/>
                  <p:nvPr/>
                </p:nvSpPr>
                <p:spPr>
                  <a:xfrm>
                    <a:off x="2395239" y="1596826"/>
                    <a:ext cx="1305521" cy="8703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endParaRPr lang="it-IT" sz="2800" kern="1200"/>
                  </a:p>
                </p:txBody>
              </p:sp>
            </p:grpSp>
          </p:grpSp>
          <p:grpSp>
            <p:nvGrpSpPr>
              <p:cNvPr id="41" name="Gruppo 40"/>
              <p:cNvGrpSpPr/>
              <p:nvPr/>
            </p:nvGrpSpPr>
            <p:grpSpPr>
              <a:xfrm>
                <a:off x="3077114" y="1514141"/>
                <a:ext cx="2922694" cy="721443"/>
                <a:chOff x="640516" y="1515584"/>
                <a:chExt cx="2922694" cy="721443"/>
              </a:xfrm>
            </p:grpSpPr>
            <p:grpSp>
              <p:nvGrpSpPr>
                <p:cNvPr id="42" name="Gruppo 41"/>
                <p:cNvGrpSpPr/>
                <p:nvPr/>
              </p:nvGrpSpPr>
              <p:grpSpPr>
                <a:xfrm>
                  <a:off x="640516" y="1517027"/>
                  <a:ext cx="1980090" cy="720000"/>
                  <a:chOff x="1785" y="1596826"/>
                  <a:chExt cx="2175867" cy="870346"/>
                </a:xfrm>
                <a:solidFill>
                  <a:srgbClr val="878787"/>
                </a:solidFill>
              </p:grpSpPr>
              <p:sp>
                <p:nvSpPr>
                  <p:cNvPr id="46" name="Gallone 45"/>
                  <p:cNvSpPr/>
                  <p:nvPr/>
                </p:nvSpPr>
                <p:spPr>
                  <a:xfrm>
                    <a:off x="1785" y="1596826"/>
                    <a:ext cx="2175867" cy="87034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47" name="Gallone 4"/>
                  <p:cNvSpPr/>
                  <p:nvPr/>
                </p:nvSpPr>
                <p:spPr>
                  <a:xfrm>
                    <a:off x="436958" y="1596826"/>
                    <a:ext cx="1305521" cy="87034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it-IT" sz="1400" kern="1200"/>
                      <a:t>&gt; 3 </a:t>
                    </a:r>
                    <a:r>
                      <a:rPr lang="it-IT" sz="1400" kern="1200" err="1"/>
                      <a:t>artifacts</a:t>
                    </a:r>
                    <a:r>
                      <a:rPr lang="it-IT" sz="1400" kern="1200"/>
                      <a:t> free </a:t>
                    </a:r>
                    <a:r>
                      <a:rPr lang="it-IT" sz="1400" kern="1200" err="1"/>
                      <a:t>breaths</a:t>
                    </a:r>
                    <a:endParaRPr lang="it-IT" sz="1400" kern="1200"/>
                  </a:p>
                </p:txBody>
              </p:sp>
            </p:grpSp>
            <p:grpSp>
              <p:nvGrpSpPr>
                <p:cNvPr id="43" name="Gruppo 42"/>
                <p:cNvGrpSpPr/>
                <p:nvPr/>
              </p:nvGrpSpPr>
              <p:grpSpPr>
                <a:xfrm>
                  <a:off x="2204032" y="1515584"/>
                  <a:ext cx="1359178" cy="720000"/>
                  <a:chOff x="1960067" y="1596826"/>
                  <a:chExt cx="1740693" cy="870346"/>
                </a:xfrm>
              </p:grpSpPr>
              <p:sp>
                <p:nvSpPr>
                  <p:cNvPr id="44" name="Gallone 43"/>
                  <p:cNvSpPr/>
                  <p:nvPr/>
                </p:nvSpPr>
                <p:spPr>
                  <a:xfrm>
                    <a:off x="1960067" y="1596826"/>
                    <a:ext cx="1571744" cy="870346"/>
                  </a:xfrm>
                  <a:prstGeom prst="chevron">
                    <a:avLst/>
                  </a:prstGeom>
                  <a:solidFill>
                    <a:schemeClr val="tx1">
                      <a:lumMod val="75000"/>
                      <a:lumOff val="2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nchor="ctr"/>
                  <a:lstStyle/>
                  <a:p>
                    <a:pPr algn="ctr"/>
                    <a:r>
                      <a:rPr lang="it-IT" sz="1400" err="1"/>
                      <a:t>rest</a:t>
                    </a:r>
                    <a:endParaRPr lang="it-IT" sz="1400"/>
                  </a:p>
                </p:txBody>
              </p:sp>
              <p:sp>
                <p:nvSpPr>
                  <p:cNvPr id="45" name="Gallone 6"/>
                  <p:cNvSpPr/>
                  <p:nvPr/>
                </p:nvSpPr>
                <p:spPr>
                  <a:xfrm>
                    <a:off x="2395239" y="1596826"/>
                    <a:ext cx="1305521" cy="87034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endParaRPr lang="it-IT" sz="2800" kern="1200"/>
                  </a:p>
                </p:txBody>
              </p:sp>
            </p:grpSp>
          </p:grpSp>
          <p:grpSp>
            <p:nvGrpSpPr>
              <p:cNvPr id="48" name="Gruppo 47"/>
              <p:cNvGrpSpPr/>
              <p:nvPr/>
            </p:nvGrpSpPr>
            <p:grpSpPr>
              <a:xfrm>
                <a:off x="5513712" y="1512698"/>
                <a:ext cx="2922693" cy="721443"/>
                <a:chOff x="640516" y="1515584"/>
                <a:chExt cx="2922693" cy="721443"/>
              </a:xfrm>
            </p:grpSpPr>
            <p:grpSp>
              <p:nvGrpSpPr>
                <p:cNvPr id="49" name="Gruppo 48"/>
                <p:cNvGrpSpPr/>
                <p:nvPr/>
              </p:nvGrpSpPr>
              <p:grpSpPr>
                <a:xfrm>
                  <a:off x="640516" y="1517027"/>
                  <a:ext cx="1980090" cy="720000"/>
                  <a:chOff x="1785" y="1596826"/>
                  <a:chExt cx="2175867" cy="870346"/>
                </a:xfrm>
                <a:solidFill>
                  <a:srgbClr val="878787"/>
                </a:solidFill>
              </p:grpSpPr>
              <p:sp>
                <p:nvSpPr>
                  <p:cNvPr id="53" name="Gallone 52"/>
                  <p:cNvSpPr/>
                  <p:nvPr/>
                </p:nvSpPr>
                <p:spPr>
                  <a:xfrm>
                    <a:off x="1785" y="1596826"/>
                    <a:ext cx="2175867" cy="870346"/>
                  </a:xfrm>
                  <a:prstGeom prst="chevron">
                    <a:avLst/>
                  </a:prstGeom>
                  <a:grp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it-IT"/>
                  </a:p>
                </p:txBody>
              </p:sp>
              <p:sp>
                <p:nvSpPr>
                  <p:cNvPr id="54" name="Gallone 4"/>
                  <p:cNvSpPr/>
                  <p:nvPr/>
                </p:nvSpPr>
                <p:spPr>
                  <a:xfrm>
                    <a:off x="436958" y="1596826"/>
                    <a:ext cx="1305521" cy="870346"/>
                  </a:xfrm>
                  <a:prstGeom prst="rect">
                    <a:avLst/>
                  </a:prstGeom>
                  <a:noFill/>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r>
                      <a:rPr lang="it-IT" sz="1400" kern="1200"/>
                      <a:t>&gt; 3 </a:t>
                    </a:r>
                    <a:r>
                      <a:rPr lang="it-IT" sz="1400" kern="1200" err="1"/>
                      <a:t>artifacts</a:t>
                    </a:r>
                    <a:r>
                      <a:rPr lang="it-IT" sz="1400" kern="1200"/>
                      <a:t> free </a:t>
                    </a:r>
                    <a:r>
                      <a:rPr lang="it-IT" sz="1400" kern="1200" err="1"/>
                      <a:t>breaths</a:t>
                    </a:r>
                    <a:endParaRPr lang="it-IT" sz="1400" kern="1200"/>
                  </a:p>
                </p:txBody>
              </p:sp>
            </p:grpSp>
            <p:sp>
              <p:nvSpPr>
                <p:cNvPr id="52" name="Gallone 6"/>
                <p:cNvSpPr/>
                <p:nvPr/>
              </p:nvSpPr>
              <p:spPr>
                <a:xfrm>
                  <a:off x="2543825" y="1515584"/>
                  <a:ext cx="1019384" cy="720000"/>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2014" tIns="37338" rIns="37338" bIns="37338" numCol="1" spcCol="1270" anchor="ctr" anchorCtr="0">
                  <a:noAutofit/>
                </a:bodyPr>
                <a:lstStyle/>
                <a:p>
                  <a:pPr lvl="0" algn="ctr" defTabSz="1244600">
                    <a:lnSpc>
                      <a:spcPct val="90000"/>
                    </a:lnSpc>
                    <a:spcBef>
                      <a:spcPct val="0"/>
                    </a:spcBef>
                    <a:spcAft>
                      <a:spcPct val="35000"/>
                    </a:spcAft>
                  </a:pPr>
                  <a:endParaRPr lang="it-IT" sz="2800" kern="1200"/>
                </a:p>
              </p:txBody>
            </p:sp>
          </p:grpSp>
        </p:grpSp>
        <p:sp>
          <p:nvSpPr>
            <p:cNvPr id="56" name="CasellaDiTesto 55"/>
            <p:cNvSpPr txBox="1"/>
            <p:nvPr/>
          </p:nvSpPr>
          <p:spPr>
            <a:xfrm>
              <a:off x="1407708" y="2335204"/>
              <a:ext cx="835485" cy="338554"/>
            </a:xfrm>
            <a:prstGeom prst="rect">
              <a:avLst/>
            </a:prstGeom>
            <a:noFill/>
          </p:spPr>
          <p:txBody>
            <a:bodyPr wrap="none" rtlCol="0">
              <a:spAutoFit/>
            </a:bodyPr>
            <a:lstStyle/>
            <a:p>
              <a:r>
                <a:rPr lang="it-IT" sz="1600">
                  <a:latin typeface="Klavika Lt" panose="02000000000000000000" pitchFamily="50" charset="0"/>
                </a:rPr>
                <a:t>60-90 s</a:t>
              </a:r>
            </a:p>
          </p:txBody>
        </p:sp>
        <p:sp>
          <p:nvSpPr>
            <p:cNvPr id="57" name="CasellaDiTesto 56"/>
            <p:cNvSpPr txBox="1"/>
            <p:nvPr/>
          </p:nvSpPr>
          <p:spPr>
            <a:xfrm>
              <a:off x="2758432" y="2335204"/>
              <a:ext cx="535724" cy="338554"/>
            </a:xfrm>
            <a:prstGeom prst="rect">
              <a:avLst/>
            </a:prstGeom>
            <a:noFill/>
          </p:spPr>
          <p:txBody>
            <a:bodyPr wrap="none" rtlCol="0">
              <a:spAutoFit/>
            </a:bodyPr>
            <a:lstStyle/>
            <a:p>
              <a:r>
                <a:rPr lang="it-IT" sz="1600">
                  <a:latin typeface="Klavika Lt" panose="02000000000000000000" pitchFamily="50" charset="0"/>
                </a:rPr>
                <a:t>30 s</a:t>
              </a:r>
            </a:p>
          </p:txBody>
        </p:sp>
        <p:sp>
          <p:nvSpPr>
            <p:cNvPr id="58" name="CasellaDiTesto 57"/>
            <p:cNvSpPr txBox="1"/>
            <p:nvPr/>
          </p:nvSpPr>
          <p:spPr>
            <a:xfrm>
              <a:off x="3925861" y="2345245"/>
              <a:ext cx="835485" cy="338554"/>
            </a:xfrm>
            <a:prstGeom prst="rect">
              <a:avLst/>
            </a:prstGeom>
            <a:noFill/>
          </p:spPr>
          <p:txBody>
            <a:bodyPr wrap="none" rtlCol="0">
              <a:spAutoFit/>
            </a:bodyPr>
            <a:lstStyle/>
            <a:p>
              <a:r>
                <a:rPr lang="it-IT" sz="1600">
                  <a:latin typeface="Klavika Lt" panose="02000000000000000000" pitchFamily="50" charset="0"/>
                </a:rPr>
                <a:t>60-90 s</a:t>
              </a:r>
            </a:p>
          </p:txBody>
        </p:sp>
        <p:sp>
          <p:nvSpPr>
            <p:cNvPr id="59" name="CasellaDiTesto 58"/>
            <p:cNvSpPr txBox="1"/>
            <p:nvPr/>
          </p:nvSpPr>
          <p:spPr>
            <a:xfrm>
              <a:off x="5276585" y="2345245"/>
              <a:ext cx="535724" cy="338554"/>
            </a:xfrm>
            <a:prstGeom prst="rect">
              <a:avLst/>
            </a:prstGeom>
            <a:noFill/>
          </p:spPr>
          <p:txBody>
            <a:bodyPr wrap="none" rtlCol="0">
              <a:spAutoFit/>
            </a:bodyPr>
            <a:lstStyle/>
            <a:p>
              <a:r>
                <a:rPr lang="it-IT" sz="1600">
                  <a:latin typeface="Klavika Lt" panose="02000000000000000000" pitchFamily="50" charset="0"/>
                </a:rPr>
                <a:t>30 s</a:t>
              </a:r>
            </a:p>
          </p:txBody>
        </p:sp>
        <p:sp>
          <p:nvSpPr>
            <p:cNvPr id="60" name="CasellaDiTesto 59"/>
            <p:cNvSpPr txBox="1"/>
            <p:nvPr/>
          </p:nvSpPr>
          <p:spPr>
            <a:xfrm>
              <a:off x="6491097" y="2347629"/>
              <a:ext cx="835485" cy="338554"/>
            </a:xfrm>
            <a:prstGeom prst="rect">
              <a:avLst/>
            </a:prstGeom>
            <a:noFill/>
          </p:spPr>
          <p:txBody>
            <a:bodyPr wrap="none" rtlCol="0">
              <a:spAutoFit/>
            </a:bodyPr>
            <a:lstStyle/>
            <a:p>
              <a:r>
                <a:rPr lang="it-IT" sz="1600">
                  <a:latin typeface="Klavika Lt" panose="02000000000000000000" pitchFamily="50" charset="0"/>
                </a:rPr>
                <a:t>60-90 s</a:t>
              </a:r>
            </a:p>
          </p:txBody>
        </p:sp>
        <p:sp>
          <p:nvSpPr>
            <p:cNvPr id="61" name="Parentesi graffa chiusa 60"/>
            <p:cNvSpPr/>
            <p:nvPr/>
          </p:nvSpPr>
          <p:spPr>
            <a:xfrm rot="5400000">
              <a:off x="4293268" y="-692410"/>
              <a:ext cx="144000" cy="687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3" name="CasellaDiTesto 62"/>
            <p:cNvSpPr txBox="1"/>
            <p:nvPr/>
          </p:nvSpPr>
          <p:spPr>
            <a:xfrm>
              <a:off x="1096398" y="1328374"/>
              <a:ext cx="1510542" cy="338554"/>
            </a:xfrm>
            <a:prstGeom prst="rect">
              <a:avLst/>
            </a:prstGeom>
            <a:noFill/>
          </p:spPr>
          <p:txBody>
            <a:bodyPr wrap="none" rtlCol="0">
              <a:spAutoFit/>
            </a:bodyPr>
            <a:lstStyle/>
            <a:p>
              <a:r>
                <a:rPr lang="it-IT" sz="1600" err="1">
                  <a:latin typeface="Klavika Lt" panose="02000000000000000000" pitchFamily="50" charset="0"/>
                </a:rPr>
                <a:t>Measurement</a:t>
              </a:r>
              <a:r>
                <a:rPr lang="it-IT" sz="1600">
                  <a:latin typeface="Klavika Lt" panose="02000000000000000000" pitchFamily="50" charset="0"/>
                </a:rPr>
                <a:t> 1</a:t>
              </a:r>
            </a:p>
          </p:txBody>
        </p:sp>
        <p:sp>
          <p:nvSpPr>
            <p:cNvPr id="64" name="CasellaDiTesto 63"/>
            <p:cNvSpPr txBox="1"/>
            <p:nvPr/>
          </p:nvSpPr>
          <p:spPr>
            <a:xfrm>
              <a:off x="3532996" y="1328374"/>
              <a:ext cx="1497526" cy="338554"/>
            </a:xfrm>
            <a:prstGeom prst="rect">
              <a:avLst/>
            </a:prstGeom>
            <a:noFill/>
          </p:spPr>
          <p:txBody>
            <a:bodyPr wrap="none" rtlCol="0">
              <a:spAutoFit/>
            </a:bodyPr>
            <a:lstStyle/>
            <a:p>
              <a:r>
                <a:rPr lang="it-IT" sz="1600" err="1">
                  <a:latin typeface="Klavika Lt" panose="02000000000000000000" pitchFamily="50" charset="0"/>
                </a:rPr>
                <a:t>Measurement</a:t>
              </a:r>
              <a:r>
                <a:rPr lang="it-IT" sz="1600">
                  <a:latin typeface="Klavika Lt" panose="02000000000000000000" pitchFamily="50" charset="0"/>
                </a:rPr>
                <a:t> 2</a:t>
              </a:r>
            </a:p>
          </p:txBody>
        </p:sp>
        <p:sp>
          <p:nvSpPr>
            <p:cNvPr id="65" name="CasellaDiTesto 64"/>
            <p:cNvSpPr txBox="1"/>
            <p:nvPr/>
          </p:nvSpPr>
          <p:spPr>
            <a:xfrm>
              <a:off x="5969594" y="1297562"/>
              <a:ext cx="1499128" cy="338554"/>
            </a:xfrm>
            <a:prstGeom prst="rect">
              <a:avLst/>
            </a:prstGeom>
            <a:noFill/>
          </p:spPr>
          <p:txBody>
            <a:bodyPr wrap="none" rtlCol="0">
              <a:spAutoFit/>
            </a:bodyPr>
            <a:lstStyle/>
            <a:p>
              <a:r>
                <a:rPr lang="it-IT" sz="1600" err="1">
                  <a:latin typeface="Klavika Lt" panose="02000000000000000000" pitchFamily="50" charset="0"/>
                </a:rPr>
                <a:t>Measurement</a:t>
              </a:r>
              <a:r>
                <a:rPr lang="it-IT" sz="1600">
                  <a:latin typeface="Klavika Lt" panose="02000000000000000000" pitchFamily="50" charset="0"/>
                </a:rPr>
                <a:t> 3</a:t>
              </a:r>
            </a:p>
          </p:txBody>
        </p:sp>
        <p:sp>
          <p:nvSpPr>
            <p:cNvPr id="66" name="Parentesi graffa chiusa 65"/>
            <p:cNvSpPr/>
            <p:nvPr/>
          </p:nvSpPr>
          <p:spPr>
            <a:xfrm rot="16200000" flipV="1">
              <a:off x="4293268" y="-2279650"/>
              <a:ext cx="144000" cy="687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grpSp>
      <p:sp>
        <p:nvSpPr>
          <p:cNvPr id="67" name="CasellaDiTesto 66"/>
          <p:cNvSpPr txBox="1"/>
          <p:nvPr/>
        </p:nvSpPr>
        <p:spPr>
          <a:xfrm>
            <a:off x="195618" y="922316"/>
            <a:ext cx="8624809" cy="1261884"/>
          </a:xfrm>
          <a:prstGeom prst="rect">
            <a:avLst/>
          </a:prstGeom>
          <a:noFill/>
        </p:spPr>
        <p:txBody>
          <a:bodyPr wrap="square" rtlCol="0">
            <a:spAutoFit/>
          </a:bodyPr>
          <a:lstStyle/>
          <a:p>
            <a:pPr algn="ctr"/>
            <a:r>
              <a:rPr lang="it-IT" sz="2800" b="1" dirty="0" err="1">
                <a:solidFill>
                  <a:schemeClr val="tx1">
                    <a:lumMod val="50000"/>
                    <a:lumOff val="50000"/>
                  </a:schemeClr>
                </a:solidFill>
                <a:latin typeface="Klavika Md" panose="02000000000000000000" pitchFamily="50" charset="0"/>
              </a:rPr>
              <a:t>What</a:t>
            </a:r>
            <a:r>
              <a:rPr lang="it-IT" sz="2800" b="1" dirty="0">
                <a:solidFill>
                  <a:schemeClr val="tx1">
                    <a:lumMod val="50000"/>
                    <a:lumOff val="50000"/>
                  </a:schemeClr>
                </a:solidFill>
                <a:latin typeface="Klavika Md" panose="02000000000000000000" pitchFamily="50" charset="0"/>
              </a:rPr>
              <a:t> </a:t>
            </a:r>
            <a:r>
              <a:rPr lang="it-IT" sz="2800" b="1" dirty="0" err="1">
                <a:solidFill>
                  <a:schemeClr val="tx1">
                    <a:lumMod val="50000"/>
                    <a:lumOff val="50000"/>
                  </a:schemeClr>
                </a:solidFill>
                <a:latin typeface="Klavika Md" panose="02000000000000000000" pitchFamily="50" charset="0"/>
              </a:rPr>
              <a:t>is</a:t>
            </a:r>
            <a:r>
              <a:rPr lang="it-IT" sz="2800" b="1" dirty="0">
                <a:solidFill>
                  <a:schemeClr val="tx1">
                    <a:lumMod val="50000"/>
                    <a:lumOff val="50000"/>
                  </a:schemeClr>
                </a:solidFill>
                <a:latin typeface="Klavika Md" panose="02000000000000000000" pitchFamily="50" charset="0"/>
              </a:rPr>
              <a:t> an </a:t>
            </a:r>
            <a:r>
              <a:rPr lang="it-IT" sz="2800" b="1" dirty="0" err="1">
                <a:solidFill>
                  <a:schemeClr val="tx1">
                    <a:lumMod val="50000"/>
                    <a:lumOff val="50000"/>
                  </a:schemeClr>
                </a:solidFill>
                <a:latin typeface="Klavika Md" panose="02000000000000000000" pitchFamily="50" charset="0"/>
              </a:rPr>
              <a:t>oscillometry</a:t>
            </a:r>
            <a:r>
              <a:rPr lang="it-IT" sz="2800" b="1" dirty="0">
                <a:solidFill>
                  <a:schemeClr val="tx1">
                    <a:lumMod val="50000"/>
                    <a:lumOff val="50000"/>
                  </a:schemeClr>
                </a:solidFill>
                <a:latin typeface="Klavika Md" panose="02000000000000000000" pitchFamily="50" charset="0"/>
              </a:rPr>
              <a:t> </a:t>
            </a:r>
            <a:r>
              <a:rPr lang="it-IT" sz="2800" b="1" dirty="0" err="1">
                <a:solidFill>
                  <a:schemeClr val="tx1">
                    <a:lumMod val="50000"/>
                    <a:lumOff val="50000"/>
                  </a:schemeClr>
                </a:solidFill>
                <a:latin typeface="Klavika Md" panose="02000000000000000000" pitchFamily="50" charset="0"/>
              </a:rPr>
              <a:t>evaluation</a:t>
            </a:r>
            <a:r>
              <a:rPr lang="it-IT" sz="2800" b="1" dirty="0">
                <a:solidFill>
                  <a:schemeClr val="tx1">
                    <a:lumMod val="50000"/>
                    <a:lumOff val="50000"/>
                  </a:schemeClr>
                </a:solidFill>
                <a:latin typeface="Klavika Md" panose="02000000000000000000" pitchFamily="50" charset="0"/>
              </a:rPr>
              <a:t>? </a:t>
            </a:r>
            <a:endParaRPr lang="it-IT" sz="2400" b="1" dirty="0">
              <a:latin typeface="Klavika Lt" panose="02000000000000000000" pitchFamily="50" charset="0"/>
            </a:endParaRPr>
          </a:p>
          <a:p>
            <a:pPr algn="ctr"/>
            <a:r>
              <a:rPr lang="it-IT" sz="2400" dirty="0" err="1">
                <a:latin typeface="Klavika Lt" panose="02000000000000000000" pitchFamily="50" charset="0"/>
              </a:rPr>
              <a:t>average</a:t>
            </a:r>
            <a:r>
              <a:rPr lang="it-IT" sz="2400" dirty="0">
                <a:latin typeface="Klavika Lt" panose="02000000000000000000" pitchFamily="50" charset="0"/>
              </a:rPr>
              <a:t> of </a:t>
            </a:r>
            <a:r>
              <a:rPr lang="it-IT" sz="2400" dirty="0" err="1">
                <a:latin typeface="Klavika Lt" panose="02000000000000000000" pitchFamily="50" charset="0"/>
              </a:rPr>
              <a:t>at</a:t>
            </a:r>
            <a:r>
              <a:rPr lang="it-IT" sz="2400" dirty="0">
                <a:latin typeface="Klavika Lt" panose="02000000000000000000" pitchFamily="50" charset="0"/>
              </a:rPr>
              <a:t> </a:t>
            </a:r>
            <a:r>
              <a:rPr lang="it-IT" sz="2400" dirty="0" err="1">
                <a:latin typeface="Klavika Lt" panose="02000000000000000000" pitchFamily="50" charset="0"/>
              </a:rPr>
              <a:t>least</a:t>
            </a:r>
            <a:r>
              <a:rPr lang="it-IT" sz="2400" dirty="0">
                <a:latin typeface="Klavika Lt" panose="02000000000000000000" pitchFamily="50" charset="0"/>
              </a:rPr>
              <a:t> 2 </a:t>
            </a:r>
            <a:r>
              <a:rPr lang="it-IT" sz="2400" dirty="0" err="1">
                <a:latin typeface="Klavika Lt" panose="02000000000000000000" pitchFamily="50" charset="0"/>
              </a:rPr>
              <a:t>measurements</a:t>
            </a:r>
            <a:r>
              <a:rPr lang="it-IT" sz="2400" dirty="0">
                <a:latin typeface="Klavika Lt" panose="02000000000000000000" pitchFamily="50" charset="0"/>
              </a:rPr>
              <a:t> with </a:t>
            </a:r>
            <a:r>
              <a:rPr lang="en-US" sz="2400" dirty="0">
                <a:latin typeface="Klavika Lt" panose="02000000000000000000" pitchFamily="50" charset="0"/>
              </a:rPr>
              <a:t>within-session coefficient of variability (</a:t>
            </a:r>
            <a:r>
              <a:rPr lang="en-US" sz="2400" dirty="0" err="1">
                <a:latin typeface="Klavika Lt" panose="02000000000000000000" pitchFamily="50" charset="0"/>
              </a:rPr>
              <a:t>CoV</a:t>
            </a:r>
            <a:r>
              <a:rPr lang="en-US" sz="2400" dirty="0">
                <a:latin typeface="Klavika Lt" panose="02000000000000000000" pitchFamily="50" charset="0"/>
              </a:rPr>
              <a:t>) </a:t>
            </a:r>
            <a:r>
              <a:rPr lang="it-IT" sz="2400" dirty="0">
                <a:latin typeface="Klavika Lt" panose="02000000000000000000" pitchFamily="50" charset="0"/>
              </a:rPr>
              <a:t>of </a:t>
            </a:r>
            <a:r>
              <a:rPr lang="it-IT" sz="2400" dirty="0" err="1">
                <a:latin typeface="Klavika Lt" panose="02000000000000000000" pitchFamily="50" charset="0"/>
              </a:rPr>
              <a:t>Rtot</a:t>
            </a:r>
            <a:r>
              <a:rPr lang="it-IT" sz="2400" dirty="0">
                <a:latin typeface="Klavika Lt" panose="02000000000000000000" pitchFamily="50" charset="0"/>
              </a:rPr>
              <a:t> &lt;10%(</a:t>
            </a:r>
            <a:r>
              <a:rPr lang="it-IT" sz="2400" dirty="0" err="1">
                <a:latin typeface="Klavika Lt" panose="02000000000000000000" pitchFamily="50" charset="0"/>
              </a:rPr>
              <a:t>adults</a:t>
            </a:r>
            <a:r>
              <a:rPr lang="it-IT" sz="2400" dirty="0">
                <a:latin typeface="Klavika Lt" panose="02000000000000000000" pitchFamily="50" charset="0"/>
              </a:rPr>
              <a:t>) or &lt; 15% (</a:t>
            </a:r>
            <a:r>
              <a:rPr lang="it-IT" sz="2400" dirty="0" err="1">
                <a:latin typeface="Klavika Lt" panose="02000000000000000000" pitchFamily="50" charset="0"/>
              </a:rPr>
              <a:t>children</a:t>
            </a:r>
            <a:r>
              <a:rPr lang="it-IT" sz="2400" dirty="0">
                <a:latin typeface="Klavika Lt" panose="02000000000000000000" pitchFamily="50" charset="0"/>
              </a:rPr>
              <a:t>) </a:t>
            </a:r>
          </a:p>
        </p:txBody>
      </p:sp>
      <p:sp>
        <p:nvSpPr>
          <p:cNvPr id="69" name="CasellaDiTesto 68"/>
          <p:cNvSpPr txBox="1"/>
          <p:nvPr/>
        </p:nvSpPr>
        <p:spPr>
          <a:xfrm>
            <a:off x="399632" y="6239073"/>
            <a:ext cx="5545108" cy="307777"/>
          </a:xfrm>
          <a:prstGeom prst="rect">
            <a:avLst/>
          </a:prstGeom>
          <a:noFill/>
          <a:ln>
            <a:solidFill>
              <a:srgbClr val="A8B400"/>
            </a:solidFill>
          </a:ln>
        </p:spPr>
        <p:txBody>
          <a:bodyPr wrap="none" rtlCol="0">
            <a:spAutoFit/>
          </a:bodyPr>
          <a:lstStyle/>
          <a:p>
            <a:r>
              <a:rPr lang="it-IT" sz="1400" i="1">
                <a:latin typeface="Klavika Lt" panose="02000000000000000000" pitchFamily="50" charset="0"/>
              </a:rPr>
              <a:t>Source: Technical </a:t>
            </a:r>
            <a:r>
              <a:rPr lang="it-IT" sz="1400" i="1" err="1">
                <a:latin typeface="Klavika Lt" panose="02000000000000000000" pitchFamily="50" charset="0"/>
              </a:rPr>
              <a:t>standards</a:t>
            </a:r>
            <a:r>
              <a:rPr lang="it-IT" sz="1400" i="1">
                <a:latin typeface="Klavika Lt" panose="02000000000000000000" pitchFamily="50" charset="0"/>
              </a:rPr>
              <a:t> for </a:t>
            </a:r>
            <a:r>
              <a:rPr lang="it-IT" sz="1400" i="1" err="1">
                <a:latin typeface="Klavika Lt" panose="02000000000000000000" pitchFamily="50" charset="0"/>
              </a:rPr>
              <a:t>respiratory</a:t>
            </a:r>
            <a:r>
              <a:rPr lang="it-IT" sz="1400" i="1">
                <a:latin typeface="Klavika Lt" panose="02000000000000000000" pitchFamily="50" charset="0"/>
              </a:rPr>
              <a:t> oscillometry. </a:t>
            </a:r>
            <a:r>
              <a:rPr lang="it-IT" sz="1400" i="1" err="1">
                <a:latin typeface="Klavika Lt" panose="02000000000000000000" pitchFamily="50" charset="0"/>
              </a:rPr>
              <a:t>Eur</a:t>
            </a:r>
            <a:r>
              <a:rPr lang="it-IT" sz="1400" i="1">
                <a:latin typeface="Klavika Lt" panose="02000000000000000000" pitchFamily="50" charset="0"/>
              </a:rPr>
              <a:t> </a:t>
            </a:r>
            <a:r>
              <a:rPr lang="it-IT" sz="1400" i="1" err="1">
                <a:latin typeface="Klavika Lt" panose="02000000000000000000" pitchFamily="50" charset="0"/>
              </a:rPr>
              <a:t>Respir</a:t>
            </a:r>
            <a:r>
              <a:rPr lang="it-IT" sz="1400" i="1">
                <a:latin typeface="Klavika Lt" panose="02000000000000000000" pitchFamily="50" charset="0"/>
              </a:rPr>
              <a:t> J. 2020;</a:t>
            </a:r>
          </a:p>
        </p:txBody>
      </p:sp>
      <p:sp>
        <p:nvSpPr>
          <p:cNvPr id="70" name="CasellaDiTesto 69"/>
          <p:cNvSpPr txBox="1"/>
          <p:nvPr/>
        </p:nvSpPr>
        <p:spPr>
          <a:xfrm>
            <a:off x="399632" y="4552669"/>
            <a:ext cx="5036956" cy="584775"/>
          </a:xfrm>
          <a:prstGeom prst="rect">
            <a:avLst/>
          </a:prstGeom>
          <a:noFill/>
        </p:spPr>
        <p:txBody>
          <a:bodyPr wrap="none" rtlCol="0">
            <a:spAutoFit/>
          </a:bodyPr>
          <a:lstStyle/>
          <a:p>
            <a:r>
              <a:rPr lang="it-IT" dirty="0">
                <a:solidFill>
                  <a:schemeClr val="tx1">
                    <a:lumMod val="50000"/>
                    <a:lumOff val="50000"/>
                  </a:schemeClr>
                </a:solidFill>
                <a:latin typeface="Klavika Md" panose="02000000000000000000" pitchFamily="50" charset="0"/>
              </a:rPr>
              <a:t>Average duration of a </a:t>
            </a:r>
            <a:r>
              <a:rPr lang="it-IT" dirty="0" err="1">
                <a:solidFill>
                  <a:schemeClr val="tx1">
                    <a:lumMod val="50000"/>
                    <a:lumOff val="50000"/>
                  </a:schemeClr>
                </a:solidFill>
                <a:latin typeface="Klavika Md" panose="02000000000000000000" pitchFamily="50" charset="0"/>
              </a:rPr>
              <a:t>spirometry</a:t>
            </a:r>
            <a:r>
              <a:rPr lang="it-IT" dirty="0">
                <a:solidFill>
                  <a:schemeClr val="tx1">
                    <a:lumMod val="50000"/>
                    <a:lumOff val="50000"/>
                  </a:schemeClr>
                </a:solidFill>
                <a:latin typeface="Klavika Md" panose="02000000000000000000" pitchFamily="50" charset="0"/>
              </a:rPr>
              <a:t> test: 30 minutes </a:t>
            </a:r>
          </a:p>
          <a:p>
            <a:r>
              <a:rPr lang="it-IT" sz="1400" dirty="0">
                <a:latin typeface="Klavika Lt" panose="02000000000000000000" pitchFamily="50" charset="0"/>
              </a:rPr>
              <a:t>(</a:t>
            </a:r>
            <a:r>
              <a:rPr lang="en-US" sz="1400" dirty="0"/>
              <a:t>Am J Respir </a:t>
            </a:r>
            <a:r>
              <a:rPr lang="en-US" sz="1400" dirty="0" err="1"/>
              <a:t>Crit</a:t>
            </a:r>
            <a:r>
              <a:rPr lang="en-US" sz="1400" dirty="0"/>
              <a:t> Care Med, Vol. 189, P17-P18, 2014</a:t>
            </a:r>
            <a:r>
              <a:rPr lang="it-IT" sz="1400" dirty="0">
                <a:latin typeface="Klavika Lt" panose="02000000000000000000" pitchFamily="50" charset="0"/>
              </a:rPr>
              <a:t>)</a:t>
            </a:r>
          </a:p>
        </p:txBody>
      </p:sp>
      <p:sp>
        <p:nvSpPr>
          <p:cNvPr id="4" name="CasellaDiTesto 3"/>
          <p:cNvSpPr txBox="1"/>
          <p:nvPr/>
        </p:nvSpPr>
        <p:spPr>
          <a:xfrm>
            <a:off x="334594" y="5365350"/>
            <a:ext cx="8362258" cy="646331"/>
          </a:xfrm>
          <a:prstGeom prst="rect">
            <a:avLst/>
          </a:prstGeom>
          <a:solidFill>
            <a:schemeClr val="bg1">
              <a:lumMod val="95000"/>
            </a:schemeClr>
          </a:solidFill>
        </p:spPr>
        <p:txBody>
          <a:bodyPr wrap="square" rtlCol="0">
            <a:spAutoFit/>
          </a:bodyPr>
          <a:lstStyle/>
          <a:p>
            <a:pPr algn="just"/>
            <a:r>
              <a:rPr lang="en-US">
                <a:solidFill>
                  <a:schemeClr val="tx1">
                    <a:lumMod val="50000"/>
                    <a:lumOff val="50000"/>
                  </a:schemeClr>
                </a:solidFill>
                <a:latin typeface="Klavika Lt" panose="02000000000000000000" pitchFamily="50" charset="0"/>
              </a:rPr>
              <a:t>For maximum sensitivity, it's essential to </a:t>
            </a:r>
            <a:r>
              <a:rPr lang="en-US">
                <a:solidFill>
                  <a:schemeClr val="tx1">
                    <a:lumMod val="50000"/>
                    <a:lumOff val="50000"/>
                  </a:schemeClr>
                </a:solidFill>
                <a:latin typeface="Klavika Md" panose="02000000000000000000" pitchFamily="50" charset="0"/>
              </a:rPr>
              <a:t>conduct oscillometry testing BEFORE other Pulmonary Function Tests (PFTs) </a:t>
            </a:r>
            <a:r>
              <a:rPr lang="en-US">
                <a:solidFill>
                  <a:schemeClr val="tx1">
                    <a:lumMod val="50000"/>
                    <a:lumOff val="50000"/>
                  </a:schemeClr>
                </a:solidFill>
                <a:latin typeface="Klavika Lt" panose="02000000000000000000" pitchFamily="50" charset="0"/>
              </a:rPr>
              <a:t>that necessitate the performance of Deep Inhalation.</a:t>
            </a:r>
            <a:endParaRPr lang="it-IT">
              <a:solidFill>
                <a:schemeClr val="tx1">
                  <a:lumMod val="50000"/>
                  <a:lumOff val="50000"/>
                </a:schemeClr>
              </a:solidFill>
              <a:latin typeface="Klavika Lt" panose="02000000000000000000" pitchFamily="50" charset="0"/>
            </a:endParaRPr>
          </a:p>
        </p:txBody>
      </p:sp>
    </p:spTree>
    <p:extLst>
      <p:ext uri="{BB962C8B-B14F-4D97-AF65-F5344CB8AC3E}">
        <p14:creationId xmlns:p14="http://schemas.microsoft.com/office/powerpoint/2010/main" val="69920871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C1063D98-9677-E15A-EA40-5276C192C1A2}"/>
              </a:ext>
            </a:extLst>
          </p:cNvPr>
          <p:cNvSpPr/>
          <p:nvPr/>
        </p:nvSpPr>
        <p:spPr>
          <a:xfrm>
            <a:off x="232587" y="4637973"/>
            <a:ext cx="8417668" cy="1754326"/>
          </a:xfrm>
          <a:prstGeom prst="rect">
            <a:avLst/>
          </a:prstGeom>
        </p:spPr>
        <p:txBody>
          <a:bodyPr wrap="square">
            <a:spAutoFit/>
          </a:bodyPr>
          <a:lstStyle/>
          <a:p>
            <a:pPr marL="285750" indent="-285750">
              <a:buFont typeface="Wingdings" panose="05000000000000000000" pitchFamily="2" charset="2"/>
              <a:buChar char="ü"/>
            </a:pPr>
            <a:r>
              <a:rPr lang="en-US" dirty="0">
                <a:latin typeface="Klavika Lt" panose="02000000000000000000" pitchFamily="50" charset="0"/>
              </a:rPr>
              <a:t>Perform the test with the patient correctly seated, with </a:t>
            </a:r>
            <a:r>
              <a:rPr lang="en-US" b="1" u="sng" dirty="0">
                <a:solidFill>
                  <a:srgbClr val="FF0000"/>
                </a:solidFill>
                <a:latin typeface="Klavika Lt" panose="02000000000000000000" pitchFamily="50" charset="0"/>
              </a:rPr>
              <a:t>an upright posture with a slight “chin-up” position.</a:t>
            </a:r>
          </a:p>
          <a:p>
            <a:pPr marL="285750" indent="-285750">
              <a:buFont typeface="Wingdings" panose="05000000000000000000" pitchFamily="2" charset="2"/>
              <a:buChar char="ü"/>
            </a:pPr>
            <a:r>
              <a:rPr lang="en-US" dirty="0">
                <a:latin typeface="Klavika Lt" panose="02000000000000000000" pitchFamily="50" charset="0"/>
              </a:rPr>
              <a:t>Instruct the patient </a:t>
            </a:r>
            <a:r>
              <a:rPr lang="en-US" dirty="0">
                <a:latin typeface="Klavika Md" panose="02000000000000000000" pitchFamily="50" charset="0"/>
              </a:rPr>
              <a:t>to grip the mouthpiece with teeth </a:t>
            </a:r>
            <a:r>
              <a:rPr lang="en-US" dirty="0">
                <a:latin typeface="Klavika Lt" panose="02000000000000000000" pitchFamily="50" charset="0"/>
              </a:rPr>
              <a:t>and lips firmly </a:t>
            </a:r>
            <a:r>
              <a:rPr lang="en-US" u="sng" dirty="0">
                <a:latin typeface="Klavika Md" panose="02000000000000000000" pitchFamily="50" charset="0"/>
              </a:rPr>
              <a:t>to avoid leaks </a:t>
            </a:r>
            <a:r>
              <a:rPr lang="en-US" dirty="0">
                <a:latin typeface="Klavika Lt" panose="02000000000000000000" pitchFamily="50" charset="0"/>
              </a:rPr>
              <a:t>and to </a:t>
            </a:r>
            <a:r>
              <a:rPr lang="en-US" dirty="0">
                <a:latin typeface="Klavika Md" panose="02000000000000000000" pitchFamily="50" charset="0"/>
              </a:rPr>
              <a:t>keep the tongue relaxed and below the mouthpiece</a:t>
            </a:r>
            <a:r>
              <a:rPr lang="en-US" dirty="0">
                <a:latin typeface="Klavika Lt" panose="02000000000000000000" pitchFamily="50" charset="0"/>
              </a:rPr>
              <a:t>, </a:t>
            </a:r>
            <a:r>
              <a:rPr lang="en-US" u="sng" dirty="0">
                <a:latin typeface="Klavika Lt" panose="02000000000000000000" pitchFamily="50" charset="0"/>
              </a:rPr>
              <a:t>avoiding blockage</a:t>
            </a:r>
            <a:r>
              <a:rPr lang="en-US" dirty="0">
                <a:latin typeface="Klavika Lt" panose="02000000000000000000" pitchFamily="50" charset="0"/>
              </a:rPr>
              <a:t>.</a:t>
            </a:r>
          </a:p>
          <a:p>
            <a:pPr marL="285750" indent="-285750">
              <a:buFont typeface="Wingdings" panose="05000000000000000000" pitchFamily="2" charset="2"/>
              <a:buChar char="ü"/>
            </a:pPr>
            <a:r>
              <a:rPr lang="en-US" dirty="0">
                <a:latin typeface="Klavika Lt" panose="02000000000000000000" pitchFamily="50" charset="0"/>
              </a:rPr>
              <a:t>Support </a:t>
            </a:r>
            <a:r>
              <a:rPr lang="en-US" u="sng" dirty="0">
                <a:latin typeface="Klavika Lt" panose="02000000000000000000" pitchFamily="50" charset="0"/>
              </a:rPr>
              <a:t>the patient cheeks</a:t>
            </a:r>
            <a:r>
              <a:rPr lang="en-US" dirty="0">
                <a:latin typeface="Klavika Lt" panose="02000000000000000000" pitchFamily="50" charset="0"/>
              </a:rPr>
              <a:t>, and the floor of the mouth with palm and fingers or demonstrate to the patient how to do it by himself</a:t>
            </a:r>
            <a:endParaRPr lang="it-IT" dirty="0">
              <a:latin typeface="Klavika Lt" panose="02000000000000000000" pitchFamily="50" charset="0"/>
            </a:endParaRPr>
          </a:p>
        </p:txBody>
      </p:sp>
      <p:sp>
        <p:nvSpPr>
          <p:cNvPr id="6" name="Titolo 1">
            <a:extLst>
              <a:ext uri="{FF2B5EF4-FFF2-40B4-BE49-F238E27FC236}">
                <a16:creationId xmlns:a16="http://schemas.microsoft.com/office/drawing/2014/main" id="{B063055E-D325-136D-5E67-06A5D152B3D5}"/>
              </a:ext>
            </a:extLst>
          </p:cNvPr>
          <p:cNvSpPr txBox="1">
            <a:spLocks/>
          </p:cNvSpPr>
          <p:nvPr/>
        </p:nvSpPr>
        <p:spPr>
          <a:xfrm>
            <a:off x="232587" y="181499"/>
            <a:ext cx="7563649" cy="838200"/>
          </a:xfrm>
          <a:prstGeom prst="rect">
            <a:avLst/>
          </a:prstGeom>
        </p:spPr>
        <p:txBody>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it-IT" kern="0" dirty="0"/>
              <a:t>Running the test</a:t>
            </a:r>
          </a:p>
        </p:txBody>
      </p:sp>
      <p:sp>
        <p:nvSpPr>
          <p:cNvPr id="7" name="Rettangolo 6">
            <a:extLst>
              <a:ext uri="{FF2B5EF4-FFF2-40B4-BE49-F238E27FC236}">
                <a16:creationId xmlns:a16="http://schemas.microsoft.com/office/drawing/2014/main" id="{68076046-9655-456F-A412-B5A09AA7B0E1}"/>
              </a:ext>
            </a:extLst>
          </p:cNvPr>
          <p:cNvSpPr/>
          <p:nvPr/>
        </p:nvSpPr>
        <p:spPr>
          <a:xfrm>
            <a:off x="232587" y="1019699"/>
            <a:ext cx="8417668" cy="1200329"/>
          </a:xfrm>
          <a:prstGeom prst="rect">
            <a:avLst/>
          </a:prstGeom>
        </p:spPr>
        <p:txBody>
          <a:bodyPr wrap="square">
            <a:spAutoFit/>
          </a:bodyPr>
          <a:lstStyle/>
          <a:p>
            <a:pPr marL="285750" indent="-285750">
              <a:buFont typeface="Wingdings" panose="05000000000000000000" pitchFamily="2" charset="2"/>
              <a:buChar char="ü"/>
            </a:pPr>
            <a:r>
              <a:rPr lang="en-US" dirty="0">
                <a:latin typeface="Klavika Lt" panose="02000000000000000000" pitchFamily="50" charset="0"/>
              </a:rPr>
              <a:t>Anticipate they may experience a “gentle vibration” or “fluttering” during the test</a:t>
            </a:r>
          </a:p>
          <a:p>
            <a:pPr marL="285750" indent="-285750">
              <a:buFont typeface="Wingdings" panose="05000000000000000000" pitchFamily="2" charset="2"/>
              <a:buChar char="ü"/>
            </a:pPr>
            <a:r>
              <a:rPr lang="en-US" dirty="0">
                <a:latin typeface="Klavika Md" panose="02000000000000000000" pitchFamily="50" charset="0"/>
              </a:rPr>
              <a:t>Anticipate</a:t>
            </a:r>
            <a:r>
              <a:rPr lang="en-US" dirty="0">
                <a:latin typeface="Klavika Lt" panose="02000000000000000000" pitchFamily="50" charset="0"/>
              </a:rPr>
              <a:t> that the test will last approximately the time required to record </a:t>
            </a:r>
            <a:r>
              <a:rPr lang="en-US" dirty="0">
                <a:latin typeface="Klavika Md" panose="02000000000000000000" pitchFamily="50" charset="0"/>
              </a:rPr>
              <a:t>5 to 10 quiet breaths</a:t>
            </a:r>
            <a:r>
              <a:rPr lang="en-US" dirty="0">
                <a:latin typeface="Klavika Lt" panose="02000000000000000000" pitchFamily="50" charset="0"/>
              </a:rPr>
              <a:t> and that it will be repeated </a:t>
            </a:r>
            <a:r>
              <a:rPr lang="en-US" dirty="0">
                <a:latin typeface="Klavika Md" panose="02000000000000000000" pitchFamily="50" charset="0"/>
              </a:rPr>
              <a:t>3 times</a:t>
            </a:r>
          </a:p>
          <a:p>
            <a:pPr marL="285750" indent="-285750">
              <a:buFont typeface="Wingdings" panose="05000000000000000000" pitchFamily="2" charset="2"/>
              <a:buChar char="ü"/>
            </a:pPr>
            <a:r>
              <a:rPr lang="en-US" dirty="0">
                <a:latin typeface="Klavika Md" panose="02000000000000000000" pitchFamily="50" charset="0"/>
              </a:rPr>
              <a:t>Encourage</a:t>
            </a:r>
            <a:r>
              <a:rPr lang="en-US" dirty="0">
                <a:latin typeface="Klavika Lt" panose="02000000000000000000" pitchFamily="50" charset="0"/>
              </a:rPr>
              <a:t> the patient to </a:t>
            </a:r>
            <a:r>
              <a:rPr lang="en-US" dirty="0">
                <a:latin typeface="Klavika Md" panose="02000000000000000000" pitchFamily="50" charset="0"/>
              </a:rPr>
              <a:t>stay relaxed and breathe as normal</a:t>
            </a:r>
            <a:endParaRPr lang="it-IT" dirty="0">
              <a:latin typeface="Klavika Md" panose="02000000000000000000" pitchFamily="50" charset="0"/>
            </a:endParaRPr>
          </a:p>
        </p:txBody>
      </p:sp>
      <p:pic>
        <p:nvPicPr>
          <p:cNvPr id="8" name="Picture 1">
            <a:extLst>
              <a:ext uri="{FF2B5EF4-FFF2-40B4-BE49-F238E27FC236}">
                <a16:creationId xmlns:a16="http://schemas.microsoft.com/office/drawing/2014/main" id="{7F623B37-FF40-4607-98D6-BD149C50162D}"/>
              </a:ext>
            </a:extLst>
          </p:cNvPr>
          <p:cNvPicPr>
            <a:picLocks noChangeAspect="1"/>
          </p:cNvPicPr>
          <p:nvPr/>
        </p:nvPicPr>
        <p:blipFill>
          <a:blip r:embed="rId2"/>
          <a:stretch>
            <a:fillRect/>
          </a:stretch>
        </p:blipFill>
        <p:spPr>
          <a:xfrm>
            <a:off x="1275673" y="2354389"/>
            <a:ext cx="6009048" cy="2149222"/>
          </a:xfrm>
          <a:prstGeom prst="rect">
            <a:avLst/>
          </a:prstGeom>
        </p:spPr>
      </p:pic>
    </p:spTree>
    <p:extLst>
      <p:ext uri="{BB962C8B-B14F-4D97-AF65-F5344CB8AC3E}">
        <p14:creationId xmlns:p14="http://schemas.microsoft.com/office/powerpoint/2010/main" val="31028900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1713" y="183582"/>
            <a:ext cx="7232557" cy="838200"/>
          </a:xfrm>
        </p:spPr>
        <p:txBody>
          <a:bodyPr/>
          <a:lstStyle/>
          <a:p>
            <a:r>
              <a:rPr lang="it-IT" dirty="0" err="1"/>
              <a:t>Evaluating</a:t>
            </a:r>
            <a:r>
              <a:rPr lang="it-IT" dirty="0"/>
              <a:t> </a:t>
            </a:r>
            <a:r>
              <a:rPr lang="it-IT" dirty="0" err="1"/>
              <a:t>possible</a:t>
            </a:r>
            <a:r>
              <a:rPr lang="it-IT" dirty="0"/>
              <a:t> </a:t>
            </a:r>
            <a:r>
              <a:rPr lang="it-IT" dirty="0" err="1"/>
              <a:t>measurement</a:t>
            </a:r>
            <a:r>
              <a:rPr lang="it-IT" dirty="0"/>
              <a:t> </a:t>
            </a:r>
            <a:r>
              <a:rPr lang="it-IT" dirty="0" err="1"/>
              <a:t>artifacts</a:t>
            </a:r>
            <a:endParaRPr lang="it-IT" dirty="0"/>
          </a:p>
        </p:txBody>
      </p:sp>
      <p:sp>
        <p:nvSpPr>
          <p:cNvPr id="12" name="CasellaDiTesto 11"/>
          <p:cNvSpPr txBox="1"/>
          <p:nvPr/>
        </p:nvSpPr>
        <p:spPr>
          <a:xfrm>
            <a:off x="116766" y="5189887"/>
            <a:ext cx="8830680" cy="646331"/>
          </a:xfrm>
          <a:prstGeom prst="rect">
            <a:avLst/>
          </a:prstGeom>
          <a:ln>
            <a:solidFill>
              <a:schemeClr val="accent1"/>
            </a:solidFill>
          </a:ln>
        </p:spPr>
        <p:style>
          <a:lnRef idx="2">
            <a:schemeClr val="accent2"/>
          </a:lnRef>
          <a:fillRef idx="1">
            <a:schemeClr val="lt1"/>
          </a:fillRef>
          <a:effectRef idx="0">
            <a:schemeClr val="accent2"/>
          </a:effectRef>
          <a:fontRef idx="minor">
            <a:schemeClr val="dk1"/>
          </a:fontRef>
        </p:style>
        <p:txBody>
          <a:bodyPr wrap="square" lIns="91440" tIns="45720" rIns="91440" bIns="45720" rtlCol="0" anchor="t">
            <a:spAutoFit/>
          </a:bodyPr>
          <a:lstStyle/>
          <a:p>
            <a:pPr algn="ctr"/>
            <a:r>
              <a:rPr lang="en-US" b="1">
                <a:solidFill>
                  <a:schemeClr val="tx1">
                    <a:lumMod val="50000"/>
                    <a:lumOff val="50000"/>
                  </a:schemeClr>
                </a:solidFill>
                <a:latin typeface="Arial"/>
                <a:cs typeface="Arial"/>
              </a:rPr>
              <a:t>Only artifact-free portions of the measurements should be used for the processing of final results.</a:t>
            </a:r>
            <a:endParaRPr lang="it-IT" b="1">
              <a:solidFill>
                <a:schemeClr val="tx1">
                  <a:lumMod val="50000"/>
                  <a:lumOff val="50000"/>
                </a:schemeClr>
              </a:solidFill>
              <a:latin typeface="Arial"/>
              <a:cs typeface="Arial"/>
            </a:endParaRPr>
          </a:p>
        </p:txBody>
      </p:sp>
      <p:pic>
        <p:nvPicPr>
          <p:cNvPr id="3" name="Immagine 2"/>
          <p:cNvPicPr>
            <a:picLocks noChangeAspect="1"/>
          </p:cNvPicPr>
          <p:nvPr/>
        </p:nvPicPr>
        <p:blipFill>
          <a:blip r:embed="rId2"/>
          <a:stretch>
            <a:fillRect/>
          </a:stretch>
        </p:blipFill>
        <p:spPr>
          <a:xfrm>
            <a:off x="5528603" y="1237623"/>
            <a:ext cx="3397704" cy="3828074"/>
          </a:xfrm>
          <a:prstGeom prst="rect">
            <a:avLst/>
          </a:prstGeom>
        </p:spPr>
      </p:pic>
      <p:sp>
        <p:nvSpPr>
          <p:cNvPr id="5" name="Rettangolo 4"/>
          <p:cNvSpPr/>
          <p:nvPr/>
        </p:nvSpPr>
        <p:spPr>
          <a:xfrm>
            <a:off x="-16925" y="5864691"/>
            <a:ext cx="9227292" cy="738664"/>
          </a:xfrm>
          <a:prstGeom prst="rect">
            <a:avLst/>
          </a:prstGeom>
        </p:spPr>
        <p:txBody>
          <a:bodyPr wrap="square" lIns="91440" tIns="45720" rIns="91440" bIns="45720" anchor="t">
            <a:spAutoFit/>
          </a:bodyPr>
          <a:lstStyle/>
          <a:p>
            <a:r>
              <a:rPr lang="en-US" sz="1000"/>
              <a:t>- </a:t>
            </a:r>
            <a:r>
              <a:rPr lang="en-US" sz="1050"/>
              <a:t>Marchal F, et al.. Filtering artifacts in measurements of forced oscillation respiratory impedance in young children. </a:t>
            </a:r>
            <a:r>
              <a:rPr lang="en-US" sz="1050" i="1" err="1"/>
              <a:t>Physiol</a:t>
            </a:r>
            <a:r>
              <a:rPr lang="en-US" sz="1050" i="1"/>
              <a:t> Meas</a:t>
            </a:r>
            <a:r>
              <a:rPr lang="en-US" sz="1050"/>
              <a:t>. 2004;25(5):1153-1166.</a:t>
            </a:r>
            <a:endParaRPr lang="en-US" sz="1050">
              <a:cs typeface="Arial"/>
            </a:endParaRPr>
          </a:p>
          <a:p>
            <a:r>
              <a:rPr lang="it-IT" sz="1050"/>
              <a:t>- King GG, et al.. Technical standards for </a:t>
            </a:r>
            <a:r>
              <a:rPr lang="it-IT" sz="1050" err="1"/>
              <a:t>respiratory</a:t>
            </a:r>
            <a:r>
              <a:rPr lang="it-IT" sz="1050"/>
              <a:t> </a:t>
            </a:r>
            <a:r>
              <a:rPr lang="it-IT" sz="1050" err="1"/>
              <a:t>oscillometry</a:t>
            </a:r>
            <a:r>
              <a:rPr lang="it-IT" sz="1050"/>
              <a:t>. Eur </a:t>
            </a:r>
            <a:r>
              <a:rPr lang="it-IT" sz="1050" err="1"/>
              <a:t>Respir</a:t>
            </a:r>
            <a:r>
              <a:rPr lang="it-IT" sz="1050"/>
              <a:t> J. 2020;55(2):1900753. </a:t>
            </a:r>
            <a:endParaRPr lang="it-IT" sz="1050">
              <a:cs typeface="Arial"/>
            </a:endParaRPr>
          </a:p>
          <a:p>
            <a:pPr marL="171450" indent="-171450">
              <a:buFont typeface="Calibri"/>
              <a:buChar char="-"/>
            </a:pPr>
            <a:r>
              <a:rPr lang="it-IT" sz="1050">
                <a:latin typeface="Arial"/>
                <a:ea typeface="Calibri"/>
                <a:cs typeface="Calibri"/>
              </a:rPr>
              <a:t>Aitken CR, et al. </a:t>
            </a:r>
            <a:r>
              <a:rPr lang="it-IT" sz="1050" err="1">
                <a:latin typeface="Arial"/>
                <a:ea typeface="Calibri"/>
                <a:cs typeface="Calibri"/>
              </a:rPr>
              <a:t>Reproducibility</a:t>
            </a:r>
            <a:r>
              <a:rPr lang="it-IT" sz="1050">
                <a:latin typeface="Arial"/>
                <a:ea typeface="Calibri"/>
                <a:cs typeface="Calibri"/>
              </a:rPr>
              <a:t> and </a:t>
            </a:r>
            <a:r>
              <a:rPr lang="it-IT" sz="1050" err="1">
                <a:latin typeface="Arial"/>
                <a:ea typeface="Calibri"/>
                <a:cs typeface="Calibri"/>
              </a:rPr>
              <a:t>responsiveness</a:t>
            </a:r>
            <a:r>
              <a:rPr lang="it-IT" sz="1050">
                <a:latin typeface="Arial"/>
                <a:ea typeface="Calibri"/>
                <a:cs typeface="Calibri"/>
              </a:rPr>
              <a:t> of </a:t>
            </a:r>
            <a:r>
              <a:rPr lang="it-IT" sz="1050" err="1">
                <a:latin typeface="Arial"/>
                <a:ea typeface="Calibri"/>
                <a:cs typeface="Calibri"/>
              </a:rPr>
              <a:t>airway</a:t>
            </a:r>
            <a:r>
              <a:rPr lang="it-IT" sz="1050">
                <a:latin typeface="Arial"/>
                <a:ea typeface="Calibri"/>
                <a:cs typeface="Calibri"/>
              </a:rPr>
              <a:t> </a:t>
            </a:r>
            <a:r>
              <a:rPr lang="it-IT" sz="1050" err="1">
                <a:latin typeface="Arial"/>
                <a:ea typeface="Calibri"/>
                <a:cs typeface="Calibri"/>
              </a:rPr>
              <a:t>impedance</a:t>
            </a:r>
            <a:r>
              <a:rPr lang="it-IT" sz="1050">
                <a:latin typeface="Arial"/>
                <a:ea typeface="Calibri"/>
                <a:cs typeface="Calibri"/>
              </a:rPr>
              <a:t> </a:t>
            </a:r>
            <a:r>
              <a:rPr lang="it-IT" sz="1050" err="1">
                <a:latin typeface="Arial"/>
                <a:ea typeface="Calibri"/>
                <a:cs typeface="Calibri"/>
              </a:rPr>
              <a:t>measures</a:t>
            </a:r>
            <a:r>
              <a:rPr lang="it-IT" sz="1050">
                <a:latin typeface="Arial"/>
                <a:ea typeface="Calibri"/>
                <a:cs typeface="Calibri"/>
              </a:rPr>
              <a:t> </a:t>
            </a:r>
            <a:r>
              <a:rPr lang="it-IT" sz="1050" err="1">
                <a:latin typeface="Arial"/>
                <a:ea typeface="Calibri"/>
                <a:cs typeface="Calibri"/>
              </a:rPr>
              <a:t>derived</a:t>
            </a:r>
            <a:r>
              <a:rPr lang="it-IT" sz="1050">
                <a:latin typeface="Arial"/>
                <a:ea typeface="Calibri"/>
                <a:cs typeface="Calibri"/>
              </a:rPr>
              <a:t> from the </a:t>
            </a:r>
            <a:r>
              <a:rPr lang="it-IT" sz="1050" err="1">
                <a:latin typeface="Arial"/>
                <a:ea typeface="Calibri"/>
                <a:cs typeface="Calibri"/>
              </a:rPr>
              <a:t>forced</a:t>
            </a:r>
            <a:r>
              <a:rPr lang="it-IT" sz="1050">
                <a:latin typeface="Arial"/>
                <a:ea typeface="Calibri"/>
                <a:cs typeface="Calibri"/>
              </a:rPr>
              <a:t> </a:t>
            </a:r>
            <a:r>
              <a:rPr lang="it-IT" sz="1050" err="1">
                <a:latin typeface="Arial"/>
                <a:ea typeface="Calibri"/>
                <a:cs typeface="Calibri"/>
              </a:rPr>
              <a:t>oscillation</a:t>
            </a:r>
            <a:r>
              <a:rPr lang="it-IT" sz="1050">
                <a:latin typeface="Arial"/>
                <a:ea typeface="Calibri"/>
                <a:cs typeface="Calibri"/>
              </a:rPr>
              <a:t> technique </a:t>
            </a:r>
            <a:r>
              <a:rPr lang="it-IT" sz="1050" err="1">
                <a:latin typeface="Arial"/>
                <a:ea typeface="Calibri"/>
                <a:cs typeface="Calibri"/>
              </a:rPr>
              <a:t>across</a:t>
            </a:r>
            <a:r>
              <a:rPr lang="it-IT" sz="1050">
                <a:latin typeface="Arial"/>
                <a:ea typeface="Calibri"/>
                <a:cs typeface="Calibri"/>
              </a:rPr>
              <a:t> </a:t>
            </a:r>
            <a:r>
              <a:rPr lang="it-IT" sz="1050" err="1">
                <a:latin typeface="Arial"/>
                <a:ea typeface="Calibri"/>
                <a:cs typeface="Calibri"/>
              </a:rPr>
              <a:t>different</a:t>
            </a:r>
            <a:r>
              <a:rPr lang="it-IT" sz="1050">
                <a:latin typeface="Arial"/>
                <a:ea typeface="Calibri"/>
                <a:cs typeface="Calibri"/>
              </a:rPr>
              <a:t> </a:t>
            </a:r>
            <a:r>
              <a:rPr lang="it-IT" sz="1050" err="1">
                <a:latin typeface="Arial"/>
                <a:ea typeface="Calibri"/>
                <a:cs typeface="Calibri"/>
              </a:rPr>
              <a:t>operating</a:t>
            </a:r>
            <a:r>
              <a:rPr lang="it-IT" sz="1050">
                <a:latin typeface="Arial"/>
                <a:ea typeface="Calibri"/>
                <a:cs typeface="Calibri"/>
              </a:rPr>
              <a:t> </a:t>
            </a:r>
            <a:r>
              <a:rPr lang="it-IT" sz="1050" err="1">
                <a:latin typeface="Arial"/>
                <a:ea typeface="Calibri"/>
                <a:cs typeface="Calibri"/>
              </a:rPr>
              <a:t>lung</a:t>
            </a:r>
            <a:r>
              <a:rPr lang="it-IT" sz="1050">
                <a:latin typeface="Arial"/>
                <a:ea typeface="Calibri"/>
                <a:cs typeface="Calibri"/>
              </a:rPr>
              <a:t> </a:t>
            </a:r>
            <a:r>
              <a:rPr lang="it-IT" sz="1050" err="1">
                <a:latin typeface="Arial"/>
                <a:ea typeface="Calibri"/>
                <a:cs typeface="Calibri"/>
              </a:rPr>
              <a:t>volumes</a:t>
            </a:r>
            <a:r>
              <a:rPr lang="it-IT" sz="1050">
                <a:latin typeface="Arial"/>
                <a:ea typeface="Calibri"/>
                <a:cs typeface="Calibri"/>
              </a:rPr>
              <a:t>. </a:t>
            </a:r>
            <a:r>
              <a:rPr lang="it-IT" sz="1050" err="1">
                <a:latin typeface="Arial"/>
                <a:ea typeface="Calibri"/>
                <a:cs typeface="Calibri"/>
              </a:rPr>
              <a:t>Respir</a:t>
            </a:r>
            <a:r>
              <a:rPr lang="it-IT" sz="1050">
                <a:latin typeface="Arial"/>
                <a:ea typeface="Calibri"/>
                <a:cs typeface="Calibri"/>
              </a:rPr>
              <a:t> </a:t>
            </a:r>
            <a:r>
              <a:rPr lang="it-IT" sz="1050" err="1">
                <a:latin typeface="Arial"/>
                <a:ea typeface="Calibri"/>
                <a:cs typeface="Calibri"/>
              </a:rPr>
              <a:t>Physiol</a:t>
            </a:r>
            <a:r>
              <a:rPr lang="it-IT" sz="1050">
                <a:latin typeface="Arial"/>
                <a:ea typeface="Calibri"/>
                <a:cs typeface="Calibri"/>
              </a:rPr>
              <a:t> </a:t>
            </a:r>
            <a:r>
              <a:rPr lang="it-IT" sz="1050" err="1">
                <a:latin typeface="Arial"/>
                <a:ea typeface="Calibri"/>
                <a:cs typeface="Calibri"/>
              </a:rPr>
              <a:t>Neurobiol</a:t>
            </a:r>
            <a:r>
              <a:rPr lang="it-IT" sz="1050">
                <a:latin typeface="Arial"/>
                <a:ea typeface="Calibri"/>
                <a:cs typeface="Calibri"/>
              </a:rPr>
              <a:t>. 2024;320(</a:t>
            </a:r>
            <a:r>
              <a:rPr lang="it-IT" sz="1050" err="1">
                <a:latin typeface="Arial"/>
                <a:ea typeface="Calibri"/>
                <a:cs typeface="Calibri"/>
              </a:rPr>
              <a:t>September</a:t>
            </a:r>
            <a:r>
              <a:rPr lang="it-IT" sz="1050">
                <a:latin typeface="Arial"/>
                <a:ea typeface="Calibri"/>
                <a:cs typeface="Calibri"/>
              </a:rPr>
              <a:t> 2023):104200. </a:t>
            </a:r>
            <a:endParaRPr lang="it-IT" sz="1050">
              <a:latin typeface="Arial"/>
              <a:cs typeface="Arial"/>
            </a:endParaRPr>
          </a:p>
        </p:txBody>
      </p:sp>
      <p:sp>
        <p:nvSpPr>
          <p:cNvPr id="8" name="CasellaDiTesto 7">
            <a:extLst>
              <a:ext uri="{FF2B5EF4-FFF2-40B4-BE49-F238E27FC236}">
                <a16:creationId xmlns:a16="http://schemas.microsoft.com/office/drawing/2014/main" id="{7F55D338-42A3-9DF1-AA9C-74DC323C0BED}"/>
              </a:ext>
            </a:extLst>
          </p:cNvPr>
          <p:cNvSpPr txBox="1"/>
          <p:nvPr/>
        </p:nvSpPr>
        <p:spPr>
          <a:xfrm>
            <a:off x="117988" y="958646"/>
            <a:ext cx="6975986" cy="39395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a:latin typeface="Arial"/>
                <a:cs typeface="Arial"/>
              </a:rPr>
              <a:t>Oscillometry may be affected by some measurement artifacts such as:</a:t>
            </a:r>
          </a:p>
          <a:p>
            <a:endParaRPr lang="it-IT" sz="1600">
              <a:latin typeface="Arial"/>
              <a:cs typeface="Arial"/>
            </a:endParaRPr>
          </a:p>
          <a:p>
            <a:r>
              <a:rPr lang="en-US" sz="1400" u="sng">
                <a:latin typeface="Arial"/>
                <a:cs typeface="Arial"/>
              </a:rPr>
              <a:t>RELATED TO UPPER AIRWAYS</a:t>
            </a:r>
          </a:p>
          <a:p>
            <a:pPr marL="283464" indent="-283464">
              <a:buFont typeface="Arial"/>
              <a:buChar char="•"/>
            </a:pPr>
            <a:r>
              <a:rPr lang="en-US" sz="1400">
                <a:latin typeface="Arial"/>
                <a:cs typeface="Arial"/>
              </a:rPr>
              <a:t>Missing cheek support</a:t>
            </a:r>
          </a:p>
          <a:p>
            <a:pPr marL="283464" indent="-283464">
              <a:buFont typeface="Arial"/>
              <a:buChar char="•"/>
            </a:pPr>
            <a:r>
              <a:rPr lang="en-US" sz="1400">
                <a:latin typeface="Arial"/>
                <a:cs typeface="Arial"/>
              </a:rPr>
              <a:t>coughing</a:t>
            </a:r>
          </a:p>
          <a:p>
            <a:pPr marL="283464" indent="-283464">
              <a:buFont typeface="Arial"/>
              <a:buChar char="•"/>
            </a:pPr>
            <a:r>
              <a:rPr lang="en-US" sz="1400">
                <a:latin typeface="Arial"/>
                <a:cs typeface="Arial"/>
              </a:rPr>
              <a:t>glottis closure </a:t>
            </a:r>
          </a:p>
          <a:p>
            <a:pPr marL="283464" indent="-283464">
              <a:buFont typeface="Arial"/>
              <a:buChar char="•"/>
            </a:pPr>
            <a:r>
              <a:rPr lang="en-US" sz="1400">
                <a:latin typeface="Arial"/>
                <a:cs typeface="Arial"/>
              </a:rPr>
              <a:t>swallowing,</a:t>
            </a:r>
          </a:p>
          <a:p>
            <a:pPr marL="283464" indent="-283464">
              <a:buFont typeface="Arial"/>
              <a:buChar char="•"/>
            </a:pPr>
            <a:r>
              <a:rPr lang="en-US" sz="1400">
                <a:latin typeface="Arial"/>
                <a:cs typeface="Arial"/>
              </a:rPr>
              <a:t>tongue obstruction of the filter (especially in children) </a:t>
            </a:r>
          </a:p>
          <a:p>
            <a:endParaRPr lang="it-IT" sz="1600">
              <a:latin typeface="Arial"/>
              <a:cs typeface="Arial"/>
            </a:endParaRPr>
          </a:p>
          <a:p>
            <a:r>
              <a:rPr lang="en-US" sz="1400" u="sng">
                <a:latin typeface="Arial"/>
                <a:cs typeface="Arial"/>
              </a:rPr>
              <a:t>POSTURE RELATED</a:t>
            </a:r>
          </a:p>
          <a:p>
            <a:pPr marL="283464" indent="-283464">
              <a:buFont typeface="Arial"/>
              <a:buChar char="•"/>
            </a:pPr>
            <a:r>
              <a:rPr lang="en-US" sz="1400">
                <a:latin typeface="Arial"/>
                <a:cs typeface="Arial"/>
              </a:rPr>
              <a:t>Leaks around the filter</a:t>
            </a:r>
          </a:p>
          <a:p>
            <a:pPr marL="283464" indent="-283464">
              <a:buFont typeface="Arial"/>
              <a:buChar char="•"/>
            </a:pPr>
            <a:r>
              <a:rPr lang="en-US" sz="1400">
                <a:latin typeface="Arial"/>
                <a:cs typeface="Arial"/>
              </a:rPr>
              <a:t>Leaks around the mouthpiece/forget to use the noseclip</a:t>
            </a:r>
          </a:p>
          <a:p>
            <a:pPr marL="283464" indent="-283464">
              <a:buFont typeface="Arial"/>
              <a:buChar char="•"/>
            </a:pPr>
            <a:r>
              <a:rPr lang="en-US" sz="1400">
                <a:latin typeface="Arial"/>
                <a:cs typeface="Arial"/>
              </a:rPr>
              <a:t>Incorrect measurement position</a:t>
            </a:r>
          </a:p>
          <a:p>
            <a:pPr marL="283464" indent="-283464">
              <a:buFont typeface="Arial"/>
              <a:buChar char="•"/>
            </a:pPr>
            <a:endParaRPr lang="it-IT" sz="1600">
              <a:latin typeface="Arial"/>
              <a:cs typeface="Arial"/>
            </a:endParaRPr>
          </a:p>
          <a:p>
            <a:r>
              <a:rPr lang="en-US" sz="1400" u="sng">
                <a:latin typeface="Arial"/>
                <a:cs typeface="Arial"/>
              </a:rPr>
              <a:t>BREATHING PATTERN RELATED</a:t>
            </a:r>
          </a:p>
          <a:p>
            <a:pPr marL="283464" indent="-283464">
              <a:buFont typeface="Arial"/>
              <a:buChar char="•"/>
            </a:pPr>
            <a:r>
              <a:rPr lang="en-US" sz="1400">
                <a:latin typeface="Arial"/>
                <a:cs typeface="Arial"/>
              </a:rPr>
              <a:t>Hyperventilation</a:t>
            </a:r>
          </a:p>
          <a:p>
            <a:pPr marL="283464" indent="-283464">
              <a:buFont typeface="Arial"/>
              <a:buChar char="•"/>
            </a:pPr>
            <a:r>
              <a:rPr lang="en-US" sz="1400">
                <a:latin typeface="Arial"/>
                <a:cs typeface="Arial"/>
              </a:rPr>
              <a:t>High tidal volumes (i.e. &gt; 2x resting tidal volume)</a:t>
            </a:r>
          </a:p>
        </p:txBody>
      </p:sp>
    </p:spTree>
    <p:extLst>
      <p:ext uri="{BB962C8B-B14F-4D97-AF65-F5344CB8AC3E}">
        <p14:creationId xmlns:p14="http://schemas.microsoft.com/office/powerpoint/2010/main" val="26705408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B691E74-9B9E-4747-794D-36DDF3BAB808}"/>
            </a:ext>
          </a:extLst>
        </p:cNvPr>
        <p:cNvGrpSpPr/>
        <p:nvPr/>
      </p:nvGrpSpPr>
      <p:grpSpPr>
        <a:xfrm>
          <a:off x="0" y="0"/>
          <a:ext cx="0" cy="0"/>
          <a:chOff x="0" y="0"/>
          <a:chExt cx="0" cy="0"/>
        </a:xfrm>
      </p:grpSpPr>
      <p:sp>
        <p:nvSpPr>
          <p:cNvPr id="4" name="CasellaDiTesto 3">
            <a:extLst>
              <a:ext uri="{FF2B5EF4-FFF2-40B4-BE49-F238E27FC236}">
                <a16:creationId xmlns:a16="http://schemas.microsoft.com/office/drawing/2014/main" id="{B8F2BC02-E568-7E8E-1358-4065861EDC4F}"/>
              </a:ext>
            </a:extLst>
          </p:cNvPr>
          <p:cNvSpPr txBox="1"/>
          <p:nvPr/>
        </p:nvSpPr>
        <p:spPr>
          <a:xfrm>
            <a:off x="455901" y="2044005"/>
            <a:ext cx="8368553" cy="3970318"/>
          </a:xfrm>
          <a:prstGeom prst="rect">
            <a:avLst/>
          </a:prstGeom>
          <a:noFill/>
        </p:spPr>
        <p:txBody>
          <a:bodyPr wrap="square" lIns="91440" tIns="45720" rIns="91440" bIns="45720" anchor="t">
            <a:spAutoFit/>
          </a:bodyPr>
          <a:lstStyle/>
          <a:p>
            <a:r>
              <a:rPr lang="en-US" sz="2800" b="1" dirty="0">
                <a:latin typeface="+mj-lt"/>
                <a:cs typeface="Arial"/>
              </a:rPr>
              <a:t>What is </a:t>
            </a:r>
            <a:r>
              <a:rPr lang="en-US" sz="2800" b="1" dirty="0" err="1">
                <a:latin typeface="+mj-lt"/>
                <a:cs typeface="Arial"/>
              </a:rPr>
              <a:t>Oscillometry</a:t>
            </a:r>
            <a:r>
              <a:rPr lang="en-US" sz="2800" b="1" dirty="0">
                <a:latin typeface="+mj-lt"/>
                <a:cs typeface="Arial"/>
              </a:rPr>
              <a:t>?</a:t>
            </a:r>
          </a:p>
          <a:p>
            <a:endParaRPr lang="en-US" sz="2800" dirty="0">
              <a:latin typeface="+mj-lt"/>
              <a:cs typeface="Arial"/>
            </a:endParaRPr>
          </a:p>
          <a:p>
            <a:pPr marL="285750" indent="-285750">
              <a:buFont typeface="Arial" panose="020B0604020202020204" pitchFamily="34" charset="0"/>
              <a:buChar char="•"/>
            </a:pPr>
            <a:r>
              <a:rPr lang="en-US" sz="2800" dirty="0">
                <a:latin typeface="+mj-lt"/>
                <a:cs typeface="Arial"/>
              </a:rPr>
              <a:t>Understanding the fundamental principles</a:t>
            </a:r>
          </a:p>
          <a:p>
            <a:pPr marL="285750" indent="-285750">
              <a:buFont typeface="Arial" panose="020B0604020202020204" pitchFamily="34" charset="0"/>
              <a:buChar char="•"/>
            </a:pPr>
            <a:r>
              <a:rPr lang="en-US" sz="2800" dirty="0">
                <a:latin typeface="+mj-lt"/>
              </a:rPr>
              <a:t>Interpretation of results</a:t>
            </a:r>
          </a:p>
          <a:p>
            <a:pPr marL="285750" indent="-285750">
              <a:buFont typeface="Arial" panose="020B0604020202020204" pitchFamily="34" charset="0"/>
              <a:buChar char="•"/>
            </a:pPr>
            <a:r>
              <a:rPr lang="en-US" sz="2800" dirty="0">
                <a:latin typeface="+mj-lt"/>
              </a:rPr>
              <a:t>How to perform an </a:t>
            </a:r>
            <a:r>
              <a:rPr lang="en-US" sz="2800" dirty="0" err="1">
                <a:latin typeface="+mj-lt"/>
              </a:rPr>
              <a:t>oscillometry</a:t>
            </a:r>
            <a:r>
              <a:rPr lang="en-US" sz="2800" dirty="0">
                <a:latin typeface="+mj-lt"/>
              </a:rPr>
              <a:t> test</a:t>
            </a:r>
          </a:p>
          <a:p>
            <a:pPr marL="285750" indent="-285750">
              <a:buFont typeface="Arial" panose="020B0604020202020204" pitchFamily="34" charset="0"/>
              <a:buChar char="•"/>
            </a:pPr>
            <a:r>
              <a:rPr lang="en-US" sz="2800" dirty="0" err="1">
                <a:solidFill>
                  <a:srgbClr val="FF0000"/>
                </a:solidFill>
                <a:latin typeface="+mj-lt"/>
              </a:rPr>
              <a:t>Oscillometry</a:t>
            </a:r>
            <a:r>
              <a:rPr lang="en-US" sz="2800" dirty="0">
                <a:solidFill>
                  <a:srgbClr val="FF0000"/>
                </a:solidFill>
                <a:latin typeface="+mj-lt"/>
              </a:rPr>
              <a:t> in research and clinics</a:t>
            </a:r>
          </a:p>
          <a:p>
            <a:pPr marL="285750" indent="-285750">
              <a:buFont typeface="Arial" panose="020B0604020202020204" pitchFamily="34" charset="0"/>
              <a:buChar char="•"/>
            </a:pPr>
            <a:endParaRPr lang="en-US" sz="2800" dirty="0">
              <a:solidFill>
                <a:srgbClr val="FF0000"/>
              </a:solidFill>
              <a:latin typeface="+mj-lt"/>
            </a:endParaRPr>
          </a:p>
          <a:p>
            <a:pPr marL="285750" indent="-285750">
              <a:buFont typeface="Arial" panose="020B0604020202020204" pitchFamily="34" charset="0"/>
              <a:buChar char="•"/>
            </a:pPr>
            <a:endParaRPr lang="en-US" sz="2800" dirty="0">
              <a:solidFill>
                <a:srgbClr val="FF0000"/>
              </a:solidFill>
              <a:latin typeface="+mj-lt"/>
            </a:endParaRPr>
          </a:p>
          <a:p>
            <a:endParaRPr lang="en-US" sz="2800" dirty="0">
              <a:solidFill>
                <a:srgbClr val="FF0000"/>
              </a:solidFill>
              <a:latin typeface="Arial"/>
              <a:cs typeface="Arial"/>
            </a:endParaRPr>
          </a:p>
        </p:txBody>
      </p:sp>
    </p:spTree>
    <p:extLst>
      <p:ext uri="{BB962C8B-B14F-4D97-AF65-F5344CB8AC3E}">
        <p14:creationId xmlns:p14="http://schemas.microsoft.com/office/powerpoint/2010/main" val="415066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635BB-1ED4-EEFA-1393-1B333B440B50}"/>
            </a:ext>
          </a:extLst>
        </p:cNvPr>
        <p:cNvGrpSpPr/>
        <p:nvPr/>
      </p:nvGrpSpPr>
      <p:grpSpPr>
        <a:xfrm>
          <a:off x="0" y="0"/>
          <a:ext cx="0" cy="0"/>
          <a:chOff x="0" y="0"/>
          <a:chExt cx="0" cy="0"/>
        </a:xfrm>
      </p:grpSpPr>
      <p:pic>
        <p:nvPicPr>
          <p:cNvPr id="48" name="Picture 18" descr="Total Measurement of Respiratory Resistance MostGraph-02 | | Asthma &amp; COPD  Diagnosis | Products | CHEST M.I., Inc.">
            <a:extLst>
              <a:ext uri="{FF2B5EF4-FFF2-40B4-BE49-F238E27FC236}">
                <a16:creationId xmlns:a16="http://schemas.microsoft.com/office/drawing/2014/main" id="{089C9638-043A-4C8E-BD3D-456200BCE37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8384" y="5449852"/>
            <a:ext cx="1894526" cy="1130270"/>
          </a:xfrm>
          <a:prstGeom prst="rect">
            <a:avLst/>
          </a:prstGeom>
          <a:noFill/>
          <a:extLst>
            <a:ext uri="{909E8E84-426E-40DD-AFC4-6F175D3DCCD1}">
              <a14:hiddenFill xmlns:a14="http://schemas.microsoft.com/office/drawing/2010/main">
                <a:solidFill>
                  <a:srgbClr val="FFFFFF"/>
                </a:solidFill>
              </a14:hiddenFill>
            </a:ext>
          </a:extLst>
        </p:spPr>
      </p:pic>
      <p:pic>
        <p:nvPicPr>
          <p:cNvPr id="5" name="Immagine 4">
            <a:extLst>
              <a:ext uri="{FF2B5EF4-FFF2-40B4-BE49-F238E27FC236}">
                <a16:creationId xmlns:a16="http://schemas.microsoft.com/office/drawing/2014/main" id="{73366ABF-214C-5B67-13ED-9EAE2FF48F8A}"/>
              </a:ext>
            </a:extLst>
          </p:cNvPr>
          <p:cNvPicPr>
            <a:picLocks noChangeAspect="1"/>
          </p:cNvPicPr>
          <p:nvPr/>
        </p:nvPicPr>
        <p:blipFill>
          <a:blip r:embed="rId4"/>
          <a:stretch>
            <a:fillRect/>
          </a:stretch>
        </p:blipFill>
        <p:spPr>
          <a:xfrm>
            <a:off x="3618978" y="1077873"/>
            <a:ext cx="4834124" cy="3101559"/>
          </a:xfrm>
          <a:prstGeom prst="rect">
            <a:avLst/>
          </a:prstGeom>
        </p:spPr>
      </p:pic>
      <p:pic>
        <p:nvPicPr>
          <p:cNvPr id="8" name="object 8">
            <a:extLst>
              <a:ext uri="{FF2B5EF4-FFF2-40B4-BE49-F238E27FC236}">
                <a16:creationId xmlns:a16="http://schemas.microsoft.com/office/drawing/2014/main" id="{C96D9027-6BA3-415C-F531-D18FF552755E}"/>
              </a:ext>
            </a:extLst>
          </p:cNvPr>
          <p:cNvPicPr/>
          <p:nvPr/>
        </p:nvPicPr>
        <p:blipFill>
          <a:blip r:embed="rId5" cstate="print"/>
          <a:stretch>
            <a:fillRect/>
          </a:stretch>
        </p:blipFill>
        <p:spPr>
          <a:xfrm>
            <a:off x="307975" y="4640431"/>
            <a:ext cx="1719846" cy="1354988"/>
          </a:xfrm>
          <a:prstGeom prst="rect">
            <a:avLst/>
          </a:prstGeom>
          <a:ln>
            <a:noFill/>
          </a:ln>
        </p:spPr>
      </p:pic>
      <p:sp>
        <p:nvSpPr>
          <p:cNvPr id="4" name="Rectangle 3">
            <a:extLst>
              <a:ext uri="{FF2B5EF4-FFF2-40B4-BE49-F238E27FC236}">
                <a16:creationId xmlns:a16="http://schemas.microsoft.com/office/drawing/2014/main" id="{124F0FB7-1384-E4BD-73B3-F96F494EDBB8}"/>
              </a:ext>
            </a:extLst>
          </p:cNvPr>
          <p:cNvSpPr/>
          <p:nvPr/>
        </p:nvSpPr>
        <p:spPr>
          <a:xfrm>
            <a:off x="155575" y="6077704"/>
            <a:ext cx="3101711" cy="523220"/>
          </a:xfrm>
          <a:prstGeom prst="rect">
            <a:avLst/>
          </a:prstGeom>
        </p:spPr>
        <p:txBody>
          <a:bodyPr wrap="square">
            <a:spAutoFit/>
          </a:bodyPr>
          <a:lstStyle/>
          <a:p>
            <a:pPr algn="just"/>
            <a:r>
              <a:rPr lang="en-US" sz="1400" dirty="0">
                <a:latin typeface="Klavika Lt" panose="02000000000000000000" pitchFamily="50" charset="0"/>
              </a:rPr>
              <a:t>Prof. Arthur Dubois introduced FOT. </a:t>
            </a:r>
            <a:endParaRPr lang="en-US" sz="1400" dirty="0">
              <a:latin typeface="Klavika Md" panose="02000000000000000000" pitchFamily="50" charset="0"/>
            </a:endParaRPr>
          </a:p>
          <a:p>
            <a:pPr algn="just"/>
            <a:r>
              <a:rPr lang="en-US" sz="1400" dirty="0"/>
              <a:t>(Journal of Applied Physiology 1956)</a:t>
            </a:r>
          </a:p>
        </p:txBody>
      </p:sp>
      <p:cxnSp>
        <p:nvCxnSpPr>
          <p:cNvPr id="13" name="Straight Connector 12">
            <a:extLst>
              <a:ext uri="{FF2B5EF4-FFF2-40B4-BE49-F238E27FC236}">
                <a16:creationId xmlns:a16="http://schemas.microsoft.com/office/drawing/2014/main" id="{73AB987C-01C0-653F-CF73-C180C6A65D84}"/>
              </a:ext>
            </a:extLst>
          </p:cNvPr>
          <p:cNvCxnSpPr>
            <a:cxnSpLocks/>
          </p:cNvCxnSpPr>
          <p:nvPr/>
        </p:nvCxnSpPr>
        <p:spPr>
          <a:xfrm flipV="1">
            <a:off x="2091457" y="3722621"/>
            <a:ext cx="2103534" cy="945342"/>
          </a:xfrm>
          <a:prstGeom prst="line">
            <a:avLst/>
          </a:prstGeom>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32F4D593-3F7B-00A8-21A2-2E30C63E265D}"/>
              </a:ext>
            </a:extLst>
          </p:cNvPr>
          <p:cNvSpPr txBox="1"/>
          <p:nvPr/>
        </p:nvSpPr>
        <p:spPr>
          <a:xfrm>
            <a:off x="3377359" y="4711188"/>
            <a:ext cx="2103534" cy="1477328"/>
          </a:xfrm>
          <a:prstGeom prst="rect">
            <a:avLst/>
          </a:prstGeom>
          <a:noFill/>
        </p:spPr>
        <p:txBody>
          <a:bodyPr wrap="square" rtlCol="0">
            <a:spAutoFit/>
          </a:bodyPr>
          <a:lstStyle/>
          <a:p>
            <a:pPr marL="285750" indent="-285750" algn="just">
              <a:buFont typeface="Wingdings" panose="05000000000000000000" pitchFamily="2" charset="2"/>
              <a:buChar char="ü"/>
            </a:pPr>
            <a:r>
              <a:rPr lang="en-US" dirty="0">
                <a:latin typeface="Klavika Lt" panose="02000000000000000000" pitchFamily="50" charset="0"/>
              </a:rPr>
              <a:t>Development of simpler and commercially available FOT devices</a:t>
            </a:r>
          </a:p>
        </p:txBody>
      </p:sp>
      <p:sp>
        <p:nvSpPr>
          <p:cNvPr id="26" name="AutoShape 2" descr="Jaeger IOS equipment (Jaeger, Wurzburg, Germany) and exam positioning. https://doi.org/10.1371/journal.pone.0269897.g001">
            <a:extLst>
              <a:ext uri="{FF2B5EF4-FFF2-40B4-BE49-F238E27FC236}">
                <a16:creationId xmlns:a16="http://schemas.microsoft.com/office/drawing/2014/main" id="{2BC1147C-B949-8CAB-AD3C-82E1DE2AECD0}"/>
              </a:ext>
            </a:extLst>
          </p:cNvP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it-IT"/>
          </a:p>
        </p:txBody>
      </p:sp>
      <p:pic>
        <p:nvPicPr>
          <p:cNvPr id="21" name="Picture 20">
            <a:extLst>
              <a:ext uri="{FF2B5EF4-FFF2-40B4-BE49-F238E27FC236}">
                <a16:creationId xmlns:a16="http://schemas.microsoft.com/office/drawing/2014/main" id="{9350F4B7-70B4-F0DE-1911-8B4766B5E2C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34459" y="4701716"/>
            <a:ext cx="1527274" cy="1018183"/>
          </a:xfrm>
          <a:prstGeom prst="rect">
            <a:avLst/>
          </a:prstGeom>
        </p:spPr>
      </p:pic>
      <p:cxnSp>
        <p:nvCxnSpPr>
          <p:cNvPr id="27" name="Connettore 2 26">
            <a:extLst>
              <a:ext uri="{FF2B5EF4-FFF2-40B4-BE49-F238E27FC236}">
                <a16:creationId xmlns:a16="http://schemas.microsoft.com/office/drawing/2014/main" id="{CCDF277A-A085-E7E8-F865-CB1FC5A309B2}"/>
              </a:ext>
            </a:extLst>
          </p:cNvPr>
          <p:cNvCxnSpPr>
            <a:cxnSpLocks/>
          </p:cNvCxnSpPr>
          <p:nvPr/>
        </p:nvCxnSpPr>
        <p:spPr>
          <a:xfrm>
            <a:off x="7203444" y="3260753"/>
            <a:ext cx="56818" cy="13239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nvGrpSpPr>
          <p:cNvPr id="19" name="Gruppo 18">
            <a:extLst>
              <a:ext uri="{FF2B5EF4-FFF2-40B4-BE49-F238E27FC236}">
                <a16:creationId xmlns:a16="http://schemas.microsoft.com/office/drawing/2014/main" id="{0DEA524A-5B47-87F1-440F-E74A5C656A66}"/>
              </a:ext>
            </a:extLst>
          </p:cNvPr>
          <p:cNvGrpSpPr/>
          <p:nvPr/>
        </p:nvGrpSpPr>
        <p:grpSpPr>
          <a:xfrm>
            <a:off x="7748594" y="2010752"/>
            <a:ext cx="1651290" cy="1743699"/>
            <a:chOff x="6233720" y="1860779"/>
            <a:chExt cx="1651290" cy="1743699"/>
          </a:xfrm>
        </p:grpSpPr>
        <p:pic>
          <p:nvPicPr>
            <p:cNvPr id="3" name="Picture 2">
              <a:extLst>
                <a:ext uri="{FF2B5EF4-FFF2-40B4-BE49-F238E27FC236}">
                  <a16:creationId xmlns:a16="http://schemas.microsoft.com/office/drawing/2014/main" id="{3770DF68-61A8-E3FA-A564-B48B264930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233720" y="2348094"/>
              <a:ext cx="1651290" cy="1256384"/>
            </a:xfrm>
            <a:prstGeom prst="rect">
              <a:avLst/>
            </a:prstGeom>
          </p:spPr>
        </p:pic>
        <p:cxnSp>
          <p:nvCxnSpPr>
            <p:cNvPr id="30" name="Connettore 2 29">
              <a:extLst>
                <a:ext uri="{FF2B5EF4-FFF2-40B4-BE49-F238E27FC236}">
                  <a16:creationId xmlns:a16="http://schemas.microsoft.com/office/drawing/2014/main" id="{8DF7A458-C7F3-3AC3-7D95-53D2542D8A4D}"/>
                </a:ext>
              </a:extLst>
            </p:cNvPr>
            <p:cNvCxnSpPr>
              <a:cxnSpLocks/>
            </p:cNvCxnSpPr>
            <p:nvPr/>
          </p:nvCxnSpPr>
          <p:spPr>
            <a:xfrm>
              <a:off x="6764753" y="1860779"/>
              <a:ext cx="168435" cy="6450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grpSp>
        <p:nvGrpSpPr>
          <p:cNvPr id="43" name="Gruppo 42">
            <a:extLst>
              <a:ext uri="{FF2B5EF4-FFF2-40B4-BE49-F238E27FC236}">
                <a16:creationId xmlns:a16="http://schemas.microsoft.com/office/drawing/2014/main" id="{E2B60773-CF66-F6D8-766A-7FE2BECACAA5}"/>
              </a:ext>
            </a:extLst>
          </p:cNvPr>
          <p:cNvGrpSpPr/>
          <p:nvPr/>
        </p:nvGrpSpPr>
        <p:grpSpPr>
          <a:xfrm>
            <a:off x="199047" y="955410"/>
            <a:ext cx="7911264" cy="2444157"/>
            <a:chOff x="198835" y="1110487"/>
            <a:chExt cx="7911264" cy="2444157"/>
          </a:xfrm>
        </p:grpSpPr>
        <p:sp>
          <p:nvSpPr>
            <p:cNvPr id="28" name="CasellaDiTesto 27">
              <a:extLst>
                <a:ext uri="{FF2B5EF4-FFF2-40B4-BE49-F238E27FC236}">
                  <a16:creationId xmlns:a16="http://schemas.microsoft.com/office/drawing/2014/main" id="{A9F889FF-53C5-D139-4E11-B9AF2025149A}"/>
                </a:ext>
              </a:extLst>
            </p:cNvPr>
            <p:cNvSpPr txBox="1"/>
            <p:nvPr/>
          </p:nvSpPr>
          <p:spPr>
            <a:xfrm>
              <a:off x="198835" y="1110487"/>
              <a:ext cx="3542958" cy="646331"/>
            </a:xfrm>
            <a:prstGeom prst="rect">
              <a:avLst/>
            </a:prstGeom>
            <a:solidFill>
              <a:schemeClr val="bg1"/>
            </a:solidFill>
            <a:ln>
              <a:solidFill>
                <a:srgbClr val="FFC000"/>
              </a:solidFill>
            </a:ln>
          </p:spPr>
          <p:txBody>
            <a:bodyPr wrap="none" rtlCol="0">
              <a:spAutoFit/>
            </a:bodyPr>
            <a:lstStyle/>
            <a:p>
              <a:r>
                <a:rPr lang="it-IT" b="1">
                  <a:latin typeface="Klavika Md" panose="02000000000000000000" pitchFamily="50" charset="0"/>
                </a:rPr>
                <a:t>ERS task force </a:t>
              </a:r>
              <a:r>
                <a:rPr lang="it-IT" b="1" err="1">
                  <a:latin typeface="Klavika Md" panose="02000000000000000000" pitchFamily="50" charset="0"/>
                </a:rPr>
                <a:t>guideline</a:t>
              </a:r>
              <a:r>
                <a:rPr lang="it-IT" b="1">
                  <a:latin typeface="Klavika Md" panose="02000000000000000000" pitchFamily="50" charset="0"/>
                </a:rPr>
                <a:t> </a:t>
              </a:r>
              <a:r>
                <a:rPr lang="it-IT" b="1" err="1">
                  <a:latin typeface="Klavika Md" panose="02000000000000000000" pitchFamily="50" charset="0"/>
                </a:rPr>
                <a:t>document</a:t>
              </a:r>
              <a:endParaRPr lang="it-IT" b="1">
                <a:latin typeface="Klavika Md" panose="02000000000000000000" pitchFamily="50" charset="0"/>
              </a:endParaRPr>
            </a:p>
            <a:p>
              <a:r>
                <a:rPr lang="fr-FR" sz="1400" err="1"/>
                <a:t>Eur</a:t>
              </a:r>
              <a:r>
                <a:rPr lang="fr-FR" sz="1400"/>
                <a:t> </a:t>
              </a:r>
              <a:r>
                <a:rPr lang="fr-FR" sz="1400" err="1"/>
                <a:t>Respir</a:t>
              </a:r>
              <a:r>
                <a:rPr lang="fr-FR" sz="1400"/>
                <a:t> J 2003; 22: 1026–1041</a:t>
              </a:r>
              <a:r>
                <a:rPr lang="it-IT" sz="1400"/>
                <a:t> </a:t>
              </a:r>
              <a:r>
                <a:rPr lang="it-IT"/>
                <a:t>	</a:t>
              </a:r>
            </a:p>
          </p:txBody>
        </p:sp>
        <p:sp>
          <p:nvSpPr>
            <p:cNvPr id="34" name="CasellaDiTesto 33">
              <a:extLst>
                <a:ext uri="{FF2B5EF4-FFF2-40B4-BE49-F238E27FC236}">
                  <a16:creationId xmlns:a16="http://schemas.microsoft.com/office/drawing/2014/main" id="{020883F8-4CBC-E2BC-C366-DCAB2402E79D}"/>
                </a:ext>
              </a:extLst>
            </p:cNvPr>
            <p:cNvSpPr txBox="1"/>
            <p:nvPr/>
          </p:nvSpPr>
          <p:spPr>
            <a:xfrm>
              <a:off x="250468" y="2528763"/>
              <a:ext cx="2674194" cy="584775"/>
            </a:xfrm>
            <a:prstGeom prst="rect">
              <a:avLst/>
            </a:prstGeom>
            <a:solidFill>
              <a:schemeClr val="bg1"/>
            </a:solidFill>
            <a:ln>
              <a:solidFill>
                <a:srgbClr val="FFC000"/>
              </a:solidFill>
            </a:ln>
          </p:spPr>
          <p:txBody>
            <a:bodyPr wrap="none" rtlCol="0">
              <a:spAutoFit/>
            </a:bodyPr>
            <a:lstStyle/>
            <a:p>
              <a:r>
                <a:rPr lang="it-IT" b="1">
                  <a:latin typeface="Klavika Md" panose="02000000000000000000" pitchFamily="50" charset="0"/>
                </a:rPr>
                <a:t>ERS </a:t>
              </a:r>
              <a:r>
                <a:rPr lang="it-IT" b="1" err="1">
                  <a:latin typeface="Klavika Md" panose="02000000000000000000" pitchFamily="50" charset="0"/>
                </a:rPr>
                <a:t>technical</a:t>
              </a:r>
              <a:r>
                <a:rPr lang="it-IT" b="1">
                  <a:latin typeface="Klavika Md" panose="02000000000000000000" pitchFamily="50" charset="0"/>
                </a:rPr>
                <a:t> standard</a:t>
              </a:r>
            </a:p>
            <a:p>
              <a:r>
                <a:rPr lang="it-IT" sz="1400" err="1"/>
                <a:t>Eur</a:t>
              </a:r>
              <a:r>
                <a:rPr lang="it-IT" sz="1400"/>
                <a:t> </a:t>
              </a:r>
              <a:r>
                <a:rPr lang="it-IT" sz="1400" err="1"/>
                <a:t>Respir</a:t>
              </a:r>
              <a:r>
                <a:rPr lang="it-IT" sz="1400"/>
                <a:t> J. 2020;55(2):1900753. </a:t>
              </a:r>
            </a:p>
          </p:txBody>
        </p:sp>
        <p:cxnSp>
          <p:nvCxnSpPr>
            <p:cNvPr id="36" name="Connettore 2 35">
              <a:extLst>
                <a:ext uri="{FF2B5EF4-FFF2-40B4-BE49-F238E27FC236}">
                  <a16:creationId xmlns:a16="http://schemas.microsoft.com/office/drawing/2014/main" id="{9588CD6A-4F85-42B2-E7D3-F6BFE9F4F3A0}"/>
                </a:ext>
              </a:extLst>
            </p:cNvPr>
            <p:cNvCxnSpPr>
              <a:cxnSpLocks/>
            </p:cNvCxnSpPr>
            <p:nvPr/>
          </p:nvCxnSpPr>
          <p:spPr>
            <a:xfrm>
              <a:off x="3741793" y="1433652"/>
              <a:ext cx="3181575" cy="2120992"/>
            </a:xfrm>
            <a:prstGeom prst="straightConnector1">
              <a:avLst/>
            </a:prstGeom>
            <a:ln>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sp>
          <p:nvSpPr>
            <p:cNvPr id="29" name="Rettangolo 28">
              <a:extLst>
                <a:ext uri="{FF2B5EF4-FFF2-40B4-BE49-F238E27FC236}">
                  <a16:creationId xmlns:a16="http://schemas.microsoft.com/office/drawing/2014/main" id="{B83182A8-13B2-F836-6C18-8BA62834A993}"/>
                </a:ext>
              </a:extLst>
            </p:cNvPr>
            <p:cNvSpPr/>
            <p:nvPr/>
          </p:nvSpPr>
          <p:spPr>
            <a:xfrm>
              <a:off x="198835" y="1852032"/>
              <a:ext cx="4572000" cy="584775"/>
            </a:xfrm>
            <a:prstGeom prst="rect">
              <a:avLst/>
            </a:prstGeom>
            <a:solidFill>
              <a:schemeClr val="bg1"/>
            </a:solidFill>
            <a:ln>
              <a:solidFill>
                <a:srgbClr val="FFC000"/>
              </a:solidFill>
            </a:ln>
          </p:spPr>
          <p:txBody>
            <a:bodyPr>
              <a:spAutoFit/>
            </a:bodyPr>
            <a:lstStyle/>
            <a:p>
              <a:r>
                <a:rPr lang="it-IT">
                  <a:latin typeface="Klavika Md" panose="02000000000000000000" pitchFamily="50" charset="0"/>
                </a:rPr>
                <a:t>ATS/ERS statement </a:t>
              </a:r>
              <a:r>
                <a:rPr lang="it-IT" err="1">
                  <a:latin typeface="Klavika Md" panose="02000000000000000000" pitchFamily="50" charset="0"/>
                </a:rPr>
                <a:t>document</a:t>
              </a:r>
              <a:r>
                <a:rPr lang="it-IT">
                  <a:latin typeface="Klavika Md" panose="02000000000000000000" pitchFamily="50" charset="0"/>
                </a:rPr>
                <a:t> (</a:t>
              </a:r>
              <a:r>
                <a:rPr lang="it-IT" err="1">
                  <a:latin typeface="Klavika Md" panose="02000000000000000000" pitchFamily="50" charset="0"/>
                </a:rPr>
                <a:t>preschooler</a:t>
              </a:r>
              <a:r>
                <a:rPr lang="it-IT">
                  <a:latin typeface="Klavika Md" panose="02000000000000000000" pitchFamily="50" charset="0"/>
                </a:rPr>
                <a:t>)</a:t>
              </a:r>
            </a:p>
            <a:p>
              <a:r>
                <a:rPr lang="it-IT" sz="1400" err="1"/>
                <a:t>Am</a:t>
              </a:r>
              <a:r>
                <a:rPr lang="it-IT" sz="1400"/>
                <a:t> J </a:t>
              </a:r>
              <a:r>
                <a:rPr lang="it-IT" sz="1400" err="1"/>
                <a:t>Respir</a:t>
              </a:r>
              <a:r>
                <a:rPr lang="it-IT" sz="1400"/>
                <a:t> </a:t>
              </a:r>
              <a:r>
                <a:rPr lang="it-IT" sz="1400" err="1"/>
                <a:t>Crit</a:t>
              </a:r>
              <a:r>
                <a:rPr lang="it-IT" sz="1400"/>
                <a:t> Care </a:t>
              </a:r>
              <a:r>
                <a:rPr lang="it-IT" sz="1400" err="1"/>
                <a:t>Med</a:t>
              </a:r>
              <a:r>
                <a:rPr lang="it-IT" sz="1400"/>
                <a:t>. 2007;175(12):1304-1345.</a:t>
              </a:r>
            </a:p>
          </p:txBody>
        </p:sp>
        <p:cxnSp>
          <p:nvCxnSpPr>
            <p:cNvPr id="38" name="Connettore 2 37">
              <a:extLst>
                <a:ext uri="{FF2B5EF4-FFF2-40B4-BE49-F238E27FC236}">
                  <a16:creationId xmlns:a16="http://schemas.microsoft.com/office/drawing/2014/main" id="{A579EB79-3BC4-7A68-A55A-801528C86A6B}"/>
                </a:ext>
              </a:extLst>
            </p:cNvPr>
            <p:cNvCxnSpPr>
              <a:cxnSpLocks/>
            </p:cNvCxnSpPr>
            <p:nvPr/>
          </p:nvCxnSpPr>
          <p:spPr>
            <a:xfrm>
              <a:off x="4770835" y="2004659"/>
              <a:ext cx="2432397" cy="1411171"/>
            </a:xfrm>
            <a:prstGeom prst="straightConnector1">
              <a:avLst/>
            </a:prstGeom>
            <a:ln>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2" name="Connettore 2 41">
              <a:extLst>
                <a:ext uri="{FF2B5EF4-FFF2-40B4-BE49-F238E27FC236}">
                  <a16:creationId xmlns:a16="http://schemas.microsoft.com/office/drawing/2014/main" id="{AE715B1C-FF23-FB18-C026-798711FB3C89}"/>
                </a:ext>
              </a:extLst>
            </p:cNvPr>
            <p:cNvCxnSpPr>
              <a:cxnSpLocks/>
              <a:stCxn id="34" idx="3"/>
            </p:cNvCxnSpPr>
            <p:nvPr/>
          </p:nvCxnSpPr>
          <p:spPr>
            <a:xfrm flipV="1">
              <a:off x="2924662" y="2222847"/>
              <a:ext cx="5185437" cy="598304"/>
            </a:xfrm>
            <a:prstGeom prst="straightConnector1">
              <a:avLst/>
            </a:prstGeom>
            <a:ln>
              <a:solidFill>
                <a:srgbClr val="FFC000"/>
              </a:solidFill>
              <a:headEnd type="triangl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37" name="Titolo 1">
            <a:extLst>
              <a:ext uri="{FF2B5EF4-FFF2-40B4-BE49-F238E27FC236}">
                <a16:creationId xmlns:a16="http://schemas.microsoft.com/office/drawing/2014/main" id="{90F30187-6971-C403-F241-CD4B5205410B}"/>
              </a:ext>
            </a:extLst>
          </p:cNvPr>
          <p:cNvSpPr txBox="1">
            <a:spLocks/>
          </p:cNvSpPr>
          <p:nvPr/>
        </p:nvSpPr>
        <p:spPr bwMode="auto">
          <a:xfrm>
            <a:off x="155575" y="85264"/>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err="1"/>
              <a:t>Oscillometry</a:t>
            </a:r>
            <a:r>
              <a:rPr lang="en-US" kern="0"/>
              <a:t>: development</a:t>
            </a:r>
          </a:p>
        </p:txBody>
      </p:sp>
      <p:pic>
        <p:nvPicPr>
          <p:cNvPr id="10" name="Picture 4" descr="Forced oscillation technique PFT system - tremoFlo™ C-100 AOS™ - THORASYS  Thoracic Medical Systems Inc.">
            <a:extLst>
              <a:ext uri="{FF2B5EF4-FFF2-40B4-BE49-F238E27FC236}">
                <a16:creationId xmlns:a16="http://schemas.microsoft.com/office/drawing/2014/main" id="{DD72D2EC-F268-CEF1-4990-709014C8528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642147" y="4640431"/>
            <a:ext cx="1103334" cy="1107012"/>
          </a:xfrm>
          <a:prstGeom prst="rect">
            <a:avLst/>
          </a:prstGeom>
          <a:noFill/>
          <a:extLst>
            <a:ext uri="{909E8E84-426E-40DD-AFC4-6F175D3DCCD1}">
              <a14:hiddenFill xmlns:a14="http://schemas.microsoft.com/office/drawing/2010/main">
                <a:solidFill>
                  <a:srgbClr val="FFFFFF"/>
                </a:solidFill>
              </a14:hiddenFill>
            </a:ext>
          </a:extLst>
        </p:spPr>
      </p:pic>
      <p:sp>
        <p:nvSpPr>
          <p:cNvPr id="12" name="Rettangolo 11">
            <a:extLst>
              <a:ext uri="{FF2B5EF4-FFF2-40B4-BE49-F238E27FC236}">
                <a16:creationId xmlns:a16="http://schemas.microsoft.com/office/drawing/2014/main" id="{783DD6B1-460E-4B40-A289-D8FEE2E85C6E}"/>
              </a:ext>
            </a:extLst>
          </p:cNvPr>
          <p:cNvSpPr/>
          <p:nvPr/>
        </p:nvSpPr>
        <p:spPr>
          <a:xfrm>
            <a:off x="-64869" y="3060782"/>
            <a:ext cx="3411272" cy="1477328"/>
          </a:xfrm>
          <a:prstGeom prst="rect">
            <a:avLst/>
          </a:prstGeom>
        </p:spPr>
        <p:txBody>
          <a:bodyPr wrap="square">
            <a:spAutoFit/>
          </a:bodyPr>
          <a:lstStyle/>
          <a:p>
            <a:pPr marL="285750" indent="-285750" algn="just">
              <a:buFont typeface="Wingdings" panose="05000000000000000000" pitchFamily="2" charset="2"/>
              <a:buChar char="ü"/>
            </a:pPr>
            <a:r>
              <a:rPr lang="en-US" dirty="0">
                <a:latin typeface="Klavika Lt" panose="02000000000000000000" pitchFamily="50" charset="0"/>
              </a:rPr>
              <a:t>New publications that demonstrate the clinical utility of </a:t>
            </a:r>
            <a:r>
              <a:rPr lang="en-US" dirty="0" err="1">
                <a:latin typeface="Klavika Lt" panose="02000000000000000000" pitchFamily="50" charset="0"/>
              </a:rPr>
              <a:t>oscillometry</a:t>
            </a:r>
            <a:endParaRPr lang="en-US" dirty="0">
              <a:latin typeface="Klavika Md" panose="02000000000000000000" pitchFamily="50" charset="0"/>
            </a:endParaRPr>
          </a:p>
          <a:p>
            <a:pPr marL="285750" indent="-285750" algn="just">
              <a:buFont typeface="Wingdings" panose="05000000000000000000" pitchFamily="2" charset="2"/>
              <a:buChar char="ü"/>
            </a:pPr>
            <a:r>
              <a:rPr lang="en-US" dirty="0" err="1">
                <a:latin typeface="Klavika Md" panose="02000000000000000000" pitchFamily="50" charset="0"/>
              </a:rPr>
              <a:t>Pubblication</a:t>
            </a:r>
            <a:r>
              <a:rPr lang="en-US" dirty="0">
                <a:latin typeface="Klavika Md" panose="02000000000000000000" pitchFamily="50" charset="0"/>
              </a:rPr>
              <a:t> of technical standard documents </a:t>
            </a:r>
          </a:p>
        </p:txBody>
      </p:sp>
      <p:pic>
        <p:nvPicPr>
          <p:cNvPr id="23" name="Immagine 22">
            <a:extLst>
              <a:ext uri="{FF2B5EF4-FFF2-40B4-BE49-F238E27FC236}">
                <a16:creationId xmlns:a16="http://schemas.microsoft.com/office/drawing/2014/main" id="{F0C578B1-EA33-59BC-6A7E-F468A4665D93}"/>
              </a:ext>
            </a:extLst>
          </p:cNvPr>
          <p:cNvPicPr>
            <a:picLocks noChangeAspect="1"/>
          </p:cNvPicPr>
          <p:nvPr/>
        </p:nvPicPr>
        <p:blipFill rotWithShape="1">
          <a:blip r:embed="rId9"/>
          <a:srcRect r="47668"/>
          <a:stretch/>
        </p:blipFill>
        <p:spPr>
          <a:xfrm>
            <a:off x="5718167" y="4581366"/>
            <a:ext cx="810196" cy="1019183"/>
          </a:xfrm>
          <a:prstGeom prst="rect">
            <a:avLst/>
          </a:prstGeom>
        </p:spPr>
      </p:pic>
      <p:pic>
        <p:nvPicPr>
          <p:cNvPr id="49" name="Picture 2" descr="COSMED - Q-i2m">
            <a:extLst>
              <a:ext uri="{FF2B5EF4-FFF2-40B4-BE49-F238E27FC236}">
                <a16:creationId xmlns:a16="http://schemas.microsoft.com/office/drawing/2014/main" id="{DC659055-D162-4C90-8B40-A1FC119ECC80}"/>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35397" t="1137" b="7904"/>
          <a:stretch/>
        </p:blipFill>
        <p:spPr bwMode="auto">
          <a:xfrm>
            <a:off x="5810294" y="5713490"/>
            <a:ext cx="966009" cy="773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5961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ppt_x"/>
                                          </p:val>
                                        </p:tav>
                                        <p:tav tm="100000">
                                          <p:val>
                                            <p:strVal val="#ppt_x"/>
                                          </p:val>
                                        </p:tav>
                                      </p:tavLst>
                                    </p:anim>
                                    <p:anim calcmode="lin" valueType="num">
                                      <p:cBhvr additive="base">
                                        <p:cTn id="8" dur="500" fill="hold"/>
                                        <p:tgtEl>
                                          <p:spTgt spid="2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additive="base">
                                        <p:cTn id="11" dur="500" fill="hold"/>
                                        <p:tgtEl>
                                          <p:spTgt spid="21"/>
                                        </p:tgtEl>
                                        <p:attrNameLst>
                                          <p:attrName>ppt_x</p:attrName>
                                        </p:attrNameLst>
                                      </p:cBhvr>
                                      <p:tavLst>
                                        <p:tav tm="0">
                                          <p:val>
                                            <p:strVal val="#ppt_x"/>
                                          </p:val>
                                        </p:tav>
                                        <p:tav tm="100000">
                                          <p:val>
                                            <p:strVal val="#ppt_x"/>
                                          </p:val>
                                        </p:tav>
                                      </p:tavLst>
                                    </p:anim>
                                    <p:anim calcmode="lin" valueType="num">
                                      <p:cBhvr additive="base">
                                        <p:cTn id="12" dur="500" fill="hold"/>
                                        <p:tgtEl>
                                          <p:spTgt spid="21"/>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anim calcmode="lin" valueType="num">
                                      <p:cBhvr additive="base">
                                        <p:cTn id="15" dur="500" fill="hold"/>
                                        <p:tgtEl>
                                          <p:spTgt spid="23"/>
                                        </p:tgtEl>
                                        <p:attrNameLst>
                                          <p:attrName>ppt_x</p:attrName>
                                        </p:attrNameLst>
                                      </p:cBhvr>
                                      <p:tavLst>
                                        <p:tav tm="0">
                                          <p:val>
                                            <p:strVal val="#ppt_x"/>
                                          </p:val>
                                        </p:tav>
                                        <p:tav tm="100000">
                                          <p:val>
                                            <p:strVal val="#ppt_x"/>
                                          </p:val>
                                        </p:tav>
                                      </p:tavLst>
                                    </p:anim>
                                    <p:anim calcmode="lin" valueType="num">
                                      <p:cBhvr additive="base">
                                        <p:cTn id="16" dur="500" fill="hold"/>
                                        <p:tgtEl>
                                          <p:spTgt spid="2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9"/>
                                        </p:tgtEl>
                                        <p:attrNameLst>
                                          <p:attrName>style.visibility</p:attrName>
                                        </p:attrNameLst>
                                      </p:cBhvr>
                                      <p:to>
                                        <p:strVal val="visible"/>
                                      </p:to>
                                    </p:set>
                                    <p:anim calcmode="lin" valueType="num">
                                      <p:cBhvr additive="base">
                                        <p:cTn id="19" dur="500" fill="hold"/>
                                        <p:tgtEl>
                                          <p:spTgt spid="49"/>
                                        </p:tgtEl>
                                        <p:attrNameLst>
                                          <p:attrName>ppt_x</p:attrName>
                                        </p:attrNameLst>
                                      </p:cBhvr>
                                      <p:tavLst>
                                        <p:tav tm="0">
                                          <p:val>
                                            <p:strVal val="#ppt_x"/>
                                          </p:val>
                                        </p:tav>
                                        <p:tav tm="100000">
                                          <p:val>
                                            <p:strVal val="#ppt_x"/>
                                          </p:val>
                                        </p:tav>
                                      </p:tavLst>
                                    </p:anim>
                                    <p:anim calcmode="lin" valueType="num">
                                      <p:cBhvr additive="base">
                                        <p:cTn id="20" dur="500" fill="hold"/>
                                        <p:tgtEl>
                                          <p:spTgt spid="4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additive="base">
                                        <p:cTn id="23" dur="500" fill="hold"/>
                                        <p:tgtEl>
                                          <p:spTgt spid="48"/>
                                        </p:tgtEl>
                                        <p:attrNameLst>
                                          <p:attrName>ppt_x</p:attrName>
                                        </p:attrNameLst>
                                      </p:cBhvr>
                                      <p:tavLst>
                                        <p:tav tm="0">
                                          <p:val>
                                            <p:strVal val="#ppt_x"/>
                                          </p:val>
                                        </p:tav>
                                        <p:tav tm="100000">
                                          <p:val>
                                            <p:strVal val="#ppt_x"/>
                                          </p:val>
                                        </p:tav>
                                      </p:tavLst>
                                    </p:anim>
                                    <p:anim calcmode="lin" valueType="num">
                                      <p:cBhvr additive="base">
                                        <p:cTn id="24" dur="500" fill="hold"/>
                                        <p:tgtEl>
                                          <p:spTgt spid="48"/>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 calcmode="lin" valueType="num">
                                      <p:cBhvr additive="base">
                                        <p:cTn id="27" dur="500" fill="hold"/>
                                        <p:tgtEl>
                                          <p:spTgt spid="14"/>
                                        </p:tgtEl>
                                        <p:attrNameLst>
                                          <p:attrName>ppt_x</p:attrName>
                                        </p:attrNameLst>
                                      </p:cBhvr>
                                      <p:tavLst>
                                        <p:tav tm="0">
                                          <p:val>
                                            <p:strVal val="#ppt_x"/>
                                          </p:val>
                                        </p:tav>
                                        <p:tav tm="100000">
                                          <p:val>
                                            <p:strVal val="#ppt_x"/>
                                          </p:val>
                                        </p:tav>
                                      </p:tavLst>
                                    </p:anim>
                                    <p:anim calcmode="lin" valueType="num">
                                      <p:cBhvr additive="base">
                                        <p:cTn id="28" dur="500" fill="hold"/>
                                        <p:tgtEl>
                                          <p:spTgt spid="14"/>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par>
                                <p:cTn id="33" presetID="2" presetClass="entr" presetSubtype="4" fill="hold" nodeType="withEffect">
                                  <p:stCondLst>
                                    <p:cond delay="0"/>
                                  </p:stCondLst>
                                  <p:childTnLst>
                                    <p:set>
                                      <p:cBhvr>
                                        <p:cTn id="34" dur="1" fill="hold">
                                          <p:stCondLst>
                                            <p:cond delay="0"/>
                                          </p:stCondLst>
                                        </p:cTn>
                                        <p:tgtEl>
                                          <p:spTgt spid="19"/>
                                        </p:tgtEl>
                                        <p:attrNameLst>
                                          <p:attrName>style.visibility</p:attrName>
                                        </p:attrNameLst>
                                      </p:cBhvr>
                                      <p:to>
                                        <p:strVal val="visible"/>
                                      </p:to>
                                    </p:set>
                                    <p:anim calcmode="lin" valueType="num">
                                      <p:cBhvr additive="base">
                                        <p:cTn id="35" dur="500" fill="hold"/>
                                        <p:tgtEl>
                                          <p:spTgt spid="19"/>
                                        </p:tgtEl>
                                        <p:attrNameLst>
                                          <p:attrName>ppt_x</p:attrName>
                                        </p:attrNameLst>
                                      </p:cBhvr>
                                      <p:tavLst>
                                        <p:tav tm="0">
                                          <p:val>
                                            <p:strVal val="#ppt_x"/>
                                          </p:val>
                                        </p:tav>
                                        <p:tav tm="100000">
                                          <p:val>
                                            <p:strVal val="#ppt_x"/>
                                          </p:val>
                                        </p:tav>
                                      </p:tavLst>
                                    </p:anim>
                                    <p:anim calcmode="lin" valueType="num">
                                      <p:cBhvr additive="base">
                                        <p:cTn id="3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3"/>
                                        </p:tgtEl>
                                        <p:attrNameLst>
                                          <p:attrName>style.visibility</p:attrName>
                                        </p:attrNameLst>
                                      </p:cBhvr>
                                      <p:to>
                                        <p:strVal val="visible"/>
                                      </p:to>
                                    </p:set>
                                    <p:animEffect transition="in" filter="fade">
                                      <p:cBhvr>
                                        <p:cTn id="41" dur="1000"/>
                                        <p:tgtEl>
                                          <p:spTgt spid="43"/>
                                        </p:tgtEl>
                                      </p:cBhvr>
                                    </p:animEffect>
                                    <p:anim calcmode="lin" valueType="num">
                                      <p:cBhvr>
                                        <p:cTn id="42" dur="1000" fill="hold"/>
                                        <p:tgtEl>
                                          <p:spTgt spid="43"/>
                                        </p:tgtEl>
                                        <p:attrNameLst>
                                          <p:attrName>ppt_x</p:attrName>
                                        </p:attrNameLst>
                                      </p:cBhvr>
                                      <p:tavLst>
                                        <p:tav tm="0">
                                          <p:val>
                                            <p:strVal val="#ppt_x"/>
                                          </p:val>
                                        </p:tav>
                                        <p:tav tm="100000">
                                          <p:val>
                                            <p:strVal val="#ppt_x"/>
                                          </p:val>
                                        </p:tav>
                                      </p:tavLst>
                                    </p:anim>
                                    <p:anim calcmode="lin" valueType="num">
                                      <p:cBhvr>
                                        <p:cTn id="43" dur="1000" fill="hold"/>
                                        <p:tgtEl>
                                          <p:spTgt spid="43"/>
                                        </p:tgtEl>
                                        <p:attrNameLst>
                                          <p:attrName>ppt_y</p:attrName>
                                        </p:attrNameLst>
                                      </p:cBhvr>
                                      <p:tavLst>
                                        <p:tav tm="0">
                                          <p:val>
                                            <p:strVal val="#ppt_y+.1"/>
                                          </p:val>
                                        </p:tav>
                                        <p:tav tm="100000">
                                          <p:val>
                                            <p:strVal val="#ppt_y"/>
                                          </p:val>
                                        </p:tav>
                                      </p:tavLst>
                                    </p:anim>
                                  </p:childTnLst>
                                </p:cTn>
                              </p:par>
                              <p:par>
                                <p:cTn id="44" presetID="2" presetClass="entr" presetSubtype="4" fill="hold" grpId="0" nodeType="with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additive="base">
                                        <p:cTn id="46" dur="500" fill="hold"/>
                                        <p:tgtEl>
                                          <p:spTgt spid="12"/>
                                        </p:tgtEl>
                                        <p:attrNameLst>
                                          <p:attrName>ppt_x</p:attrName>
                                        </p:attrNameLst>
                                      </p:cBhvr>
                                      <p:tavLst>
                                        <p:tav tm="0">
                                          <p:val>
                                            <p:strVal val="#ppt_x"/>
                                          </p:val>
                                        </p:tav>
                                        <p:tav tm="100000">
                                          <p:val>
                                            <p:strVal val="#ppt_x"/>
                                          </p:val>
                                        </p:tav>
                                      </p:tavLst>
                                    </p:anim>
                                    <p:anim calcmode="lin" valueType="num">
                                      <p:cBhvr additive="base">
                                        <p:cTn id="47"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0A1E86-2499-66BC-41FC-32FC8FC43B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1534EF-6032-8493-1F3F-E77DE4757409}"/>
              </a:ext>
            </a:extLst>
          </p:cNvPr>
          <p:cNvSpPr>
            <a:spLocks noGrp="1"/>
          </p:cNvSpPr>
          <p:nvPr>
            <p:ph type="title"/>
          </p:nvPr>
        </p:nvSpPr>
        <p:spPr>
          <a:xfrm>
            <a:off x="139419" y="114789"/>
            <a:ext cx="6784321" cy="838200"/>
          </a:xfrm>
        </p:spPr>
        <p:txBody>
          <a:bodyPr/>
          <a:lstStyle/>
          <a:p>
            <a:r>
              <a:rPr lang="it-IT" dirty="0" err="1"/>
              <a:t>Advantages</a:t>
            </a:r>
            <a:r>
              <a:rPr lang="it-IT" dirty="0"/>
              <a:t> of </a:t>
            </a:r>
            <a:r>
              <a:rPr lang="it-IT" dirty="0" err="1"/>
              <a:t>oscillometry</a:t>
            </a:r>
            <a:r>
              <a:rPr lang="it-IT" dirty="0"/>
              <a:t> in clinical practice</a:t>
            </a:r>
          </a:p>
        </p:txBody>
      </p:sp>
      <p:sp>
        <p:nvSpPr>
          <p:cNvPr id="4" name="Rectangle 3">
            <a:extLst>
              <a:ext uri="{FF2B5EF4-FFF2-40B4-BE49-F238E27FC236}">
                <a16:creationId xmlns:a16="http://schemas.microsoft.com/office/drawing/2014/main" id="{8BF78B22-806E-0DA8-4E89-635DA0A0624E}"/>
              </a:ext>
            </a:extLst>
          </p:cNvPr>
          <p:cNvSpPr/>
          <p:nvPr/>
        </p:nvSpPr>
        <p:spPr>
          <a:xfrm>
            <a:off x="351117" y="1416307"/>
            <a:ext cx="7842625" cy="4708981"/>
          </a:xfrm>
          <a:prstGeom prst="rect">
            <a:avLst/>
          </a:prstGeom>
        </p:spPr>
        <p:txBody>
          <a:bodyPr wrap="square">
            <a:spAutoFit/>
          </a:bodyPr>
          <a:lstStyle/>
          <a:p>
            <a:pPr algn="just"/>
            <a:r>
              <a:rPr lang="it-IT" sz="2400" dirty="0" err="1">
                <a:solidFill>
                  <a:schemeClr val="tx1">
                    <a:lumMod val="50000"/>
                    <a:lumOff val="50000"/>
                  </a:schemeClr>
                </a:solidFill>
                <a:latin typeface="Klavika Md" panose="02000000000000000000" pitchFamily="50" charset="0"/>
              </a:rPr>
              <a:t>Faster</a:t>
            </a:r>
            <a:r>
              <a:rPr lang="it-IT" sz="2400" dirty="0">
                <a:solidFill>
                  <a:schemeClr val="tx1">
                    <a:lumMod val="50000"/>
                    <a:lumOff val="50000"/>
                  </a:schemeClr>
                </a:solidFill>
                <a:latin typeface="Klavika Md" panose="02000000000000000000" pitchFamily="50" charset="0"/>
              </a:rPr>
              <a:t> testing</a:t>
            </a:r>
            <a:endParaRPr lang="it-IT" sz="2400" dirty="0"/>
          </a:p>
          <a:p>
            <a:pPr algn="just"/>
            <a:r>
              <a:rPr lang="it-IT" dirty="0" err="1">
                <a:latin typeface="Klavika Lt" panose="02000000000000000000" pitchFamily="50" charset="0"/>
              </a:rPr>
              <a:t>Oscillometry</a:t>
            </a:r>
            <a:r>
              <a:rPr lang="it-IT" dirty="0">
                <a:latin typeface="Klavika Lt" panose="02000000000000000000" pitchFamily="50" charset="0"/>
              </a:rPr>
              <a:t> testing </a:t>
            </a:r>
            <a:r>
              <a:rPr lang="it-IT" dirty="0" err="1">
                <a:latin typeface="Klavika Lt" panose="02000000000000000000" pitchFamily="50" charset="0"/>
              </a:rPr>
              <a:t>requires</a:t>
            </a:r>
            <a:r>
              <a:rPr lang="it-IT" dirty="0">
                <a:latin typeface="Klavika Lt" panose="02000000000000000000" pitchFamily="50" charset="0"/>
              </a:rPr>
              <a:t> 3 </a:t>
            </a:r>
            <a:r>
              <a:rPr lang="it-IT" dirty="0" err="1">
                <a:latin typeface="Klavika Lt" panose="02000000000000000000" pitchFamily="50" charset="0"/>
              </a:rPr>
              <a:t>measurements</a:t>
            </a:r>
            <a:r>
              <a:rPr lang="it-IT" dirty="0">
                <a:latin typeface="Klavika Lt" panose="02000000000000000000" pitchFamily="50" charset="0"/>
              </a:rPr>
              <a:t> of 5-10 </a:t>
            </a:r>
            <a:r>
              <a:rPr lang="it-IT" dirty="0" err="1">
                <a:latin typeface="Klavika Lt" panose="02000000000000000000" pitchFamily="50" charset="0"/>
              </a:rPr>
              <a:t>breaths</a:t>
            </a:r>
            <a:r>
              <a:rPr lang="it-IT" dirty="0">
                <a:latin typeface="Klavika Lt" panose="02000000000000000000" pitchFamily="50" charset="0"/>
              </a:rPr>
              <a:t> </a:t>
            </a:r>
            <a:r>
              <a:rPr lang="it-IT" dirty="0" err="1">
                <a:latin typeface="Klavika Lt" panose="02000000000000000000" pitchFamily="50" charset="0"/>
              </a:rPr>
              <a:t>each</a:t>
            </a:r>
            <a:r>
              <a:rPr lang="it-IT" dirty="0">
                <a:latin typeface="Klavika Lt" panose="02000000000000000000" pitchFamily="50" charset="0"/>
              </a:rPr>
              <a:t> for a </a:t>
            </a:r>
            <a:r>
              <a:rPr lang="it-IT" dirty="0" err="1">
                <a:latin typeface="Klavika Lt" panose="02000000000000000000" pitchFamily="50" charset="0"/>
              </a:rPr>
              <a:t>total</a:t>
            </a:r>
            <a:r>
              <a:rPr lang="it-IT" dirty="0">
                <a:latin typeface="Klavika Lt" panose="02000000000000000000" pitchFamily="50" charset="0"/>
              </a:rPr>
              <a:t> of </a:t>
            </a:r>
            <a:r>
              <a:rPr lang="it-IT" b="1" dirty="0" err="1">
                <a:latin typeface="Klavika Lt" panose="02000000000000000000" pitchFamily="50" charset="0"/>
              </a:rPr>
              <a:t>about</a:t>
            </a:r>
            <a:r>
              <a:rPr lang="it-IT" b="1" dirty="0">
                <a:latin typeface="Klavika Lt" panose="02000000000000000000" pitchFamily="50" charset="0"/>
              </a:rPr>
              <a:t> 5 minutes</a:t>
            </a:r>
            <a:r>
              <a:rPr lang="it-IT" dirty="0">
                <a:latin typeface="Klavika Lt" panose="02000000000000000000" pitchFamily="50" charset="0"/>
              </a:rPr>
              <a:t>.</a:t>
            </a:r>
          </a:p>
          <a:p>
            <a:pPr algn="just"/>
            <a:endParaRPr lang="it-IT" dirty="0">
              <a:latin typeface="Klavika Lt" panose="02000000000000000000" pitchFamily="50" charset="0"/>
            </a:endParaRPr>
          </a:p>
          <a:p>
            <a:pPr algn="just"/>
            <a:r>
              <a:rPr lang="it-IT" sz="2400" dirty="0" err="1">
                <a:solidFill>
                  <a:schemeClr val="tx1">
                    <a:lumMod val="50000"/>
                    <a:lumOff val="50000"/>
                  </a:schemeClr>
                </a:solidFill>
                <a:latin typeface="Klavika Md" panose="02000000000000000000" pitchFamily="50" charset="0"/>
              </a:rPr>
              <a:t>Less</a:t>
            </a:r>
            <a:r>
              <a:rPr lang="it-IT" sz="2400" dirty="0">
                <a:solidFill>
                  <a:schemeClr val="tx1">
                    <a:lumMod val="50000"/>
                    <a:lumOff val="50000"/>
                  </a:schemeClr>
                </a:solidFill>
                <a:latin typeface="Klavika Md" panose="02000000000000000000" pitchFamily="50" charset="0"/>
              </a:rPr>
              <a:t> </a:t>
            </a:r>
            <a:r>
              <a:rPr lang="it-IT" sz="2400" dirty="0" err="1">
                <a:solidFill>
                  <a:schemeClr val="tx1">
                    <a:lumMod val="50000"/>
                    <a:lumOff val="50000"/>
                  </a:schemeClr>
                </a:solidFill>
                <a:latin typeface="Klavika Md" panose="02000000000000000000" pitchFamily="50" charset="0"/>
              </a:rPr>
              <a:t>effort</a:t>
            </a:r>
            <a:r>
              <a:rPr lang="it-IT" sz="2400" dirty="0">
                <a:solidFill>
                  <a:schemeClr val="tx1">
                    <a:lumMod val="50000"/>
                    <a:lumOff val="50000"/>
                  </a:schemeClr>
                </a:solidFill>
                <a:latin typeface="Klavika Md" panose="02000000000000000000" pitchFamily="50" charset="0"/>
              </a:rPr>
              <a:t> </a:t>
            </a:r>
            <a:r>
              <a:rPr lang="it-IT" sz="2400" dirty="0" err="1">
                <a:solidFill>
                  <a:schemeClr val="tx1">
                    <a:lumMod val="50000"/>
                    <a:lumOff val="50000"/>
                  </a:schemeClr>
                </a:solidFill>
                <a:latin typeface="Klavika Md" panose="02000000000000000000" pitchFamily="50" charset="0"/>
              </a:rPr>
              <a:t>required</a:t>
            </a:r>
            <a:r>
              <a:rPr lang="it-IT" sz="2400" dirty="0">
                <a:solidFill>
                  <a:schemeClr val="tx1">
                    <a:lumMod val="50000"/>
                    <a:lumOff val="50000"/>
                  </a:schemeClr>
                </a:solidFill>
                <a:latin typeface="Klavika Md" panose="02000000000000000000" pitchFamily="50" charset="0"/>
              </a:rPr>
              <a:t> by </a:t>
            </a:r>
            <a:r>
              <a:rPr lang="it-IT" sz="2400" dirty="0" err="1">
                <a:solidFill>
                  <a:schemeClr val="tx1">
                    <a:lumMod val="50000"/>
                    <a:lumOff val="50000"/>
                  </a:schemeClr>
                </a:solidFill>
                <a:latin typeface="Klavika Md" panose="02000000000000000000" pitchFamily="50" charset="0"/>
              </a:rPr>
              <a:t>patients</a:t>
            </a:r>
            <a:r>
              <a:rPr lang="it-IT" sz="2400" dirty="0">
                <a:solidFill>
                  <a:schemeClr val="tx1">
                    <a:lumMod val="50000"/>
                    <a:lumOff val="50000"/>
                  </a:schemeClr>
                </a:solidFill>
                <a:latin typeface="Klavika Md" panose="02000000000000000000" pitchFamily="50" charset="0"/>
              </a:rPr>
              <a:t> </a:t>
            </a:r>
          </a:p>
          <a:p>
            <a:pPr algn="just"/>
            <a:r>
              <a:rPr lang="it-IT" dirty="0" err="1">
                <a:latin typeface="Klavika Lt" panose="02000000000000000000" pitchFamily="50" charset="0"/>
              </a:rPr>
              <a:t>Oscillometry</a:t>
            </a:r>
            <a:r>
              <a:rPr lang="it-IT" dirty="0">
                <a:latin typeface="Klavika Lt" panose="02000000000000000000" pitchFamily="50" charset="0"/>
              </a:rPr>
              <a:t> </a:t>
            </a:r>
            <a:r>
              <a:rPr lang="it-IT" dirty="0" err="1">
                <a:latin typeface="Klavika Lt" panose="02000000000000000000" pitchFamily="50" charset="0"/>
              </a:rPr>
              <a:t>requires</a:t>
            </a:r>
            <a:r>
              <a:rPr lang="it-IT" dirty="0">
                <a:latin typeface="Klavika Lt" panose="02000000000000000000" pitchFamily="50" charset="0"/>
              </a:rPr>
              <a:t> </a:t>
            </a:r>
            <a:r>
              <a:rPr lang="it-IT" dirty="0" err="1">
                <a:latin typeface="Klavika Lt" panose="02000000000000000000" pitchFamily="50" charset="0"/>
              </a:rPr>
              <a:t>less</a:t>
            </a:r>
            <a:r>
              <a:rPr lang="it-IT" dirty="0">
                <a:latin typeface="Klavika Lt" panose="02000000000000000000" pitchFamily="50" charset="0"/>
              </a:rPr>
              <a:t> </a:t>
            </a:r>
            <a:r>
              <a:rPr lang="it-IT" dirty="0" err="1">
                <a:latin typeface="Klavika Lt" panose="02000000000000000000" pitchFamily="50" charset="0"/>
              </a:rPr>
              <a:t>effort</a:t>
            </a:r>
            <a:r>
              <a:rPr lang="it-IT" dirty="0">
                <a:latin typeface="Klavika Lt" panose="02000000000000000000" pitchFamily="50" charset="0"/>
              </a:rPr>
              <a:t> from the </a:t>
            </a:r>
            <a:r>
              <a:rPr lang="it-IT" dirty="0" err="1">
                <a:latin typeface="Klavika Lt" panose="02000000000000000000" pitchFamily="50" charset="0"/>
              </a:rPr>
              <a:t>patient</a:t>
            </a:r>
            <a:r>
              <a:rPr lang="it-IT" dirty="0">
                <a:latin typeface="Klavika Lt" panose="02000000000000000000" pitchFamily="50" charset="0"/>
              </a:rPr>
              <a:t>, making </a:t>
            </a:r>
            <a:r>
              <a:rPr lang="it-IT" dirty="0" err="1">
                <a:latin typeface="Klavika Lt" panose="02000000000000000000" pitchFamily="50" charset="0"/>
              </a:rPr>
              <a:t>it</a:t>
            </a:r>
            <a:r>
              <a:rPr lang="it-IT" dirty="0">
                <a:latin typeface="Klavika Lt" panose="02000000000000000000" pitchFamily="50" charset="0"/>
              </a:rPr>
              <a:t> </a:t>
            </a:r>
            <a:r>
              <a:rPr lang="it-IT" b="1" dirty="0">
                <a:latin typeface="Klavika Lt" panose="02000000000000000000" pitchFamily="50" charset="0"/>
              </a:rPr>
              <a:t>more </a:t>
            </a:r>
            <a:r>
              <a:rPr lang="it-IT" b="1" dirty="0" err="1">
                <a:latin typeface="Klavika Lt" panose="02000000000000000000" pitchFamily="50" charset="0"/>
              </a:rPr>
              <a:t>suitable</a:t>
            </a:r>
            <a:r>
              <a:rPr lang="it-IT" b="1" dirty="0">
                <a:latin typeface="Klavika Lt" panose="02000000000000000000" pitchFamily="50" charset="0"/>
              </a:rPr>
              <a:t> for </a:t>
            </a:r>
            <a:r>
              <a:rPr lang="it-IT" b="1" dirty="0" err="1">
                <a:latin typeface="Klavika Lt" panose="02000000000000000000" pitchFamily="50" charset="0"/>
              </a:rPr>
              <a:t>children</a:t>
            </a:r>
            <a:r>
              <a:rPr lang="it-IT" b="1" dirty="0">
                <a:latin typeface="Klavika Lt" panose="02000000000000000000" pitchFamily="50" charset="0"/>
              </a:rPr>
              <a:t> and </a:t>
            </a:r>
            <a:r>
              <a:rPr lang="it-IT" b="1" dirty="0" err="1">
                <a:latin typeface="Klavika Lt" panose="02000000000000000000" pitchFamily="50" charset="0"/>
              </a:rPr>
              <a:t>elderly</a:t>
            </a:r>
            <a:r>
              <a:rPr lang="it-IT" b="1" dirty="0">
                <a:latin typeface="Klavika Lt" panose="02000000000000000000" pitchFamily="50" charset="0"/>
              </a:rPr>
              <a:t> </a:t>
            </a:r>
            <a:r>
              <a:rPr lang="it-IT" b="1" dirty="0" err="1">
                <a:latin typeface="Klavika Lt" panose="02000000000000000000" pitchFamily="50" charset="0"/>
              </a:rPr>
              <a:t>patients</a:t>
            </a:r>
            <a:r>
              <a:rPr lang="it-IT" dirty="0">
                <a:latin typeface="Klavika Lt" panose="02000000000000000000" pitchFamily="50" charset="0"/>
              </a:rPr>
              <a:t>. </a:t>
            </a:r>
          </a:p>
          <a:p>
            <a:pPr algn="just"/>
            <a:endParaRPr lang="it-IT" dirty="0">
              <a:latin typeface="Klavika Lt" panose="02000000000000000000" pitchFamily="50" charset="0"/>
            </a:endParaRPr>
          </a:p>
          <a:p>
            <a:pPr algn="just"/>
            <a:r>
              <a:rPr lang="it-IT" sz="2400" dirty="0" err="1">
                <a:solidFill>
                  <a:schemeClr val="tx1">
                    <a:lumMod val="50000"/>
                    <a:lumOff val="50000"/>
                  </a:schemeClr>
                </a:solidFill>
                <a:latin typeface="Klavika Md" panose="02000000000000000000" pitchFamily="50" charset="0"/>
              </a:rPr>
              <a:t>Very</a:t>
            </a:r>
            <a:r>
              <a:rPr lang="it-IT" sz="2400" dirty="0">
                <a:solidFill>
                  <a:schemeClr val="tx1">
                    <a:lumMod val="50000"/>
                    <a:lumOff val="50000"/>
                  </a:schemeClr>
                </a:solidFill>
                <a:latin typeface="Klavika Md" panose="02000000000000000000" pitchFamily="50" charset="0"/>
              </a:rPr>
              <a:t> sensitive to </a:t>
            </a:r>
            <a:r>
              <a:rPr lang="it-IT" sz="2400" dirty="0" err="1">
                <a:solidFill>
                  <a:schemeClr val="tx1">
                    <a:lumMod val="50000"/>
                    <a:lumOff val="50000"/>
                  </a:schemeClr>
                </a:solidFill>
                <a:latin typeface="Klavika Md" panose="02000000000000000000" pitchFamily="50" charset="0"/>
              </a:rPr>
              <a:t>changes</a:t>
            </a:r>
            <a:r>
              <a:rPr lang="it-IT" sz="2400" dirty="0">
                <a:solidFill>
                  <a:schemeClr val="tx1">
                    <a:lumMod val="50000"/>
                    <a:lumOff val="50000"/>
                  </a:schemeClr>
                </a:solidFill>
                <a:latin typeface="Klavika Md" panose="02000000000000000000" pitchFamily="50" charset="0"/>
              </a:rPr>
              <a:t> in </a:t>
            </a:r>
            <a:r>
              <a:rPr lang="it-IT" sz="2400" dirty="0" err="1">
                <a:solidFill>
                  <a:schemeClr val="tx1">
                    <a:lumMod val="50000"/>
                    <a:lumOff val="50000"/>
                  </a:schemeClr>
                </a:solidFill>
                <a:latin typeface="Klavika Md" panose="02000000000000000000" pitchFamily="50" charset="0"/>
              </a:rPr>
              <a:t>lung</a:t>
            </a:r>
            <a:r>
              <a:rPr lang="it-IT" sz="2400" dirty="0">
                <a:solidFill>
                  <a:schemeClr val="tx1">
                    <a:lumMod val="50000"/>
                    <a:lumOff val="50000"/>
                  </a:schemeClr>
                </a:solidFill>
                <a:latin typeface="Klavika Md" panose="02000000000000000000" pitchFamily="50" charset="0"/>
              </a:rPr>
              <a:t> </a:t>
            </a:r>
            <a:r>
              <a:rPr lang="it-IT" sz="2400" dirty="0" err="1">
                <a:solidFill>
                  <a:schemeClr val="tx1">
                    <a:lumMod val="50000"/>
                    <a:lumOff val="50000"/>
                  </a:schemeClr>
                </a:solidFill>
                <a:latin typeface="Klavika Md" panose="02000000000000000000" pitchFamily="50" charset="0"/>
              </a:rPr>
              <a:t>function</a:t>
            </a:r>
            <a:endParaRPr lang="it-IT" sz="2400" dirty="0">
              <a:solidFill>
                <a:schemeClr val="tx1">
                  <a:lumMod val="50000"/>
                  <a:lumOff val="50000"/>
                </a:schemeClr>
              </a:solidFill>
              <a:latin typeface="Klavika Md" panose="02000000000000000000" pitchFamily="50" charset="0"/>
            </a:endParaRPr>
          </a:p>
          <a:p>
            <a:pPr algn="just"/>
            <a:r>
              <a:rPr lang="it-IT" dirty="0" err="1">
                <a:latin typeface="Klavika Lt" panose="02000000000000000000" pitchFamily="50" charset="0"/>
              </a:rPr>
              <a:t>Oscillometry</a:t>
            </a:r>
            <a:r>
              <a:rPr lang="it-IT" dirty="0">
                <a:latin typeface="Klavika Lt" panose="02000000000000000000" pitchFamily="50" charset="0"/>
              </a:rPr>
              <a:t> </a:t>
            </a:r>
            <a:r>
              <a:rPr lang="it-IT" dirty="0" err="1">
                <a:latin typeface="Klavika Lt" panose="02000000000000000000" pitchFamily="50" charset="0"/>
              </a:rPr>
              <a:t>is</a:t>
            </a:r>
            <a:r>
              <a:rPr lang="it-IT" dirty="0">
                <a:latin typeface="Klavika Lt" panose="02000000000000000000" pitchFamily="50" charset="0"/>
              </a:rPr>
              <a:t> </a:t>
            </a:r>
            <a:r>
              <a:rPr lang="it-IT" b="1" dirty="0">
                <a:latin typeface="Klavika Lt" panose="02000000000000000000" pitchFamily="50" charset="0"/>
              </a:rPr>
              <a:t>more sensitive to </a:t>
            </a:r>
            <a:r>
              <a:rPr lang="it-IT" b="1" dirty="0" err="1">
                <a:latin typeface="Klavika Lt" panose="02000000000000000000" pitchFamily="50" charset="0"/>
              </a:rPr>
              <a:t>subtle</a:t>
            </a:r>
            <a:r>
              <a:rPr lang="it-IT" b="1" dirty="0">
                <a:latin typeface="Klavika Lt" panose="02000000000000000000" pitchFamily="50" charset="0"/>
              </a:rPr>
              <a:t> </a:t>
            </a:r>
            <a:r>
              <a:rPr lang="it-IT" b="1" dirty="0" err="1">
                <a:latin typeface="Klavika Lt" panose="02000000000000000000" pitchFamily="50" charset="0"/>
              </a:rPr>
              <a:t>changes</a:t>
            </a:r>
            <a:r>
              <a:rPr lang="it-IT" b="1" dirty="0">
                <a:latin typeface="Klavika Lt" panose="02000000000000000000" pitchFamily="50" charset="0"/>
              </a:rPr>
              <a:t> in </a:t>
            </a:r>
            <a:r>
              <a:rPr lang="it-IT" b="1" dirty="0" err="1">
                <a:latin typeface="Klavika Lt" panose="02000000000000000000" pitchFamily="50" charset="0"/>
              </a:rPr>
              <a:t>lung</a:t>
            </a:r>
            <a:r>
              <a:rPr lang="it-IT" b="1" dirty="0">
                <a:latin typeface="Klavika Lt" panose="02000000000000000000" pitchFamily="50" charset="0"/>
              </a:rPr>
              <a:t> </a:t>
            </a:r>
            <a:r>
              <a:rPr lang="it-IT" b="1" dirty="0" err="1">
                <a:latin typeface="Klavika Lt" panose="02000000000000000000" pitchFamily="50" charset="0"/>
              </a:rPr>
              <a:t>function</a:t>
            </a:r>
            <a:r>
              <a:rPr lang="it-IT" dirty="0">
                <a:latin typeface="Klavika Lt" panose="02000000000000000000" pitchFamily="50" charset="0"/>
              </a:rPr>
              <a:t>, making </a:t>
            </a:r>
            <a:r>
              <a:rPr lang="it-IT" dirty="0" err="1">
                <a:latin typeface="Klavika Lt" panose="02000000000000000000" pitchFamily="50" charset="0"/>
              </a:rPr>
              <a:t>it</a:t>
            </a:r>
            <a:r>
              <a:rPr lang="it-IT" dirty="0">
                <a:latin typeface="Klavika Lt" panose="02000000000000000000" pitchFamily="50" charset="0"/>
              </a:rPr>
              <a:t> </a:t>
            </a:r>
            <a:r>
              <a:rPr lang="it-IT" dirty="0" err="1">
                <a:latin typeface="Klavika Lt" panose="02000000000000000000" pitchFamily="50" charset="0"/>
              </a:rPr>
              <a:t>better</a:t>
            </a:r>
            <a:r>
              <a:rPr lang="it-IT" dirty="0">
                <a:latin typeface="Klavika Lt" panose="02000000000000000000" pitchFamily="50" charset="0"/>
              </a:rPr>
              <a:t> for </a:t>
            </a:r>
            <a:r>
              <a:rPr lang="it-IT" dirty="0" err="1">
                <a:latin typeface="Klavika Lt" panose="02000000000000000000" pitchFamily="50" charset="0"/>
              </a:rPr>
              <a:t>detecting</a:t>
            </a:r>
            <a:r>
              <a:rPr lang="it-IT" dirty="0">
                <a:latin typeface="Klavika Lt" panose="02000000000000000000" pitchFamily="50" charset="0"/>
              </a:rPr>
              <a:t> </a:t>
            </a:r>
            <a:r>
              <a:rPr lang="it-IT" dirty="0" err="1">
                <a:latin typeface="Klavika Lt" panose="02000000000000000000" pitchFamily="50" charset="0"/>
              </a:rPr>
              <a:t>early</a:t>
            </a:r>
            <a:r>
              <a:rPr lang="it-IT" dirty="0">
                <a:latin typeface="Klavika Lt" panose="02000000000000000000" pitchFamily="50" charset="0"/>
              </a:rPr>
              <a:t> </a:t>
            </a:r>
            <a:r>
              <a:rPr lang="it-IT" dirty="0" err="1">
                <a:latin typeface="Klavika Lt" panose="02000000000000000000" pitchFamily="50" charset="0"/>
              </a:rPr>
              <a:t>signs</a:t>
            </a:r>
            <a:r>
              <a:rPr lang="it-IT" dirty="0">
                <a:latin typeface="Klavika Lt" panose="02000000000000000000" pitchFamily="50" charset="0"/>
              </a:rPr>
              <a:t> of </a:t>
            </a:r>
            <a:r>
              <a:rPr lang="it-IT" dirty="0" err="1">
                <a:latin typeface="Klavika Lt" panose="02000000000000000000" pitchFamily="50" charset="0"/>
              </a:rPr>
              <a:t>respiratory</a:t>
            </a:r>
            <a:r>
              <a:rPr lang="it-IT" dirty="0">
                <a:latin typeface="Klavika Lt" panose="02000000000000000000" pitchFamily="50" charset="0"/>
              </a:rPr>
              <a:t> </a:t>
            </a:r>
            <a:r>
              <a:rPr lang="it-IT" dirty="0" err="1">
                <a:latin typeface="Klavika Lt" panose="02000000000000000000" pitchFamily="50" charset="0"/>
              </a:rPr>
              <a:t>disease</a:t>
            </a:r>
            <a:r>
              <a:rPr lang="it-IT" dirty="0">
                <a:latin typeface="Klavika Lt" panose="02000000000000000000" pitchFamily="50" charset="0"/>
              </a:rPr>
              <a:t>. </a:t>
            </a:r>
          </a:p>
          <a:p>
            <a:pPr algn="just"/>
            <a:endParaRPr lang="it-IT" dirty="0">
              <a:latin typeface="Klavika Lt" panose="02000000000000000000" pitchFamily="50" charset="0"/>
            </a:endParaRPr>
          </a:p>
          <a:p>
            <a:pPr algn="just"/>
            <a:r>
              <a:rPr lang="it-IT" sz="2400" dirty="0">
                <a:solidFill>
                  <a:schemeClr val="tx1">
                    <a:lumMod val="50000"/>
                    <a:lumOff val="50000"/>
                  </a:schemeClr>
                </a:solidFill>
                <a:latin typeface="Klavika Md" panose="02000000000000000000" pitchFamily="50" charset="0"/>
              </a:rPr>
              <a:t>Comprehensive </a:t>
            </a:r>
          </a:p>
          <a:p>
            <a:pPr algn="just"/>
            <a:r>
              <a:rPr lang="it-IT" dirty="0" err="1">
                <a:latin typeface="Klavika Lt" panose="02000000000000000000" pitchFamily="50" charset="0"/>
              </a:rPr>
              <a:t>Oscillometry</a:t>
            </a:r>
            <a:r>
              <a:rPr lang="it-IT" dirty="0">
                <a:latin typeface="Klavika Lt" panose="02000000000000000000" pitchFamily="50" charset="0"/>
              </a:rPr>
              <a:t> </a:t>
            </a:r>
            <a:r>
              <a:rPr lang="it-IT" dirty="0" err="1">
                <a:latin typeface="Klavika Lt" panose="02000000000000000000" pitchFamily="50" charset="0"/>
              </a:rPr>
              <a:t>provides</a:t>
            </a:r>
            <a:r>
              <a:rPr lang="it-IT" dirty="0">
                <a:latin typeface="Klavika Lt" panose="02000000000000000000" pitchFamily="50" charset="0"/>
              </a:rPr>
              <a:t> a </a:t>
            </a:r>
            <a:r>
              <a:rPr lang="it-IT" dirty="0" err="1">
                <a:latin typeface="Klavika Lt" panose="02000000000000000000" pitchFamily="50" charset="0"/>
              </a:rPr>
              <a:t>comprehensive</a:t>
            </a:r>
            <a:r>
              <a:rPr lang="it-IT" dirty="0">
                <a:latin typeface="Klavika Lt" panose="02000000000000000000" pitchFamily="50" charset="0"/>
              </a:rPr>
              <a:t> </a:t>
            </a:r>
            <a:r>
              <a:rPr lang="it-IT" dirty="0" err="1">
                <a:latin typeface="Klavika Lt" panose="02000000000000000000" pitchFamily="50" charset="0"/>
              </a:rPr>
              <a:t>assessment</a:t>
            </a:r>
            <a:r>
              <a:rPr lang="it-IT" dirty="0">
                <a:latin typeface="Klavika Lt" panose="02000000000000000000" pitchFamily="50" charset="0"/>
              </a:rPr>
              <a:t> of </a:t>
            </a:r>
            <a:r>
              <a:rPr lang="it-IT" dirty="0" err="1">
                <a:latin typeface="Klavika Lt" panose="02000000000000000000" pitchFamily="50" charset="0"/>
              </a:rPr>
              <a:t>lung</a:t>
            </a:r>
            <a:r>
              <a:rPr lang="it-IT" dirty="0">
                <a:latin typeface="Klavika Lt" panose="02000000000000000000" pitchFamily="50" charset="0"/>
              </a:rPr>
              <a:t> </a:t>
            </a:r>
            <a:r>
              <a:rPr lang="it-IT" dirty="0" err="1">
                <a:latin typeface="Klavika Lt" panose="02000000000000000000" pitchFamily="50" charset="0"/>
              </a:rPr>
              <a:t>function</a:t>
            </a:r>
            <a:r>
              <a:rPr lang="it-IT" dirty="0">
                <a:latin typeface="Klavika Lt" panose="02000000000000000000" pitchFamily="50" charset="0"/>
              </a:rPr>
              <a:t>, </a:t>
            </a:r>
            <a:r>
              <a:rPr lang="it-IT" b="1" dirty="0" err="1">
                <a:latin typeface="Klavika Lt" panose="02000000000000000000" pitchFamily="50" charset="0"/>
              </a:rPr>
              <a:t>including</a:t>
            </a:r>
            <a:r>
              <a:rPr lang="it-IT" b="1" dirty="0">
                <a:latin typeface="Klavika Lt" panose="02000000000000000000" pitchFamily="50" charset="0"/>
              </a:rPr>
              <a:t> small </a:t>
            </a:r>
            <a:r>
              <a:rPr lang="it-IT" b="1" dirty="0" err="1">
                <a:latin typeface="Klavika Lt" panose="02000000000000000000" pitchFamily="50" charset="0"/>
              </a:rPr>
              <a:t>airway</a:t>
            </a:r>
            <a:r>
              <a:rPr lang="it-IT" b="1" dirty="0">
                <a:latin typeface="Klavika Lt" panose="02000000000000000000" pitchFamily="50" charset="0"/>
              </a:rPr>
              <a:t> </a:t>
            </a:r>
            <a:r>
              <a:rPr lang="it-IT" b="1" dirty="0" err="1">
                <a:latin typeface="Klavika Lt" panose="02000000000000000000" pitchFamily="50" charset="0"/>
              </a:rPr>
              <a:t>function</a:t>
            </a:r>
            <a:r>
              <a:rPr lang="it-IT" b="1" dirty="0">
                <a:latin typeface="Klavika Lt" panose="02000000000000000000" pitchFamily="50" charset="0"/>
              </a:rPr>
              <a:t>, </a:t>
            </a:r>
            <a:r>
              <a:rPr lang="it-IT" dirty="0" err="1">
                <a:latin typeface="Klavika Lt" panose="02000000000000000000" pitchFamily="50" charset="0"/>
              </a:rPr>
              <a:t>that</a:t>
            </a:r>
            <a:r>
              <a:rPr lang="it-IT" dirty="0">
                <a:latin typeface="Klavika Lt" panose="02000000000000000000" pitchFamily="50" charset="0"/>
              </a:rPr>
              <a:t> </a:t>
            </a:r>
            <a:r>
              <a:rPr lang="it-IT" dirty="0" err="1">
                <a:latin typeface="Klavika Lt" panose="02000000000000000000" pitchFamily="50" charset="0"/>
              </a:rPr>
              <a:t>spirometry</a:t>
            </a:r>
            <a:r>
              <a:rPr lang="it-IT" dirty="0">
                <a:latin typeface="Klavika Lt" panose="02000000000000000000" pitchFamily="50" charset="0"/>
              </a:rPr>
              <a:t> </a:t>
            </a:r>
            <a:r>
              <a:rPr lang="it-IT" dirty="0" err="1">
                <a:latin typeface="Klavika Lt" panose="02000000000000000000" pitchFamily="50" charset="0"/>
              </a:rPr>
              <a:t>may</a:t>
            </a:r>
            <a:r>
              <a:rPr lang="it-IT" dirty="0">
                <a:latin typeface="Klavika Lt" panose="02000000000000000000" pitchFamily="50" charset="0"/>
              </a:rPr>
              <a:t> miss. </a:t>
            </a:r>
          </a:p>
        </p:txBody>
      </p:sp>
    </p:spTree>
    <p:extLst>
      <p:ext uri="{BB962C8B-B14F-4D97-AF65-F5344CB8AC3E}">
        <p14:creationId xmlns:p14="http://schemas.microsoft.com/office/powerpoint/2010/main" val="22408919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28948" y="101567"/>
            <a:ext cx="7954215" cy="838200"/>
          </a:xfrm>
        </p:spPr>
        <p:txBody>
          <a:bodyPr/>
          <a:lstStyle/>
          <a:p>
            <a:r>
              <a:rPr lang="en-US" dirty="0"/>
              <a:t>Measuring mechanical properties of the respiratory system </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95346" y="1034796"/>
            <a:ext cx="3686205" cy="4509120"/>
          </a:xfrm>
          <a:prstGeom prst="rect">
            <a:avLst/>
          </a:prstGeom>
        </p:spPr>
      </p:pic>
      <p:sp>
        <p:nvSpPr>
          <p:cNvPr id="25" name="Rectangle 29"/>
          <p:cNvSpPr>
            <a:spLocks noChangeAspect="1" noChangeArrowheads="1"/>
          </p:cNvSpPr>
          <p:nvPr/>
        </p:nvSpPr>
        <p:spPr bwMode="auto">
          <a:xfrm>
            <a:off x="6057590" y="4773405"/>
            <a:ext cx="142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pPr algn="ctr" eaLnBrk="1" hangingPunct="1">
              <a:spcBef>
                <a:spcPct val="0"/>
              </a:spcBef>
            </a:pPr>
            <a:r>
              <a:rPr lang="en-US" sz="1800" b="1">
                <a:solidFill>
                  <a:srgbClr val="FF0000"/>
                </a:solidFill>
                <a:latin typeface="Times New Roman" pitchFamily="18" charset="0"/>
              </a:rPr>
              <a:t>respiratory muscles</a:t>
            </a:r>
          </a:p>
          <a:p>
            <a:pPr algn="ctr" eaLnBrk="1" hangingPunct="1">
              <a:spcBef>
                <a:spcPct val="0"/>
              </a:spcBef>
            </a:pPr>
            <a:r>
              <a:rPr lang="en-US" sz="1800" b="1">
                <a:solidFill>
                  <a:srgbClr val="FF0000"/>
                </a:solidFill>
                <a:latin typeface="Times New Roman" pitchFamily="18" charset="0"/>
              </a:rPr>
              <a:t>pressure</a:t>
            </a:r>
          </a:p>
        </p:txBody>
      </p:sp>
      <p:cxnSp>
        <p:nvCxnSpPr>
          <p:cNvPr id="38" name="AutoShape 59"/>
          <p:cNvCxnSpPr>
            <a:cxnSpLocks noChangeAspect="1" noChangeShapeType="1"/>
          </p:cNvCxnSpPr>
          <p:nvPr/>
        </p:nvCxnSpPr>
        <p:spPr bwMode="auto">
          <a:xfrm>
            <a:off x="1860098" y="2237147"/>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Line 73"/>
          <p:cNvSpPr>
            <a:spLocks noChangeAspect="1" noChangeShapeType="1"/>
          </p:cNvSpPr>
          <p:nvPr/>
        </p:nvSpPr>
        <p:spPr bwMode="auto">
          <a:xfrm>
            <a:off x="3151131" y="2229210"/>
            <a:ext cx="792093"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it-IT"/>
          </a:p>
        </p:txBody>
      </p:sp>
      <p:sp>
        <p:nvSpPr>
          <p:cNvPr id="6" name="CasellaDiTesto 5"/>
          <p:cNvSpPr txBox="1"/>
          <p:nvPr/>
        </p:nvSpPr>
        <p:spPr>
          <a:xfrm>
            <a:off x="3053605" y="1681506"/>
            <a:ext cx="671979" cy="369332"/>
          </a:xfrm>
          <a:prstGeom prst="rect">
            <a:avLst/>
          </a:prstGeom>
          <a:noFill/>
        </p:spPr>
        <p:txBody>
          <a:bodyPr wrap="none" rtlCol="0">
            <a:spAutoFit/>
          </a:bodyPr>
          <a:lstStyle/>
          <a:p>
            <a:r>
              <a:rPr lang="en-US"/>
              <a:t>Flow</a:t>
            </a:r>
          </a:p>
        </p:txBody>
      </p:sp>
      <p:cxnSp>
        <p:nvCxnSpPr>
          <p:cNvPr id="31" name="AutoShape 59"/>
          <p:cNvCxnSpPr>
            <a:cxnSpLocks noChangeAspect="1" noChangeShapeType="1"/>
          </p:cNvCxnSpPr>
          <p:nvPr/>
        </p:nvCxnSpPr>
        <p:spPr bwMode="auto">
          <a:xfrm>
            <a:off x="1860098" y="2237147"/>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o 9">
            <a:extLst>
              <a:ext uri="{FF2B5EF4-FFF2-40B4-BE49-F238E27FC236}">
                <a16:creationId xmlns:a16="http://schemas.microsoft.com/office/drawing/2014/main" id="{F328722B-84CB-4E0B-A8AD-AEA1C620678B}"/>
              </a:ext>
            </a:extLst>
          </p:cNvPr>
          <p:cNvGrpSpPr/>
          <p:nvPr/>
        </p:nvGrpSpPr>
        <p:grpSpPr>
          <a:xfrm>
            <a:off x="4581130" y="4669264"/>
            <a:ext cx="278559" cy="508972"/>
            <a:chOff x="719138" y="4869160"/>
            <a:chExt cx="520959" cy="1412771"/>
          </a:xfrm>
        </p:grpSpPr>
        <p:sp>
          <p:nvSpPr>
            <p:cNvPr id="8" name="Ovale 7">
              <a:extLst>
                <a:ext uri="{FF2B5EF4-FFF2-40B4-BE49-F238E27FC236}">
                  <a16:creationId xmlns:a16="http://schemas.microsoft.com/office/drawing/2014/main" id="{C5AF7214-D6D2-49CF-98C9-D4F78FA08752}"/>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7" name="Ovale 46">
              <a:extLst>
                <a:ext uri="{FF2B5EF4-FFF2-40B4-BE49-F238E27FC236}">
                  <a16:creationId xmlns:a16="http://schemas.microsoft.com/office/drawing/2014/main" id="{9CC3B81E-AA2D-4CC2-81F4-BEB949B239B0}"/>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8" name="Ovale 47">
              <a:extLst>
                <a:ext uri="{FF2B5EF4-FFF2-40B4-BE49-F238E27FC236}">
                  <a16:creationId xmlns:a16="http://schemas.microsoft.com/office/drawing/2014/main" id="{36DA6069-2594-4BD1-AEF9-FB8AAFCAE564}"/>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9" name="Ovale 48">
              <a:extLst>
                <a:ext uri="{FF2B5EF4-FFF2-40B4-BE49-F238E27FC236}">
                  <a16:creationId xmlns:a16="http://schemas.microsoft.com/office/drawing/2014/main" id="{AEEA47BC-C379-495B-BA60-3000A63AD8F5}"/>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59" name="Gruppo 58">
            <a:extLst>
              <a:ext uri="{FF2B5EF4-FFF2-40B4-BE49-F238E27FC236}">
                <a16:creationId xmlns:a16="http://schemas.microsoft.com/office/drawing/2014/main" id="{E469A635-9CC1-DA9E-C8FA-CDEA5BEC57EA}"/>
              </a:ext>
            </a:extLst>
          </p:cNvPr>
          <p:cNvGrpSpPr/>
          <p:nvPr/>
        </p:nvGrpSpPr>
        <p:grpSpPr>
          <a:xfrm>
            <a:off x="3952465" y="2527751"/>
            <a:ext cx="1574931" cy="2110043"/>
            <a:chOff x="1752842" y="3258982"/>
            <a:chExt cx="1818843" cy="2217738"/>
          </a:xfrm>
        </p:grpSpPr>
        <p:sp>
          <p:nvSpPr>
            <p:cNvPr id="7" name="AutoShape 5">
              <a:extLst>
                <a:ext uri="{FF2B5EF4-FFF2-40B4-BE49-F238E27FC236}">
                  <a16:creationId xmlns:a16="http://schemas.microsoft.com/office/drawing/2014/main" id="{553CC01C-ABF2-6C8E-2849-20EE22BEC8D8}"/>
                </a:ext>
              </a:extLst>
            </p:cNvPr>
            <p:cNvSpPr>
              <a:spLocks noChangeAspect="1" noChangeArrowheads="1"/>
            </p:cNvSpPr>
            <p:nvPr/>
          </p:nvSpPr>
          <p:spPr bwMode="auto">
            <a:xfrm>
              <a:off x="2573372" y="5219077"/>
              <a:ext cx="158022" cy="257643"/>
            </a:xfrm>
            <a:prstGeom prst="downArrow">
              <a:avLst>
                <a:gd name="adj1" fmla="val 50000"/>
                <a:gd name="adj2" fmla="val 34459"/>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1" name="AutoShape 6">
              <a:extLst>
                <a:ext uri="{FF2B5EF4-FFF2-40B4-BE49-F238E27FC236}">
                  <a16:creationId xmlns:a16="http://schemas.microsoft.com/office/drawing/2014/main" id="{EF1E68D8-A184-F6D4-F568-ABF37AF3BFDB}"/>
                </a:ext>
              </a:extLst>
            </p:cNvPr>
            <p:cNvSpPr>
              <a:spLocks noChangeAspect="1" noChangeArrowheads="1"/>
            </p:cNvSpPr>
            <p:nvPr/>
          </p:nvSpPr>
          <p:spPr bwMode="auto">
            <a:xfrm rot="15224719">
              <a:off x="3369216" y="4325776"/>
              <a:ext cx="202072" cy="202866"/>
            </a:xfrm>
            <a:prstGeom prst="downArrow">
              <a:avLst>
                <a:gd name="adj1" fmla="val 50000"/>
                <a:gd name="adj2" fmla="val 29688"/>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2" name="AutoShape 7">
              <a:extLst>
                <a:ext uri="{FF2B5EF4-FFF2-40B4-BE49-F238E27FC236}">
                  <a16:creationId xmlns:a16="http://schemas.microsoft.com/office/drawing/2014/main" id="{9D8A03B9-8D64-A064-AB09-70D0F2E81197}"/>
                </a:ext>
              </a:extLst>
            </p:cNvPr>
            <p:cNvSpPr>
              <a:spLocks noChangeAspect="1" noChangeArrowheads="1"/>
            </p:cNvSpPr>
            <p:nvPr/>
          </p:nvSpPr>
          <p:spPr bwMode="auto">
            <a:xfrm rot="6375281" flipH="1">
              <a:off x="1752803" y="4324352"/>
              <a:ext cx="200809" cy="200731"/>
            </a:xfrm>
            <a:prstGeom prst="downArrow">
              <a:avLst>
                <a:gd name="adj1" fmla="val 50000"/>
                <a:gd name="adj2" fmla="val 29560"/>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6" name="Arc 8">
              <a:extLst>
                <a:ext uri="{FF2B5EF4-FFF2-40B4-BE49-F238E27FC236}">
                  <a16:creationId xmlns:a16="http://schemas.microsoft.com/office/drawing/2014/main" id="{BFC37881-D35C-0BCA-552E-310A49A947E4}"/>
                </a:ext>
              </a:extLst>
            </p:cNvPr>
            <p:cNvSpPr>
              <a:spLocks noChangeAspect="1"/>
            </p:cNvSpPr>
            <p:nvPr/>
          </p:nvSpPr>
          <p:spPr bwMode="auto">
            <a:xfrm flipH="1">
              <a:off x="1863341" y="3574717"/>
              <a:ext cx="711098" cy="1883059"/>
            </a:xfrm>
            <a:custGeom>
              <a:avLst/>
              <a:gdLst>
                <a:gd name="G0" fmla="+- 0 0 0"/>
                <a:gd name="G1" fmla="+- 21600 0 0"/>
                <a:gd name="G2" fmla="+- 21600 0 0"/>
                <a:gd name="T0" fmla="*/ 0 w 21600"/>
                <a:gd name="T1" fmla="*/ 0 h 22444"/>
                <a:gd name="T2" fmla="*/ 21583 w 21600"/>
                <a:gd name="T3" fmla="*/ 22444 h 22444"/>
                <a:gd name="T4" fmla="*/ 0 w 21600"/>
                <a:gd name="T5" fmla="*/ 21600 h 22444"/>
              </a:gdLst>
              <a:ahLst/>
              <a:cxnLst>
                <a:cxn ang="0">
                  <a:pos x="T0" y="T1"/>
                </a:cxn>
                <a:cxn ang="0">
                  <a:pos x="T2" y="T3"/>
                </a:cxn>
                <a:cxn ang="0">
                  <a:pos x="T4" y="T5"/>
                </a:cxn>
              </a:cxnLst>
              <a:rect l="0" t="0" r="r" b="b"/>
              <a:pathLst>
                <a:path w="21600" h="22444" fill="none" extrusionOk="0">
                  <a:moveTo>
                    <a:pt x="-1" y="0"/>
                  </a:moveTo>
                  <a:cubicBezTo>
                    <a:pt x="11929" y="0"/>
                    <a:pt x="21600" y="9670"/>
                    <a:pt x="21600" y="21600"/>
                  </a:cubicBezTo>
                  <a:cubicBezTo>
                    <a:pt x="21600" y="21881"/>
                    <a:pt x="21594" y="22162"/>
                    <a:pt x="21583" y="22444"/>
                  </a:cubicBezTo>
                </a:path>
                <a:path w="21600" h="22444" stroke="0" extrusionOk="0">
                  <a:moveTo>
                    <a:pt x="-1" y="0"/>
                  </a:moveTo>
                  <a:cubicBezTo>
                    <a:pt x="11929" y="0"/>
                    <a:pt x="21600" y="9670"/>
                    <a:pt x="21600" y="21600"/>
                  </a:cubicBezTo>
                  <a:cubicBezTo>
                    <a:pt x="21600" y="21881"/>
                    <a:pt x="21594" y="22162"/>
                    <a:pt x="21583" y="22444"/>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9" name="Arc 9">
              <a:extLst>
                <a:ext uri="{FF2B5EF4-FFF2-40B4-BE49-F238E27FC236}">
                  <a16:creationId xmlns:a16="http://schemas.microsoft.com/office/drawing/2014/main" id="{2DCE1682-A043-4466-10AC-CFC704E91F41}"/>
                </a:ext>
              </a:extLst>
            </p:cNvPr>
            <p:cNvSpPr>
              <a:spLocks noChangeAspect="1"/>
            </p:cNvSpPr>
            <p:nvPr/>
          </p:nvSpPr>
          <p:spPr bwMode="auto">
            <a:xfrm flipH="1">
              <a:off x="1869747" y="5210237"/>
              <a:ext cx="1589828" cy="266483"/>
            </a:xfrm>
            <a:custGeom>
              <a:avLst/>
              <a:gdLst>
                <a:gd name="G0" fmla="+- 21580 0 0"/>
                <a:gd name="G1" fmla="+- 21600 0 0"/>
                <a:gd name="G2" fmla="+- 21600 0 0"/>
                <a:gd name="T0" fmla="*/ 0 w 43032"/>
                <a:gd name="T1" fmla="*/ 20675 h 21600"/>
                <a:gd name="T2" fmla="*/ 43032 w 43032"/>
                <a:gd name="T3" fmla="*/ 19073 h 21600"/>
                <a:gd name="T4" fmla="*/ 21580 w 43032"/>
                <a:gd name="T5" fmla="*/ 21600 h 21600"/>
              </a:gdLst>
              <a:ahLst/>
              <a:cxnLst>
                <a:cxn ang="0">
                  <a:pos x="T0" y="T1"/>
                </a:cxn>
                <a:cxn ang="0">
                  <a:pos x="T2" y="T3"/>
                </a:cxn>
                <a:cxn ang="0">
                  <a:pos x="T4" y="T5"/>
                </a:cxn>
              </a:cxnLst>
              <a:rect l="0" t="0" r="r" b="b"/>
              <a:pathLst>
                <a:path w="43032" h="21600" fill="none" extrusionOk="0">
                  <a:moveTo>
                    <a:pt x="-1" y="20674"/>
                  </a:moveTo>
                  <a:cubicBezTo>
                    <a:pt x="495" y="9116"/>
                    <a:pt x="10010" y="-1"/>
                    <a:pt x="21580" y="0"/>
                  </a:cubicBezTo>
                  <a:cubicBezTo>
                    <a:pt x="32531" y="0"/>
                    <a:pt x="41750" y="8196"/>
                    <a:pt x="43031" y="19073"/>
                  </a:cubicBezTo>
                </a:path>
                <a:path w="43032" h="21600" stroke="0" extrusionOk="0">
                  <a:moveTo>
                    <a:pt x="-1" y="20674"/>
                  </a:moveTo>
                  <a:cubicBezTo>
                    <a:pt x="495" y="9116"/>
                    <a:pt x="10010" y="-1"/>
                    <a:pt x="21580" y="0"/>
                  </a:cubicBezTo>
                  <a:cubicBezTo>
                    <a:pt x="32531" y="0"/>
                    <a:pt x="41750" y="8196"/>
                    <a:pt x="43031" y="19073"/>
                  </a:cubicBezTo>
                  <a:lnTo>
                    <a:pt x="2158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0" name="Arc 10">
              <a:extLst>
                <a:ext uri="{FF2B5EF4-FFF2-40B4-BE49-F238E27FC236}">
                  <a16:creationId xmlns:a16="http://schemas.microsoft.com/office/drawing/2014/main" id="{071E3A4F-5EDF-84BA-50B6-86CAE933E499}"/>
                </a:ext>
              </a:extLst>
            </p:cNvPr>
            <p:cNvSpPr>
              <a:spLocks noChangeAspect="1"/>
            </p:cNvSpPr>
            <p:nvPr/>
          </p:nvSpPr>
          <p:spPr bwMode="auto">
            <a:xfrm>
              <a:off x="2751680" y="3574721"/>
              <a:ext cx="713234" cy="1890635"/>
            </a:xfrm>
            <a:custGeom>
              <a:avLst/>
              <a:gdLst>
                <a:gd name="G0" fmla="+- 0 0 0"/>
                <a:gd name="G1" fmla="+- 21600 0 0"/>
                <a:gd name="G2" fmla="+- 21600 0 0"/>
                <a:gd name="T0" fmla="*/ 0 w 21600"/>
                <a:gd name="T1" fmla="*/ 0 h 22545"/>
                <a:gd name="T2" fmla="*/ 21579 w 21600"/>
                <a:gd name="T3" fmla="*/ 22545 h 22545"/>
                <a:gd name="T4" fmla="*/ 0 w 21600"/>
                <a:gd name="T5" fmla="*/ 21600 h 22545"/>
              </a:gdLst>
              <a:ahLst/>
              <a:cxnLst>
                <a:cxn ang="0">
                  <a:pos x="T0" y="T1"/>
                </a:cxn>
                <a:cxn ang="0">
                  <a:pos x="T2" y="T3"/>
                </a:cxn>
                <a:cxn ang="0">
                  <a:pos x="T4" y="T5"/>
                </a:cxn>
              </a:cxnLst>
              <a:rect l="0" t="0" r="r" b="b"/>
              <a:pathLst>
                <a:path w="21600" h="22545" fill="none" extrusionOk="0">
                  <a:moveTo>
                    <a:pt x="-1" y="0"/>
                  </a:moveTo>
                  <a:cubicBezTo>
                    <a:pt x="11929" y="0"/>
                    <a:pt x="21600" y="9670"/>
                    <a:pt x="21600" y="21600"/>
                  </a:cubicBezTo>
                  <a:cubicBezTo>
                    <a:pt x="21600" y="21915"/>
                    <a:pt x="21593" y="22230"/>
                    <a:pt x="21579" y="22545"/>
                  </a:cubicBezTo>
                </a:path>
                <a:path w="21600" h="22545" stroke="0" extrusionOk="0">
                  <a:moveTo>
                    <a:pt x="-1" y="0"/>
                  </a:moveTo>
                  <a:cubicBezTo>
                    <a:pt x="11929" y="0"/>
                    <a:pt x="21600" y="9670"/>
                    <a:pt x="21600" y="21600"/>
                  </a:cubicBezTo>
                  <a:cubicBezTo>
                    <a:pt x="21600" y="21915"/>
                    <a:pt x="21593" y="22230"/>
                    <a:pt x="21579" y="22545"/>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nvGrpSpPr>
            <p:cNvPr id="22" name="Group 11">
              <a:extLst>
                <a:ext uri="{FF2B5EF4-FFF2-40B4-BE49-F238E27FC236}">
                  <a16:creationId xmlns:a16="http://schemas.microsoft.com/office/drawing/2014/main" id="{7488AE2F-3F32-5217-3A2C-F899CCB00AC7}"/>
                </a:ext>
              </a:extLst>
            </p:cNvPr>
            <p:cNvGrpSpPr>
              <a:grpSpLocks noChangeAspect="1"/>
            </p:cNvGrpSpPr>
            <p:nvPr/>
          </p:nvGrpSpPr>
          <p:grpSpPr bwMode="auto">
            <a:xfrm>
              <a:off x="2358767" y="3258982"/>
              <a:ext cx="604327" cy="1130340"/>
              <a:chOff x="2016" y="1008"/>
              <a:chExt cx="817" cy="1200"/>
            </a:xfrm>
          </p:grpSpPr>
          <p:sp>
            <p:nvSpPr>
              <p:cNvPr id="24" name="Freeform 12">
                <a:extLst>
                  <a:ext uri="{FF2B5EF4-FFF2-40B4-BE49-F238E27FC236}">
                    <a16:creationId xmlns:a16="http://schemas.microsoft.com/office/drawing/2014/main" id="{B789A007-6992-EAB5-A8D1-1F638F930D6E}"/>
                  </a:ext>
                </a:extLst>
              </p:cNvPr>
              <p:cNvSpPr>
                <a:spLocks noChangeAspect="1"/>
              </p:cNvSpPr>
              <p:nvPr/>
            </p:nvSpPr>
            <p:spPr bwMode="auto">
              <a:xfrm>
                <a:off x="2016"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33" name="Freeform 13">
                <a:extLst>
                  <a:ext uri="{FF2B5EF4-FFF2-40B4-BE49-F238E27FC236}">
                    <a16:creationId xmlns:a16="http://schemas.microsoft.com/office/drawing/2014/main" id="{9F853A19-2BC5-AB70-9514-003AF3326580}"/>
                  </a:ext>
                </a:extLst>
              </p:cNvPr>
              <p:cNvSpPr>
                <a:spLocks noChangeAspect="1"/>
              </p:cNvSpPr>
              <p:nvPr/>
            </p:nvSpPr>
            <p:spPr bwMode="auto">
              <a:xfrm>
                <a:off x="2133"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0" name="Freeform 14">
                <a:extLst>
                  <a:ext uri="{FF2B5EF4-FFF2-40B4-BE49-F238E27FC236}">
                    <a16:creationId xmlns:a16="http://schemas.microsoft.com/office/drawing/2014/main" id="{AF0133B5-0E76-BB4C-3492-BF5A3B7AF206}"/>
                  </a:ext>
                </a:extLst>
              </p:cNvPr>
              <p:cNvSpPr>
                <a:spLocks noChangeAspect="1"/>
              </p:cNvSpPr>
              <p:nvPr/>
            </p:nvSpPr>
            <p:spPr bwMode="auto">
              <a:xfrm flipH="1">
                <a:off x="2545"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1" name="Freeform 15">
                <a:extLst>
                  <a:ext uri="{FF2B5EF4-FFF2-40B4-BE49-F238E27FC236}">
                    <a16:creationId xmlns:a16="http://schemas.microsoft.com/office/drawing/2014/main" id="{44B38398-8A2F-4758-4C01-E149418EFD45}"/>
                  </a:ext>
                </a:extLst>
              </p:cNvPr>
              <p:cNvSpPr>
                <a:spLocks noChangeAspect="1"/>
              </p:cNvSpPr>
              <p:nvPr/>
            </p:nvSpPr>
            <p:spPr bwMode="auto">
              <a:xfrm flipH="1">
                <a:off x="2428"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nvGrpSpPr>
            <p:cNvPr id="52" name="Group 16">
              <a:extLst>
                <a:ext uri="{FF2B5EF4-FFF2-40B4-BE49-F238E27FC236}">
                  <a16:creationId xmlns:a16="http://schemas.microsoft.com/office/drawing/2014/main" id="{95BEAA08-F937-5027-5A24-E1958EE23807}"/>
                </a:ext>
              </a:extLst>
            </p:cNvPr>
            <p:cNvGrpSpPr>
              <a:grpSpLocks noChangeAspect="1"/>
            </p:cNvGrpSpPr>
            <p:nvPr/>
          </p:nvGrpSpPr>
          <p:grpSpPr bwMode="auto">
            <a:xfrm>
              <a:off x="1930607" y="3665649"/>
              <a:ext cx="1460634" cy="1632995"/>
              <a:chOff x="1440" y="1440"/>
              <a:chExt cx="1969" cy="1732"/>
            </a:xfrm>
          </p:grpSpPr>
          <p:sp>
            <p:nvSpPr>
              <p:cNvPr id="53" name="Arc 17">
                <a:extLst>
                  <a:ext uri="{FF2B5EF4-FFF2-40B4-BE49-F238E27FC236}">
                    <a16:creationId xmlns:a16="http://schemas.microsoft.com/office/drawing/2014/main" id="{8B209852-6ED1-3DB8-4EE4-0CF603E1EB26}"/>
                  </a:ext>
                </a:extLst>
              </p:cNvPr>
              <p:cNvSpPr>
                <a:spLocks noChangeAspect="1"/>
              </p:cNvSpPr>
              <p:nvPr/>
            </p:nvSpPr>
            <p:spPr bwMode="auto">
              <a:xfrm flipH="1">
                <a:off x="1440"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4" name="Arc 18">
                <a:extLst>
                  <a:ext uri="{FF2B5EF4-FFF2-40B4-BE49-F238E27FC236}">
                    <a16:creationId xmlns:a16="http://schemas.microsoft.com/office/drawing/2014/main" id="{89258CE1-E92B-F7E4-7423-A82925A5BBA7}"/>
                  </a:ext>
                </a:extLst>
              </p:cNvPr>
              <p:cNvSpPr>
                <a:spLocks noChangeAspect="1"/>
              </p:cNvSpPr>
              <p:nvPr/>
            </p:nvSpPr>
            <p:spPr bwMode="auto">
              <a:xfrm>
                <a:off x="1443"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5" name="Arc 19">
                <a:extLst>
                  <a:ext uri="{FF2B5EF4-FFF2-40B4-BE49-F238E27FC236}">
                    <a16:creationId xmlns:a16="http://schemas.microsoft.com/office/drawing/2014/main" id="{D5FF5887-6CE5-95D8-F45E-3F854FD8C7CF}"/>
                  </a:ext>
                </a:extLst>
              </p:cNvPr>
              <p:cNvSpPr>
                <a:spLocks noChangeAspect="1"/>
              </p:cNvSpPr>
              <p:nvPr/>
            </p:nvSpPr>
            <p:spPr bwMode="auto">
              <a:xfrm flipH="1">
                <a:off x="2304"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6" name="Arc 20">
                <a:extLst>
                  <a:ext uri="{FF2B5EF4-FFF2-40B4-BE49-F238E27FC236}">
                    <a16:creationId xmlns:a16="http://schemas.microsoft.com/office/drawing/2014/main" id="{4D1E79E0-5C8E-52CC-9574-6EEC56A95352}"/>
                  </a:ext>
                </a:extLst>
              </p:cNvPr>
              <p:cNvSpPr>
                <a:spLocks noChangeAspect="1"/>
              </p:cNvSpPr>
              <p:nvPr/>
            </p:nvSpPr>
            <p:spPr bwMode="auto">
              <a:xfrm>
                <a:off x="2545"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7" name="Arc 21">
                <a:extLst>
                  <a:ext uri="{FF2B5EF4-FFF2-40B4-BE49-F238E27FC236}">
                    <a16:creationId xmlns:a16="http://schemas.microsoft.com/office/drawing/2014/main" id="{406857E1-942F-A063-8BBF-304FDB5C5F4D}"/>
                  </a:ext>
                </a:extLst>
              </p:cNvPr>
              <p:cNvSpPr>
                <a:spLocks noChangeAspect="1"/>
              </p:cNvSpPr>
              <p:nvPr/>
            </p:nvSpPr>
            <p:spPr bwMode="auto">
              <a:xfrm flipH="1">
                <a:off x="2422"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8" name="Arc 22">
                <a:extLst>
                  <a:ext uri="{FF2B5EF4-FFF2-40B4-BE49-F238E27FC236}">
                    <a16:creationId xmlns:a16="http://schemas.microsoft.com/office/drawing/2014/main" id="{4DD3CA89-6D47-3867-1C22-621144937FF9}"/>
                  </a:ext>
                </a:extLst>
              </p:cNvPr>
              <p:cNvSpPr>
                <a:spLocks noChangeAspect="1"/>
              </p:cNvSpPr>
              <p:nvPr/>
            </p:nvSpPr>
            <p:spPr bwMode="auto">
              <a:xfrm>
                <a:off x="2305"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grpSp>
        <p:nvGrpSpPr>
          <p:cNvPr id="65" name="Gruppo 64">
            <a:extLst>
              <a:ext uri="{FF2B5EF4-FFF2-40B4-BE49-F238E27FC236}">
                <a16:creationId xmlns:a16="http://schemas.microsoft.com/office/drawing/2014/main" id="{04DAC089-E037-F8F5-3D97-AAE21E425887}"/>
              </a:ext>
            </a:extLst>
          </p:cNvPr>
          <p:cNvGrpSpPr/>
          <p:nvPr/>
        </p:nvGrpSpPr>
        <p:grpSpPr>
          <a:xfrm rot="6459466">
            <a:off x="3895802" y="3079639"/>
            <a:ext cx="209117" cy="418046"/>
            <a:chOff x="719138" y="4869160"/>
            <a:chExt cx="520959" cy="1412771"/>
          </a:xfrm>
        </p:grpSpPr>
        <p:sp>
          <p:nvSpPr>
            <p:cNvPr id="66" name="Ovale 65">
              <a:extLst>
                <a:ext uri="{FF2B5EF4-FFF2-40B4-BE49-F238E27FC236}">
                  <a16:creationId xmlns:a16="http://schemas.microsoft.com/office/drawing/2014/main" id="{8B90388B-6B6A-B631-A1C4-47810365EB48}"/>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7" name="Ovale 66">
              <a:extLst>
                <a:ext uri="{FF2B5EF4-FFF2-40B4-BE49-F238E27FC236}">
                  <a16:creationId xmlns:a16="http://schemas.microsoft.com/office/drawing/2014/main" id="{41007BDA-8259-4C11-1B4C-5DF9585D80F6}"/>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8" name="Ovale 67">
              <a:extLst>
                <a:ext uri="{FF2B5EF4-FFF2-40B4-BE49-F238E27FC236}">
                  <a16:creationId xmlns:a16="http://schemas.microsoft.com/office/drawing/2014/main" id="{B54F58E1-82DB-7183-01F0-AA581B5CC4C2}"/>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9" name="Ovale 68">
              <a:extLst>
                <a:ext uri="{FF2B5EF4-FFF2-40B4-BE49-F238E27FC236}">
                  <a16:creationId xmlns:a16="http://schemas.microsoft.com/office/drawing/2014/main" id="{48B7CF97-C883-18A6-0749-94A1731F00AC}"/>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70" name="Gruppo 69">
            <a:extLst>
              <a:ext uri="{FF2B5EF4-FFF2-40B4-BE49-F238E27FC236}">
                <a16:creationId xmlns:a16="http://schemas.microsoft.com/office/drawing/2014/main" id="{F5B09B38-3D27-0067-3985-CB67E8DE137A}"/>
              </a:ext>
            </a:extLst>
          </p:cNvPr>
          <p:cNvGrpSpPr/>
          <p:nvPr/>
        </p:nvGrpSpPr>
        <p:grpSpPr>
          <a:xfrm rot="14746715">
            <a:off x="5372512" y="3054500"/>
            <a:ext cx="209117" cy="418046"/>
            <a:chOff x="719138" y="4869160"/>
            <a:chExt cx="520959" cy="1412771"/>
          </a:xfrm>
        </p:grpSpPr>
        <p:sp>
          <p:nvSpPr>
            <p:cNvPr id="71" name="Ovale 70">
              <a:extLst>
                <a:ext uri="{FF2B5EF4-FFF2-40B4-BE49-F238E27FC236}">
                  <a16:creationId xmlns:a16="http://schemas.microsoft.com/office/drawing/2014/main" id="{77696898-11ED-573E-692D-8EBC6F1CBAC9}"/>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2" name="Ovale 71">
              <a:extLst>
                <a:ext uri="{FF2B5EF4-FFF2-40B4-BE49-F238E27FC236}">
                  <a16:creationId xmlns:a16="http://schemas.microsoft.com/office/drawing/2014/main" id="{C02014A1-CC02-037B-7BEA-DDC09ECFAF6B}"/>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3" name="Ovale 72">
              <a:extLst>
                <a:ext uri="{FF2B5EF4-FFF2-40B4-BE49-F238E27FC236}">
                  <a16:creationId xmlns:a16="http://schemas.microsoft.com/office/drawing/2014/main" id="{B08CC2E0-BE63-4F71-ED5D-82A54B27567A}"/>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4" name="Ovale 73">
              <a:extLst>
                <a:ext uri="{FF2B5EF4-FFF2-40B4-BE49-F238E27FC236}">
                  <a16:creationId xmlns:a16="http://schemas.microsoft.com/office/drawing/2014/main" id="{01E89879-360F-4BA3-947C-2DEF2F76EBD6}"/>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cxnSp>
        <p:nvCxnSpPr>
          <p:cNvPr id="77" name="Connettore 2 76">
            <a:extLst>
              <a:ext uri="{FF2B5EF4-FFF2-40B4-BE49-F238E27FC236}">
                <a16:creationId xmlns:a16="http://schemas.microsoft.com/office/drawing/2014/main" id="{FA5D5144-B97E-E537-F9CC-A0D5A0617443}"/>
              </a:ext>
            </a:extLst>
          </p:cNvPr>
          <p:cNvCxnSpPr/>
          <p:nvPr/>
        </p:nvCxnSpPr>
        <p:spPr bwMode="auto">
          <a:xfrm>
            <a:off x="5566161" y="3451698"/>
            <a:ext cx="634217" cy="1764112"/>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ttore 2 79">
            <a:extLst>
              <a:ext uri="{FF2B5EF4-FFF2-40B4-BE49-F238E27FC236}">
                <a16:creationId xmlns:a16="http://schemas.microsoft.com/office/drawing/2014/main" id="{2F8173AC-96C0-408C-E0F8-CB9B421B3BBB}"/>
              </a:ext>
            </a:extLst>
          </p:cNvPr>
          <p:cNvCxnSpPr/>
          <p:nvPr/>
        </p:nvCxnSpPr>
        <p:spPr bwMode="auto">
          <a:xfrm>
            <a:off x="4958575" y="5079039"/>
            <a:ext cx="1241803" cy="175780"/>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 name="Segnaposto contenuto 2"/>
          <p:cNvSpPr>
            <a:spLocks noGrp="1"/>
          </p:cNvSpPr>
          <p:nvPr>
            <p:ph idx="1"/>
          </p:nvPr>
        </p:nvSpPr>
        <p:spPr>
          <a:xfrm>
            <a:off x="-93938" y="2698657"/>
            <a:ext cx="3124698" cy="1970607"/>
          </a:xfrm>
        </p:spPr>
        <p:txBody>
          <a:bodyPr/>
          <a:lstStyle/>
          <a:p>
            <a:r>
              <a:rPr lang="en-US" dirty="0"/>
              <a:t>     Respiratory mechanics: the determination of the relationships between pressure and flow in the respiratory system</a:t>
            </a:r>
          </a:p>
        </p:txBody>
      </p:sp>
      <p:pic>
        <p:nvPicPr>
          <p:cNvPr id="4" name="Immagine 3">
            <a:extLst>
              <a:ext uri="{FF2B5EF4-FFF2-40B4-BE49-F238E27FC236}">
                <a16:creationId xmlns:a16="http://schemas.microsoft.com/office/drawing/2014/main" id="{911E9CF9-CCA4-7299-F134-B67B945D3B35}"/>
              </a:ext>
            </a:extLst>
          </p:cNvPr>
          <p:cNvPicPr>
            <a:picLocks noChangeAspect="1"/>
          </p:cNvPicPr>
          <p:nvPr/>
        </p:nvPicPr>
        <p:blipFill rotWithShape="1">
          <a:blip r:embed="rId3"/>
          <a:srcRect l="15326" t="22269" r="55079" b="57748"/>
          <a:stretch/>
        </p:blipFill>
        <p:spPr>
          <a:xfrm>
            <a:off x="7356032" y="4908261"/>
            <a:ext cx="1624877" cy="693116"/>
          </a:xfrm>
          <a:prstGeom prst="rect">
            <a:avLst/>
          </a:prstGeom>
        </p:spPr>
      </p:pic>
      <p:pic>
        <p:nvPicPr>
          <p:cNvPr id="13" name="Immagine 12">
            <a:extLst>
              <a:ext uri="{FF2B5EF4-FFF2-40B4-BE49-F238E27FC236}">
                <a16:creationId xmlns:a16="http://schemas.microsoft.com/office/drawing/2014/main" id="{2B5AD19C-3C8E-4852-25D3-C0DC9D8CD261}"/>
              </a:ext>
            </a:extLst>
          </p:cNvPr>
          <p:cNvPicPr>
            <a:picLocks noChangeAspect="1"/>
          </p:cNvPicPr>
          <p:nvPr/>
        </p:nvPicPr>
        <p:blipFill rotWithShape="1">
          <a:blip r:embed="rId3"/>
          <a:srcRect l="14593" t="59652" r="55795" b="16717"/>
          <a:stretch/>
        </p:blipFill>
        <p:spPr>
          <a:xfrm>
            <a:off x="925526" y="1290529"/>
            <a:ext cx="1807819" cy="911424"/>
          </a:xfrm>
          <a:prstGeom prst="rect">
            <a:avLst/>
          </a:prstGeom>
        </p:spPr>
      </p:pic>
      <p:sp>
        <p:nvSpPr>
          <p:cNvPr id="14" name="CasellaDiTesto 13">
            <a:extLst>
              <a:ext uri="{FF2B5EF4-FFF2-40B4-BE49-F238E27FC236}">
                <a16:creationId xmlns:a16="http://schemas.microsoft.com/office/drawing/2014/main" id="{F28EB9A1-7396-20DD-DA9E-4D481FE82941}"/>
              </a:ext>
            </a:extLst>
          </p:cNvPr>
          <p:cNvSpPr txBox="1"/>
          <p:nvPr/>
        </p:nvSpPr>
        <p:spPr>
          <a:xfrm>
            <a:off x="6278271" y="1325082"/>
            <a:ext cx="2811553" cy="2862322"/>
          </a:xfrm>
          <a:prstGeom prst="rect">
            <a:avLst/>
          </a:prstGeom>
          <a:noFill/>
        </p:spPr>
        <p:txBody>
          <a:bodyPr wrap="square" rtlCol="0">
            <a:spAutoFit/>
          </a:bodyPr>
          <a:lstStyle/>
          <a:p>
            <a:r>
              <a:rPr lang="en-GB" dirty="0"/>
              <a:t>Pressure acting on the lung during spontaneous breathing:</a:t>
            </a:r>
          </a:p>
          <a:p>
            <a:r>
              <a:rPr lang="en-GB" u="sng" dirty="0"/>
              <a:t>Pressure generated by muscles</a:t>
            </a:r>
          </a:p>
          <a:p>
            <a:endParaRPr lang="en-GB" dirty="0"/>
          </a:p>
          <a:p>
            <a:r>
              <a:rPr lang="en-GB" dirty="0" err="1"/>
              <a:t>Plung</a:t>
            </a:r>
            <a:r>
              <a:rPr lang="en-GB" dirty="0"/>
              <a:t> = </a:t>
            </a:r>
            <a:r>
              <a:rPr lang="en-GB" dirty="0" err="1">
                <a:solidFill>
                  <a:srgbClr val="FF0000"/>
                </a:solidFill>
              </a:rPr>
              <a:t>Pmus</a:t>
            </a:r>
            <a:endParaRPr lang="en-GB" dirty="0"/>
          </a:p>
          <a:p>
            <a:endParaRPr lang="en-GB" dirty="0">
              <a:highlight>
                <a:srgbClr val="FFFF00"/>
              </a:highlight>
            </a:endParaRPr>
          </a:p>
          <a:p>
            <a:r>
              <a:rPr lang="en-GB" b="1" dirty="0"/>
              <a:t>  </a:t>
            </a:r>
            <a:r>
              <a:rPr lang="en-GB" b="1" dirty="0">
                <a:highlight>
                  <a:srgbClr val="FFFF00"/>
                </a:highlight>
              </a:rPr>
              <a:t>???</a:t>
            </a:r>
            <a:r>
              <a:rPr lang="en-GB" b="1" dirty="0"/>
              <a:t>      </a:t>
            </a:r>
            <a:r>
              <a:rPr lang="en-GB" b="1" dirty="0">
                <a:highlight>
                  <a:srgbClr val="FFFF00"/>
                </a:highlight>
              </a:rPr>
              <a:t>???</a:t>
            </a:r>
          </a:p>
          <a:p>
            <a:endParaRPr lang="en-GB" dirty="0"/>
          </a:p>
        </p:txBody>
      </p:sp>
      <p:cxnSp>
        <p:nvCxnSpPr>
          <p:cNvPr id="15" name="Connettore 2 14">
            <a:extLst>
              <a:ext uri="{FF2B5EF4-FFF2-40B4-BE49-F238E27FC236}">
                <a16:creationId xmlns:a16="http://schemas.microsoft.com/office/drawing/2014/main" id="{4E833991-E271-D940-4362-15C0006F227D}"/>
              </a:ext>
            </a:extLst>
          </p:cNvPr>
          <p:cNvCxnSpPr/>
          <p:nvPr/>
        </p:nvCxnSpPr>
        <p:spPr bwMode="auto">
          <a:xfrm>
            <a:off x="6702551" y="3284988"/>
            <a:ext cx="0" cy="235749"/>
          </a:xfrm>
          <a:prstGeom prst="straightConnector1">
            <a:avLst/>
          </a:prstGeom>
          <a:noFill/>
          <a:ln w="952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ttore 2 16">
            <a:extLst>
              <a:ext uri="{FF2B5EF4-FFF2-40B4-BE49-F238E27FC236}">
                <a16:creationId xmlns:a16="http://schemas.microsoft.com/office/drawing/2014/main" id="{FB0FA352-68F3-9724-3C92-01BC47928BA7}"/>
              </a:ext>
            </a:extLst>
          </p:cNvPr>
          <p:cNvCxnSpPr/>
          <p:nvPr/>
        </p:nvCxnSpPr>
        <p:spPr bwMode="auto">
          <a:xfrm>
            <a:off x="7496783" y="3265738"/>
            <a:ext cx="0" cy="235749"/>
          </a:xfrm>
          <a:prstGeom prst="straightConnector1">
            <a:avLst/>
          </a:prstGeom>
          <a:noFill/>
          <a:ln w="9525" cap="flat" cmpd="sng" algn="ctr">
            <a:solidFill>
              <a:schemeClr val="tx1"/>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7261415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8985417-2699-FA2A-1B2B-A02BD1D85889}"/>
              </a:ext>
            </a:extLst>
          </p:cNvPr>
          <p:cNvSpPr>
            <a:spLocks noGrp="1"/>
          </p:cNvSpPr>
          <p:nvPr>
            <p:ph type="title"/>
          </p:nvPr>
        </p:nvSpPr>
        <p:spPr>
          <a:xfrm>
            <a:off x="225482" y="151852"/>
            <a:ext cx="5943600" cy="838200"/>
          </a:xfrm>
        </p:spPr>
        <p:txBody>
          <a:bodyPr/>
          <a:lstStyle/>
          <a:p>
            <a:r>
              <a:rPr lang="it-IT" dirty="0" err="1"/>
              <a:t>Conclusions</a:t>
            </a:r>
            <a:endParaRPr lang="it-IT" dirty="0"/>
          </a:p>
        </p:txBody>
      </p:sp>
      <p:sp>
        <p:nvSpPr>
          <p:cNvPr id="4" name="CasellaDiTesto 3">
            <a:extLst>
              <a:ext uri="{FF2B5EF4-FFF2-40B4-BE49-F238E27FC236}">
                <a16:creationId xmlns:a16="http://schemas.microsoft.com/office/drawing/2014/main" id="{D1ECDAA7-5FBE-568C-9B84-E17278A37D1B}"/>
              </a:ext>
            </a:extLst>
          </p:cNvPr>
          <p:cNvSpPr txBox="1"/>
          <p:nvPr/>
        </p:nvSpPr>
        <p:spPr>
          <a:xfrm>
            <a:off x="602877" y="3157408"/>
            <a:ext cx="7803776" cy="2554545"/>
          </a:xfrm>
          <a:prstGeom prst="rect">
            <a:avLst/>
          </a:prstGeom>
          <a:noFill/>
        </p:spPr>
        <p:txBody>
          <a:bodyPr wrap="square">
            <a:spAutoFit/>
          </a:bodyPr>
          <a:lstStyle/>
          <a:p>
            <a:r>
              <a:rPr lang="en-US" sz="2000" b="0" i="0" dirty="0">
                <a:effectLst/>
                <a:latin typeface="Open Sans" panose="020B0606030504020204" pitchFamily="34" charset="0"/>
              </a:rPr>
              <a:t>“.. </a:t>
            </a:r>
            <a:r>
              <a:rPr lang="en-US" sz="2000" b="0" i="0" dirty="0" err="1">
                <a:effectLst/>
                <a:latin typeface="Open Sans" panose="020B0606030504020204" pitchFamily="34" charset="0"/>
              </a:rPr>
              <a:t>oscillometry</a:t>
            </a:r>
            <a:r>
              <a:rPr lang="en-US" sz="2000" b="0" i="0" dirty="0">
                <a:effectLst/>
                <a:latin typeface="Open Sans" panose="020B0606030504020204" pitchFamily="34" charset="0"/>
              </a:rPr>
              <a:t> has gained considerable attention in the last two decades with the introduction of commercially available instruments, the publication of updated technical standards, and renewed enthusiasm for an old technique. ”</a:t>
            </a:r>
          </a:p>
          <a:p>
            <a:endParaRPr lang="en-US" sz="2000" b="0" i="0" dirty="0">
              <a:effectLst/>
              <a:latin typeface="Open Sans" panose="020B0606030504020204" pitchFamily="34" charset="0"/>
            </a:endParaRPr>
          </a:p>
          <a:p>
            <a:r>
              <a:rPr lang="en-US" sz="2000" dirty="0">
                <a:latin typeface="Open Sans" panose="020B0606030504020204" pitchFamily="34" charset="0"/>
              </a:rPr>
              <a:t>“…</a:t>
            </a:r>
            <a:r>
              <a:rPr lang="en-US" sz="2000" b="0" i="0" dirty="0">
                <a:effectLst/>
                <a:latin typeface="Open Sans" panose="020B0606030504020204" pitchFamily="34" charset="0"/>
              </a:rPr>
              <a:t> validating </a:t>
            </a:r>
            <a:r>
              <a:rPr lang="en-US" sz="2000" b="0" i="0" dirty="0" err="1">
                <a:effectLst/>
                <a:latin typeface="Open Sans" panose="020B0606030504020204" pitchFamily="34" charset="0"/>
              </a:rPr>
              <a:t>oscillometry</a:t>
            </a:r>
            <a:r>
              <a:rPr lang="en-US" sz="2000" b="0" i="0" dirty="0">
                <a:effectLst/>
                <a:latin typeface="Open Sans" panose="020B0606030504020204" pitchFamily="34" charset="0"/>
              </a:rPr>
              <a:t> as an important complementary, and advantageous, tool to spirometry in the assessment of respiratory symptoms and diagnosis of lung disease.”</a:t>
            </a:r>
            <a:endParaRPr lang="it-IT" sz="2000" dirty="0"/>
          </a:p>
        </p:txBody>
      </p:sp>
      <p:pic>
        <p:nvPicPr>
          <p:cNvPr id="5" name="Immagine 4">
            <a:extLst>
              <a:ext uri="{FF2B5EF4-FFF2-40B4-BE49-F238E27FC236}">
                <a16:creationId xmlns:a16="http://schemas.microsoft.com/office/drawing/2014/main" id="{123BBBE7-C736-8A62-04A8-68F464AB173B}"/>
              </a:ext>
            </a:extLst>
          </p:cNvPr>
          <p:cNvPicPr>
            <a:picLocks noChangeAspect="1"/>
          </p:cNvPicPr>
          <p:nvPr/>
        </p:nvPicPr>
        <p:blipFill>
          <a:blip r:embed="rId2"/>
          <a:stretch>
            <a:fillRect/>
          </a:stretch>
        </p:blipFill>
        <p:spPr>
          <a:xfrm>
            <a:off x="724265" y="990052"/>
            <a:ext cx="7441721" cy="1274877"/>
          </a:xfrm>
          <a:prstGeom prst="rect">
            <a:avLst/>
          </a:prstGeom>
        </p:spPr>
      </p:pic>
    </p:spTree>
    <p:extLst>
      <p:ext uri="{BB962C8B-B14F-4D97-AF65-F5344CB8AC3E}">
        <p14:creationId xmlns:p14="http://schemas.microsoft.com/office/powerpoint/2010/main" val="29684363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olo 1"/>
          <p:cNvSpPr txBox="1">
            <a:spLocks/>
          </p:cNvSpPr>
          <p:nvPr/>
        </p:nvSpPr>
        <p:spPr bwMode="auto">
          <a:xfrm>
            <a:off x="719138" y="116632"/>
            <a:ext cx="59436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sz="2400" kern="0" dirty="0">
                <a:solidFill>
                  <a:srgbClr val="2C5986"/>
                </a:solidFill>
              </a:rPr>
              <a:t>Outline </a:t>
            </a:r>
            <a:br>
              <a:rPr lang="en-US" sz="2400" kern="0" dirty="0">
                <a:solidFill>
                  <a:srgbClr val="2C5986"/>
                </a:solidFill>
              </a:rPr>
            </a:br>
            <a:br>
              <a:rPr lang="it-IT" altLang="it-IT" kern="0" dirty="0">
                <a:solidFill>
                  <a:srgbClr val="002060"/>
                </a:solidFill>
              </a:rPr>
            </a:br>
            <a:endParaRPr lang="en-US" altLang="it-IT" kern="0" dirty="0"/>
          </a:p>
        </p:txBody>
      </p:sp>
      <p:sp>
        <p:nvSpPr>
          <p:cNvPr id="5" name="CasellaDiTesto 4">
            <a:extLst>
              <a:ext uri="{FF2B5EF4-FFF2-40B4-BE49-F238E27FC236}">
                <a16:creationId xmlns:a16="http://schemas.microsoft.com/office/drawing/2014/main" id="{2CB50D86-9126-E957-092F-F536305D7821}"/>
              </a:ext>
            </a:extLst>
          </p:cNvPr>
          <p:cNvSpPr txBox="1"/>
          <p:nvPr/>
        </p:nvSpPr>
        <p:spPr>
          <a:xfrm>
            <a:off x="1491920" y="891205"/>
            <a:ext cx="7772400" cy="6124754"/>
          </a:xfrm>
          <a:prstGeom prst="rect">
            <a:avLst/>
          </a:prstGeom>
          <a:noFill/>
        </p:spPr>
        <p:txBody>
          <a:bodyPr wrap="square">
            <a:spAutoFit/>
          </a:bodyPr>
          <a:lstStyle/>
          <a:p>
            <a:r>
              <a:rPr lang="en-US" sz="2800" b="1" dirty="0">
                <a:solidFill>
                  <a:schemeClr val="bg2">
                    <a:lumMod val="40000"/>
                    <a:lumOff val="60000"/>
                  </a:schemeClr>
                </a:solidFill>
                <a:latin typeface="Klavika Md" panose="02000000000000000000" pitchFamily="50" charset="0"/>
              </a:rPr>
              <a:t>1. What is </a:t>
            </a:r>
            <a:r>
              <a:rPr lang="en-US" sz="2800" b="1" dirty="0" err="1">
                <a:solidFill>
                  <a:schemeClr val="bg2">
                    <a:lumMod val="40000"/>
                    <a:lumOff val="60000"/>
                  </a:schemeClr>
                </a:solidFill>
                <a:latin typeface="Klavika Md" panose="02000000000000000000" pitchFamily="50" charset="0"/>
              </a:rPr>
              <a:t>Oscillometry</a:t>
            </a:r>
            <a:endParaRPr lang="en-US" sz="2800" b="1" dirty="0">
              <a:solidFill>
                <a:schemeClr val="bg2">
                  <a:lumMod val="40000"/>
                  <a:lumOff val="60000"/>
                </a:schemeClr>
              </a:solidFill>
              <a:latin typeface="Klavika Md" panose="02000000000000000000" pitchFamily="50" charset="0"/>
            </a:endParaRPr>
          </a:p>
          <a:p>
            <a:pPr marL="285750" indent="-285750">
              <a:buFont typeface="Arial" panose="020B0604020202020204" pitchFamily="34" charset="0"/>
              <a:buChar char="•"/>
            </a:pPr>
            <a:r>
              <a:rPr lang="en-US" sz="2800" dirty="0">
                <a:solidFill>
                  <a:schemeClr val="bg2">
                    <a:lumMod val="40000"/>
                    <a:lumOff val="60000"/>
                  </a:schemeClr>
                </a:solidFill>
                <a:latin typeface="Klavika Lt" panose="02000000000000000000" pitchFamily="50" charset="0"/>
              </a:rPr>
              <a:t>Understanding the fundamental principles</a:t>
            </a:r>
          </a:p>
          <a:p>
            <a:pPr marL="285750" indent="-285750">
              <a:buFont typeface="Arial" panose="020B0604020202020204" pitchFamily="34" charset="0"/>
              <a:buChar char="•"/>
            </a:pPr>
            <a:r>
              <a:rPr lang="en-US" sz="2800" dirty="0">
                <a:solidFill>
                  <a:schemeClr val="bg2">
                    <a:lumMod val="40000"/>
                    <a:lumOff val="60000"/>
                  </a:schemeClr>
                </a:solidFill>
                <a:latin typeface="Klavika Lt" panose="02000000000000000000" pitchFamily="50" charset="0"/>
              </a:rPr>
              <a:t>Interpretation of results</a:t>
            </a:r>
          </a:p>
          <a:p>
            <a:pPr marL="285750" indent="-285750">
              <a:buFont typeface="Arial" panose="020B0604020202020204" pitchFamily="34" charset="0"/>
              <a:buChar char="•"/>
            </a:pPr>
            <a:r>
              <a:rPr lang="en-US" sz="2800" dirty="0">
                <a:solidFill>
                  <a:schemeClr val="bg2">
                    <a:lumMod val="40000"/>
                    <a:lumOff val="60000"/>
                  </a:schemeClr>
                </a:solidFill>
                <a:latin typeface="Klavika Lt" panose="02000000000000000000" pitchFamily="50" charset="0"/>
              </a:rPr>
              <a:t>How to perform an </a:t>
            </a:r>
            <a:r>
              <a:rPr lang="en-US" sz="2800" dirty="0" err="1">
                <a:solidFill>
                  <a:schemeClr val="bg2">
                    <a:lumMod val="40000"/>
                    <a:lumOff val="60000"/>
                  </a:schemeClr>
                </a:solidFill>
                <a:latin typeface="Klavika Lt" panose="02000000000000000000" pitchFamily="50" charset="0"/>
              </a:rPr>
              <a:t>oscillometry</a:t>
            </a:r>
            <a:r>
              <a:rPr lang="en-US" sz="2800" dirty="0">
                <a:solidFill>
                  <a:schemeClr val="bg2">
                    <a:lumMod val="40000"/>
                    <a:lumOff val="60000"/>
                  </a:schemeClr>
                </a:solidFill>
                <a:latin typeface="Klavika Lt" panose="02000000000000000000" pitchFamily="50" charset="0"/>
              </a:rPr>
              <a:t> test</a:t>
            </a:r>
          </a:p>
          <a:p>
            <a:pPr marL="285750" indent="-285750">
              <a:buFont typeface="Arial" panose="020B0604020202020204" pitchFamily="34" charset="0"/>
              <a:buChar char="•"/>
            </a:pPr>
            <a:r>
              <a:rPr lang="en-US" sz="2800" dirty="0" err="1">
                <a:solidFill>
                  <a:schemeClr val="bg2">
                    <a:lumMod val="40000"/>
                    <a:lumOff val="60000"/>
                  </a:schemeClr>
                </a:solidFill>
                <a:latin typeface="Klavika Lt" panose="02000000000000000000" pitchFamily="50" charset="0"/>
              </a:rPr>
              <a:t>Oscillometry</a:t>
            </a:r>
            <a:r>
              <a:rPr lang="en-US" sz="2800" dirty="0">
                <a:solidFill>
                  <a:schemeClr val="bg2">
                    <a:lumMod val="40000"/>
                    <a:lumOff val="60000"/>
                  </a:schemeClr>
                </a:solidFill>
                <a:latin typeface="Klavika Lt" panose="02000000000000000000" pitchFamily="50" charset="0"/>
              </a:rPr>
              <a:t> in research and clinics</a:t>
            </a:r>
          </a:p>
          <a:p>
            <a:endParaRPr lang="en-US" sz="2800" dirty="0">
              <a:latin typeface="Klavika Lt" panose="02000000000000000000" pitchFamily="50" charset="0"/>
            </a:endParaRPr>
          </a:p>
          <a:p>
            <a:endParaRPr lang="en-US" sz="2800" dirty="0">
              <a:latin typeface="Klavika Lt" panose="02000000000000000000" pitchFamily="50" charset="0"/>
            </a:endParaRPr>
          </a:p>
          <a:p>
            <a:r>
              <a:rPr lang="en-US" sz="2800" b="1" dirty="0">
                <a:latin typeface="Klavika Md" panose="02000000000000000000" pitchFamily="50" charset="0"/>
              </a:rPr>
              <a:t>2. Main clinical applications of </a:t>
            </a:r>
            <a:r>
              <a:rPr lang="en-US" sz="2800" b="1" dirty="0" err="1">
                <a:latin typeface="Klavika Md" panose="02000000000000000000" pitchFamily="50" charset="0"/>
              </a:rPr>
              <a:t>oscillometry</a:t>
            </a:r>
            <a:endParaRPr lang="en-US" sz="2800" b="1" dirty="0">
              <a:latin typeface="Klavika Md"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Detection of airway obstruction</a:t>
            </a:r>
          </a:p>
          <a:p>
            <a:pPr marL="285750" indent="-285750">
              <a:buFont typeface="Arial" panose="020B0604020202020204" pitchFamily="34" charset="0"/>
              <a:buChar char="•"/>
            </a:pPr>
            <a:r>
              <a:rPr lang="en-US" sz="2800" dirty="0">
                <a:latin typeface="Klavika Lt" panose="02000000000000000000" pitchFamily="50" charset="0"/>
              </a:rPr>
              <a:t>Bronchial reversibility and Bronchial provocation test</a:t>
            </a:r>
          </a:p>
          <a:p>
            <a:pPr marL="285750" indent="-285750">
              <a:buFont typeface="Arial" panose="020B0604020202020204" pitchFamily="34" charset="0"/>
              <a:buChar char="•"/>
            </a:pPr>
            <a:r>
              <a:rPr lang="en-US" sz="2800" dirty="0">
                <a:latin typeface="Klavika Lt" panose="02000000000000000000" pitchFamily="50" charset="0"/>
              </a:rPr>
              <a:t>Detection of Tidal Expiratory Flow limitation –</a:t>
            </a:r>
            <a:r>
              <a:rPr lang="en-US" sz="2800" dirty="0" err="1">
                <a:latin typeface="Klavika Lt" panose="02000000000000000000" pitchFamily="50" charset="0"/>
              </a:rPr>
              <a:t>EFLt</a:t>
            </a:r>
            <a:endParaRPr lang="en-US" sz="2800" dirty="0">
              <a:latin typeface="Klavika Lt"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Other applications</a:t>
            </a:r>
          </a:p>
          <a:p>
            <a:pPr marL="285750" indent="-285750">
              <a:buFont typeface="Arial" panose="020B0604020202020204" pitchFamily="34" charset="0"/>
              <a:buChar char="•"/>
            </a:pPr>
            <a:endParaRPr lang="en-US" sz="2800" dirty="0">
              <a:latin typeface="Klavika Lt" panose="02000000000000000000" pitchFamily="50" charset="0"/>
            </a:endParaRPr>
          </a:p>
        </p:txBody>
      </p:sp>
      <p:sp>
        <p:nvSpPr>
          <p:cNvPr id="2" name="Rettangolo 1">
            <a:extLst>
              <a:ext uri="{FF2B5EF4-FFF2-40B4-BE49-F238E27FC236}">
                <a16:creationId xmlns:a16="http://schemas.microsoft.com/office/drawing/2014/main" id="{4D217EDF-A711-44B0-AEC4-CC343247F4B5}"/>
              </a:ext>
            </a:extLst>
          </p:cNvPr>
          <p:cNvSpPr/>
          <p:nvPr/>
        </p:nvSpPr>
        <p:spPr>
          <a:xfrm>
            <a:off x="96253" y="1397351"/>
            <a:ext cx="1443789" cy="1477328"/>
          </a:xfrm>
          <a:prstGeom prst="rect">
            <a:avLst/>
          </a:prstGeom>
        </p:spPr>
        <p:txBody>
          <a:bodyPr wrap="square">
            <a:spAutoFit/>
          </a:bodyPr>
          <a:lstStyle/>
          <a:p>
            <a:r>
              <a:rPr lang="it-IT" dirty="0">
                <a:solidFill>
                  <a:srgbClr val="FDEADA"/>
                </a:solidFill>
              </a:rPr>
              <a:t>Come si esegue la oscillometria </a:t>
            </a:r>
            <a:r>
              <a:rPr lang="it-IT" dirty="0" err="1">
                <a:solidFill>
                  <a:srgbClr val="FDEADA"/>
                </a:solidFill>
              </a:rPr>
              <a:t>step-by-step</a:t>
            </a:r>
            <a:r>
              <a:rPr lang="it-IT" dirty="0">
                <a:solidFill>
                  <a:srgbClr val="FDEADA"/>
                </a:solidFill>
              </a:rPr>
              <a:t> </a:t>
            </a:r>
            <a:endParaRPr lang="en-US" dirty="0">
              <a:solidFill>
                <a:srgbClr val="FDEADA"/>
              </a:solidFill>
            </a:endParaRPr>
          </a:p>
        </p:txBody>
      </p:sp>
      <p:sp>
        <p:nvSpPr>
          <p:cNvPr id="4" name="Rettangolo 3">
            <a:extLst>
              <a:ext uri="{FF2B5EF4-FFF2-40B4-BE49-F238E27FC236}">
                <a16:creationId xmlns:a16="http://schemas.microsoft.com/office/drawing/2014/main" id="{40BCCFEB-4B13-4E51-9074-9C11893DE643}"/>
              </a:ext>
            </a:extLst>
          </p:cNvPr>
          <p:cNvSpPr/>
          <p:nvPr/>
        </p:nvSpPr>
        <p:spPr>
          <a:xfrm>
            <a:off x="96253" y="4489467"/>
            <a:ext cx="1564105" cy="1477328"/>
          </a:xfrm>
          <a:prstGeom prst="rect">
            <a:avLst/>
          </a:prstGeom>
        </p:spPr>
        <p:txBody>
          <a:bodyPr wrap="square">
            <a:spAutoFit/>
          </a:bodyPr>
          <a:lstStyle/>
          <a:p>
            <a:r>
              <a:rPr lang="it-IT" dirty="0">
                <a:solidFill>
                  <a:srgbClr val="F1985C"/>
                </a:solidFill>
              </a:rPr>
              <a:t>La oscillometria nel paziente stabile ed acuto </a:t>
            </a:r>
            <a:endParaRPr lang="en-US" dirty="0">
              <a:solidFill>
                <a:srgbClr val="F1985C"/>
              </a:solidFill>
            </a:endParaRPr>
          </a:p>
        </p:txBody>
      </p:sp>
    </p:spTree>
    <p:extLst>
      <p:ext uri="{BB962C8B-B14F-4D97-AF65-F5344CB8AC3E}">
        <p14:creationId xmlns:p14="http://schemas.microsoft.com/office/powerpoint/2010/main" val="305569858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E7C772-3E99-5B33-F4ED-E4C6510D1971}"/>
            </a:ext>
          </a:extLst>
        </p:cNvPr>
        <p:cNvGrpSpPr/>
        <p:nvPr/>
      </p:nvGrpSpPr>
      <p:grpSpPr>
        <a:xfrm>
          <a:off x="0" y="0"/>
          <a:ext cx="0" cy="0"/>
          <a:chOff x="0" y="0"/>
          <a:chExt cx="0" cy="0"/>
        </a:xfrm>
      </p:grpSpPr>
      <p:sp>
        <p:nvSpPr>
          <p:cNvPr id="3" name="Titolo 1">
            <a:extLst>
              <a:ext uri="{FF2B5EF4-FFF2-40B4-BE49-F238E27FC236}">
                <a16:creationId xmlns:a16="http://schemas.microsoft.com/office/drawing/2014/main" id="{5BFA2C82-2B2F-32E7-DD3C-F35A4FD3A875}"/>
              </a:ext>
            </a:extLst>
          </p:cNvPr>
          <p:cNvSpPr txBox="1">
            <a:spLocks/>
          </p:cNvSpPr>
          <p:nvPr/>
        </p:nvSpPr>
        <p:spPr bwMode="auto">
          <a:xfrm>
            <a:off x="719138" y="116632"/>
            <a:ext cx="5943600" cy="5040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sz="2400" kern="0">
                <a:solidFill>
                  <a:srgbClr val="2C5986"/>
                </a:solidFill>
              </a:rPr>
              <a:t>Outline </a:t>
            </a:r>
            <a:br>
              <a:rPr lang="en-US" sz="2400" kern="0">
                <a:solidFill>
                  <a:srgbClr val="2C5986"/>
                </a:solidFill>
              </a:rPr>
            </a:br>
            <a:br>
              <a:rPr lang="it-IT" altLang="it-IT" kern="0">
                <a:solidFill>
                  <a:srgbClr val="002060"/>
                </a:solidFill>
              </a:rPr>
            </a:br>
            <a:endParaRPr lang="en-US" altLang="it-IT" kern="0"/>
          </a:p>
        </p:txBody>
      </p:sp>
      <p:sp>
        <p:nvSpPr>
          <p:cNvPr id="5" name="CasellaDiTesto 4">
            <a:extLst>
              <a:ext uri="{FF2B5EF4-FFF2-40B4-BE49-F238E27FC236}">
                <a16:creationId xmlns:a16="http://schemas.microsoft.com/office/drawing/2014/main" id="{304E8446-F7EF-EB8C-920C-436AA40EF575}"/>
              </a:ext>
            </a:extLst>
          </p:cNvPr>
          <p:cNvSpPr txBox="1"/>
          <p:nvPr/>
        </p:nvSpPr>
        <p:spPr>
          <a:xfrm>
            <a:off x="288287" y="1003285"/>
            <a:ext cx="8368553" cy="2246769"/>
          </a:xfrm>
          <a:prstGeom prst="rect">
            <a:avLst/>
          </a:prstGeom>
          <a:noFill/>
        </p:spPr>
        <p:txBody>
          <a:bodyPr wrap="square">
            <a:spAutoFit/>
          </a:bodyPr>
          <a:lstStyle/>
          <a:p>
            <a:r>
              <a:rPr lang="en-US" sz="2800" b="1" dirty="0">
                <a:latin typeface="Klavika Md" panose="02000000000000000000" pitchFamily="50" charset="0"/>
              </a:rPr>
              <a:t>2. Main clinical applications of </a:t>
            </a:r>
            <a:r>
              <a:rPr lang="en-US" sz="2800" b="1" dirty="0" err="1">
                <a:latin typeface="Klavika Md" panose="02000000000000000000" pitchFamily="50" charset="0"/>
              </a:rPr>
              <a:t>oscillometry</a:t>
            </a:r>
            <a:endParaRPr lang="en-US" sz="2800" b="1" dirty="0">
              <a:latin typeface="Klavika Md" panose="02000000000000000000" pitchFamily="50" charset="0"/>
            </a:endParaRPr>
          </a:p>
          <a:p>
            <a:pPr marL="285750" indent="-285750">
              <a:buFont typeface="Arial" panose="020B0604020202020204" pitchFamily="34" charset="0"/>
              <a:buChar char="•"/>
            </a:pPr>
            <a:r>
              <a:rPr lang="en-US" sz="2800" dirty="0">
                <a:solidFill>
                  <a:srgbClr val="FF0000"/>
                </a:solidFill>
                <a:latin typeface="Klavika Lt" panose="02000000000000000000" pitchFamily="50" charset="0"/>
              </a:rPr>
              <a:t>Detection of airway obstruction</a:t>
            </a:r>
          </a:p>
          <a:p>
            <a:pPr marL="285750" indent="-285750">
              <a:buFont typeface="Arial" panose="020B0604020202020204" pitchFamily="34" charset="0"/>
              <a:buChar char="•"/>
            </a:pPr>
            <a:r>
              <a:rPr lang="en-US" sz="2800" dirty="0">
                <a:latin typeface="Klavika Lt" panose="02000000000000000000" pitchFamily="50" charset="0"/>
              </a:rPr>
              <a:t>Bronchial reversibility and Bronchial provocation test</a:t>
            </a:r>
          </a:p>
          <a:p>
            <a:pPr marL="285750" indent="-285750">
              <a:buFont typeface="Arial" panose="020B0604020202020204" pitchFamily="34" charset="0"/>
              <a:buChar char="•"/>
            </a:pPr>
            <a:r>
              <a:rPr lang="en-US" sz="2800" dirty="0">
                <a:latin typeface="Klavika Lt" panose="02000000000000000000" pitchFamily="50" charset="0"/>
              </a:rPr>
              <a:t>Detection of Tidal Expiratory Flow limitation (</a:t>
            </a:r>
            <a:r>
              <a:rPr lang="en-US" sz="2800" dirty="0" err="1">
                <a:latin typeface="Klavika Lt" panose="02000000000000000000" pitchFamily="50" charset="0"/>
              </a:rPr>
              <a:t>EFLt</a:t>
            </a:r>
            <a:r>
              <a:rPr lang="en-US" sz="2800" dirty="0">
                <a:latin typeface="Klavika Lt" panose="02000000000000000000" pitchFamily="50" charset="0"/>
              </a:rPr>
              <a:t>)</a:t>
            </a:r>
          </a:p>
          <a:p>
            <a:pPr marL="285750" indent="-285750">
              <a:buFont typeface="Arial" panose="020B0604020202020204" pitchFamily="34" charset="0"/>
              <a:buChar char="•"/>
            </a:pPr>
            <a:r>
              <a:rPr lang="en-US" sz="2800" dirty="0">
                <a:latin typeface="Klavika Lt" panose="02000000000000000000" pitchFamily="50" charset="0"/>
              </a:rPr>
              <a:t>Other applications</a:t>
            </a:r>
          </a:p>
        </p:txBody>
      </p:sp>
    </p:spTree>
    <p:extLst>
      <p:ext uri="{BB962C8B-B14F-4D97-AF65-F5344CB8AC3E}">
        <p14:creationId xmlns:p14="http://schemas.microsoft.com/office/powerpoint/2010/main" val="80188600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9138" y="225995"/>
            <a:ext cx="7023692" cy="838200"/>
          </a:xfrm>
        </p:spPr>
        <p:txBody>
          <a:bodyPr/>
          <a:lstStyle/>
          <a:p>
            <a:r>
              <a:rPr lang="it-IT" dirty="0" err="1"/>
              <a:t>Detection</a:t>
            </a:r>
            <a:r>
              <a:rPr lang="it-IT" dirty="0"/>
              <a:t> of </a:t>
            </a:r>
            <a:r>
              <a:rPr lang="it-IT" dirty="0" err="1"/>
              <a:t>central</a:t>
            </a:r>
            <a:r>
              <a:rPr lang="it-IT" dirty="0"/>
              <a:t> and </a:t>
            </a:r>
            <a:r>
              <a:rPr lang="it-IT" dirty="0" err="1"/>
              <a:t>peripheral</a:t>
            </a:r>
            <a:r>
              <a:rPr lang="it-IT" dirty="0"/>
              <a:t> </a:t>
            </a:r>
            <a:r>
              <a:rPr lang="it-IT" dirty="0" err="1"/>
              <a:t>obstruction</a:t>
            </a:r>
            <a:endParaRPr lang="it-IT" dirty="0"/>
          </a:p>
        </p:txBody>
      </p:sp>
      <p:sp>
        <p:nvSpPr>
          <p:cNvPr id="5" name="TextBox 4"/>
          <p:cNvSpPr txBox="1"/>
          <p:nvPr/>
        </p:nvSpPr>
        <p:spPr>
          <a:xfrm>
            <a:off x="250468" y="768096"/>
            <a:ext cx="8640507" cy="400110"/>
          </a:xfrm>
          <a:prstGeom prst="rect">
            <a:avLst/>
          </a:prstGeom>
          <a:noFill/>
        </p:spPr>
        <p:txBody>
          <a:bodyPr wrap="none" rtlCol="0">
            <a:spAutoFit/>
          </a:bodyPr>
          <a:lstStyle/>
          <a:p>
            <a:r>
              <a:rPr lang="it-IT" sz="2000">
                <a:solidFill>
                  <a:schemeClr val="tx1">
                    <a:lumMod val="50000"/>
                    <a:lumOff val="50000"/>
                  </a:schemeClr>
                </a:solidFill>
                <a:latin typeface="Klavika Lt" panose="02000000000000000000" pitchFamily="50" charset="0"/>
              </a:rPr>
              <a:t>A number of normative ranges have been published for Rrs and Xrs parameters</a:t>
            </a:r>
          </a:p>
        </p:txBody>
      </p:sp>
      <p:grpSp>
        <p:nvGrpSpPr>
          <p:cNvPr id="8" name="Group 7"/>
          <p:cNvGrpSpPr/>
          <p:nvPr/>
        </p:nvGrpSpPr>
        <p:grpSpPr>
          <a:xfrm>
            <a:off x="412491" y="1211514"/>
            <a:ext cx="2949522" cy="5335336"/>
            <a:chOff x="600199" y="1343383"/>
            <a:chExt cx="3931707" cy="6182436"/>
          </a:xfrm>
        </p:grpSpPr>
        <p:pic>
          <p:nvPicPr>
            <p:cNvPr id="6" name="Picture 5"/>
            <p:cNvPicPr>
              <a:picLocks noChangeAspect="1"/>
            </p:cNvPicPr>
            <p:nvPr/>
          </p:nvPicPr>
          <p:blipFill rotWithShape="1">
            <a:blip r:embed="rId3"/>
            <a:srcRect b="4819"/>
            <a:stretch/>
          </p:blipFill>
          <p:spPr>
            <a:xfrm>
              <a:off x="600199" y="1343383"/>
              <a:ext cx="3931707" cy="3718736"/>
            </a:xfrm>
            <a:prstGeom prst="rect">
              <a:avLst/>
            </a:prstGeom>
          </p:spPr>
        </p:pic>
        <p:pic>
          <p:nvPicPr>
            <p:cNvPr id="7" name="Picture 6"/>
            <p:cNvPicPr>
              <a:picLocks noChangeAspect="1"/>
            </p:cNvPicPr>
            <p:nvPr/>
          </p:nvPicPr>
          <p:blipFill rotWithShape="1">
            <a:blip r:embed="rId4"/>
            <a:srcRect t="10964"/>
            <a:stretch/>
          </p:blipFill>
          <p:spPr>
            <a:xfrm>
              <a:off x="706603" y="4998377"/>
              <a:ext cx="3716227" cy="2527442"/>
            </a:xfrm>
            <a:prstGeom prst="rect">
              <a:avLst/>
            </a:prstGeom>
          </p:spPr>
        </p:pic>
      </p:grpSp>
      <p:pic>
        <p:nvPicPr>
          <p:cNvPr id="9" name="Picture 8"/>
          <p:cNvPicPr>
            <a:picLocks noChangeAspect="1"/>
          </p:cNvPicPr>
          <p:nvPr/>
        </p:nvPicPr>
        <p:blipFill rotWithShape="1">
          <a:blip r:embed="rId5"/>
          <a:srcRect l="3149" t="6068"/>
          <a:stretch/>
        </p:blipFill>
        <p:spPr>
          <a:xfrm>
            <a:off x="3479195" y="1321437"/>
            <a:ext cx="5164743" cy="2145369"/>
          </a:xfrm>
          <a:prstGeom prst="rect">
            <a:avLst/>
          </a:prstGeom>
          <a:ln>
            <a:solidFill>
              <a:srgbClr val="A8B400"/>
            </a:solidFill>
          </a:ln>
        </p:spPr>
      </p:pic>
      <p:pic>
        <p:nvPicPr>
          <p:cNvPr id="4" name="Picture 3"/>
          <p:cNvPicPr>
            <a:picLocks noChangeAspect="1"/>
          </p:cNvPicPr>
          <p:nvPr/>
        </p:nvPicPr>
        <p:blipFill>
          <a:blip r:embed="rId6"/>
          <a:stretch>
            <a:fillRect/>
          </a:stretch>
        </p:blipFill>
        <p:spPr>
          <a:xfrm>
            <a:off x="6618860" y="3949884"/>
            <a:ext cx="2035263" cy="1023317"/>
          </a:xfrm>
          <a:prstGeom prst="rect">
            <a:avLst/>
          </a:prstGeom>
        </p:spPr>
      </p:pic>
      <p:sp>
        <p:nvSpPr>
          <p:cNvPr id="11" name="Rectangle 10"/>
          <p:cNvSpPr/>
          <p:nvPr/>
        </p:nvSpPr>
        <p:spPr>
          <a:xfrm>
            <a:off x="3611895" y="3949884"/>
            <a:ext cx="2940655" cy="1200329"/>
          </a:xfrm>
          <a:prstGeom prst="rect">
            <a:avLst/>
          </a:prstGeom>
        </p:spPr>
        <p:txBody>
          <a:bodyPr wrap="square">
            <a:spAutoFit/>
          </a:bodyPr>
          <a:lstStyle/>
          <a:p>
            <a:r>
              <a:rPr lang="it-IT">
                <a:solidFill>
                  <a:srgbClr val="000000"/>
                </a:solidFill>
                <a:latin typeface="Klavika Lt" panose="02000000000000000000" pitchFamily="50" charset="0"/>
              </a:rPr>
              <a:t>GLI is currently working to the difinition of global reference equation for oscillometry</a:t>
            </a:r>
            <a:endParaRPr lang="it-IT">
              <a:effectLst/>
            </a:endParaRPr>
          </a:p>
        </p:txBody>
      </p:sp>
      <p:sp>
        <p:nvSpPr>
          <p:cNvPr id="12" name="Rettangolo 11"/>
          <p:cNvSpPr/>
          <p:nvPr/>
        </p:nvSpPr>
        <p:spPr>
          <a:xfrm>
            <a:off x="3362013" y="3431345"/>
            <a:ext cx="6959600" cy="276999"/>
          </a:xfrm>
          <a:prstGeom prst="rect">
            <a:avLst/>
          </a:prstGeom>
        </p:spPr>
        <p:txBody>
          <a:bodyPr wrap="square">
            <a:spAutoFit/>
          </a:bodyPr>
          <a:lstStyle/>
          <a:p>
            <a:r>
              <a:rPr lang="it-IT" sz="1200" i="1" err="1">
                <a:latin typeface="Klavika Lt" panose="02000000000000000000" pitchFamily="50" charset="0"/>
              </a:rPr>
              <a:t>Eur</a:t>
            </a:r>
            <a:r>
              <a:rPr lang="it-IT" sz="1200" i="1">
                <a:latin typeface="Klavika Lt" panose="02000000000000000000" pitchFamily="50" charset="0"/>
              </a:rPr>
              <a:t> </a:t>
            </a:r>
            <a:r>
              <a:rPr lang="it-IT" sz="1200" i="1" err="1">
                <a:latin typeface="Klavika Lt" panose="02000000000000000000" pitchFamily="50" charset="0"/>
              </a:rPr>
              <a:t>Respir</a:t>
            </a:r>
            <a:r>
              <a:rPr lang="it-IT" sz="1200" i="1">
                <a:latin typeface="Klavika Lt" panose="02000000000000000000" pitchFamily="50" charset="0"/>
              </a:rPr>
              <a:t> J. 2020;55(2):1900753. </a:t>
            </a:r>
          </a:p>
        </p:txBody>
      </p:sp>
    </p:spTree>
    <p:extLst>
      <p:ext uri="{BB962C8B-B14F-4D97-AF65-F5344CB8AC3E}">
        <p14:creationId xmlns:p14="http://schemas.microsoft.com/office/powerpoint/2010/main" val="359650391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865504-369C-4FB7-9D54-BB75A788E03A}"/>
              </a:ext>
            </a:extLst>
          </p:cNvPr>
          <p:cNvSpPr>
            <a:spLocks noGrp="1"/>
          </p:cNvSpPr>
          <p:nvPr>
            <p:ph type="title"/>
          </p:nvPr>
        </p:nvSpPr>
        <p:spPr/>
        <p:txBody>
          <a:bodyPr/>
          <a:lstStyle/>
          <a:p>
            <a:r>
              <a:rPr lang="en-US" dirty="0"/>
              <a:t>Clinical interpretation of an </a:t>
            </a:r>
            <a:r>
              <a:rPr lang="en-US" dirty="0" err="1"/>
              <a:t>oscillometry</a:t>
            </a:r>
            <a:r>
              <a:rPr lang="en-US" dirty="0"/>
              <a:t> test</a:t>
            </a:r>
          </a:p>
        </p:txBody>
      </p:sp>
      <p:sp>
        <p:nvSpPr>
          <p:cNvPr id="3" name="CasellaDiTesto 2">
            <a:extLst>
              <a:ext uri="{FF2B5EF4-FFF2-40B4-BE49-F238E27FC236}">
                <a16:creationId xmlns:a16="http://schemas.microsoft.com/office/drawing/2014/main" id="{F70E0339-2A2E-424D-BEAE-35B643B9F9DF}"/>
              </a:ext>
            </a:extLst>
          </p:cNvPr>
          <p:cNvSpPr txBox="1"/>
          <p:nvPr/>
        </p:nvSpPr>
        <p:spPr>
          <a:xfrm>
            <a:off x="44733" y="944686"/>
            <a:ext cx="4572000" cy="738664"/>
          </a:xfrm>
          <a:prstGeom prst="rect">
            <a:avLst/>
          </a:prstGeom>
          <a:noFill/>
        </p:spPr>
        <p:txBody>
          <a:bodyPr wrap="square">
            <a:spAutoFit/>
          </a:bodyPr>
          <a:lstStyle/>
          <a:p>
            <a:r>
              <a:rPr lang="it-IT" sz="1400" dirty="0"/>
              <a:t>↔ </a:t>
            </a:r>
            <a:r>
              <a:rPr lang="en-US" sz="1400" b="1" dirty="0"/>
              <a:t>: Within normal range</a:t>
            </a:r>
          </a:p>
          <a:p>
            <a:r>
              <a:rPr lang="it-IT" sz="1400" b="1" kern="1200" dirty="0">
                <a:solidFill>
                  <a:schemeClr val="bg1"/>
                </a:solidFill>
                <a:highlight>
                  <a:srgbClr val="FF0000"/>
                </a:highlight>
                <a:latin typeface="+mn-lt"/>
                <a:ea typeface="+mn-ea"/>
                <a:cs typeface="+mn-cs"/>
              </a:rPr>
              <a:t>↗</a:t>
            </a:r>
            <a:r>
              <a:rPr lang="en-US" sz="1400" b="1" dirty="0"/>
              <a:t>:  above ULN</a:t>
            </a:r>
          </a:p>
          <a:p>
            <a:r>
              <a:rPr lang="it-IT" sz="1400" b="1" kern="1200" dirty="0">
                <a:solidFill>
                  <a:schemeClr val="bg1"/>
                </a:solidFill>
                <a:highlight>
                  <a:srgbClr val="FF0000"/>
                </a:highlight>
                <a:latin typeface="+mn-lt"/>
                <a:ea typeface="+mn-ea"/>
                <a:cs typeface="+mn-cs"/>
              </a:rPr>
              <a:t>↘</a:t>
            </a:r>
            <a:r>
              <a:rPr lang="en-US" sz="1400" b="1" dirty="0"/>
              <a:t>:  below LLN</a:t>
            </a:r>
          </a:p>
        </p:txBody>
      </p:sp>
      <p:graphicFrame>
        <p:nvGraphicFramePr>
          <p:cNvPr id="4" name="Tabella 3">
            <a:extLst>
              <a:ext uri="{FF2B5EF4-FFF2-40B4-BE49-F238E27FC236}">
                <a16:creationId xmlns:a16="http://schemas.microsoft.com/office/drawing/2014/main" id="{DA66B8A9-3A91-4288-95FB-FCD722180688}"/>
              </a:ext>
            </a:extLst>
          </p:cNvPr>
          <p:cNvGraphicFramePr>
            <a:graphicFrameLocks noGrp="1"/>
          </p:cNvGraphicFramePr>
          <p:nvPr>
            <p:extLst/>
          </p:nvPr>
        </p:nvGraphicFramePr>
        <p:xfrm>
          <a:off x="1003610" y="2531283"/>
          <a:ext cx="5359834" cy="2123440"/>
        </p:xfrm>
        <a:graphic>
          <a:graphicData uri="http://schemas.openxmlformats.org/drawingml/2006/table">
            <a:tbl>
              <a:tblPr firstRow="1" bandRow="1">
                <a:tableStyleId>{93296810-A885-4BE3-A3E7-6D5BEEA58F35}</a:tableStyleId>
              </a:tblPr>
              <a:tblGrid>
                <a:gridCol w="512956">
                  <a:extLst>
                    <a:ext uri="{9D8B030D-6E8A-4147-A177-3AD203B41FA5}">
                      <a16:colId xmlns:a16="http://schemas.microsoft.com/office/drawing/2014/main" val="458286681"/>
                    </a:ext>
                  </a:extLst>
                </a:gridCol>
                <a:gridCol w="490653">
                  <a:extLst>
                    <a:ext uri="{9D8B030D-6E8A-4147-A177-3AD203B41FA5}">
                      <a16:colId xmlns:a16="http://schemas.microsoft.com/office/drawing/2014/main" val="20002"/>
                    </a:ext>
                  </a:extLst>
                </a:gridCol>
                <a:gridCol w="4356225">
                  <a:extLst>
                    <a:ext uri="{9D8B030D-6E8A-4147-A177-3AD203B41FA5}">
                      <a16:colId xmlns:a16="http://schemas.microsoft.com/office/drawing/2014/main" val="20005"/>
                    </a:ext>
                  </a:extLst>
                </a:gridCol>
              </a:tblGrid>
              <a:tr h="370840">
                <a:tc>
                  <a:txBody>
                    <a:bodyPr/>
                    <a:lstStyle/>
                    <a:p>
                      <a:r>
                        <a:rPr lang="en-GB" sz="1600" noProof="0" dirty="0"/>
                        <a:t>R5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GB" sz="1600" noProof="0" dirty="0"/>
                        <a:t>X5</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GB" sz="1600" baseline="0" noProof="0" dirty="0"/>
                        <a:t>Interpretation:</a:t>
                      </a:r>
                      <a:endParaRPr lang="en-GB" sz="1600" noProof="0"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GB"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GB" noProof="0" dirty="0"/>
                        <a:t>↔</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noProof="0" dirty="0"/>
                        <a:t>Normal respiratory mechanics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r>
                        <a:rPr lang="en-GB" noProof="0" dirty="0"/>
                        <a:t>Central (upper?) airway obstruction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GB"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r>
                        <a:rPr lang="en-GB" noProof="0" dirty="0"/>
                        <a:t>Peripheral airway obstruction and/or lung volume de-</a:t>
                      </a:r>
                      <a:r>
                        <a:rPr lang="en-GB" noProof="0" dirty="0" err="1"/>
                        <a:t>recrutment</a:t>
                      </a:r>
                      <a:r>
                        <a:rPr lang="en-GB" noProof="0" dirty="0"/>
                        <a:t> / gas trapping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5E3CF"/>
                    </a:solidFill>
                  </a:tcPr>
                </a:tc>
                <a:extLst>
                  <a:ext uri="{0D108BD9-81ED-4DB2-BD59-A6C34878D82A}">
                    <a16:rowId xmlns:a16="http://schemas.microsoft.com/office/drawing/2014/main" val="10003"/>
                  </a:ext>
                </a:extLst>
              </a:tr>
              <a:tr h="370840">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noProof="0" dirty="0"/>
                        <a:t>Heterogeneous (mixed) obstruction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1E9"/>
                    </a:solidFill>
                  </a:tcPr>
                </a:tc>
                <a:extLst>
                  <a:ext uri="{0D108BD9-81ED-4DB2-BD59-A6C34878D82A}">
                    <a16:rowId xmlns:a16="http://schemas.microsoft.com/office/drawing/2014/main" val="10004"/>
                  </a:ext>
                </a:extLst>
              </a:tr>
            </a:tbl>
          </a:graphicData>
        </a:graphic>
      </p:graphicFrame>
    </p:spTree>
    <p:extLst>
      <p:ext uri="{BB962C8B-B14F-4D97-AF65-F5344CB8AC3E}">
        <p14:creationId xmlns:p14="http://schemas.microsoft.com/office/powerpoint/2010/main" val="2095785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D865504-369C-4FB7-9D54-BB75A788E03A}"/>
              </a:ext>
            </a:extLst>
          </p:cNvPr>
          <p:cNvSpPr>
            <a:spLocks noGrp="1"/>
          </p:cNvSpPr>
          <p:nvPr>
            <p:ph type="title"/>
          </p:nvPr>
        </p:nvSpPr>
        <p:spPr/>
        <p:txBody>
          <a:bodyPr/>
          <a:lstStyle/>
          <a:p>
            <a:r>
              <a:rPr lang="en-US" dirty="0"/>
              <a:t>Clinical interpretation of an </a:t>
            </a:r>
            <a:r>
              <a:rPr lang="en-US" dirty="0" err="1"/>
              <a:t>oscillometry</a:t>
            </a:r>
            <a:r>
              <a:rPr lang="en-US" dirty="0"/>
              <a:t> test</a:t>
            </a:r>
          </a:p>
        </p:txBody>
      </p:sp>
      <p:sp>
        <p:nvSpPr>
          <p:cNvPr id="3" name="CasellaDiTesto 2">
            <a:extLst>
              <a:ext uri="{FF2B5EF4-FFF2-40B4-BE49-F238E27FC236}">
                <a16:creationId xmlns:a16="http://schemas.microsoft.com/office/drawing/2014/main" id="{F70E0339-2A2E-424D-BEAE-35B643B9F9DF}"/>
              </a:ext>
            </a:extLst>
          </p:cNvPr>
          <p:cNvSpPr txBox="1"/>
          <p:nvPr/>
        </p:nvSpPr>
        <p:spPr>
          <a:xfrm>
            <a:off x="44733" y="944686"/>
            <a:ext cx="4572000" cy="738664"/>
          </a:xfrm>
          <a:prstGeom prst="rect">
            <a:avLst/>
          </a:prstGeom>
          <a:noFill/>
        </p:spPr>
        <p:txBody>
          <a:bodyPr wrap="square">
            <a:spAutoFit/>
          </a:bodyPr>
          <a:lstStyle/>
          <a:p>
            <a:r>
              <a:rPr lang="it-IT" sz="1400" dirty="0"/>
              <a:t>↔ </a:t>
            </a:r>
            <a:r>
              <a:rPr lang="en-US" sz="1400" b="1" dirty="0"/>
              <a:t>: Within normal range</a:t>
            </a:r>
          </a:p>
          <a:p>
            <a:r>
              <a:rPr lang="it-IT" sz="1400" b="1" kern="1200" dirty="0">
                <a:solidFill>
                  <a:schemeClr val="bg1"/>
                </a:solidFill>
                <a:highlight>
                  <a:srgbClr val="FF0000"/>
                </a:highlight>
                <a:latin typeface="+mn-lt"/>
                <a:ea typeface="+mn-ea"/>
                <a:cs typeface="+mn-cs"/>
              </a:rPr>
              <a:t>↗</a:t>
            </a:r>
            <a:r>
              <a:rPr lang="en-US" sz="1400" b="1" dirty="0"/>
              <a:t>:  above ULN</a:t>
            </a:r>
          </a:p>
          <a:p>
            <a:r>
              <a:rPr lang="it-IT" sz="1400" b="1" kern="1200" dirty="0">
                <a:solidFill>
                  <a:schemeClr val="bg1"/>
                </a:solidFill>
                <a:highlight>
                  <a:srgbClr val="FF0000"/>
                </a:highlight>
                <a:latin typeface="+mn-lt"/>
                <a:ea typeface="+mn-ea"/>
                <a:cs typeface="+mn-cs"/>
              </a:rPr>
              <a:t>↘</a:t>
            </a:r>
            <a:r>
              <a:rPr lang="en-US" sz="1400" b="1" dirty="0"/>
              <a:t>:  below LLN</a:t>
            </a:r>
          </a:p>
        </p:txBody>
      </p:sp>
      <p:graphicFrame>
        <p:nvGraphicFramePr>
          <p:cNvPr id="4" name="Tabella 3">
            <a:extLst>
              <a:ext uri="{FF2B5EF4-FFF2-40B4-BE49-F238E27FC236}">
                <a16:creationId xmlns:a16="http://schemas.microsoft.com/office/drawing/2014/main" id="{DA66B8A9-3A91-4288-95FB-FCD722180688}"/>
              </a:ext>
            </a:extLst>
          </p:cNvPr>
          <p:cNvGraphicFramePr>
            <a:graphicFrameLocks noGrp="1"/>
          </p:cNvGraphicFramePr>
          <p:nvPr>
            <p:extLst/>
          </p:nvPr>
        </p:nvGraphicFramePr>
        <p:xfrm>
          <a:off x="1003610" y="2531283"/>
          <a:ext cx="6508410" cy="2123440"/>
        </p:xfrm>
        <a:graphic>
          <a:graphicData uri="http://schemas.openxmlformats.org/drawingml/2006/table">
            <a:tbl>
              <a:tblPr firstRow="1" bandRow="1">
                <a:tableStyleId>{93296810-A885-4BE3-A3E7-6D5BEEA58F35}</a:tableStyleId>
              </a:tblPr>
              <a:tblGrid>
                <a:gridCol w="512956">
                  <a:extLst>
                    <a:ext uri="{9D8B030D-6E8A-4147-A177-3AD203B41FA5}">
                      <a16:colId xmlns:a16="http://schemas.microsoft.com/office/drawing/2014/main" val="458286681"/>
                    </a:ext>
                  </a:extLst>
                </a:gridCol>
                <a:gridCol w="490653">
                  <a:extLst>
                    <a:ext uri="{9D8B030D-6E8A-4147-A177-3AD203B41FA5}">
                      <a16:colId xmlns:a16="http://schemas.microsoft.com/office/drawing/2014/main" val="20002"/>
                    </a:ext>
                  </a:extLst>
                </a:gridCol>
                <a:gridCol w="490654">
                  <a:extLst>
                    <a:ext uri="{9D8B030D-6E8A-4147-A177-3AD203B41FA5}">
                      <a16:colId xmlns:a16="http://schemas.microsoft.com/office/drawing/2014/main" val="20003"/>
                    </a:ext>
                  </a:extLst>
                </a:gridCol>
                <a:gridCol w="657922">
                  <a:extLst>
                    <a:ext uri="{9D8B030D-6E8A-4147-A177-3AD203B41FA5}">
                      <a16:colId xmlns:a16="http://schemas.microsoft.com/office/drawing/2014/main" val="20004"/>
                    </a:ext>
                  </a:extLst>
                </a:gridCol>
                <a:gridCol w="4356225">
                  <a:extLst>
                    <a:ext uri="{9D8B030D-6E8A-4147-A177-3AD203B41FA5}">
                      <a16:colId xmlns:a16="http://schemas.microsoft.com/office/drawing/2014/main" val="20005"/>
                    </a:ext>
                  </a:extLst>
                </a:gridCol>
              </a:tblGrid>
              <a:tr h="370840">
                <a:tc>
                  <a:txBody>
                    <a:bodyPr/>
                    <a:lstStyle/>
                    <a:p>
                      <a:r>
                        <a:rPr lang="en-GB" sz="1600" noProof="0" dirty="0"/>
                        <a:t>R5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GB" sz="1600" noProof="0" dirty="0"/>
                        <a:t>X5</a:t>
                      </a:r>
                    </a:p>
                  </a:txBody>
                  <a:tcP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GB" sz="1600" noProof="0" dirty="0"/>
                        <a:t>Ax</a:t>
                      </a:r>
                    </a:p>
                  </a:txBody>
                  <a:tcPr>
                    <a:lnL w="12700" cmpd="sng">
                      <a:noFill/>
                    </a:lnL>
                    <a:lnR w="12700" cmpd="sng">
                      <a:noFill/>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GB" sz="1600" noProof="0" dirty="0"/>
                        <a:t>Fres</a:t>
                      </a:r>
                    </a:p>
                  </a:txBody>
                  <a:tcP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mpd="sng">
                      <a:noFill/>
                    </a:lnB>
                    <a:lnTlToBr w="12700" cmpd="sng">
                      <a:noFill/>
                      <a:prstDash val="solid"/>
                    </a:lnTlToBr>
                    <a:lnBlToTr w="12700" cmpd="sng">
                      <a:noFill/>
                      <a:prstDash val="solid"/>
                    </a:lnBlToTr>
                  </a:tcPr>
                </a:tc>
                <a:tc>
                  <a:txBody>
                    <a:bodyPr/>
                    <a:lstStyle/>
                    <a:p>
                      <a:r>
                        <a:rPr lang="en-GB" sz="1600" baseline="0" noProof="0" dirty="0"/>
                        <a:t>Interpretation:</a:t>
                      </a:r>
                      <a:endParaRPr lang="en-GB" sz="1600" noProof="0"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370840">
                <a:tc>
                  <a:txBody>
                    <a:bodyPr/>
                    <a:lstStyle/>
                    <a:p>
                      <a:r>
                        <a:rPr lang="en-GB"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GB" noProof="0" dirty="0"/>
                        <a:t>↔</a:t>
                      </a:r>
                    </a:p>
                  </a:txBody>
                  <a:tcPr>
                    <a:lnL w="12700" cap="flat" cmpd="sng" algn="ctr">
                      <a:solidFill>
                        <a:schemeClr val="tx1"/>
                      </a:solidFill>
                      <a:prstDash val="solid"/>
                      <a:round/>
                      <a:headEnd type="none" w="med" len="med"/>
                      <a:tailEnd type="none" w="med" len="med"/>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noProof="0" dirty="0"/>
                        <a:t>↔</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tcPr>
                </a:tc>
                <a:tc>
                  <a:txBody>
                    <a:bodyPr/>
                    <a:lstStyle/>
                    <a:p>
                      <a:r>
                        <a:rPr lang="en-GB" noProof="0" dirty="0"/>
                        <a:t>↔</a:t>
                      </a:r>
                    </a:p>
                  </a:txBody>
                  <a:tcPr>
                    <a:lnL w="12700" cmpd="sng">
                      <a:noFill/>
                    </a:lnL>
                    <a:lnR w="12700" cap="flat" cmpd="sng" algn="ctr">
                      <a:solidFill>
                        <a:schemeClr val="tx1"/>
                      </a:solid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tc>
                  <a:txBody>
                    <a:bodyPr/>
                    <a:lstStyle/>
                    <a:p>
                      <a:r>
                        <a:rPr lang="en-GB" noProof="0" dirty="0"/>
                        <a:t>Normal respiratory mechanics</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370840">
                <a:tc>
                  <a:txBody>
                    <a:bodyPr/>
                    <a:lstStyle/>
                    <a:p>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noProof="0" dirty="0"/>
                        <a: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GB" noProof="0" dirty="0"/>
                        <a:t>Central (upper?) airway obstruction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370840">
                <a:tc>
                  <a:txBody>
                    <a:bodyPr/>
                    <a:lstStyle/>
                    <a:p>
                      <a:r>
                        <a:rPr lang="en-GB" noProof="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0000"/>
                    </a:solidFill>
                  </a:tcPr>
                </a:tc>
                <a:tc>
                  <a:txBody>
                    <a:bodyPr/>
                    <a:lstStyle/>
                    <a:p>
                      <a:r>
                        <a:rPr lang="en-GB" noProof="0" dirty="0"/>
                        <a:t>Peripheral airway obstruction and/or lung volume de-</a:t>
                      </a:r>
                      <a:r>
                        <a:rPr lang="en-GB" noProof="0" dirty="0" err="1"/>
                        <a:t>recrutment</a:t>
                      </a:r>
                      <a:r>
                        <a:rPr lang="en-GB" noProof="0" dirty="0"/>
                        <a:t> / gas trapping</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D5E3CF"/>
                    </a:solidFill>
                  </a:tcPr>
                </a:tc>
                <a:extLst>
                  <a:ext uri="{0D108BD9-81ED-4DB2-BD59-A6C34878D82A}">
                    <a16:rowId xmlns:a16="http://schemas.microsoft.com/office/drawing/2014/main" val="10003"/>
                  </a:ext>
                </a:extLst>
              </a:tr>
              <a:tr h="370840">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pPr marL="0" algn="l" defTabSz="914400" rtl="0" eaLnBrk="1" latinLnBrk="0" hangingPunct="1"/>
                      <a:r>
                        <a:rPr lang="en-GB" sz="1800" b="1" kern="1200" noProof="0" dirty="0">
                          <a:solidFill>
                            <a:schemeClr val="bg1"/>
                          </a:solidFill>
                          <a:latin typeface="+mn-lt"/>
                          <a:ea typeface="+mn-ea"/>
                          <a:cs typeface="+mn-cs"/>
                        </a:rPr>
                        <a:t>↗</a:t>
                      </a:r>
                    </a:p>
                  </a:txBody>
                  <a:tcP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0000"/>
                    </a:solidFill>
                  </a:tcPr>
                </a:tc>
                <a:tc>
                  <a:txBody>
                    <a:bodyPr/>
                    <a:lstStyle/>
                    <a:p>
                      <a:r>
                        <a:rPr lang="en-GB" noProof="0" dirty="0"/>
                        <a:t>Heterogeneous (mixed) obstruction</a:t>
                      </a:r>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EBF1E9"/>
                    </a:solidFill>
                  </a:tcPr>
                </a:tc>
                <a:extLst>
                  <a:ext uri="{0D108BD9-81ED-4DB2-BD59-A6C34878D82A}">
                    <a16:rowId xmlns:a16="http://schemas.microsoft.com/office/drawing/2014/main" val="10004"/>
                  </a:ext>
                </a:extLst>
              </a:tr>
            </a:tbl>
          </a:graphicData>
        </a:graphic>
      </p:graphicFrame>
      <p:sp>
        <p:nvSpPr>
          <p:cNvPr id="5" name="Parentesi graffa aperta 4">
            <a:extLst>
              <a:ext uri="{FF2B5EF4-FFF2-40B4-BE49-F238E27FC236}">
                <a16:creationId xmlns:a16="http://schemas.microsoft.com/office/drawing/2014/main" id="{21AB5CAA-38A9-447B-9612-8A0475AFACE6}"/>
              </a:ext>
            </a:extLst>
          </p:cNvPr>
          <p:cNvSpPr/>
          <p:nvPr/>
        </p:nvSpPr>
        <p:spPr>
          <a:xfrm rot="5400000">
            <a:off x="2197882" y="1474345"/>
            <a:ext cx="231505" cy="1744062"/>
          </a:xfrm>
          <a:prstGeom prst="lef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a:extLst>
              <a:ext uri="{FF2B5EF4-FFF2-40B4-BE49-F238E27FC236}">
                <a16:creationId xmlns:a16="http://schemas.microsoft.com/office/drawing/2014/main" id="{1E84A075-CADA-4DA1-AE60-E7FB36B9A6AD}"/>
              </a:ext>
            </a:extLst>
          </p:cNvPr>
          <p:cNvSpPr txBox="1"/>
          <p:nvPr/>
        </p:nvSpPr>
        <p:spPr>
          <a:xfrm>
            <a:off x="1212456" y="1866521"/>
            <a:ext cx="2249334" cy="369332"/>
          </a:xfrm>
          <a:prstGeom prst="rect">
            <a:avLst/>
          </a:prstGeom>
          <a:noFill/>
        </p:spPr>
        <p:txBody>
          <a:bodyPr wrap="none" rtlCol="0">
            <a:spAutoFit/>
          </a:bodyPr>
          <a:lstStyle/>
          <a:p>
            <a:r>
              <a:rPr lang="it-IT" dirty="0" err="1"/>
              <a:t>Correlated</a:t>
            </a:r>
            <a:r>
              <a:rPr lang="it-IT" dirty="0"/>
              <a:t> </a:t>
            </a:r>
            <a:r>
              <a:rPr lang="it-IT" dirty="0" err="1"/>
              <a:t>variables</a:t>
            </a:r>
            <a:endParaRPr lang="it-IT" dirty="0"/>
          </a:p>
        </p:txBody>
      </p:sp>
      <p:sp>
        <p:nvSpPr>
          <p:cNvPr id="7" name="Rettangolo 6">
            <a:extLst>
              <a:ext uri="{FF2B5EF4-FFF2-40B4-BE49-F238E27FC236}">
                <a16:creationId xmlns:a16="http://schemas.microsoft.com/office/drawing/2014/main" id="{D99FB040-06AD-4286-A3C6-18B7B050B885}"/>
              </a:ext>
            </a:extLst>
          </p:cNvPr>
          <p:cNvSpPr/>
          <p:nvPr/>
        </p:nvSpPr>
        <p:spPr>
          <a:xfrm>
            <a:off x="1996068" y="2364328"/>
            <a:ext cx="1137426" cy="2475301"/>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TextBox 2">
            <a:extLst>
              <a:ext uri="{FF2B5EF4-FFF2-40B4-BE49-F238E27FC236}">
                <a16:creationId xmlns:a16="http://schemas.microsoft.com/office/drawing/2014/main" id="{3DD4C9DA-3FD3-44C4-BF77-E8E311F2684F}"/>
              </a:ext>
            </a:extLst>
          </p:cNvPr>
          <p:cNvSpPr txBox="1"/>
          <p:nvPr/>
        </p:nvSpPr>
        <p:spPr>
          <a:xfrm>
            <a:off x="140488" y="5556221"/>
            <a:ext cx="8622511" cy="976165"/>
          </a:xfrm>
          <a:prstGeom prst="rect">
            <a:avLst/>
          </a:prstGeom>
          <a:noFill/>
        </p:spPr>
        <p:txBody>
          <a:bodyPr wrap="square">
            <a:spAutoFit/>
          </a:bodyPr>
          <a:lstStyle/>
          <a:p>
            <a:pPr>
              <a:lnSpc>
                <a:spcPct val="115000"/>
              </a:lnSpc>
              <a:spcAft>
                <a:spcPts val="800"/>
              </a:spcAft>
            </a:pPr>
            <a:r>
              <a:rPr lang="en-US" sz="1100" b="1" u="sng" kern="100" dirty="0">
                <a:effectLst/>
                <a:latin typeface="Aptos" panose="020B0004020202020204" pitchFamily="34" charset="0"/>
                <a:ea typeface="Aptos" panose="020B0004020202020204" pitchFamily="34" charset="0"/>
                <a:cs typeface="Times New Roman" panose="02020603050405020304" pitchFamily="18" charset="0"/>
              </a:rPr>
              <a:t>References: </a:t>
            </a:r>
            <a:br>
              <a:rPr lang="en-US" sz="1100" b="1" u="sng" kern="100" dirty="0">
                <a:effectLst/>
                <a:latin typeface="Aptos" panose="020B0004020202020204" pitchFamily="34" charset="0"/>
                <a:ea typeface="Aptos" panose="020B0004020202020204" pitchFamily="34" charset="0"/>
                <a:cs typeface="Times New Roman" panose="02020603050405020304" pitchFamily="18" charset="0"/>
              </a:rPr>
            </a:br>
            <a:r>
              <a:rPr lang="en-US" sz="1100" dirty="0">
                <a:latin typeface="Calibri" panose="020F0502020204030204" pitchFamily="34" charset="0"/>
                <a:ea typeface="Calibri" panose="020F0502020204030204" pitchFamily="34" charset="0"/>
                <a:cs typeface="Times New Roman" panose="02020603050405020304" pitchFamily="18" charset="0"/>
              </a:rPr>
              <a:t>- Veneroni et al - </a:t>
            </a:r>
            <a:r>
              <a:rPr lang="en-US" sz="1100" b="1" cap="all" dirty="0">
                <a:latin typeface="Calibri" panose="020F0502020204030204" pitchFamily="34" charset="0"/>
                <a:ea typeface="Calibri" panose="020F0502020204030204" pitchFamily="34" charset="0"/>
                <a:cs typeface="Times New Roman" panose="02020603050405020304" pitchFamily="18" charset="0"/>
              </a:rPr>
              <a:t>Diagnostic potential of forced </a:t>
            </a:r>
            <a:r>
              <a:rPr lang="en-US" sz="1100" b="1" cap="all" dirty="0" err="1">
                <a:latin typeface="Calibri" panose="020F0502020204030204" pitchFamily="34" charset="0"/>
                <a:ea typeface="Calibri" panose="020F0502020204030204" pitchFamily="34" charset="0"/>
                <a:cs typeface="Times New Roman" panose="02020603050405020304" pitchFamily="18" charset="0"/>
              </a:rPr>
              <a:t>oscillometry</a:t>
            </a:r>
            <a:r>
              <a:rPr lang="en-US" sz="1100" b="1" cap="all" dirty="0">
                <a:latin typeface="Calibri" panose="020F0502020204030204" pitchFamily="34" charset="0"/>
                <a:ea typeface="Calibri" panose="020F0502020204030204" pitchFamily="34" charset="0"/>
                <a:cs typeface="Times New Roman" panose="02020603050405020304" pitchFamily="18" charset="0"/>
              </a:rPr>
              <a:t> technique : a population-based approach </a:t>
            </a:r>
            <a:r>
              <a:rPr lang="en-US" sz="1100" dirty="0">
                <a:latin typeface="Calibri" panose="020F0502020204030204" pitchFamily="34" charset="0"/>
                <a:ea typeface="Calibri" panose="020F0502020204030204" pitchFamily="34" charset="0"/>
                <a:cs typeface="Times New Roman" panose="02020603050405020304" pitchFamily="18" charset="0"/>
              </a:rPr>
              <a:t>American Journal of Respiratory and Critical Care Medicine, Volume 209 Number 4 | February 15 2024 </a:t>
            </a:r>
            <a:br>
              <a:rPr lang="en-US" sz="1100" dirty="0">
                <a:latin typeface="Calibri" panose="020F0502020204030204" pitchFamily="34" charset="0"/>
                <a:ea typeface="Calibri" panose="020F0502020204030204" pitchFamily="34" charset="0"/>
                <a:cs typeface="Times New Roman" panose="02020603050405020304" pitchFamily="18" charset="0"/>
              </a:rPr>
            </a:br>
            <a:r>
              <a:rPr lang="en-US" kern="100" dirty="0">
                <a:latin typeface="Calibri" panose="020F0502020204030204" pitchFamily="34" charset="0"/>
                <a:ea typeface="Calibri" panose="020F0502020204030204" pitchFamily="34" charset="0"/>
                <a:cs typeface="Calibri" panose="020F0502020204030204" pitchFamily="34" charset="0"/>
              </a:rPr>
              <a:t>-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Neeraj Gupta - </a:t>
            </a:r>
            <a:r>
              <a:rPr lang="en-US" sz="1100" b="1" i="1" kern="100" cap="all" dirty="0">
                <a:effectLst/>
                <a:latin typeface="Aptos" panose="020B0004020202020204" pitchFamily="34" charset="0"/>
                <a:ea typeface="Aptos" panose="020B0004020202020204" pitchFamily="34" charset="0"/>
                <a:cs typeface="Times New Roman" panose="02020603050405020304" pitchFamily="18" charset="0"/>
              </a:rPr>
              <a:t>Can oscillometry be a substitute to spirometry in the indigent? - </a:t>
            </a:r>
            <a:r>
              <a:rPr lang="en-US" sz="1100" kern="100" dirty="0">
                <a:effectLst/>
                <a:latin typeface="Aptos" panose="020B0004020202020204" pitchFamily="34" charset="0"/>
                <a:ea typeface="Aptos" panose="020B0004020202020204" pitchFamily="34" charset="0"/>
                <a:cs typeface="Times New Roman" panose="02020603050405020304" pitchFamily="18" charset="0"/>
              </a:rPr>
              <a:t>Lung India 2022;39:74-6.</a:t>
            </a:r>
          </a:p>
        </p:txBody>
      </p:sp>
    </p:spTree>
    <p:extLst>
      <p:ext uri="{BB962C8B-B14F-4D97-AF65-F5344CB8AC3E}">
        <p14:creationId xmlns:p14="http://schemas.microsoft.com/office/powerpoint/2010/main" val="35486785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D3FCBB7-31A7-4D68-45E0-FFBE6F303784}"/>
              </a:ext>
            </a:extLst>
          </p:cNvPr>
          <p:cNvPicPr>
            <a:picLocks noChangeAspect="1"/>
          </p:cNvPicPr>
          <p:nvPr/>
        </p:nvPicPr>
        <p:blipFill>
          <a:blip r:embed="rId2"/>
          <a:stretch>
            <a:fillRect/>
          </a:stretch>
        </p:blipFill>
        <p:spPr>
          <a:xfrm>
            <a:off x="3858883" y="3263301"/>
            <a:ext cx="5123986" cy="3282917"/>
          </a:xfrm>
          <a:prstGeom prst="rect">
            <a:avLst/>
          </a:prstGeom>
        </p:spPr>
      </p:pic>
      <p:sp>
        <p:nvSpPr>
          <p:cNvPr id="6" name="Rettangolo 5">
            <a:extLst>
              <a:ext uri="{FF2B5EF4-FFF2-40B4-BE49-F238E27FC236}">
                <a16:creationId xmlns:a16="http://schemas.microsoft.com/office/drawing/2014/main" id="{927C0542-989F-851A-A83E-9F3207CCC896}"/>
              </a:ext>
            </a:extLst>
          </p:cNvPr>
          <p:cNvSpPr/>
          <p:nvPr/>
        </p:nvSpPr>
        <p:spPr>
          <a:xfrm>
            <a:off x="205004" y="2339971"/>
            <a:ext cx="8822523" cy="923330"/>
          </a:xfrm>
          <a:prstGeom prst="rect">
            <a:avLst/>
          </a:prstGeom>
        </p:spPr>
        <p:txBody>
          <a:bodyPr wrap="square">
            <a:spAutoFit/>
          </a:bodyPr>
          <a:lstStyle/>
          <a:p>
            <a:pPr marL="285750" indent="-285750" algn="just">
              <a:buFont typeface="Arial" panose="020B0604020202020204" pitchFamily="34" charset="0"/>
              <a:buChar char="•"/>
            </a:pPr>
            <a:r>
              <a:rPr lang="en-US" b="1">
                <a:solidFill>
                  <a:srgbClr val="13343B"/>
                </a:solidFill>
                <a:latin typeface="Klavika Lt" panose="02000000000000000000" pitchFamily="50" charset="0"/>
              </a:rPr>
              <a:t>General unselected population 18-90 years: 7.560 subjects</a:t>
            </a:r>
          </a:p>
          <a:p>
            <a:pPr marL="285750" indent="-285750" algn="just">
              <a:buFont typeface="Arial" panose="020B0604020202020204" pitchFamily="34" charset="0"/>
              <a:buChar char="•"/>
            </a:pPr>
            <a:r>
              <a:rPr lang="en-US">
                <a:solidFill>
                  <a:srgbClr val="13343B"/>
                </a:solidFill>
                <a:latin typeface="Klavika Lt" panose="02000000000000000000" pitchFamily="50" charset="0"/>
              </a:rPr>
              <a:t>Abnormalities in oscillometry parameters are significantly related to the presence of respiratory symptoms and previous diagnosis of respiratory disease.</a:t>
            </a:r>
          </a:p>
        </p:txBody>
      </p:sp>
      <p:sp>
        <p:nvSpPr>
          <p:cNvPr id="7" name="Rettangolo 6">
            <a:extLst>
              <a:ext uri="{FF2B5EF4-FFF2-40B4-BE49-F238E27FC236}">
                <a16:creationId xmlns:a16="http://schemas.microsoft.com/office/drawing/2014/main" id="{D78BABF9-0835-B6A7-9B6B-059C5F211EE2}"/>
              </a:ext>
            </a:extLst>
          </p:cNvPr>
          <p:cNvSpPr/>
          <p:nvPr/>
        </p:nvSpPr>
        <p:spPr>
          <a:xfrm>
            <a:off x="205004" y="3378319"/>
            <a:ext cx="4067947" cy="2862322"/>
          </a:xfrm>
          <a:prstGeom prst="rect">
            <a:avLst/>
          </a:prstGeom>
        </p:spPr>
        <p:txBody>
          <a:bodyPr wrap="square">
            <a:spAutoFit/>
          </a:bodyPr>
          <a:lstStyle/>
          <a:p>
            <a:pPr marL="285750" indent="-285750" algn="just">
              <a:buFont typeface="Arial" panose="020B0604020202020204" pitchFamily="34" charset="0"/>
              <a:buChar char="•"/>
            </a:pPr>
            <a:r>
              <a:rPr lang="en-US">
                <a:solidFill>
                  <a:srgbClr val="13343B"/>
                </a:solidFill>
                <a:latin typeface="Klavika Lt" panose="02000000000000000000" pitchFamily="50" charset="0"/>
              </a:rPr>
              <a:t>20% the adult population have abnormal oscillometry parameters, 13% of the adult population have abnormal spirometry</a:t>
            </a:r>
          </a:p>
          <a:p>
            <a:pPr marL="285750" indent="-285750" algn="just">
              <a:buFont typeface="Arial" panose="020B0604020202020204" pitchFamily="34" charset="0"/>
              <a:buChar char="•"/>
            </a:pPr>
            <a:endParaRPr lang="en-US">
              <a:solidFill>
                <a:srgbClr val="13343B"/>
              </a:solidFill>
              <a:latin typeface="Klavika Lt" panose="02000000000000000000" pitchFamily="50" charset="0"/>
            </a:endParaRPr>
          </a:p>
          <a:p>
            <a:pPr marL="285750" indent="-285750" algn="just">
              <a:buFont typeface="Arial" panose="020B0604020202020204" pitchFamily="34" charset="0"/>
              <a:buChar char="•"/>
            </a:pPr>
            <a:r>
              <a:rPr lang="en-US" b="1" u="sng">
                <a:solidFill>
                  <a:srgbClr val="13343B"/>
                </a:solidFill>
                <a:latin typeface="Klavika Md" panose="02000000000000000000" pitchFamily="50" charset="0"/>
              </a:rPr>
              <a:t>Abnormalities in oscillometry parameters are related to symptoms and previous respiratory diagnosis even in subjects with normal spirometry</a:t>
            </a:r>
          </a:p>
        </p:txBody>
      </p:sp>
      <p:cxnSp>
        <p:nvCxnSpPr>
          <p:cNvPr id="8" name="Connettore 2 7">
            <a:extLst>
              <a:ext uri="{FF2B5EF4-FFF2-40B4-BE49-F238E27FC236}">
                <a16:creationId xmlns:a16="http://schemas.microsoft.com/office/drawing/2014/main" id="{3F4A50B3-3B89-F570-2A53-CC2112198D5E}"/>
              </a:ext>
            </a:extLst>
          </p:cNvPr>
          <p:cNvCxnSpPr/>
          <p:nvPr/>
        </p:nvCxnSpPr>
        <p:spPr>
          <a:xfrm flipV="1">
            <a:off x="4272951" y="4635062"/>
            <a:ext cx="2301270" cy="5675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9" name="Immagine 8">
            <a:extLst>
              <a:ext uri="{FF2B5EF4-FFF2-40B4-BE49-F238E27FC236}">
                <a16:creationId xmlns:a16="http://schemas.microsoft.com/office/drawing/2014/main" id="{4CF94611-64ED-ECDB-D6D5-4438E113355F}"/>
              </a:ext>
            </a:extLst>
          </p:cNvPr>
          <p:cNvPicPr>
            <a:picLocks noChangeAspect="1"/>
          </p:cNvPicPr>
          <p:nvPr/>
        </p:nvPicPr>
        <p:blipFill>
          <a:blip r:embed="rId3"/>
          <a:stretch>
            <a:fillRect/>
          </a:stretch>
        </p:blipFill>
        <p:spPr>
          <a:xfrm>
            <a:off x="705715" y="160004"/>
            <a:ext cx="7134472" cy="1711987"/>
          </a:xfrm>
          <a:prstGeom prst="rect">
            <a:avLst/>
          </a:prstGeom>
        </p:spPr>
      </p:pic>
      <p:sp>
        <p:nvSpPr>
          <p:cNvPr id="10" name="Rettangolo 9">
            <a:extLst>
              <a:ext uri="{FF2B5EF4-FFF2-40B4-BE49-F238E27FC236}">
                <a16:creationId xmlns:a16="http://schemas.microsoft.com/office/drawing/2014/main" id="{2ABEDD41-4F03-137F-DD2A-1D7206DFABCA}"/>
              </a:ext>
            </a:extLst>
          </p:cNvPr>
          <p:cNvSpPr/>
          <p:nvPr/>
        </p:nvSpPr>
        <p:spPr>
          <a:xfrm>
            <a:off x="7339799" y="923870"/>
            <a:ext cx="1460739" cy="948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b="1"/>
          </a:p>
        </p:txBody>
      </p:sp>
      <p:sp>
        <p:nvSpPr>
          <p:cNvPr id="11" name="Rettangolo 10">
            <a:extLst>
              <a:ext uri="{FF2B5EF4-FFF2-40B4-BE49-F238E27FC236}">
                <a16:creationId xmlns:a16="http://schemas.microsoft.com/office/drawing/2014/main" id="{D283768B-8031-BFA3-9329-4B180AB75DA8}"/>
              </a:ext>
            </a:extLst>
          </p:cNvPr>
          <p:cNvSpPr/>
          <p:nvPr/>
        </p:nvSpPr>
        <p:spPr>
          <a:xfrm>
            <a:off x="705715" y="1863543"/>
            <a:ext cx="5886956" cy="261610"/>
          </a:xfrm>
          <a:prstGeom prst="rect">
            <a:avLst/>
          </a:prstGeom>
        </p:spPr>
        <p:txBody>
          <a:bodyPr wrap="square">
            <a:spAutoFit/>
          </a:bodyPr>
          <a:lstStyle/>
          <a:p>
            <a:r>
              <a:rPr lang="it-IT" sz="1050" err="1">
                <a:latin typeface="Klavika Lt" panose="02000000000000000000" pitchFamily="50" charset="0"/>
              </a:rPr>
              <a:t>Am</a:t>
            </a:r>
            <a:r>
              <a:rPr lang="it-IT" sz="1050">
                <a:latin typeface="Klavika Lt" panose="02000000000000000000" pitchFamily="50" charset="0"/>
              </a:rPr>
              <a:t> J </a:t>
            </a:r>
            <a:r>
              <a:rPr lang="it-IT" sz="1050" err="1">
                <a:latin typeface="Klavika Lt" panose="02000000000000000000" pitchFamily="50" charset="0"/>
              </a:rPr>
              <a:t>Respir</a:t>
            </a:r>
            <a:r>
              <a:rPr lang="it-IT" sz="1050">
                <a:latin typeface="Klavika Lt" panose="02000000000000000000" pitchFamily="50" charset="0"/>
              </a:rPr>
              <a:t> </a:t>
            </a:r>
            <a:r>
              <a:rPr lang="it-IT" sz="1050" err="1">
                <a:latin typeface="Klavika Lt" panose="02000000000000000000" pitchFamily="50" charset="0"/>
              </a:rPr>
              <a:t>Crit</a:t>
            </a:r>
            <a:r>
              <a:rPr lang="it-IT" sz="1050">
                <a:latin typeface="Klavika Lt" panose="02000000000000000000" pitchFamily="50" charset="0"/>
              </a:rPr>
              <a:t> Care </a:t>
            </a:r>
            <a:r>
              <a:rPr lang="it-IT" sz="1050" err="1">
                <a:latin typeface="Klavika Lt" panose="02000000000000000000" pitchFamily="50" charset="0"/>
              </a:rPr>
              <a:t>Med</a:t>
            </a:r>
            <a:r>
              <a:rPr lang="it-IT" sz="1050">
                <a:latin typeface="Klavika Lt" panose="02000000000000000000" pitchFamily="50" charset="0"/>
              </a:rPr>
              <a:t>. 2024;209(4):444-453. </a:t>
            </a:r>
          </a:p>
        </p:txBody>
      </p:sp>
    </p:spTree>
    <p:extLst>
      <p:ext uri="{BB962C8B-B14F-4D97-AF65-F5344CB8AC3E}">
        <p14:creationId xmlns:p14="http://schemas.microsoft.com/office/powerpoint/2010/main" val="171651199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tangolo 4">
            <a:extLst>
              <a:ext uri="{FF2B5EF4-FFF2-40B4-BE49-F238E27FC236}">
                <a16:creationId xmlns:a16="http://schemas.microsoft.com/office/drawing/2014/main" id="{63E41F77-3033-4380-A213-9B010DDC27A2}"/>
              </a:ext>
            </a:extLst>
          </p:cNvPr>
          <p:cNvSpPr/>
          <p:nvPr/>
        </p:nvSpPr>
        <p:spPr>
          <a:xfrm>
            <a:off x="4724400" y="1309148"/>
            <a:ext cx="4301705" cy="54202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Rettangolo 5">
            <a:extLst>
              <a:ext uri="{FF2B5EF4-FFF2-40B4-BE49-F238E27FC236}">
                <a16:creationId xmlns:a16="http://schemas.microsoft.com/office/drawing/2014/main" id="{0241522A-A6DD-40D7-99D9-37335BD06537}"/>
              </a:ext>
            </a:extLst>
          </p:cNvPr>
          <p:cNvSpPr/>
          <p:nvPr/>
        </p:nvSpPr>
        <p:spPr>
          <a:xfrm>
            <a:off x="230038" y="1316965"/>
            <a:ext cx="4301705" cy="542026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7" name="Immagine 6">
            <a:extLst>
              <a:ext uri="{FF2B5EF4-FFF2-40B4-BE49-F238E27FC236}">
                <a16:creationId xmlns:a16="http://schemas.microsoft.com/office/drawing/2014/main" id="{50248EF6-45B2-4705-87EE-613BD414C732}"/>
              </a:ext>
            </a:extLst>
          </p:cNvPr>
          <p:cNvPicPr>
            <a:picLocks noChangeAspect="1"/>
          </p:cNvPicPr>
          <p:nvPr/>
        </p:nvPicPr>
        <p:blipFill rotWithShape="1">
          <a:blip r:embed="rId2"/>
          <a:srcRect b="33092"/>
          <a:stretch/>
        </p:blipFill>
        <p:spPr>
          <a:xfrm>
            <a:off x="705715" y="160005"/>
            <a:ext cx="7134472" cy="1145460"/>
          </a:xfrm>
          <a:prstGeom prst="rect">
            <a:avLst/>
          </a:prstGeom>
        </p:spPr>
      </p:pic>
      <p:pic>
        <p:nvPicPr>
          <p:cNvPr id="8" name="Immagine 7">
            <a:extLst>
              <a:ext uri="{FF2B5EF4-FFF2-40B4-BE49-F238E27FC236}">
                <a16:creationId xmlns:a16="http://schemas.microsoft.com/office/drawing/2014/main" id="{ED669D59-D9B9-4893-AEA7-D0A6A199C501}"/>
              </a:ext>
            </a:extLst>
          </p:cNvPr>
          <p:cNvPicPr>
            <a:picLocks noChangeAspect="1"/>
          </p:cNvPicPr>
          <p:nvPr/>
        </p:nvPicPr>
        <p:blipFill>
          <a:blip r:embed="rId3"/>
          <a:stretch>
            <a:fillRect/>
          </a:stretch>
        </p:blipFill>
        <p:spPr>
          <a:xfrm>
            <a:off x="349822" y="1909823"/>
            <a:ext cx="4062135" cy="4680000"/>
          </a:xfrm>
          <a:prstGeom prst="rect">
            <a:avLst/>
          </a:prstGeom>
        </p:spPr>
      </p:pic>
      <p:pic>
        <p:nvPicPr>
          <p:cNvPr id="9" name="Immagine 8">
            <a:extLst>
              <a:ext uri="{FF2B5EF4-FFF2-40B4-BE49-F238E27FC236}">
                <a16:creationId xmlns:a16="http://schemas.microsoft.com/office/drawing/2014/main" id="{B193894A-4AAE-4129-933A-C8EDA579B4D6}"/>
              </a:ext>
            </a:extLst>
          </p:cNvPr>
          <p:cNvPicPr>
            <a:picLocks noChangeAspect="1"/>
          </p:cNvPicPr>
          <p:nvPr/>
        </p:nvPicPr>
        <p:blipFill>
          <a:blip r:embed="rId4"/>
          <a:stretch>
            <a:fillRect/>
          </a:stretch>
        </p:blipFill>
        <p:spPr>
          <a:xfrm>
            <a:off x="4853494" y="1968634"/>
            <a:ext cx="3905079" cy="4680000"/>
          </a:xfrm>
          <a:prstGeom prst="rect">
            <a:avLst/>
          </a:prstGeom>
        </p:spPr>
      </p:pic>
      <p:sp>
        <p:nvSpPr>
          <p:cNvPr id="10" name="CasellaDiTesto 9">
            <a:extLst>
              <a:ext uri="{FF2B5EF4-FFF2-40B4-BE49-F238E27FC236}">
                <a16:creationId xmlns:a16="http://schemas.microsoft.com/office/drawing/2014/main" id="{CA21F27B-CFEC-4F06-B649-46B37CC3D5F9}"/>
              </a:ext>
            </a:extLst>
          </p:cNvPr>
          <p:cNvSpPr txBox="1"/>
          <p:nvPr/>
        </p:nvSpPr>
        <p:spPr>
          <a:xfrm flipH="1">
            <a:off x="5486399" y="1428728"/>
            <a:ext cx="3110007" cy="369332"/>
          </a:xfrm>
          <a:prstGeom prst="rect">
            <a:avLst/>
          </a:prstGeom>
          <a:noFill/>
        </p:spPr>
        <p:txBody>
          <a:bodyPr wrap="square" rtlCol="0">
            <a:spAutoFit/>
          </a:bodyPr>
          <a:lstStyle/>
          <a:p>
            <a:r>
              <a:rPr lang="it-IT" dirty="0">
                <a:latin typeface="Klavika Md" panose="02000000000000000000" pitchFamily="50" charset="0"/>
              </a:rPr>
              <a:t>FEV1/FVC &gt;LLN or FVC &gt;LLN</a:t>
            </a:r>
          </a:p>
        </p:txBody>
      </p:sp>
      <p:sp>
        <p:nvSpPr>
          <p:cNvPr id="11" name="CasellaDiTesto 10">
            <a:extLst>
              <a:ext uri="{FF2B5EF4-FFF2-40B4-BE49-F238E27FC236}">
                <a16:creationId xmlns:a16="http://schemas.microsoft.com/office/drawing/2014/main" id="{C5F7096E-01A4-45DE-83EA-B5E4F8183572}"/>
              </a:ext>
            </a:extLst>
          </p:cNvPr>
          <p:cNvSpPr txBox="1"/>
          <p:nvPr/>
        </p:nvSpPr>
        <p:spPr>
          <a:xfrm flipH="1">
            <a:off x="613722" y="1428728"/>
            <a:ext cx="3589591" cy="369332"/>
          </a:xfrm>
          <a:prstGeom prst="rect">
            <a:avLst/>
          </a:prstGeom>
          <a:noFill/>
        </p:spPr>
        <p:txBody>
          <a:bodyPr wrap="square" rtlCol="0">
            <a:spAutoFit/>
          </a:bodyPr>
          <a:lstStyle/>
          <a:p>
            <a:r>
              <a:rPr lang="it-IT" dirty="0">
                <a:latin typeface="Klavika Md" panose="02000000000000000000" pitchFamily="50" charset="0"/>
              </a:rPr>
              <a:t>COMPLETE STUDY POPULATION</a:t>
            </a:r>
          </a:p>
        </p:txBody>
      </p:sp>
    </p:spTree>
    <p:extLst>
      <p:ext uri="{BB962C8B-B14F-4D97-AF65-F5344CB8AC3E}">
        <p14:creationId xmlns:p14="http://schemas.microsoft.com/office/powerpoint/2010/main" val="19743552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Oscillometry and disease progression</a:t>
            </a:r>
          </a:p>
        </p:txBody>
      </p:sp>
      <p:pic>
        <p:nvPicPr>
          <p:cNvPr id="4" name="Picture 3"/>
          <p:cNvPicPr>
            <a:picLocks noChangeAspect="1"/>
          </p:cNvPicPr>
          <p:nvPr/>
        </p:nvPicPr>
        <p:blipFill>
          <a:blip r:embed="rId3"/>
          <a:stretch>
            <a:fillRect/>
          </a:stretch>
        </p:blipFill>
        <p:spPr>
          <a:xfrm>
            <a:off x="199914" y="863600"/>
            <a:ext cx="3856448" cy="5781841"/>
          </a:xfrm>
          <a:prstGeom prst="rect">
            <a:avLst/>
          </a:prstGeom>
        </p:spPr>
      </p:pic>
      <p:sp>
        <p:nvSpPr>
          <p:cNvPr id="10" name="Rectangle 9"/>
          <p:cNvSpPr/>
          <p:nvPr/>
        </p:nvSpPr>
        <p:spPr>
          <a:xfrm>
            <a:off x="4148138" y="5715853"/>
            <a:ext cx="4995862" cy="646331"/>
          </a:xfrm>
          <a:prstGeom prst="rect">
            <a:avLst/>
          </a:prstGeom>
        </p:spPr>
        <p:txBody>
          <a:bodyPr wrap="square">
            <a:spAutoFit/>
          </a:bodyPr>
          <a:lstStyle/>
          <a:p>
            <a:pPr algn="just"/>
            <a:r>
              <a:rPr lang="it-IT" sz="1200" baseline="30000" dirty="0">
                <a:latin typeface="Klavika Lt" panose="02000000000000000000" pitchFamily="50" charset="0"/>
              </a:rPr>
              <a:t>1 </a:t>
            </a:r>
            <a:r>
              <a:rPr lang="en-US" sz="1200" dirty="0">
                <a:latin typeface="Klavika Lt" panose="02000000000000000000" pitchFamily="50" charset="0"/>
              </a:rPr>
              <a:t>Di Mango et al. (2006). Changes in respiratory mechanics with increasing degrees of airway obstruction in COPD: detection by forced oscillation technique. </a:t>
            </a:r>
            <a:r>
              <a:rPr lang="en-US" sz="1200" i="1" dirty="0">
                <a:latin typeface="Klavika Lt" panose="02000000000000000000" pitchFamily="50" charset="0"/>
              </a:rPr>
              <a:t>Respiratory Medicine</a:t>
            </a:r>
            <a:r>
              <a:rPr lang="en-US" sz="1200" dirty="0">
                <a:latin typeface="Klavika Lt" panose="02000000000000000000" pitchFamily="50" charset="0"/>
              </a:rPr>
              <a:t>, </a:t>
            </a:r>
            <a:r>
              <a:rPr lang="en-US" sz="1200" i="1" dirty="0">
                <a:latin typeface="Klavika Lt" panose="02000000000000000000" pitchFamily="50" charset="0"/>
              </a:rPr>
              <a:t>100</a:t>
            </a:r>
            <a:r>
              <a:rPr lang="en-US" sz="1200" dirty="0">
                <a:latin typeface="Klavika Lt" panose="02000000000000000000" pitchFamily="50" charset="0"/>
              </a:rPr>
              <a:t>(3), 399–410.</a:t>
            </a:r>
          </a:p>
        </p:txBody>
      </p:sp>
      <p:sp>
        <p:nvSpPr>
          <p:cNvPr id="11" name="Rounded Rectangle 10"/>
          <p:cNvSpPr/>
          <p:nvPr/>
        </p:nvSpPr>
        <p:spPr>
          <a:xfrm>
            <a:off x="4262438" y="2767371"/>
            <a:ext cx="4680000" cy="2814893"/>
          </a:xfrm>
          <a:prstGeom prst="roundRect">
            <a:avLst>
              <a:gd name="adj" fmla="val 7465"/>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b="1">
                <a:latin typeface="Arial"/>
                <a:cs typeface="Arial"/>
              </a:rPr>
              <a:t>KEY MESSAGE:</a:t>
            </a:r>
          </a:p>
          <a:p>
            <a:pPr algn="just"/>
            <a:r>
              <a:rPr lang="en-US" err="1">
                <a:latin typeface="Arial"/>
                <a:cs typeface="Arial"/>
              </a:rPr>
              <a:t>Rrs</a:t>
            </a:r>
            <a:r>
              <a:rPr lang="en-US">
                <a:latin typeface="Arial"/>
                <a:cs typeface="Arial"/>
              </a:rPr>
              <a:t> and </a:t>
            </a:r>
            <a:r>
              <a:rPr lang="en-US" err="1">
                <a:latin typeface="Arial"/>
                <a:cs typeface="Arial"/>
              </a:rPr>
              <a:t>Xrs</a:t>
            </a:r>
            <a:r>
              <a:rPr lang="en-US">
                <a:latin typeface="Arial"/>
                <a:cs typeface="Arial"/>
              </a:rPr>
              <a:t> can be used as indicators of changes in the level of obstructions in both the larger and smaller airways, which occur as the disease progresses.</a:t>
            </a:r>
            <a:r>
              <a:rPr lang="it-IT" baseline="30000">
                <a:latin typeface="Arial"/>
                <a:cs typeface="Arial"/>
              </a:rPr>
              <a:t>1</a:t>
            </a:r>
          </a:p>
          <a:p>
            <a:pPr algn="just"/>
            <a:endParaRPr lang="it-IT">
              <a:latin typeface="Arial"/>
              <a:cs typeface="Arial"/>
            </a:endParaRPr>
          </a:p>
          <a:p>
            <a:pPr algn="just"/>
            <a:r>
              <a:rPr lang="it-IT" err="1">
                <a:latin typeface="Arial"/>
                <a:cs typeface="Arial"/>
              </a:rPr>
              <a:t>As</a:t>
            </a:r>
            <a:r>
              <a:rPr lang="it-IT">
                <a:latin typeface="Arial"/>
                <a:cs typeface="Arial"/>
              </a:rPr>
              <a:t> the </a:t>
            </a:r>
            <a:r>
              <a:rPr lang="it-IT" err="1">
                <a:latin typeface="Arial"/>
                <a:cs typeface="Arial"/>
              </a:rPr>
              <a:t>disease</a:t>
            </a:r>
            <a:r>
              <a:rPr lang="it-IT">
                <a:latin typeface="Arial"/>
                <a:cs typeface="Arial"/>
              </a:rPr>
              <a:t> </a:t>
            </a:r>
            <a:r>
              <a:rPr lang="it-IT" err="1">
                <a:latin typeface="Arial"/>
                <a:cs typeface="Arial"/>
              </a:rPr>
              <a:t>worsens</a:t>
            </a:r>
            <a:r>
              <a:rPr lang="it-IT">
                <a:latin typeface="Arial"/>
                <a:cs typeface="Arial"/>
              </a:rPr>
              <a:t>:</a:t>
            </a:r>
          </a:p>
          <a:p>
            <a:pPr marL="285750" indent="-285750" algn="just">
              <a:buFont typeface="Arial" panose="020B0604020202020204" pitchFamily="34" charset="0"/>
              <a:buChar char="•"/>
            </a:pPr>
            <a:r>
              <a:rPr lang="it-IT" err="1">
                <a:latin typeface="Arial"/>
                <a:cs typeface="Arial"/>
              </a:rPr>
              <a:t>Rrs</a:t>
            </a:r>
            <a:r>
              <a:rPr lang="it-IT">
                <a:latin typeface="Arial"/>
                <a:cs typeface="Arial"/>
              </a:rPr>
              <a:t> </a:t>
            </a:r>
            <a:r>
              <a:rPr lang="it-IT" err="1">
                <a:latin typeface="Arial"/>
                <a:cs typeface="Arial"/>
              </a:rPr>
              <a:t>at</a:t>
            </a:r>
            <a:r>
              <a:rPr lang="it-IT">
                <a:latin typeface="Arial"/>
                <a:cs typeface="Arial"/>
              </a:rPr>
              <a:t> 5 Hz </a:t>
            </a:r>
            <a:r>
              <a:rPr lang="it-IT" err="1">
                <a:latin typeface="Arial"/>
                <a:cs typeface="Arial"/>
              </a:rPr>
              <a:t>become</a:t>
            </a:r>
            <a:r>
              <a:rPr lang="it-IT">
                <a:latin typeface="Arial"/>
                <a:cs typeface="Arial"/>
              </a:rPr>
              <a:t> more POSITIVE</a:t>
            </a:r>
          </a:p>
          <a:p>
            <a:pPr marL="285750" indent="-285750" algn="just">
              <a:buFont typeface="Arial" panose="020B0604020202020204" pitchFamily="34" charset="0"/>
              <a:buChar char="•"/>
            </a:pPr>
            <a:r>
              <a:rPr lang="it-IT" err="1">
                <a:latin typeface="Arial"/>
                <a:cs typeface="Arial"/>
              </a:rPr>
              <a:t>Xrs</a:t>
            </a:r>
            <a:r>
              <a:rPr lang="it-IT">
                <a:latin typeface="Arial"/>
                <a:cs typeface="Arial"/>
              </a:rPr>
              <a:t> </a:t>
            </a:r>
            <a:r>
              <a:rPr lang="it-IT" err="1">
                <a:latin typeface="Arial"/>
                <a:cs typeface="Arial"/>
              </a:rPr>
              <a:t>at</a:t>
            </a:r>
            <a:r>
              <a:rPr lang="it-IT">
                <a:latin typeface="Arial"/>
                <a:cs typeface="Arial"/>
              </a:rPr>
              <a:t> 5 </a:t>
            </a:r>
            <a:r>
              <a:rPr lang="it-IT" err="1">
                <a:latin typeface="Arial"/>
                <a:cs typeface="Arial"/>
              </a:rPr>
              <a:t>hz</a:t>
            </a:r>
            <a:r>
              <a:rPr lang="it-IT">
                <a:latin typeface="Arial"/>
                <a:cs typeface="Arial"/>
              </a:rPr>
              <a:t> </a:t>
            </a:r>
            <a:r>
              <a:rPr lang="it-IT" err="1">
                <a:latin typeface="Arial"/>
                <a:cs typeface="Arial"/>
              </a:rPr>
              <a:t>become</a:t>
            </a:r>
            <a:r>
              <a:rPr lang="it-IT">
                <a:latin typeface="Arial"/>
                <a:cs typeface="Arial"/>
              </a:rPr>
              <a:t> more NEGATIVE</a:t>
            </a:r>
          </a:p>
        </p:txBody>
      </p:sp>
      <p:sp>
        <p:nvSpPr>
          <p:cNvPr id="5" name="Rectangle 4"/>
          <p:cNvSpPr/>
          <p:nvPr/>
        </p:nvSpPr>
        <p:spPr>
          <a:xfrm>
            <a:off x="2584450" y="5295900"/>
            <a:ext cx="1231900" cy="812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12" name="Picture 11"/>
          <p:cNvPicPr>
            <a:picLocks noChangeAspect="1"/>
          </p:cNvPicPr>
          <p:nvPr/>
        </p:nvPicPr>
        <p:blipFill rotWithShape="1">
          <a:blip r:embed="rId3"/>
          <a:srcRect l="66216" t="3691" r="6451" b="84667"/>
          <a:stretch/>
        </p:blipFill>
        <p:spPr>
          <a:xfrm>
            <a:off x="2762250" y="5379303"/>
            <a:ext cx="1054100" cy="673100"/>
          </a:xfrm>
          <a:prstGeom prst="rect">
            <a:avLst/>
          </a:prstGeom>
        </p:spPr>
      </p:pic>
      <p:sp>
        <p:nvSpPr>
          <p:cNvPr id="3" name="CasellaDiTesto 2"/>
          <p:cNvSpPr txBox="1"/>
          <p:nvPr/>
        </p:nvSpPr>
        <p:spPr>
          <a:xfrm>
            <a:off x="907451" y="4050635"/>
            <a:ext cx="713657" cy="307777"/>
          </a:xfrm>
          <a:prstGeom prst="rect">
            <a:avLst/>
          </a:prstGeom>
          <a:noFill/>
        </p:spPr>
        <p:txBody>
          <a:bodyPr wrap="none" rtlCol="0">
            <a:spAutoFit/>
          </a:bodyPr>
          <a:lstStyle/>
          <a:p>
            <a:r>
              <a:rPr lang="it-IT" sz="1400">
                <a:solidFill>
                  <a:srgbClr val="A8B400"/>
                </a:solidFill>
                <a:latin typeface="Klavika Md" panose="02000000000000000000" pitchFamily="50" charset="0"/>
              </a:rPr>
              <a:t>control</a:t>
            </a:r>
          </a:p>
        </p:txBody>
      </p:sp>
      <p:sp>
        <p:nvSpPr>
          <p:cNvPr id="13" name="CasellaDiTesto 12"/>
          <p:cNvSpPr txBox="1"/>
          <p:nvPr/>
        </p:nvSpPr>
        <p:spPr>
          <a:xfrm>
            <a:off x="1037806" y="5803460"/>
            <a:ext cx="1574470" cy="307777"/>
          </a:xfrm>
          <a:prstGeom prst="rect">
            <a:avLst/>
          </a:prstGeom>
          <a:noFill/>
        </p:spPr>
        <p:txBody>
          <a:bodyPr wrap="none" rtlCol="0">
            <a:spAutoFit/>
          </a:bodyPr>
          <a:lstStyle/>
          <a:p>
            <a:r>
              <a:rPr lang="it-IT" sz="1400">
                <a:solidFill>
                  <a:srgbClr val="FF0000"/>
                </a:solidFill>
                <a:latin typeface="Klavika Md" panose="02000000000000000000" pitchFamily="50" charset="0"/>
              </a:rPr>
              <a:t>severe </a:t>
            </a:r>
            <a:r>
              <a:rPr lang="it-IT" sz="1400" err="1">
                <a:solidFill>
                  <a:srgbClr val="FF0000"/>
                </a:solidFill>
                <a:latin typeface="Klavika Md" panose="02000000000000000000" pitchFamily="50" charset="0"/>
              </a:rPr>
              <a:t>obstruction</a:t>
            </a:r>
            <a:endParaRPr lang="it-IT" sz="1400">
              <a:solidFill>
                <a:srgbClr val="FF0000"/>
              </a:solidFill>
              <a:latin typeface="Klavika Md" panose="02000000000000000000" pitchFamily="50" charset="0"/>
            </a:endParaRPr>
          </a:p>
        </p:txBody>
      </p:sp>
      <p:sp>
        <p:nvSpPr>
          <p:cNvPr id="14" name="CasellaDiTesto 13"/>
          <p:cNvSpPr txBox="1"/>
          <p:nvPr/>
        </p:nvSpPr>
        <p:spPr>
          <a:xfrm>
            <a:off x="1012165" y="2913365"/>
            <a:ext cx="713657" cy="307777"/>
          </a:xfrm>
          <a:prstGeom prst="rect">
            <a:avLst/>
          </a:prstGeom>
          <a:noFill/>
        </p:spPr>
        <p:txBody>
          <a:bodyPr wrap="none" rtlCol="0">
            <a:spAutoFit/>
          </a:bodyPr>
          <a:lstStyle/>
          <a:p>
            <a:r>
              <a:rPr lang="it-IT" sz="1400">
                <a:solidFill>
                  <a:srgbClr val="A8B400"/>
                </a:solidFill>
                <a:latin typeface="Klavika Md" panose="02000000000000000000" pitchFamily="50" charset="0"/>
              </a:rPr>
              <a:t>control</a:t>
            </a:r>
          </a:p>
        </p:txBody>
      </p:sp>
      <p:sp>
        <p:nvSpPr>
          <p:cNvPr id="15" name="CasellaDiTesto 14"/>
          <p:cNvSpPr txBox="1"/>
          <p:nvPr/>
        </p:nvSpPr>
        <p:spPr>
          <a:xfrm>
            <a:off x="1012165" y="984646"/>
            <a:ext cx="1574470" cy="307777"/>
          </a:xfrm>
          <a:prstGeom prst="rect">
            <a:avLst/>
          </a:prstGeom>
          <a:noFill/>
        </p:spPr>
        <p:txBody>
          <a:bodyPr wrap="none" rtlCol="0">
            <a:spAutoFit/>
          </a:bodyPr>
          <a:lstStyle/>
          <a:p>
            <a:r>
              <a:rPr lang="it-IT" sz="1400">
                <a:solidFill>
                  <a:srgbClr val="FF0000"/>
                </a:solidFill>
                <a:latin typeface="Klavika Md" panose="02000000000000000000" pitchFamily="50" charset="0"/>
              </a:rPr>
              <a:t>severe </a:t>
            </a:r>
            <a:r>
              <a:rPr lang="it-IT" sz="1400" err="1">
                <a:solidFill>
                  <a:srgbClr val="FF0000"/>
                </a:solidFill>
                <a:latin typeface="Klavika Md" panose="02000000000000000000" pitchFamily="50" charset="0"/>
              </a:rPr>
              <a:t>obstruction</a:t>
            </a:r>
            <a:endParaRPr lang="it-IT" sz="1400">
              <a:solidFill>
                <a:srgbClr val="FF0000"/>
              </a:solidFill>
              <a:latin typeface="Klavika Md" panose="02000000000000000000" pitchFamily="50" charset="0"/>
            </a:endParaRPr>
          </a:p>
        </p:txBody>
      </p:sp>
      <p:cxnSp>
        <p:nvCxnSpPr>
          <p:cNvPr id="16" name="Straight Arrow Connector 6"/>
          <p:cNvCxnSpPr/>
          <p:nvPr/>
        </p:nvCxnSpPr>
        <p:spPr>
          <a:xfrm flipH="1">
            <a:off x="1195614" y="4372430"/>
            <a:ext cx="0" cy="1476000"/>
          </a:xfrm>
          <a:prstGeom prst="straightConnector1">
            <a:avLst/>
          </a:prstGeom>
          <a:ln w="34925">
            <a:gradFill>
              <a:gsLst>
                <a:gs pos="1000">
                  <a:srgbClr val="A8B400"/>
                </a:gs>
                <a:gs pos="29000">
                  <a:srgbClr val="FFC000"/>
                </a:gs>
                <a:gs pos="83000">
                  <a:srgbClr val="FF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6"/>
          <p:cNvCxnSpPr/>
          <p:nvPr/>
        </p:nvCxnSpPr>
        <p:spPr>
          <a:xfrm flipH="1" flipV="1">
            <a:off x="1222827" y="1270454"/>
            <a:ext cx="0" cy="1512000"/>
          </a:xfrm>
          <a:prstGeom prst="straightConnector1">
            <a:avLst/>
          </a:prstGeom>
          <a:ln w="34925">
            <a:gradFill>
              <a:gsLst>
                <a:gs pos="1000">
                  <a:srgbClr val="A8B400"/>
                </a:gs>
                <a:gs pos="29000">
                  <a:srgbClr val="FFC000"/>
                </a:gs>
                <a:gs pos="83000">
                  <a:srgbClr val="FF0000"/>
                </a:gs>
                <a:gs pos="100000">
                  <a:srgbClr val="FF0000"/>
                </a:gs>
              </a:gsLst>
              <a:lin ang="5400000" scaled="1"/>
            </a:gradFill>
            <a:tailEnd type="triangle"/>
          </a:ln>
        </p:spPr>
        <p:style>
          <a:lnRef idx="1">
            <a:schemeClr val="accent1"/>
          </a:lnRef>
          <a:fillRef idx="0">
            <a:schemeClr val="accent1"/>
          </a:fillRef>
          <a:effectRef idx="0">
            <a:schemeClr val="accent1"/>
          </a:effectRef>
          <a:fontRef idx="minor">
            <a:schemeClr val="tx1"/>
          </a:fontRef>
        </p:style>
      </p:cxnSp>
      <p:sp>
        <p:nvSpPr>
          <p:cNvPr id="6" name="TextBox 3">
            <a:extLst>
              <a:ext uri="{FF2B5EF4-FFF2-40B4-BE49-F238E27FC236}">
                <a16:creationId xmlns:a16="http://schemas.microsoft.com/office/drawing/2014/main" id="{4388C383-029F-4A64-8C67-9F8E2E6A8921}"/>
              </a:ext>
            </a:extLst>
          </p:cNvPr>
          <p:cNvSpPr txBox="1"/>
          <p:nvPr/>
        </p:nvSpPr>
        <p:spPr>
          <a:xfrm>
            <a:off x="4227506" y="1135200"/>
            <a:ext cx="4862292" cy="1200329"/>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it-IT" sz="2400" b="1">
                <a:solidFill>
                  <a:schemeClr val="bg1">
                    <a:lumMod val="50000"/>
                  </a:schemeClr>
                </a:solidFill>
                <a:latin typeface="Arial"/>
                <a:cs typeface="Arial"/>
              </a:rPr>
              <a:t>OSCILLOGRAM:</a:t>
            </a:r>
          </a:p>
          <a:p>
            <a:pPr algn="ctr"/>
            <a:r>
              <a:rPr lang="it-IT" sz="2400" err="1">
                <a:solidFill>
                  <a:schemeClr val="bg1">
                    <a:lumMod val="50000"/>
                  </a:schemeClr>
                </a:solidFill>
                <a:latin typeface="Arial"/>
                <a:cs typeface="Arial"/>
              </a:rPr>
              <a:t>Rrs</a:t>
            </a:r>
            <a:r>
              <a:rPr lang="it-IT" sz="2400">
                <a:solidFill>
                  <a:schemeClr val="bg1">
                    <a:lumMod val="50000"/>
                  </a:schemeClr>
                </a:solidFill>
                <a:latin typeface="Arial"/>
                <a:cs typeface="Arial"/>
              </a:rPr>
              <a:t> and </a:t>
            </a:r>
            <a:r>
              <a:rPr lang="it-IT" sz="2400" err="1">
                <a:solidFill>
                  <a:schemeClr val="bg1">
                    <a:lumMod val="50000"/>
                  </a:schemeClr>
                </a:solidFill>
                <a:latin typeface="Arial"/>
                <a:cs typeface="Arial"/>
              </a:rPr>
              <a:t>Xrs</a:t>
            </a:r>
            <a:r>
              <a:rPr lang="it-IT" sz="2400">
                <a:solidFill>
                  <a:schemeClr val="bg1">
                    <a:lumMod val="50000"/>
                  </a:schemeClr>
                </a:solidFill>
                <a:latin typeface="Arial"/>
                <a:cs typeface="Arial"/>
              </a:rPr>
              <a:t> </a:t>
            </a:r>
            <a:r>
              <a:rPr lang="it-IT" sz="2400" err="1">
                <a:solidFill>
                  <a:schemeClr val="bg1">
                    <a:lumMod val="50000"/>
                  </a:schemeClr>
                </a:solidFill>
                <a:latin typeface="Arial"/>
                <a:cs typeface="Arial"/>
              </a:rPr>
              <a:t>values</a:t>
            </a:r>
            <a:r>
              <a:rPr lang="it-IT" sz="2400">
                <a:solidFill>
                  <a:schemeClr val="bg1">
                    <a:lumMod val="50000"/>
                  </a:schemeClr>
                </a:solidFill>
                <a:latin typeface="Arial"/>
                <a:cs typeface="Arial"/>
              </a:rPr>
              <a:t> </a:t>
            </a:r>
            <a:r>
              <a:rPr lang="it-IT" sz="2400" err="1">
                <a:solidFill>
                  <a:schemeClr val="bg1">
                    <a:lumMod val="50000"/>
                  </a:schemeClr>
                </a:solidFill>
                <a:latin typeface="Arial"/>
                <a:cs typeface="Arial"/>
              </a:rPr>
              <a:t>measured</a:t>
            </a:r>
            <a:r>
              <a:rPr lang="it-IT" sz="2400">
                <a:solidFill>
                  <a:schemeClr val="bg1">
                    <a:lumMod val="50000"/>
                  </a:schemeClr>
                </a:solidFill>
                <a:latin typeface="Arial"/>
                <a:cs typeface="Arial"/>
              </a:rPr>
              <a:t> </a:t>
            </a:r>
            <a:r>
              <a:rPr lang="it-IT" sz="2400" err="1">
                <a:solidFill>
                  <a:schemeClr val="bg1">
                    <a:lumMod val="50000"/>
                  </a:schemeClr>
                </a:solidFill>
                <a:latin typeface="Arial"/>
                <a:cs typeface="Arial"/>
              </a:rPr>
              <a:t>at</a:t>
            </a:r>
            <a:r>
              <a:rPr lang="it-IT" sz="2400">
                <a:solidFill>
                  <a:schemeClr val="bg1">
                    <a:lumMod val="50000"/>
                  </a:schemeClr>
                </a:solidFill>
                <a:latin typeface="Arial"/>
                <a:cs typeface="Arial"/>
              </a:rPr>
              <a:t> </a:t>
            </a:r>
            <a:r>
              <a:rPr lang="it-IT" sz="2400" err="1">
                <a:solidFill>
                  <a:schemeClr val="bg1">
                    <a:lumMod val="50000"/>
                  </a:schemeClr>
                </a:solidFill>
                <a:latin typeface="Arial"/>
                <a:cs typeface="Arial"/>
              </a:rPr>
              <a:t>different</a:t>
            </a:r>
            <a:r>
              <a:rPr lang="it-IT" sz="2400">
                <a:solidFill>
                  <a:schemeClr val="bg1">
                    <a:lumMod val="50000"/>
                  </a:schemeClr>
                </a:solidFill>
                <a:latin typeface="Arial"/>
                <a:cs typeface="Arial"/>
              </a:rPr>
              <a:t> </a:t>
            </a:r>
            <a:r>
              <a:rPr lang="it-IT" sz="2400" err="1">
                <a:solidFill>
                  <a:schemeClr val="bg1">
                    <a:lumMod val="50000"/>
                  </a:schemeClr>
                </a:solidFill>
                <a:latin typeface="Arial"/>
                <a:cs typeface="Arial"/>
              </a:rPr>
              <a:t>oscillatory</a:t>
            </a:r>
            <a:r>
              <a:rPr lang="it-IT" sz="2400">
                <a:solidFill>
                  <a:schemeClr val="bg1">
                    <a:lumMod val="50000"/>
                  </a:schemeClr>
                </a:solidFill>
                <a:latin typeface="Arial"/>
                <a:cs typeface="Arial"/>
              </a:rPr>
              <a:t> “frequencies” </a:t>
            </a:r>
          </a:p>
        </p:txBody>
      </p:sp>
    </p:spTree>
    <p:extLst>
      <p:ext uri="{BB962C8B-B14F-4D97-AF65-F5344CB8AC3E}">
        <p14:creationId xmlns:p14="http://schemas.microsoft.com/office/powerpoint/2010/main" val="316376932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C0E53-844C-94AC-8455-E47768F1C34A}"/>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CB0D59D8-8CDF-9487-E8EA-CEE44BD4796B}"/>
              </a:ext>
            </a:extLst>
          </p:cNvPr>
          <p:cNvSpPr txBox="1"/>
          <p:nvPr/>
        </p:nvSpPr>
        <p:spPr>
          <a:xfrm>
            <a:off x="300319" y="931095"/>
            <a:ext cx="8368553" cy="3970318"/>
          </a:xfrm>
          <a:prstGeom prst="rect">
            <a:avLst/>
          </a:prstGeom>
          <a:noFill/>
        </p:spPr>
        <p:txBody>
          <a:bodyPr wrap="square">
            <a:spAutoFit/>
          </a:bodyPr>
          <a:lstStyle/>
          <a:p>
            <a:endParaRPr lang="en-US" sz="2800" b="1" dirty="0">
              <a:solidFill>
                <a:srgbClr val="FF0000"/>
              </a:solidFill>
              <a:latin typeface="Klavika Md" panose="02000000000000000000" pitchFamily="50" charset="0"/>
            </a:endParaRPr>
          </a:p>
          <a:p>
            <a:endParaRPr lang="en-US" sz="2800" b="1" dirty="0">
              <a:solidFill>
                <a:srgbClr val="FF0000"/>
              </a:solidFill>
              <a:latin typeface="Klavika Md" panose="02000000000000000000" pitchFamily="50" charset="0"/>
            </a:endParaRPr>
          </a:p>
          <a:p>
            <a:endParaRPr lang="en-US" sz="2800" b="1" dirty="0">
              <a:solidFill>
                <a:srgbClr val="FF0000"/>
              </a:solidFill>
              <a:latin typeface="Klavika Md" panose="02000000000000000000" pitchFamily="50" charset="0"/>
            </a:endParaRPr>
          </a:p>
          <a:p>
            <a:r>
              <a:rPr lang="en-US" sz="2800" b="1" dirty="0">
                <a:latin typeface="Klavika Md" panose="02000000000000000000" pitchFamily="50" charset="0"/>
              </a:rPr>
              <a:t>Main clinical applications of </a:t>
            </a:r>
            <a:r>
              <a:rPr lang="en-US" sz="2800" b="1" dirty="0" err="1">
                <a:latin typeface="Klavika Md" panose="02000000000000000000" pitchFamily="50" charset="0"/>
              </a:rPr>
              <a:t>oscillometry</a:t>
            </a:r>
            <a:endParaRPr lang="en-US" sz="2800" b="1" dirty="0">
              <a:latin typeface="Klavika Md"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Detection of airway obstruction</a:t>
            </a:r>
          </a:p>
          <a:p>
            <a:pPr marL="285750" indent="-285750">
              <a:buFont typeface="Arial" panose="020B0604020202020204" pitchFamily="34" charset="0"/>
              <a:buChar char="•"/>
            </a:pPr>
            <a:r>
              <a:rPr lang="en-US" sz="2800" dirty="0">
                <a:solidFill>
                  <a:srgbClr val="FF0000"/>
                </a:solidFill>
                <a:latin typeface="Klavika Lt" panose="02000000000000000000" pitchFamily="50" charset="0"/>
              </a:rPr>
              <a:t>Bronchial reversibility and Bronchial provocation test</a:t>
            </a:r>
          </a:p>
          <a:p>
            <a:pPr marL="285750" indent="-285750">
              <a:buFont typeface="Arial" panose="020B0604020202020204" pitchFamily="34" charset="0"/>
              <a:buChar char="•"/>
            </a:pPr>
            <a:r>
              <a:rPr lang="en-US" sz="2800" dirty="0">
                <a:latin typeface="Klavika Lt" panose="02000000000000000000" pitchFamily="50" charset="0"/>
              </a:rPr>
              <a:t>Detection of Tidal Expiratory Flow limitation (</a:t>
            </a:r>
            <a:r>
              <a:rPr lang="en-US" sz="2800" dirty="0" err="1">
                <a:latin typeface="Klavika Lt" panose="02000000000000000000" pitchFamily="50" charset="0"/>
              </a:rPr>
              <a:t>EFLt</a:t>
            </a:r>
            <a:r>
              <a:rPr lang="en-US" sz="2800" dirty="0">
                <a:latin typeface="Klavika Lt" panose="02000000000000000000" pitchFamily="50" charset="0"/>
              </a:rPr>
              <a:t>)</a:t>
            </a:r>
          </a:p>
          <a:p>
            <a:pPr marL="285750" indent="-285750">
              <a:buFont typeface="Arial" panose="020B0604020202020204" pitchFamily="34" charset="0"/>
              <a:buChar char="•"/>
            </a:pPr>
            <a:r>
              <a:rPr lang="en-US" sz="2800" dirty="0">
                <a:latin typeface="Klavika Lt" panose="02000000000000000000" pitchFamily="50" charset="0"/>
              </a:rPr>
              <a:t>Other applications</a:t>
            </a:r>
          </a:p>
          <a:p>
            <a:endParaRPr lang="en-US" sz="2800" dirty="0">
              <a:latin typeface="Klavika Lt" panose="02000000000000000000" pitchFamily="50" charset="0"/>
            </a:endParaRPr>
          </a:p>
        </p:txBody>
      </p:sp>
      <p:sp>
        <p:nvSpPr>
          <p:cNvPr id="2" name="Title 1">
            <a:extLst>
              <a:ext uri="{FF2B5EF4-FFF2-40B4-BE49-F238E27FC236}">
                <a16:creationId xmlns:a16="http://schemas.microsoft.com/office/drawing/2014/main" id="{4428D0E1-F9D8-EA00-87EF-517F4B7A1175}"/>
              </a:ext>
            </a:extLst>
          </p:cNvPr>
          <p:cNvSpPr txBox="1">
            <a:spLocks/>
          </p:cNvSpPr>
          <p:nvPr/>
        </p:nvSpPr>
        <p:spPr>
          <a:xfrm>
            <a:off x="796475" y="206424"/>
            <a:ext cx="5943600" cy="838200"/>
          </a:xfrm>
          <a:prstGeom prst="rect">
            <a:avLst/>
          </a:prstGeom>
        </p:spPr>
        <p:txBody>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it-IT" kern="0"/>
              <a:t>Clinical applications of oscillometry</a:t>
            </a:r>
            <a:endParaRPr lang="it-IT" kern="0" dirty="0"/>
          </a:p>
        </p:txBody>
      </p:sp>
    </p:spTree>
    <p:extLst>
      <p:ext uri="{BB962C8B-B14F-4D97-AF65-F5344CB8AC3E}">
        <p14:creationId xmlns:p14="http://schemas.microsoft.com/office/powerpoint/2010/main" val="128341182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378" y="108461"/>
            <a:ext cx="7954215" cy="838200"/>
          </a:xfrm>
        </p:spPr>
        <p:txBody>
          <a:bodyPr/>
          <a:lstStyle/>
          <a:p>
            <a:r>
              <a:rPr lang="en-US" dirty="0"/>
              <a:t>Forced Oscillation Technique or </a:t>
            </a:r>
            <a:r>
              <a:rPr lang="en-US" dirty="0" err="1"/>
              <a:t>Oscillometry</a:t>
            </a:r>
            <a:endParaRPr lang="en-US"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647" y="946661"/>
            <a:ext cx="3686205" cy="4509120"/>
          </a:xfrm>
          <a:prstGeom prst="rect">
            <a:avLst/>
          </a:prstGeom>
        </p:spPr>
      </p:pic>
      <p:sp>
        <p:nvSpPr>
          <p:cNvPr id="25" name="Rectangle 29"/>
          <p:cNvSpPr>
            <a:spLocks noChangeAspect="1" noChangeArrowheads="1"/>
          </p:cNvSpPr>
          <p:nvPr/>
        </p:nvSpPr>
        <p:spPr bwMode="auto">
          <a:xfrm>
            <a:off x="6077891" y="4685270"/>
            <a:ext cx="142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pPr algn="ctr" eaLnBrk="1" hangingPunct="1">
              <a:spcBef>
                <a:spcPct val="0"/>
              </a:spcBef>
            </a:pPr>
            <a:r>
              <a:rPr lang="en-US" sz="1800" b="1">
                <a:solidFill>
                  <a:srgbClr val="FF0000"/>
                </a:solidFill>
                <a:latin typeface="Times New Roman" pitchFamily="18" charset="0"/>
              </a:rPr>
              <a:t>respiratory muscles</a:t>
            </a:r>
          </a:p>
          <a:p>
            <a:pPr algn="ctr" eaLnBrk="1" hangingPunct="1">
              <a:spcBef>
                <a:spcPct val="0"/>
              </a:spcBef>
            </a:pPr>
            <a:r>
              <a:rPr lang="en-US" sz="1800" b="1">
                <a:solidFill>
                  <a:srgbClr val="FF0000"/>
                </a:solidFill>
                <a:latin typeface="Times New Roman" pitchFamily="18" charset="0"/>
              </a:rPr>
              <a:t>pressure</a:t>
            </a:r>
          </a:p>
        </p:txBody>
      </p:sp>
      <p:cxnSp>
        <p:nvCxnSpPr>
          <p:cNvPr id="38" name="AutoShape 59"/>
          <p:cNvCxnSpPr>
            <a:cxnSpLocks noChangeAspect="1" noChangeShapeType="1"/>
          </p:cNvCxnSpPr>
          <p:nvPr/>
        </p:nvCxnSpPr>
        <p:spPr bwMode="auto">
          <a:xfrm>
            <a:off x="1880399" y="2149012"/>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Line 73"/>
          <p:cNvSpPr>
            <a:spLocks noChangeAspect="1" noChangeShapeType="1"/>
          </p:cNvSpPr>
          <p:nvPr/>
        </p:nvSpPr>
        <p:spPr bwMode="auto">
          <a:xfrm>
            <a:off x="3171432" y="2141075"/>
            <a:ext cx="792093"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it-IT"/>
          </a:p>
        </p:txBody>
      </p:sp>
      <p:cxnSp>
        <p:nvCxnSpPr>
          <p:cNvPr id="31" name="AutoShape 59"/>
          <p:cNvCxnSpPr>
            <a:cxnSpLocks noChangeAspect="1" noChangeShapeType="1"/>
          </p:cNvCxnSpPr>
          <p:nvPr/>
        </p:nvCxnSpPr>
        <p:spPr bwMode="auto">
          <a:xfrm>
            <a:off x="1880399" y="2149012"/>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o 9">
            <a:extLst>
              <a:ext uri="{FF2B5EF4-FFF2-40B4-BE49-F238E27FC236}">
                <a16:creationId xmlns:a16="http://schemas.microsoft.com/office/drawing/2014/main" id="{F328722B-84CB-4E0B-A8AD-AEA1C620678B}"/>
              </a:ext>
            </a:extLst>
          </p:cNvPr>
          <p:cNvGrpSpPr/>
          <p:nvPr/>
        </p:nvGrpSpPr>
        <p:grpSpPr>
          <a:xfrm>
            <a:off x="4601431" y="4581129"/>
            <a:ext cx="278559" cy="508972"/>
            <a:chOff x="719138" y="4869160"/>
            <a:chExt cx="520959" cy="1412771"/>
          </a:xfrm>
        </p:grpSpPr>
        <p:sp>
          <p:nvSpPr>
            <p:cNvPr id="8" name="Ovale 7">
              <a:extLst>
                <a:ext uri="{FF2B5EF4-FFF2-40B4-BE49-F238E27FC236}">
                  <a16:creationId xmlns:a16="http://schemas.microsoft.com/office/drawing/2014/main" id="{C5AF7214-D6D2-49CF-98C9-D4F78FA08752}"/>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7" name="Ovale 46">
              <a:extLst>
                <a:ext uri="{FF2B5EF4-FFF2-40B4-BE49-F238E27FC236}">
                  <a16:creationId xmlns:a16="http://schemas.microsoft.com/office/drawing/2014/main" id="{9CC3B81E-AA2D-4CC2-81F4-BEB949B239B0}"/>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8" name="Ovale 47">
              <a:extLst>
                <a:ext uri="{FF2B5EF4-FFF2-40B4-BE49-F238E27FC236}">
                  <a16:creationId xmlns:a16="http://schemas.microsoft.com/office/drawing/2014/main" id="{36DA6069-2594-4BD1-AEF9-FB8AAFCAE564}"/>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9" name="Ovale 48">
              <a:extLst>
                <a:ext uri="{FF2B5EF4-FFF2-40B4-BE49-F238E27FC236}">
                  <a16:creationId xmlns:a16="http://schemas.microsoft.com/office/drawing/2014/main" id="{AEEA47BC-C379-495B-BA60-3000A63AD8F5}"/>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59" name="Gruppo 58">
            <a:extLst>
              <a:ext uri="{FF2B5EF4-FFF2-40B4-BE49-F238E27FC236}">
                <a16:creationId xmlns:a16="http://schemas.microsoft.com/office/drawing/2014/main" id="{E469A635-9CC1-DA9E-C8FA-CDEA5BEC57EA}"/>
              </a:ext>
            </a:extLst>
          </p:cNvPr>
          <p:cNvGrpSpPr/>
          <p:nvPr/>
        </p:nvGrpSpPr>
        <p:grpSpPr>
          <a:xfrm>
            <a:off x="3972766" y="2439616"/>
            <a:ext cx="1574931" cy="2110043"/>
            <a:chOff x="1752842" y="3258982"/>
            <a:chExt cx="1818843" cy="2217738"/>
          </a:xfrm>
        </p:grpSpPr>
        <p:sp>
          <p:nvSpPr>
            <p:cNvPr id="7" name="AutoShape 5">
              <a:extLst>
                <a:ext uri="{FF2B5EF4-FFF2-40B4-BE49-F238E27FC236}">
                  <a16:creationId xmlns:a16="http://schemas.microsoft.com/office/drawing/2014/main" id="{553CC01C-ABF2-6C8E-2849-20EE22BEC8D8}"/>
                </a:ext>
              </a:extLst>
            </p:cNvPr>
            <p:cNvSpPr>
              <a:spLocks noChangeAspect="1" noChangeArrowheads="1"/>
            </p:cNvSpPr>
            <p:nvPr/>
          </p:nvSpPr>
          <p:spPr bwMode="auto">
            <a:xfrm>
              <a:off x="2573372" y="5219077"/>
              <a:ext cx="158022" cy="257643"/>
            </a:xfrm>
            <a:prstGeom prst="downArrow">
              <a:avLst>
                <a:gd name="adj1" fmla="val 50000"/>
                <a:gd name="adj2" fmla="val 34459"/>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1" name="AutoShape 6">
              <a:extLst>
                <a:ext uri="{FF2B5EF4-FFF2-40B4-BE49-F238E27FC236}">
                  <a16:creationId xmlns:a16="http://schemas.microsoft.com/office/drawing/2014/main" id="{EF1E68D8-A184-F6D4-F568-ABF37AF3BFDB}"/>
                </a:ext>
              </a:extLst>
            </p:cNvPr>
            <p:cNvSpPr>
              <a:spLocks noChangeAspect="1" noChangeArrowheads="1"/>
            </p:cNvSpPr>
            <p:nvPr/>
          </p:nvSpPr>
          <p:spPr bwMode="auto">
            <a:xfrm rot="15224719">
              <a:off x="3369216" y="4325776"/>
              <a:ext cx="202072" cy="202866"/>
            </a:xfrm>
            <a:prstGeom prst="downArrow">
              <a:avLst>
                <a:gd name="adj1" fmla="val 50000"/>
                <a:gd name="adj2" fmla="val 29688"/>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2" name="AutoShape 7">
              <a:extLst>
                <a:ext uri="{FF2B5EF4-FFF2-40B4-BE49-F238E27FC236}">
                  <a16:creationId xmlns:a16="http://schemas.microsoft.com/office/drawing/2014/main" id="{9D8A03B9-8D64-A064-AB09-70D0F2E81197}"/>
                </a:ext>
              </a:extLst>
            </p:cNvPr>
            <p:cNvSpPr>
              <a:spLocks noChangeAspect="1" noChangeArrowheads="1"/>
            </p:cNvSpPr>
            <p:nvPr/>
          </p:nvSpPr>
          <p:spPr bwMode="auto">
            <a:xfrm rot="6375281" flipH="1">
              <a:off x="1752803" y="4324352"/>
              <a:ext cx="200809" cy="200731"/>
            </a:xfrm>
            <a:prstGeom prst="downArrow">
              <a:avLst>
                <a:gd name="adj1" fmla="val 50000"/>
                <a:gd name="adj2" fmla="val 29560"/>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6" name="Arc 8">
              <a:extLst>
                <a:ext uri="{FF2B5EF4-FFF2-40B4-BE49-F238E27FC236}">
                  <a16:creationId xmlns:a16="http://schemas.microsoft.com/office/drawing/2014/main" id="{BFC37881-D35C-0BCA-552E-310A49A947E4}"/>
                </a:ext>
              </a:extLst>
            </p:cNvPr>
            <p:cNvSpPr>
              <a:spLocks noChangeAspect="1"/>
            </p:cNvSpPr>
            <p:nvPr/>
          </p:nvSpPr>
          <p:spPr bwMode="auto">
            <a:xfrm flipH="1">
              <a:off x="1863341" y="3574717"/>
              <a:ext cx="711098" cy="1883059"/>
            </a:xfrm>
            <a:custGeom>
              <a:avLst/>
              <a:gdLst>
                <a:gd name="G0" fmla="+- 0 0 0"/>
                <a:gd name="G1" fmla="+- 21600 0 0"/>
                <a:gd name="G2" fmla="+- 21600 0 0"/>
                <a:gd name="T0" fmla="*/ 0 w 21600"/>
                <a:gd name="T1" fmla="*/ 0 h 22444"/>
                <a:gd name="T2" fmla="*/ 21583 w 21600"/>
                <a:gd name="T3" fmla="*/ 22444 h 22444"/>
                <a:gd name="T4" fmla="*/ 0 w 21600"/>
                <a:gd name="T5" fmla="*/ 21600 h 22444"/>
              </a:gdLst>
              <a:ahLst/>
              <a:cxnLst>
                <a:cxn ang="0">
                  <a:pos x="T0" y="T1"/>
                </a:cxn>
                <a:cxn ang="0">
                  <a:pos x="T2" y="T3"/>
                </a:cxn>
                <a:cxn ang="0">
                  <a:pos x="T4" y="T5"/>
                </a:cxn>
              </a:cxnLst>
              <a:rect l="0" t="0" r="r" b="b"/>
              <a:pathLst>
                <a:path w="21600" h="22444" fill="none" extrusionOk="0">
                  <a:moveTo>
                    <a:pt x="-1" y="0"/>
                  </a:moveTo>
                  <a:cubicBezTo>
                    <a:pt x="11929" y="0"/>
                    <a:pt x="21600" y="9670"/>
                    <a:pt x="21600" y="21600"/>
                  </a:cubicBezTo>
                  <a:cubicBezTo>
                    <a:pt x="21600" y="21881"/>
                    <a:pt x="21594" y="22162"/>
                    <a:pt x="21583" y="22444"/>
                  </a:cubicBezTo>
                </a:path>
                <a:path w="21600" h="22444" stroke="0" extrusionOk="0">
                  <a:moveTo>
                    <a:pt x="-1" y="0"/>
                  </a:moveTo>
                  <a:cubicBezTo>
                    <a:pt x="11929" y="0"/>
                    <a:pt x="21600" y="9670"/>
                    <a:pt x="21600" y="21600"/>
                  </a:cubicBezTo>
                  <a:cubicBezTo>
                    <a:pt x="21600" y="21881"/>
                    <a:pt x="21594" y="22162"/>
                    <a:pt x="21583" y="22444"/>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9" name="Arc 9">
              <a:extLst>
                <a:ext uri="{FF2B5EF4-FFF2-40B4-BE49-F238E27FC236}">
                  <a16:creationId xmlns:a16="http://schemas.microsoft.com/office/drawing/2014/main" id="{2DCE1682-A043-4466-10AC-CFC704E91F41}"/>
                </a:ext>
              </a:extLst>
            </p:cNvPr>
            <p:cNvSpPr>
              <a:spLocks noChangeAspect="1"/>
            </p:cNvSpPr>
            <p:nvPr/>
          </p:nvSpPr>
          <p:spPr bwMode="auto">
            <a:xfrm flipH="1">
              <a:off x="1869747" y="5210237"/>
              <a:ext cx="1589828" cy="266483"/>
            </a:xfrm>
            <a:custGeom>
              <a:avLst/>
              <a:gdLst>
                <a:gd name="G0" fmla="+- 21580 0 0"/>
                <a:gd name="G1" fmla="+- 21600 0 0"/>
                <a:gd name="G2" fmla="+- 21600 0 0"/>
                <a:gd name="T0" fmla="*/ 0 w 43032"/>
                <a:gd name="T1" fmla="*/ 20675 h 21600"/>
                <a:gd name="T2" fmla="*/ 43032 w 43032"/>
                <a:gd name="T3" fmla="*/ 19073 h 21600"/>
                <a:gd name="T4" fmla="*/ 21580 w 43032"/>
                <a:gd name="T5" fmla="*/ 21600 h 21600"/>
              </a:gdLst>
              <a:ahLst/>
              <a:cxnLst>
                <a:cxn ang="0">
                  <a:pos x="T0" y="T1"/>
                </a:cxn>
                <a:cxn ang="0">
                  <a:pos x="T2" y="T3"/>
                </a:cxn>
                <a:cxn ang="0">
                  <a:pos x="T4" y="T5"/>
                </a:cxn>
              </a:cxnLst>
              <a:rect l="0" t="0" r="r" b="b"/>
              <a:pathLst>
                <a:path w="43032" h="21600" fill="none" extrusionOk="0">
                  <a:moveTo>
                    <a:pt x="-1" y="20674"/>
                  </a:moveTo>
                  <a:cubicBezTo>
                    <a:pt x="495" y="9116"/>
                    <a:pt x="10010" y="-1"/>
                    <a:pt x="21580" y="0"/>
                  </a:cubicBezTo>
                  <a:cubicBezTo>
                    <a:pt x="32531" y="0"/>
                    <a:pt x="41750" y="8196"/>
                    <a:pt x="43031" y="19073"/>
                  </a:cubicBezTo>
                </a:path>
                <a:path w="43032" h="21600" stroke="0" extrusionOk="0">
                  <a:moveTo>
                    <a:pt x="-1" y="20674"/>
                  </a:moveTo>
                  <a:cubicBezTo>
                    <a:pt x="495" y="9116"/>
                    <a:pt x="10010" y="-1"/>
                    <a:pt x="21580" y="0"/>
                  </a:cubicBezTo>
                  <a:cubicBezTo>
                    <a:pt x="32531" y="0"/>
                    <a:pt x="41750" y="8196"/>
                    <a:pt x="43031" y="19073"/>
                  </a:cubicBezTo>
                  <a:lnTo>
                    <a:pt x="2158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0" name="Arc 10">
              <a:extLst>
                <a:ext uri="{FF2B5EF4-FFF2-40B4-BE49-F238E27FC236}">
                  <a16:creationId xmlns:a16="http://schemas.microsoft.com/office/drawing/2014/main" id="{071E3A4F-5EDF-84BA-50B6-86CAE933E499}"/>
                </a:ext>
              </a:extLst>
            </p:cNvPr>
            <p:cNvSpPr>
              <a:spLocks noChangeAspect="1"/>
            </p:cNvSpPr>
            <p:nvPr/>
          </p:nvSpPr>
          <p:spPr bwMode="auto">
            <a:xfrm>
              <a:off x="2751680" y="3574721"/>
              <a:ext cx="713234" cy="1890635"/>
            </a:xfrm>
            <a:custGeom>
              <a:avLst/>
              <a:gdLst>
                <a:gd name="G0" fmla="+- 0 0 0"/>
                <a:gd name="G1" fmla="+- 21600 0 0"/>
                <a:gd name="G2" fmla="+- 21600 0 0"/>
                <a:gd name="T0" fmla="*/ 0 w 21600"/>
                <a:gd name="T1" fmla="*/ 0 h 22545"/>
                <a:gd name="T2" fmla="*/ 21579 w 21600"/>
                <a:gd name="T3" fmla="*/ 22545 h 22545"/>
                <a:gd name="T4" fmla="*/ 0 w 21600"/>
                <a:gd name="T5" fmla="*/ 21600 h 22545"/>
              </a:gdLst>
              <a:ahLst/>
              <a:cxnLst>
                <a:cxn ang="0">
                  <a:pos x="T0" y="T1"/>
                </a:cxn>
                <a:cxn ang="0">
                  <a:pos x="T2" y="T3"/>
                </a:cxn>
                <a:cxn ang="0">
                  <a:pos x="T4" y="T5"/>
                </a:cxn>
              </a:cxnLst>
              <a:rect l="0" t="0" r="r" b="b"/>
              <a:pathLst>
                <a:path w="21600" h="22545" fill="none" extrusionOk="0">
                  <a:moveTo>
                    <a:pt x="-1" y="0"/>
                  </a:moveTo>
                  <a:cubicBezTo>
                    <a:pt x="11929" y="0"/>
                    <a:pt x="21600" y="9670"/>
                    <a:pt x="21600" y="21600"/>
                  </a:cubicBezTo>
                  <a:cubicBezTo>
                    <a:pt x="21600" y="21915"/>
                    <a:pt x="21593" y="22230"/>
                    <a:pt x="21579" y="22545"/>
                  </a:cubicBezTo>
                </a:path>
                <a:path w="21600" h="22545" stroke="0" extrusionOk="0">
                  <a:moveTo>
                    <a:pt x="-1" y="0"/>
                  </a:moveTo>
                  <a:cubicBezTo>
                    <a:pt x="11929" y="0"/>
                    <a:pt x="21600" y="9670"/>
                    <a:pt x="21600" y="21600"/>
                  </a:cubicBezTo>
                  <a:cubicBezTo>
                    <a:pt x="21600" y="21915"/>
                    <a:pt x="21593" y="22230"/>
                    <a:pt x="21579" y="22545"/>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nvGrpSpPr>
            <p:cNvPr id="22" name="Group 11">
              <a:extLst>
                <a:ext uri="{FF2B5EF4-FFF2-40B4-BE49-F238E27FC236}">
                  <a16:creationId xmlns:a16="http://schemas.microsoft.com/office/drawing/2014/main" id="{7488AE2F-3F32-5217-3A2C-F899CCB00AC7}"/>
                </a:ext>
              </a:extLst>
            </p:cNvPr>
            <p:cNvGrpSpPr>
              <a:grpSpLocks noChangeAspect="1"/>
            </p:cNvGrpSpPr>
            <p:nvPr/>
          </p:nvGrpSpPr>
          <p:grpSpPr bwMode="auto">
            <a:xfrm>
              <a:off x="2358767" y="3258982"/>
              <a:ext cx="604327" cy="1130340"/>
              <a:chOff x="2016" y="1008"/>
              <a:chExt cx="817" cy="1200"/>
            </a:xfrm>
          </p:grpSpPr>
          <p:sp>
            <p:nvSpPr>
              <p:cNvPr id="24" name="Freeform 12">
                <a:extLst>
                  <a:ext uri="{FF2B5EF4-FFF2-40B4-BE49-F238E27FC236}">
                    <a16:creationId xmlns:a16="http://schemas.microsoft.com/office/drawing/2014/main" id="{B789A007-6992-EAB5-A8D1-1F638F930D6E}"/>
                  </a:ext>
                </a:extLst>
              </p:cNvPr>
              <p:cNvSpPr>
                <a:spLocks noChangeAspect="1"/>
              </p:cNvSpPr>
              <p:nvPr/>
            </p:nvSpPr>
            <p:spPr bwMode="auto">
              <a:xfrm>
                <a:off x="2016"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33" name="Freeform 13">
                <a:extLst>
                  <a:ext uri="{FF2B5EF4-FFF2-40B4-BE49-F238E27FC236}">
                    <a16:creationId xmlns:a16="http://schemas.microsoft.com/office/drawing/2014/main" id="{9F853A19-2BC5-AB70-9514-003AF3326580}"/>
                  </a:ext>
                </a:extLst>
              </p:cNvPr>
              <p:cNvSpPr>
                <a:spLocks noChangeAspect="1"/>
              </p:cNvSpPr>
              <p:nvPr/>
            </p:nvSpPr>
            <p:spPr bwMode="auto">
              <a:xfrm>
                <a:off x="2133"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0" name="Freeform 14">
                <a:extLst>
                  <a:ext uri="{FF2B5EF4-FFF2-40B4-BE49-F238E27FC236}">
                    <a16:creationId xmlns:a16="http://schemas.microsoft.com/office/drawing/2014/main" id="{AF0133B5-0E76-BB4C-3492-BF5A3B7AF206}"/>
                  </a:ext>
                </a:extLst>
              </p:cNvPr>
              <p:cNvSpPr>
                <a:spLocks noChangeAspect="1"/>
              </p:cNvSpPr>
              <p:nvPr/>
            </p:nvSpPr>
            <p:spPr bwMode="auto">
              <a:xfrm flipH="1">
                <a:off x="2545"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1" name="Freeform 15">
                <a:extLst>
                  <a:ext uri="{FF2B5EF4-FFF2-40B4-BE49-F238E27FC236}">
                    <a16:creationId xmlns:a16="http://schemas.microsoft.com/office/drawing/2014/main" id="{44B38398-8A2F-4758-4C01-E149418EFD45}"/>
                  </a:ext>
                </a:extLst>
              </p:cNvPr>
              <p:cNvSpPr>
                <a:spLocks noChangeAspect="1"/>
              </p:cNvSpPr>
              <p:nvPr/>
            </p:nvSpPr>
            <p:spPr bwMode="auto">
              <a:xfrm flipH="1">
                <a:off x="2428"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nvGrpSpPr>
            <p:cNvPr id="52" name="Group 16">
              <a:extLst>
                <a:ext uri="{FF2B5EF4-FFF2-40B4-BE49-F238E27FC236}">
                  <a16:creationId xmlns:a16="http://schemas.microsoft.com/office/drawing/2014/main" id="{95BEAA08-F937-5027-5A24-E1958EE23807}"/>
                </a:ext>
              </a:extLst>
            </p:cNvPr>
            <p:cNvGrpSpPr>
              <a:grpSpLocks noChangeAspect="1"/>
            </p:cNvGrpSpPr>
            <p:nvPr/>
          </p:nvGrpSpPr>
          <p:grpSpPr bwMode="auto">
            <a:xfrm>
              <a:off x="1930607" y="3665649"/>
              <a:ext cx="1460634" cy="1632995"/>
              <a:chOff x="1440" y="1440"/>
              <a:chExt cx="1969" cy="1732"/>
            </a:xfrm>
          </p:grpSpPr>
          <p:sp>
            <p:nvSpPr>
              <p:cNvPr id="53" name="Arc 17">
                <a:extLst>
                  <a:ext uri="{FF2B5EF4-FFF2-40B4-BE49-F238E27FC236}">
                    <a16:creationId xmlns:a16="http://schemas.microsoft.com/office/drawing/2014/main" id="{8B209852-6ED1-3DB8-4EE4-0CF603E1EB26}"/>
                  </a:ext>
                </a:extLst>
              </p:cNvPr>
              <p:cNvSpPr>
                <a:spLocks noChangeAspect="1"/>
              </p:cNvSpPr>
              <p:nvPr/>
            </p:nvSpPr>
            <p:spPr bwMode="auto">
              <a:xfrm flipH="1">
                <a:off x="1440"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4" name="Arc 18">
                <a:extLst>
                  <a:ext uri="{FF2B5EF4-FFF2-40B4-BE49-F238E27FC236}">
                    <a16:creationId xmlns:a16="http://schemas.microsoft.com/office/drawing/2014/main" id="{89258CE1-E92B-F7E4-7423-A82925A5BBA7}"/>
                  </a:ext>
                </a:extLst>
              </p:cNvPr>
              <p:cNvSpPr>
                <a:spLocks noChangeAspect="1"/>
              </p:cNvSpPr>
              <p:nvPr/>
            </p:nvSpPr>
            <p:spPr bwMode="auto">
              <a:xfrm>
                <a:off x="1443"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5" name="Arc 19">
                <a:extLst>
                  <a:ext uri="{FF2B5EF4-FFF2-40B4-BE49-F238E27FC236}">
                    <a16:creationId xmlns:a16="http://schemas.microsoft.com/office/drawing/2014/main" id="{D5FF5887-6CE5-95D8-F45E-3F854FD8C7CF}"/>
                  </a:ext>
                </a:extLst>
              </p:cNvPr>
              <p:cNvSpPr>
                <a:spLocks noChangeAspect="1"/>
              </p:cNvSpPr>
              <p:nvPr/>
            </p:nvSpPr>
            <p:spPr bwMode="auto">
              <a:xfrm flipH="1">
                <a:off x="2304"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6" name="Arc 20">
                <a:extLst>
                  <a:ext uri="{FF2B5EF4-FFF2-40B4-BE49-F238E27FC236}">
                    <a16:creationId xmlns:a16="http://schemas.microsoft.com/office/drawing/2014/main" id="{4D1E79E0-5C8E-52CC-9574-6EEC56A95352}"/>
                  </a:ext>
                </a:extLst>
              </p:cNvPr>
              <p:cNvSpPr>
                <a:spLocks noChangeAspect="1"/>
              </p:cNvSpPr>
              <p:nvPr/>
            </p:nvSpPr>
            <p:spPr bwMode="auto">
              <a:xfrm>
                <a:off x="2545"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7" name="Arc 21">
                <a:extLst>
                  <a:ext uri="{FF2B5EF4-FFF2-40B4-BE49-F238E27FC236}">
                    <a16:creationId xmlns:a16="http://schemas.microsoft.com/office/drawing/2014/main" id="{406857E1-942F-A063-8BBF-304FDB5C5F4D}"/>
                  </a:ext>
                </a:extLst>
              </p:cNvPr>
              <p:cNvSpPr>
                <a:spLocks noChangeAspect="1"/>
              </p:cNvSpPr>
              <p:nvPr/>
            </p:nvSpPr>
            <p:spPr bwMode="auto">
              <a:xfrm flipH="1">
                <a:off x="2422"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8" name="Arc 22">
                <a:extLst>
                  <a:ext uri="{FF2B5EF4-FFF2-40B4-BE49-F238E27FC236}">
                    <a16:creationId xmlns:a16="http://schemas.microsoft.com/office/drawing/2014/main" id="{4DD3CA89-6D47-3867-1C22-621144937FF9}"/>
                  </a:ext>
                </a:extLst>
              </p:cNvPr>
              <p:cNvSpPr>
                <a:spLocks noChangeAspect="1"/>
              </p:cNvSpPr>
              <p:nvPr/>
            </p:nvSpPr>
            <p:spPr bwMode="auto">
              <a:xfrm>
                <a:off x="2305"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grpSp>
        <p:nvGrpSpPr>
          <p:cNvPr id="65" name="Gruppo 64">
            <a:extLst>
              <a:ext uri="{FF2B5EF4-FFF2-40B4-BE49-F238E27FC236}">
                <a16:creationId xmlns:a16="http://schemas.microsoft.com/office/drawing/2014/main" id="{04DAC089-E037-F8F5-3D97-AAE21E425887}"/>
              </a:ext>
            </a:extLst>
          </p:cNvPr>
          <p:cNvGrpSpPr/>
          <p:nvPr/>
        </p:nvGrpSpPr>
        <p:grpSpPr>
          <a:xfrm rot="6459466">
            <a:off x="3916103" y="2991504"/>
            <a:ext cx="209117" cy="418046"/>
            <a:chOff x="719138" y="4869160"/>
            <a:chExt cx="520959" cy="1412771"/>
          </a:xfrm>
        </p:grpSpPr>
        <p:sp>
          <p:nvSpPr>
            <p:cNvPr id="66" name="Ovale 65">
              <a:extLst>
                <a:ext uri="{FF2B5EF4-FFF2-40B4-BE49-F238E27FC236}">
                  <a16:creationId xmlns:a16="http://schemas.microsoft.com/office/drawing/2014/main" id="{8B90388B-6B6A-B631-A1C4-47810365EB48}"/>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7" name="Ovale 66">
              <a:extLst>
                <a:ext uri="{FF2B5EF4-FFF2-40B4-BE49-F238E27FC236}">
                  <a16:creationId xmlns:a16="http://schemas.microsoft.com/office/drawing/2014/main" id="{41007BDA-8259-4C11-1B4C-5DF9585D80F6}"/>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8" name="Ovale 67">
              <a:extLst>
                <a:ext uri="{FF2B5EF4-FFF2-40B4-BE49-F238E27FC236}">
                  <a16:creationId xmlns:a16="http://schemas.microsoft.com/office/drawing/2014/main" id="{B54F58E1-82DB-7183-01F0-AA581B5CC4C2}"/>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9" name="Ovale 68">
              <a:extLst>
                <a:ext uri="{FF2B5EF4-FFF2-40B4-BE49-F238E27FC236}">
                  <a16:creationId xmlns:a16="http://schemas.microsoft.com/office/drawing/2014/main" id="{48B7CF97-C883-18A6-0749-94A1731F00AC}"/>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70" name="Gruppo 69">
            <a:extLst>
              <a:ext uri="{FF2B5EF4-FFF2-40B4-BE49-F238E27FC236}">
                <a16:creationId xmlns:a16="http://schemas.microsoft.com/office/drawing/2014/main" id="{F5B09B38-3D27-0067-3985-CB67E8DE137A}"/>
              </a:ext>
            </a:extLst>
          </p:cNvPr>
          <p:cNvGrpSpPr/>
          <p:nvPr/>
        </p:nvGrpSpPr>
        <p:grpSpPr>
          <a:xfrm rot="14746715">
            <a:off x="5392813" y="2966365"/>
            <a:ext cx="209117" cy="418046"/>
            <a:chOff x="719138" y="4869160"/>
            <a:chExt cx="520959" cy="1412771"/>
          </a:xfrm>
        </p:grpSpPr>
        <p:sp>
          <p:nvSpPr>
            <p:cNvPr id="71" name="Ovale 70">
              <a:extLst>
                <a:ext uri="{FF2B5EF4-FFF2-40B4-BE49-F238E27FC236}">
                  <a16:creationId xmlns:a16="http://schemas.microsoft.com/office/drawing/2014/main" id="{77696898-11ED-573E-692D-8EBC6F1CBAC9}"/>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2" name="Ovale 71">
              <a:extLst>
                <a:ext uri="{FF2B5EF4-FFF2-40B4-BE49-F238E27FC236}">
                  <a16:creationId xmlns:a16="http://schemas.microsoft.com/office/drawing/2014/main" id="{C02014A1-CC02-037B-7BEA-DDC09ECFAF6B}"/>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3" name="Ovale 72">
              <a:extLst>
                <a:ext uri="{FF2B5EF4-FFF2-40B4-BE49-F238E27FC236}">
                  <a16:creationId xmlns:a16="http://schemas.microsoft.com/office/drawing/2014/main" id="{B08CC2E0-BE63-4F71-ED5D-82A54B27567A}"/>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4" name="Ovale 73">
              <a:extLst>
                <a:ext uri="{FF2B5EF4-FFF2-40B4-BE49-F238E27FC236}">
                  <a16:creationId xmlns:a16="http://schemas.microsoft.com/office/drawing/2014/main" id="{01E89879-360F-4BA3-947C-2DEF2F76EBD6}"/>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cxnSp>
        <p:nvCxnSpPr>
          <p:cNvPr id="77" name="Connettore 2 76">
            <a:extLst>
              <a:ext uri="{FF2B5EF4-FFF2-40B4-BE49-F238E27FC236}">
                <a16:creationId xmlns:a16="http://schemas.microsoft.com/office/drawing/2014/main" id="{FA5D5144-B97E-E537-F9CC-A0D5A0617443}"/>
              </a:ext>
            </a:extLst>
          </p:cNvPr>
          <p:cNvCxnSpPr/>
          <p:nvPr/>
        </p:nvCxnSpPr>
        <p:spPr bwMode="auto">
          <a:xfrm>
            <a:off x="5586462" y="3363563"/>
            <a:ext cx="634217" cy="1764112"/>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ttore 2 79">
            <a:extLst>
              <a:ext uri="{FF2B5EF4-FFF2-40B4-BE49-F238E27FC236}">
                <a16:creationId xmlns:a16="http://schemas.microsoft.com/office/drawing/2014/main" id="{2F8173AC-96C0-408C-E0F8-CB9B421B3BBB}"/>
              </a:ext>
            </a:extLst>
          </p:cNvPr>
          <p:cNvCxnSpPr/>
          <p:nvPr/>
        </p:nvCxnSpPr>
        <p:spPr bwMode="auto">
          <a:xfrm>
            <a:off x="4978876" y="4990904"/>
            <a:ext cx="1241803" cy="175780"/>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magine 3">
            <a:extLst>
              <a:ext uri="{FF2B5EF4-FFF2-40B4-BE49-F238E27FC236}">
                <a16:creationId xmlns:a16="http://schemas.microsoft.com/office/drawing/2014/main" id="{911E9CF9-CCA4-7299-F134-B67B945D3B35}"/>
              </a:ext>
            </a:extLst>
          </p:cNvPr>
          <p:cNvPicPr>
            <a:picLocks noChangeAspect="1"/>
          </p:cNvPicPr>
          <p:nvPr/>
        </p:nvPicPr>
        <p:blipFill rotWithShape="1">
          <a:blip r:embed="rId3"/>
          <a:srcRect l="15326" t="22269" r="55079" b="57748"/>
          <a:stretch/>
        </p:blipFill>
        <p:spPr>
          <a:xfrm>
            <a:off x="7376333" y="4820126"/>
            <a:ext cx="1624877" cy="693116"/>
          </a:xfrm>
          <a:prstGeom prst="rect">
            <a:avLst/>
          </a:prstGeom>
        </p:spPr>
      </p:pic>
      <p:grpSp>
        <p:nvGrpSpPr>
          <p:cNvPr id="14" name="Group 24">
            <a:extLst>
              <a:ext uri="{FF2B5EF4-FFF2-40B4-BE49-F238E27FC236}">
                <a16:creationId xmlns:a16="http://schemas.microsoft.com/office/drawing/2014/main" id="{D81897F1-2A16-299A-CA21-2A31E456DDE5}"/>
              </a:ext>
            </a:extLst>
          </p:cNvPr>
          <p:cNvGrpSpPr>
            <a:grpSpLocks noChangeAspect="1"/>
          </p:cNvGrpSpPr>
          <p:nvPr/>
        </p:nvGrpSpPr>
        <p:grpSpPr bwMode="auto">
          <a:xfrm rot="16200000">
            <a:off x="-219303" y="1852146"/>
            <a:ext cx="1289220" cy="577858"/>
            <a:chOff x="2705" y="1955"/>
            <a:chExt cx="342" cy="136"/>
          </a:xfrm>
        </p:grpSpPr>
        <p:sp>
          <p:nvSpPr>
            <p:cNvPr id="15" name="Rectangle 25">
              <a:extLst>
                <a:ext uri="{FF2B5EF4-FFF2-40B4-BE49-F238E27FC236}">
                  <a16:creationId xmlns:a16="http://schemas.microsoft.com/office/drawing/2014/main" id="{4EA4CDA0-2EC9-FF85-7631-2D8FE0716B91}"/>
                </a:ext>
              </a:extLst>
            </p:cNvPr>
            <p:cNvSpPr>
              <a:spLocks noChangeAspect="1" noChangeArrowheads="1"/>
            </p:cNvSpPr>
            <p:nvPr/>
          </p:nvSpPr>
          <p:spPr bwMode="auto">
            <a:xfrm>
              <a:off x="2828" y="1955"/>
              <a:ext cx="96" cy="56"/>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7" name="Freeform 26">
              <a:extLst>
                <a:ext uri="{FF2B5EF4-FFF2-40B4-BE49-F238E27FC236}">
                  <a16:creationId xmlns:a16="http://schemas.microsoft.com/office/drawing/2014/main" id="{AB266F9D-DB69-8CBB-05EF-EDB7F556356A}"/>
                </a:ext>
              </a:extLst>
            </p:cNvPr>
            <p:cNvSpPr>
              <a:spLocks noChangeAspect="1"/>
            </p:cNvSpPr>
            <p:nvPr/>
          </p:nvSpPr>
          <p:spPr bwMode="auto">
            <a:xfrm>
              <a:off x="2705" y="1955"/>
              <a:ext cx="342" cy="127"/>
            </a:xfrm>
            <a:custGeom>
              <a:avLst/>
              <a:gdLst>
                <a:gd name="T0" fmla="*/ 0 w 1200"/>
                <a:gd name="T1" fmla="*/ 432 h 432"/>
                <a:gd name="T2" fmla="*/ 432 w 1200"/>
                <a:gd name="T3" fmla="*/ 192 h 432"/>
                <a:gd name="T4" fmla="*/ 432 w 1200"/>
                <a:gd name="T5" fmla="*/ 0 h 432"/>
                <a:gd name="T6" fmla="*/ 768 w 1200"/>
                <a:gd name="T7" fmla="*/ 0 h 432"/>
                <a:gd name="T8" fmla="*/ 768 w 1200"/>
                <a:gd name="T9" fmla="*/ 192 h 432"/>
                <a:gd name="T10" fmla="*/ 1200 w 1200"/>
                <a:gd name="T11" fmla="*/ 432 h 432"/>
              </a:gdLst>
              <a:ahLst/>
              <a:cxnLst>
                <a:cxn ang="0">
                  <a:pos x="T0" y="T1"/>
                </a:cxn>
                <a:cxn ang="0">
                  <a:pos x="T2" y="T3"/>
                </a:cxn>
                <a:cxn ang="0">
                  <a:pos x="T4" y="T5"/>
                </a:cxn>
                <a:cxn ang="0">
                  <a:pos x="T6" y="T7"/>
                </a:cxn>
                <a:cxn ang="0">
                  <a:pos x="T8" y="T9"/>
                </a:cxn>
                <a:cxn ang="0">
                  <a:pos x="T10" y="T11"/>
                </a:cxn>
              </a:cxnLst>
              <a:rect l="0" t="0" r="r" b="b"/>
              <a:pathLst>
                <a:path w="1200" h="432">
                  <a:moveTo>
                    <a:pt x="0" y="432"/>
                  </a:moveTo>
                  <a:lnTo>
                    <a:pt x="432" y="192"/>
                  </a:lnTo>
                  <a:lnTo>
                    <a:pt x="432" y="0"/>
                  </a:lnTo>
                  <a:lnTo>
                    <a:pt x="768" y="0"/>
                  </a:lnTo>
                  <a:lnTo>
                    <a:pt x="768" y="192"/>
                  </a:lnTo>
                  <a:lnTo>
                    <a:pt x="1200" y="432"/>
                  </a:lnTo>
                </a:path>
              </a:pathLst>
            </a:custGeom>
            <a:noFill/>
            <a:ln w="28575"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8" name="Line 27">
              <a:extLst>
                <a:ext uri="{FF2B5EF4-FFF2-40B4-BE49-F238E27FC236}">
                  <a16:creationId xmlns:a16="http://schemas.microsoft.com/office/drawing/2014/main" id="{4E3D7DBA-7531-E0E3-0EE0-A5467CC32911}"/>
                </a:ext>
              </a:extLst>
            </p:cNvPr>
            <p:cNvSpPr>
              <a:spLocks noChangeAspect="1" noChangeShapeType="1"/>
            </p:cNvSpPr>
            <p:nvPr/>
          </p:nvSpPr>
          <p:spPr bwMode="auto">
            <a:xfrm>
              <a:off x="2828" y="2011"/>
              <a:ext cx="96"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1" name="Line 28">
              <a:extLst>
                <a:ext uri="{FF2B5EF4-FFF2-40B4-BE49-F238E27FC236}">
                  <a16:creationId xmlns:a16="http://schemas.microsoft.com/office/drawing/2014/main" id="{6969E4E0-9E1A-BDE4-9B92-AEDD5C41C575}"/>
                </a:ext>
              </a:extLst>
            </p:cNvPr>
            <p:cNvSpPr>
              <a:spLocks noChangeAspect="1" noChangeShapeType="1"/>
            </p:cNvSpPr>
            <p:nvPr/>
          </p:nvSpPr>
          <p:spPr bwMode="auto">
            <a:xfrm flipV="1">
              <a:off x="2710" y="2091"/>
              <a:ext cx="333"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20000"/>
                </a:spcBef>
                <a:spcAft>
                  <a:spcPct val="0"/>
                </a:spcAft>
              </a:pPr>
              <a:endParaRPr lang="it-IT" sz="2400">
                <a:solidFill>
                  <a:srgbClr val="000000"/>
                </a:solidFill>
              </a:endParaRPr>
            </a:p>
          </p:txBody>
        </p:sp>
      </p:grpSp>
      <p:sp>
        <p:nvSpPr>
          <p:cNvPr id="28" name="CasellaDiTesto 27">
            <a:extLst>
              <a:ext uri="{FF2B5EF4-FFF2-40B4-BE49-F238E27FC236}">
                <a16:creationId xmlns:a16="http://schemas.microsoft.com/office/drawing/2014/main" id="{4E2E8719-002A-D9AB-3F85-AF30EAD4EB6E}"/>
              </a:ext>
            </a:extLst>
          </p:cNvPr>
          <p:cNvSpPr txBox="1"/>
          <p:nvPr/>
        </p:nvSpPr>
        <p:spPr>
          <a:xfrm>
            <a:off x="2926853" y="2179482"/>
            <a:ext cx="1107996" cy="369332"/>
          </a:xfrm>
          <a:prstGeom prst="rect">
            <a:avLst/>
          </a:prstGeom>
          <a:noFill/>
        </p:spPr>
        <p:txBody>
          <a:bodyPr wrap="none" rtlCol="0">
            <a:spAutoFit/>
          </a:bodyPr>
          <a:lstStyle/>
          <a:p>
            <a:r>
              <a:rPr lang="en-US"/>
              <a:t>Pressure</a:t>
            </a:r>
          </a:p>
        </p:txBody>
      </p:sp>
      <p:sp>
        <p:nvSpPr>
          <p:cNvPr id="29" name="CasellaDiTesto 28">
            <a:extLst>
              <a:ext uri="{FF2B5EF4-FFF2-40B4-BE49-F238E27FC236}">
                <a16:creationId xmlns:a16="http://schemas.microsoft.com/office/drawing/2014/main" id="{76814F24-E83F-D804-CA03-62BF02AF5C5E}"/>
              </a:ext>
            </a:extLst>
          </p:cNvPr>
          <p:cNvSpPr txBox="1"/>
          <p:nvPr/>
        </p:nvSpPr>
        <p:spPr>
          <a:xfrm>
            <a:off x="3073906" y="1593371"/>
            <a:ext cx="671979" cy="369332"/>
          </a:xfrm>
          <a:prstGeom prst="rect">
            <a:avLst/>
          </a:prstGeom>
          <a:noFill/>
        </p:spPr>
        <p:txBody>
          <a:bodyPr wrap="none" rtlCol="0">
            <a:spAutoFit/>
          </a:bodyPr>
          <a:lstStyle/>
          <a:p>
            <a:r>
              <a:rPr lang="en-US"/>
              <a:t>Flow</a:t>
            </a:r>
          </a:p>
        </p:txBody>
      </p:sp>
      <p:sp>
        <p:nvSpPr>
          <p:cNvPr id="26" name="Rettangolo 25">
            <a:extLst>
              <a:ext uri="{FF2B5EF4-FFF2-40B4-BE49-F238E27FC236}">
                <a16:creationId xmlns:a16="http://schemas.microsoft.com/office/drawing/2014/main" id="{9A1EC458-20F9-CC03-EE1D-7724E683653D}"/>
              </a:ext>
            </a:extLst>
          </p:cNvPr>
          <p:cNvSpPr/>
          <p:nvPr/>
        </p:nvSpPr>
        <p:spPr>
          <a:xfrm>
            <a:off x="240632" y="2871879"/>
            <a:ext cx="2833274" cy="2554545"/>
          </a:xfrm>
          <a:prstGeom prst="rect">
            <a:avLst/>
          </a:prstGeom>
        </p:spPr>
        <p:txBody>
          <a:bodyPr wrap="square" lIns="91440" tIns="45720" rIns="91440" bIns="45720" anchor="t">
            <a:spAutoFit/>
          </a:bodyPr>
          <a:lstStyle/>
          <a:p>
            <a:pPr algn="ctr" fontAlgn="base">
              <a:spcBef>
                <a:spcPct val="0"/>
              </a:spcBef>
              <a:spcAft>
                <a:spcPct val="0"/>
              </a:spcAft>
            </a:pPr>
            <a:r>
              <a:rPr lang="en-US" sz="2000" b="1" dirty="0" err="1">
                <a:solidFill>
                  <a:srgbClr val="000000"/>
                </a:solidFill>
                <a:latin typeface="Arial"/>
                <a:cs typeface="Arial"/>
              </a:rPr>
              <a:t>Oscillometry</a:t>
            </a:r>
            <a:r>
              <a:rPr lang="en-US" sz="2000" b="1" dirty="0">
                <a:solidFill>
                  <a:srgbClr val="000000"/>
                </a:solidFill>
                <a:latin typeface="Arial"/>
                <a:cs typeface="Arial"/>
              </a:rPr>
              <a:t> allows the determination of the lung mechanical properties by looking at the flow response to small amplitude, high frequency pressure oscillations</a:t>
            </a:r>
          </a:p>
        </p:txBody>
      </p:sp>
      <p:sp>
        <p:nvSpPr>
          <p:cNvPr id="27" name="Text Box 3">
            <a:extLst>
              <a:ext uri="{FF2B5EF4-FFF2-40B4-BE49-F238E27FC236}">
                <a16:creationId xmlns:a16="http://schemas.microsoft.com/office/drawing/2014/main" id="{830B629D-41A7-B91A-9E1D-98DB5998F2A5}"/>
              </a:ext>
            </a:extLst>
          </p:cNvPr>
          <p:cNvSpPr txBox="1">
            <a:spLocks noChangeArrowheads="1"/>
          </p:cNvSpPr>
          <p:nvPr/>
        </p:nvSpPr>
        <p:spPr bwMode="auto">
          <a:xfrm>
            <a:off x="543865" y="7494505"/>
            <a:ext cx="3953813" cy="646331"/>
          </a:xfrm>
          <a:prstGeom prst="rect">
            <a:avLst/>
          </a:prstGeom>
          <a:noFill/>
          <a:ln>
            <a:noFill/>
          </a:ln>
          <a:effectLst/>
        </p:spPr>
        <p:txBody>
          <a:bodyPr wrap="square">
            <a:spAutoFit/>
          </a:bodyPr>
          <a:lstStyle/>
          <a:p>
            <a:pPr algn="ctr" fontAlgn="base">
              <a:spcBef>
                <a:spcPct val="50000"/>
              </a:spcBef>
              <a:spcAft>
                <a:spcPct val="0"/>
              </a:spcAft>
            </a:pPr>
            <a:r>
              <a:rPr lang="en-US" altLang="en-US" sz="1200" b="1">
                <a:solidFill>
                  <a:srgbClr val="000000"/>
                </a:solidFill>
                <a:latin typeface="Times New Roman" pitchFamily="18" charset="0"/>
              </a:rPr>
              <a:t>DuBois AB, Brody AW, Lewis DH, Burgess BF. Oscillation mechanics of lungs and chest in man. J </a:t>
            </a:r>
            <a:r>
              <a:rPr lang="en-US" altLang="en-US" sz="1200" b="1" err="1">
                <a:solidFill>
                  <a:srgbClr val="000000"/>
                </a:solidFill>
                <a:latin typeface="Times New Roman" pitchFamily="18" charset="0"/>
              </a:rPr>
              <a:t>Appl</a:t>
            </a:r>
            <a:r>
              <a:rPr lang="en-US" altLang="en-US" sz="1200" b="1">
                <a:solidFill>
                  <a:srgbClr val="000000"/>
                </a:solidFill>
                <a:latin typeface="Times New Roman" pitchFamily="18" charset="0"/>
              </a:rPr>
              <a:t> </a:t>
            </a:r>
            <a:r>
              <a:rPr lang="en-US" altLang="en-US" sz="1200" b="1" err="1">
                <a:solidFill>
                  <a:srgbClr val="000000"/>
                </a:solidFill>
                <a:latin typeface="Times New Roman" pitchFamily="18" charset="0"/>
              </a:rPr>
              <a:t>Physiol</a:t>
            </a:r>
            <a:r>
              <a:rPr lang="en-US" altLang="en-US" sz="1200" b="1">
                <a:solidFill>
                  <a:srgbClr val="000000"/>
                </a:solidFill>
                <a:latin typeface="Times New Roman" pitchFamily="18" charset="0"/>
              </a:rPr>
              <a:t> 1956; 8: 587-94</a:t>
            </a:r>
          </a:p>
        </p:txBody>
      </p:sp>
      <p:sp>
        <p:nvSpPr>
          <p:cNvPr id="30" name="Text Box 3">
            <a:extLst>
              <a:ext uri="{FF2B5EF4-FFF2-40B4-BE49-F238E27FC236}">
                <a16:creationId xmlns:a16="http://schemas.microsoft.com/office/drawing/2014/main" id="{460E4AF9-146D-EE36-ADA6-84DE02212607}"/>
              </a:ext>
            </a:extLst>
          </p:cNvPr>
          <p:cNvSpPr txBox="1">
            <a:spLocks noChangeArrowheads="1"/>
          </p:cNvSpPr>
          <p:nvPr/>
        </p:nvSpPr>
        <p:spPr bwMode="auto">
          <a:xfrm>
            <a:off x="88095" y="6021270"/>
            <a:ext cx="5271656" cy="461665"/>
          </a:xfrm>
          <a:prstGeom prst="rect">
            <a:avLst/>
          </a:prstGeom>
          <a:noFill/>
          <a:ln>
            <a:noFill/>
          </a:ln>
          <a:effectLst/>
        </p:spPr>
        <p:txBody>
          <a:bodyPr wrap="square">
            <a:spAutoFit/>
          </a:bodyPr>
          <a:lstStyle/>
          <a:p>
            <a:pPr fontAlgn="base">
              <a:spcBef>
                <a:spcPct val="50000"/>
              </a:spcBef>
              <a:spcAft>
                <a:spcPct val="0"/>
              </a:spcAft>
            </a:pPr>
            <a:r>
              <a:rPr lang="en-US" altLang="en-US" sz="1200" b="1" dirty="0">
                <a:solidFill>
                  <a:srgbClr val="000000"/>
                </a:solidFill>
                <a:latin typeface="Times New Roman" pitchFamily="18" charset="0"/>
              </a:rPr>
              <a:t>DuBois AB, Brody AW, Lewis DH, Burgess BF. Oscillation mechanics of lungs and chest in man. J Appl </a:t>
            </a:r>
            <a:r>
              <a:rPr lang="en-US" altLang="en-US" sz="1200" b="1" dirty="0" err="1">
                <a:solidFill>
                  <a:srgbClr val="000000"/>
                </a:solidFill>
                <a:latin typeface="Times New Roman" pitchFamily="18" charset="0"/>
              </a:rPr>
              <a:t>Physiol</a:t>
            </a:r>
            <a:r>
              <a:rPr lang="en-US" altLang="en-US" sz="1200" b="1" dirty="0">
                <a:solidFill>
                  <a:srgbClr val="000000"/>
                </a:solidFill>
                <a:latin typeface="Times New Roman" pitchFamily="18" charset="0"/>
              </a:rPr>
              <a:t> 1956; 8: 587-94</a:t>
            </a:r>
          </a:p>
        </p:txBody>
      </p:sp>
      <p:grpSp>
        <p:nvGrpSpPr>
          <p:cNvPr id="32" name="Gruppo 31">
            <a:extLst>
              <a:ext uri="{FF2B5EF4-FFF2-40B4-BE49-F238E27FC236}">
                <a16:creationId xmlns:a16="http://schemas.microsoft.com/office/drawing/2014/main" id="{EAA2B63C-FAC3-3ED2-BDC1-E440DB485431}"/>
              </a:ext>
            </a:extLst>
          </p:cNvPr>
          <p:cNvGrpSpPr/>
          <p:nvPr/>
        </p:nvGrpSpPr>
        <p:grpSpPr>
          <a:xfrm>
            <a:off x="1100206" y="1922216"/>
            <a:ext cx="1623717" cy="399802"/>
            <a:chOff x="1121124" y="2900561"/>
            <a:chExt cx="1623717" cy="399802"/>
          </a:xfrm>
        </p:grpSpPr>
        <p:cxnSp>
          <p:nvCxnSpPr>
            <p:cNvPr id="34" name="AutoShape 59">
              <a:extLst>
                <a:ext uri="{FF2B5EF4-FFF2-40B4-BE49-F238E27FC236}">
                  <a16:creationId xmlns:a16="http://schemas.microsoft.com/office/drawing/2014/main" id="{0354EF11-D5F9-7279-D6A0-B859A399A41B}"/>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59">
              <a:extLst>
                <a:ext uri="{FF2B5EF4-FFF2-40B4-BE49-F238E27FC236}">
                  <a16:creationId xmlns:a16="http://schemas.microsoft.com/office/drawing/2014/main" id="{0660813B-23CC-1F45-6675-A115BF00F411}"/>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Freeform 29">
              <a:extLst>
                <a:ext uri="{FF2B5EF4-FFF2-40B4-BE49-F238E27FC236}">
                  <a16:creationId xmlns:a16="http://schemas.microsoft.com/office/drawing/2014/main" id="{2B3B36A6-4941-2CBE-E4DF-B009975EE626}"/>
                </a:ext>
              </a:extLst>
            </p:cNvPr>
            <p:cNvSpPr>
              <a:spLocks noChangeAspect="1"/>
            </p:cNvSpPr>
            <p:nvPr/>
          </p:nvSpPr>
          <p:spPr bwMode="auto">
            <a:xfrm rot="10800000" flipH="1" flipV="1">
              <a:off x="1121124" y="2958496"/>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37" name="Freeform 29">
              <a:extLst>
                <a:ext uri="{FF2B5EF4-FFF2-40B4-BE49-F238E27FC236}">
                  <a16:creationId xmlns:a16="http://schemas.microsoft.com/office/drawing/2014/main" id="{A32D9D7A-09F1-4C3D-13FD-53313C499C1F}"/>
                </a:ext>
              </a:extLst>
            </p:cNvPr>
            <p:cNvSpPr>
              <a:spLocks noChangeAspect="1"/>
            </p:cNvSpPr>
            <p:nvPr/>
          </p:nvSpPr>
          <p:spPr bwMode="auto">
            <a:xfrm rot="10800000" flipH="1" flipV="1">
              <a:off x="1658351" y="2948860"/>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39" name="Freeform 29">
              <a:extLst>
                <a:ext uri="{FF2B5EF4-FFF2-40B4-BE49-F238E27FC236}">
                  <a16:creationId xmlns:a16="http://schemas.microsoft.com/office/drawing/2014/main" id="{C364269E-DFE6-A65D-2882-8215F294705D}"/>
                </a:ext>
              </a:extLst>
            </p:cNvPr>
            <p:cNvSpPr>
              <a:spLocks noChangeAspect="1"/>
            </p:cNvSpPr>
            <p:nvPr/>
          </p:nvSpPr>
          <p:spPr bwMode="auto">
            <a:xfrm rot="10800000" flipH="1" flipV="1">
              <a:off x="2198533" y="2955543"/>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grpSp>
    </p:spTree>
    <p:extLst>
      <p:ext uri="{BB962C8B-B14F-4D97-AF65-F5344CB8AC3E}">
        <p14:creationId xmlns:p14="http://schemas.microsoft.com/office/powerpoint/2010/main" val="12152336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725906" y="163255"/>
            <a:ext cx="6582415" cy="838200"/>
          </a:xfrm>
        </p:spPr>
        <p:txBody>
          <a:bodyPr/>
          <a:lstStyle/>
          <a:p>
            <a:r>
              <a:rPr lang="it-IT" sz="2800" err="1"/>
              <a:t>Bronchodilator</a:t>
            </a:r>
            <a:r>
              <a:rPr lang="it-IT" sz="2800"/>
              <a:t> </a:t>
            </a:r>
            <a:r>
              <a:rPr lang="it-IT" sz="2800" err="1"/>
              <a:t>reversibility</a:t>
            </a:r>
            <a:r>
              <a:rPr lang="it-IT" sz="2800"/>
              <a:t> testing</a:t>
            </a:r>
          </a:p>
        </p:txBody>
      </p:sp>
      <p:sp>
        <p:nvSpPr>
          <p:cNvPr id="4" name="CasellaDiTesto 3"/>
          <p:cNvSpPr txBox="1"/>
          <p:nvPr/>
        </p:nvSpPr>
        <p:spPr>
          <a:xfrm>
            <a:off x="273106" y="968515"/>
            <a:ext cx="4676228" cy="2800767"/>
          </a:xfrm>
          <a:prstGeom prst="rect">
            <a:avLst/>
          </a:prstGeom>
          <a:noFill/>
        </p:spPr>
        <p:txBody>
          <a:bodyPr wrap="square" rtlCol="0">
            <a:spAutoFit/>
          </a:bodyPr>
          <a:lstStyle/>
          <a:p>
            <a:pPr algn="just"/>
            <a:r>
              <a:rPr lang="it-IT" sz="1600" dirty="0" err="1">
                <a:latin typeface="Klavika Md" panose="02000000000000000000" pitchFamily="50" charset="0"/>
              </a:rPr>
              <a:t>What</a:t>
            </a:r>
            <a:r>
              <a:rPr lang="it-IT" sz="1600" dirty="0">
                <a:latin typeface="Klavika Md" panose="02000000000000000000" pitchFamily="50" charset="0"/>
              </a:rPr>
              <a:t> </a:t>
            </a:r>
            <a:r>
              <a:rPr lang="it-IT" sz="1600" dirty="0" err="1">
                <a:latin typeface="Klavika Md" panose="02000000000000000000" pitchFamily="50" charset="0"/>
              </a:rPr>
              <a:t>is</a:t>
            </a:r>
            <a:r>
              <a:rPr lang="it-IT" sz="1600" dirty="0">
                <a:latin typeface="Klavika Md" panose="02000000000000000000" pitchFamily="50" charset="0"/>
              </a:rPr>
              <a:t> the purpose of a </a:t>
            </a:r>
            <a:r>
              <a:rPr lang="it-IT" sz="1600" dirty="0" err="1">
                <a:latin typeface="Klavika Md" panose="02000000000000000000" pitchFamily="50" charset="0"/>
              </a:rPr>
              <a:t>bronchodilator</a:t>
            </a:r>
            <a:r>
              <a:rPr lang="it-IT" sz="1600" dirty="0">
                <a:latin typeface="Klavika Md" panose="02000000000000000000" pitchFamily="50" charset="0"/>
              </a:rPr>
              <a:t> </a:t>
            </a:r>
            <a:r>
              <a:rPr lang="it-IT" sz="1600" dirty="0" err="1">
                <a:latin typeface="Klavika Md" panose="02000000000000000000" pitchFamily="50" charset="0"/>
              </a:rPr>
              <a:t>reversibility</a:t>
            </a:r>
            <a:r>
              <a:rPr lang="it-IT" sz="1600" dirty="0">
                <a:latin typeface="Klavika Md" panose="02000000000000000000" pitchFamily="50" charset="0"/>
              </a:rPr>
              <a:t> (BDR) test?</a:t>
            </a:r>
          </a:p>
          <a:p>
            <a:pPr algn="just"/>
            <a:endParaRPr lang="it-IT" sz="1600" dirty="0">
              <a:latin typeface="Klavika Md" panose="02000000000000000000" pitchFamily="50" charset="0"/>
            </a:endParaRPr>
          </a:p>
          <a:p>
            <a:pPr marL="285750" indent="-285750" algn="just">
              <a:buFont typeface="Arial" panose="020B0604020202020204" pitchFamily="34" charset="0"/>
              <a:buChar char="•"/>
            </a:pPr>
            <a:r>
              <a:rPr lang="en-US" sz="1600" u="sng" dirty="0">
                <a:latin typeface="Klavika Lt" panose="02000000000000000000" pitchFamily="50" charset="0"/>
              </a:rPr>
              <a:t>When an airway obstruction is detected</a:t>
            </a:r>
            <a:r>
              <a:rPr lang="en-US" sz="1600" dirty="0">
                <a:latin typeface="Klavika Lt" panose="02000000000000000000" pitchFamily="50" charset="0"/>
              </a:rPr>
              <a:t>, a BDR test aids physicians in understanding how obstructed airways react to the administration of a bronchodilator drug. </a:t>
            </a:r>
          </a:p>
          <a:p>
            <a:pPr marL="285750" indent="-285750" algn="just">
              <a:buFont typeface="Arial" panose="020B0604020202020204" pitchFamily="34" charset="0"/>
              <a:buChar char="•"/>
            </a:pPr>
            <a:r>
              <a:rPr lang="en-US" sz="1600" dirty="0">
                <a:latin typeface="Klavika Lt" panose="02000000000000000000" pitchFamily="50" charset="0"/>
              </a:rPr>
              <a:t>It is recommended</a:t>
            </a:r>
            <a:r>
              <a:rPr lang="en-US" sz="1600" baseline="30000" dirty="0">
                <a:latin typeface="Klavika Lt" panose="02000000000000000000" pitchFamily="50" charset="0"/>
              </a:rPr>
              <a:t>1,2</a:t>
            </a:r>
            <a:r>
              <a:rPr lang="en-US" sz="1600" dirty="0">
                <a:latin typeface="Klavika Lt" panose="02000000000000000000" pitchFamily="50" charset="0"/>
              </a:rPr>
              <a:t> to support diagnosis of Asthma and Chronic Obstructive Pulmonary Disease (COPD) and for evaluating the response to medication.</a:t>
            </a:r>
            <a:r>
              <a:rPr lang="it-IT" sz="1600" dirty="0">
                <a:latin typeface="Klavika Lt" panose="02000000000000000000" pitchFamily="50" charset="0"/>
              </a:rPr>
              <a:t> </a:t>
            </a:r>
          </a:p>
        </p:txBody>
      </p:sp>
      <p:sp>
        <p:nvSpPr>
          <p:cNvPr id="7" name="CasellaDiTesto 6"/>
          <p:cNvSpPr txBox="1"/>
          <p:nvPr/>
        </p:nvSpPr>
        <p:spPr>
          <a:xfrm>
            <a:off x="100922" y="5879011"/>
            <a:ext cx="8883796" cy="276999"/>
          </a:xfrm>
          <a:prstGeom prst="rect">
            <a:avLst/>
          </a:prstGeom>
          <a:noFill/>
        </p:spPr>
        <p:txBody>
          <a:bodyPr wrap="square" rtlCol="0">
            <a:spAutoFit/>
          </a:bodyPr>
          <a:lstStyle/>
          <a:p>
            <a:r>
              <a:rPr lang="it-IT" sz="1200">
                <a:latin typeface="Klavika Lt" panose="02000000000000000000" pitchFamily="50" charset="0"/>
              </a:rPr>
              <a:t>*</a:t>
            </a:r>
            <a:r>
              <a:rPr lang="it-IT" sz="1200" err="1">
                <a:latin typeface="Klavika Lt" panose="02000000000000000000" pitchFamily="50" charset="0"/>
              </a:rPr>
              <a:t>Historically</a:t>
            </a:r>
            <a:r>
              <a:rPr lang="it-IT" sz="1200">
                <a:latin typeface="Klavika Lt" panose="02000000000000000000" pitchFamily="50" charset="0"/>
              </a:rPr>
              <a:t> </a:t>
            </a:r>
            <a:r>
              <a:rPr lang="it-IT" sz="1200" err="1">
                <a:latin typeface="Klavika Lt" panose="02000000000000000000" pitchFamily="50" charset="0"/>
              </a:rPr>
              <a:t>perfomed</a:t>
            </a:r>
            <a:r>
              <a:rPr lang="it-IT" sz="1200">
                <a:latin typeface="Klavika Lt" panose="02000000000000000000" pitchFamily="50" charset="0"/>
              </a:rPr>
              <a:t> </a:t>
            </a:r>
            <a:r>
              <a:rPr lang="it-IT" sz="1200" err="1">
                <a:latin typeface="Klavika Lt" panose="02000000000000000000" pitchFamily="50" charset="0"/>
              </a:rPr>
              <a:t>using</a:t>
            </a:r>
            <a:r>
              <a:rPr lang="it-IT" sz="1200">
                <a:latin typeface="Klavika Lt" panose="02000000000000000000" pitchFamily="50" charset="0"/>
              </a:rPr>
              <a:t> </a:t>
            </a:r>
            <a:r>
              <a:rPr lang="it-IT" sz="1200" err="1">
                <a:latin typeface="Klavika Lt" panose="02000000000000000000" pitchFamily="50" charset="0"/>
              </a:rPr>
              <a:t>spirometry</a:t>
            </a:r>
            <a:endParaRPr lang="it-IT" sz="1200">
              <a:latin typeface="Klavika Lt" panose="02000000000000000000" pitchFamily="50" charset="0"/>
            </a:endParaRPr>
          </a:p>
        </p:txBody>
      </p:sp>
      <p:sp>
        <p:nvSpPr>
          <p:cNvPr id="8" name="Rettangolo 7"/>
          <p:cNvSpPr/>
          <p:nvPr/>
        </p:nvSpPr>
        <p:spPr>
          <a:xfrm>
            <a:off x="5463929" y="3625745"/>
            <a:ext cx="3520789" cy="369332"/>
          </a:xfrm>
          <a:prstGeom prst="rect">
            <a:avLst/>
          </a:prstGeom>
        </p:spPr>
        <p:txBody>
          <a:bodyPr wrap="square">
            <a:spAutoFit/>
          </a:bodyPr>
          <a:lstStyle/>
          <a:p>
            <a:r>
              <a:rPr lang="it-IT" sz="900"/>
              <a:t>By </a:t>
            </a:r>
            <a:r>
              <a:rPr lang="it-IT" sz="900" err="1"/>
              <a:t>BruceBlaus</a:t>
            </a:r>
            <a:r>
              <a:rPr lang="it-IT" sz="900"/>
              <a:t> - </a:t>
            </a:r>
            <a:r>
              <a:rPr lang="it-IT" sz="900" err="1"/>
              <a:t>Own</a:t>
            </a:r>
            <a:r>
              <a:rPr lang="it-IT" sz="900"/>
              <a:t> work, CC BY-SA 4.0, https://commons.wikimedia.org/w/index.php?curid=44755052</a:t>
            </a:r>
          </a:p>
        </p:txBody>
      </p:sp>
      <p:grpSp>
        <p:nvGrpSpPr>
          <p:cNvPr id="12" name="Gruppo 11"/>
          <p:cNvGrpSpPr/>
          <p:nvPr/>
        </p:nvGrpSpPr>
        <p:grpSpPr>
          <a:xfrm>
            <a:off x="4949334" y="921893"/>
            <a:ext cx="3941661" cy="2676807"/>
            <a:chOff x="4958038" y="1234060"/>
            <a:chExt cx="3814302" cy="2526630"/>
          </a:xfrm>
        </p:grpSpPr>
        <p:pic>
          <p:nvPicPr>
            <p:cNvPr id="9" name="Immagine 8"/>
            <p:cNvPicPr>
              <a:picLocks noChangeAspect="1"/>
            </p:cNvPicPr>
            <p:nvPr/>
          </p:nvPicPr>
          <p:blipFill rotWithShape="1">
            <a:blip r:embed="rId2">
              <a:extLst>
                <a:ext uri="{28A0092B-C50C-407E-A947-70E740481C1C}">
                  <a14:useLocalDpi xmlns:a14="http://schemas.microsoft.com/office/drawing/2010/main" val="0"/>
                </a:ext>
              </a:extLst>
            </a:blip>
            <a:srcRect t="20449"/>
            <a:stretch/>
          </p:blipFill>
          <p:spPr>
            <a:xfrm>
              <a:off x="4958038" y="1333250"/>
              <a:ext cx="3814302" cy="2427440"/>
            </a:xfrm>
            <a:prstGeom prst="rect">
              <a:avLst/>
            </a:prstGeom>
          </p:spPr>
        </p:pic>
        <p:sp>
          <p:nvSpPr>
            <p:cNvPr id="10" name="Rettangolo 9"/>
            <p:cNvSpPr/>
            <p:nvPr/>
          </p:nvSpPr>
          <p:spPr>
            <a:xfrm>
              <a:off x="6206121" y="1234060"/>
              <a:ext cx="2395138" cy="5180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6" name="Rettangolo 15"/>
          <p:cNvSpPr/>
          <p:nvPr/>
        </p:nvSpPr>
        <p:spPr>
          <a:xfrm>
            <a:off x="6441330" y="4247198"/>
            <a:ext cx="2422668" cy="1569660"/>
          </a:xfrm>
          <a:prstGeom prst="rect">
            <a:avLst/>
          </a:prstGeom>
        </p:spPr>
        <p:txBody>
          <a:bodyPr wrap="square">
            <a:spAutoFit/>
          </a:bodyPr>
          <a:lstStyle/>
          <a:p>
            <a:pPr algn="ctr"/>
            <a:r>
              <a:rPr lang="it-IT" sz="1600">
                <a:latin typeface="Klavika Lt" panose="02000000000000000000" pitchFamily="50" charset="0"/>
              </a:rPr>
              <a:t>The test </a:t>
            </a:r>
            <a:r>
              <a:rPr lang="it-IT" sz="1600" err="1">
                <a:latin typeface="Klavika Lt" panose="02000000000000000000" pitchFamily="50" charset="0"/>
              </a:rPr>
              <a:t>is</a:t>
            </a:r>
            <a:r>
              <a:rPr lang="it-IT" sz="1600">
                <a:latin typeface="Klavika Lt" panose="02000000000000000000" pitchFamily="50" charset="0"/>
              </a:rPr>
              <a:t> POSITIVE </a:t>
            </a:r>
            <a:r>
              <a:rPr lang="it-IT" sz="1600" err="1">
                <a:latin typeface="Klavika Lt" panose="02000000000000000000" pitchFamily="50" charset="0"/>
              </a:rPr>
              <a:t>if</a:t>
            </a:r>
            <a:r>
              <a:rPr lang="it-IT" sz="1600">
                <a:latin typeface="Klavika Lt" panose="02000000000000000000" pitchFamily="50" charset="0"/>
              </a:rPr>
              <a:t> the BD </a:t>
            </a:r>
            <a:r>
              <a:rPr lang="it-IT" sz="1600" err="1">
                <a:latin typeface="Klavika Lt" panose="02000000000000000000" pitchFamily="50" charset="0"/>
              </a:rPr>
              <a:t>has</a:t>
            </a:r>
            <a:r>
              <a:rPr lang="it-IT" sz="1600">
                <a:latin typeface="Klavika Lt" panose="02000000000000000000" pitchFamily="50" charset="0"/>
              </a:rPr>
              <a:t> </a:t>
            </a:r>
            <a:r>
              <a:rPr lang="it-IT" sz="1600" err="1">
                <a:latin typeface="Klavika Lt" panose="02000000000000000000" pitchFamily="50" charset="0"/>
              </a:rPr>
              <a:t>generated</a:t>
            </a:r>
            <a:r>
              <a:rPr lang="it-IT" sz="1600">
                <a:latin typeface="Klavika Lt" panose="02000000000000000000" pitchFamily="50" charset="0"/>
              </a:rPr>
              <a:t> a </a:t>
            </a:r>
            <a:r>
              <a:rPr lang="it-IT" sz="1600" err="1">
                <a:latin typeface="Klavika Lt" panose="02000000000000000000" pitchFamily="50" charset="0"/>
              </a:rPr>
              <a:t>change</a:t>
            </a:r>
            <a:r>
              <a:rPr lang="it-IT" sz="1600">
                <a:latin typeface="Klavika Lt" panose="02000000000000000000" pitchFamily="50" charset="0"/>
              </a:rPr>
              <a:t> (or %</a:t>
            </a:r>
            <a:r>
              <a:rPr lang="it-IT" sz="1600" err="1">
                <a:latin typeface="Klavika Lt" panose="02000000000000000000" pitchFamily="50" charset="0"/>
              </a:rPr>
              <a:t>change</a:t>
            </a:r>
            <a:r>
              <a:rPr lang="it-IT" sz="1600">
                <a:latin typeface="Klavika Lt" panose="02000000000000000000" pitchFamily="50" charset="0"/>
              </a:rPr>
              <a:t>) or the </a:t>
            </a:r>
            <a:r>
              <a:rPr lang="it-IT" sz="1600" err="1">
                <a:latin typeface="Klavika Lt" panose="02000000000000000000" pitchFamily="50" charset="0"/>
              </a:rPr>
              <a:t>level</a:t>
            </a:r>
            <a:r>
              <a:rPr lang="it-IT" sz="1600">
                <a:latin typeface="Klavika Lt" panose="02000000000000000000" pitchFamily="50" charset="0"/>
              </a:rPr>
              <a:t> of </a:t>
            </a:r>
            <a:r>
              <a:rPr lang="it-IT" sz="1600" err="1">
                <a:latin typeface="Klavika Lt" panose="02000000000000000000" pitchFamily="50" charset="0"/>
              </a:rPr>
              <a:t>airways</a:t>
            </a:r>
            <a:r>
              <a:rPr lang="it-IT" sz="1600">
                <a:latin typeface="Klavika Lt" panose="02000000000000000000" pitchFamily="50" charset="0"/>
              </a:rPr>
              <a:t> </a:t>
            </a:r>
            <a:r>
              <a:rPr lang="it-IT" sz="1600" err="1">
                <a:latin typeface="Klavika Lt" panose="02000000000000000000" pitchFamily="50" charset="0"/>
              </a:rPr>
              <a:t>obstruction</a:t>
            </a:r>
            <a:r>
              <a:rPr lang="it-IT" sz="1600">
                <a:latin typeface="Klavika Lt" panose="02000000000000000000" pitchFamily="50" charset="0"/>
              </a:rPr>
              <a:t> </a:t>
            </a:r>
            <a:r>
              <a:rPr lang="it-IT" sz="1600" err="1">
                <a:latin typeface="Klavika Lt" panose="02000000000000000000" pitchFamily="50" charset="0"/>
              </a:rPr>
              <a:t>above</a:t>
            </a:r>
            <a:r>
              <a:rPr lang="it-IT" sz="1600">
                <a:latin typeface="Klavika Lt" panose="02000000000000000000" pitchFamily="50" charset="0"/>
              </a:rPr>
              <a:t> </a:t>
            </a:r>
            <a:r>
              <a:rPr lang="it-IT" sz="1600" err="1">
                <a:latin typeface="Klavika Lt" panose="02000000000000000000" pitchFamily="50" charset="0"/>
              </a:rPr>
              <a:t>clinically</a:t>
            </a:r>
            <a:r>
              <a:rPr lang="it-IT" sz="1600">
                <a:latin typeface="Klavika Lt" panose="02000000000000000000" pitchFamily="50" charset="0"/>
              </a:rPr>
              <a:t> </a:t>
            </a:r>
            <a:r>
              <a:rPr lang="it-IT" sz="1600" err="1">
                <a:latin typeface="Klavika Lt" panose="02000000000000000000" pitchFamily="50" charset="0"/>
              </a:rPr>
              <a:t>defined</a:t>
            </a:r>
            <a:r>
              <a:rPr lang="it-IT" sz="1600">
                <a:latin typeface="Klavika Lt" panose="02000000000000000000" pitchFamily="50" charset="0"/>
              </a:rPr>
              <a:t> </a:t>
            </a:r>
            <a:r>
              <a:rPr lang="it-IT" sz="1600" err="1">
                <a:latin typeface="Klavika Lt" panose="02000000000000000000" pitchFamily="50" charset="0"/>
              </a:rPr>
              <a:t>thresholds</a:t>
            </a:r>
            <a:endParaRPr lang="it-IT" sz="1600">
              <a:latin typeface="Klavika Lt" panose="02000000000000000000" pitchFamily="50" charset="0"/>
            </a:endParaRPr>
          </a:p>
        </p:txBody>
      </p:sp>
      <p:grpSp>
        <p:nvGrpSpPr>
          <p:cNvPr id="26" name="Gruppo 25"/>
          <p:cNvGrpSpPr/>
          <p:nvPr/>
        </p:nvGrpSpPr>
        <p:grpSpPr>
          <a:xfrm>
            <a:off x="144286" y="4320793"/>
            <a:ext cx="6309297" cy="1566800"/>
            <a:chOff x="633133" y="4039549"/>
            <a:chExt cx="6309297" cy="1566800"/>
          </a:xfrm>
        </p:grpSpPr>
        <p:sp>
          <p:nvSpPr>
            <p:cNvPr id="5" name="CasellaDiTesto 4"/>
            <p:cNvSpPr txBox="1"/>
            <p:nvPr/>
          </p:nvSpPr>
          <p:spPr>
            <a:xfrm>
              <a:off x="633133" y="4039549"/>
              <a:ext cx="1893183" cy="523220"/>
            </a:xfrm>
            <a:prstGeom prst="rect">
              <a:avLst/>
            </a:prstGeom>
            <a:noFill/>
          </p:spPr>
          <p:txBody>
            <a:bodyPr wrap="square" rtlCol="0">
              <a:spAutoFit/>
            </a:bodyPr>
            <a:lstStyle/>
            <a:p>
              <a:pPr algn="ctr"/>
              <a:r>
                <a:rPr lang="it-IT" sz="1400">
                  <a:latin typeface="Klavika Lt" panose="02000000000000000000" pitchFamily="50" charset="0"/>
                </a:rPr>
                <a:t>Baseline </a:t>
              </a:r>
              <a:r>
                <a:rPr lang="it-IT" sz="1400" err="1">
                  <a:latin typeface="Klavika Lt" panose="02000000000000000000" pitchFamily="50" charset="0"/>
                </a:rPr>
                <a:t>assessment</a:t>
              </a:r>
              <a:r>
                <a:rPr lang="it-IT" sz="1400">
                  <a:latin typeface="Klavika Lt" panose="02000000000000000000" pitchFamily="50" charset="0"/>
                </a:rPr>
                <a:t> of </a:t>
              </a:r>
              <a:r>
                <a:rPr lang="it-IT" sz="1400" err="1">
                  <a:latin typeface="Klavika Lt" panose="02000000000000000000" pitchFamily="50" charset="0"/>
                </a:rPr>
                <a:t>airways</a:t>
              </a:r>
              <a:r>
                <a:rPr lang="it-IT" sz="1400">
                  <a:latin typeface="Klavika Lt" panose="02000000000000000000" pitchFamily="50" charset="0"/>
                </a:rPr>
                <a:t> </a:t>
              </a:r>
              <a:r>
                <a:rPr lang="it-IT" sz="1400" err="1">
                  <a:latin typeface="Klavika Lt" panose="02000000000000000000" pitchFamily="50" charset="0"/>
                </a:rPr>
                <a:t>obstruction</a:t>
              </a:r>
              <a:r>
                <a:rPr lang="it-IT" sz="1400">
                  <a:latin typeface="Klavika Lt" panose="02000000000000000000" pitchFamily="50" charset="0"/>
                </a:rPr>
                <a:t>*</a:t>
              </a:r>
            </a:p>
          </p:txBody>
        </p:sp>
        <p:sp>
          <p:nvSpPr>
            <p:cNvPr id="6" name="CasellaDiTesto 5"/>
            <p:cNvSpPr txBox="1"/>
            <p:nvPr/>
          </p:nvSpPr>
          <p:spPr>
            <a:xfrm>
              <a:off x="1552432" y="4867685"/>
              <a:ext cx="2631544" cy="738664"/>
            </a:xfrm>
            <a:prstGeom prst="rect">
              <a:avLst/>
            </a:prstGeom>
            <a:noFill/>
          </p:spPr>
          <p:txBody>
            <a:bodyPr wrap="square" rtlCol="0">
              <a:spAutoFit/>
            </a:bodyPr>
            <a:lstStyle/>
            <a:p>
              <a:pPr algn="ctr"/>
              <a:r>
                <a:rPr lang="it-IT" sz="1400">
                  <a:latin typeface="Klavika Lt" panose="02000000000000000000" pitchFamily="50" charset="0"/>
                </a:rPr>
                <a:t>Administration of a </a:t>
              </a:r>
              <a:r>
                <a:rPr lang="it-IT" sz="1400" err="1">
                  <a:latin typeface="Klavika Lt" panose="02000000000000000000" pitchFamily="50" charset="0"/>
                </a:rPr>
                <a:t>bronchodilator</a:t>
              </a:r>
              <a:r>
                <a:rPr lang="it-IT" sz="1400">
                  <a:latin typeface="Klavika Lt" panose="02000000000000000000" pitchFamily="50" charset="0"/>
                </a:rPr>
                <a:t> agent</a:t>
              </a:r>
            </a:p>
            <a:p>
              <a:pPr algn="ctr"/>
              <a:r>
                <a:rPr lang="it-IT" sz="1400">
                  <a:latin typeface="Klavika Lt" panose="02000000000000000000" pitchFamily="50" charset="0"/>
                </a:rPr>
                <a:t>(</a:t>
              </a:r>
              <a:r>
                <a:rPr lang="it-IT" sz="1400" err="1">
                  <a:latin typeface="Klavika Lt" panose="02000000000000000000" pitchFamily="50" charset="0"/>
                </a:rPr>
                <a:t>usually</a:t>
              </a:r>
              <a:r>
                <a:rPr lang="it-IT" sz="1400">
                  <a:latin typeface="Klavika Lt" panose="02000000000000000000" pitchFamily="50" charset="0"/>
                </a:rPr>
                <a:t> 400 mg of </a:t>
              </a:r>
              <a:r>
                <a:rPr lang="it-IT" sz="1400" err="1">
                  <a:latin typeface="Klavika Lt" panose="02000000000000000000" pitchFamily="50" charset="0"/>
                </a:rPr>
                <a:t>Salbutamol</a:t>
              </a:r>
              <a:r>
                <a:rPr lang="it-IT" sz="1400">
                  <a:latin typeface="Klavika Lt" panose="02000000000000000000" pitchFamily="50" charset="0"/>
                </a:rPr>
                <a:t>)</a:t>
              </a:r>
              <a:endParaRPr lang="it-IT"/>
            </a:p>
          </p:txBody>
        </p:sp>
        <p:cxnSp>
          <p:nvCxnSpPr>
            <p:cNvPr id="14" name="Connettore 2 13"/>
            <p:cNvCxnSpPr/>
            <p:nvPr/>
          </p:nvCxnSpPr>
          <p:spPr>
            <a:xfrm flipV="1">
              <a:off x="1014689" y="4718092"/>
              <a:ext cx="5904000" cy="38355"/>
            </a:xfrm>
            <a:prstGeom prst="straightConnector1">
              <a:avLst/>
            </a:prstGeom>
            <a:ln w="571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Ovale 14"/>
            <p:cNvSpPr/>
            <p:nvPr/>
          </p:nvSpPr>
          <p:spPr>
            <a:xfrm>
              <a:off x="1462432" y="4647930"/>
              <a:ext cx="180000" cy="180000"/>
            </a:xfrm>
            <a:prstGeom prst="ellipse">
              <a:avLst/>
            </a:prstGeom>
            <a:solidFill>
              <a:srgbClr val="A8B400"/>
            </a:solidFill>
            <a:ln>
              <a:solidFill>
                <a:srgbClr val="A8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7" name="Ovale 16"/>
            <p:cNvSpPr/>
            <p:nvPr/>
          </p:nvSpPr>
          <p:spPr>
            <a:xfrm>
              <a:off x="2782904" y="4660784"/>
              <a:ext cx="180000" cy="180000"/>
            </a:xfrm>
            <a:prstGeom prst="ellipse">
              <a:avLst/>
            </a:prstGeom>
            <a:solidFill>
              <a:srgbClr val="A8B400"/>
            </a:solidFill>
            <a:ln>
              <a:solidFill>
                <a:srgbClr val="A8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19" name="Ovale 18"/>
            <p:cNvSpPr/>
            <p:nvPr/>
          </p:nvSpPr>
          <p:spPr>
            <a:xfrm>
              <a:off x="5980766" y="4643580"/>
              <a:ext cx="180000" cy="180000"/>
            </a:xfrm>
            <a:prstGeom prst="ellipse">
              <a:avLst/>
            </a:prstGeom>
            <a:solidFill>
              <a:srgbClr val="A8B400"/>
            </a:solidFill>
            <a:ln>
              <a:solidFill>
                <a:srgbClr val="A8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0" name="Rettangolo 19"/>
            <p:cNvSpPr/>
            <p:nvPr/>
          </p:nvSpPr>
          <p:spPr>
            <a:xfrm>
              <a:off x="5199101" y="4856258"/>
              <a:ext cx="1743329" cy="738664"/>
            </a:xfrm>
            <a:prstGeom prst="rect">
              <a:avLst/>
            </a:prstGeom>
          </p:spPr>
          <p:txBody>
            <a:bodyPr wrap="square">
              <a:spAutoFit/>
            </a:bodyPr>
            <a:lstStyle/>
            <a:p>
              <a:pPr algn="ctr"/>
              <a:r>
                <a:rPr lang="it-IT" sz="1400">
                  <a:latin typeface="Klavika Lt" panose="02000000000000000000" pitchFamily="50" charset="0"/>
                </a:rPr>
                <a:t>Post BD </a:t>
              </a:r>
              <a:r>
                <a:rPr lang="it-IT" sz="1400" err="1">
                  <a:latin typeface="Klavika Lt" panose="02000000000000000000" pitchFamily="50" charset="0"/>
                </a:rPr>
                <a:t>assessment</a:t>
              </a:r>
              <a:endParaRPr lang="it-IT" sz="1400">
                <a:latin typeface="Klavika Lt" panose="02000000000000000000" pitchFamily="50" charset="0"/>
              </a:endParaRPr>
            </a:p>
            <a:p>
              <a:pPr algn="ctr"/>
              <a:r>
                <a:rPr lang="it-IT" sz="1400">
                  <a:latin typeface="Klavika Lt" panose="02000000000000000000" pitchFamily="50" charset="0"/>
                </a:rPr>
                <a:t>of </a:t>
              </a:r>
              <a:r>
                <a:rPr lang="it-IT" sz="1400" err="1">
                  <a:latin typeface="Klavika Lt" panose="02000000000000000000" pitchFamily="50" charset="0"/>
                </a:rPr>
                <a:t>airways</a:t>
              </a:r>
              <a:r>
                <a:rPr lang="it-IT" sz="1400">
                  <a:latin typeface="Klavika Lt" panose="02000000000000000000" pitchFamily="50" charset="0"/>
                </a:rPr>
                <a:t> </a:t>
              </a:r>
              <a:r>
                <a:rPr lang="it-IT" sz="1400" err="1">
                  <a:latin typeface="Klavika Lt" panose="02000000000000000000" pitchFamily="50" charset="0"/>
                </a:rPr>
                <a:t>obstruction</a:t>
              </a:r>
              <a:endParaRPr lang="it-IT" sz="1400">
                <a:latin typeface="Klavika Lt" panose="02000000000000000000" pitchFamily="50" charset="0"/>
              </a:endParaRPr>
            </a:p>
          </p:txBody>
        </p:sp>
        <p:sp>
          <p:nvSpPr>
            <p:cNvPr id="21" name="Rettangolo 20"/>
            <p:cNvSpPr/>
            <p:nvPr/>
          </p:nvSpPr>
          <p:spPr>
            <a:xfrm>
              <a:off x="3344724" y="4068976"/>
              <a:ext cx="1778051" cy="307777"/>
            </a:xfrm>
            <a:prstGeom prst="rect">
              <a:avLst/>
            </a:prstGeom>
          </p:spPr>
          <p:txBody>
            <a:bodyPr wrap="none">
              <a:spAutoFit/>
            </a:bodyPr>
            <a:lstStyle/>
            <a:p>
              <a:r>
                <a:rPr lang="it-IT" sz="1400" err="1">
                  <a:latin typeface="Klavika Lt" panose="02000000000000000000" pitchFamily="50" charset="0"/>
                </a:rPr>
                <a:t>Wait</a:t>
              </a:r>
              <a:r>
                <a:rPr lang="it-IT" sz="1400">
                  <a:latin typeface="Klavika Lt" panose="02000000000000000000" pitchFamily="50" charset="0"/>
                </a:rPr>
                <a:t> (15-20 minutes) </a:t>
              </a:r>
            </a:p>
          </p:txBody>
        </p:sp>
        <p:cxnSp>
          <p:nvCxnSpPr>
            <p:cNvPr id="23" name="Connettore 4 22"/>
            <p:cNvCxnSpPr>
              <a:stCxn id="17" idx="0"/>
              <a:endCxn id="19" idx="0"/>
            </p:cNvCxnSpPr>
            <p:nvPr/>
          </p:nvCxnSpPr>
          <p:spPr>
            <a:xfrm rot="5400000" flipH="1" flipV="1">
              <a:off x="4463233" y="3053251"/>
              <a:ext cx="17204" cy="3197862"/>
            </a:xfrm>
            <a:prstGeom prst="bentConnector3">
              <a:avLst>
                <a:gd name="adj1" fmla="val 1428761"/>
              </a:avLst>
            </a:prstGeom>
            <a:ln>
              <a:solidFill>
                <a:schemeClr val="bg1">
                  <a:lumMod val="50000"/>
                </a:schemeClr>
              </a:solidFill>
              <a:prstDash val="sysDash"/>
              <a:tailEnd type="triangle"/>
            </a:ln>
          </p:spPr>
          <p:style>
            <a:lnRef idx="1">
              <a:schemeClr val="accent1"/>
            </a:lnRef>
            <a:fillRef idx="0">
              <a:schemeClr val="accent1"/>
            </a:fillRef>
            <a:effectRef idx="0">
              <a:schemeClr val="accent1"/>
            </a:effectRef>
            <a:fontRef idx="minor">
              <a:schemeClr val="tx1"/>
            </a:fontRef>
          </p:style>
        </p:cxnSp>
      </p:grpSp>
      <p:sp>
        <p:nvSpPr>
          <p:cNvPr id="27" name="CasellaDiTesto 26"/>
          <p:cNvSpPr txBox="1"/>
          <p:nvPr/>
        </p:nvSpPr>
        <p:spPr>
          <a:xfrm>
            <a:off x="377780" y="3823458"/>
            <a:ext cx="1415772" cy="369332"/>
          </a:xfrm>
          <a:prstGeom prst="rect">
            <a:avLst/>
          </a:prstGeom>
          <a:noFill/>
        </p:spPr>
        <p:txBody>
          <a:bodyPr wrap="none" rtlCol="0">
            <a:spAutoFit/>
          </a:bodyPr>
          <a:lstStyle/>
          <a:p>
            <a:r>
              <a:rPr lang="it-IT">
                <a:solidFill>
                  <a:schemeClr val="bg1">
                    <a:lumMod val="50000"/>
                  </a:schemeClr>
                </a:solidFill>
                <a:latin typeface="Klavika Md" panose="02000000000000000000" pitchFamily="50" charset="0"/>
              </a:rPr>
              <a:t>PROCEDURE</a:t>
            </a:r>
          </a:p>
        </p:txBody>
      </p:sp>
      <p:sp>
        <p:nvSpPr>
          <p:cNvPr id="28" name="Rettangolo 27"/>
          <p:cNvSpPr/>
          <p:nvPr/>
        </p:nvSpPr>
        <p:spPr>
          <a:xfrm>
            <a:off x="75504" y="6099443"/>
            <a:ext cx="9344357" cy="430887"/>
          </a:xfrm>
          <a:prstGeom prst="rect">
            <a:avLst/>
          </a:prstGeom>
        </p:spPr>
        <p:txBody>
          <a:bodyPr wrap="square">
            <a:spAutoFit/>
          </a:bodyPr>
          <a:lstStyle/>
          <a:p>
            <a:r>
              <a:rPr lang="en-US" sz="1050" baseline="30000">
                <a:latin typeface="Klavika Lt" panose="02000000000000000000" pitchFamily="50" charset="0"/>
              </a:rPr>
              <a:t>1</a:t>
            </a:r>
            <a:r>
              <a:rPr lang="en-US" sz="1050">
                <a:latin typeface="Klavika Lt" panose="02000000000000000000" pitchFamily="50" charset="0"/>
              </a:rPr>
              <a:t>European Respiratory Society clinical practice guidelines for the diagnosis of asthma in children aged 5–16 years, European Respiratory Journal 2021 58: 2004173; </a:t>
            </a:r>
          </a:p>
          <a:p>
            <a:r>
              <a:rPr lang="en-US" sz="1050" baseline="30000">
                <a:latin typeface="Klavika Lt" panose="02000000000000000000" pitchFamily="50" charset="0"/>
              </a:rPr>
              <a:t>2</a:t>
            </a:r>
            <a:r>
              <a:rPr lang="en-US" sz="1050">
                <a:latin typeface="Klavika Lt" panose="02000000000000000000" pitchFamily="50" charset="0"/>
              </a:rPr>
              <a:t>European Respiratory Society Guidelines for the Diagnosis of Asthma in Adults, European Respiratory Journal 2022; </a:t>
            </a:r>
          </a:p>
        </p:txBody>
      </p:sp>
    </p:spTree>
    <p:extLst>
      <p:ext uri="{BB962C8B-B14F-4D97-AF65-F5344CB8AC3E}">
        <p14:creationId xmlns:p14="http://schemas.microsoft.com/office/powerpoint/2010/main" val="150722503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498" y="169007"/>
            <a:ext cx="7246004" cy="838200"/>
          </a:xfrm>
        </p:spPr>
        <p:txBody>
          <a:bodyPr/>
          <a:lstStyle/>
          <a:p>
            <a:r>
              <a:rPr lang="it-IT" dirty="0"/>
              <a:t>Central and </a:t>
            </a:r>
            <a:r>
              <a:rPr lang="it-IT" dirty="0" err="1"/>
              <a:t>peripheral</a:t>
            </a:r>
            <a:r>
              <a:rPr lang="it-IT" dirty="0"/>
              <a:t> </a:t>
            </a:r>
            <a:r>
              <a:rPr lang="it-IT" dirty="0" err="1"/>
              <a:t>obstruction</a:t>
            </a:r>
            <a:r>
              <a:rPr lang="it-IT" dirty="0"/>
              <a:t> </a:t>
            </a:r>
            <a:r>
              <a:rPr lang="it-IT" dirty="0" err="1"/>
              <a:t>pre</a:t>
            </a:r>
            <a:r>
              <a:rPr lang="it-IT" dirty="0"/>
              <a:t> and post BD</a:t>
            </a:r>
            <a:endParaRPr lang="it-IT" sz="3200" dirty="0"/>
          </a:p>
        </p:txBody>
      </p:sp>
      <p:pic>
        <p:nvPicPr>
          <p:cNvPr id="3" name="Immagine 2"/>
          <p:cNvPicPr>
            <a:picLocks noChangeAspect="1"/>
          </p:cNvPicPr>
          <p:nvPr/>
        </p:nvPicPr>
        <p:blipFill rotWithShape="1">
          <a:blip r:embed="rId2"/>
          <a:srcRect r="68123"/>
          <a:stretch/>
        </p:blipFill>
        <p:spPr>
          <a:xfrm>
            <a:off x="457199" y="862673"/>
            <a:ext cx="3924301" cy="2686977"/>
          </a:xfrm>
          <a:prstGeom prst="rect">
            <a:avLst/>
          </a:prstGeom>
        </p:spPr>
      </p:pic>
      <p:pic>
        <p:nvPicPr>
          <p:cNvPr id="7" name="Immagine 6"/>
          <p:cNvPicPr>
            <a:picLocks noChangeAspect="1"/>
          </p:cNvPicPr>
          <p:nvPr/>
        </p:nvPicPr>
        <p:blipFill rotWithShape="1">
          <a:blip r:embed="rId2"/>
          <a:srcRect l="51042" r="17160"/>
          <a:stretch/>
        </p:blipFill>
        <p:spPr>
          <a:xfrm>
            <a:off x="457199" y="3624923"/>
            <a:ext cx="3892551" cy="2671732"/>
          </a:xfrm>
          <a:prstGeom prst="rect">
            <a:avLst/>
          </a:prstGeom>
        </p:spPr>
      </p:pic>
      <p:sp>
        <p:nvSpPr>
          <p:cNvPr id="5" name="Parentesi graffa chiusa 4"/>
          <p:cNvSpPr/>
          <p:nvPr/>
        </p:nvSpPr>
        <p:spPr>
          <a:xfrm>
            <a:off x="4349750" y="1974850"/>
            <a:ext cx="228600" cy="11303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9" name="Parentesi graffa chiusa 8"/>
          <p:cNvSpPr/>
          <p:nvPr/>
        </p:nvSpPr>
        <p:spPr>
          <a:xfrm>
            <a:off x="4349750" y="4146550"/>
            <a:ext cx="228600" cy="10033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sp>
        <p:nvSpPr>
          <p:cNvPr id="6" name="CasellaDiTesto 5"/>
          <p:cNvSpPr txBox="1"/>
          <p:nvPr/>
        </p:nvSpPr>
        <p:spPr>
          <a:xfrm>
            <a:off x="4349750" y="3433346"/>
            <a:ext cx="1829347" cy="584775"/>
          </a:xfrm>
          <a:prstGeom prst="rect">
            <a:avLst/>
          </a:prstGeom>
          <a:noFill/>
        </p:spPr>
        <p:txBody>
          <a:bodyPr wrap="none" rtlCol="0">
            <a:spAutoFit/>
          </a:bodyPr>
          <a:lstStyle/>
          <a:p>
            <a:r>
              <a:rPr lang="it-IT" sz="1600">
                <a:latin typeface="Klavika Md" panose="02000000000000000000" pitchFamily="50" charset="0"/>
              </a:rPr>
              <a:t>NORMAL RANGES </a:t>
            </a:r>
          </a:p>
          <a:p>
            <a:r>
              <a:rPr lang="it-IT" sz="1600">
                <a:latin typeface="Klavika Md" panose="02000000000000000000" pitchFamily="50" charset="0"/>
              </a:rPr>
              <a:t>(pred, ULN, LLN)</a:t>
            </a:r>
          </a:p>
        </p:txBody>
      </p:sp>
      <p:sp>
        <p:nvSpPr>
          <p:cNvPr id="10" name="CasellaDiTesto 9"/>
          <p:cNvSpPr txBox="1"/>
          <p:nvPr/>
        </p:nvSpPr>
        <p:spPr>
          <a:xfrm>
            <a:off x="5951008" y="1190193"/>
            <a:ext cx="2799164" cy="646331"/>
          </a:xfrm>
          <a:prstGeom prst="rect">
            <a:avLst/>
          </a:prstGeom>
          <a:noFill/>
        </p:spPr>
        <p:txBody>
          <a:bodyPr wrap="none" rtlCol="0">
            <a:spAutoFit/>
          </a:bodyPr>
          <a:lstStyle/>
          <a:p>
            <a:r>
              <a:rPr lang="it-IT">
                <a:latin typeface="Klavika Md" panose="02000000000000000000" pitchFamily="50" charset="0"/>
              </a:rPr>
              <a:t>Rrs &gt; ULN: </a:t>
            </a:r>
          </a:p>
          <a:p>
            <a:r>
              <a:rPr lang="it-IT" err="1">
                <a:latin typeface="Klavika Md" panose="02000000000000000000" pitchFamily="50" charset="0"/>
              </a:rPr>
              <a:t>central</a:t>
            </a:r>
            <a:r>
              <a:rPr lang="it-IT">
                <a:latin typeface="Klavika Md" panose="02000000000000000000" pitchFamily="50" charset="0"/>
              </a:rPr>
              <a:t> </a:t>
            </a:r>
            <a:r>
              <a:rPr lang="it-IT" err="1">
                <a:latin typeface="Klavika Md" panose="02000000000000000000" pitchFamily="50" charset="0"/>
              </a:rPr>
              <a:t>airways</a:t>
            </a:r>
            <a:r>
              <a:rPr lang="it-IT">
                <a:latin typeface="Klavika Md" panose="02000000000000000000" pitchFamily="50" charset="0"/>
              </a:rPr>
              <a:t> </a:t>
            </a:r>
            <a:r>
              <a:rPr lang="it-IT" err="1">
                <a:latin typeface="Klavika Md" panose="02000000000000000000" pitchFamily="50" charset="0"/>
              </a:rPr>
              <a:t>obstruction</a:t>
            </a:r>
            <a:endParaRPr lang="it-IT">
              <a:latin typeface="Klavika Md" panose="02000000000000000000" pitchFamily="50" charset="0"/>
            </a:endParaRPr>
          </a:p>
        </p:txBody>
      </p:sp>
      <p:sp>
        <p:nvSpPr>
          <p:cNvPr id="12" name="CasellaDiTesto 11"/>
          <p:cNvSpPr txBox="1"/>
          <p:nvPr/>
        </p:nvSpPr>
        <p:spPr>
          <a:xfrm>
            <a:off x="5951008" y="5317288"/>
            <a:ext cx="2327881" cy="646331"/>
          </a:xfrm>
          <a:prstGeom prst="rect">
            <a:avLst/>
          </a:prstGeom>
          <a:noFill/>
        </p:spPr>
        <p:txBody>
          <a:bodyPr wrap="none" rtlCol="0">
            <a:spAutoFit/>
          </a:bodyPr>
          <a:lstStyle/>
          <a:p>
            <a:r>
              <a:rPr lang="it-IT">
                <a:latin typeface="Klavika Md" panose="02000000000000000000" pitchFamily="50" charset="0"/>
              </a:rPr>
              <a:t>Xrs &lt; LLN: </a:t>
            </a:r>
          </a:p>
          <a:p>
            <a:r>
              <a:rPr lang="it-IT" err="1">
                <a:latin typeface="Klavika Md" panose="02000000000000000000" pitchFamily="50" charset="0"/>
              </a:rPr>
              <a:t>peripheral</a:t>
            </a:r>
            <a:r>
              <a:rPr lang="it-IT">
                <a:latin typeface="Klavika Md" panose="02000000000000000000" pitchFamily="50" charset="0"/>
              </a:rPr>
              <a:t> </a:t>
            </a:r>
            <a:r>
              <a:rPr lang="it-IT" err="1">
                <a:latin typeface="Klavika Md" panose="02000000000000000000" pitchFamily="50" charset="0"/>
              </a:rPr>
              <a:t>obstruction</a:t>
            </a:r>
            <a:endParaRPr lang="it-IT">
              <a:latin typeface="Klavika Md" panose="02000000000000000000" pitchFamily="50" charset="0"/>
            </a:endParaRPr>
          </a:p>
        </p:txBody>
      </p:sp>
      <p:cxnSp>
        <p:nvCxnSpPr>
          <p:cNvPr id="14" name="Connettore 4 13"/>
          <p:cNvCxnSpPr>
            <a:stCxn id="5" idx="1"/>
            <a:endCxn id="6" idx="0"/>
          </p:cNvCxnSpPr>
          <p:nvPr/>
        </p:nvCxnSpPr>
        <p:spPr>
          <a:xfrm rot="10800000" flipH="1" flipV="1">
            <a:off x="4578350" y="2540000"/>
            <a:ext cx="686074" cy="893346"/>
          </a:xfrm>
          <a:prstGeom prst="bentConnector4">
            <a:avLst>
              <a:gd name="adj1" fmla="val 99960"/>
              <a:gd name="adj2" fmla="val 8163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Connettore 4 17"/>
          <p:cNvCxnSpPr>
            <a:stCxn id="9" idx="1"/>
            <a:endCxn id="6" idx="2"/>
          </p:cNvCxnSpPr>
          <p:nvPr/>
        </p:nvCxnSpPr>
        <p:spPr>
          <a:xfrm rot="10800000" flipH="1">
            <a:off x="4578350" y="4018122"/>
            <a:ext cx="686074" cy="630079"/>
          </a:xfrm>
          <a:prstGeom prst="bentConnector4">
            <a:avLst>
              <a:gd name="adj1" fmla="val 100886"/>
              <a:gd name="adj2" fmla="val 89808"/>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Parentesi graffa chiusa 19"/>
          <p:cNvSpPr/>
          <p:nvPr/>
        </p:nvSpPr>
        <p:spPr>
          <a:xfrm>
            <a:off x="4343400" y="1082045"/>
            <a:ext cx="228600" cy="86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5" name="Connettore 2 24"/>
          <p:cNvCxnSpPr>
            <a:stCxn id="20" idx="1"/>
            <a:endCxn id="10" idx="1"/>
          </p:cNvCxnSpPr>
          <p:nvPr/>
        </p:nvCxnSpPr>
        <p:spPr>
          <a:xfrm flipV="1">
            <a:off x="4572000" y="1513359"/>
            <a:ext cx="1379008" cy="6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6" name="Parentesi graffa chiusa 25"/>
          <p:cNvSpPr/>
          <p:nvPr/>
        </p:nvSpPr>
        <p:spPr>
          <a:xfrm>
            <a:off x="4354584" y="5175791"/>
            <a:ext cx="228600" cy="93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it-IT"/>
          </a:p>
        </p:txBody>
      </p:sp>
      <p:cxnSp>
        <p:nvCxnSpPr>
          <p:cNvPr id="28" name="Connettore 2 27"/>
          <p:cNvCxnSpPr>
            <a:stCxn id="26" idx="1"/>
            <a:endCxn id="12" idx="1"/>
          </p:cNvCxnSpPr>
          <p:nvPr/>
        </p:nvCxnSpPr>
        <p:spPr>
          <a:xfrm flipV="1">
            <a:off x="4583184" y="5640454"/>
            <a:ext cx="1367824" cy="333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884070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2207" y="198698"/>
            <a:ext cx="5943600" cy="838200"/>
          </a:xfrm>
        </p:spPr>
        <p:txBody>
          <a:bodyPr/>
          <a:lstStyle/>
          <a:p>
            <a:r>
              <a:rPr lang="it-IT">
                <a:latin typeface="Klavika Md" panose="02000000000000000000" pitchFamily="50" charset="0"/>
              </a:rPr>
              <a:t>BDR </a:t>
            </a:r>
            <a:r>
              <a:rPr lang="it-IT" err="1">
                <a:latin typeface="Klavika Md" panose="02000000000000000000" pitchFamily="50" charset="0"/>
              </a:rPr>
              <a:t>testing</a:t>
            </a:r>
            <a:r>
              <a:rPr lang="it-IT">
                <a:latin typeface="Klavika Md" panose="02000000000000000000" pitchFamily="50" charset="0"/>
              </a:rPr>
              <a:t> </a:t>
            </a:r>
            <a:r>
              <a:rPr lang="it-IT" err="1">
                <a:latin typeface="Klavika Md" panose="02000000000000000000" pitchFamily="50" charset="0"/>
              </a:rPr>
              <a:t>using</a:t>
            </a:r>
            <a:r>
              <a:rPr lang="it-IT">
                <a:latin typeface="Klavika Md" panose="02000000000000000000" pitchFamily="50" charset="0"/>
              </a:rPr>
              <a:t> oscillometry</a:t>
            </a:r>
            <a:endParaRPr lang="it-IT"/>
          </a:p>
        </p:txBody>
      </p:sp>
      <p:pic>
        <p:nvPicPr>
          <p:cNvPr id="4" name="Picture 3"/>
          <p:cNvPicPr>
            <a:picLocks noChangeAspect="1"/>
          </p:cNvPicPr>
          <p:nvPr/>
        </p:nvPicPr>
        <p:blipFill>
          <a:blip r:embed="rId2"/>
          <a:stretch>
            <a:fillRect/>
          </a:stretch>
        </p:blipFill>
        <p:spPr>
          <a:xfrm>
            <a:off x="80172" y="2127440"/>
            <a:ext cx="9063828" cy="4046698"/>
          </a:xfrm>
          <a:prstGeom prst="rect">
            <a:avLst/>
          </a:prstGeom>
        </p:spPr>
      </p:pic>
      <p:pic>
        <p:nvPicPr>
          <p:cNvPr id="5" name="Picture 4"/>
          <p:cNvPicPr>
            <a:picLocks noChangeAspect="1"/>
          </p:cNvPicPr>
          <p:nvPr/>
        </p:nvPicPr>
        <p:blipFill rotWithShape="1">
          <a:blip r:embed="rId3"/>
          <a:srcRect t="36548"/>
          <a:stretch/>
        </p:blipFill>
        <p:spPr>
          <a:xfrm>
            <a:off x="1852403" y="683862"/>
            <a:ext cx="5248387" cy="1179586"/>
          </a:xfrm>
          <a:prstGeom prst="rect">
            <a:avLst/>
          </a:prstGeom>
        </p:spPr>
      </p:pic>
      <p:sp>
        <p:nvSpPr>
          <p:cNvPr id="8" name="Rettangolo 7"/>
          <p:cNvSpPr/>
          <p:nvPr/>
        </p:nvSpPr>
        <p:spPr>
          <a:xfrm>
            <a:off x="616938" y="6283882"/>
            <a:ext cx="6434138" cy="276999"/>
          </a:xfrm>
          <a:prstGeom prst="rect">
            <a:avLst/>
          </a:prstGeom>
        </p:spPr>
        <p:txBody>
          <a:bodyPr wrap="square">
            <a:spAutoFit/>
          </a:bodyPr>
          <a:lstStyle/>
          <a:p>
            <a:r>
              <a:rPr lang="it-IT" sz="1200" i="1">
                <a:latin typeface="Klavika Lt" panose="02000000000000000000" pitchFamily="50" charset="0"/>
              </a:rPr>
              <a:t>ERJ Open Res. 2021;7(4). 1</a:t>
            </a:r>
          </a:p>
        </p:txBody>
      </p:sp>
      <p:sp>
        <p:nvSpPr>
          <p:cNvPr id="13" name="Rettangolo 12">
            <a:extLst>
              <a:ext uri="{FF2B5EF4-FFF2-40B4-BE49-F238E27FC236}">
                <a16:creationId xmlns:a16="http://schemas.microsoft.com/office/drawing/2014/main" id="{0C831992-37B4-489C-83F4-CC50D00EB2AD}"/>
              </a:ext>
            </a:extLst>
          </p:cNvPr>
          <p:cNvSpPr/>
          <p:nvPr/>
        </p:nvSpPr>
        <p:spPr bwMode="auto">
          <a:xfrm flipV="1">
            <a:off x="97871" y="4159403"/>
            <a:ext cx="8767349" cy="252374"/>
          </a:xfrm>
          <a:prstGeom prst="rect">
            <a:avLst/>
          </a:prstGeom>
          <a:solidFill>
            <a:srgbClr val="FFFF00">
              <a:alpha val="20000"/>
            </a:srgbClr>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4" name="Rettangolo 13">
            <a:extLst>
              <a:ext uri="{FF2B5EF4-FFF2-40B4-BE49-F238E27FC236}">
                <a16:creationId xmlns:a16="http://schemas.microsoft.com/office/drawing/2014/main" id="{F5E1A0D5-E21B-481A-B2AC-3C1BE9E89108}"/>
              </a:ext>
            </a:extLst>
          </p:cNvPr>
          <p:cNvSpPr/>
          <p:nvPr/>
        </p:nvSpPr>
        <p:spPr bwMode="auto">
          <a:xfrm>
            <a:off x="97871" y="4521522"/>
            <a:ext cx="8767349" cy="295805"/>
          </a:xfrm>
          <a:prstGeom prst="rect">
            <a:avLst/>
          </a:prstGeom>
          <a:solidFill>
            <a:srgbClr val="FFFF00">
              <a:alpha val="20000"/>
            </a:srgbClr>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12194287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1912" y="184080"/>
            <a:ext cx="8816840" cy="576361"/>
          </a:xfrm>
        </p:spPr>
        <p:txBody>
          <a:bodyPr/>
          <a:lstStyle/>
          <a:p>
            <a:r>
              <a:rPr lang="it-IT">
                <a:latin typeface="Klavika Md" panose="02000000000000000000" pitchFamily="50" charset="0"/>
              </a:rPr>
              <a:t>BDR testing </a:t>
            </a:r>
            <a:r>
              <a:rPr lang="it-IT" err="1">
                <a:latin typeface="Klavika Md" panose="02000000000000000000" pitchFamily="50" charset="0"/>
              </a:rPr>
              <a:t>using</a:t>
            </a:r>
            <a:r>
              <a:rPr lang="it-IT">
                <a:latin typeface="Klavika Md" panose="02000000000000000000" pitchFamily="50" charset="0"/>
              </a:rPr>
              <a:t> oscillometry: ERS technical standard</a:t>
            </a:r>
            <a:endParaRPr lang="it-IT"/>
          </a:p>
        </p:txBody>
      </p:sp>
      <p:pic>
        <p:nvPicPr>
          <p:cNvPr id="7" name="Picture 6"/>
          <p:cNvPicPr>
            <a:picLocks noChangeAspect="1"/>
          </p:cNvPicPr>
          <p:nvPr/>
        </p:nvPicPr>
        <p:blipFill rotWithShape="1">
          <a:blip r:embed="rId2"/>
          <a:srcRect l="3149" t="6068"/>
          <a:stretch/>
        </p:blipFill>
        <p:spPr>
          <a:xfrm>
            <a:off x="250468" y="1256449"/>
            <a:ext cx="4460432" cy="1852807"/>
          </a:xfrm>
          <a:prstGeom prst="rect">
            <a:avLst/>
          </a:prstGeom>
          <a:ln>
            <a:solidFill>
              <a:srgbClr val="A8B400"/>
            </a:solidFill>
          </a:ln>
        </p:spPr>
      </p:pic>
      <p:sp>
        <p:nvSpPr>
          <p:cNvPr id="8" name="Rectangle 7"/>
          <p:cNvSpPr/>
          <p:nvPr/>
        </p:nvSpPr>
        <p:spPr>
          <a:xfrm>
            <a:off x="751558" y="3792707"/>
            <a:ext cx="8152264" cy="400110"/>
          </a:xfrm>
          <a:prstGeom prst="rect">
            <a:avLst/>
          </a:prstGeom>
        </p:spPr>
        <p:txBody>
          <a:bodyPr wrap="square">
            <a:spAutoFit/>
          </a:bodyPr>
          <a:lstStyle/>
          <a:p>
            <a:r>
              <a:rPr lang="en-US" sz="2000">
                <a:latin typeface="Klavika Md" panose="02000000000000000000" pitchFamily="50" charset="0"/>
              </a:rPr>
              <a:t>The recommended thresholds for positive bronchodilator responses are:</a:t>
            </a:r>
          </a:p>
        </p:txBody>
      </p:sp>
      <p:sp>
        <p:nvSpPr>
          <p:cNvPr id="6" name="Rettangolo 5"/>
          <p:cNvSpPr/>
          <p:nvPr/>
        </p:nvSpPr>
        <p:spPr>
          <a:xfrm>
            <a:off x="250468" y="3164192"/>
            <a:ext cx="6959600" cy="276999"/>
          </a:xfrm>
          <a:prstGeom prst="rect">
            <a:avLst/>
          </a:prstGeom>
        </p:spPr>
        <p:txBody>
          <a:bodyPr wrap="square">
            <a:spAutoFit/>
          </a:bodyPr>
          <a:lstStyle/>
          <a:p>
            <a:r>
              <a:rPr lang="it-IT" sz="1200" i="1" err="1">
                <a:latin typeface="Klavika Lt" panose="02000000000000000000" pitchFamily="50" charset="0"/>
              </a:rPr>
              <a:t>Eur</a:t>
            </a:r>
            <a:r>
              <a:rPr lang="it-IT" sz="1200" i="1">
                <a:latin typeface="Klavika Lt" panose="02000000000000000000" pitchFamily="50" charset="0"/>
              </a:rPr>
              <a:t> </a:t>
            </a:r>
            <a:r>
              <a:rPr lang="it-IT" sz="1200" i="1" err="1">
                <a:latin typeface="Klavika Lt" panose="02000000000000000000" pitchFamily="50" charset="0"/>
              </a:rPr>
              <a:t>Respir</a:t>
            </a:r>
            <a:r>
              <a:rPr lang="it-IT" sz="1200" i="1">
                <a:latin typeface="Klavika Lt" panose="02000000000000000000" pitchFamily="50" charset="0"/>
              </a:rPr>
              <a:t> J. 2020;55(2):1900753. </a:t>
            </a:r>
          </a:p>
        </p:txBody>
      </p:sp>
      <p:graphicFrame>
        <p:nvGraphicFramePr>
          <p:cNvPr id="9" name="Tabella 8"/>
          <p:cNvGraphicFramePr>
            <a:graphicFrameLocks noGrp="1"/>
          </p:cNvGraphicFramePr>
          <p:nvPr/>
        </p:nvGraphicFramePr>
        <p:xfrm>
          <a:off x="1565134" y="4544333"/>
          <a:ext cx="6096000" cy="1112520"/>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20000"/>
                    </a:ext>
                  </a:extLst>
                </a:gridCol>
                <a:gridCol w="2032000">
                  <a:extLst>
                    <a:ext uri="{9D8B030D-6E8A-4147-A177-3AD203B41FA5}">
                      <a16:colId xmlns:a16="http://schemas.microsoft.com/office/drawing/2014/main" val="20001"/>
                    </a:ext>
                  </a:extLst>
                </a:gridCol>
                <a:gridCol w="2032000">
                  <a:extLst>
                    <a:ext uri="{9D8B030D-6E8A-4147-A177-3AD203B41FA5}">
                      <a16:colId xmlns:a16="http://schemas.microsoft.com/office/drawing/2014/main" val="20002"/>
                    </a:ext>
                  </a:extLst>
                </a:gridCol>
              </a:tblGrid>
              <a:tr h="370840">
                <a:tc>
                  <a:txBody>
                    <a:bodyPr/>
                    <a:lstStyle/>
                    <a:p>
                      <a:pPr algn="ctr"/>
                      <a:r>
                        <a:rPr lang="it-IT" err="1">
                          <a:solidFill>
                            <a:schemeClr val="tx1"/>
                          </a:solidFill>
                          <a:latin typeface="Klavika Md" panose="02000000000000000000" pitchFamily="50" charset="0"/>
                        </a:rPr>
                        <a:t>Param</a:t>
                      </a:r>
                      <a:endParaRPr lang="it-IT">
                        <a:solidFill>
                          <a:schemeClr val="tx1"/>
                        </a:solidFill>
                        <a:latin typeface="Klavika Md" panose="02000000000000000000" pitchFamily="50" charset="0"/>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err="1">
                          <a:solidFill>
                            <a:schemeClr val="tx1"/>
                          </a:solidFill>
                          <a:latin typeface="Klavika Md" panose="02000000000000000000" pitchFamily="50" charset="0"/>
                        </a:rPr>
                        <a:t>Adults</a:t>
                      </a:r>
                      <a:endParaRPr lang="it-IT">
                        <a:solidFill>
                          <a:schemeClr val="tx1"/>
                        </a:solidFill>
                        <a:latin typeface="Klavika Md" panose="02000000000000000000" pitchFamily="50" charset="0"/>
                      </a:endParaRPr>
                    </a:p>
                  </a:txBody>
                  <a:tcP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it-IT" err="1">
                          <a:solidFill>
                            <a:schemeClr val="tx1"/>
                          </a:solidFill>
                          <a:latin typeface="Klavika Md" panose="02000000000000000000" pitchFamily="50" charset="0"/>
                        </a:rPr>
                        <a:t>Pediatric</a:t>
                      </a:r>
                      <a:endParaRPr lang="it-IT">
                        <a:solidFill>
                          <a:schemeClr val="tx1"/>
                        </a:solidFill>
                        <a:latin typeface="Klavika Md" panose="02000000000000000000" pitchFamily="50"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0"/>
                  </a:ext>
                </a:extLst>
              </a:tr>
              <a:tr h="370840">
                <a:tc>
                  <a:txBody>
                    <a:bodyPr/>
                    <a:lstStyle/>
                    <a:p>
                      <a:pPr algn="ctr"/>
                      <a:r>
                        <a:rPr lang="el-GR">
                          <a:solidFill>
                            <a:schemeClr val="tx1"/>
                          </a:solidFill>
                          <a:latin typeface="Klavika Md" panose="02000000000000000000" pitchFamily="50" charset="0"/>
                          <a:cs typeface="Calibri" panose="020F0502020204030204" pitchFamily="34" charset="0"/>
                        </a:rPr>
                        <a:t>Δ</a:t>
                      </a:r>
                      <a:r>
                        <a:rPr lang="it-IT">
                          <a:solidFill>
                            <a:schemeClr val="tx1"/>
                          </a:solidFill>
                          <a:latin typeface="Klavika Md" panose="02000000000000000000" pitchFamily="50" charset="0"/>
                        </a:rPr>
                        <a:t>Rrs%</a:t>
                      </a: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Klavika Md" panose="02000000000000000000" pitchFamily="50" charset="0"/>
                        </a:rPr>
                        <a:t>-32%</a:t>
                      </a:r>
                    </a:p>
                  </a:txBody>
                  <a:tcPr>
                    <a:lnT w="12700" cap="flat" cmpd="sng" algn="ctr">
                      <a:solidFill>
                        <a:schemeClr val="tx1"/>
                      </a:solidFill>
                      <a:prstDash val="solid"/>
                      <a:round/>
                      <a:headEnd type="none" w="med" len="med"/>
                      <a:tailEnd type="none" w="med" len="med"/>
                    </a:lnT>
                    <a:noFill/>
                  </a:tcPr>
                </a:tc>
                <a:tc>
                  <a:txBody>
                    <a:bodyPr/>
                    <a:lstStyle/>
                    <a:p>
                      <a:pPr algn="ctr"/>
                      <a:r>
                        <a:rPr lang="en-US" sz="1800">
                          <a:solidFill>
                            <a:schemeClr val="tx1"/>
                          </a:solidFill>
                          <a:latin typeface="Klavika Md" panose="02000000000000000000" pitchFamily="50" charset="0"/>
                        </a:rPr>
                        <a:t>-40% </a:t>
                      </a:r>
                      <a:endParaRPr lang="it-IT">
                        <a:solidFill>
                          <a:schemeClr val="tx1"/>
                        </a:solidFill>
                        <a:latin typeface="Klavika Md" panose="02000000000000000000" pitchFamily="50" charset="0"/>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0001"/>
                  </a:ext>
                </a:extLst>
              </a:tr>
              <a:tr h="370840">
                <a:tc>
                  <a:txBody>
                    <a:bodyPr/>
                    <a:lstStyle/>
                    <a:p>
                      <a:pPr algn="ctr"/>
                      <a:r>
                        <a:rPr lang="el-GR">
                          <a:solidFill>
                            <a:schemeClr val="tx1"/>
                          </a:solidFill>
                          <a:latin typeface="Klavika Md" panose="02000000000000000000" pitchFamily="50" charset="0"/>
                          <a:cs typeface="Calibri" panose="020F0502020204030204" pitchFamily="34" charset="0"/>
                        </a:rPr>
                        <a:t>Δ</a:t>
                      </a:r>
                      <a:r>
                        <a:rPr lang="it-IT">
                          <a:solidFill>
                            <a:schemeClr val="tx1"/>
                          </a:solidFill>
                          <a:latin typeface="Klavika Md" panose="02000000000000000000" pitchFamily="50" charset="0"/>
                        </a:rPr>
                        <a:t>Xrs%</a:t>
                      </a: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a:solidFill>
                            <a:schemeClr val="tx1"/>
                          </a:solidFill>
                          <a:latin typeface="Klavika Md" panose="02000000000000000000" pitchFamily="50" charset="0"/>
                        </a:rPr>
                        <a:t>+44%</a:t>
                      </a:r>
                    </a:p>
                  </a:txBody>
                  <a:tcPr>
                    <a:lnB w="12700" cap="flat" cmpd="sng" algn="ctr">
                      <a:solidFill>
                        <a:schemeClr val="tx1"/>
                      </a:solidFill>
                      <a:prstDash val="solid"/>
                      <a:round/>
                      <a:headEnd type="none" w="med" len="med"/>
                      <a:tailEnd type="none" w="med" len="med"/>
                    </a:lnB>
                    <a:noFill/>
                  </a:tcPr>
                </a:tc>
                <a:tc>
                  <a:txBody>
                    <a:bodyPr/>
                    <a:lstStyle/>
                    <a:p>
                      <a:pPr algn="ctr"/>
                      <a:r>
                        <a:rPr lang="en-US" sz="1800">
                          <a:solidFill>
                            <a:schemeClr val="tx1"/>
                          </a:solidFill>
                          <a:latin typeface="Klavika Md" panose="02000000000000000000" pitchFamily="50" charset="0"/>
                        </a:rPr>
                        <a:t>+50% </a:t>
                      </a:r>
                      <a:endParaRPr lang="it-IT">
                        <a:solidFill>
                          <a:schemeClr val="tx1"/>
                        </a:solidFill>
                        <a:latin typeface="Klavika Md" panose="02000000000000000000" pitchFamily="50" charset="0"/>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0002"/>
                  </a:ext>
                </a:extLst>
              </a:tr>
            </a:tbl>
          </a:graphicData>
        </a:graphic>
      </p:graphicFrame>
      <p:sp>
        <p:nvSpPr>
          <p:cNvPr id="10" name="Rettangolo 9"/>
          <p:cNvSpPr/>
          <p:nvPr/>
        </p:nvSpPr>
        <p:spPr>
          <a:xfrm>
            <a:off x="4710900" y="2543994"/>
            <a:ext cx="2037737" cy="276999"/>
          </a:xfrm>
          <a:prstGeom prst="rect">
            <a:avLst/>
          </a:prstGeom>
        </p:spPr>
        <p:txBody>
          <a:bodyPr wrap="none">
            <a:spAutoFit/>
          </a:bodyPr>
          <a:lstStyle/>
          <a:p>
            <a:r>
              <a:rPr lang="fr-FR" sz="1200" i="1" err="1">
                <a:latin typeface="Klavika Lt" panose="02000000000000000000" pitchFamily="50" charset="0"/>
              </a:rPr>
              <a:t>Eur</a:t>
            </a:r>
            <a:r>
              <a:rPr lang="fr-FR" sz="1200" i="1">
                <a:latin typeface="Klavika Lt" panose="02000000000000000000" pitchFamily="50" charset="0"/>
              </a:rPr>
              <a:t> </a:t>
            </a:r>
            <a:r>
              <a:rPr lang="fr-FR" sz="1200" i="1" err="1">
                <a:latin typeface="Klavika Lt" panose="02000000000000000000" pitchFamily="50" charset="0"/>
              </a:rPr>
              <a:t>Respir</a:t>
            </a:r>
            <a:r>
              <a:rPr lang="fr-FR" sz="1200" i="1">
                <a:latin typeface="Klavika Lt" panose="02000000000000000000" pitchFamily="50" charset="0"/>
              </a:rPr>
              <a:t> J 2022; 59: 2102663</a:t>
            </a:r>
            <a:endParaRPr lang="it-IT" sz="1200" i="1">
              <a:latin typeface="Klavika Lt" panose="02000000000000000000" pitchFamily="50" charset="0"/>
            </a:endParaRPr>
          </a:p>
        </p:txBody>
      </p:sp>
      <p:grpSp>
        <p:nvGrpSpPr>
          <p:cNvPr id="12" name="Gruppo 11"/>
          <p:cNvGrpSpPr/>
          <p:nvPr/>
        </p:nvGrpSpPr>
        <p:grpSpPr>
          <a:xfrm>
            <a:off x="4787837" y="1256449"/>
            <a:ext cx="4155179" cy="1286194"/>
            <a:chOff x="4827690" y="876161"/>
            <a:chExt cx="4155179" cy="1286194"/>
          </a:xfrm>
        </p:grpSpPr>
        <p:pic>
          <p:nvPicPr>
            <p:cNvPr id="4" name="Immagine 3"/>
            <p:cNvPicPr>
              <a:picLocks noChangeAspect="1"/>
            </p:cNvPicPr>
            <p:nvPr/>
          </p:nvPicPr>
          <p:blipFill>
            <a:blip r:embed="rId3"/>
            <a:stretch>
              <a:fillRect/>
            </a:stretch>
          </p:blipFill>
          <p:spPr>
            <a:xfrm>
              <a:off x="4870944" y="889771"/>
              <a:ext cx="4111925" cy="950272"/>
            </a:xfrm>
            <a:prstGeom prst="rect">
              <a:avLst/>
            </a:prstGeom>
            <a:ln>
              <a:noFill/>
            </a:ln>
          </p:spPr>
        </p:pic>
        <p:pic>
          <p:nvPicPr>
            <p:cNvPr id="5" name="Immagine 4"/>
            <p:cNvPicPr>
              <a:picLocks noChangeAspect="1"/>
            </p:cNvPicPr>
            <p:nvPr/>
          </p:nvPicPr>
          <p:blipFill>
            <a:blip r:embed="rId4"/>
            <a:stretch>
              <a:fillRect/>
            </a:stretch>
          </p:blipFill>
          <p:spPr>
            <a:xfrm>
              <a:off x="4870944" y="1861906"/>
              <a:ext cx="3551435" cy="244926"/>
            </a:xfrm>
            <a:prstGeom prst="rect">
              <a:avLst/>
            </a:prstGeom>
          </p:spPr>
        </p:pic>
        <p:sp>
          <p:nvSpPr>
            <p:cNvPr id="11" name="Rettangolo 10"/>
            <p:cNvSpPr/>
            <p:nvPr/>
          </p:nvSpPr>
          <p:spPr>
            <a:xfrm>
              <a:off x="4827690" y="876161"/>
              <a:ext cx="4155179" cy="1286194"/>
            </a:xfrm>
            <a:prstGeom prst="rect">
              <a:avLst/>
            </a:prstGeom>
            <a:noFill/>
            <a:ln w="12700">
              <a:solidFill>
                <a:srgbClr val="A8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0561321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1A624-CD44-75F8-CC72-4CF7918B291D}"/>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F181E13D-3C22-B0AB-736E-60A300CDE7C5}"/>
              </a:ext>
            </a:extLst>
          </p:cNvPr>
          <p:cNvSpPr txBox="1"/>
          <p:nvPr/>
        </p:nvSpPr>
        <p:spPr>
          <a:xfrm>
            <a:off x="300319" y="931095"/>
            <a:ext cx="8368553" cy="3970318"/>
          </a:xfrm>
          <a:prstGeom prst="rect">
            <a:avLst/>
          </a:prstGeom>
          <a:noFill/>
        </p:spPr>
        <p:txBody>
          <a:bodyPr wrap="square">
            <a:spAutoFit/>
          </a:bodyPr>
          <a:lstStyle/>
          <a:p>
            <a:endParaRPr lang="en-US" sz="2800" b="1" dirty="0">
              <a:solidFill>
                <a:srgbClr val="FF0000"/>
              </a:solidFill>
              <a:latin typeface="Klavika Md" panose="02000000000000000000" pitchFamily="50" charset="0"/>
            </a:endParaRPr>
          </a:p>
          <a:p>
            <a:endParaRPr lang="en-US" sz="2800" b="1" dirty="0">
              <a:solidFill>
                <a:srgbClr val="FF0000"/>
              </a:solidFill>
              <a:latin typeface="Klavika Md" panose="02000000000000000000" pitchFamily="50" charset="0"/>
            </a:endParaRPr>
          </a:p>
          <a:p>
            <a:endParaRPr lang="en-US" sz="2800" b="1" dirty="0">
              <a:solidFill>
                <a:srgbClr val="FF0000"/>
              </a:solidFill>
              <a:latin typeface="Klavika Md" panose="02000000000000000000" pitchFamily="50" charset="0"/>
            </a:endParaRPr>
          </a:p>
          <a:p>
            <a:r>
              <a:rPr lang="en-US" sz="2800" b="1" dirty="0">
                <a:latin typeface="Klavika Md" panose="02000000000000000000" pitchFamily="50" charset="0"/>
              </a:rPr>
              <a:t>Main clinical applications of </a:t>
            </a:r>
            <a:r>
              <a:rPr lang="en-US" sz="2800" b="1" dirty="0" err="1">
                <a:latin typeface="Klavika Md" panose="02000000000000000000" pitchFamily="50" charset="0"/>
              </a:rPr>
              <a:t>oscillometry</a:t>
            </a:r>
            <a:endParaRPr lang="en-US" sz="2800" b="1" dirty="0">
              <a:latin typeface="Klavika Md"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Detection of airway obstruction</a:t>
            </a:r>
          </a:p>
          <a:p>
            <a:pPr marL="285750" indent="-285750">
              <a:buFont typeface="Arial" panose="020B0604020202020204" pitchFamily="34" charset="0"/>
              <a:buChar char="•"/>
            </a:pPr>
            <a:r>
              <a:rPr lang="en-US" sz="2800" dirty="0">
                <a:latin typeface="Klavika Lt" panose="02000000000000000000" pitchFamily="50" charset="0"/>
              </a:rPr>
              <a:t>Bronchial reversibility and Bronchial provocation test</a:t>
            </a:r>
          </a:p>
          <a:p>
            <a:pPr marL="285750" indent="-285750">
              <a:buFont typeface="Arial" panose="020B0604020202020204" pitchFamily="34" charset="0"/>
              <a:buChar char="•"/>
            </a:pPr>
            <a:r>
              <a:rPr lang="en-US" sz="2800" dirty="0">
                <a:solidFill>
                  <a:srgbClr val="FF0000"/>
                </a:solidFill>
                <a:latin typeface="Klavika Lt" panose="02000000000000000000" pitchFamily="50" charset="0"/>
              </a:rPr>
              <a:t>Detection of Tidal Expiratory Flow limitation (</a:t>
            </a:r>
            <a:r>
              <a:rPr lang="en-US" sz="2800" dirty="0" err="1">
                <a:solidFill>
                  <a:srgbClr val="FF0000"/>
                </a:solidFill>
                <a:latin typeface="Klavika Lt" panose="02000000000000000000" pitchFamily="50" charset="0"/>
              </a:rPr>
              <a:t>EFLt</a:t>
            </a:r>
            <a:r>
              <a:rPr lang="en-US" sz="2800" dirty="0">
                <a:solidFill>
                  <a:srgbClr val="FF0000"/>
                </a:solidFill>
                <a:latin typeface="Klavika Lt" panose="02000000000000000000" pitchFamily="50" charset="0"/>
              </a:rPr>
              <a:t>)</a:t>
            </a:r>
          </a:p>
          <a:p>
            <a:pPr marL="285750" indent="-285750">
              <a:buFont typeface="Arial" panose="020B0604020202020204" pitchFamily="34" charset="0"/>
              <a:buChar char="•"/>
            </a:pPr>
            <a:r>
              <a:rPr lang="en-US" sz="2800" dirty="0">
                <a:latin typeface="Klavika Lt" panose="02000000000000000000" pitchFamily="50" charset="0"/>
              </a:rPr>
              <a:t>Other applications</a:t>
            </a:r>
          </a:p>
          <a:p>
            <a:pPr marL="285750" indent="-285750">
              <a:buFont typeface="Arial" panose="020B0604020202020204" pitchFamily="34" charset="0"/>
              <a:buChar char="•"/>
            </a:pPr>
            <a:endParaRPr lang="en-US" sz="2800" dirty="0">
              <a:solidFill>
                <a:srgbClr val="FF0000"/>
              </a:solidFill>
              <a:latin typeface="Klavika Lt" panose="02000000000000000000" pitchFamily="50" charset="0"/>
            </a:endParaRPr>
          </a:p>
        </p:txBody>
      </p:sp>
      <p:sp>
        <p:nvSpPr>
          <p:cNvPr id="2" name="Title 1">
            <a:extLst>
              <a:ext uri="{FF2B5EF4-FFF2-40B4-BE49-F238E27FC236}">
                <a16:creationId xmlns:a16="http://schemas.microsoft.com/office/drawing/2014/main" id="{7DC6117F-04CF-5AE4-447A-F81C4B4F202A}"/>
              </a:ext>
            </a:extLst>
          </p:cNvPr>
          <p:cNvSpPr txBox="1">
            <a:spLocks/>
          </p:cNvSpPr>
          <p:nvPr/>
        </p:nvSpPr>
        <p:spPr>
          <a:xfrm>
            <a:off x="796475" y="206424"/>
            <a:ext cx="5943600" cy="838200"/>
          </a:xfrm>
          <a:prstGeom prst="rect">
            <a:avLst/>
          </a:prstGeom>
        </p:spPr>
        <p:txBody>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it-IT" kern="0"/>
              <a:t>Clinical applications of oscillometry</a:t>
            </a:r>
            <a:endParaRPr lang="it-IT" kern="0" dirty="0"/>
          </a:p>
        </p:txBody>
      </p:sp>
    </p:spTree>
    <p:extLst>
      <p:ext uri="{BB962C8B-B14F-4D97-AF65-F5344CB8AC3E}">
        <p14:creationId xmlns:p14="http://schemas.microsoft.com/office/powerpoint/2010/main" val="235267672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846517" y="128551"/>
            <a:ext cx="5943600" cy="838200"/>
          </a:xfrm>
        </p:spPr>
        <p:txBody>
          <a:bodyPr/>
          <a:lstStyle/>
          <a:p>
            <a:r>
              <a:rPr lang="it-IT" err="1"/>
              <a:t>Tidal</a:t>
            </a:r>
            <a:r>
              <a:rPr lang="it-IT"/>
              <a:t> EFL (</a:t>
            </a:r>
            <a:r>
              <a:rPr lang="it-IT" err="1"/>
              <a:t>EFL</a:t>
            </a:r>
            <a:r>
              <a:rPr lang="it-IT" baseline="-25000" err="1"/>
              <a:t>t</a:t>
            </a:r>
            <a:r>
              <a:rPr lang="it-IT"/>
              <a:t>): </a:t>
            </a:r>
            <a:r>
              <a:rPr lang="it-IT" err="1"/>
              <a:t>physiology</a:t>
            </a:r>
            <a:endParaRPr lang="it-IT"/>
          </a:p>
        </p:txBody>
      </p:sp>
      <p:pic>
        <p:nvPicPr>
          <p:cNvPr id="4" name="Immagine 3"/>
          <p:cNvPicPr>
            <a:picLocks noChangeAspect="1"/>
          </p:cNvPicPr>
          <p:nvPr/>
        </p:nvPicPr>
        <p:blipFill>
          <a:blip r:embed="rId3"/>
          <a:stretch>
            <a:fillRect/>
          </a:stretch>
        </p:blipFill>
        <p:spPr>
          <a:xfrm>
            <a:off x="324465" y="1176764"/>
            <a:ext cx="5466795" cy="3750079"/>
          </a:xfrm>
          <a:prstGeom prst="rect">
            <a:avLst/>
          </a:prstGeom>
        </p:spPr>
      </p:pic>
      <p:cxnSp>
        <p:nvCxnSpPr>
          <p:cNvPr id="6" name="Straight Connector 3"/>
          <p:cNvCxnSpPr/>
          <p:nvPr/>
        </p:nvCxnSpPr>
        <p:spPr>
          <a:xfrm>
            <a:off x="4710814" y="3846766"/>
            <a:ext cx="315436" cy="11759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Arrow Connector 7"/>
          <p:cNvCxnSpPr/>
          <p:nvPr/>
        </p:nvCxnSpPr>
        <p:spPr>
          <a:xfrm flipH="1">
            <a:off x="5022728" y="3905681"/>
            <a:ext cx="983369" cy="0"/>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2"/>
          <p:cNvSpPr txBox="1"/>
          <p:nvPr/>
        </p:nvSpPr>
        <p:spPr>
          <a:xfrm>
            <a:off x="6006097" y="3748843"/>
            <a:ext cx="2922326" cy="1077218"/>
          </a:xfrm>
          <a:prstGeom prst="rect">
            <a:avLst/>
          </a:prstGeom>
          <a:noFill/>
        </p:spPr>
        <p:txBody>
          <a:bodyPr wrap="square" rtlCol="0">
            <a:spAutoFit/>
          </a:bodyPr>
          <a:lstStyle/>
          <a:p>
            <a:pPr algn="just"/>
            <a:r>
              <a:rPr lang="it-IT" sz="1600">
                <a:solidFill>
                  <a:srgbClr val="FF0000"/>
                </a:solidFill>
                <a:latin typeface="Klavika Md" panose="02000000000000000000" pitchFamily="50" charset="0"/>
              </a:rPr>
              <a:t>TIDAL EFL</a:t>
            </a:r>
            <a:r>
              <a:rPr lang="it-IT" sz="1600"/>
              <a:t>: </a:t>
            </a:r>
            <a:r>
              <a:rPr lang="it-IT" sz="1600">
                <a:latin typeface="Klavika Lt" panose="02000000000000000000" pitchFamily="50" charset="0"/>
              </a:rPr>
              <a:t>the expiratory flows are so reduced that the lung cannot empty before the beginning of a new breath</a:t>
            </a:r>
          </a:p>
        </p:txBody>
      </p:sp>
      <p:sp>
        <p:nvSpPr>
          <p:cNvPr id="10" name="Rettangolo 9"/>
          <p:cNvSpPr/>
          <p:nvPr/>
        </p:nvSpPr>
        <p:spPr>
          <a:xfrm>
            <a:off x="250468" y="5121896"/>
            <a:ext cx="8586766" cy="1477328"/>
          </a:xfrm>
          <a:prstGeom prst="rect">
            <a:avLst/>
          </a:prstGeom>
        </p:spPr>
        <p:txBody>
          <a:bodyPr wrap="square">
            <a:spAutoFit/>
          </a:bodyPr>
          <a:lstStyle/>
          <a:p>
            <a:pPr algn="just"/>
            <a:r>
              <a:rPr lang="en-US" i="1">
                <a:latin typeface="Klavika Lt" panose="02000000000000000000" pitchFamily="50" charset="0"/>
              </a:rPr>
              <a:t>“</a:t>
            </a:r>
            <a:r>
              <a:rPr lang="en-US" i="1">
                <a:latin typeface="Klavika Md" panose="02000000000000000000" pitchFamily="50" charset="0"/>
              </a:rPr>
              <a:t>Expiratory flow limitation (EFL) is the pathophysiological hallmark of chronic obstructive pulmonary disease (COPD) </a:t>
            </a:r>
            <a:r>
              <a:rPr lang="en-US" i="1">
                <a:latin typeface="Klavika Lt" panose="02000000000000000000" pitchFamily="50" charset="0"/>
              </a:rPr>
              <a:t>and arises because of the dual effects of permanent parenchymal destruction (emphysema) and airway dysfunction, which in turn reflect the effects of small airway inflammation (mucosal </a:t>
            </a:r>
            <a:r>
              <a:rPr lang="en-US" i="1" err="1">
                <a:latin typeface="Klavika Lt" panose="02000000000000000000" pitchFamily="50" charset="0"/>
              </a:rPr>
              <a:t>oedema</a:t>
            </a:r>
            <a:r>
              <a:rPr lang="en-US" i="1">
                <a:latin typeface="Klavika Lt" panose="02000000000000000000" pitchFamily="50" charset="0"/>
              </a:rPr>
              <a:t>, airway </a:t>
            </a:r>
            <a:r>
              <a:rPr lang="en-US" i="1" err="1">
                <a:latin typeface="Klavika Lt" panose="02000000000000000000" pitchFamily="50" charset="0"/>
              </a:rPr>
              <a:t>remodelling</a:t>
            </a:r>
            <a:r>
              <a:rPr lang="en-US" i="1">
                <a:latin typeface="Klavika Lt" panose="02000000000000000000" pitchFamily="50" charset="0"/>
              </a:rPr>
              <a:t> and mucous impaction) and possibly increased cholinergic airway smooth muscle tone”</a:t>
            </a:r>
            <a:endParaRPr lang="it-IT" i="1">
              <a:latin typeface="Klavika Lt" panose="02000000000000000000" pitchFamily="50" charset="0"/>
            </a:endParaRPr>
          </a:p>
        </p:txBody>
      </p:sp>
      <p:grpSp>
        <p:nvGrpSpPr>
          <p:cNvPr id="14" name="Gruppo 13"/>
          <p:cNvGrpSpPr/>
          <p:nvPr/>
        </p:nvGrpSpPr>
        <p:grpSpPr>
          <a:xfrm>
            <a:off x="5923887" y="1207752"/>
            <a:ext cx="3172619" cy="1629043"/>
            <a:chOff x="5842000" y="1165999"/>
            <a:chExt cx="3172619" cy="1629043"/>
          </a:xfrm>
        </p:grpSpPr>
        <p:sp>
          <p:nvSpPr>
            <p:cNvPr id="11" name="Rettangolo 10"/>
            <p:cNvSpPr/>
            <p:nvPr/>
          </p:nvSpPr>
          <p:spPr>
            <a:xfrm>
              <a:off x="5897847" y="1225382"/>
              <a:ext cx="3059622" cy="1569660"/>
            </a:xfrm>
            <a:prstGeom prst="rect">
              <a:avLst/>
            </a:prstGeom>
            <a:ln>
              <a:noFill/>
            </a:ln>
          </p:spPr>
          <p:txBody>
            <a:bodyPr wrap="square">
              <a:spAutoFit/>
            </a:bodyPr>
            <a:lstStyle/>
            <a:p>
              <a:pPr algn="just"/>
              <a:r>
                <a:rPr lang="en-US">
                  <a:latin typeface="Klavika Md" panose="02000000000000000000" pitchFamily="50" charset="0"/>
                </a:rPr>
                <a:t>Physiology and consequences of lung hyperinflation in COPD.</a:t>
              </a:r>
            </a:p>
            <a:p>
              <a:pPr algn="just"/>
              <a:r>
                <a:rPr lang="en-US" sz="1400" i="1">
                  <a:latin typeface="Klavika Lt" panose="02000000000000000000" pitchFamily="50" charset="0"/>
                </a:rPr>
                <a:t>D. E. O'Donnell, P. </a:t>
              </a:r>
              <a:r>
                <a:rPr lang="en-US" sz="1400" i="1" err="1">
                  <a:latin typeface="Klavika Lt" panose="02000000000000000000" pitchFamily="50" charset="0"/>
                </a:rPr>
                <a:t>Laveneziana</a:t>
              </a:r>
              <a:endParaRPr lang="en-US" sz="1400" i="1">
                <a:latin typeface="Klavika Lt" panose="02000000000000000000" pitchFamily="50" charset="0"/>
              </a:endParaRPr>
            </a:p>
            <a:p>
              <a:pPr algn="just"/>
              <a:r>
                <a:rPr lang="en-US" sz="1400" i="1">
                  <a:latin typeface="Klavika Lt" panose="02000000000000000000" pitchFamily="50" charset="0"/>
                </a:rPr>
                <a:t>European Respiratory Review 2006 15: 61-67; </a:t>
              </a:r>
              <a:endParaRPr lang="it-IT" sz="1400" i="1">
                <a:latin typeface="Klavika Lt" panose="02000000000000000000" pitchFamily="50" charset="0"/>
              </a:endParaRPr>
            </a:p>
          </p:txBody>
        </p:sp>
        <p:sp>
          <p:nvSpPr>
            <p:cNvPr id="16" name="Rettangolo arrotondato 15"/>
            <p:cNvSpPr/>
            <p:nvPr/>
          </p:nvSpPr>
          <p:spPr>
            <a:xfrm>
              <a:off x="5842000" y="1165999"/>
              <a:ext cx="3172619" cy="1611346"/>
            </a:xfrm>
            <a:prstGeom prst="roundRect">
              <a:avLst/>
            </a:prstGeom>
            <a:noFill/>
            <a:ln>
              <a:solidFill>
                <a:srgbClr val="A8B4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
        <p:nvSpPr>
          <p:cNvPr id="13" name="CasellaDiTesto 12"/>
          <p:cNvSpPr txBox="1"/>
          <p:nvPr/>
        </p:nvSpPr>
        <p:spPr>
          <a:xfrm>
            <a:off x="1085482" y="844181"/>
            <a:ext cx="909223" cy="369332"/>
          </a:xfrm>
          <a:prstGeom prst="rect">
            <a:avLst/>
          </a:prstGeom>
          <a:noFill/>
        </p:spPr>
        <p:txBody>
          <a:bodyPr wrap="none" rtlCol="0">
            <a:spAutoFit/>
          </a:bodyPr>
          <a:lstStyle/>
          <a:p>
            <a:r>
              <a:rPr lang="it-IT" err="1">
                <a:latin typeface="Klavika Md" panose="02000000000000000000" pitchFamily="50" charset="0"/>
              </a:rPr>
              <a:t>Normal</a:t>
            </a:r>
            <a:endParaRPr lang="it-IT">
              <a:latin typeface="Klavika Md" panose="02000000000000000000" pitchFamily="50" charset="0"/>
            </a:endParaRPr>
          </a:p>
        </p:txBody>
      </p:sp>
      <p:sp>
        <p:nvSpPr>
          <p:cNvPr id="15" name="CasellaDiTesto 14"/>
          <p:cNvSpPr txBox="1"/>
          <p:nvPr/>
        </p:nvSpPr>
        <p:spPr>
          <a:xfrm>
            <a:off x="4113505" y="825807"/>
            <a:ext cx="721672" cy="369332"/>
          </a:xfrm>
          <a:prstGeom prst="rect">
            <a:avLst/>
          </a:prstGeom>
          <a:noFill/>
        </p:spPr>
        <p:txBody>
          <a:bodyPr wrap="none" rtlCol="0">
            <a:spAutoFit/>
          </a:bodyPr>
          <a:lstStyle/>
          <a:p>
            <a:r>
              <a:rPr lang="it-IT">
                <a:latin typeface="Klavika Md" panose="02000000000000000000" pitchFamily="50" charset="0"/>
              </a:rPr>
              <a:t>COPD</a:t>
            </a:r>
          </a:p>
        </p:txBody>
      </p:sp>
    </p:spTree>
    <p:extLst>
      <p:ext uri="{BB962C8B-B14F-4D97-AF65-F5344CB8AC3E}">
        <p14:creationId xmlns:p14="http://schemas.microsoft.com/office/powerpoint/2010/main" val="275081671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1" name="Rectangle 2"/>
          <p:cNvSpPr>
            <a:spLocks noGrp="1" noChangeAspect="1" noChangeArrowheads="1"/>
          </p:cNvSpPr>
          <p:nvPr>
            <p:ph type="title"/>
          </p:nvPr>
        </p:nvSpPr>
        <p:spPr/>
        <p:txBody>
          <a:bodyPr/>
          <a:lstStyle/>
          <a:p>
            <a:r>
              <a:rPr lang="it-IT" altLang="en-US"/>
              <a:t>Detection of EFL by FOT</a:t>
            </a:r>
          </a:p>
        </p:txBody>
      </p:sp>
      <p:grpSp>
        <p:nvGrpSpPr>
          <p:cNvPr id="4102" name="Group 3"/>
          <p:cNvGrpSpPr>
            <a:grpSpLocks noChangeAspect="1"/>
          </p:cNvGrpSpPr>
          <p:nvPr/>
        </p:nvGrpSpPr>
        <p:grpSpPr bwMode="auto">
          <a:xfrm>
            <a:off x="6950075" y="1460500"/>
            <a:ext cx="1690688" cy="1560513"/>
            <a:chOff x="4288" y="740"/>
            <a:chExt cx="1017" cy="939"/>
          </a:xfrm>
        </p:grpSpPr>
        <p:sp>
          <p:nvSpPr>
            <p:cNvPr id="4260" name="Line 4"/>
            <p:cNvSpPr>
              <a:spLocks noChangeAspect="1" noChangeShapeType="1"/>
            </p:cNvSpPr>
            <p:nvPr/>
          </p:nvSpPr>
          <p:spPr bwMode="auto">
            <a:xfrm>
              <a:off x="4758" y="740"/>
              <a:ext cx="0" cy="27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61" name="Line 5"/>
            <p:cNvSpPr>
              <a:spLocks noChangeAspect="1" noChangeShapeType="1"/>
            </p:cNvSpPr>
            <p:nvPr/>
          </p:nvSpPr>
          <p:spPr bwMode="auto">
            <a:xfrm flipH="1">
              <a:off x="4628" y="1017"/>
              <a:ext cx="130" cy="8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62" name="Line 6"/>
            <p:cNvSpPr>
              <a:spLocks noChangeAspect="1" noChangeShapeType="1"/>
            </p:cNvSpPr>
            <p:nvPr/>
          </p:nvSpPr>
          <p:spPr bwMode="auto">
            <a:xfrm>
              <a:off x="4758" y="1017"/>
              <a:ext cx="235" cy="19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63" name="Freeform 7"/>
            <p:cNvSpPr>
              <a:spLocks noChangeAspect="1"/>
            </p:cNvSpPr>
            <p:nvPr/>
          </p:nvSpPr>
          <p:spPr bwMode="auto">
            <a:xfrm>
              <a:off x="4549" y="1081"/>
              <a:ext cx="79" cy="107"/>
            </a:xfrm>
            <a:custGeom>
              <a:avLst/>
              <a:gdLst>
                <a:gd name="T0" fmla="*/ 134 w 205"/>
                <a:gd name="T1" fmla="*/ 282 h 282"/>
                <a:gd name="T2" fmla="*/ 205 w 205"/>
                <a:gd name="T3" fmla="*/ 57 h 282"/>
                <a:gd name="T4" fmla="*/ 0 w 205"/>
                <a:gd name="T5" fmla="*/ 0 h 282"/>
                <a:gd name="T6" fmla="*/ 0 60000 65536"/>
                <a:gd name="T7" fmla="*/ 0 60000 65536"/>
                <a:gd name="T8" fmla="*/ 0 60000 65536"/>
                <a:gd name="T9" fmla="*/ 0 w 205"/>
                <a:gd name="T10" fmla="*/ 0 h 282"/>
                <a:gd name="T11" fmla="*/ 205 w 205"/>
                <a:gd name="T12" fmla="*/ 282 h 282"/>
              </a:gdLst>
              <a:ahLst/>
              <a:cxnLst>
                <a:cxn ang="T6">
                  <a:pos x="T0" y="T1"/>
                </a:cxn>
                <a:cxn ang="T7">
                  <a:pos x="T2" y="T3"/>
                </a:cxn>
                <a:cxn ang="T8">
                  <a:pos x="T4" y="T5"/>
                </a:cxn>
              </a:cxnLst>
              <a:rect l="T9" t="T10" r="T11" b="T12"/>
              <a:pathLst>
                <a:path w="205" h="282">
                  <a:moveTo>
                    <a:pt x="134" y="282"/>
                  </a:moveTo>
                  <a:lnTo>
                    <a:pt x="205" y="57"/>
                  </a:lnTo>
                  <a:lnTo>
                    <a:pt x="0" y="0"/>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64" name="Line 8"/>
            <p:cNvSpPr>
              <a:spLocks noChangeAspect="1" noChangeShapeType="1"/>
            </p:cNvSpPr>
            <p:nvPr/>
          </p:nvSpPr>
          <p:spPr bwMode="auto">
            <a:xfrm flipH="1" flipV="1">
              <a:off x="4497" y="1060"/>
              <a:ext cx="52" cy="2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65" name="Line 9"/>
            <p:cNvSpPr>
              <a:spLocks noChangeAspect="1" noChangeShapeType="1"/>
            </p:cNvSpPr>
            <p:nvPr/>
          </p:nvSpPr>
          <p:spPr bwMode="auto">
            <a:xfrm flipH="1">
              <a:off x="4497" y="1081"/>
              <a:ext cx="52" cy="2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66" name="Line 10"/>
            <p:cNvSpPr>
              <a:spLocks noChangeAspect="1" noChangeShapeType="1"/>
            </p:cNvSpPr>
            <p:nvPr/>
          </p:nvSpPr>
          <p:spPr bwMode="auto">
            <a:xfrm flipH="1">
              <a:off x="4471" y="1103"/>
              <a:ext cx="26"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67" name="Line 11"/>
            <p:cNvSpPr>
              <a:spLocks noChangeAspect="1" noChangeShapeType="1"/>
            </p:cNvSpPr>
            <p:nvPr/>
          </p:nvSpPr>
          <p:spPr bwMode="auto">
            <a:xfrm flipH="1" flipV="1">
              <a:off x="4445" y="1081"/>
              <a:ext cx="52"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68" name="Freeform 12"/>
            <p:cNvSpPr>
              <a:spLocks noChangeAspect="1"/>
            </p:cNvSpPr>
            <p:nvPr/>
          </p:nvSpPr>
          <p:spPr bwMode="auto">
            <a:xfrm>
              <a:off x="4445" y="1017"/>
              <a:ext cx="52" cy="43"/>
            </a:xfrm>
            <a:custGeom>
              <a:avLst/>
              <a:gdLst>
                <a:gd name="T0" fmla="*/ 67 w 137"/>
                <a:gd name="T1" fmla="*/ 0 h 113"/>
                <a:gd name="T2" fmla="*/ 137 w 137"/>
                <a:gd name="T3" fmla="*/ 113 h 113"/>
                <a:gd name="T4" fmla="*/ 0 w 137"/>
                <a:gd name="T5" fmla="*/ 113 h 113"/>
                <a:gd name="T6" fmla="*/ 0 60000 65536"/>
                <a:gd name="T7" fmla="*/ 0 60000 65536"/>
                <a:gd name="T8" fmla="*/ 0 60000 65536"/>
                <a:gd name="T9" fmla="*/ 0 w 137"/>
                <a:gd name="T10" fmla="*/ 0 h 113"/>
                <a:gd name="T11" fmla="*/ 137 w 137"/>
                <a:gd name="T12" fmla="*/ 113 h 113"/>
              </a:gdLst>
              <a:ahLst/>
              <a:cxnLst>
                <a:cxn ang="T6">
                  <a:pos x="T0" y="T1"/>
                </a:cxn>
                <a:cxn ang="T7">
                  <a:pos x="T2" y="T3"/>
                </a:cxn>
                <a:cxn ang="T8">
                  <a:pos x="T4" y="T5"/>
                </a:cxn>
              </a:cxnLst>
              <a:rect l="T9" t="T10" r="T11" b="T12"/>
              <a:pathLst>
                <a:path w="137" h="113">
                  <a:moveTo>
                    <a:pt x="67" y="0"/>
                  </a:moveTo>
                  <a:lnTo>
                    <a:pt x="137" y="113"/>
                  </a:lnTo>
                  <a:lnTo>
                    <a:pt x="0" y="113"/>
                  </a:lnTo>
                </a:path>
              </a:pathLst>
            </a:custGeom>
            <a:noFill/>
            <a:ln w="63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69" name="Line 13"/>
            <p:cNvSpPr>
              <a:spLocks noChangeAspect="1" noChangeShapeType="1"/>
            </p:cNvSpPr>
            <p:nvPr/>
          </p:nvSpPr>
          <p:spPr bwMode="auto">
            <a:xfrm flipH="1" flipV="1">
              <a:off x="4420" y="997"/>
              <a:ext cx="51" cy="2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0" name="Line 14"/>
            <p:cNvSpPr>
              <a:spLocks noChangeAspect="1" noChangeShapeType="1"/>
            </p:cNvSpPr>
            <p:nvPr/>
          </p:nvSpPr>
          <p:spPr bwMode="auto">
            <a:xfrm flipV="1">
              <a:off x="4471" y="975"/>
              <a:ext cx="26"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1" name="Line 15"/>
            <p:cNvSpPr>
              <a:spLocks noChangeAspect="1" noChangeShapeType="1"/>
            </p:cNvSpPr>
            <p:nvPr/>
          </p:nvSpPr>
          <p:spPr bwMode="auto">
            <a:xfrm flipH="1" flipV="1">
              <a:off x="4471" y="954"/>
              <a:ext cx="26"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2" name="Line 16"/>
            <p:cNvSpPr>
              <a:spLocks noChangeAspect="1" noChangeShapeType="1"/>
            </p:cNvSpPr>
            <p:nvPr/>
          </p:nvSpPr>
          <p:spPr bwMode="auto">
            <a:xfrm flipV="1">
              <a:off x="4497" y="954"/>
              <a:ext cx="26"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3" name="Line 17"/>
            <p:cNvSpPr>
              <a:spLocks noChangeAspect="1" noChangeShapeType="1"/>
            </p:cNvSpPr>
            <p:nvPr/>
          </p:nvSpPr>
          <p:spPr bwMode="auto">
            <a:xfrm flipH="1">
              <a:off x="4523" y="1188"/>
              <a:ext cx="77" cy="4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4" name="Line 18"/>
            <p:cNvSpPr>
              <a:spLocks noChangeAspect="1" noChangeShapeType="1"/>
            </p:cNvSpPr>
            <p:nvPr/>
          </p:nvSpPr>
          <p:spPr bwMode="auto">
            <a:xfrm>
              <a:off x="4600" y="1188"/>
              <a:ext cx="28" cy="6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5" name="Line 19"/>
            <p:cNvSpPr>
              <a:spLocks noChangeAspect="1" noChangeShapeType="1"/>
            </p:cNvSpPr>
            <p:nvPr/>
          </p:nvSpPr>
          <p:spPr bwMode="auto">
            <a:xfrm flipH="1">
              <a:off x="4600" y="1251"/>
              <a:ext cx="28" cy="43"/>
            </a:xfrm>
            <a:prstGeom prst="line">
              <a:avLst/>
            </a:prstGeom>
            <a:noFill/>
            <a:ln w="6350">
              <a:solidFill>
                <a:schemeClr val="bg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6" name="Line 20"/>
            <p:cNvSpPr>
              <a:spLocks noChangeAspect="1" noChangeShapeType="1"/>
            </p:cNvSpPr>
            <p:nvPr/>
          </p:nvSpPr>
          <p:spPr bwMode="auto">
            <a:xfrm>
              <a:off x="4628" y="1251"/>
              <a:ext cx="52" cy="2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7" name="Freeform 21"/>
            <p:cNvSpPr>
              <a:spLocks noChangeAspect="1"/>
            </p:cNvSpPr>
            <p:nvPr/>
          </p:nvSpPr>
          <p:spPr bwMode="auto">
            <a:xfrm>
              <a:off x="4680" y="1251"/>
              <a:ext cx="52" cy="64"/>
            </a:xfrm>
            <a:custGeom>
              <a:avLst/>
              <a:gdLst>
                <a:gd name="T0" fmla="*/ 67 w 138"/>
                <a:gd name="T1" fmla="*/ 169 h 169"/>
                <a:gd name="T2" fmla="*/ 0 w 138"/>
                <a:gd name="T3" fmla="*/ 57 h 169"/>
                <a:gd name="T4" fmla="*/ 138 w 138"/>
                <a:gd name="T5" fmla="*/ 0 h 169"/>
                <a:gd name="T6" fmla="*/ 0 60000 65536"/>
                <a:gd name="T7" fmla="*/ 0 60000 65536"/>
                <a:gd name="T8" fmla="*/ 0 60000 65536"/>
                <a:gd name="T9" fmla="*/ 0 w 138"/>
                <a:gd name="T10" fmla="*/ 0 h 169"/>
                <a:gd name="T11" fmla="*/ 138 w 138"/>
                <a:gd name="T12" fmla="*/ 169 h 169"/>
              </a:gdLst>
              <a:ahLst/>
              <a:cxnLst>
                <a:cxn ang="T6">
                  <a:pos x="T0" y="T1"/>
                </a:cxn>
                <a:cxn ang="T7">
                  <a:pos x="T2" y="T3"/>
                </a:cxn>
                <a:cxn ang="T8">
                  <a:pos x="T4" y="T5"/>
                </a:cxn>
              </a:cxnLst>
              <a:rect l="T9" t="T10" r="T11" b="T12"/>
              <a:pathLst>
                <a:path w="138" h="169">
                  <a:moveTo>
                    <a:pt x="67" y="169"/>
                  </a:moveTo>
                  <a:lnTo>
                    <a:pt x="0" y="57"/>
                  </a:lnTo>
                  <a:lnTo>
                    <a:pt x="138" y="0"/>
                  </a:lnTo>
                </a:path>
              </a:pathLst>
            </a:custGeom>
            <a:noFill/>
            <a:ln w="63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78" name="Line 22"/>
            <p:cNvSpPr>
              <a:spLocks noChangeAspect="1" noChangeShapeType="1"/>
            </p:cNvSpPr>
            <p:nvPr/>
          </p:nvSpPr>
          <p:spPr bwMode="auto">
            <a:xfrm>
              <a:off x="4732" y="1251"/>
              <a:ext cx="52"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79" name="Line 23"/>
            <p:cNvSpPr>
              <a:spLocks noChangeAspect="1" noChangeShapeType="1"/>
            </p:cNvSpPr>
            <p:nvPr/>
          </p:nvSpPr>
          <p:spPr bwMode="auto">
            <a:xfrm flipV="1">
              <a:off x="4732" y="1210"/>
              <a:ext cx="26"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0" name="Line 24"/>
            <p:cNvSpPr>
              <a:spLocks noChangeAspect="1" noChangeShapeType="1"/>
            </p:cNvSpPr>
            <p:nvPr/>
          </p:nvSpPr>
          <p:spPr bwMode="auto">
            <a:xfrm flipH="1" flipV="1">
              <a:off x="4732" y="1167"/>
              <a:ext cx="26"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1" name="Line 25"/>
            <p:cNvSpPr>
              <a:spLocks noChangeAspect="1" noChangeShapeType="1"/>
            </p:cNvSpPr>
            <p:nvPr/>
          </p:nvSpPr>
          <p:spPr bwMode="auto">
            <a:xfrm flipV="1">
              <a:off x="4758" y="1188"/>
              <a:ext cx="26"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2" name="Freeform 26"/>
            <p:cNvSpPr>
              <a:spLocks noChangeAspect="1"/>
            </p:cNvSpPr>
            <p:nvPr/>
          </p:nvSpPr>
          <p:spPr bwMode="auto">
            <a:xfrm>
              <a:off x="4445" y="1231"/>
              <a:ext cx="78" cy="63"/>
            </a:xfrm>
            <a:custGeom>
              <a:avLst/>
              <a:gdLst>
                <a:gd name="T0" fmla="*/ 137 w 204"/>
                <a:gd name="T1" fmla="*/ 166 h 166"/>
                <a:gd name="T2" fmla="*/ 204 w 204"/>
                <a:gd name="T3" fmla="*/ 0 h 166"/>
                <a:gd name="T4" fmla="*/ 0 w 204"/>
                <a:gd name="T5" fmla="*/ 53 h 166"/>
                <a:gd name="T6" fmla="*/ 0 60000 65536"/>
                <a:gd name="T7" fmla="*/ 0 60000 65536"/>
                <a:gd name="T8" fmla="*/ 0 60000 65536"/>
                <a:gd name="T9" fmla="*/ 0 w 204"/>
                <a:gd name="T10" fmla="*/ 0 h 166"/>
                <a:gd name="T11" fmla="*/ 204 w 204"/>
                <a:gd name="T12" fmla="*/ 166 h 166"/>
              </a:gdLst>
              <a:ahLst/>
              <a:cxnLst>
                <a:cxn ang="T6">
                  <a:pos x="T0" y="T1"/>
                </a:cxn>
                <a:cxn ang="T7">
                  <a:pos x="T2" y="T3"/>
                </a:cxn>
                <a:cxn ang="T8">
                  <a:pos x="T4" y="T5"/>
                </a:cxn>
              </a:cxnLst>
              <a:rect l="T9" t="T10" r="T11" b="T12"/>
              <a:pathLst>
                <a:path w="204" h="166">
                  <a:moveTo>
                    <a:pt x="137" y="166"/>
                  </a:moveTo>
                  <a:lnTo>
                    <a:pt x="204" y="0"/>
                  </a:lnTo>
                  <a:lnTo>
                    <a:pt x="0" y="53"/>
                  </a:lnTo>
                </a:path>
              </a:pathLst>
            </a:custGeom>
            <a:noFill/>
            <a:ln w="63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83" name="Line 27"/>
            <p:cNvSpPr>
              <a:spLocks noChangeAspect="1" noChangeShapeType="1"/>
            </p:cNvSpPr>
            <p:nvPr/>
          </p:nvSpPr>
          <p:spPr bwMode="auto">
            <a:xfrm>
              <a:off x="4497" y="1294"/>
              <a:ext cx="52"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4" name="Line 28"/>
            <p:cNvSpPr>
              <a:spLocks noChangeAspect="1" noChangeShapeType="1"/>
            </p:cNvSpPr>
            <p:nvPr/>
          </p:nvSpPr>
          <p:spPr bwMode="auto">
            <a:xfrm>
              <a:off x="4549" y="1337"/>
              <a:ext cx="51"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5" name="Line 29"/>
            <p:cNvSpPr>
              <a:spLocks noChangeAspect="1" noChangeShapeType="1"/>
            </p:cNvSpPr>
            <p:nvPr/>
          </p:nvSpPr>
          <p:spPr bwMode="auto">
            <a:xfrm flipH="1">
              <a:off x="4523" y="1337"/>
              <a:ext cx="26" cy="6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6" name="Line 30"/>
            <p:cNvSpPr>
              <a:spLocks noChangeAspect="1" noChangeShapeType="1"/>
            </p:cNvSpPr>
            <p:nvPr/>
          </p:nvSpPr>
          <p:spPr bwMode="auto">
            <a:xfrm flipH="1">
              <a:off x="4497" y="1401"/>
              <a:ext cx="26" cy="4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7" name="Line 31"/>
            <p:cNvSpPr>
              <a:spLocks noChangeAspect="1" noChangeShapeType="1"/>
            </p:cNvSpPr>
            <p:nvPr/>
          </p:nvSpPr>
          <p:spPr bwMode="auto">
            <a:xfrm>
              <a:off x="4523" y="1401"/>
              <a:ext cx="26" cy="4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8" name="Line 32"/>
            <p:cNvSpPr>
              <a:spLocks noChangeAspect="1" noChangeShapeType="1"/>
            </p:cNvSpPr>
            <p:nvPr/>
          </p:nvSpPr>
          <p:spPr bwMode="auto">
            <a:xfrm flipH="1">
              <a:off x="4445" y="1294"/>
              <a:ext cx="52" cy="6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89" name="Line 33"/>
            <p:cNvSpPr>
              <a:spLocks noChangeAspect="1" noChangeShapeType="1"/>
            </p:cNvSpPr>
            <p:nvPr/>
          </p:nvSpPr>
          <p:spPr bwMode="auto">
            <a:xfrm flipH="1">
              <a:off x="4420" y="1358"/>
              <a:ext cx="25"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0" name="Line 34"/>
            <p:cNvSpPr>
              <a:spLocks noChangeAspect="1" noChangeShapeType="1"/>
            </p:cNvSpPr>
            <p:nvPr/>
          </p:nvSpPr>
          <p:spPr bwMode="auto">
            <a:xfrm flipH="1">
              <a:off x="4392" y="1358"/>
              <a:ext cx="53"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1" name="Freeform 35"/>
            <p:cNvSpPr>
              <a:spLocks noChangeAspect="1"/>
            </p:cNvSpPr>
            <p:nvPr/>
          </p:nvSpPr>
          <p:spPr bwMode="auto">
            <a:xfrm>
              <a:off x="4366" y="1401"/>
              <a:ext cx="79" cy="44"/>
            </a:xfrm>
            <a:custGeom>
              <a:avLst/>
              <a:gdLst>
                <a:gd name="T0" fmla="*/ 208 w 208"/>
                <a:gd name="T1" fmla="*/ 115 h 115"/>
                <a:gd name="T2" fmla="*/ 141 w 208"/>
                <a:gd name="T3" fmla="*/ 0 h 115"/>
                <a:gd name="T4" fmla="*/ 0 w 208"/>
                <a:gd name="T5" fmla="*/ 115 h 115"/>
                <a:gd name="T6" fmla="*/ 0 60000 65536"/>
                <a:gd name="T7" fmla="*/ 0 60000 65536"/>
                <a:gd name="T8" fmla="*/ 0 60000 65536"/>
                <a:gd name="T9" fmla="*/ 0 w 208"/>
                <a:gd name="T10" fmla="*/ 0 h 115"/>
                <a:gd name="T11" fmla="*/ 208 w 208"/>
                <a:gd name="T12" fmla="*/ 115 h 115"/>
              </a:gdLst>
              <a:ahLst/>
              <a:cxnLst>
                <a:cxn ang="T6">
                  <a:pos x="T0" y="T1"/>
                </a:cxn>
                <a:cxn ang="T7">
                  <a:pos x="T2" y="T3"/>
                </a:cxn>
                <a:cxn ang="T8">
                  <a:pos x="T4" y="T5"/>
                </a:cxn>
              </a:cxnLst>
              <a:rect l="T9" t="T10" r="T11" b="T12"/>
              <a:pathLst>
                <a:path w="208" h="115">
                  <a:moveTo>
                    <a:pt x="208" y="115"/>
                  </a:moveTo>
                  <a:lnTo>
                    <a:pt x="141" y="0"/>
                  </a:lnTo>
                  <a:lnTo>
                    <a:pt x="0" y="115"/>
                  </a:lnTo>
                </a:path>
              </a:pathLst>
            </a:custGeom>
            <a:noFill/>
            <a:ln w="63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92" name="Line 36"/>
            <p:cNvSpPr>
              <a:spLocks noChangeAspect="1" noChangeShapeType="1"/>
            </p:cNvSpPr>
            <p:nvPr/>
          </p:nvSpPr>
          <p:spPr bwMode="auto">
            <a:xfrm flipH="1">
              <a:off x="4341" y="1358"/>
              <a:ext cx="51"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3" name="Line 37"/>
            <p:cNvSpPr>
              <a:spLocks noChangeAspect="1" noChangeShapeType="1"/>
            </p:cNvSpPr>
            <p:nvPr/>
          </p:nvSpPr>
          <p:spPr bwMode="auto">
            <a:xfrm flipH="1" flipV="1">
              <a:off x="4341" y="1337"/>
              <a:ext cx="51"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4" name="Line 38"/>
            <p:cNvSpPr>
              <a:spLocks noChangeAspect="1" noChangeShapeType="1"/>
            </p:cNvSpPr>
            <p:nvPr/>
          </p:nvSpPr>
          <p:spPr bwMode="auto">
            <a:xfrm flipH="1" flipV="1">
              <a:off x="4315" y="1294"/>
              <a:ext cx="26"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5" name="Line 39"/>
            <p:cNvSpPr>
              <a:spLocks noChangeAspect="1" noChangeShapeType="1"/>
            </p:cNvSpPr>
            <p:nvPr/>
          </p:nvSpPr>
          <p:spPr bwMode="auto">
            <a:xfrm flipH="1">
              <a:off x="4315" y="1337"/>
              <a:ext cx="26"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6" name="Line 40"/>
            <p:cNvSpPr>
              <a:spLocks noChangeAspect="1" noChangeShapeType="1"/>
            </p:cNvSpPr>
            <p:nvPr/>
          </p:nvSpPr>
          <p:spPr bwMode="auto">
            <a:xfrm flipH="1">
              <a:off x="4420" y="1251"/>
              <a:ext cx="25"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7" name="Line 41"/>
            <p:cNvSpPr>
              <a:spLocks noChangeAspect="1" noChangeShapeType="1"/>
            </p:cNvSpPr>
            <p:nvPr/>
          </p:nvSpPr>
          <p:spPr bwMode="auto">
            <a:xfrm flipH="1" flipV="1">
              <a:off x="4392" y="1231"/>
              <a:ext cx="53" cy="2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8" name="Line 42"/>
            <p:cNvSpPr>
              <a:spLocks noChangeAspect="1" noChangeShapeType="1"/>
            </p:cNvSpPr>
            <p:nvPr/>
          </p:nvSpPr>
          <p:spPr bwMode="auto">
            <a:xfrm flipH="1" flipV="1">
              <a:off x="4366" y="1188"/>
              <a:ext cx="26"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99" name="Line 43"/>
            <p:cNvSpPr>
              <a:spLocks noChangeAspect="1" noChangeShapeType="1"/>
            </p:cNvSpPr>
            <p:nvPr/>
          </p:nvSpPr>
          <p:spPr bwMode="auto">
            <a:xfrm flipH="1">
              <a:off x="4341" y="1231"/>
              <a:ext cx="51" cy="2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0" name="Line 44"/>
            <p:cNvSpPr>
              <a:spLocks noChangeAspect="1" noChangeShapeType="1"/>
            </p:cNvSpPr>
            <p:nvPr/>
          </p:nvSpPr>
          <p:spPr bwMode="auto">
            <a:xfrm flipH="1">
              <a:off x="4288" y="1251"/>
              <a:ext cx="53"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1" name="Line 45"/>
            <p:cNvSpPr>
              <a:spLocks noChangeAspect="1" noChangeShapeType="1"/>
            </p:cNvSpPr>
            <p:nvPr/>
          </p:nvSpPr>
          <p:spPr bwMode="auto">
            <a:xfrm flipH="1" flipV="1">
              <a:off x="4288" y="1231"/>
              <a:ext cx="53" cy="2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2" name="Line 46"/>
            <p:cNvSpPr>
              <a:spLocks noChangeAspect="1" noChangeShapeType="1"/>
            </p:cNvSpPr>
            <p:nvPr/>
          </p:nvSpPr>
          <p:spPr bwMode="auto">
            <a:xfrm>
              <a:off x="4993" y="1210"/>
              <a:ext cx="26" cy="12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3" name="Line 47"/>
            <p:cNvSpPr>
              <a:spLocks noChangeAspect="1" noChangeShapeType="1"/>
            </p:cNvSpPr>
            <p:nvPr/>
          </p:nvSpPr>
          <p:spPr bwMode="auto">
            <a:xfrm flipV="1">
              <a:off x="4993" y="1188"/>
              <a:ext cx="79" cy="2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4" name="Line 48"/>
            <p:cNvSpPr>
              <a:spLocks noChangeAspect="1" noChangeShapeType="1"/>
            </p:cNvSpPr>
            <p:nvPr/>
          </p:nvSpPr>
          <p:spPr bwMode="auto">
            <a:xfrm>
              <a:off x="5072" y="1188"/>
              <a:ext cx="78" cy="2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5" name="Line 49"/>
            <p:cNvSpPr>
              <a:spLocks noChangeAspect="1" noChangeShapeType="1"/>
            </p:cNvSpPr>
            <p:nvPr/>
          </p:nvSpPr>
          <p:spPr bwMode="auto">
            <a:xfrm flipV="1">
              <a:off x="5072" y="1124"/>
              <a:ext cx="27" cy="64"/>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6" name="Line 50"/>
            <p:cNvSpPr>
              <a:spLocks noChangeAspect="1" noChangeShapeType="1"/>
            </p:cNvSpPr>
            <p:nvPr/>
          </p:nvSpPr>
          <p:spPr bwMode="auto">
            <a:xfrm flipV="1">
              <a:off x="5150" y="1188"/>
              <a:ext cx="52"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7" name="Line 51"/>
            <p:cNvSpPr>
              <a:spLocks noChangeAspect="1" noChangeShapeType="1"/>
            </p:cNvSpPr>
            <p:nvPr/>
          </p:nvSpPr>
          <p:spPr bwMode="auto">
            <a:xfrm>
              <a:off x="5150" y="1210"/>
              <a:ext cx="25"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8" name="Line 52"/>
            <p:cNvSpPr>
              <a:spLocks noChangeAspect="1" noChangeShapeType="1"/>
            </p:cNvSpPr>
            <p:nvPr/>
          </p:nvSpPr>
          <p:spPr bwMode="auto">
            <a:xfrm flipH="1">
              <a:off x="5150" y="1251"/>
              <a:ext cx="25"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09" name="Line 53"/>
            <p:cNvSpPr>
              <a:spLocks noChangeAspect="1" noChangeShapeType="1"/>
            </p:cNvSpPr>
            <p:nvPr/>
          </p:nvSpPr>
          <p:spPr bwMode="auto">
            <a:xfrm>
              <a:off x="5175" y="1251"/>
              <a:ext cx="52"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0" name="Line 54"/>
            <p:cNvSpPr>
              <a:spLocks noChangeAspect="1" noChangeShapeType="1"/>
            </p:cNvSpPr>
            <p:nvPr/>
          </p:nvSpPr>
          <p:spPr bwMode="auto">
            <a:xfrm flipV="1">
              <a:off x="5227" y="1273"/>
              <a:ext cx="53"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1" name="Line 55"/>
            <p:cNvSpPr>
              <a:spLocks noChangeAspect="1" noChangeShapeType="1"/>
            </p:cNvSpPr>
            <p:nvPr/>
          </p:nvSpPr>
          <p:spPr bwMode="auto">
            <a:xfrm>
              <a:off x="5227" y="1294"/>
              <a:ext cx="53"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2" name="Line 56"/>
            <p:cNvSpPr>
              <a:spLocks noChangeAspect="1" noChangeShapeType="1"/>
            </p:cNvSpPr>
            <p:nvPr/>
          </p:nvSpPr>
          <p:spPr bwMode="auto">
            <a:xfrm flipV="1">
              <a:off x="5099" y="1081"/>
              <a:ext cx="0"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3" name="Line 57"/>
            <p:cNvSpPr>
              <a:spLocks noChangeAspect="1" noChangeShapeType="1"/>
            </p:cNvSpPr>
            <p:nvPr/>
          </p:nvSpPr>
          <p:spPr bwMode="auto">
            <a:xfrm flipV="1">
              <a:off x="5099" y="1103"/>
              <a:ext cx="76"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4" name="Line 58"/>
            <p:cNvSpPr>
              <a:spLocks noChangeAspect="1" noChangeShapeType="1"/>
            </p:cNvSpPr>
            <p:nvPr/>
          </p:nvSpPr>
          <p:spPr bwMode="auto">
            <a:xfrm flipV="1">
              <a:off x="5099" y="1039"/>
              <a:ext cx="51"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5" name="Line 59"/>
            <p:cNvSpPr>
              <a:spLocks noChangeAspect="1" noChangeShapeType="1"/>
            </p:cNvSpPr>
            <p:nvPr/>
          </p:nvSpPr>
          <p:spPr bwMode="auto">
            <a:xfrm flipH="1" flipV="1">
              <a:off x="5072" y="1039"/>
              <a:ext cx="27"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6" name="Line 60"/>
            <p:cNvSpPr>
              <a:spLocks noChangeAspect="1" noChangeShapeType="1"/>
            </p:cNvSpPr>
            <p:nvPr/>
          </p:nvSpPr>
          <p:spPr bwMode="auto">
            <a:xfrm flipH="1" flipV="1">
              <a:off x="5019" y="1017"/>
              <a:ext cx="53"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7" name="Line 61"/>
            <p:cNvSpPr>
              <a:spLocks noChangeAspect="1" noChangeShapeType="1"/>
            </p:cNvSpPr>
            <p:nvPr/>
          </p:nvSpPr>
          <p:spPr bwMode="auto">
            <a:xfrm flipV="1">
              <a:off x="5072" y="997"/>
              <a:ext cx="27"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8" name="Line 62"/>
            <p:cNvSpPr>
              <a:spLocks noChangeAspect="1" noChangeShapeType="1"/>
            </p:cNvSpPr>
            <p:nvPr/>
          </p:nvSpPr>
          <p:spPr bwMode="auto">
            <a:xfrm>
              <a:off x="5175" y="1103"/>
              <a:ext cx="79"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19" name="Freeform 63"/>
            <p:cNvSpPr>
              <a:spLocks noChangeAspect="1"/>
            </p:cNvSpPr>
            <p:nvPr/>
          </p:nvSpPr>
          <p:spPr bwMode="auto">
            <a:xfrm>
              <a:off x="5254" y="1124"/>
              <a:ext cx="51" cy="64"/>
            </a:xfrm>
            <a:custGeom>
              <a:avLst/>
              <a:gdLst>
                <a:gd name="T0" fmla="*/ 67 w 134"/>
                <a:gd name="T1" fmla="*/ 169 h 169"/>
                <a:gd name="T2" fmla="*/ 0 w 134"/>
                <a:gd name="T3" fmla="*/ 56 h 169"/>
                <a:gd name="T4" fmla="*/ 134 w 134"/>
                <a:gd name="T5" fmla="*/ 0 h 169"/>
                <a:gd name="T6" fmla="*/ 0 60000 65536"/>
                <a:gd name="T7" fmla="*/ 0 60000 65536"/>
                <a:gd name="T8" fmla="*/ 0 60000 65536"/>
                <a:gd name="T9" fmla="*/ 0 w 134"/>
                <a:gd name="T10" fmla="*/ 0 h 169"/>
                <a:gd name="T11" fmla="*/ 134 w 134"/>
                <a:gd name="T12" fmla="*/ 169 h 169"/>
              </a:gdLst>
              <a:ahLst/>
              <a:cxnLst>
                <a:cxn ang="T6">
                  <a:pos x="T0" y="T1"/>
                </a:cxn>
                <a:cxn ang="T7">
                  <a:pos x="T2" y="T3"/>
                </a:cxn>
                <a:cxn ang="T8">
                  <a:pos x="T4" y="T5"/>
                </a:cxn>
              </a:cxnLst>
              <a:rect l="T9" t="T10" r="T11" b="T12"/>
              <a:pathLst>
                <a:path w="134" h="169">
                  <a:moveTo>
                    <a:pt x="67" y="169"/>
                  </a:moveTo>
                  <a:lnTo>
                    <a:pt x="0" y="56"/>
                  </a:lnTo>
                  <a:lnTo>
                    <a:pt x="134" y="0"/>
                  </a:lnTo>
                </a:path>
              </a:pathLst>
            </a:custGeom>
            <a:noFill/>
            <a:ln w="63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20" name="Line 64"/>
            <p:cNvSpPr>
              <a:spLocks noChangeAspect="1" noChangeShapeType="1"/>
            </p:cNvSpPr>
            <p:nvPr/>
          </p:nvSpPr>
          <p:spPr bwMode="auto">
            <a:xfrm flipV="1">
              <a:off x="5175" y="1039"/>
              <a:ext cx="52" cy="6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1" name="Line 65"/>
            <p:cNvSpPr>
              <a:spLocks noChangeAspect="1" noChangeShapeType="1"/>
            </p:cNvSpPr>
            <p:nvPr/>
          </p:nvSpPr>
          <p:spPr bwMode="auto">
            <a:xfrm flipV="1">
              <a:off x="5227" y="1017"/>
              <a:ext cx="53"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2" name="Line 66"/>
            <p:cNvSpPr>
              <a:spLocks noChangeAspect="1" noChangeShapeType="1"/>
            </p:cNvSpPr>
            <p:nvPr/>
          </p:nvSpPr>
          <p:spPr bwMode="auto">
            <a:xfrm flipH="1" flipV="1">
              <a:off x="5202" y="975"/>
              <a:ext cx="25" cy="6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3" name="Line 67"/>
            <p:cNvSpPr>
              <a:spLocks noChangeAspect="1" noChangeShapeType="1"/>
            </p:cNvSpPr>
            <p:nvPr/>
          </p:nvSpPr>
          <p:spPr bwMode="auto">
            <a:xfrm flipV="1">
              <a:off x="5202" y="933"/>
              <a:ext cx="25"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4" name="Line 68"/>
            <p:cNvSpPr>
              <a:spLocks noChangeAspect="1" noChangeShapeType="1"/>
            </p:cNvSpPr>
            <p:nvPr/>
          </p:nvSpPr>
          <p:spPr bwMode="auto">
            <a:xfrm flipH="1" flipV="1">
              <a:off x="5124" y="933"/>
              <a:ext cx="78"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5" name="Line 69"/>
            <p:cNvSpPr>
              <a:spLocks noChangeAspect="1" noChangeShapeType="1"/>
            </p:cNvSpPr>
            <p:nvPr/>
          </p:nvSpPr>
          <p:spPr bwMode="auto">
            <a:xfrm flipH="1">
              <a:off x="5072" y="933"/>
              <a:ext cx="52"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6" name="Line 70"/>
            <p:cNvSpPr>
              <a:spLocks noChangeAspect="1" noChangeShapeType="1"/>
            </p:cNvSpPr>
            <p:nvPr/>
          </p:nvSpPr>
          <p:spPr bwMode="auto">
            <a:xfrm flipH="1" flipV="1">
              <a:off x="5072" y="911"/>
              <a:ext cx="52"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7" name="Line 71"/>
            <p:cNvSpPr>
              <a:spLocks noChangeAspect="1" noChangeShapeType="1"/>
            </p:cNvSpPr>
            <p:nvPr/>
          </p:nvSpPr>
          <p:spPr bwMode="auto">
            <a:xfrm flipH="1" flipV="1">
              <a:off x="5019" y="890"/>
              <a:ext cx="53"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8" name="Line 72"/>
            <p:cNvSpPr>
              <a:spLocks noChangeAspect="1" noChangeShapeType="1"/>
            </p:cNvSpPr>
            <p:nvPr/>
          </p:nvSpPr>
          <p:spPr bwMode="auto">
            <a:xfrm flipH="1" flipV="1">
              <a:off x="5046" y="847"/>
              <a:ext cx="26" cy="6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29" name="Line 73"/>
            <p:cNvSpPr>
              <a:spLocks noChangeAspect="1" noChangeShapeType="1"/>
            </p:cNvSpPr>
            <p:nvPr/>
          </p:nvSpPr>
          <p:spPr bwMode="auto">
            <a:xfrm flipH="1">
              <a:off x="4940" y="1337"/>
              <a:ext cx="79" cy="4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0" name="Line 74"/>
            <p:cNvSpPr>
              <a:spLocks noChangeAspect="1" noChangeShapeType="1"/>
            </p:cNvSpPr>
            <p:nvPr/>
          </p:nvSpPr>
          <p:spPr bwMode="auto">
            <a:xfrm>
              <a:off x="5019" y="1337"/>
              <a:ext cx="53" cy="4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1" name="Line 75"/>
            <p:cNvSpPr>
              <a:spLocks noChangeAspect="1" noChangeShapeType="1"/>
            </p:cNvSpPr>
            <p:nvPr/>
          </p:nvSpPr>
          <p:spPr bwMode="auto">
            <a:xfrm flipH="1">
              <a:off x="4915" y="1379"/>
              <a:ext cx="25" cy="66"/>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2" name="Line 76"/>
            <p:cNvSpPr>
              <a:spLocks noChangeAspect="1" noChangeShapeType="1"/>
            </p:cNvSpPr>
            <p:nvPr/>
          </p:nvSpPr>
          <p:spPr bwMode="auto">
            <a:xfrm flipH="1">
              <a:off x="4862" y="1445"/>
              <a:ext cx="53" cy="19"/>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3" name="Line 77"/>
            <p:cNvSpPr>
              <a:spLocks noChangeAspect="1" noChangeShapeType="1"/>
            </p:cNvSpPr>
            <p:nvPr/>
          </p:nvSpPr>
          <p:spPr bwMode="auto">
            <a:xfrm>
              <a:off x="4915" y="1445"/>
              <a:ext cx="25" cy="4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4" name="Line 78"/>
            <p:cNvSpPr>
              <a:spLocks noChangeAspect="1" noChangeShapeType="1"/>
            </p:cNvSpPr>
            <p:nvPr/>
          </p:nvSpPr>
          <p:spPr bwMode="auto">
            <a:xfrm flipH="1" flipV="1">
              <a:off x="4888" y="1358"/>
              <a:ext cx="52"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5" name="Line 79"/>
            <p:cNvSpPr>
              <a:spLocks noChangeAspect="1" noChangeShapeType="1"/>
            </p:cNvSpPr>
            <p:nvPr/>
          </p:nvSpPr>
          <p:spPr bwMode="auto">
            <a:xfrm flipH="1" flipV="1">
              <a:off x="4862" y="1315"/>
              <a:ext cx="26"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6" name="Line 80"/>
            <p:cNvSpPr>
              <a:spLocks noChangeAspect="1" noChangeShapeType="1"/>
            </p:cNvSpPr>
            <p:nvPr/>
          </p:nvSpPr>
          <p:spPr bwMode="auto">
            <a:xfrm flipH="1">
              <a:off x="4837" y="1358"/>
              <a:ext cx="51"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7" name="Line 81"/>
            <p:cNvSpPr>
              <a:spLocks noChangeAspect="1" noChangeShapeType="1"/>
            </p:cNvSpPr>
            <p:nvPr/>
          </p:nvSpPr>
          <p:spPr bwMode="auto">
            <a:xfrm flipH="1" flipV="1">
              <a:off x="4784" y="1358"/>
              <a:ext cx="53"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8" name="Line 82"/>
            <p:cNvSpPr>
              <a:spLocks noChangeAspect="1" noChangeShapeType="1"/>
            </p:cNvSpPr>
            <p:nvPr/>
          </p:nvSpPr>
          <p:spPr bwMode="auto">
            <a:xfrm flipH="1">
              <a:off x="4810" y="1379"/>
              <a:ext cx="27"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39" name="Line 83"/>
            <p:cNvSpPr>
              <a:spLocks noChangeAspect="1" noChangeShapeType="1"/>
            </p:cNvSpPr>
            <p:nvPr/>
          </p:nvSpPr>
          <p:spPr bwMode="auto">
            <a:xfrm>
              <a:off x="4810" y="1422"/>
              <a:ext cx="27"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0" name="Line 84"/>
            <p:cNvSpPr>
              <a:spLocks noChangeAspect="1" noChangeShapeType="1"/>
            </p:cNvSpPr>
            <p:nvPr/>
          </p:nvSpPr>
          <p:spPr bwMode="auto">
            <a:xfrm flipH="1">
              <a:off x="4758" y="1422"/>
              <a:ext cx="52" cy="2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1" name="Line 85"/>
            <p:cNvSpPr>
              <a:spLocks noChangeAspect="1" noChangeShapeType="1"/>
            </p:cNvSpPr>
            <p:nvPr/>
          </p:nvSpPr>
          <p:spPr bwMode="auto">
            <a:xfrm flipH="1" flipV="1">
              <a:off x="4705" y="1422"/>
              <a:ext cx="53" cy="2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2" name="Line 86"/>
            <p:cNvSpPr>
              <a:spLocks noChangeAspect="1" noChangeShapeType="1"/>
            </p:cNvSpPr>
            <p:nvPr/>
          </p:nvSpPr>
          <p:spPr bwMode="auto">
            <a:xfrm flipH="1">
              <a:off x="4732" y="1445"/>
              <a:ext cx="26" cy="4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3" name="Line 87"/>
            <p:cNvSpPr>
              <a:spLocks noChangeAspect="1" noChangeShapeType="1"/>
            </p:cNvSpPr>
            <p:nvPr/>
          </p:nvSpPr>
          <p:spPr bwMode="auto">
            <a:xfrm>
              <a:off x="5072" y="1379"/>
              <a:ext cx="78"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4" name="Line 88"/>
            <p:cNvSpPr>
              <a:spLocks noChangeAspect="1" noChangeShapeType="1"/>
            </p:cNvSpPr>
            <p:nvPr/>
          </p:nvSpPr>
          <p:spPr bwMode="auto">
            <a:xfrm>
              <a:off x="5150" y="1401"/>
              <a:ext cx="52" cy="4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5" name="Line 89"/>
            <p:cNvSpPr>
              <a:spLocks noChangeAspect="1" noChangeShapeType="1"/>
            </p:cNvSpPr>
            <p:nvPr/>
          </p:nvSpPr>
          <p:spPr bwMode="auto">
            <a:xfrm flipV="1">
              <a:off x="5150" y="1379"/>
              <a:ext cx="77"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6" name="Line 90"/>
            <p:cNvSpPr>
              <a:spLocks noChangeAspect="1" noChangeShapeType="1"/>
            </p:cNvSpPr>
            <p:nvPr/>
          </p:nvSpPr>
          <p:spPr bwMode="auto">
            <a:xfrm flipV="1">
              <a:off x="5227" y="1337"/>
              <a:ext cx="27"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7" name="Line 91"/>
            <p:cNvSpPr>
              <a:spLocks noChangeAspect="1" noChangeShapeType="1"/>
            </p:cNvSpPr>
            <p:nvPr/>
          </p:nvSpPr>
          <p:spPr bwMode="auto">
            <a:xfrm>
              <a:off x="5227" y="1379"/>
              <a:ext cx="53"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8" name="Line 92"/>
            <p:cNvSpPr>
              <a:spLocks noChangeAspect="1" noChangeShapeType="1"/>
            </p:cNvSpPr>
            <p:nvPr/>
          </p:nvSpPr>
          <p:spPr bwMode="auto">
            <a:xfrm>
              <a:off x="5072" y="1379"/>
              <a:ext cx="0" cy="66"/>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49" name="Line 93"/>
            <p:cNvSpPr>
              <a:spLocks noChangeAspect="1" noChangeShapeType="1"/>
            </p:cNvSpPr>
            <p:nvPr/>
          </p:nvSpPr>
          <p:spPr bwMode="auto">
            <a:xfrm>
              <a:off x="5072" y="1445"/>
              <a:ext cx="52" cy="4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0" name="Line 94"/>
            <p:cNvSpPr>
              <a:spLocks noChangeAspect="1" noChangeShapeType="1"/>
            </p:cNvSpPr>
            <p:nvPr/>
          </p:nvSpPr>
          <p:spPr bwMode="auto">
            <a:xfrm flipH="1">
              <a:off x="5019" y="1445"/>
              <a:ext cx="53" cy="4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1" name="Line 95"/>
            <p:cNvSpPr>
              <a:spLocks noChangeAspect="1" noChangeShapeType="1"/>
            </p:cNvSpPr>
            <p:nvPr/>
          </p:nvSpPr>
          <p:spPr bwMode="auto">
            <a:xfrm>
              <a:off x="5019" y="1485"/>
              <a:ext cx="27" cy="66"/>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2" name="Line 96"/>
            <p:cNvSpPr>
              <a:spLocks noChangeAspect="1" noChangeShapeType="1"/>
            </p:cNvSpPr>
            <p:nvPr/>
          </p:nvSpPr>
          <p:spPr bwMode="auto">
            <a:xfrm flipH="1">
              <a:off x="4967" y="1485"/>
              <a:ext cx="52"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3" name="Line 97"/>
            <p:cNvSpPr>
              <a:spLocks noChangeAspect="1" noChangeShapeType="1"/>
            </p:cNvSpPr>
            <p:nvPr/>
          </p:nvSpPr>
          <p:spPr bwMode="auto">
            <a:xfrm flipH="1">
              <a:off x="4915" y="1507"/>
              <a:ext cx="52" cy="0"/>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4" name="Line 98"/>
            <p:cNvSpPr>
              <a:spLocks noChangeAspect="1" noChangeShapeType="1"/>
            </p:cNvSpPr>
            <p:nvPr/>
          </p:nvSpPr>
          <p:spPr bwMode="auto">
            <a:xfrm flipH="1">
              <a:off x="4940" y="1507"/>
              <a:ext cx="27" cy="4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5" name="Line 99"/>
            <p:cNvSpPr>
              <a:spLocks noChangeAspect="1" noChangeShapeType="1"/>
            </p:cNvSpPr>
            <p:nvPr/>
          </p:nvSpPr>
          <p:spPr bwMode="auto">
            <a:xfrm flipH="1">
              <a:off x="4862" y="1507"/>
              <a:ext cx="53" cy="4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6" name="Line 100"/>
            <p:cNvSpPr>
              <a:spLocks noChangeAspect="1" noChangeShapeType="1"/>
            </p:cNvSpPr>
            <p:nvPr/>
          </p:nvSpPr>
          <p:spPr bwMode="auto">
            <a:xfrm flipH="1" flipV="1">
              <a:off x="4862" y="1485"/>
              <a:ext cx="53"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7" name="Line 101"/>
            <p:cNvSpPr>
              <a:spLocks noChangeAspect="1" noChangeShapeType="1"/>
            </p:cNvSpPr>
            <p:nvPr/>
          </p:nvSpPr>
          <p:spPr bwMode="auto">
            <a:xfrm flipH="1">
              <a:off x="5099" y="1485"/>
              <a:ext cx="25" cy="66"/>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8" name="Line 102"/>
            <p:cNvSpPr>
              <a:spLocks noChangeAspect="1" noChangeShapeType="1"/>
            </p:cNvSpPr>
            <p:nvPr/>
          </p:nvSpPr>
          <p:spPr bwMode="auto">
            <a:xfrm>
              <a:off x="5124" y="1485"/>
              <a:ext cx="78" cy="4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59" name="Line 103"/>
            <p:cNvSpPr>
              <a:spLocks noChangeAspect="1" noChangeShapeType="1"/>
            </p:cNvSpPr>
            <p:nvPr/>
          </p:nvSpPr>
          <p:spPr bwMode="auto">
            <a:xfrm flipV="1">
              <a:off x="5202" y="1507"/>
              <a:ext cx="52"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0" name="Line 104"/>
            <p:cNvSpPr>
              <a:spLocks noChangeAspect="1" noChangeShapeType="1"/>
            </p:cNvSpPr>
            <p:nvPr/>
          </p:nvSpPr>
          <p:spPr bwMode="auto">
            <a:xfrm>
              <a:off x="5202" y="1529"/>
              <a:ext cx="52"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1" name="Line 105"/>
            <p:cNvSpPr>
              <a:spLocks noChangeAspect="1" noChangeShapeType="1"/>
            </p:cNvSpPr>
            <p:nvPr/>
          </p:nvSpPr>
          <p:spPr bwMode="auto">
            <a:xfrm flipV="1">
              <a:off x="5254" y="1464"/>
              <a:ext cx="26"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2" name="Line 106"/>
            <p:cNvSpPr>
              <a:spLocks noChangeAspect="1" noChangeShapeType="1"/>
            </p:cNvSpPr>
            <p:nvPr/>
          </p:nvSpPr>
          <p:spPr bwMode="auto">
            <a:xfrm>
              <a:off x="5254" y="1507"/>
              <a:ext cx="51" cy="2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3" name="Line 107"/>
            <p:cNvSpPr>
              <a:spLocks noChangeAspect="1" noChangeShapeType="1"/>
            </p:cNvSpPr>
            <p:nvPr/>
          </p:nvSpPr>
          <p:spPr bwMode="auto">
            <a:xfrm flipH="1">
              <a:off x="5046" y="1551"/>
              <a:ext cx="53"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4" name="Line 108"/>
            <p:cNvSpPr>
              <a:spLocks noChangeAspect="1" noChangeShapeType="1"/>
            </p:cNvSpPr>
            <p:nvPr/>
          </p:nvSpPr>
          <p:spPr bwMode="auto">
            <a:xfrm>
              <a:off x="5099" y="1551"/>
              <a:ext cx="51"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5" name="Line 109"/>
            <p:cNvSpPr>
              <a:spLocks noChangeAspect="1" noChangeShapeType="1"/>
            </p:cNvSpPr>
            <p:nvPr/>
          </p:nvSpPr>
          <p:spPr bwMode="auto">
            <a:xfrm flipH="1">
              <a:off x="5124" y="1594"/>
              <a:ext cx="26" cy="42"/>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6" name="Line 110"/>
            <p:cNvSpPr>
              <a:spLocks noChangeAspect="1" noChangeShapeType="1"/>
            </p:cNvSpPr>
            <p:nvPr/>
          </p:nvSpPr>
          <p:spPr bwMode="auto">
            <a:xfrm>
              <a:off x="5150" y="1594"/>
              <a:ext cx="52"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7" name="Line 111"/>
            <p:cNvSpPr>
              <a:spLocks noChangeAspect="1" noChangeShapeType="1"/>
            </p:cNvSpPr>
            <p:nvPr/>
          </p:nvSpPr>
          <p:spPr bwMode="auto">
            <a:xfrm>
              <a:off x="5202" y="1615"/>
              <a:ext cx="52" cy="43"/>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8" name="Line 112"/>
            <p:cNvSpPr>
              <a:spLocks noChangeAspect="1" noChangeShapeType="1"/>
            </p:cNvSpPr>
            <p:nvPr/>
          </p:nvSpPr>
          <p:spPr bwMode="auto">
            <a:xfrm flipH="1">
              <a:off x="5175" y="1615"/>
              <a:ext cx="27" cy="64"/>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69" name="Freeform 113"/>
            <p:cNvSpPr>
              <a:spLocks noChangeAspect="1"/>
            </p:cNvSpPr>
            <p:nvPr/>
          </p:nvSpPr>
          <p:spPr bwMode="auto">
            <a:xfrm>
              <a:off x="4420" y="911"/>
              <a:ext cx="77" cy="43"/>
            </a:xfrm>
            <a:custGeom>
              <a:avLst/>
              <a:gdLst>
                <a:gd name="T0" fmla="*/ 204 w 204"/>
                <a:gd name="T1" fmla="*/ 0 h 113"/>
                <a:gd name="T2" fmla="*/ 134 w 204"/>
                <a:gd name="T3" fmla="*/ 113 h 113"/>
                <a:gd name="T4" fmla="*/ 0 w 204"/>
                <a:gd name="T5" fmla="*/ 56 h 113"/>
                <a:gd name="T6" fmla="*/ 0 60000 65536"/>
                <a:gd name="T7" fmla="*/ 0 60000 65536"/>
                <a:gd name="T8" fmla="*/ 0 60000 65536"/>
                <a:gd name="T9" fmla="*/ 0 w 204"/>
                <a:gd name="T10" fmla="*/ 0 h 113"/>
                <a:gd name="T11" fmla="*/ 204 w 204"/>
                <a:gd name="T12" fmla="*/ 113 h 113"/>
              </a:gdLst>
              <a:ahLst/>
              <a:cxnLst>
                <a:cxn ang="T6">
                  <a:pos x="T0" y="T1"/>
                </a:cxn>
                <a:cxn ang="T7">
                  <a:pos x="T2" y="T3"/>
                </a:cxn>
                <a:cxn ang="T8">
                  <a:pos x="T4" y="T5"/>
                </a:cxn>
              </a:cxnLst>
              <a:rect l="T9" t="T10" r="T11" b="T12"/>
              <a:pathLst>
                <a:path w="204" h="113">
                  <a:moveTo>
                    <a:pt x="204" y="0"/>
                  </a:moveTo>
                  <a:lnTo>
                    <a:pt x="134" y="113"/>
                  </a:lnTo>
                  <a:lnTo>
                    <a:pt x="0" y="56"/>
                  </a:lnTo>
                </a:path>
              </a:pathLst>
            </a:custGeom>
            <a:noFill/>
            <a:ln w="6350">
              <a:solidFill>
                <a:schemeClr val="bg2"/>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70" name="Line 114"/>
            <p:cNvSpPr>
              <a:spLocks noChangeAspect="1" noChangeShapeType="1"/>
            </p:cNvSpPr>
            <p:nvPr/>
          </p:nvSpPr>
          <p:spPr bwMode="auto">
            <a:xfrm flipV="1">
              <a:off x="4523" y="933"/>
              <a:ext cx="26" cy="21"/>
            </a:xfrm>
            <a:prstGeom prst="line">
              <a:avLst/>
            </a:prstGeom>
            <a:noFill/>
            <a:ln w="6350">
              <a:solidFill>
                <a:schemeClr val="bg2"/>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371" name="Group 115"/>
            <p:cNvGrpSpPr>
              <a:grpSpLocks noChangeAspect="1"/>
            </p:cNvGrpSpPr>
            <p:nvPr/>
          </p:nvGrpSpPr>
          <p:grpSpPr bwMode="auto">
            <a:xfrm>
              <a:off x="4501" y="1078"/>
              <a:ext cx="28" cy="35"/>
              <a:chOff x="2118" y="2973"/>
              <a:chExt cx="133" cy="133"/>
            </a:xfrm>
          </p:grpSpPr>
          <p:sp>
            <p:nvSpPr>
              <p:cNvPr id="4393" name="Line 116"/>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94" name="Line 117"/>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372" name="Group 118"/>
            <p:cNvGrpSpPr>
              <a:grpSpLocks noChangeAspect="1"/>
            </p:cNvGrpSpPr>
            <p:nvPr/>
          </p:nvGrpSpPr>
          <p:grpSpPr bwMode="auto">
            <a:xfrm>
              <a:off x="4501" y="1051"/>
              <a:ext cx="28" cy="35"/>
              <a:chOff x="2118" y="2973"/>
              <a:chExt cx="133" cy="133"/>
            </a:xfrm>
          </p:grpSpPr>
          <p:sp>
            <p:nvSpPr>
              <p:cNvPr id="4391" name="Line 119"/>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92" name="Line 120"/>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373" name="Group 121"/>
            <p:cNvGrpSpPr>
              <a:grpSpLocks noChangeAspect="1"/>
            </p:cNvGrpSpPr>
            <p:nvPr/>
          </p:nvGrpSpPr>
          <p:grpSpPr bwMode="auto">
            <a:xfrm>
              <a:off x="4542" y="1195"/>
              <a:ext cx="27" cy="35"/>
              <a:chOff x="2118" y="2973"/>
              <a:chExt cx="133" cy="133"/>
            </a:xfrm>
          </p:grpSpPr>
          <p:sp>
            <p:nvSpPr>
              <p:cNvPr id="4389" name="Line 122"/>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90" name="Line 123"/>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374" name="Group 124"/>
            <p:cNvGrpSpPr>
              <a:grpSpLocks noChangeAspect="1"/>
            </p:cNvGrpSpPr>
            <p:nvPr/>
          </p:nvGrpSpPr>
          <p:grpSpPr bwMode="auto">
            <a:xfrm>
              <a:off x="4640" y="1244"/>
              <a:ext cx="27" cy="35"/>
              <a:chOff x="2118" y="2973"/>
              <a:chExt cx="133" cy="133"/>
            </a:xfrm>
          </p:grpSpPr>
          <p:sp>
            <p:nvSpPr>
              <p:cNvPr id="4387" name="Line 125"/>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88" name="Line 126"/>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375" name="Group 127"/>
            <p:cNvGrpSpPr>
              <a:grpSpLocks noChangeAspect="1"/>
            </p:cNvGrpSpPr>
            <p:nvPr/>
          </p:nvGrpSpPr>
          <p:grpSpPr bwMode="auto">
            <a:xfrm>
              <a:off x="5073" y="1136"/>
              <a:ext cx="27" cy="35"/>
              <a:chOff x="2118" y="2973"/>
              <a:chExt cx="133" cy="133"/>
            </a:xfrm>
          </p:grpSpPr>
          <p:sp>
            <p:nvSpPr>
              <p:cNvPr id="4385" name="Line 128"/>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86" name="Line 129"/>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376" name="Group 130"/>
            <p:cNvGrpSpPr>
              <a:grpSpLocks noChangeAspect="1"/>
            </p:cNvGrpSpPr>
            <p:nvPr/>
          </p:nvGrpSpPr>
          <p:grpSpPr bwMode="auto">
            <a:xfrm>
              <a:off x="5030" y="1337"/>
              <a:ext cx="28" cy="36"/>
              <a:chOff x="2118" y="2973"/>
              <a:chExt cx="133" cy="133"/>
            </a:xfrm>
          </p:grpSpPr>
          <p:sp>
            <p:nvSpPr>
              <p:cNvPr id="4383" name="Line 131"/>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84" name="Line 132"/>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377" name="Group 133"/>
            <p:cNvGrpSpPr>
              <a:grpSpLocks noChangeAspect="1"/>
            </p:cNvGrpSpPr>
            <p:nvPr/>
          </p:nvGrpSpPr>
          <p:grpSpPr bwMode="auto">
            <a:xfrm>
              <a:off x="5108" y="1188"/>
              <a:ext cx="28" cy="35"/>
              <a:chOff x="2118" y="2973"/>
              <a:chExt cx="133" cy="133"/>
            </a:xfrm>
          </p:grpSpPr>
          <p:sp>
            <p:nvSpPr>
              <p:cNvPr id="4381" name="Line 134"/>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82" name="Line 135"/>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nvGrpSpPr>
            <p:cNvPr id="4378" name="Group 136"/>
            <p:cNvGrpSpPr>
              <a:grpSpLocks noChangeAspect="1"/>
            </p:cNvGrpSpPr>
            <p:nvPr/>
          </p:nvGrpSpPr>
          <p:grpSpPr bwMode="auto">
            <a:xfrm>
              <a:off x="4965" y="1342"/>
              <a:ext cx="28" cy="35"/>
              <a:chOff x="2118" y="2973"/>
              <a:chExt cx="133" cy="133"/>
            </a:xfrm>
          </p:grpSpPr>
          <p:sp>
            <p:nvSpPr>
              <p:cNvPr id="4379" name="Line 137"/>
              <p:cNvSpPr>
                <a:spLocks noChangeAspect="1" noChangeShapeType="1"/>
              </p:cNvSpPr>
              <p:nvPr/>
            </p:nvSpPr>
            <p:spPr bwMode="auto">
              <a:xfrm rot="2700000" flipH="1">
                <a:off x="2118" y="3039"/>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380" name="Line 138"/>
              <p:cNvSpPr>
                <a:spLocks noChangeAspect="1" noChangeShapeType="1"/>
              </p:cNvSpPr>
              <p:nvPr/>
            </p:nvSpPr>
            <p:spPr bwMode="auto">
              <a:xfrm rot="18900000" flipH="1">
                <a:off x="2118" y="3040"/>
                <a:ext cx="133" cy="0"/>
              </a:xfrm>
              <a:prstGeom prst="line">
                <a:avLst/>
              </a:prstGeom>
              <a:noFill/>
              <a:ln w="6350">
                <a:solidFill>
                  <a:srgbClr val="FF3300"/>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grpSp>
      <p:sp>
        <p:nvSpPr>
          <p:cNvPr id="4105" name="Line 141"/>
          <p:cNvSpPr>
            <a:spLocks noChangeAspect="1" noChangeShapeType="1"/>
          </p:cNvSpPr>
          <p:nvPr/>
        </p:nvSpPr>
        <p:spPr bwMode="auto">
          <a:xfrm>
            <a:off x="7662863" y="3259138"/>
            <a:ext cx="0" cy="39370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6" name="Line 142"/>
          <p:cNvSpPr>
            <a:spLocks noChangeAspect="1" noChangeShapeType="1"/>
          </p:cNvSpPr>
          <p:nvPr/>
        </p:nvSpPr>
        <p:spPr bwMode="auto">
          <a:xfrm>
            <a:off x="7874000" y="3257550"/>
            <a:ext cx="0" cy="392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7" name="Line 143"/>
          <p:cNvSpPr>
            <a:spLocks noChangeAspect="1" noChangeShapeType="1"/>
          </p:cNvSpPr>
          <p:nvPr/>
        </p:nvSpPr>
        <p:spPr bwMode="auto">
          <a:xfrm flipH="1">
            <a:off x="7664450" y="3767138"/>
            <a:ext cx="49213" cy="39370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8" name="Line 144"/>
          <p:cNvSpPr>
            <a:spLocks noChangeAspect="1" noChangeShapeType="1"/>
          </p:cNvSpPr>
          <p:nvPr/>
        </p:nvSpPr>
        <p:spPr bwMode="auto">
          <a:xfrm>
            <a:off x="7823200" y="3765550"/>
            <a:ext cx="49213" cy="39528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09" name="Oval 145"/>
          <p:cNvSpPr>
            <a:spLocks noChangeAspect="1" noChangeArrowheads="1"/>
          </p:cNvSpPr>
          <p:nvPr/>
        </p:nvSpPr>
        <p:spPr bwMode="auto">
          <a:xfrm>
            <a:off x="7389813" y="3602038"/>
            <a:ext cx="322262" cy="342900"/>
          </a:xfrm>
          <a:prstGeom prst="ellipse">
            <a:avLst/>
          </a:prstGeom>
          <a:solidFill>
            <a:schemeClr val="bg1"/>
          </a:solidFill>
          <a:ln w="6350">
            <a:solidFill>
              <a:schemeClr val="tx1"/>
            </a:solidFill>
            <a:round/>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10" name="Oval 146"/>
          <p:cNvSpPr>
            <a:spLocks noChangeAspect="1" noChangeArrowheads="1"/>
          </p:cNvSpPr>
          <p:nvPr/>
        </p:nvSpPr>
        <p:spPr bwMode="auto">
          <a:xfrm>
            <a:off x="7823200" y="3600450"/>
            <a:ext cx="323850" cy="339725"/>
          </a:xfrm>
          <a:prstGeom prst="ellipse">
            <a:avLst/>
          </a:prstGeom>
          <a:solidFill>
            <a:schemeClr val="bg1"/>
          </a:solidFill>
          <a:ln w="6350">
            <a:solidFill>
              <a:schemeClr val="tx1"/>
            </a:solidFill>
            <a:round/>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11" name="Rectangle 147"/>
          <p:cNvSpPr>
            <a:spLocks noChangeAspect="1" noChangeArrowheads="1"/>
          </p:cNvSpPr>
          <p:nvPr/>
        </p:nvSpPr>
        <p:spPr bwMode="auto">
          <a:xfrm>
            <a:off x="7889875" y="3560763"/>
            <a:ext cx="334963" cy="423862"/>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12" name="Freeform 148"/>
          <p:cNvSpPr>
            <a:spLocks noChangeAspect="1"/>
          </p:cNvSpPr>
          <p:nvPr/>
        </p:nvSpPr>
        <p:spPr bwMode="auto">
          <a:xfrm rot="5400000" flipV="1">
            <a:off x="7372351" y="3240087"/>
            <a:ext cx="804862" cy="119063"/>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59"/>
              <a:gd name="T190" fmla="*/ 0 h 334"/>
              <a:gd name="T191" fmla="*/ 2159 w 2159"/>
              <a:gd name="T192" fmla="*/ 334 h 3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5" y="317"/>
                </a:lnTo>
                <a:lnTo>
                  <a:pt x="55" y="318"/>
                </a:lnTo>
                <a:lnTo>
                  <a:pt x="56" y="319"/>
                </a:lnTo>
                <a:lnTo>
                  <a:pt x="57" y="320"/>
                </a:lnTo>
                <a:lnTo>
                  <a:pt x="57" y="321"/>
                </a:lnTo>
                <a:lnTo>
                  <a:pt x="58" y="321"/>
                </a:lnTo>
                <a:lnTo>
                  <a:pt x="58" y="322"/>
                </a:lnTo>
                <a:lnTo>
                  <a:pt x="59" y="322"/>
                </a:lnTo>
                <a:lnTo>
                  <a:pt x="59" y="323"/>
                </a:lnTo>
                <a:lnTo>
                  <a:pt x="60" y="324"/>
                </a:lnTo>
                <a:lnTo>
                  <a:pt x="61" y="325"/>
                </a:lnTo>
                <a:lnTo>
                  <a:pt x="62" y="326"/>
                </a:lnTo>
                <a:lnTo>
                  <a:pt x="63" y="327"/>
                </a:lnTo>
                <a:lnTo>
                  <a:pt x="64" y="328"/>
                </a:lnTo>
                <a:lnTo>
                  <a:pt x="65" y="329"/>
                </a:lnTo>
                <a:lnTo>
                  <a:pt x="66" y="329"/>
                </a:lnTo>
                <a:lnTo>
                  <a:pt x="66" y="330"/>
                </a:lnTo>
                <a:lnTo>
                  <a:pt x="67" y="330"/>
                </a:lnTo>
                <a:lnTo>
                  <a:pt x="68" y="331"/>
                </a:lnTo>
                <a:lnTo>
                  <a:pt x="69" y="331"/>
                </a:lnTo>
                <a:lnTo>
                  <a:pt x="69" y="332"/>
                </a:lnTo>
                <a:lnTo>
                  <a:pt x="70" y="332"/>
                </a:lnTo>
                <a:lnTo>
                  <a:pt x="71" y="333"/>
                </a:lnTo>
                <a:lnTo>
                  <a:pt x="72" y="333"/>
                </a:lnTo>
                <a:lnTo>
                  <a:pt x="73" y="333"/>
                </a:lnTo>
                <a:lnTo>
                  <a:pt x="74" y="333"/>
                </a:lnTo>
                <a:lnTo>
                  <a:pt x="74" y="334"/>
                </a:lnTo>
                <a:lnTo>
                  <a:pt x="75" y="334"/>
                </a:lnTo>
                <a:lnTo>
                  <a:pt x="76" y="334"/>
                </a:lnTo>
                <a:lnTo>
                  <a:pt x="77" y="334"/>
                </a:lnTo>
                <a:lnTo>
                  <a:pt x="78" y="334"/>
                </a:lnTo>
                <a:lnTo>
                  <a:pt x="79" y="334"/>
                </a:lnTo>
                <a:lnTo>
                  <a:pt x="80" y="333"/>
                </a:lnTo>
                <a:lnTo>
                  <a:pt x="81" y="333"/>
                </a:lnTo>
                <a:lnTo>
                  <a:pt x="82" y="333"/>
                </a:lnTo>
                <a:lnTo>
                  <a:pt x="83" y="333"/>
                </a:lnTo>
                <a:lnTo>
                  <a:pt x="83" y="332"/>
                </a:lnTo>
                <a:lnTo>
                  <a:pt x="84" y="332"/>
                </a:lnTo>
                <a:lnTo>
                  <a:pt x="85" y="332"/>
                </a:lnTo>
                <a:lnTo>
                  <a:pt x="85" y="331"/>
                </a:lnTo>
                <a:lnTo>
                  <a:pt x="86" y="331"/>
                </a:lnTo>
                <a:lnTo>
                  <a:pt x="87" y="330"/>
                </a:lnTo>
                <a:lnTo>
                  <a:pt x="88" y="330"/>
                </a:lnTo>
                <a:lnTo>
                  <a:pt x="88" y="329"/>
                </a:lnTo>
                <a:lnTo>
                  <a:pt x="89" y="329"/>
                </a:lnTo>
                <a:lnTo>
                  <a:pt x="90" y="328"/>
                </a:lnTo>
                <a:lnTo>
                  <a:pt x="91" y="327"/>
                </a:lnTo>
                <a:lnTo>
                  <a:pt x="92" y="326"/>
                </a:lnTo>
                <a:lnTo>
                  <a:pt x="92" y="325"/>
                </a:lnTo>
                <a:lnTo>
                  <a:pt x="93" y="325"/>
                </a:lnTo>
                <a:lnTo>
                  <a:pt x="93" y="324"/>
                </a:lnTo>
                <a:lnTo>
                  <a:pt x="94" y="324"/>
                </a:lnTo>
                <a:lnTo>
                  <a:pt x="94" y="323"/>
                </a:lnTo>
                <a:lnTo>
                  <a:pt x="95" y="323"/>
                </a:lnTo>
                <a:lnTo>
                  <a:pt x="95" y="322"/>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6" y="21"/>
                </a:lnTo>
                <a:lnTo>
                  <a:pt x="206" y="20"/>
                </a:lnTo>
                <a:lnTo>
                  <a:pt x="207" y="19"/>
                </a:lnTo>
                <a:lnTo>
                  <a:pt x="208" y="18"/>
                </a:lnTo>
                <a:lnTo>
                  <a:pt x="208" y="17"/>
                </a:lnTo>
                <a:lnTo>
                  <a:pt x="209" y="16"/>
                </a:lnTo>
                <a:lnTo>
                  <a:pt x="210" y="15"/>
                </a:lnTo>
                <a:lnTo>
                  <a:pt x="210" y="14"/>
                </a:lnTo>
                <a:lnTo>
                  <a:pt x="211" y="14"/>
                </a:lnTo>
                <a:lnTo>
                  <a:pt x="211" y="13"/>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9" y="5"/>
                </a:lnTo>
                <a:lnTo>
                  <a:pt x="220" y="4"/>
                </a:lnTo>
                <a:lnTo>
                  <a:pt x="221" y="4"/>
                </a:lnTo>
                <a:lnTo>
                  <a:pt x="221" y="3"/>
                </a:lnTo>
                <a:lnTo>
                  <a:pt x="222" y="3"/>
                </a:lnTo>
                <a:lnTo>
                  <a:pt x="223" y="2"/>
                </a:lnTo>
                <a:lnTo>
                  <a:pt x="224" y="2"/>
                </a:lnTo>
                <a:lnTo>
                  <a:pt x="225" y="1"/>
                </a:lnTo>
                <a:lnTo>
                  <a:pt x="226" y="1"/>
                </a:lnTo>
                <a:lnTo>
                  <a:pt x="227" y="1"/>
                </a:lnTo>
                <a:lnTo>
                  <a:pt x="228" y="0"/>
                </a:lnTo>
                <a:lnTo>
                  <a:pt x="229" y="0"/>
                </a:lnTo>
                <a:lnTo>
                  <a:pt x="230" y="0"/>
                </a:lnTo>
                <a:lnTo>
                  <a:pt x="231" y="0"/>
                </a:lnTo>
                <a:lnTo>
                  <a:pt x="232" y="0"/>
                </a:lnTo>
                <a:lnTo>
                  <a:pt x="233" y="0"/>
                </a:lnTo>
                <a:lnTo>
                  <a:pt x="233" y="1"/>
                </a:lnTo>
                <a:lnTo>
                  <a:pt x="234" y="1"/>
                </a:lnTo>
                <a:lnTo>
                  <a:pt x="235" y="1"/>
                </a:lnTo>
                <a:lnTo>
                  <a:pt x="236" y="1"/>
                </a:lnTo>
                <a:lnTo>
                  <a:pt x="237" y="2"/>
                </a:lnTo>
                <a:lnTo>
                  <a:pt x="238" y="2"/>
                </a:lnTo>
                <a:lnTo>
                  <a:pt x="239" y="3"/>
                </a:lnTo>
                <a:lnTo>
                  <a:pt x="240" y="3"/>
                </a:lnTo>
                <a:lnTo>
                  <a:pt x="241" y="4"/>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8" y="11"/>
                </a:lnTo>
                <a:lnTo>
                  <a:pt x="249" y="12"/>
                </a:lnTo>
                <a:lnTo>
                  <a:pt x="249" y="13"/>
                </a:lnTo>
                <a:lnTo>
                  <a:pt x="250" y="13"/>
                </a:lnTo>
                <a:lnTo>
                  <a:pt x="250" y="14"/>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5" y="321"/>
                </a:lnTo>
                <a:lnTo>
                  <a:pt x="365" y="322"/>
                </a:lnTo>
                <a:lnTo>
                  <a:pt x="366" y="322"/>
                </a:lnTo>
                <a:lnTo>
                  <a:pt x="366" y="323"/>
                </a:lnTo>
                <a:lnTo>
                  <a:pt x="367" y="323"/>
                </a:lnTo>
                <a:lnTo>
                  <a:pt x="367" y="324"/>
                </a:lnTo>
                <a:lnTo>
                  <a:pt x="368" y="325"/>
                </a:lnTo>
                <a:lnTo>
                  <a:pt x="369" y="326"/>
                </a:lnTo>
                <a:lnTo>
                  <a:pt x="370" y="327"/>
                </a:lnTo>
                <a:lnTo>
                  <a:pt x="371" y="328"/>
                </a:lnTo>
                <a:lnTo>
                  <a:pt x="372" y="328"/>
                </a:lnTo>
                <a:lnTo>
                  <a:pt x="372" y="329"/>
                </a:lnTo>
                <a:lnTo>
                  <a:pt x="373" y="329"/>
                </a:lnTo>
                <a:lnTo>
                  <a:pt x="373" y="330"/>
                </a:lnTo>
                <a:lnTo>
                  <a:pt x="374" y="330"/>
                </a:lnTo>
                <a:lnTo>
                  <a:pt x="375" y="331"/>
                </a:lnTo>
                <a:lnTo>
                  <a:pt x="376" y="331"/>
                </a:lnTo>
                <a:lnTo>
                  <a:pt x="376" y="332"/>
                </a:lnTo>
                <a:lnTo>
                  <a:pt x="377" y="332"/>
                </a:lnTo>
                <a:lnTo>
                  <a:pt x="378" y="332"/>
                </a:lnTo>
                <a:lnTo>
                  <a:pt x="379" y="333"/>
                </a:lnTo>
                <a:lnTo>
                  <a:pt x="380" y="333"/>
                </a:lnTo>
                <a:lnTo>
                  <a:pt x="381" y="333"/>
                </a:lnTo>
                <a:lnTo>
                  <a:pt x="381" y="334"/>
                </a:lnTo>
                <a:lnTo>
                  <a:pt x="382" y="334"/>
                </a:lnTo>
                <a:lnTo>
                  <a:pt x="383" y="334"/>
                </a:lnTo>
                <a:lnTo>
                  <a:pt x="384" y="334"/>
                </a:lnTo>
                <a:lnTo>
                  <a:pt x="385" y="334"/>
                </a:lnTo>
                <a:lnTo>
                  <a:pt x="386" y="334"/>
                </a:lnTo>
                <a:lnTo>
                  <a:pt x="387" y="333"/>
                </a:lnTo>
                <a:lnTo>
                  <a:pt x="388" y="333"/>
                </a:lnTo>
                <a:lnTo>
                  <a:pt x="389" y="333"/>
                </a:lnTo>
                <a:lnTo>
                  <a:pt x="390" y="333"/>
                </a:lnTo>
                <a:lnTo>
                  <a:pt x="390" y="332"/>
                </a:lnTo>
                <a:lnTo>
                  <a:pt x="391" y="332"/>
                </a:lnTo>
                <a:lnTo>
                  <a:pt x="392" y="332"/>
                </a:lnTo>
                <a:lnTo>
                  <a:pt x="392" y="331"/>
                </a:lnTo>
                <a:lnTo>
                  <a:pt x="393" y="331"/>
                </a:lnTo>
                <a:lnTo>
                  <a:pt x="394" y="331"/>
                </a:lnTo>
                <a:lnTo>
                  <a:pt x="394" y="330"/>
                </a:lnTo>
                <a:lnTo>
                  <a:pt x="395" y="330"/>
                </a:lnTo>
                <a:lnTo>
                  <a:pt x="396" y="329"/>
                </a:lnTo>
                <a:lnTo>
                  <a:pt x="397" y="328"/>
                </a:lnTo>
                <a:lnTo>
                  <a:pt x="398" y="327"/>
                </a:lnTo>
                <a:lnTo>
                  <a:pt x="399" y="326"/>
                </a:lnTo>
                <a:lnTo>
                  <a:pt x="400" y="325"/>
                </a:lnTo>
                <a:lnTo>
                  <a:pt x="401" y="324"/>
                </a:lnTo>
                <a:lnTo>
                  <a:pt x="402" y="323"/>
                </a:lnTo>
                <a:lnTo>
                  <a:pt x="403" y="322"/>
                </a:lnTo>
                <a:lnTo>
                  <a:pt x="403" y="321"/>
                </a:lnTo>
                <a:lnTo>
                  <a:pt x="404" y="320"/>
                </a:lnTo>
                <a:lnTo>
                  <a:pt x="405" y="319"/>
                </a:lnTo>
                <a:lnTo>
                  <a:pt x="405" y="318"/>
                </a:lnTo>
                <a:lnTo>
                  <a:pt x="406" y="317"/>
                </a:lnTo>
                <a:lnTo>
                  <a:pt x="407" y="316"/>
                </a:lnTo>
                <a:lnTo>
                  <a:pt x="407" y="315"/>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20" y="11"/>
                </a:lnTo>
                <a:lnTo>
                  <a:pt x="521" y="10"/>
                </a:lnTo>
                <a:lnTo>
                  <a:pt x="522" y="9"/>
                </a:lnTo>
                <a:lnTo>
                  <a:pt x="522" y="8"/>
                </a:lnTo>
                <a:lnTo>
                  <a:pt x="523" y="8"/>
                </a:lnTo>
                <a:lnTo>
                  <a:pt x="523" y="7"/>
                </a:lnTo>
                <a:lnTo>
                  <a:pt x="524" y="7"/>
                </a:lnTo>
                <a:lnTo>
                  <a:pt x="525" y="6"/>
                </a:lnTo>
                <a:lnTo>
                  <a:pt x="526" y="5"/>
                </a:lnTo>
                <a:lnTo>
                  <a:pt x="527" y="4"/>
                </a:lnTo>
                <a:lnTo>
                  <a:pt x="528" y="4"/>
                </a:lnTo>
                <a:lnTo>
                  <a:pt x="528" y="3"/>
                </a:lnTo>
                <a:lnTo>
                  <a:pt x="529" y="3"/>
                </a:lnTo>
                <a:lnTo>
                  <a:pt x="530" y="3"/>
                </a:lnTo>
                <a:lnTo>
                  <a:pt x="530" y="2"/>
                </a:lnTo>
                <a:lnTo>
                  <a:pt x="531" y="2"/>
                </a:lnTo>
                <a:lnTo>
                  <a:pt x="532" y="2"/>
                </a:lnTo>
                <a:lnTo>
                  <a:pt x="532" y="1"/>
                </a:lnTo>
                <a:lnTo>
                  <a:pt x="533" y="1"/>
                </a:lnTo>
                <a:lnTo>
                  <a:pt x="534" y="1"/>
                </a:lnTo>
                <a:lnTo>
                  <a:pt x="535" y="1"/>
                </a:lnTo>
                <a:lnTo>
                  <a:pt x="536" y="0"/>
                </a:lnTo>
                <a:lnTo>
                  <a:pt x="537" y="0"/>
                </a:lnTo>
                <a:lnTo>
                  <a:pt x="538" y="0"/>
                </a:lnTo>
                <a:lnTo>
                  <a:pt x="539" y="0"/>
                </a:lnTo>
                <a:lnTo>
                  <a:pt x="540" y="0"/>
                </a:lnTo>
                <a:lnTo>
                  <a:pt x="541" y="1"/>
                </a:lnTo>
                <a:lnTo>
                  <a:pt x="542" y="1"/>
                </a:lnTo>
                <a:lnTo>
                  <a:pt x="543" y="1"/>
                </a:lnTo>
                <a:lnTo>
                  <a:pt x="544" y="2"/>
                </a:lnTo>
                <a:lnTo>
                  <a:pt x="545" y="2"/>
                </a:lnTo>
                <a:lnTo>
                  <a:pt x="546" y="2"/>
                </a:lnTo>
                <a:lnTo>
                  <a:pt x="546" y="3"/>
                </a:lnTo>
                <a:lnTo>
                  <a:pt x="547" y="3"/>
                </a:lnTo>
                <a:lnTo>
                  <a:pt x="548" y="4"/>
                </a:lnTo>
                <a:lnTo>
                  <a:pt x="549" y="4"/>
                </a:lnTo>
                <a:lnTo>
                  <a:pt x="549" y="5"/>
                </a:lnTo>
                <a:lnTo>
                  <a:pt x="550" y="5"/>
                </a:lnTo>
                <a:lnTo>
                  <a:pt x="550" y="6"/>
                </a:lnTo>
                <a:lnTo>
                  <a:pt x="551" y="6"/>
                </a:lnTo>
                <a:lnTo>
                  <a:pt x="552" y="7"/>
                </a:lnTo>
                <a:lnTo>
                  <a:pt x="553" y="8"/>
                </a:lnTo>
                <a:lnTo>
                  <a:pt x="554" y="9"/>
                </a:lnTo>
                <a:lnTo>
                  <a:pt x="555" y="10"/>
                </a:lnTo>
                <a:lnTo>
                  <a:pt x="555" y="11"/>
                </a:lnTo>
                <a:lnTo>
                  <a:pt x="556" y="11"/>
                </a:lnTo>
                <a:lnTo>
                  <a:pt x="556" y="12"/>
                </a:lnTo>
                <a:lnTo>
                  <a:pt x="557" y="12"/>
                </a:lnTo>
                <a:lnTo>
                  <a:pt x="557" y="13"/>
                </a:lnTo>
                <a:lnTo>
                  <a:pt x="558" y="14"/>
                </a:lnTo>
                <a:lnTo>
                  <a:pt x="558" y="15"/>
                </a:lnTo>
                <a:lnTo>
                  <a:pt x="559" y="16"/>
                </a:lnTo>
                <a:lnTo>
                  <a:pt x="560" y="17"/>
                </a:lnTo>
                <a:lnTo>
                  <a:pt x="560" y="18"/>
                </a:lnTo>
                <a:lnTo>
                  <a:pt x="561" y="19"/>
                </a:lnTo>
                <a:lnTo>
                  <a:pt x="562" y="20"/>
                </a:lnTo>
                <a:lnTo>
                  <a:pt x="562" y="21"/>
                </a:lnTo>
                <a:lnTo>
                  <a:pt x="563" y="22"/>
                </a:lnTo>
                <a:lnTo>
                  <a:pt x="563" y="23"/>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70" y="318"/>
                </a:lnTo>
                <a:lnTo>
                  <a:pt x="670" y="319"/>
                </a:lnTo>
                <a:lnTo>
                  <a:pt x="671" y="319"/>
                </a:lnTo>
                <a:lnTo>
                  <a:pt x="671" y="320"/>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1" y="330"/>
                </a:lnTo>
                <a:lnTo>
                  <a:pt x="682" y="331"/>
                </a:lnTo>
                <a:lnTo>
                  <a:pt x="683" y="331"/>
                </a:lnTo>
                <a:lnTo>
                  <a:pt x="684" y="332"/>
                </a:lnTo>
                <a:lnTo>
                  <a:pt x="685" y="332"/>
                </a:lnTo>
                <a:lnTo>
                  <a:pt x="686" y="333"/>
                </a:lnTo>
                <a:lnTo>
                  <a:pt x="687" y="333"/>
                </a:lnTo>
                <a:lnTo>
                  <a:pt x="688" y="333"/>
                </a:lnTo>
                <a:lnTo>
                  <a:pt x="689" y="333"/>
                </a:lnTo>
                <a:lnTo>
                  <a:pt x="689" y="334"/>
                </a:lnTo>
                <a:lnTo>
                  <a:pt x="690" y="334"/>
                </a:lnTo>
                <a:lnTo>
                  <a:pt x="691" y="334"/>
                </a:lnTo>
                <a:lnTo>
                  <a:pt x="692" y="334"/>
                </a:lnTo>
                <a:lnTo>
                  <a:pt x="693" y="334"/>
                </a:lnTo>
                <a:lnTo>
                  <a:pt x="694" y="334"/>
                </a:lnTo>
                <a:lnTo>
                  <a:pt x="694" y="333"/>
                </a:lnTo>
                <a:lnTo>
                  <a:pt x="695" y="333"/>
                </a:lnTo>
                <a:lnTo>
                  <a:pt x="696" y="333"/>
                </a:lnTo>
                <a:lnTo>
                  <a:pt x="697" y="333"/>
                </a:lnTo>
                <a:lnTo>
                  <a:pt x="697" y="332"/>
                </a:lnTo>
                <a:lnTo>
                  <a:pt x="698" y="332"/>
                </a:lnTo>
                <a:lnTo>
                  <a:pt x="699" y="332"/>
                </a:lnTo>
                <a:lnTo>
                  <a:pt x="700" y="331"/>
                </a:lnTo>
                <a:lnTo>
                  <a:pt x="701" y="331"/>
                </a:lnTo>
                <a:lnTo>
                  <a:pt x="701" y="330"/>
                </a:lnTo>
                <a:lnTo>
                  <a:pt x="702" y="330"/>
                </a:lnTo>
                <a:lnTo>
                  <a:pt x="703" y="329"/>
                </a:lnTo>
                <a:lnTo>
                  <a:pt x="704" y="328"/>
                </a:lnTo>
                <a:lnTo>
                  <a:pt x="705" y="328"/>
                </a:lnTo>
                <a:lnTo>
                  <a:pt x="705" y="327"/>
                </a:lnTo>
                <a:lnTo>
                  <a:pt x="706" y="327"/>
                </a:lnTo>
                <a:lnTo>
                  <a:pt x="706" y="326"/>
                </a:lnTo>
                <a:lnTo>
                  <a:pt x="707" y="326"/>
                </a:lnTo>
                <a:lnTo>
                  <a:pt x="707" y="325"/>
                </a:lnTo>
                <a:lnTo>
                  <a:pt x="708" y="325"/>
                </a:lnTo>
                <a:lnTo>
                  <a:pt x="708" y="324"/>
                </a:lnTo>
                <a:lnTo>
                  <a:pt x="709" y="323"/>
                </a:lnTo>
                <a:lnTo>
                  <a:pt x="710" y="322"/>
                </a:lnTo>
                <a:lnTo>
                  <a:pt x="711" y="321"/>
                </a:lnTo>
                <a:lnTo>
                  <a:pt x="711" y="320"/>
                </a:lnTo>
                <a:lnTo>
                  <a:pt x="712" y="320"/>
                </a:lnTo>
                <a:lnTo>
                  <a:pt x="712" y="319"/>
                </a:lnTo>
                <a:lnTo>
                  <a:pt x="713" y="318"/>
                </a:lnTo>
                <a:lnTo>
                  <a:pt x="714" y="317"/>
                </a:lnTo>
                <a:lnTo>
                  <a:pt x="714" y="316"/>
                </a:lnTo>
                <a:lnTo>
                  <a:pt x="714" y="315"/>
                </a:lnTo>
                <a:lnTo>
                  <a:pt x="715" y="315"/>
                </a:lnTo>
                <a:lnTo>
                  <a:pt x="715" y="314"/>
                </a:lnTo>
                <a:lnTo>
                  <a:pt x="716" y="313"/>
                </a:lnTo>
                <a:lnTo>
                  <a:pt x="716" y="312"/>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4" y="16"/>
                </a:lnTo>
                <a:lnTo>
                  <a:pt x="824" y="15"/>
                </a:lnTo>
                <a:lnTo>
                  <a:pt x="825" y="14"/>
                </a:lnTo>
                <a:lnTo>
                  <a:pt x="825" y="13"/>
                </a:lnTo>
                <a:lnTo>
                  <a:pt x="826" y="13"/>
                </a:lnTo>
                <a:lnTo>
                  <a:pt x="826" y="12"/>
                </a:lnTo>
                <a:lnTo>
                  <a:pt x="827" y="11"/>
                </a:lnTo>
                <a:lnTo>
                  <a:pt x="828" y="10"/>
                </a:lnTo>
                <a:lnTo>
                  <a:pt x="829" y="9"/>
                </a:lnTo>
                <a:lnTo>
                  <a:pt x="830" y="8"/>
                </a:lnTo>
                <a:lnTo>
                  <a:pt x="831" y="7"/>
                </a:lnTo>
                <a:lnTo>
                  <a:pt x="832" y="6"/>
                </a:lnTo>
                <a:lnTo>
                  <a:pt x="833" y="5"/>
                </a:lnTo>
                <a:lnTo>
                  <a:pt x="834" y="5"/>
                </a:lnTo>
                <a:lnTo>
                  <a:pt x="834" y="4"/>
                </a:lnTo>
                <a:lnTo>
                  <a:pt x="835" y="4"/>
                </a:lnTo>
                <a:lnTo>
                  <a:pt x="836" y="3"/>
                </a:lnTo>
                <a:lnTo>
                  <a:pt x="837" y="3"/>
                </a:lnTo>
                <a:lnTo>
                  <a:pt x="837" y="2"/>
                </a:lnTo>
                <a:lnTo>
                  <a:pt x="838" y="2"/>
                </a:lnTo>
                <a:lnTo>
                  <a:pt x="839" y="2"/>
                </a:lnTo>
                <a:lnTo>
                  <a:pt x="839" y="1"/>
                </a:lnTo>
                <a:lnTo>
                  <a:pt x="840" y="1"/>
                </a:lnTo>
                <a:lnTo>
                  <a:pt x="841" y="1"/>
                </a:lnTo>
                <a:lnTo>
                  <a:pt x="842" y="1"/>
                </a:lnTo>
                <a:lnTo>
                  <a:pt x="843" y="0"/>
                </a:lnTo>
                <a:lnTo>
                  <a:pt x="844" y="0"/>
                </a:lnTo>
                <a:lnTo>
                  <a:pt x="845" y="0"/>
                </a:lnTo>
                <a:lnTo>
                  <a:pt x="846" y="0"/>
                </a:lnTo>
                <a:lnTo>
                  <a:pt x="847" y="0"/>
                </a:lnTo>
                <a:lnTo>
                  <a:pt x="848" y="1"/>
                </a:lnTo>
                <a:lnTo>
                  <a:pt x="849" y="1"/>
                </a:lnTo>
                <a:lnTo>
                  <a:pt x="850" y="1"/>
                </a:lnTo>
                <a:lnTo>
                  <a:pt x="851" y="1"/>
                </a:lnTo>
                <a:lnTo>
                  <a:pt x="851" y="2"/>
                </a:lnTo>
                <a:lnTo>
                  <a:pt x="852" y="2"/>
                </a:lnTo>
                <a:lnTo>
                  <a:pt x="853" y="2"/>
                </a:lnTo>
                <a:lnTo>
                  <a:pt x="853" y="3"/>
                </a:lnTo>
                <a:lnTo>
                  <a:pt x="854" y="3"/>
                </a:lnTo>
                <a:lnTo>
                  <a:pt x="855" y="4"/>
                </a:lnTo>
                <a:lnTo>
                  <a:pt x="856" y="4"/>
                </a:lnTo>
                <a:lnTo>
                  <a:pt x="856" y="5"/>
                </a:lnTo>
                <a:lnTo>
                  <a:pt x="857" y="5"/>
                </a:lnTo>
                <a:lnTo>
                  <a:pt x="858" y="6"/>
                </a:lnTo>
                <a:lnTo>
                  <a:pt x="859" y="7"/>
                </a:lnTo>
                <a:lnTo>
                  <a:pt x="860" y="8"/>
                </a:lnTo>
                <a:lnTo>
                  <a:pt x="861" y="9"/>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9" y="19"/>
                </a:lnTo>
                <a:lnTo>
                  <a:pt x="869" y="20"/>
                </a:lnTo>
                <a:lnTo>
                  <a:pt x="869" y="21"/>
                </a:lnTo>
                <a:lnTo>
                  <a:pt x="870" y="22"/>
                </a:lnTo>
                <a:lnTo>
                  <a:pt x="871" y="23"/>
                </a:lnTo>
                <a:lnTo>
                  <a:pt x="871" y="24"/>
                </a:lnTo>
                <a:lnTo>
                  <a:pt x="872" y="25"/>
                </a:lnTo>
                <a:lnTo>
                  <a:pt x="872" y="26"/>
                </a:lnTo>
                <a:lnTo>
                  <a:pt x="873" y="27"/>
                </a:lnTo>
                <a:lnTo>
                  <a:pt x="873" y="28"/>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1" y="307"/>
                </a:lnTo>
                <a:lnTo>
                  <a:pt x="971" y="308"/>
                </a:lnTo>
                <a:lnTo>
                  <a:pt x="972" y="309"/>
                </a:lnTo>
                <a:lnTo>
                  <a:pt x="972" y="310"/>
                </a:lnTo>
                <a:lnTo>
                  <a:pt x="973" y="311"/>
                </a:lnTo>
                <a:lnTo>
                  <a:pt x="973" y="312"/>
                </a:lnTo>
                <a:lnTo>
                  <a:pt x="974" y="313"/>
                </a:lnTo>
                <a:lnTo>
                  <a:pt x="975" y="314"/>
                </a:lnTo>
                <a:lnTo>
                  <a:pt x="975" y="315"/>
                </a:lnTo>
                <a:lnTo>
                  <a:pt x="976" y="316"/>
                </a:lnTo>
                <a:lnTo>
                  <a:pt x="977" y="317"/>
                </a:lnTo>
                <a:lnTo>
                  <a:pt x="977" y="318"/>
                </a:lnTo>
                <a:lnTo>
                  <a:pt x="978" y="319"/>
                </a:lnTo>
                <a:lnTo>
                  <a:pt x="979" y="320"/>
                </a:lnTo>
                <a:lnTo>
                  <a:pt x="979" y="321"/>
                </a:lnTo>
                <a:lnTo>
                  <a:pt x="980" y="321"/>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8" y="330"/>
                </a:lnTo>
                <a:lnTo>
                  <a:pt x="989" y="330"/>
                </a:lnTo>
                <a:lnTo>
                  <a:pt x="989" y="331"/>
                </a:lnTo>
                <a:lnTo>
                  <a:pt x="990" y="331"/>
                </a:lnTo>
                <a:lnTo>
                  <a:pt x="991" y="332"/>
                </a:lnTo>
                <a:lnTo>
                  <a:pt x="992" y="332"/>
                </a:lnTo>
                <a:lnTo>
                  <a:pt x="993" y="333"/>
                </a:lnTo>
                <a:lnTo>
                  <a:pt x="994" y="333"/>
                </a:lnTo>
                <a:lnTo>
                  <a:pt x="995" y="333"/>
                </a:lnTo>
                <a:lnTo>
                  <a:pt x="996" y="333"/>
                </a:lnTo>
                <a:lnTo>
                  <a:pt x="996" y="334"/>
                </a:lnTo>
                <a:lnTo>
                  <a:pt x="997" y="334"/>
                </a:lnTo>
                <a:lnTo>
                  <a:pt x="998" y="334"/>
                </a:lnTo>
                <a:lnTo>
                  <a:pt x="999" y="334"/>
                </a:lnTo>
                <a:lnTo>
                  <a:pt x="1000" y="334"/>
                </a:lnTo>
                <a:lnTo>
                  <a:pt x="1001" y="334"/>
                </a:lnTo>
                <a:lnTo>
                  <a:pt x="1002" y="333"/>
                </a:lnTo>
                <a:lnTo>
                  <a:pt x="1003" y="333"/>
                </a:lnTo>
                <a:lnTo>
                  <a:pt x="1004" y="333"/>
                </a:lnTo>
                <a:lnTo>
                  <a:pt x="1005" y="332"/>
                </a:lnTo>
                <a:lnTo>
                  <a:pt x="1006" y="332"/>
                </a:lnTo>
                <a:lnTo>
                  <a:pt x="1007" y="331"/>
                </a:lnTo>
                <a:lnTo>
                  <a:pt x="1008" y="331"/>
                </a:lnTo>
                <a:lnTo>
                  <a:pt x="1008" y="330"/>
                </a:lnTo>
                <a:lnTo>
                  <a:pt x="1009" y="330"/>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8" y="21"/>
                </a:lnTo>
                <a:lnTo>
                  <a:pt x="1128" y="20"/>
                </a:lnTo>
                <a:lnTo>
                  <a:pt x="1129" y="19"/>
                </a:lnTo>
                <a:lnTo>
                  <a:pt x="1129" y="18"/>
                </a:lnTo>
                <a:lnTo>
                  <a:pt x="1130" y="18"/>
                </a:lnTo>
                <a:lnTo>
                  <a:pt x="1130" y="17"/>
                </a:lnTo>
                <a:lnTo>
                  <a:pt x="1131" y="16"/>
                </a:lnTo>
                <a:lnTo>
                  <a:pt x="1132" y="15"/>
                </a:lnTo>
                <a:lnTo>
                  <a:pt x="1132" y="14"/>
                </a:lnTo>
                <a:lnTo>
                  <a:pt x="1133" y="14"/>
                </a:lnTo>
                <a:lnTo>
                  <a:pt x="1133" y="13"/>
                </a:lnTo>
                <a:lnTo>
                  <a:pt x="1134" y="12"/>
                </a:lnTo>
                <a:lnTo>
                  <a:pt x="1135" y="11"/>
                </a:lnTo>
                <a:lnTo>
                  <a:pt x="1135" y="10"/>
                </a:lnTo>
                <a:lnTo>
                  <a:pt x="1136" y="9"/>
                </a:lnTo>
                <a:lnTo>
                  <a:pt x="1137" y="8"/>
                </a:lnTo>
                <a:lnTo>
                  <a:pt x="1138" y="7"/>
                </a:lnTo>
                <a:lnTo>
                  <a:pt x="1139" y="6"/>
                </a:lnTo>
                <a:lnTo>
                  <a:pt x="1140" y="6"/>
                </a:lnTo>
                <a:lnTo>
                  <a:pt x="1140" y="5"/>
                </a:lnTo>
                <a:lnTo>
                  <a:pt x="1141" y="5"/>
                </a:lnTo>
                <a:lnTo>
                  <a:pt x="1141" y="4"/>
                </a:lnTo>
                <a:lnTo>
                  <a:pt x="1142" y="4"/>
                </a:lnTo>
                <a:lnTo>
                  <a:pt x="1143" y="3"/>
                </a:lnTo>
                <a:lnTo>
                  <a:pt x="1144" y="3"/>
                </a:lnTo>
                <a:lnTo>
                  <a:pt x="1144" y="2"/>
                </a:lnTo>
                <a:lnTo>
                  <a:pt x="1145" y="2"/>
                </a:lnTo>
                <a:lnTo>
                  <a:pt x="1146" y="2"/>
                </a:lnTo>
                <a:lnTo>
                  <a:pt x="1146" y="1"/>
                </a:lnTo>
                <a:lnTo>
                  <a:pt x="1147" y="1"/>
                </a:lnTo>
                <a:lnTo>
                  <a:pt x="1148" y="1"/>
                </a:lnTo>
                <a:lnTo>
                  <a:pt x="1149" y="1"/>
                </a:lnTo>
                <a:lnTo>
                  <a:pt x="1150" y="0"/>
                </a:lnTo>
                <a:lnTo>
                  <a:pt x="1151" y="0"/>
                </a:lnTo>
                <a:lnTo>
                  <a:pt x="1152" y="0"/>
                </a:lnTo>
                <a:lnTo>
                  <a:pt x="1153" y="0"/>
                </a:lnTo>
                <a:lnTo>
                  <a:pt x="1154" y="0"/>
                </a:lnTo>
                <a:lnTo>
                  <a:pt x="1155" y="0"/>
                </a:lnTo>
                <a:lnTo>
                  <a:pt x="1155" y="1"/>
                </a:lnTo>
                <a:lnTo>
                  <a:pt x="1156" y="1"/>
                </a:lnTo>
                <a:lnTo>
                  <a:pt x="1157" y="1"/>
                </a:lnTo>
                <a:lnTo>
                  <a:pt x="1158" y="1"/>
                </a:lnTo>
                <a:lnTo>
                  <a:pt x="1158" y="2"/>
                </a:lnTo>
                <a:lnTo>
                  <a:pt x="1159" y="2"/>
                </a:lnTo>
                <a:lnTo>
                  <a:pt x="1160" y="2"/>
                </a:lnTo>
                <a:lnTo>
                  <a:pt x="1160" y="3"/>
                </a:lnTo>
                <a:lnTo>
                  <a:pt x="1161" y="3"/>
                </a:lnTo>
                <a:lnTo>
                  <a:pt x="1162" y="4"/>
                </a:lnTo>
                <a:lnTo>
                  <a:pt x="1163" y="4"/>
                </a:lnTo>
                <a:lnTo>
                  <a:pt x="1163" y="5"/>
                </a:lnTo>
                <a:lnTo>
                  <a:pt x="1164" y="5"/>
                </a:lnTo>
                <a:lnTo>
                  <a:pt x="1165" y="6"/>
                </a:lnTo>
                <a:lnTo>
                  <a:pt x="1166" y="7"/>
                </a:lnTo>
                <a:lnTo>
                  <a:pt x="1167" y="8"/>
                </a:lnTo>
                <a:lnTo>
                  <a:pt x="1168" y="9"/>
                </a:lnTo>
                <a:lnTo>
                  <a:pt x="1169" y="10"/>
                </a:lnTo>
                <a:lnTo>
                  <a:pt x="1170" y="11"/>
                </a:lnTo>
                <a:lnTo>
                  <a:pt x="1171" y="12"/>
                </a:lnTo>
                <a:lnTo>
                  <a:pt x="1171" y="13"/>
                </a:lnTo>
                <a:lnTo>
                  <a:pt x="1172" y="13"/>
                </a:lnTo>
                <a:lnTo>
                  <a:pt x="1172" y="14"/>
                </a:lnTo>
                <a:lnTo>
                  <a:pt x="1173" y="15"/>
                </a:lnTo>
                <a:lnTo>
                  <a:pt x="1174" y="16"/>
                </a:lnTo>
                <a:lnTo>
                  <a:pt x="1174" y="17"/>
                </a:lnTo>
                <a:lnTo>
                  <a:pt x="1175" y="17"/>
                </a:lnTo>
                <a:lnTo>
                  <a:pt x="1175" y="18"/>
                </a:lnTo>
                <a:lnTo>
                  <a:pt x="1176" y="19"/>
                </a:lnTo>
                <a:lnTo>
                  <a:pt x="1176" y="20"/>
                </a:lnTo>
                <a:lnTo>
                  <a:pt x="1177" y="21"/>
                </a:lnTo>
                <a:lnTo>
                  <a:pt x="1178" y="22"/>
                </a:lnTo>
                <a:lnTo>
                  <a:pt x="1178" y="23"/>
                </a:lnTo>
                <a:lnTo>
                  <a:pt x="1179" y="24"/>
                </a:lnTo>
                <a:lnTo>
                  <a:pt x="1179" y="25"/>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7" y="321"/>
                </a:lnTo>
                <a:lnTo>
                  <a:pt x="1287" y="322"/>
                </a:lnTo>
                <a:lnTo>
                  <a:pt x="1288" y="322"/>
                </a:lnTo>
                <a:lnTo>
                  <a:pt x="1288" y="323"/>
                </a:lnTo>
                <a:lnTo>
                  <a:pt x="1289" y="323"/>
                </a:lnTo>
                <a:lnTo>
                  <a:pt x="1289" y="324"/>
                </a:lnTo>
                <a:lnTo>
                  <a:pt x="1290" y="325"/>
                </a:lnTo>
                <a:lnTo>
                  <a:pt x="1291" y="326"/>
                </a:lnTo>
                <a:lnTo>
                  <a:pt x="1291" y="327"/>
                </a:lnTo>
                <a:lnTo>
                  <a:pt x="1292" y="327"/>
                </a:lnTo>
                <a:lnTo>
                  <a:pt x="1292" y="328"/>
                </a:lnTo>
                <a:lnTo>
                  <a:pt x="1293" y="328"/>
                </a:lnTo>
                <a:lnTo>
                  <a:pt x="1294" y="329"/>
                </a:lnTo>
                <a:lnTo>
                  <a:pt x="1295" y="330"/>
                </a:lnTo>
                <a:lnTo>
                  <a:pt x="1296" y="330"/>
                </a:lnTo>
                <a:lnTo>
                  <a:pt x="1296" y="331"/>
                </a:lnTo>
                <a:lnTo>
                  <a:pt x="1297" y="331"/>
                </a:lnTo>
                <a:lnTo>
                  <a:pt x="1298" y="332"/>
                </a:lnTo>
                <a:lnTo>
                  <a:pt x="1299" y="332"/>
                </a:lnTo>
                <a:lnTo>
                  <a:pt x="1300" y="332"/>
                </a:lnTo>
                <a:lnTo>
                  <a:pt x="1300" y="333"/>
                </a:lnTo>
                <a:lnTo>
                  <a:pt x="1301" y="333"/>
                </a:lnTo>
                <a:lnTo>
                  <a:pt x="1302" y="333"/>
                </a:lnTo>
                <a:lnTo>
                  <a:pt x="1303" y="333"/>
                </a:lnTo>
                <a:lnTo>
                  <a:pt x="1303" y="334"/>
                </a:lnTo>
                <a:lnTo>
                  <a:pt x="1304" y="334"/>
                </a:lnTo>
                <a:lnTo>
                  <a:pt x="1305" y="334"/>
                </a:lnTo>
                <a:lnTo>
                  <a:pt x="1306" y="334"/>
                </a:lnTo>
                <a:lnTo>
                  <a:pt x="1307" y="334"/>
                </a:lnTo>
                <a:lnTo>
                  <a:pt x="1308" y="334"/>
                </a:lnTo>
                <a:lnTo>
                  <a:pt x="1309" y="333"/>
                </a:lnTo>
                <a:lnTo>
                  <a:pt x="1310" y="333"/>
                </a:lnTo>
                <a:lnTo>
                  <a:pt x="1311" y="333"/>
                </a:lnTo>
                <a:lnTo>
                  <a:pt x="1312" y="333"/>
                </a:lnTo>
                <a:lnTo>
                  <a:pt x="1312" y="332"/>
                </a:lnTo>
                <a:lnTo>
                  <a:pt x="1313" y="332"/>
                </a:lnTo>
                <a:lnTo>
                  <a:pt x="1314" y="331"/>
                </a:lnTo>
                <a:lnTo>
                  <a:pt x="1315" y="331"/>
                </a:lnTo>
                <a:lnTo>
                  <a:pt x="1316" y="330"/>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6" y="320"/>
                </a:lnTo>
                <a:lnTo>
                  <a:pt x="1326" y="319"/>
                </a:lnTo>
                <a:lnTo>
                  <a:pt x="1327" y="319"/>
                </a:lnTo>
                <a:lnTo>
                  <a:pt x="1327" y="318"/>
                </a:lnTo>
                <a:lnTo>
                  <a:pt x="1328" y="317"/>
                </a:lnTo>
                <a:lnTo>
                  <a:pt x="1329" y="316"/>
                </a:lnTo>
                <a:lnTo>
                  <a:pt x="1329" y="315"/>
                </a:lnTo>
                <a:lnTo>
                  <a:pt x="1330" y="314"/>
                </a:lnTo>
                <a:lnTo>
                  <a:pt x="1331" y="313"/>
                </a:lnTo>
                <a:lnTo>
                  <a:pt x="1331" y="312"/>
                </a:lnTo>
                <a:lnTo>
                  <a:pt x="1332" y="311"/>
                </a:lnTo>
                <a:lnTo>
                  <a:pt x="1332" y="310"/>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4" y="23"/>
                </a:lnTo>
                <a:lnTo>
                  <a:pt x="1434" y="22"/>
                </a:lnTo>
                <a:lnTo>
                  <a:pt x="1435" y="21"/>
                </a:lnTo>
                <a:lnTo>
                  <a:pt x="1435" y="20"/>
                </a:lnTo>
                <a:lnTo>
                  <a:pt x="1436" y="19"/>
                </a:lnTo>
                <a:lnTo>
                  <a:pt x="1437" y="18"/>
                </a:lnTo>
                <a:lnTo>
                  <a:pt x="1437" y="17"/>
                </a:lnTo>
                <a:lnTo>
                  <a:pt x="1438" y="16"/>
                </a:lnTo>
                <a:lnTo>
                  <a:pt x="1439" y="15"/>
                </a:lnTo>
                <a:lnTo>
                  <a:pt x="1439" y="14"/>
                </a:lnTo>
                <a:lnTo>
                  <a:pt x="1440" y="14"/>
                </a:lnTo>
                <a:lnTo>
                  <a:pt x="1440" y="13"/>
                </a:lnTo>
                <a:lnTo>
                  <a:pt x="1441" y="12"/>
                </a:lnTo>
                <a:lnTo>
                  <a:pt x="1442" y="11"/>
                </a:lnTo>
                <a:lnTo>
                  <a:pt x="1443" y="10"/>
                </a:lnTo>
                <a:lnTo>
                  <a:pt x="1444" y="9"/>
                </a:lnTo>
                <a:lnTo>
                  <a:pt x="1444" y="8"/>
                </a:lnTo>
                <a:lnTo>
                  <a:pt x="1445" y="8"/>
                </a:lnTo>
                <a:lnTo>
                  <a:pt x="1445" y="7"/>
                </a:lnTo>
                <a:lnTo>
                  <a:pt x="1446" y="7"/>
                </a:lnTo>
                <a:lnTo>
                  <a:pt x="1446" y="6"/>
                </a:lnTo>
                <a:lnTo>
                  <a:pt x="1447" y="6"/>
                </a:lnTo>
                <a:lnTo>
                  <a:pt x="1447" y="5"/>
                </a:lnTo>
                <a:lnTo>
                  <a:pt x="1448" y="5"/>
                </a:lnTo>
                <a:lnTo>
                  <a:pt x="1448" y="4"/>
                </a:lnTo>
                <a:lnTo>
                  <a:pt x="1449" y="4"/>
                </a:lnTo>
                <a:lnTo>
                  <a:pt x="1450" y="3"/>
                </a:lnTo>
                <a:lnTo>
                  <a:pt x="1451" y="3"/>
                </a:lnTo>
                <a:lnTo>
                  <a:pt x="1452" y="2"/>
                </a:lnTo>
                <a:lnTo>
                  <a:pt x="1453" y="2"/>
                </a:lnTo>
                <a:lnTo>
                  <a:pt x="1454" y="1"/>
                </a:lnTo>
                <a:lnTo>
                  <a:pt x="1455" y="1"/>
                </a:lnTo>
                <a:lnTo>
                  <a:pt x="1456" y="1"/>
                </a:lnTo>
                <a:lnTo>
                  <a:pt x="1457" y="1"/>
                </a:lnTo>
                <a:lnTo>
                  <a:pt x="1457" y="0"/>
                </a:lnTo>
                <a:lnTo>
                  <a:pt x="1458" y="0"/>
                </a:lnTo>
                <a:lnTo>
                  <a:pt x="1459" y="0"/>
                </a:lnTo>
                <a:lnTo>
                  <a:pt x="1460" y="0"/>
                </a:lnTo>
                <a:lnTo>
                  <a:pt x="1461" y="0"/>
                </a:lnTo>
                <a:lnTo>
                  <a:pt x="1462" y="0"/>
                </a:lnTo>
                <a:lnTo>
                  <a:pt x="1462" y="1"/>
                </a:lnTo>
                <a:lnTo>
                  <a:pt x="1463" y="1"/>
                </a:lnTo>
                <a:lnTo>
                  <a:pt x="1464" y="1"/>
                </a:lnTo>
                <a:lnTo>
                  <a:pt x="1465" y="1"/>
                </a:lnTo>
                <a:lnTo>
                  <a:pt x="1466" y="2"/>
                </a:lnTo>
                <a:lnTo>
                  <a:pt x="1467" y="2"/>
                </a:lnTo>
                <a:lnTo>
                  <a:pt x="1468" y="3"/>
                </a:lnTo>
                <a:lnTo>
                  <a:pt x="1469" y="3"/>
                </a:lnTo>
                <a:lnTo>
                  <a:pt x="1469" y="4"/>
                </a:lnTo>
                <a:lnTo>
                  <a:pt x="1470" y="4"/>
                </a:lnTo>
                <a:lnTo>
                  <a:pt x="1471" y="5"/>
                </a:lnTo>
                <a:lnTo>
                  <a:pt x="1472" y="6"/>
                </a:lnTo>
                <a:lnTo>
                  <a:pt x="1473" y="7"/>
                </a:lnTo>
                <a:lnTo>
                  <a:pt x="1474" y="7"/>
                </a:lnTo>
                <a:lnTo>
                  <a:pt x="1474" y="8"/>
                </a:lnTo>
                <a:lnTo>
                  <a:pt x="1475" y="8"/>
                </a:lnTo>
                <a:lnTo>
                  <a:pt x="1475" y="9"/>
                </a:lnTo>
                <a:lnTo>
                  <a:pt x="1476" y="10"/>
                </a:lnTo>
                <a:lnTo>
                  <a:pt x="1477" y="11"/>
                </a:lnTo>
                <a:lnTo>
                  <a:pt x="1478" y="12"/>
                </a:lnTo>
                <a:lnTo>
                  <a:pt x="1479" y="13"/>
                </a:lnTo>
                <a:lnTo>
                  <a:pt x="1479" y="14"/>
                </a:lnTo>
                <a:lnTo>
                  <a:pt x="1480" y="14"/>
                </a:lnTo>
                <a:lnTo>
                  <a:pt x="1480" y="15"/>
                </a:lnTo>
                <a:lnTo>
                  <a:pt x="1481" y="16"/>
                </a:lnTo>
                <a:lnTo>
                  <a:pt x="1482" y="17"/>
                </a:lnTo>
                <a:lnTo>
                  <a:pt x="1482" y="18"/>
                </a:lnTo>
                <a:lnTo>
                  <a:pt x="1483" y="19"/>
                </a:lnTo>
                <a:lnTo>
                  <a:pt x="1484" y="20"/>
                </a:lnTo>
                <a:lnTo>
                  <a:pt x="1484" y="21"/>
                </a:lnTo>
                <a:lnTo>
                  <a:pt x="1485" y="22"/>
                </a:lnTo>
                <a:lnTo>
                  <a:pt x="1485" y="23"/>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7" y="310"/>
                </a:lnTo>
                <a:lnTo>
                  <a:pt x="1587" y="311"/>
                </a:lnTo>
                <a:lnTo>
                  <a:pt x="1588" y="312"/>
                </a:lnTo>
                <a:lnTo>
                  <a:pt x="1588" y="313"/>
                </a:lnTo>
                <a:lnTo>
                  <a:pt x="1589" y="314"/>
                </a:lnTo>
                <a:lnTo>
                  <a:pt x="1590" y="315"/>
                </a:lnTo>
                <a:lnTo>
                  <a:pt x="1590" y="316"/>
                </a:lnTo>
                <a:lnTo>
                  <a:pt x="1591" y="317"/>
                </a:lnTo>
                <a:lnTo>
                  <a:pt x="1592" y="318"/>
                </a:lnTo>
                <a:lnTo>
                  <a:pt x="1592" y="319"/>
                </a:lnTo>
                <a:lnTo>
                  <a:pt x="1593" y="319"/>
                </a:lnTo>
                <a:lnTo>
                  <a:pt x="1593" y="320"/>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2" y="329"/>
                </a:lnTo>
                <a:lnTo>
                  <a:pt x="1602" y="330"/>
                </a:lnTo>
                <a:lnTo>
                  <a:pt x="1603" y="330"/>
                </a:lnTo>
                <a:lnTo>
                  <a:pt x="1603" y="331"/>
                </a:lnTo>
                <a:lnTo>
                  <a:pt x="1604" y="331"/>
                </a:lnTo>
                <a:lnTo>
                  <a:pt x="1605" y="331"/>
                </a:lnTo>
                <a:lnTo>
                  <a:pt x="1605" y="332"/>
                </a:lnTo>
                <a:lnTo>
                  <a:pt x="1606" y="332"/>
                </a:lnTo>
                <a:lnTo>
                  <a:pt x="1607" y="332"/>
                </a:lnTo>
                <a:lnTo>
                  <a:pt x="1607" y="333"/>
                </a:lnTo>
                <a:lnTo>
                  <a:pt x="1608" y="333"/>
                </a:lnTo>
                <a:lnTo>
                  <a:pt x="1609" y="333"/>
                </a:lnTo>
                <a:lnTo>
                  <a:pt x="1610" y="333"/>
                </a:lnTo>
                <a:lnTo>
                  <a:pt x="1611" y="334"/>
                </a:lnTo>
                <a:lnTo>
                  <a:pt x="1612" y="334"/>
                </a:lnTo>
                <a:lnTo>
                  <a:pt x="1613" y="334"/>
                </a:lnTo>
                <a:lnTo>
                  <a:pt x="1614" y="334"/>
                </a:lnTo>
                <a:lnTo>
                  <a:pt x="1615" y="334"/>
                </a:lnTo>
                <a:lnTo>
                  <a:pt x="1616" y="334"/>
                </a:lnTo>
                <a:lnTo>
                  <a:pt x="1616" y="333"/>
                </a:lnTo>
                <a:lnTo>
                  <a:pt x="1617" y="333"/>
                </a:lnTo>
                <a:lnTo>
                  <a:pt x="1618" y="333"/>
                </a:lnTo>
                <a:lnTo>
                  <a:pt x="1619" y="333"/>
                </a:lnTo>
                <a:lnTo>
                  <a:pt x="1619" y="332"/>
                </a:lnTo>
                <a:lnTo>
                  <a:pt x="1620" y="332"/>
                </a:lnTo>
                <a:lnTo>
                  <a:pt x="1621" y="332"/>
                </a:lnTo>
                <a:lnTo>
                  <a:pt x="1622" y="331"/>
                </a:lnTo>
                <a:lnTo>
                  <a:pt x="1623" y="331"/>
                </a:lnTo>
                <a:lnTo>
                  <a:pt x="1623" y="330"/>
                </a:lnTo>
                <a:lnTo>
                  <a:pt x="1624" y="330"/>
                </a:lnTo>
                <a:lnTo>
                  <a:pt x="1624" y="329"/>
                </a:lnTo>
                <a:lnTo>
                  <a:pt x="1625" y="329"/>
                </a:lnTo>
                <a:lnTo>
                  <a:pt x="1625" y="328"/>
                </a:lnTo>
                <a:lnTo>
                  <a:pt x="1626" y="328"/>
                </a:lnTo>
                <a:lnTo>
                  <a:pt x="1627" y="327"/>
                </a:lnTo>
                <a:lnTo>
                  <a:pt x="1628" y="326"/>
                </a:lnTo>
                <a:lnTo>
                  <a:pt x="1629" y="325"/>
                </a:lnTo>
                <a:lnTo>
                  <a:pt x="1630" y="324"/>
                </a:lnTo>
                <a:lnTo>
                  <a:pt x="1630" y="323"/>
                </a:lnTo>
                <a:lnTo>
                  <a:pt x="1631" y="323"/>
                </a:lnTo>
                <a:lnTo>
                  <a:pt x="1631" y="322"/>
                </a:lnTo>
                <a:lnTo>
                  <a:pt x="1632" y="322"/>
                </a:lnTo>
                <a:lnTo>
                  <a:pt x="1632" y="321"/>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40" y="25"/>
                </a:lnTo>
                <a:lnTo>
                  <a:pt x="1740" y="24"/>
                </a:lnTo>
                <a:lnTo>
                  <a:pt x="1741" y="23"/>
                </a:lnTo>
                <a:lnTo>
                  <a:pt x="1741" y="22"/>
                </a:lnTo>
                <a:lnTo>
                  <a:pt x="1742" y="21"/>
                </a:lnTo>
                <a:lnTo>
                  <a:pt x="1743" y="20"/>
                </a:lnTo>
                <a:lnTo>
                  <a:pt x="1743" y="19"/>
                </a:lnTo>
                <a:lnTo>
                  <a:pt x="1744" y="18"/>
                </a:lnTo>
                <a:lnTo>
                  <a:pt x="1744" y="17"/>
                </a:lnTo>
                <a:lnTo>
                  <a:pt x="1745" y="17"/>
                </a:lnTo>
                <a:lnTo>
                  <a:pt x="1745" y="16"/>
                </a:lnTo>
                <a:lnTo>
                  <a:pt x="1746" y="15"/>
                </a:lnTo>
                <a:lnTo>
                  <a:pt x="1747" y="14"/>
                </a:lnTo>
                <a:lnTo>
                  <a:pt x="1747" y="13"/>
                </a:lnTo>
                <a:lnTo>
                  <a:pt x="1748" y="13"/>
                </a:lnTo>
                <a:lnTo>
                  <a:pt x="1748" y="12"/>
                </a:lnTo>
                <a:lnTo>
                  <a:pt x="1749" y="11"/>
                </a:lnTo>
                <a:lnTo>
                  <a:pt x="1750" y="10"/>
                </a:lnTo>
                <a:lnTo>
                  <a:pt x="1751" y="9"/>
                </a:lnTo>
                <a:lnTo>
                  <a:pt x="1752" y="8"/>
                </a:lnTo>
                <a:lnTo>
                  <a:pt x="1753" y="7"/>
                </a:lnTo>
                <a:lnTo>
                  <a:pt x="1754" y="6"/>
                </a:lnTo>
                <a:lnTo>
                  <a:pt x="1755" y="5"/>
                </a:lnTo>
                <a:lnTo>
                  <a:pt x="1756" y="5"/>
                </a:lnTo>
                <a:lnTo>
                  <a:pt x="1756" y="4"/>
                </a:lnTo>
                <a:lnTo>
                  <a:pt x="1757" y="4"/>
                </a:lnTo>
                <a:lnTo>
                  <a:pt x="1757" y="3"/>
                </a:lnTo>
                <a:lnTo>
                  <a:pt x="1758" y="3"/>
                </a:lnTo>
                <a:lnTo>
                  <a:pt x="1759" y="2"/>
                </a:lnTo>
                <a:lnTo>
                  <a:pt x="1760" y="2"/>
                </a:lnTo>
                <a:lnTo>
                  <a:pt x="1761" y="1"/>
                </a:lnTo>
                <a:lnTo>
                  <a:pt x="1762" y="1"/>
                </a:lnTo>
                <a:lnTo>
                  <a:pt x="1763" y="1"/>
                </a:lnTo>
                <a:lnTo>
                  <a:pt x="1764" y="1"/>
                </a:lnTo>
                <a:lnTo>
                  <a:pt x="1764" y="0"/>
                </a:lnTo>
                <a:lnTo>
                  <a:pt x="1765" y="0"/>
                </a:lnTo>
                <a:lnTo>
                  <a:pt x="1766" y="0"/>
                </a:lnTo>
                <a:lnTo>
                  <a:pt x="1767" y="0"/>
                </a:lnTo>
                <a:lnTo>
                  <a:pt x="1768" y="0"/>
                </a:lnTo>
                <a:lnTo>
                  <a:pt x="1769" y="0"/>
                </a:lnTo>
                <a:lnTo>
                  <a:pt x="1770" y="1"/>
                </a:lnTo>
                <a:lnTo>
                  <a:pt x="1771" y="1"/>
                </a:lnTo>
                <a:lnTo>
                  <a:pt x="1772" y="1"/>
                </a:lnTo>
                <a:lnTo>
                  <a:pt x="1773" y="1"/>
                </a:lnTo>
                <a:lnTo>
                  <a:pt x="1773" y="2"/>
                </a:lnTo>
                <a:lnTo>
                  <a:pt x="1774" y="2"/>
                </a:lnTo>
                <a:lnTo>
                  <a:pt x="1775" y="2"/>
                </a:lnTo>
                <a:lnTo>
                  <a:pt x="1775" y="3"/>
                </a:lnTo>
                <a:lnTo>
                  <a:pt x="1776" y="3"/>
                </a:lnTo>
                <a:lnTo>
                  <a:pt x="1777" y="4"/>
                </a:lnTo>
                <a:lnTo>
                  <a:pt x="1778" y="4"/>
                </a:lnTo>
                <a:lnTo>
                  <a:pt x="1778" y="5"/>
                </a:lnTo>
                <a:lnTo>
                  <a:pt x="1779" y="5"/>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6" y="13"/>
                </a:lnTo>
                <a:lnTo>
                  <a:pt x="1786" y="14"/>
                </a:lnTo>
                <a:lnTo>
                  <a:pt x="1787" y="14"/>
                </a:lnTo>
                <a:lnTo>
                  <a:pt x="1787" y="15"/>
                </a:lnTo>
                <a:lnTo>
                  <a:pt x="1788" y="16"/>
                </a:lnTo>
                <a:lnTo>
                  <a:pt x="1789" y="17"/>
                </a:lnTo>
                <a:lnTo>
                  <a:pt x="1789" y="18"/>
                </a:lnTo>
                <a:lnTo>
                  <a:pt x="1790" y="18"/>
                </a:lnTo>
                <a:lnTo>
                  <a:pt x="1790" y="19"/>
                </a:lnTo>
                <a:lnTo>
                  <a:pt x="1791" y="20"/>
                </a:lnTo>
                <a:lnTo>
                  <a:pt x="1791" y="21"/>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10" y="330"/>
                </a:lnTo>
                <a:lnTo>
                  <a:pt x="1911" y="330"/>
                </a:lnTo>
                <a:lnTo>
                  <a:pt x="1911" y="331"/>
                </a:lnTo>
                <a:lnTo>
                  <a:pt x="1912" y="331"/>
                </a:lnTo>
                <a:lnTo>
                  <a:pt x="1912" y="332"/>
                </a:lnTo>
                <a:lnTo>
                  <a:pt x="1913" y="332"/>
                </a:lnTo>
                <a:lnTo>
                  <a:pt x="1914" y="332"/>
                </a:lnTo>
                <a:lnTo>
                  <a:pt x="1914" y="333"/>
                </a:lnTo>
                <a:lnTo>
                  <a:pt x="1915" y="333"/>
                </a:lnTo>
                <a:lnTo>
                  <a:pt x="1916" y="333"/>
                </a:lnTo>
                <a:lnTo>
                  <a:pt x="1917" y="333"/>
                </a:lnTo>
                <a:lnTo>
                  <a:pt x="1918" y="334"/>
                </a:lnTo>
                <a:lnTo>
                  <a:pt x="1919" y="334"/>
                </a:lnTo>
                <a:lnTo>
                  <a:pt x="1920" y="334"/>
                </a:lnTo>
                <a:lnTo>
                  <a:pt x="1921" y="334"/>
                </a:lnTo>
                <a:lnTo>
                  <a:pt x="1922" y="334"/>
                </a:lnTo>
                <a:lnTo>
                  <a:pt x="1923" y="334"/>
                </a:lnTo>
                <a:lnTo>
                  <a:pt x="1923" y="333"/>
                </a:lnTo>
                <a:lnTo>
                  <a:pt x="1924" y="333"/>
                </a:lnTo>
                <a:lnTo>
                  <a:pt x="1925" y="333"/>
                </a:lnTo>
                <a:lnTo>
                  <a:pt x="1926" y="333"/>
                </a:lnTo>
                <a:lnTo>
                  <a:pt x="1927" y="332"/>
                </a:lnTo>
                <a:lnTo>
                  <a:pt x="1928" y="332"/>
                </a:lnTo>
                <a:lnTo>
                  <a:pt x="1929" y="331"/>
                </a:lnTo>
                <a:lnTo>
                  <a:pt x="1930" y="331"/>
                </a:lnTo>
                <a:lnTo>
                  <a:pt x="1930" y="330"/>
                </a:lnTo>
                <a:lnTo>
                  <a:pt x="1931" y="330"/>
                </a:lnTo>
                <a:lnTo>
                  <a:pt x="1932" y="329"/>
                </a:lnTo>
                <a:lnTo>
                  <a:pt x="1933" y="329"/>
                </a:lnTo>
                <a:lnTo>
                  <a:pt x="1933" y="328"/>
                </a:lnTo>
                <a:lnTo>
                  <a:pt x="1934" y="328"/>
                </a:lnTo>
                <a:lnTo>
                  <a:pt x="1934" y="327"/>
                </a:lnTo>
                <a:lnTo>
                  <a:pt x="1935" y="326"/>
                </a:lnTo>
                <a:lnTo>
                  <a:pt x="1936" y="325"/>
                </a:lnTo>
                <a:lnTo>
                  <a:pt x="1937" y="324"/>
                </a:lnTo>
                <a:lnTo>
                  <a:pt x="1938" y="323"/>
                </a:lnTo>
                <a:lnTo>
                  <a:pt x="1938" y="322"/>
                </a:lnTo>
                <a:lnTo>
                  <a:pt x="1939" y="322"/>
                </a:lnTo>
                <a:lnTo>
                  <a:pt x="1939" y="321"/>
                </a:lnTo>
                <a:lnTo>
                  <a:pt x="1940" y="321"/>
                </a:lnTo>
                <a:lnTo>
                  <a:pt x="1940" y="320"/>
                </a:lnTo>
                <a:lnTo>
                  <a:pt x="1941" y="319"/>
                </a:lnTo>
                <a:lnTo>
                  <a:pt x="1942" y="318"/>
                </a:lnTo>
                <a:lnTo>
                  <a:pt x="1942" y="317"/>
                </a:lnTo>
                <a:lnTo>
                  <a:pt x="1943" y="316"/>
                </a:lnTo>
                <a:lnTo>
                  <a:pt x="1944" y="315"/>
                </a:lnTo>
                <a:lnTo>
                  <a:pt x="1944" y="314"/>
                </a:lnTo>
                <a:lnTo>
                  <a:pt x="1945" y="313"/>
                </a:lnTo>
                <a:lnTo>
                  <a:pt x="1946" y="312"/>
                </a:lnTo>
                <a:lnTo>
                  <a:pt x="1946" y="311"/>
                </a:lnTo>
                <a:lnTo>
                  <a:pt x="1947" y="310"/>
                </a:lnTo>
                <a:lnTo>
                  <a:pt x="1947" y="309"/>
                </a:lnTo>
                <a:lnTo>
                  <a:pt x="1948" y="308"/>
                </a:lnTo>
                <a:lnTo>
                  <a:pt x="1948" y="307"/>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2" y="17"/>
                </a:lnTo>
                <a:lnTo>
                  <a:pt x="2052" y="16"/>
                </a:lnTo>
                <a:lnTo>
                  <a:pt x="2053" y="16"/>
                </a:lnTo>
                <a:lnTo>
                  <a:pt x="2053" y="15"/>
                </a:lnTo>
                <a:lnTo>
                  <a:pt x="2054" y="14"/>
                </a:lnTo>
                <a:lnTo>
                  <a:pt x="2055" y="13"/>
                </a:lnTo>
                <a:lnTo>
                  <a:pt x="2055" y="12"/>
                </a:lnTo>
                <a:lnTo>
                  <a:pt x="2056" y="12"/>
                </a:lnTo>
                <a:lnTo>
                  <a:pt x="2056" y="11"/>
                </a:lnTo>
                <a:lnTo>
                  <a:pt x="2057" y="10"/>
                </a:lnTo>
                <a:lnTo>
                  <a:pt x="2058" y="9"/>
                </a:lnTo>
                <a:lnTo>
                  <a:pt x="2059" y="8"/>
                </a:lnTo>
                <a:lnTo>
                  <a:pt x="2060" y="7"/>
                </a:lnTo>
                <a:lnTo>
                  <a:pt x="2061" y="6"/>
                </a:lnTo>
                <a:lnTo>
                  <a:pt x="2062" y="5"/>
                </a:lnTo>
                <a:lnTo>
                  <a:pt x="2063" y="5"/>
                </a:lnTo>
                <a:lnTo>
                  <a:pt x="2063" y="4"/>
                </a:lnTo>
                <a:lnTo>
                  <a:pt x="2064" y="4"/>
                </a:lnTo>
                <a:lnTo>
                  <a:pt x="2065" y="3"/>
                </a:lnTo>
                <a:lnTo>
                  <a:pt x="2066" y="3"/>
                </a:lnTo>
                <a:lnTo>
                  <a:pt x="2066" y="2"/>
                </a:lnTo>
                <a:lnTo>
                  <a:pt x="2067" y="2"/>
                </a:lnTo>
                <a:lnTo>
                  <a:pt x="2068" y="1"/>
                </a:lnTo>
                <a:lnTo>
                  <a:pt x="2069" y="1"/>
                </a:lnTo>
                <a:lnTo>
                  <a:pt x="2070" y="1"/>
                </a:lnTo>
                <a:lnTo>
                  <a:pt x="2071" y="1"/>
                </a:lnTo>
                <a:lnTo>
                  <a:pt x="2071" y="0"/>
                </a:lnTo>
                <a:lnTo>
                  <a:pt x="2072" y="0"/>
                </a:lnTo>
                <a:lnTo>
                  <a:pt x="2073" y="0"/>
                </a:lnTo>
                <a:lnTo>
                  <a:pt x="2074" y="0"/>
                </a:lnTo>
                <a:lnTo>
                  <a:pt x="2075" y="0"/>
                </a:lnTo>
                <a:lnTo>
                  <a:pt x="2076" y="0"/>
                </a:lnTo>
                <a:lnTo>
                  <a:pt x="2077" y="1"/>
                </a:lnTo>
                <a:lnTo>
                  <a:pt x="2078" y="1"/>
                </a:lnTo>
                <a:lnTo>
                  <a:pt x="2079" y="1"/>
                </a:lnTo>
                <a:lnTo>
                  <a:pt x="2080" y="1"/>
                </a:lnTo>
                <a:lnTo>
                  <a:pt x="2080" y="2"/>
                </a:lnTo>
                <a:lnTo>
                  <a:pt x="2081" y="2"/>
                </a:lnTo>
                <a:lnTo>
                  <a:pt x="2082" y="2"/>
                </a:lnTo>
                <a:lnTo>
                  <a:pt x="2082" y="3"/>
                </a:lnTo>
                <a:lnTo>
                  <a:pt x="2083" y="3"/>
                </a:lnTo>
                <a:lnTo>
                  <a:pt x="2084" y="4"/>
                </a:lnTo>
                <a:lnTo>
                  <a:pt x="2085" y="4"/>
                </a:lnTo>
                <a:lnTo>
                  <a:pt x="2085" y="5"/>
                </a:lnTo>
                <a:lnTo>
                  <a:pt x="2086" y="5"/>
                </a:lnTo>
                <a:lnTo>
                  <a:pt x="2087" y="6"/>
                </a:lnTo>
                <a:lnTo>
                  <a:pt x="2088" y="7"/>
                </a:lnTo>
                <a:lnTo>
                  <a:pt x="2089" y="8"/>
                </a:lnTo>
                <a:lnTo>
                  <a:pt x="2089" y="9"/>
                </a:lnTo>
                <a:lnTo>
                  <a:pt x="2090" y="9"/>
                </a:lnTo>
                <a:lnTo>
                  <a:pt x="2090" y="10"/>
                </a:lnTo>
                <a:lnTo>
                  <a:pt x="2091" y="10"/>
                </a:lnTo>
                <a:lnTo>
                  <a:pt x="2091" y="11"/>
                </a:lnTo>
                <a:lnTo>
                  <a:pt x="2092" y="11"/>
                </a:lnTo>
                <a:lnTo>
                  <a:pt x="2092" y="12"/>
                </a:lnTo>
                <a:lnTo>
                  <a:pt x="2093" y="13"/>
                </a:lnTo>
                <a:lnTo>
                  <a:pt x="2094" y="14"/>
                </a:lnTo>
                <a:lnTo>
                  <a:pt x="2094" y="15"/>
                </a:lnTo>
                <a:lnTo>
                  <a:pt x="2095" y="15"/>
                </a:lnTo>
                <a:lnTo>
                  <a:pt x="2095" y="16"/>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solidFill>
            <a:schemeClr val="bg1"/>
          </a:solidFill>
          <a:ln w="6350">
            <a:solidFill>
              <a:schemeClr val="tx1"/>
            </a:solidFill>
            <a:round/>
            <a:headEnd/>
            <a:tailEnd/>
          </a:ln>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13" name="Line 149"/>
          <p:cNvSpPr>
            <a:spLocks noChangeAspect="1" noChangeShapeType="1"/>
          </p:cNvSpPr>
          <p:nvPr/>
        </p:nvSpPr>
        <p:spPr bwMode="auto">
          <a:xfrm>
            <a:off x="7664450" y="4154488"/>
            <a:ext cx="0" cy="39370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14" name="Line 150"/>
          <p:cNvSpPr>
            <a:spLocks noChangeAspect="1" noChangeShapeType="1"/>
          </p:cNvSpPr>
          <p:nvPr/>
        </p:nvSpPr>
        <p:spPr bwMode="auto">
          <a:xfrm>
            <a:off x="7872413" y="4154488"/>
            <a:ext cx="0" cy="39370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15" name="Rectangle 151"/>
          <p:cNvSpPr>
            <a:spLocks noChangeAspect="1" noChangeArrowheads="1"/>
          </p:cNvSpPr>
          <p:nvPr/>
        </p:nvSpPr>
        <p:spPr bwMode="auto">
          <a:xfrm>
            <a:off x="7148513" y="3562350"/>
            <a:ext cx="506412" cy="422275"/>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Tahoma" pitchFamily="34" charset="0"/>
              <a:ea typeface="+mn-ea"/>
              <a:cs typeface="+mn-cs"/>
            </a:endParaRPr>
          </a:p>
        </p:txBody>
      </p:sp>
      <p:sp>
        <p:nvSpPr>
          <p:cNvPr id="4116" name="AutoShape 152"/>
          <p:cNvSpPr>
            <a:spLocks noChangeAspect="1" noChangeArrowheads="1"/>
          </p:cNvSpPr>
          <p:nvPr/>
        </p:nvSpPr>
        <p:spPr bwMode="auto">
          <a:xfrm>
            <a:off x="7834313" y="3763963"/>
            <a:ext cx="209550" cy="176212"/>
          </a:xfrm>
          <a:custGeom>
            <a:avLst/>
            <a:gdLst>
              <a:gd name="T0" fmla="*/ 196744 w 21600"/>
              <a:gd name="T1" fmla="*/ 88106 h 21600"/>
              <a:gd name="T2" fmla="*/ 104775 w 21600"/>
              <a:gd name="T3" fmla="*/ 176212 h 21600"/>
              <a:gd name="T4" fmla="*/ 12806 w 21600"/>
              <a:gd name="T5" fmla="*/ 88106 h 21600"/>
              <a:gd name="T6" fmla="*/ 104775 w 21600"/>
              <a:gd name="T7" fmla="*/ 0 h 21600"/>
              <a:gd name="T8" fmla="*/ 0 60000 65536"/>
              <a:gd name="T9" fmla="*/ 0 60000 65536"/>
              <a:gd name="T10" fmla="*/ 0 60000 65536"/>
              <a:gd name="T11" fmla="*/ 0 60000 65536"/>
              <a:gd name="T12" fmla="*/ 3120 w 21600"/>
              <a:gd name="T13" fmla="*/ 3120 h 21600"/>
              <a:gd name="T14" fmla="*/ 18480 w 21600"/>
              <a:gd name="T15" fmla="*/ 18480 h 21600"/>
            </a:gdLst>
            <a:ahLst/>
            <a:cxnLst>
              <a:cxn ang="T8">
                <a:pos x="T0" y="T1"/>
              </a:cxn>
              <a:cxn ang="T9">
                <a:pos x="T2" y="T3"/>
              </a:cxn>
              <a:cxn ang="T10">
                <a:pos x="T4" y="T5"/>
              </a:cxn>
              <a:cxn ang="T11">
                <a:pos x="T6" y="T7"/>
              </a:cxn>
            </a:cxnLst>
            <a:rect l="T12" t="T13" r="T14" b="T15"/>
            <a:pathLst>
              <a:path w="21600" h="21600">
                <a:moveTo>
                  <a:pt x="0" y="0"/>
                </a:moveTo>
                <a:lnTo>
                  <a:pt x="2639" y="21600"/>
                </a:lnTo>
                <a:lnTo>
                  <a:pt x="18961" y="21600"/>
                </a:lnTo>
                <a:lnTo>
                  <a:pt x="21600" y="0"/>
                </a:lnTo>
                <a:close/>
              </a:path>
            </a:pathLst>
          </a:cu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17" name="AutoShape 153"/>
          <p:cNvSpPr>
            <a:spLocks noChangeAspect="1" noChangeArrowheads="1"/>
          </p:cNvSpPr>
          <p:nvPr/>
        </p:nvSpPr>
        <p:spPr bwMode="auto">
          <a:xfrm>
            <a:off x="7500938" y="3770313"/>
            <a:ext cx="209550" cy="176212"/>
          </a:xfrm>
          <a:custGeom>
            <a:avLst/>
            <a:gdLst>
              <a:gd name="T0" fmla="*/ 196744 w 21600"/>
              <a:gd name="T1" fmla="*/ 88106 h 21600"/>
              <a:gd name="T2" fmla="*/ 104775 w 21600"/>
              <a:gd name="T3" fmla="*/ 176212 h 21600"/>
              <a:gd name="T4" fmla="*/ 12806 w 21600"/>
              <a:gd name="T5" fmla="*/ 88106 h 21600"/>
              <a:gd name="T6" fmla="*/ 104775 w 21600"/>
              <a:gd name="T7" fmla="*/ 0 h 21600"/>
              <a:gd name="T8" fmla="*/ 0 60000 65536"/>
              <a:gd name="T9" fmla="*/ 0 60000 65536"/>
              <a:gd name="T10" fmla="*/ 0 60000 65536"/>
              <a:gd name="T11" fmla="*/ 0 60000 65536"/>
              <a:gd name="T12" fmla="*/ 3120 w 21600"/>
              <a:gd name="T13" fmla="*/ 3120 h 21600"/>
              <a:gd name="T14" fmla="*/ 18480 w 21600"/>
              <a:gd name="T15" fmla="*/ 18480 h 21600"/>
            </a:gdLst>
            <a:ahLst/>
            <a:cxnLst>
              <a:cxn ang="T8">
                <a:pos x="T0" y="T1"/>
              </a:cxn>
              <a:cxn ang="T9">
                <a:pos x="T2" y="T3"/>
              </a:cxn>
              <a:cxn ang="T10">
                <a:pos x="T4" y="T5"/>
              </a:cxn>
              <a:cxn ang="T11">
                <a:pos x="T6" y="T7"/>
              </a:cxn>
            </a:cxnLst>
            <a:rect l="T12" t="T13" r="T14" b="T15"/>
            <a:pathLst>
              <a:path w="21600" h="21600">
                <a:moveTo>
                  <a:pt x="0" y="0"/>
                </a:moveTo>
                <a:lnTo>
                  <a:pt x="2639" y="21600"/>
                </a:lnTo>
                <a:lnTo>
                  <a:pt x="18961" y="21600"/>
                </a:lnTo>
                <a:lnTo>
                  <a:pt x="21600" y="0"/>
                </a:lnTo>
                <a:close/>
              </a:path>
            </a:pathLst>
          </a:cu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18" name="Line 154"/>
          <p:cNvSpPr>
            <a:spLocks noChangeAspect="1" noChangeShapeType="1"/>
          </p:cNvSpPr>
          <p:nvPr/>
        </p:nvSpPr>
        <p:spPr bwMode="auto">
          <a:xfrm flipV="1">
            <a:off x="7500938" y="3714750"/>
            <a:ext cx="536575" cy="0"/>
          </a:xfrm>
          <a:prstGeom prst="line">
            <a:avLst/>
          </a:prstGeom>
          <a:noFill/>
          <a:ln w="6350" cap="rnd">
            <a:solidFill>
              <a:srgbClr val="FF3300"/>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19" name="Line 155"/>
          <p:cNvSpPr>
            <a:spLocks noChangeAspect="1" noChangeShapeType="1"/>
          </p:cNvSpPr>
          <p:nvPr/>
        </p:nvSpPr>
        <p:spPr bwMode="auto">
          <a:xfrm flipV="1">
            <a:off x="7766050" y="3805238"/>
            <a:ext cx="0" cy="687387"/>
          </a:xfrm>
          <a:prstGeom prst="line">
            <a:avLst/>
          </a:prstGeom>
          <a:noFill/>
          <a:ln w="635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20" name="Oval 156"/>
          <p:cNvSpPr>
            <a:spLocks noChangeAspect="1" noChangeArrowheads="1"/>
          </p:cNvSpPr>
          <p:nvPr/>
        </p:nvSpPr>
        <p:spPr bwMode="auto">
          <a:xfrm>
            <a:off x="7451725" y="4537075"/>
            <a:ext cx="641350" cy="593725"/>
          </a:xfrm>
          <a:prstGeom prst="ellipse">
            <a:avLst/>
          </a:prstGeom>
          <a:solidFill>
            <a:schemeClr val="bg1"/>
          </a:solidFill>
          <a:ln w="6350">
            <a:solidFill>
              <a:schemeClr val="tx1"/>
            </a:solidFill>
            <a:round/>
            <a:headEnd/>
            <a:tailEnd/>
          </a:ln>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21" name="Rectangle 157"/>
          <p:cNvSpPr>
            <a:spLocks noChangeAspect="1" noChangeArrowheads="1"/>
          </p:cNvSpPr>
          <p:nvPr/>
        </p:nvSpPr>
        <p:spPr bwMode="auto">
          <a:xfrm>
            <a:off x="7672388" y="4533900"/>
            <a:ext cx="188912" cy="215900"/>
          </a:xfrm>
          <a:prstGeom prst="rect">
            <a:avLst/>
          </a:prstGeom>
          <a:solidFill>
            <a:schemeClr val="bg1"/>
          </a:solidFill>
          <a:ln>
            <a:noFill/>
          </a:ln>
          <a:extLst>
            <a:ext uri="{91240B29-F687-4F45-9708-019B960494DF}">
              <a14:hiddenLine xmlns:a14="http://schemas.microsoft.com/office/drawing/2010/main" w="6350">
                <a:solidFill>
                  <a:srgbClr val="000000"/>
                </a:solidFill>
                <a:miter lim="800000"/>
                <a:headEnd/>
                <a:tailEnd/>
              </a14:hiddenLine>
            </a:ext>
          </a:extLst>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22" name="Text Box 158"/>
          <p:cNvSpPr txBox="1">
            <a:spLocks noChangeAspect="1" noChangeArrowheads="1"/>
          </p:cNvSpPr>
          <p:nvPr/>
        </p:nvSpPr>
        <p:spPr bwMode="auto">
          <a:xfrm>
            <a:off x="6935788" y="3533775"/>
            <a:ext cx="687387"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rgbClr val="000000"/>
                </a:solidFill>
                <a:miter lim="800000"/>
                <a:headEnd/>
                <a:tailEnd/>
              </a14:hiddenLine>
            </a:ext>
          </a:extLst>
        </p:spPr>
        <p:txBody>
          <a:bodyP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it-IT" altLang="en-US" sz="1600" b="1" i="0" u="none" strike="noStrike" kern="1200" cap="none" spc="0" normalizeH="0" baseline="0" noProof="0">
                <a:ln>
                  <a:noFill/>
                </a:ln>
                <a:solidFill>
                  <a:srgbClr val="FF3300"/>
                </a:solidFill>
                <a:effectLst/>
                <a:uLnTx/>
                <a:uFillTx/>
                <a:latin typeface="Arial" pitchFamily="34" charset="0"/>
                <a:ea typeface="+mn-ea"/>
                <a:cs typeface="+mn-cs"/>
              </a:rPr>
              <a:t>EFL</a:t>
            </a:r>
          </a:p>
        </p:txBody>
      </p:sp>
      <p:graphicFrame>
        <p:nvGraphicFramePr>
          <p:cNvPr id="4100" name="Object 287"/>
          <p:cNvGraphicFramePr>
            <a:graphicFrameLocks noChangeAspect="1"/>
          </p:cNvGraphicFramePr>
          <p:nvPr/>
        </p:nvGraphicFramePr>
        <p:xfrm>
          <a:off x="2673350" y="1117600"/>
          <a:ext cx="3902075" cy="4202113"/>
        </p:xfrm>
        <a:graphic>
          <a:graphicData uri="http://schemas.openxmlformats.org/presentationml/2006/ole">
            <mc:AlternateContent xmlns:mc="http://schemas.openxmlformats.org/markup-compatibility/2006">
              <mc:Choice xmlns:v="urn:schemas-microsoft-com:vml" Requires="v">
                <p:oleObj spid="_x0000_s7170" name="SPW 9.0 Graph" r:id="rId4" imgW="3773520" imgH="4443840" progId="SigmaPlotGraphicObject.8">
                  <p:embed/>
                </p:oleObj>
              </mc:Choice>
              <mc:Fallback>
                <p:oleObj name="SPW 9.0 Graph" r:id="rId4" imgW="3773520" imgH="4443840" progId="SigmaPlotGraphicObject.8">
                  <p:embed/>
                  <p:pic>
                    <p:nvPicPr>
                      <p:cNvPr id="4100" name="Object 287"/>
                      <p:cNvPicPr>
                        <a:picLocks noChangeAspect="1" noChangeArrowheads="1"/>
                      </p:cNvPicPr>
                      <p:nvPr/>
                    </p:nvPicPr>
                    <p:blipFill>
                      <a:blip r:embed="rId5">
                        <a:extLst>
                          <a:ext uri="{28A0092B-C50C-407E-A947-70E740481C1C}">
                            <a14:useLocalDpi xmlns:a14="http://schemas.microsoft.com/office/drawing/2010/main" val="0"/>
                          </a:ext>
                        </a:extLst>
                      </a:blip>
                      <a:srcRect t="6891" b="1575"/>
                      <a:stretch>
                        <a:fillRect/>
                      </a:stretch>
                    </p:blipFill>
                    <p:spPr bwMode="auto">
                      <a:xfrm>
                        <a:off x="2673350" y="1117600"/>
                        <a:ext cx="3902075" cy="4202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143" name="Text Box 288"/>
          <p:cNvSpPr txBox="1">
            <a:spLocks noChangeArrowheads="1"/>
          </p:cNvSpPr>
          <p:nvPr/>
        </p:nvSpPr>
        <p:spPr bwMode="auto">
          <a:xfrm>
            <a:off x="5286375" y="3857625"/>
            <a:ext cx="8096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altLang="en-US" sz="2000" b="0" i="0" u="none" strike="noStrike" kern="1200" cap="none" spc="0" normalizeH="0" baseline="0" noProof="0">
                <a:ln>
                  <a:noFill/>
                </a:ln>
                <a:solidFill>
                  <a:srgbClr val="000000"/>
                </a:solidFill>
                <a:effectLst/>
                <a:uLnTx/>
                <a:uFillTx/>
                <a:latin typeface="Symbol" pitchFamily="18" charset="2"/>
                <a:ea typeface="+mn-ea"/>
                <a:cs typeface="+mn-cs"/>
              </a:rPr>
              <a:t>D</a:t>
            </a:r>
            <a:r>
              <a:rPr kumimoji="0" lang="it-IT" altLang="en-US" sz="2000" b="0" i="0" u="none" strike="noStrike" kern="1200" cap="none" spc="0" normalizeH="0" baseline="0" noProof="0">
                <a:ln>
                  <a:noFill/>
                </a:ln>
                <a:solidFill>
                  <a:srgbClr val="000000"/>
                </a:solidFill>
                <a:effectLst/>
                <a:uLnTx/>
                <a:uFillTx/>
                <a:latin typeface="Arial" pitchFamily="34" charset="0"/>
                <a:ea typeface="+mn-ea"/>
                <a:cs typeface="+mn-cs"/>
              </a:rPr>
              <a:t>Xrs</a:t>
            </a:r>
          </a:p>
        </p:txBody>
      </p:sp>
      <p:sp>
        <p:nvSpPr>
          <p:cNvPr id="4144" name="Text Box 289"/>
          <p:cNvSpPr txBox="1">
            <a:spLocks noChangeArrowheads="1"/>
          </p:cNvSpPr>
          <p:nvPr/>
        </p:nvSpPr>
        <p:spPr bwMode="auto">
          <a:xfrm>
            <a:off x="3243263" y="5953125"/>
            <a:ext cx="3094038" cy="365125"/>
          </a:xfrm>
          <a:prstGeom prst="rect">
            <a:avLst/>
          </a:prstGeom>
          <a:solidFill>
            <a:schemeClr val="hlink"/>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it-IT" altLang="en-US" sz="2400" b="0" i="0" u="none" strike="noStrike" kern="1200" cap="none" spc="0" normalizeH="0" baseline="0" noProof="0">
                <a:ln>
                  <a:noFill/>
                </a:ln>
                <a:solidFill>
                  <a:srgbClr val="000000"/>
                </a:solidFill>
                <a:effectLst/>
                <a:uLnTx/>
                <a:uFillTx/>
                <a:latin typeface="Arial" pitchFamily="34" charset="0"/>
                <a:ea typeface="+mn-ea"/>
                <a:cs typeface="+mn-cs"/>
                <a:sym typeface="Symbol" pitchFamily="18" charset="2"/>
              </a:rPr>
              <a:t>EFL  </a:t>
            </a:r>
            <a:r>
              <a:rPr kumimoji="0" lang="it-IT" altLang="en-US" sz="2400" b="0" i="0" u="none" strike="noStrike" kern="1200" cap="none" spc="0" normalizeH="0" baseline="0" noProof="0">
                <a:ln>
                  <a:noFill/>
                </a:ln>
                <a:solidFill>
                  <a:srgbClr val="000000"/>
                </a:solidFill>
                <a:effectLst/>
                <a:uLnTx/>
                <a:uFillTx/>
                <a:latin typeface="Symbol" pitchFamily="18" charset="2"/>
                <a:ea typeface="+mn-ea"/>
                <a:cs typeface="+mn-cs"/>
              </a:rPr>
              <a:t>D</a:t>
            </a:r>
            <a:r>
              <a:rPr kumimoji="0" lang="it-IT" altLang="en-US" sz="2400" b="0" i="0" u="none" strike="noStrike" kern="1200" cap="none" spc="0" normalizeH="0" baseline="0" noProof="0">
                <a:ln>
                  <a:noFill/>
                </a:ln>
                <a:solidFill>
                  <a:srgbClr val="000000"/>
                </a:solidFill>
                <a:effectLst/>
                <a:uLnTx/>
                <a:uFillTx/>
                <a:latin typeface="Arial" pitchFamily="34" charset="0"/>
                <a:ea typeface="+mn-ea"/>
                <a:cs typeface="+mn-cs"/>
              </a:rPr>
              <a:t>Xrs&gt;2.8</a:t>
            </a:r>
            <a:r>
              <a:rPr kumimoji="0" lang="it-IT" altLang="en-US" sz="2400" b="0" i="0" u="none" strike="noStrike" kern="1200" cap="none" spc="0" normalizeH="0" baseline="30000" noProof="0">
                <a:ln>
                  <a:noFill/>
                </a:ln>
                <a:solidFill>
                  <a:srgbClr val="000000"/>
                </a:solidFill>
                <a:effectLst/>
                <a:uLnTx/>
                <a:uFillTx/>
                <a:latin typeface="Arial" pitchFamily="34" charset="0"/>
                <a:ea typeface="+mn-ea"/>
                <a:cs typeface="+mn-cs"/>
              </a:rPr>
              <a:t>(4)</a:t>
            </a:r>
          </a:p>
        </p:txBody>
      </p:sp>
      <p:sp>
        <p:nvSpPr>
          <p:cNvPr id="4145" name="Line 290"/>
          <p:cNvSpPr>
            <a:spLocks noChangeShapeType="1"/>
          </p:cNvSpPr>
          <p:nvPr/>
        </p:nvSpPr>
        <p:spPr bwMode="auto">
          <a:xfrm flipH="1">
            <a:off x="5676900" y="2679700"/>
            <a:ext cx="1270000" cy="7366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46" name="Line 291"/>
          <p:cNvSpPr>
            <a:spLocks noChangeShapeType="1"/>
          </p:cNvSpPr>
          <p:nvPr/>
        </p:nvSpPr>
        <p:spPr bwMode="auto">
          <a:xfrm>
            <a:off x="2336800" y="2324100"/>
            <a:ext cx="2743200" cy="1155700"/>
          </a:xfrm>
          <a:prstGeom prst="line">
            <a:avLst/>
          </a:prstGeom>
          <a:noFill/>
          <a:ln w="9525">
            <a:solidFill>
              <a:schemeClr val="tx1"/>
            </a:solidFill>
            <a:round/>
            <a:headEnd/>
            <a:tailEnd type="triangle" w="med" len="med"/>
          </a:ln>
          <a:extLst>
            <a:ext uri="{909E8E84-426E-40DD-AFC4-6F175D3DCCD1}">
              <a14:hiddenFill xmlns:a14="http://schemas.microsoft.com/office/drawing/2010/main">
                <a:noFill/>
              </a14:hiddenFill>
            </a:ext>
          </a:extLst>
        </p:spPr>
        <p:txBody>
          <a:bodyPr lIns="0" tIns="0" rIns="0" bIns="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42" name="Line 292"/>
          <p:cNvSpPr>
            <a:spLocks noChangeShapeType="1"/>
          </p:cNvSpPr>
          <p:nvPr/>
        </p:nvSpPr>
        <p:spPr bwMode="auto">
          <a:xfrm>
            <a:off x="5232400" y="3775075"/>
            <a:ext cx="0" cy="463550"/>
          </a:xfrm>
          <a:prstGeom prst="line">
            <a:avLst/>
          </a:prstGeom>
          <a:noFill/>
          <a:ln w="9525">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lIns="0" tIns="0" rIns="0" bIns="0">
            <a:spAutoFit/>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nvGrpSpPr>
          <p:cNvPr id="4125" name="Group 163"/>
          <p:cNvGrpSpPr>
            <a:grpSpLocks noChangeAspect="1"/>
          </p:cNvGrpSpPr>
          <p:nvPr/>
        </p:nvGrpSpPr>
        <p:grpSpPr bwMode="auto">
          <a:xfrm>
            <a:off x="476250" y="1309688"/>
            <a:ext cx="1711325" cy="1581150"/>
            <a:chOff x="1525" y="517"/>
            <a:chExt cx="2674" cy="2471"/>
          </a:xfrm>
        </p:grpSpPr>
        <p:sp>
          <p:nvSpPr>
            <p:cNvPr id="4147" name="Line 164"/>
            <p:cNvSpPr>
              <a:spLocks noChangeAspect="1" noChangeShapeType="1"/>
            </p:cNvSpPr>
            <p:nvPr/>
          </p:nvSpPr>
          <p:spPr bwMode="auto">
            <a:xfrm>
              <a:off x="2760" y="517"/>
              <a:ext cx="1" cy="72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48" name="Line 165"/>
            <p:cNvSpPr>
              <a:spLocks noChangeAspect="1" noChangeShapeType="1"/>
            </p:cNvSpPr>
            <p:nvPr/>
          </p:nvSpPr>
          <p:spPr bwMode="auto">
            <a:xfrm flipH="1">
              <a:off x="2418" y="1245"/>
              <a:ext cx="342" cy="22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49" name="Line 166"/>
            <p:cNvSpPr>
              <a:spLocks noChangeAspect="1" noChangeShapeType="1"/>
            </p:cNvSpPr>
            <p:nvPr/>
          </p:nvSpPr>
          <p:spPr bwMode="auto">
            <a:xfrm>
              <a:off x="2760" y="1245"/>
              <a:ext cx="617" cy="50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0" name="Freeform 167"/>
            <p:cNvSpPr>
              <a:spLocks noChangeAspect="1"/>
            </p:cNvSpPr>
            <p:nvPr/>
          </p:nvSpPr>
          <p:spPr bwMode="auto">
            <a:xfrm>
              <a:off x="2213" y="1414"/>
              <a:ext cx="205" cy="282"/>
            </a:xfrm>
            <a:custGeom>
              <a:avLst/>
              <a:gdLst>
                <a:gd name="T0" fmla="*/ 134 w 205"/>
                <a:gd name="T1" fmla="*/ 282 h 282"/>
                <a:gd name="T2" fmla="*/ 205 w 205"/>
                <a:gd name="T3" fmla="*/ 57 h 282"/>
                <a:gd name="T4" fmla="*/ 0 w 205"/>
                <a:gd name="T5" fmla="*/ 0 h 282"/>
                <a:gd name="T6" fmla="*/ 0 60000 65536"/>
                <a:gd name="T7" fmla="*/ 0 60000 65536"/>
                <a:gd name="T8" fmla="*/ 0 60000 65536"/>
                <a:gd name="T9" fmla="*/ 0 w 205"/>
                <a:gd name="T10" fmla="*/ 0 h 282"/>
                <a:gd name="T11" fmla="*/ 205 w 205"/>
                <a:gd name="T12" fmla="*/ 282 h 282"/>
              </a:gdLst>
              <a:ahLst/>
              <a:cxnLst>
                <a:cxn ang="T6">
                  <a:pos x="T0" y="T1"/>
                </a:cxn>
                <a:cxn ang="T7">
                  <a:pos x="T2" y="T3"/>
                </a:cxn>
                <a:cxn ang="T8">
                  <a:pos x="T4" y="T5"/>
                </a:cxn>
              </a:cxnLst>
              <a:rect l="T9" t="T10" r="T11" b="T12"/>
              <a:pathLst>
                <a:path w="205" h="282">
                  <a:moveTo>
                    <a:pt x="134" y="282"/>
                  </a:moveTo>
                  <a:lnTo>
                    <a:pt x="205" y="57"/>
                  </a:lnTo>
                  <a:lnTo>
                    <a:pt x="0" y="0"/>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51" name="Line 168"/>
            <p:cNvSpPr>
              <a:spLocks noChangeAspect="1" noChangeShapeType="1"/>
            </p:cNvSpPr>
            <p:nvPr/>
          </p:nvSpPr>
          <p:spPr bwMode="auto">
            <a:xfrm flipH="1" flipV="1">
              <a:off x="2075" y="1358"/>
              <a:ext cx="138"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2" name="Line 169"/>
            <p:cNvSpPr>
              <a:spLocks noChangeAspect="1" noChangeShapeType="1"/>
            </p:cNvSpPr>
            <p:nvPr/>
          </p:nvSpPr>
          <p:spPr bwMode="auto">
            <a:xfrm flipH="1">
              <a:off x="2075" y="1414"/>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3" name="Line 170"/>
            <p:cNvSpPr>
              <a:spLocks noChangeAspect="1" noChangeShapeType="1"/>
            </p:cNvSpPr>
            <p:nvPr/>
          </p:nvSpPr>
          <p:spPr bwMode="auto">
            <a:xfrm flipH="1">
              <a:off x="2005" y="1471"/>
              <a:ext cx="70"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4" name="Line 171"/>
            <p:cNvSpPr>
              <a:spLocks noChangeAspect="1" noChangeShapeType="1"/>
            </p:cNvSpPr>
            <p:nvPr/>
          </p:nvSpPr>
          <p:spPr bwMode="auto">
            <a:xfrm flipH="1" flipV="1">
              <a:off x="1938" y="1414"/>
              <a:ext cx="137"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5" name="Freeform 172"/>
            <p:cNvSpPr>
              <a:spLocks noChangeAspect="1"/>
            </p:cNvSpPr>
            <p:nvPr/>
          </p:nvSpPr>
          <p:spPr bwMode="auto">
            <a:xfrm>
              <a:off x="1938" y="1245"/>
              <a:ext cx="137" cy="113"/>
            </a:xfrm>
            <a:custGeom>
              <a:avLst/>
              <a:gdLst>
                <a:gd name="T0" fmla="*/ 67 w 137"/>
                <a:gd name="T1" fmla="*/ 0 h 113"/>
                <a:gd name="T2" fmla="*/ 137 w 137"/>
                <a:gd name="T3" fmla="*/ 113 h 113"/>
                <a:gd name="T4" fmla="*/ 0 w 137"/>
                <a:gd name="T5" fmla="*/ 113 h 113"/>
                <a:gd name="T6" fmla="*/ 0 60000 65536"/>
                <a:gd name="T7" fmla="*/ 0 60000 65536"/>
                <a:gd name="T8" fmla="*/ 0 60000 65536"/>
                <a:gd name="T9" fmla="*/ 0 w 137"/>
                <a:gd name="T10" fmla="*/ 0 h 113"/>
                <a:gd name="T11" fmla="*/ 137 w 137"/>
                <a:gd name="T12" fmla="*/ 113 h 113"/>
              </a:gdLst>
              <a:ahLst/>
              <a:cxnLst>
                <a:cxn ang="T6">
                  <a:pos x="T0" y="T1"/>
                </a:cxn>
                <a:cxn ang="T7">
                  <a:pos x="T2" y="T3"/>
                </a:cxn>
                <a:cxn ang="T8">
                  <a:pos x="T4" y="T5"/>
                </a:cxn>
              </a:cxnLst>
              <a:rect l="T9" t="T10" r="T11" b="T12"/>
              <a:pathLst>
                <a:path w="137" h="113">
                  <a:moveTo>
                    <a:pt x="67" y="0"/>
                  </a:moveTo>
                  <a:lnTo>
                    <a:pt x="137" y="113"/>
                  </a:lnTo>
                  <a:lnTo>
                    <a:pt x="0" y="113"/>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56" name="Line 173"/>
            <p:cNvSpPr>
              <a:spLocks noChangeAspect="1" noChangeShapeType="1"/>
            </p:cNvSpPr>
            <p:nvPr/>
          </p:nvSpPr>
          <p:spPr bwMode="auto">
            <a:xfrm flipH="1" flipV="1">
              <a:off x="1871" y="1192"/>
              <a:ext cx="134" cy="5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7" name="Line 174"/>
            <p:cNvSpPr>
              <a:spLocks noChangeAspect="1" noChangeShapeType="1"/>
            </p:cNvSpPr>
            <p:nvPr/>
          </p:nvSpPr>
          <p:spPr bwMode="auto">
            <a:xfrm flipV="1">
              <a:off x="2005" y="1136"/>
              <a:ext cx="70" cy="10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8" name="Line 175"/>
            <p:cNvSpPr>
              <a:spLocks noChangeAspect="1" noChangeShapeType="1"/>
            </p:cNvSpPr>
            <p:nvPr/>
          </p:nvSpPr>
          <p:spPr bwMode="auto">
            <a:xfrm flipH="1" flipV="1">
              <a:off x="2005" y="1080"/>
              <a:ext cx="70"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59" name="Line 176"/>
            <p:cNvSpPr>
              <a:spLocks noChangeAspect="1" noChangeShapeType="1"/>
            </p:cNvSpPr>
            <p:nvPr/>
          </p:nvSpPr>
          <p:spPr bwMode="auto">
            <a:xfrm flipV="1">
              <a:off x="2075" y="1080"/>
              <a:ext cx="67"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0" name="Line 177"/>
            <p:cNvSpPr>
              <a:spLocks noChangeAspect="1" noChangeShapeType="1"/>
            </p:cNvSpPr>
            <p:nvPr/>
          </p:nvSpPr>
          <p:spPr bwMode="auto">
            <a:xfrm flipH="1">
              <a:off x="2142" y="1696"/>
              <a:ext cx="205"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1" name="Line 178"/>
            <p:cNvSpPr>
              <a:spLocks noChangeAspect="1" noChangeShapeType="1"/>
            </p:cNvSpPr>
            <p:nvPr/>
          </p:nvSpPr>
          <p:spPr bwMode="auto">
            <a:xfrm>
              <a:off x="2347" y="1696"/>
              <a:ext cx="71" cy="16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2" name="Line 179"/>
            <p:cNvSpPr>
              <a:spLocks noChangeAspect="1" noChangeShapeType="1"/>
            </p:cNvSpPr>
            <p:nvPr/>
          </p:nvSpPr>
          <p:spPr bwMode="auto">
            <a:xfrm flipH="1">
              <a:off x="2347" y="1861"/>
              <a:ext cx="71"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3" name="Line 180"/>
            <p:cNvSpPr>
              <a:spLocks noChangeAspect="1" noChangeShapeType="1"/>
            </p:cNvSpPr>
            <p:nvPr/>
          </p:nvSpPr>
          <p:spPr bwMode="auto">
            <a:xfrm>
              <a:off x="2418" y="1861"/>
              <a:ext cx="137"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4" name="Freeform 181"/>
            <p:cNvSpPr>
              <a:spLocks noChangeAspect="1"/>
            </p:cNvSpPr>
            <p:nvPr/>
          </p:nvSpPr>
          <p:spPr bwMode="auto">
            <a:xfrm>
              <a:off x="2555" y="1861"/>
              <a:ext cx="138" cy="169"/>
            </a:xfrm>
            <a:custGeom>
              <a:avLst/>
              <a:gdLst>
                <a:gd name="T0" fmla="*/ 67 w 138"/>
                <a:gd name="T1" fmla="*/ 169 h 169"/>
                <a:gd name="T2" fmla="*/ 0 w 138"/>
                <a:gd name="T3" fmla="*/ 57 h 169"/>
                <a:gd name="T4" fmla="*/ 138 w 138"/>
                <a:gd name="T5" fmla="*/ 0 h 169"/>
                <a:gd name="T6" fmla="*/ 0 60000 65536"/>
                <a:gd name="T7" fmla="*/ 0 60000 65536"/>
                <a:gd name="T8" fmla="*/ 0 60000 65536"/>
                <a:gd name="T9" fmla="*/ 0 w 138"/>
                <a:gd name="T10" fmla="*/ 0 h 169"/>
                <a:gd name="T11" fmla="*/ 138 w 138"/>
                <a:gd name="T12" fmla="*/ 169 h 169"/>
              </a:gdLst>
              <a:ahLst/>
              <a:cxnLst>
                <a:cxn ang="T6">
                  <a:pos x="T0" y="T1"/>
                </a:cxn>
                <a:cxn ang="T7">
                  <a:pos x="T2" y="T3"/>
                </a:cxn>
                <a:cxn ang="T8">
                  <a:pos x="T4" y="T5"/>
                </a:cxn>
              </a:cxnLst>
              <a:rect l="T9" t="T10" r="T11" b="T12"/>
              <a:pathLst>
                <a:path w="138" h="169">
                  <a:moveTo>
                    <a:pt x="67" y="169"/>
                  </a:moveTo>
                  <a:lnTo>
                    <a:pt x="0" y="57"/>
                  </a:lnTo>
                  <a:lnTo>
                    <a:pt x="138" y="0"/>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65" name="Line 182"/>
            <p:cNvSpPr>
              <a:spLocks noChangeAspect="1" noChangeShapeType="1"/>
            </p:cNvSpPr>
            <p:nvPr/>
          </p:nvSpPr>
          <p:spPr bwMode="auto">
            <a:xfrm>
              <a:off x="2693" y="1861"/>
              <a:ext cx="137"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6" name="Line 183"/>
            <p:cNvSpPr>
              <a:spLocks noChangeAspect="1" noChangeShapeType="1"/>
            </p:cNvSpPr>
            <p:nvPr/>
          </p:nvSpPr>
          <p:spPr bwMode="auto">
            <a:xfrm flipV="1">
              <a:off x="2693" y="1752"/>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7" name="Line 184"/>
            <p:cNvSpPr>
              <a:spLocks noChangeAspect="1" noChangeShapeType="1"/>
            </p:cNvSpPr>
            <p:nvPr/>
          </p:nvSpPr>
          <p:spPr bwMode="auto">
            <a:xfrm flipH="1" flipV="1">
              <a:off x="2693" y="1639"/>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8" name="Line 185"/>
            <p:cNvSpPr>
              <a:spLocks noChangeAspect="1" noChangeShapeType="1"/>
            </p:cNvSpPr>
            <p:nvPr/>
          </p:nvSpPr>
          <p:spPr bwMode="auto">
            <a:xfrm flipV="1">
              <a:off x="2760" y="1696"/>
              <a:ext cx="70"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69" name="Freeform 186"/>
            <p:cNvSpPr>
              <a:spLocks noChangeAspect="1"/>
            </p:cNvSpPr>
            <p:nvPr/>
          </p:nvSpPr>
          <p:spPr bwMode="auto">
            <a:xfrm>
              <a:off x="1938" y="1808"/>
              <a:ext cx="204" cy="166"/>
            </a:xfrm>
            <a:custGeom>
              <a:avLst/>
              <a:gdLst>
                <a:gd name="T0" fmla="*/ 137 w 204"/>
                <a:gd name="T1" fmla="*/ 166 h 166"/>
                <a:gd name="T2" fmla="*/ 204 w 204"/>
                <a:gd name="T3" fmla="*/ 0 h 166"/>
                <a:gd name="T4" fmla="*/ 0 w 204"/>
                <a:gd name="T5" fmla="*/ 53 h 166"/>
                <a:gd name="T6" fmla="*/ 0 60000 65536"/>
                <a:gd name="T7" fmla="*/ 0 60000 65536"/>
                <a:gd name="T8" fmla="*/ 0 60000 65536"/>
                <a:gd name="T9" fmla="*/ 0 w 204"/>
                <a:gd name="T10" fmla="*/ 0 h 166"/>
                <a:gd name="T11" fmla="*/ 204 w 204"/>
                <a:gd name="T12" fmla="*/ 166 h 166"/>
              </a:gdLst>
              <a:ahLst/>
              <a:cxnLst>
                <a:cxn ang="T6">
                  <a:pos x="T0" y="T1"/>
                </a:cxn>
                <a:cxn ang="T7">
                  <a:pos x="T2" y="T3"/>
                </a:cxn>
                <a:cxn ang="T8">
                  <a:pos x="T4" y="T5"/>
                </a:cxn>
              </a:cxnLst>
              <a:rect l="T9" t="T10" r="T11" b="T12"/>
              <a:pathLst>
                <a:path w="204" h="166">
                  <a:moveTo>
                    <a:pt x="137" y="166"/>
                  </a:moveTo>
                  <a:lnTo>
                    <a:pt x="204" y="0"/>
                  </a:lnTo>
                  <a:lnTo>
                    <a:pt x="0" y="53"/>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70" name="Line 187"/>
            <p:cNvSpPr>
              <a:spLocks noChangeAspect="1" noChangeShapeType="1"/>
            </p:cNvSpPr>
            <p:nvPr/>
          </p:nvSpPr>
          <p:spPr bwMode="auto">
            <a:xfrm>
              <a:off x="2075" y="1974"/>
              <a:ext cx="138"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1" name="Line 188"/>
            <p:cNvSpPr>
              <a:spLocks noChangeAspect="1" noChangeShapeType="1"/>
            </p:cNvSpPr>
            <p:nvPr/>
          </p:nvSpPr>
          <p:spPr bwMode="auto">
            <a:xfrm>
              <a:off x="2213" y="2087"/>
              <a:ext cx="134"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2" name="Line 189"/>
            <p:cNvSpPr>
              <a:spLocks noChangeAspect="1" noChangeShapeType="1"/>
            </p:cNvSpPr>
            <p:nvPr/>
          </p:nvSpPr>
          <p:spPr bwMode="auto">
            <a:xfrm flipH="1">
              <a:off x="2142" y="2087"/>
              <a:ext cx="71" cy="16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3" name="Line 190"/>
            <p:cNvSpPr>
              <a:spLocks noChangeAspect="1" noChangeShapeType="1"/>
            </p:cNvSpPr>
            <p:nvPr/>
          </p:nvSpPr>
          <p:spPr bwMode="auto">
            <a:xfrm flipH="1">
              <a:off x="2075" y="2256"/>
              <a:ext cx="67" cy="11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4" name="Line 191"/>
            <p:cNvSpPr>
              <a:spLocks noChangeAspect="1" noChangeShapeType="1"/>
            </p:cNvSpPr>
            <p:nvPr/>
          </p:nvSpPr>
          <p:spPr bwMode="auto">
            <a:xfrm>
              <a:off x="2142" y="2256"/>
              <a:ext cx="71" cy="11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5" name="Line 192"/>
            <p:cNvSpPr>
              <a:spLocks noChangeAspect="1" noChangeShapeType="1"/>
            </p:cNvSpPr>
            <p:nvPr/>
          </p:nvSpPr>
          <p:spPr bwMode="auto">
            <a:xfrm flipH="1">
              <a:off x="1938" y="1974"/>
              <a:ext cx="137" cy="16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6" name="Line 193"/>
            <p:cNvSpPr>
              <a:spLocks noChangeAspect="1" noChangeShapeType="1"/>
            </p:cNvSpPr>
            <p:nvPr/>
          </p:nvSpPr>
          <p:spPr bwMode="auto">
            <a:xfrm flipH="1">
              <a:off x="1871" y="2143"/>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7" name="Line 194"/>
            <p:cNvSpPr>
              <a:spLocks noChangeAspect="1" noChangeShapeType="1"/>
            </p:cNvSpPr>
            <p:nvPr/>
          </p:nvSpPr>
          <p:spPr bwMode="auto">
            <a:xfrm flipH="1">
              <a:off x="1800" y="2143"/>
              <a:ext cx="138" cy="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78" name="Freeform 195"/>
            <p:cNvSpPr>
              <a:spLocks noChangeAspect="1"/>
            </p:cNvSpPr>
            <p:nvPr/>
          </p:nvSpPr>
          <p:spPr bwMode="auto">
            <a:xfrm>
              <a:off x="1730" y="2256"/>
              <a:ext cx="208" cy="115"/>
            </a:xfrm>
            <a:custGeom>
              <a:avLst/>
              <a:gdLst>
                <a:gd name="T0" fmla="*/ 208 w 208"/>
                <a:gd name="T1" fmla="*/ 115 h 115"/>
                <a:gd name="T2" fmla="*/ 141 w 208"/>
                <a:gd name="T3" fmla="*/ 0 h 115"/>
                <a:gd name="T4" fmla="*/ 0 w 208"/>
                <a:gd name="T5" fmla="*/ 115 h 115"/>
                <a:gd name="T6" fmla="*/ 0 60000 65536"/>
                <a:gd name="T7" fmla="*/ 0 60000 65536"/>
                <a:gd name="T8" fmla="*/ 0 60000 65536"/>
                <a:gd name="T9" fmla="*/ 0 w 208"/>
                <a:gd name="T10" fmla="*/ 0 h 115"/>
                <a:gd name="T11" fmla="*/ 208 w 208"/>
                <a:gd name="T12" fmla="*/ 115 h 115"/>
              </a:gdLst>
              <a:ahLst/>
              <a:cxnLst>
                <a:cxn ang="T6">
                  <a:pos x="T0" y="T1"/>
                </a:cxn>
                <a:cxn ang="T7">
                  <a:pos x="T2" y="T3"/>
                </a:cxn>
                <a:cxn ang="T8">
                  <a:pos x="T4" y="T5"/>
                </a:cxn>
              </a:cxnLst>
              <a:rect l="T9" t="T10" r="T11" b="T12"/>
              <a:pathLst>
                <a:path w="208" h="115">
                  <a:moveTo>
                    <a:pt x="208" y="115"/>
                  </a:moveTo>
                  <a:lnTo>
                    <a:pt x="141" y="0"/>
                  </a:lnTo>
                  <a:lnTo>
                    <a:pt x="0" y="115"/>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79" name="Line 196"/>
            <p:cNvSpPr>
              <a:spLocks noChangeAspect="1" noChangeShapeType="1"/>
            </p:cNvSpPr>
            <p:nvPr/>
          </p:nvSpPr>
          <p:spPr bwMode="auto">
            <a:xfrm flipH="1">
              <a:off x="1663" y="2143"/>
              <a:ext cx="13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0" name="Line 197"/>
            <p:cNvSpPr>
              <a:spLocks noChangeAspect="1" noChangeShapeType="1"/>
            </p:cNvSpPr>
            <p:nvPr/>
          </p:nvSpPr>
          <p:spPr bwMode="auto">
            <a:xfrm flipH="1" flipV="1">
              <a:off x="1663" y="2087"/>
              <a:ext cx="137"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1" name="Line 198"/>
            <p:cNvSpPr>
              <a:spLocks noChangeAspect="1" noChangeShapeType="1"/>
            </p:cNvSpPr>
            <p:nvPr/>
          </p:nvSpPr>
          <p:spPr bwMode="auto">
            <a:xfrm flipH="1" flipV="1">
              <a:off x="1596" y="1974"/>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2" name="Line 199"/>
            <p:cNvSpPr>
              <a:spLocks noChangeAspect="1" noChangeShapeType="1"/>
            </p:cNvSpPr>
            <p:nvPr/>
          </p:nvSpPr>
          <p:spPr bwMode="auto">
            <a:xfrm flipH="1">
              <a:off x="1596" y="2087"/>
              <a:ext cx="67"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3" name="Line 200"/>
            <p:cNvSpPr>
              <a:spLocks noChangeAspect="1" noChangeShapeType="1"/>
            </p:cNvSpPr>
            <p:nvPr/>
          </p:nvSpPr>
          <p:spPr bwMode="auto">
            <a:xfrm flipH="1">
              <a:off x="1871" y="1861"/>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4" name="Line 201"/>
            <p:cNvSpPr>
              <a:spLocks noChangeAspect="1" noChangeShapeType="1"/>
            </p:cNvSpPr>
            <p:nvPr/>
          </p:nvSpPr>
          <p:spPr bwMode="auto">
            <a:xfrm flipH="1" flipV="1">
              <a:off x="1800" y="1808"/>
              <a:ext cx="138" cy="5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5" name="Line 202"/>
            <p:cNvSpPr>
              <a:spLocks noChangeAspect="1" noChangeShapeType="1"/>
            </p:cNvSpPr>
            <p:nvPr/>
          </p:nvSpPr>
          <p:spPr bwMode="auto">
            <a:xfrm flipH="1" flipV="1">
              <a:off x="1730" y="1696"/>
              <a:ext cx="70"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6" name="Line 203"/>
            <p:cNvSpPr>
              <a:spLocks noChangeAspect="1" noChangeShapeType="1"/>
            </p:cNvSpPr>
            <p:nvPr/>
          </p:nvSpPr>
          <p:spPr bwMode="auto">
            <a:xfrm flipH="1">
              <a:off x="1663" y="1808"/>
              <a:ext cx="137" cy="5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7" name="Line 204"/>
            <p:cNvSpPr>
              <a:spLocks noChangeAspect="1" noChangeShapeType="1"/>
            </p:cNvSpPr>
            <p:nvPr/>
          </p:nvSpPr>
          <p:spPr bwMode="auto">
            <a:xfrm flipH="1">
              <a:off x="1525" y="1861"/>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8" name="Line 205"/>
            <p:cNvSpPr>
              <a:spLocks noChangeAspect="1" noChangeShapeType="1"/>
            </p:cNvSpPr>
            <p:nvPr/>
          </p:nvSpPr>
          <p:spPr bwMode="auto">
            <a:xfrm flipH="1" flipV="1">
              <a:off x="1525" y="1808"/>
              <a:ext cx="138" cy="5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89" name="Line 206"/>
            <p:cNvSpPr>
              <a:spLocks noChangeAspect="1" noChangeShapeType="1"/>
            </p:cNvSpPr>
            <p:nvPr/>
          </p:nvSpPr>
          <p:spPr bwMode="auto">
            <a:xfrm>
              <a:off x="3377" y="1752"/>
              <a:ext cx="71" cy="33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0" name="Line 207"/>
            <p:cNvSpPr>
              <a:spLocks noChangeAspect="1" noChangeShapeType="1"/>
            </p:cNvSpPr>
            <p:nvPr/>
          </p:nvSpPr>
          <p:spPr bwMode="auto">
            <a:xfrm flipV="1">
              <a:off x="3377" y="1696"/>
              <a:ext cx="208"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1" name="Line 208"/>
            <p:cNvSpPr>
              <a:spLocks noChangeAspect="1" noChangeShapeType="1"/>
            </p:cNvSpPr>
            <p:nvPr/>
          </p:nvSpPr>
          <p:spPr bwMode="auto">
            <a:xfrm>
              <a:off x="3585" y="1696"/>
              <a:ext cx="205"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2" name="Line 209"/>
            <p:cNvSpPr>
              <a:spLocks noChangeAspect="1" noChangeShapeType="1"/>
            </p:cNvSpPr>
            <p:nvPr/>
          </p:nvSpPr>
          <p:spPr bwMode="auto">
            <a:xfrm flipV="1">
              <a:off x="3585" y="1527"/>
              <a:ext cx="71" cy="16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3" name="Line 210"/>
            <p:cNvSpPr>
              <a:spLocks noChangeAspect="1" noChangeShapeType="1"/>
            </p:cNvSpPr>
            <p:nvPr/>
          </p:nvSpPr>
          <p:spPr bwMode="auto">
            <a:xfrm flipV="1">
              <a:off x="3790" y="1696"/>
              <a:ext cx="138"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4" name="Line 211"/>
            <p:cNvSpPr>
              <a:spLocks noChangeAspect="1" noChangeShapeType="1"/>
            </p:cNvSpPr>
            <p:nvPr/>
          </p:nvSpPr>
          <p:spPr bwMode="auto">
            <a:xfrm>
              <a:off x="3790" y="1752"/>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5" name="Line 212"/>
            <p:cNvSpPr>
              <a:spLocks noChangeAspect="1" noChangeShapeType="1"/>
            </p:cNvSpPr>
            <p:nvPr/>
          </p:nvSpPr>
          <p:spPr bwMode="auto">
            <a:xfrm flipH="1">
              <a:off x="3790" y="1861"/>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6" name="Line 213"/>
            <p:cNvSpPr>
              <a:spLocks noChangeAspect="1" noChangeShapeType="1"/>
            </p:cNvSpPr>
            <p:nvPr/>
          </p:nvSpPr>
          <p:spPr bwMode="auto">
            <a:xfrm>
              <a:off x="3857" y="1861"/>
              <a:ext cx="13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7" name="Line 214"/>
            <p:cNvSpPr>
              <a:spLocks noChangeAspect="1" noChangeShapeType="1"/>
            </p:cNvSpPr>
            <p:nvPr/>
          </p:nvSpPr>
          <p:spPr bwMode="auto">
            <a:xfrm flipV="1">
              <a:off x="3994" y="1918"/>
              <a:ext cx="138"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8" name="Line 215"/>
            <p:cNvSpPr>
              <a:spLocks noChangeAspect="1" noChangeShapeType="1"/>
            </p:cNvSpPr>
            <p:nvPr/>
          </p:nvSpPr>
          <p:spPr bwMode="auto">
            <a:xfrm>
              <a:off x="3994" y="1974"/>
              <a:ext cx="138"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99" name="Line 216"/>
            <p:cNvSpPr>
              <a:spLocks noChangeAspect="1" noChangeShapeType="1"/>
            </p:cNvSpPr>
            <p:nvPr/>
          </p:nvSpPr>
          <p:spPr bwMode="auto">
            <a:xfrm flipV="1">
              <a:off x="3656" y="1414"/>
              <a:ext cx="1"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0" name="Line 217"/>
            <p:cNvSpPr>
              <a:spLocks noChangeAspect="1" noChangeShapeType="1"/>
            </p:cNvSpPr>
            <p:nvPr/>
          </p:nvSpPr>
          <p:spPr bwMode="auto">
            <a:xfrm flipV="1">
              <a:off x="3656" y="1471"/>
              <a:ext cx="201"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1" name="Line 218"/>
            <p:cNvSpPr>
              <a:spLocks noChangeAspect="1" noChangeShapeType="1"/>
            </p:cNvSpPr>
            <p:nvPr/>
          </p:nvSpPr>
          <p:spPr bwMode="auto">
            <a:xfrm flipV="1">
              <a:off x="3656" y="1302"/>
              <a:ext cx="134"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2" name="Line 219"/>
            <p:cNvSpPr>
              <a:spLocks noChangeAspect="1" noChangeShapeType="1"/>
            </p:cNvSpPr>
            <p:nvPr/>
          </p:nvSpPr>
          <p:spPr bwMode="auto">
            <a:xfrm flipH="1" flipV="1">
              <a:off x="3585" y="1302"/>
              <a:ext cx="71"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3" name="Line 220"/>
            <p:cNvSpPr>
              <a:spLocks noChangeAspect="1" noChangeShapeType="1"/>
            </p:cNvSpPr>
            <p:nvPr/>
          </p:nvSpPr>
          <p:spPr bwMode="auto">
            <a:xfrm flipH="1" flipV="1">
              <a:off x="3448" y="1245"/>
              <a:ext cx="137"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4" name="Line 221"/>
            <p:cNvSpPr>
              <a:spLocks noChangeAspect="1" noChangeShapeType="1"/>
            </p:cNvSpPr>
            <p:nvPr/>
          </p:nvSpPr>
          <p:spPr bwMode="auto">
            <a:xfrm flipV="1">
              <a:off x="3585" y="1192"/>
              <a:ext cx="71" cy="11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5" name="Line 222"/>
            <p:cNvSpPr>
              <a:spLocks noChangeAspect="1" noChangeShapeType="1"/>
            </p:cNvSpPr>
            <p:nvPr/>
          </p:nvSpPr>
          <p:spPr bwMode="auto">
            <a:xfrm>
              <a:off x="3857" y="1471"/>
              <a:ext cx="208"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6" name="Freeform 223"/>
            <p:cNvSpPr>
              <a:spLocks noChangeAspect="1"/>
            </p:cNvSpPr>
            <p:nvPr/>
          </p:nvSpPr>
          <p:spPr bwMode="auto">
            <a:xfrm>
              <a:off x="4065" y="1527"/>
              <a:ext cx="134" cy="169"/>
            </a:xfrm>
            <a:custGeom>
              <a:avLst/>
              <a:gdLst>
                <a:gd name="T0" fmla="*/ 67 w 134"/>
                <a:gd name="T1" fmla="*/ 169 h 169"/>
                <a:gd name="T2" fmla="*/ 0 w 134"/>
                <a:gd name="T3" fmla="*/ 56 h 169"/>
                <a:gd name="T4" fmla="*/ 134 w 134"/>
                <a:gd name="T5" fmla="*/ 0 h 169"/>
                <a:gd name="T6" fmla="*/ 0 60000 65536"/>
                <a:gd name="T7" fmla="*/ 0 60000 65536"/>
                <a:gd name="T8" fmla="*/ 0 60000 65536"/>
                <a:gd name="T9" fmla="*/ 0 w 134"/>
                <a:gd name="T10" fmla="*/ 0 h 169"/>
                <a:gd name="T11" fmla="*/ 134 w 134"/>
                <a:gd name="T12" fmla="*/ 169 h 169"/>
              </a:gdLst>
              <a:ahLst/>
              <a:cxnLst>
                <a:cxn ang="T6">
                  <a:pos x="T0" y="T1"/>
                </a:cxn>
                <a:cxn ang="T7">
                  <a:pos x="T2" y="T3"/>
                </a:cxn>
                <a:cxn ang="T8">
                  <a:pos x="T4" y="T5"/>
                </a:cxn>
              </a:cxnLst>
              <a:rect l="T9" t="T10" r="T11" b="T12"/>
              <a:pathLst>
                <a:path w="134" h="169">
                  <a:moveTo>
                    <a:pt x="67" y="169"/>
                  </a:moveTo>
                  <a:lnTo>
                    <a:pt x="0" y="56"/>
                  </a:lnTo>
                  <a:lnTo>
                    <a:pt x="134" y="0"/>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07" name="Line 224"/>
            <p:cNvSpPr>
              <a:spLocks noChangeAspect="1" noChangeShapeType="1"/>
            </p:cNvSpPr>
            <p:nvPr/>
          </p:nvSpPr>
          <p:spPr bwMode="auto">
            <a:xfrm flipV="1">
              <a:off x="3857" y="1302"/>
              <a:ext cx="137" cy="16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8" name="Line 225"/>
            <p:cNvSpPr>
              <a:spLocks noChangeAspect="1" noChangeShapeType="1"/>
            </p:cNvSpPr>
            <p:nvPr/>
          </p:nvSpPr>
          <p:spPr bwMode="auto">
            <a:xfrm flipV="1">
              <a:off x="3994" y="1245"/>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09" name="Line 226"/>
            <p:cNvSpPr>
              <a:spLocks noChangeAspect="1" noChangeShapeType="1"/>
            </p:cNvSpPr>
            <p:nvPr/>
          </p:nvSpPr>
          <p:spPr bwMode="auto">
            <a:xfrm flipH="1" flipV="1">
              <a:off x="3928" y="1136"/>
              <a:ext cx="66" cy="16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0" name="Line 227"/>
            <p:cNvSpPr>
              <a:spLocks noChangeAspect="1" noChangeShapeType="1"/>
            </p:cNvSpPr>
            <p:nvPr/>
          </p:nvSpPr>
          <p:spPr bwMode="auto">
            <a:xfrm flipV="1">
              <a:off x="3928" y="1023"/>
              <a:ext cx="66"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1" name="Line 228"/>
            <p:cNvSpPr>
              <a:spLocks noChangeAspect="1" noChangeShapeType="1"/>
            </p:cNvSpPr>
            <p:nvPr/>
          </p:nvSpPr>
          <p:spPr bwMode="auto">
            <a:xfrm flipH="1" flipV="1">
              <a:off x="3723" y="1023"/>
              <a:ext cx="205"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2" name="Line 229"/>
            <p:cNvSpPr>
              <a:spLocks noChangeAspect="1" noChangeShapeType="1"/>
            </p:cNvSpPr>
            <p:nvPr/>
          </p:nvSpPr>
          <p:spPr bwMode="auto">
            <a:xfrm flipH="1">
              <a:off x="3585" y="1023"/>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3" name="Line 230"/>
            <p:cNvSpPr>
              <a:spLocks noChangeAspect="1" noChangeShapeType="1"/>
            </p:cNvSpPr>
            <p:nvPr/>
          </p:nvSpPr>
          <p:spPr bwMode="auto">
            <a:xfrm flipH="1" flipV="1">
              <a:off x="3585" y="967"/>
              <a:ext cx="138"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4" name="Line 231"/>
            <p:cNvSpPr>
              <a:spLocks noChangeAspect="1" noChangeShapeType="1"/>
            </p:cNvSpPr>
            <p:nvPr/>
          </p:nvSpPr>
          <p:spPr bwMode="auto">
            <a:xfrm flipH="1" flipV="1">
              <a:off x="3448" y="911"/>
              <a:ext cx="137"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5" name="Line 232"/>
            <p:cNvSpPr>
              <a:spLocks noChangeAspect="1" noChangeShapeType="1"/>
            </p:cNvSpPr>
            <p:nvPr/>
          </p:nvSpPr>
          <p:spPr bwMode="auto">
            <a:xfrm flipH="1" flipV="1">
              <a:off x="3518" y="798"/>
              <a:ext cx="67" cy="16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6" name="Line 233"/>
            <p:cNvSpPr>
              <a:spLocks noChangeAspect="1" noChangeShapeType="1"/>
            </p:cNvSpPr>
            <p:nvPr/>
          </p:nvSpPr>
          <p:spPr bwMode="auto">
            <a:xfrm flipH="1">
              <a:off x="3239" y="2087"/>
              <a:ext cx="209"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7" name="Line 234"/>
            <p:cNvSpPr>
              <a:spLocks noChangeAspect="1" noChangeShapeType="1"/>
            </p:cNvSpPr>
            <p:nvPr/>
          </p:nvSpPr>
          <p:spPr bwMode="auto">
            <a:xfrm>
              <a:off x="3448" y="2087"/>
              <a:ext cx="137"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8" name="Line 235"/>
            <p:cNvSpPr>
              <a:spLocks noChangeAspect="1" noChangeShapeType="1"/>
            </p:cNvSpPr>
            <p:nvPr/>
          </p:nvSpPr>
          <p:spPr bwMode="auto">
            <a:xfrm flipH="1">
              <a:off x="3173" y="2199"/>
              <a:ext cx="66" cy="17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19" name="Line 236"/>
            <p:cNvSpPr>
              <a:spLocks noChangeAspect="1" noChangeShapeType="1"/>
            </p:cNvSpPr>
            <p:nvPr/>
          </p:nvSpPr>
          <p:spPr bwMode="auto">
            <a:xfrm flipH="1">
              <a:off x="3035" y="2371"/>
              <a:ext cx="138" cy="50"/>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0" name="Line 237"/>
            <p:cNvSpPr>
              <a:spLocks noChangeAspect="1" noChangeShapeType="1"/>
            </p:cNvSpPr>
            <p:nvPr/>
          </p:nvSpPr>
          <p:spPr bwMode="auto">
            <a:xfrm>
              <a:off x="3173" y="2371"/>
              <a:ext cx="66" cy="10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1" name="Line 238"/>
            <p:cNvSpPr>
              <a:spLocks noChangeAspect="1" noChangeShapeType="1"/>
            </p:cNvSpPr>
            <p:nvPr/>
          </p:nvSpPr>
          <p:spPr bwMode="auto">
            <a:xfrm flipH="1" flipV="1">
              <a:off x="3102" y="2143"/>
              <a:ext cx="137"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2" name="Line 239"/>
            <p:cNvSpPr>
              <a:spLocks noChangeAspect="1" noChangeShapeType="1"/>
            </p:cNvSpPr>
            <p:nvPr/>
          </p:nvSpPr>
          <p:spPr bwMode="auto">
            <a:xfrm flipH="1" flipV="1">
              <a:off x="3035" y="2030"/>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3" name="Line 240"/>
            <p:cNvSpPr>
              <a:spLocks noChangeAspect="1" noChangeShapeType="1"/>
            </p:cNvSpPr>
            <p:nvPr/>
          </p:nvSpPr>
          <p:spPr bwMode="auto">
            <a:xfrm flipH="1">
              <a:off x="2968" y="2143"/>
              <a:ext cx="134"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4" name="Line 241"/>
            <p:cNvSpPr>
              <a:spLocks noChangeAspect="1" noChangeShapeType="1"/>
            </p:cNvSpPr>
            <p:nvPr/>
          </p:nvSpPr>
          <p:spPr bwMode="auto">
            <a:xfrm flipH="1" flipV="1">
              <a:off x="2830" y="2143"/>
              <a:ext cx="138" cy="5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5" name="Line 242"/>
            <p:cNvSpPr>
              <a:spLocks noChangeAspect="1" noChangeShapeType="1"/>
            </p:cNvSpPr>
            <p:nvPr/>
          </p:nvSpPr>
          <p:spPr bwMode="auto">
            <a:xfrm flipH="1">
              <a:off x="2897" y="2199"/>
              <a:ext cx="71"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6" name="Line 243"/>
            <p:cNvSpPr>
              <a:spLocks noChangeAspect="1" noChangeShapeType="1"/>
            </p:cNvSpPr>
            <p:nvPr/>
          </p:nvSpPr>
          <p:spPr bwMode="auto">
            <a:xfrm>
              <a:off x="2897" y="2312"/>
              <a:ext cx="71" cy="10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7" name="Line 244"/>
            <p:cNvSpPr>
              <a:spLocks noChangeAspect="1" noChangeShapeType="1"/>
            </p:cNvSpPr>
            <p:nvPr/>
          </p:nvSpPr>
          <p:spPr bwMode="auto">
            <a:xfrm flipH="1">
              <a:off x="2760" y="2312"/>
              <a:ext cx="137" cy="5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8" name="Line 245"/>
            <p:cNvSpPr>
              <a:spLocks noChangeAspect="1" noChangeShapeType="1"/>
            </p:cNvSpPr>
            <p:nvPr/>
          </p:nvSpPr>
          <p:spPr bwMode="auto">
            <a:xfrm flipH="1" flipV="1">
              <a:off x="2622" y="2312"/>
              <a:ext cx="138" cy="5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29" name="Line 246"/>
            <p:cNvSpPr>
              <a:spLocks noChangeAspect="1" noChangeShapeType="1"/>
            </p:cNvSpPr>
            <p:nvPr/>
          </p:nvSpPr>
          <p:spPr bwMode="auto">
            <a:xfrm flipH="1">
              <a:off x="2693" y="2371"/>
              <a:ext cx="67" cy="10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0" name="Line 247"/>
            <p:cNvSpPr>
              <a:spLocks noChangeAspect="1" noChangeShapeType="1"/>
            </p:cNvSpPr>
            <p:nvPr/>
          </p:nvSpPr>
          <p:spPr bwMode="auto">
            <a:xfrm>
              <a:off x="3585" y="2199"/>
              <a:ext cx="205"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1" name="Line 248"/>
            <p:cNvSpPr>
              <a:spLocks noChangeAspect="1" noChangeShapeType="1"/>
            </p:cNvSpPr>
            <p:nvPr/>
          </p:nvSpPr>
          <p:spPr bwMode="auto">
            <a:xfrm>
              <a:off x="3790" y="2256"/>
              <a:ext cx="138" cy="115"/>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2" name="Line 249"/>
            <p:cNvSpPr>
              <a:spLocks noChangeAspect="1" noChangeShapeType="1"/>
            </p:cNvSpPr>
            <p:nvPr/>
          </p:nvSpPr>
          <p:spPr bwMode="auto">
            <a:xfrm flipV="1">
              <a:off x="3790" y="2199"/>
              <a:ext cx="204"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3" name="Line 250"/>
            <p:cNvSpPr>
              <a:spLocks noChangeAspect="1" noChangeShapeType="1"/>
            </p:cNvSpPr>
            <p:nvPr/>
          </p:nvSpPr>
          <p:spPr bwMode="auto">
            <a:xfrm flipV="1">
              <a:off x="3994" y="2087"/>
              <a:ext cx="71"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4" name="Line 251"/>
            <p:cNvSpPr>
              <a:spLocks noChangeAspect="1" noChangeShapeType="1"/>
            </p:cNvSpPr>
            <p:nvPr/>
          </p:nvSpPr>
          <p:spPr bwMode="auto">
            <a:xfrm>
              <a:off x="3994" y="2199"/>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5" name="Line 252"/>
            <p:cNvSpPr>
              <a:spLocks noChangeAspect="1" noChangeShapeType="1"/>
            </p:cNvSpPr>
            <p:nvPr/>
          </p:nvSpPr>
          <p:spPr bwMode="auto">
            <a:xfrm>
              <a:off x="3585" y="2199"/>
              <a:ext cx="1" cy="17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6" name="Line 253"/>
            <p:cNvSpPr>
              <a:spLocks noChangeAspect="1" noChangeShapeType="1"/>
            </p:cNvSpPr>
            <p:nvPr/>
          </p:nvSpPr>
          <p:spPr bwMode="auto">
            <a:xfrm>
              <a:off x="3585" y="2371"/>
              <a:ext cx="138" cy="10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7" name="Line 254"/>
            <p:cNvSpPr>
              <a:spLocks noChangeAspect="1" noChangeShapeType="1"/>
            </p:cNvSpPr>
            <p:nvPr/>
          </p:nvSpPr>
          <p:spPr bwMode="auto">
            <a:xfrm flipH="1">
              <a:off x="3448" y="2371"/>
              <a:ext cx="137" cy="10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8" name="Line 255"/>
            <p:cNvSpPr>
              <a:spLocks noChangeAspect="1" noChangeShapeType="1"/>
            </p:cNvSpPr>
            <p:nvPr/>
          </p:nvSpPr>
          <p:spPr bwMode="auto">
            <a:xfrm>
              <a:off x="3448" y="2477"/>
              <a:ext cx="70" cy="17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39" name="Line 256"/>
            <p:cNvSpPr>
              <a:spLocks noChangeAspect="1" noChangeShapeType="1"/>
            </p:cNvSpPr>
            <p:nvPr/>
          </p:nvSpPr>
          <p:spPr bwMode="auto">
            <a:xfrm flipH="1">
              <a:off x="3310" y="2477"/>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0" name="Line 257"/>
            <p:cNvSpPr>
              <a:spLocks noChangeAspect="1" noChangeShapeType="1"/>
            </p:cNvSpPr>
            <p:nvPr/>
          </p:nvSpPr>
          <p:spPr bwMode="auto">
            <a:xfrm flipH="1">
              <a:off x="3173" y="2534"/>
              <a:ext cx="137" cy="1"/>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1" name="Line 258"/>
            <p:cNvSpPr>
              <a:spLocks noChangeAspect="1" noChangeShapeType="1"/>
            </p:cNvSpPr>
            <p:nvPr/>
          </p:nvSpPr>
          <p:spPr bwMode="auto">
            <a:xfrm flipH="1">
              <a:off x="3239" y="2534"/>
              <a:ext cx="71" cy="11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2" name="Line 259"/>
            <p:cNvSpPr>
              <a:spLocks noChangeAspect="1" noChangeShapeType="1"/>
            </p:cNvSpPr>
            <p:nvPr/>
          </p:nvSpPr>
          <p:spPr bwMode="auto">
            <a:xfrm flipH="1">
              <a:off x="3035" y="2534"/>
              <a:ext cx="138" cy="11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3" name="Line 260"/>
            <p:cNvSpPr>
              <a:spLocks noChangeAspect="1" noChangeShapeType="1"/>
            </p:cNvSpPr>
            <p:nvPr/>
          </p:nvSpPr>
          <p:spPr bwMode="auto">
            <a:xfrm flipH="1" flipV="1">
              <a:off x="3035" y="2477"/>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4" name="Line 261"/>
            <p:cNvSpPr>
              <a:spLocks noChangeAspect="1" noChangeShapeType="1"/>
            </p:cNvSpPr>
            <p:nvPr/>
          </p:nvSpPr>
          <p:spPr bwMode="auto">
            <a:xfrm flipH="1">
              <a:off x="3656" y="2477"/>
              <a:ext cx="67" cy="17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5" name="Line 262"/>
            <p:cNvSpPr>
              <a:spLocks noChangeAspect="1" noChangeShapeType="1"/>
            </p:cNvSpPr>
            <p:nvPr/>
          </p:nvSpPr>
          <p:spPr bwMode="auto">
            <a:xfrm>
              <a:off x="3723" y="2477"/>
              <a:ext cx="205" cy="116"/>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6" name="Line 263"/>
            <p:cNvSpPr>
              <a:spLocks noChangeAspect="1" noChangeShapeType="1"/>
            </p:cNvSpPr>
            <p:nvPr/>
          </p:nvSpPr>
          <p:spPr bwMode="auto">
            <a:xfrm flipV="1">
              <a:off x="3928" y="2534"/>
              <a:ext cx="137" cy="5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7" name="Line 264"/>
            <p:cNvSpPr>
              <a:spLocks noChangeAspect="1" noChangeShapeType="1"/>
            </p:cNvSpPr>
            <p:nvPr/>
          </p:nvSpPr>
          <p:spPr bwMode="auto">
            <a:xfrm>
              <a:off x="3928" y="2593"/>
              <a:ext cx="13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8" name="Line 265"/>
            <p:cNvSpPr>
              <a:spLocks noChangeAspect="1" noChangeShapeType="1"/>
            </p:cNvSpPr>
            <p:nvPr/>
          </p:nvSpPr>
          <p:spPr bwMode="auto">
            <a:xfrm flipV="1">
              <a:off x="4065" y="2421"/>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49" name="Line 266"/>
            <p:cNvSpPr>
              <a:spLocks noChangeAspect="1" noChangeShapeType="1"/>
            </p:cNvSpPr>
            <p:nvPr/>
          </p:nvSpPr>
          <p:spPr bwMode="auto">
            <a:xfrm>
              <a:off x="4065" y="2534"/>
              <a:ext cx="134" cy="5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50" name="Line 267"/>
            <p:cNvSpPr>
              <a:spLocks noChangeAspect="1" noChangeShapeType="1"/>
            </p:cNvSpPr>
            <p:nvPr/>
          </p:nvSpPr>
          <p:spPr bwMode="auto">
            <a:xfrm flipH="1">
              <a:off x="3518" y="2650"/>
              <a:ext cx="138"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51" name="Line 268"/>
            <p:cNvSpPr>
              <a:spLocks noChangeAspect="1" noChangeShapeType="1"/>
            </p:cNvSpPr>
            <p:nvPr/>
          </p:nvSpPr>
          <p:spPr bwMode="auto">
            <a:xfrm>
              <a:off x="3656" y="2650"/>
              <a:ext cx="134"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52" name="Line 269"/>
            <p:cNvSpPr>
              <a:spLocks noChangeAspect="1" noChangeShapeType="1"/>
            </p:cNvSpPr>
            <p:nvPr/>
          </p:nvSpPr>
          <p:spPr bwMode="auto">
            <a:xfrm flipH="1">
              <a:off x="3723" y="2762"/>
              <a:ext cx="67" cy="113"/>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53" name="Line 270"/>
            <p:cNvSpPr>
              <a:spLocks noChangeAspect="1" noChangeShapeType="1"/>
            </p:cNvSpPr>
            <p:nvPr/>
          </p:nvSpPr>
          <p:spPr bwMode="auto">
            <a:xfrm>
              <a:off x="3790" y="2762"/>
              <a:ext cx="138"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54" name="Line 271"/>
            <p:cNvSpPr>
              <a:spLocks noChangeAspect="1" noChangeShapeType="1"/>
            </p:cNvSpPr>
            <p:nvPr/>
          </p:nvSpPr>
          <p:spPr bwMode="auto">
            <a:xfrm>
              <a:off x="3928" y="2819"/>
              <a:ext cx="137" cy="112"/>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55" name="Line 272"/>
            <p:cNvSpPr>
              <a:spLocks noChangeAspect="1" noChangeShapeType="1"/>
            </p:cNvSpPr>
            <p:nvPr/>
          </p:nvSpPr>
          <p:spPr bwMode="auto">
            <a:xfrm flipH="1">
              <a:off x="3857" y="2819"/>
              <a:ext cx="71" cy="169"/>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256" name="Freeform 273"/>
            <p:cNvSpPr>
              <a:spLocks noChangeAspect="1"/>
            </p:cNvSpPr>
            <p:nvPr/>
          </p:nvSpPr>
          <p:spPr bwMode="auto">
            <a:xfrm>
              <a:off x="1871" y="967"/>
              <a:ext cx="204" cy="113"/>
            </a:xfrm>
            <a:custGeom>
              <a:avLst/>
              <a:gdLst>
                <a:gd name="T0" fmla="*/ 204 w 204"/>
                <a:gd name="T1" fmla="*/ 0 h 113"/>
                <a:gd name="T2" fmla="*/ 134 w 204"/>
                <a:gd name="T3" fmla="*/ 113 h 113"/>
                <a:gd name="T4" fmla="*/ 0 w 204"/>
                <a:gd name="T5" fmla="*/ 56 h 113"/>
                <a:gd name="T6" fmla="*/ 0 60000 65536"/>
                <a:gd name="T7" fmla="*/ 0 60000 65536"/>
                <a:gd name="T8" fmla="*/ 0 60000 65536"/>
                <a:gd name="T9" fmla="*/ 0 w 204"/>
                <a:gd name="T10" fmla="*/ 0 h 113"/>
                <a:gd name="T11" fmla="*/ 204 w 204"/>
                <a:gd name="T12" fmla="*/ 113 h 113"/>
              </a:gdLst>
              <a:ahLst/>
              <a:cxnLst>
                <a:cxn ang="T6">
                  <a:pos x="T0" y="T1"/>
                </a:cxn>
                <a:cxn ang="T7">
                  <a:pos x="T2" y="T3"/>
                </a:cxn>
                <a:cxn ang="T8">
                  <a:pos x="T4" y="T5"/>
                </a:cxn>
              </a:cxnLst>
              <a:rect l="T9" t="T10" r="T11" b="T12"/>
              <a:pathLst>
                <a:path w="204" h="113">
                  <a:moveTo>
                    <a:pt x="204" y="0"/>
                  </a:moveTo>
                  <a:lnTo>
                    <a:pt x="134" y="113"/>
                  </a:lnTo>
                  <a:lnTo>
                    <a:pt x="0" y="56"/>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57" name="Line 274"/>
            <p:cNvSpPr>
              <a:spLocks noChangeAspect="1" noChangeShapeType="1"/>
            </p:cNvSpPr>
            <p:nvPr/>
          </p:nvSpPr>
          <p:spPr bwMode="auto">
            <a:xfrm flipV="1">
              <a:off x="2142" y="1023"/>
              <a:ext cx="71" cy="57"/>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grpSp>
      <p:sp>
        <p:nvSpPr>
          <p:cNvPr id="4128" name="Rectangle 277"/>
          <p:cNvSpPr>
            <a:spLocks noChangeAspect="1" noChangeArrowheads="1"/>
          </p:cNvSpPr>
          <p:nvPr/>
        </p:nvSpPr>
        <p:spPr bwMode="auto">
          <a:xfrm>
            <a:off x="1158875" y="4370388"/>
            <a:ext cx="196850" cy="109537"/>
          </a:xfrm>
          <a:prstGeom prst="rect">
            <a:avLst/>
          </a:prstGeom>
          <a:solidFill>
            <a:schemeClr val="bg1"/>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29" name="Line 278"/>
          <p:cNvSpPr>
            <a:spLocks noChangeAspect="1" noChangeShapeType="1"/>
          </p:cNvSpPr>
          <p:nvPr/>
        </p:nvSpPr>
        <p:spPr bwMode="auto">
          <a:xfrm>
            <a:off x="1174750" y="3124200"/>
            <a:ext cx="1588" cy="13668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30" name="Line 279"/>
          <p:cNvSpPr>
            <a:spLocks noChangeAspect="1" noChangeShapeType="1"/>
          </p:cNvSpPr>
          <p:nvPr/>
        </p:nvSpPr>
        <p:spPr bwMode="auto">
          <a:xfrm>
            <a:off x="1382713" y="3124200"/>
            <a:ext cx="0" cy="1366838"/>
          </a:xfrm>
          <a:prstGeom prst="line">
            <a:avLst/>
          </a:prstGeom>
          <a:noFill/>
          <a:ln w="63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4131" name="Oval 280"/>
          <p:cNvSpPr>
            <a:spLocks noChangeAspect="1" noChangeArrowheads="1"/>
          </p:cNvSpPr>
          <p:nvPr/>
        </p:nvSpPr>
        <p:spPr bwMode="auto">
          <a:xfrm>
            <a:off x="919163" y="4479925"/>
            <a:ext cx="720725" cy="630238"/>
          </a:xfrm>
          <a:prstGeom prst="ellipse">
            <a:avLst/>
          </a:pr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33" name="Rectangle 282"/>
          <p:cNvSpPr>
            <a:spLocks noChangeArrowheads="1"/>
          </p:cNvSpPr>
          <p:nvPr/>
        </p:nvSpPr>
        <p:spPr bwMode="auto">
          <a:xfrm>
            <a:off x="1181100" y="4432300"/>
            <a:ext cx="190500" cy="152400"/>
          </a:xfrm>
          <a:prstGeom prst="rect">
            <a:avLst/>
          </a:prstGeom>
          <a:solidFill>
            <a:schemeClr val="bg1"/>
          </a:solidFill>
          <a:ln>
            <a:noFill/>
          </a:ln>
          <a:extLst>
            <a:ext uri="{91240B29-F687-4F45-9708-019B960494DF}">
              <a14:hiddenLine xmlns:a14="http://schemas.microsoft.com/office/drawing/2010/main" w="9525" algn="ctr">
                <a:solidFill>
                  <a:srgbClr val="000000"/>
                </a:solidFill>
                <a:miter lim="800000"/>
                <a:headEnd/>
                <a:tailEnd/>
              </a14:hiddenLine>
            </a:ext>
          </a:extLst>
        </p:spPr>
        <p:txBody>
          <a:bodyPr wrap="none" lIns="0" tIns="0" rIns="0" bIns="0" anchor="ctr">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34" name="Freeform 283"/>
          <p:cNvSpPr>
            <a:spLocks noChangeAspect="1"/>
          </p:cNvSpPr>
          <p:nvPr/>
        </p:nvSpPr>
        <p:spPr bwMode="auto">
          <a:xfrm rot="5400000" flipV="1">
            <a:off x="854869" y="4212432"/>
            <a:ext cx="854075" cy="13493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159"/>
              <a:gd name="T190" fmla="*/ 0 h 334"/>
              <a:gd name="T191" fmla="*/ 2159 w 2159"/>
              <a:gd name="T192" fmla="*/ 334 h 334"/>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5" y="317"/>
                </a:lnTo>
                <a:lnTo>
                  <a:pt x="55" y="318"/>
                </a:lnTo>
                <a:lnTo>
                  <a:pt x="56" y="319"/>
                </a:lnTo>
                <a:lnTo>
                  <a:pt x="57" y="320"/>
                </a:lnTo>
                <a:lnTo>
                  <a:pt x="57" y="321"/>
                </a:lnTo>
                <a:lnTo>
                  <a:pt x="58" y="321"/>
                </a:lnTo>
                <a:lnTo>
                  <a:pt x="58" y="322"/>
                </a:lnTo>
                <a:lnTo>
                  <a:pt x="59" y="322"/>
                </a:lnTo>
                <a:lnTo>
                  <a:pt x="59" y="323"/>
                </a:lnTo>
                <a:lnTo>
                  <a:pt x="60" y="324"/>
                </a:lnTo>
                <a:lnTo>
                  <a:pt x="61" y="325"/>
                </a:lnTo>
                <a:lnTo>
                  <a:pt x="62" y="326"/>
                </a:lnTo>
                <a:lnTo>
                  <a:pt x="63" y="327"/>
                </a:lnTo>
                <a:lnTo>
                  <a:pt x="64" y="328"/>
                </a:lnTo>
                <a:lnTo>
                  <a:pt x="65" y="329"/>
                </a:lnTo>
                <a:lnTo>
                  <a:pt x="66" y="329"/>
                </a:lnTo>
                <a:lnTo>
                  <a:pt x="66" y="330"/>
                </a:lnTo>
                <a:lnTo>
                  <a:pt x="67" y="330"/>
                </a:lnTo>
                <a:lnTo>
                  <a:pt x="68" y="331"/>
                </a:lnTo>
                <a:lnTo>
                  <a:pt x="69" y="331"/>
                </a:lnTo>
                <a:lnTo>
                  <a:pt x="69" y="332"/>
                </a:lnTo>
                <a:lnTo>
                  <a:pt x="70" y="332"/>
                </a:lnTo>
                <a:lnTo>
                  <a:pt x="71" y="333"/>
                </a:lnTo>
                <a:lnTo>
                  <a:pt x="72" y="333"/>
                </a:lnTo>
                <a:lnTo>
                  <a:pt x="73" y="333"/>
                </a:lnTo>
                <a:lnTo>
                  <a:pt x="74" y="333"/>
                </a:lnTo>
                <a:lnTo>
                  <a:pt x="74" y="334"/>
                </a:lnTo>
                <a:lnTo>
                  <a:pt x="75" y="334"/>
                </a:lnTo>
                <a:lnTo>
                  <a:pt x="76" y="334"/>
                </a:lnTo>
                <a:lnTo>
                  <a:pt x="77" y="334"/>
                </a:lnTo>
                <a:lnTo>
                  <a:pt x="78" y="334"/>
                </a:lnTo>
                <a:lnTo>
                  <a:pt x="79" y="334"/>
                </a:lnTo>
                <a:lnTo>
                  <a:pt x="80" y="333"/>
                </a:lnTo>
                <a:lnTo>
                  <a:pt x="81" y="333"/>
                </a:lnTo>
                <a:lnTo>
                  <a:pt x="82" y="333"/>
                </a:lnTo>
                <a:lnTo>
                  <a:pt x="83" y="333"/>
                </a:lnTo>
                <a:lnTo>
                  <a:pt x="83" y="332"/>
                </a:lnTo>
                <a:lnTo>
                  <a:pt x="84" y="332"/>
                </a:lnTo>
                <a:lnTo>
                  <a:pt x="85" y="332"/>
                </a:lnTo>
                <a:lnTo>
                  <a:pt x="85" y="331"/>
                </a:lnTo>
                <a:lnTo>
                  <a:pt x="86" y="331"/>
                </a:lnTo>
                <a:lnTo>
                  <a:pt x="87" y="330"/>
                </a:lnTo>
                <a:lnTo>
                  <a:pt x="88" y="330"/>
                </a:lnTo>
                <a:lnTo>
                  <a:pt x="88" y="329"/>
                </a:lnTo>
                <a:lnTo>
                  <a:pt x="89" y="329"/>
                </a:lnTo>
                <a:lnTo>
                  <a:pt x="90" y="328"/>
                </a:lnTo>
                <a:lnTo>
                  <a:pt x="91" y="327"/>
                </a:lnTo>
                <a:lnTo>
                  <a:pt x="92" y="326"/>
                </a:lnTo>
                <a:lnTo>
                  <a:pt x="92" y="325"/>
                </a:lnTo>
                <a:lnTo>
                  <a:pt x="93" y="325"/>
                </a:lnTo>
                <a:lnTo>
                  <a:pt x="93" y="324"/>
                </a:lnTo>
                <a:lnTo>
                  <a:pt x="94" y="324"/>
                </a:lnTo>
                <a:lnTo>
                  <a:pt x="94" y="323"/>
                </a:lnTo>
                <a:lnTo>
                  <a:pt x="95" y="323"/>
                </a:lnTo>
                <a:lnTo>
                  <a:pt x="95" y="322"/>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6" y="21"/>
                </a:lnTo>
                <a:lnTo>
                  <a:pt x="206" y="20"/>
                </a:lnTo>
                <a:lnTo>
                  <a:pt x="207" y="19"/>
                </a:lnTo>
                <a:lnTo>
                  <a:pt x="208" y="18"/>
                </a:lnTo>
                <a:lnTo>
                  <a:pt x="208" y="17"/>
                </a:lnTo>
                <a:lnTo>
                  <a:pt x="209" y="16"/>
                </a:lnTo>
                <a:lnTo>
                  <a:pt x="210" y="15"/>
                </a:lnTo>
                <a:lnTo>
                  <a:pt x="210" y="14"/>
                </a:lnTo>
                <a:lnTo>
                  <a:pt x="211" y="14"/>
                </a:lnTo>
                <a:lnTo>
                  <a:pt x="211" y="13"/>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9" y="5"/>
                </a:lnTo>
                <a:lnTo>
                  <a:pt x="220" y="4"/>
                </a:lnTo>
                <a:lnTo>
                  <a:pt x="221" y="4"/>
                </a:lnTo>
                <a:lnTo>
                  <a:pt x="221" y="3"/>
                </a:lnTo>
                <a:lnTo>
                  <a:pt x="222" y="3"/>
                </a:lnTo>
                <a:lnTo>
                  <a:pt x="223" y="2"/>
                </a:lnTo>
                <a:lnTo>
                  <a:pt x="224" y="2"/>
                </a:lnTo>
                <a:lnTo>
                  <a:pt x="225" y="1"/>
                </a:lnTo>
                <a:lnTo>
                  <a:pt x="226" y="1"/>
                </a:lnTo>
                <a:lnTo>
                  <a:pt x="227" y="1"/>
                </a:lnTo>
                <a:lnTo>
                  <a:pt x="228" y="0"/>
                </a:lnTo>
                <a:lnTo>
                  <a:pt x="229" y="0"/>
                </a:lnTo>
                <a:lnTo>
                  <a:pt x="230" y="0"/>
                </a:lnTo>
                <a:lnTo>
                  <a:pt x="231" y="0"/>
                </a:lnTo>
                <a:lnTo>
                  <a:pt x="232" y="0"/>
                </a:lnTo>
                <a:lnTo>
                  <a:pt x="233" y="0"/>
                </a:lnTo>
                <a:lnTo>
                  <a:pt x="233" y="1"/>
                </a:lnTo>
                <a:lnTo>
                  <a:pt x="234" y="1"/>
                </a:lnTo>
                <a:lnTo>
                  <a:pt x="235" y="1"/>
                </a:lnTo>
                <a:lnTo>
                  <a:pt x="236" y="1"/>
                </a:lnTo>
                <a:lnTo>
                  <a:pt x="237" y="2"/>
                </a:lnTo>
                <a:lnTo>
                  <a:pt x="238" y="2"/>
                </a:lnTo>
                <a:lnTo>
                  <a:pt x="239" y="3"/>
                </a:lnTo>
                <a:lnTo>
                  <a:pt x="240" y="3"/>
                </a:lnTo>
                <a:lnTo>
                  <a:pt x="241" y="4"/>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8" y="11"/>
                </a:lnTo>
                <a:lnTo>
                  <a:pt x="249" y="12"/>
                </a:lnTo>
                <a:lnTo>
                  <a:pt x="249" y="13"/>
                </a:lnTo>
                <a:lnTo>
                  <a:pt x="250" y="13"/>
                </a:lnTo>
                <a:lnTo>
                  <a:pt x="250" y="14"/>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5" y="321"/>
                </a:lnTo>
                <a:lnTo>
                  <a:pt x="365" y="322"/>
                </a:lnTo>
                <a:lnTo>
                  <a:pt x="366" y="322"/>
                </a:lnTo>
                <a:lnTo>
                  <a:pt x="366" y="323"/>
                </a:lnTo>
                <a:lnTo>
                  <a:pt x="367" y="323"/>
                </a:lnTo>
                <a:lnTo>
                  <a:pt x="367" y="324"/>
                </a:lnTo>
                <a:lnTo>
                  <a:pt x="368" y="325"/>
                </a:lnTo>
                <a:lnTo>
                  <a:pt x="369" y="326"/>
                </a:lnTo>
                <a:lnTo>
                  <a:pt x="370" y="327"/>
                </a:lnTo>
                <a:lnTo>
                  <a:pt x="371" y="328"/>
                </a:lnTo>
                <a:lnTo>
                  <a:pt x="372" y="328"/>
                </a:lnTo>
                <a:lnTo>
                  <a:pt x="372" y="329"/>
                </a:lnTo>
                <a:lnTo>
                  <a:pt x="373" y="329"/>
                </a:lnTo>
                <a:lnTo>
                  <a:pt x="373" y="330"/>
                </a:lnTo>
                <a:lnTo>
                  <a:pt x="374" y="330"/>
                </a:lnTo>
                <a:lnTo>
                  <a:pt x="375" y="331"/>
                </a:lnTo>
                <a:lnTo>
                  <a:pt x="376" y="331"/>
                </a:lnTo>
                <a:lnTo>
                  <a:pt x="376" y="332"/>
                </a:lnTo>
                <a:lnTo>
                  <a:pt x="377" y="332"/>
                </a:lnTo>
                <a:lnTo>
                  <a:pt x="378" y="332"/>
                </a:lnTo>
                <a:lnTo>
                  <a:pt x="379" y="333"/>
                </a:lnTo>
                <a:lnTo>
                  <a:pt x="380" y="333"/>
                </a:lnTo>
                <a:lnTo>
                  <a:pt x="381" y="333"/>
                </a:lnTo>
                <a:lnTo>
                  <a:pt x="381" y="334"/>
                </a:lnTo>
                <a:lnTo>
                  <a:pt x="382" y="334"/>
                </a:lnTo>
                <a:lnTo>
                  <a:pt x="383" y="334"/>
                </a:lnTo>
                <a:lnTo>
                  <a:pt x="384" y="334"/>
                </a:lnTo>
                <a:lnTo>
                  <a:pt x="385" y="334"/>
                </a:lnTo>
                <a:lnTo>
                  <a:pt x="386" y="334"/>
                </a:lnTo>
                <a:lnTo>
                  <a:pt x="387" y="333"/>
                </a:lnTo>
                <a:lnTo>
                  <a:pt x="388" y="333"/>
                </a:lnTo>
                <a:lnTo>
                  <a:pt x="389" y="333"/>
                </a:lnTo>
                <a:lnTo>
                  <a:pt x="390" y="333"/>
                </a:lnTo>
                <a:lnTo>
                  <a:pt x="390" y="332"/>
                </a:lnTo>
                <a:lnTo>
                  <a:pt x="391" y="332"/>
                </a:lnTo>
                <a:lnTo>
                  <a:pt x="392" y="332"/>
                </a:lnTo>
                <a:lnTo>
                  <a:pt x="392" y="331"/>
                </a:lnTo>
                <a:lnTo>
                  <a:pt x="393" y="331"/>
                </a:lnTo>
                <a:lnTo>
                  <a:pt x="394" y="331"/>
                </a:lnTo>
                <a:lnTo>
                  <a:pt x="394" y="330"/>
                </a:lnTo>
                <a:lnTo>
                  <a:pt x="395" y="330"/>
                </a:lnTo>
                <a:lnTo>
                  <a:pt x="396" y="329"/>
                </a:lnTo>
                <a:lnTo>
                  <a:pt x="397" y="328"/>
                </a:lnTo>
                <a:lnTo>
                  <a:pt x="398" y="327"/>
                </a:lnTo>
                <a:lnTo>
                  <a:pt x="399" y="326"/>
                </a:lnTo>
                <a:lnTo>
                  <a:pt x="400" y="325"/>
                </a:lnTo>
                <a:lnTo>
                  <a:pt x="401" y="324"/>
                </a:lnTo>
                <a:lnTo>
                  <a:pt x="402" y="323"/>
                </a:lnTo>
                <a:lnTo>
                  <a:pt x="403" y="322"/>
                </a:lnTo>
                <a:lnTo>
                  <a:pt x="403" y="321"/>
                </a:lnTo>
                <a:lnTo>
                  <a:pt x="404" y="320"/>
                </a:lnTo>
                <a:lnTo>
                  <a:pt x="405" y="319"/>
                </a:lnTo>
                <a:lnTo>
                  <a:pt x="405" y="318"/>
                </a:lnTo>
                <a:lnTo>
                  <a:pt x="406" y="317"/>
                </a:lnTo>
                <a:lnTo>
                  <a:pt x="407" y="316"/>
                </a:lnTo>
                <a:lnTo>
                  <a:pt x="407" y="315"/>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20" y="11"/>
                </a:lnTo>
                <a:lnTo>
                  <a:pt x="521" y="10"/>
                </a:lnTo>
                <a:lnTo>
                  <a:pt x="522" y="9"/>
                </a:lnTo>
                <a:lnTo>
                  <a:pt x="522" y="8"/>
                </a:lnTo>
                <a:lnTo>
                  <a:pt x="523" y="8"/>
                </a:lnTo>
                <a:lnTo>
                  <a:pt x="523" y="7"/>
                </a:lnTo>
                <a:lnTo>
                  <a:pt x="524" y="7"/>
                </a:lnTo>
                <a:lnTo>
                  <a:pt x="525" y="6"/>
                </a:lnTo>
                <a:lnTo>
                  <a:pt x="526" y="5"/>
                </a:lnTo>
                <a:lnTo>
                  <a:pt x="527" y="4"/>
                </a:lnTo>
                <a:lnTo>
                  <a:pt x="528" y="4"/>
                </a:lnTo>
                <a:lnTo>
                  <a:pt x="528" y="3"/>
                </a:lnTo>
                <a:lnTo>
                  <a:pt x="529" y="3"/>
                </a:lnTo>
                <a:lnTo>
                  <a:pt x="530" y="3"/>
                </a:lnTo>
                <a:lnTo>
                  <a:pt x="530" y="2"/>
                </a:lnTo>
                <a:lnTo>
                  <a:pt x="531" y="2"/>
                </a:lnTo>
                <a:lnTo>
                  <a:pt x="532" y="2"/>
                </a:lnTo>
                <a:lnTo>
                  <a:pt x="532" y="1"/>
                </a:lnTo>
                <a:lnTo>
                  <a:pt x="533" y="1"/>
                </a:lnTo>
                <a:lnTo>
                  <a:pt x="534" y="1"/>
                </a:lnTo>
                <a:lnTo>
                  <a:pt x="535" y="1"/>
                </a:lnTo>
                <a:lnTo>
                  <a:pt x="536" y="0"/>
                </a:lnTo>
                <a:lnTo>
                  <a:pt x="537" y="0"/>
                </a:lnTo>
                <a:lnTo>
                  <a:pt x="538" y="0"/>
                </a:lnTo>
                <a:lnTo>
                  <a:pt x="539" y="0"/>
                </a:lnTo>
                <a:lnTo>
                  <a:pt x="540" y="0"/>
                </a:lnTo>
                <a:lnTo>
                  <a:pt x="541" y="1"/>
                </a:lnTo>
                <a:lnTo>
                  <a:pt x="542" y="1"/>
                </a:lnTo>
                <a:lnTo>
                  <a:pt x="543" y="1"/>
                </a:lnTo>
                <a:lnTo>
                  <a:pt x="544" y="2"/>
                </a:lnTo>
                <a:lnTo>
                  <a:pt x="545" y="2"/>
                </a:lnTo>
                <a:lnTo>
                  <a:pt x="546" y="2"/>
                </a:lnTo>
                <a:lnTo>
                  <a:pt x="546" y="3"/>
                </a:lnTo>
                <a:lnTo>
                  <a:pt x="547" y="3"/>
                </a:lnTo>
                <a:lnTo>
                  <a:pt x="548" y="4"/>
                </a:lnTo>
                <a:lnTo>
                  <a:pt x="549" y="4"/>
                </a:lnTo>
                <a:lnTo>
                  <a:pt x="549" y="5"/>
                </a:lnTo>
                <a:lnTo>
                  <a:pt x="550" y="5"/>
                </a:lnTo>
                <a:lnTo>
                  <a:pt x="550" y="6"/>
                </a:lnTo>
                <a:lnTo>
                  <a:pt x="551" y="6"/>
                </a:lnTo>
                <a:lnTo>
                  <a:pt x="552" y="7"/>
                </a:lnTo>
                <a:lnTo>
                  <a:pt x="553" y="8"/>
                </a:lnTo>
                <a:lnTo>
                  <a:pt x="554" y="9"/>
                </a:lnTo>
                <a:lnTo>
                  <a:pt x="555" y="10"/>
                </a:lnTo>
                <a:lnTo>
                  <a:pt x="555" y="11"/>
                </a:lnTo>
                <a:lnTo>
                  <a:pt x="556" y="11"/>
                </a:lnTo>
                <a:lnTo>
                  <a:pt x="556" y="12"/>
                </a:lnTo>
                <a:lnTo>
                  <a:pt x="557" y="12"/>
                </a:lnTo>
                <a:lnTo>
                  <a:pt x="557" y="13"/>
                </a:lnTo>
                <a:lnTo>
                  <a:pt x="558" y="14"/>
                </a:lnTo>
                <a:lnTo>
                  <a:pt x="558" y="15"/>
                </a:lnTo>
                <a:lnTo>
                  <a:pt x="559" y="16"/>
                </a:lnTo>
                <a:lnTo>
                  <a:pt x="560" y="17"/>
                </a:lnTo>
                <a:lnTo>
                  <a:pt x="560" y="18"/>
                </a:lnTo>
                <a:lnTo>
                  <a:pt x="561" y="19"/>
                </a:lnTo>
                <a:lnTo>
                  <a:pt x="562" y="20"/>
                </a:lnTo>
                <a:lnTo>
                  <a:pt x="562" y="21"/>
                </a:lnTo>
                <a:lnTo>
                  <a:pt x="563" y="22"/>
                </a:lnTo>
                <a:lnTo>
                  <a:pt x="563" y="23"/>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70" y="318"/>
                </a:lnTo>
                <a:lnTo>
                  <a:pt x="670" y="319"/>
                </a:lnTo>
                <a:lnTo>
                  <a:pt x="671" y="319"/>
                </a:lnTo>
                <a:lnTo>
                  <a:pt x="671" y="320"/>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1" y="330"/>
                </a:lnTo>
                <a:lnTo>
                  <a:pt x="682" y="331"/>
                </a:lnTo>
                <a:lnTo>
                  <a:pt x="683" y="331"/>
                </a:lnTo>
                <a:lnTo>
                  <a:pt x="684" y="332"/>
                </a:lnTo>
                <a:lnTo>
                  <a:pt x="685" y="332"/>
                </a:lnTo>
                <a:lnTo>
                  <a:pt x="686" y="333"/>
                </a:lnTo>
                <a:lnTo>
                  <a:pt x="687" y="333"/>
                </a:lnTo>
                <a:lnTo>
                  <a:pt x="688" y="333"/>
                </a:lnTo>
                <a:lnTo>
                  <a:pt x="689" y="333"/>
                </a:lnTo>
                <a:lnTo>
                  <a:pt x="689" y="334"/>
                </a:lnTo>
                <a:lnTo>
                  <a:pt x="690" y="334"/>
                </a:lnTo>
                <a:lnTo>
                  <a:pt x="691" y="334"/>
                </a:lnTo>
                <a:lnTo>
                  <a:pt x="692" y="334"/>
                </a:lnTo>
                <a:lnTo>
                  <a:pt x="693" y="334"/>
                </a:lnTo>
                <a:lnTo>
                  <a:pt x="694" y="334"/>
                </a:lnTo>
                <a:lnTo>
                  <a:pt x="694" y="333"/>
                </a:lnTo>
                <a:lnTo>
                  <a:pt x="695" y="333"/>
                </a:lnTo>
                <a:lnTo>
                  <a:pt x="696" y="333"/>
                </a:lnTo>
                <a:lnTo>
                  <a:pt x="697" y="333"/>
                </a:lnTo>
                <a:lnTo>
                  <a:pt x="697" y="332"/>
                </a:lnTo>
                <a:lnTo>
                  <a:pt x="698" y="332"/>
                </a:lnTo>
                <a:lnTo>
                  <a:pt x="699" y="332"/>
                </a:lnTo>
                <a:lnTo>
                  <a:pt x="700" y="331"/>
                </a:lnTo>
                <a:lnTo>
                  <a:pt x="701" y="331"/>
                </a:lnTo>
                <a:lnTo>
                  <a:pt x="701" y="330"/>
                </a:lnTo>
                <a:lnTo>
                  <a:pt x="702" y="330"/>
                </a:lnTo>
                <a:lnTo>
                  <a:pt x="703" y="329"/>
                </a:lnTo>
                <a:lnTo>
                  <a:pt x="704" y="328"/>
                </a:lnTo>
                <a:lnTo>
                  <a:pt x="705" y="328"/>
                </a:lnTo>
                <a:lnTo>
                  <a:pt x="705" y="327"/>
                </a:lnTo>
                <a:lnTo>
                  <a:pt x="706" y="327"/>
                </a:lnTo>
                <a:lnTo>
                  <a:pt x="706" y="326"/>
                </a:lnTo>
                <a:lnTo>
                  <a:pt x="707" y="326"/>
                </a:lnTo>
                <a:lnTo>
                  <a:pt x="707" y="325"/>
                </a:lnTo>
                <a:lnTo>
                  <a:pt x="708" y="325"/>
                </a:lnTo>
                <a:lnTo>
                  <a:pt x="708" y="324"/>
                </a:lnTo>
                <a:lnTo>
                  <a:pt x="709" y="323"/>
                </a:lnTo>
                <a:lnTo>
                  <a:pt x="710" y="322"/>
                </a:lnTo>
                <a:lnTo>
                  <a:pt x="711" y="321"/>
                </a:lnTo>
                <a:lnTo>
                  <a:pt x="711" y="320"/>
                </a:lnTo>
                <a:lnTo>
                  <a:pt x="712" y="320"/>
                </a:lnTo>
                <a:lnTo>
                  <a:pt x="712" y="319"/>
                </a:lnTo>
                <a:lnTo>
                  <a:pt x="713" y="318"/>
                </a:lnTo>
                <a:lnTo>
                  <a:pt x="714" y="317"/>
                </a:lnTo>
                <a:lnTo>
                  <a:pt x="714" y="316"/>
                </a:lnTo>
                <a:lnTo>
                  <a:pt x="714" y="315"/>
                </a:lnTo>
                <a:lnTo>
                  <a:pt x="715" y="315"/>
                </a:lnTo>
                <a:lnTo>
                  <a:pt x="715" y="314"/>
                </a:lnTo>
                <a:lnTo>
                  <a:pt x="716" y="313"/>
                </a:lnTo>
                <a:lnTo>
                  <a:pt x="716" y="312"/>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4" y="16"/>
                </a:lnTo>
                <a:lnTo>
                  <a:pt x="824" y="15"/>
                </a:lnTo>
                <a:lnTo>
                  <a:pt x="825" y="14"/>
                </a:lnTo>
                <a:lnTo>
                  <a:pt x="825" y="13"/>
                </a:lnTo>
                <a:lnTo>
                  <a:pt x="826" y="13"/>
                </a:lnTo>
                <a:lnTo>
                  <a:pt x="826" y="12"/>
                </a:lnTo>
                <a:lnTo>
                  <a:pt x="827" y="11"/>
                </a:lnTo>
                <a:lnTo>
                  <a:pt x="828" y="10"/>
                </a:lnTo>
                <a:lnTo>
                  <a:pt x="829" y="9"/>
                </a:lnTo>
                <a:lnTo>
                  <a:pt x="830" y="8"/>
                </a:lnTo>
                <a:lnTo>
                  <a:pt x="831" y="7"/>
                </a:lnTo>
                <a:lnTo>
                  <a:pt x="832" y="6"/>
                </a:lnTo>
                <a:lnTo>
                  <a:pt x="833" y="5"/>
                </a:lnTo>
                <a:lnTo>
                  <a:pt x="834" y="5"/>
                </a:lnTo>
                <a:lnTo>
                  <a:pt x="834" y="4"/>
                </a:lnTo>
                <a:lnTo>
                  <a:pt x="835" y="4"/>
                </a:lnTo>
                <a:lnTo>
                  <a:pt x="836" y="3"/>
                </a:lnTo>
                <a:lnTo>
                  <a:pt x="837" y="3"/>
                </a:lnTo>
                <a:lnTo>
                  <a:pt x="837" y="2"/>
                </a:lnTo>
                <a:lnTo>
                  <a:pt x="838" y="2"/>
                </a:lnTo>
                <a:lnTo>
                  <a:pt x="839" y="2"/>
                </a:lnTo>
                <a:lnTo>
                  <a:pt x="839" y="1"/>
                </a:lnTo>
                <a:lnTo>
                  <a:pt x="840" y="1"/>
                </a:lnTo>
                <a:lnTo>
                  <a:pt x="841" y="1"/>
                </a:lnTo>
                <a:lnTo>
                  <a:pt x="842" y="1"/>
                </a:lnTo>
                <a:lnTo>
                  <a:pt x="843" y="0"/>
                </a:lnTo>
                <a:lnTo>
                  <a:pt x="844" y="0"/>
                </a:lnTo>
                <a:lnTo>
                  <a:pt x="845" y="0"/>
                </a:lnTo>
                <a:lnTo>
                  <a:pt x="846" y="0"/>
                </a:lnTo>
                <a:lnTo>
                  <a:pt x="847" y="0"/>
                </a:lnTo>
                <a:lnTo>
                  <a:pt x="848" y="1"/>
                </a:lnTo>
                <a:lnTo>
                  <a:pt x="849" y="1"/>
                </a:lnTo>
                <a:lnTo>
                  <a:pt x="850" y="1"/>
                </a:lnTo>
                <a:lnTo>
                  <a:pt x="851" y="1"/>
                </a:lnTo>
                <a:lnTo>
                  <a:pt x="851" y="2"/>
                </a:lnTo>
                <a:lnTo>
                  <a:pt x="852" y="2"/>
                </a:lnTo>
                <a:lnTo>
                  <a:pt x="853" y="2"/>
                </a:lnTo>
                <a:lnTo>
                  <a:pt x="853" y="3"/>
                </a:lnTo>
                <a:lnTo>
                  <a:pt x="854" y="3"/>
                </a:lnTo>
                <a:lnTo>
                  <a:pt x="855" y="4"/>
                </a:lnTo>
                <a:lnTo>
                  <a:pt x="856" y="4"/>
                </a:lnTo>
                <a:lnTo>
                  <a:pt x="856" y="5"/>
                </a:lnTo>
                <a:lnTo>
                  <a:pt x="857" y="5"/>
                </a:lnTo>
                <a:lnTo>
                  <a:pt x="858" y="6"/>
                </a:lnTo>
                <a:lnTo>
                  <a:pt x="859" y="7"/>
                </a:lnTo>
                <a:lnTo>
                  <a:pt x="860" y="8"/>
                </a:lnTo>
                <a:lnTo>
                  <a:pt x="861" y="9"/>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9" y="19"/>
                </a:lnTo>
                <a:lnTo>
                  <a:pt x="869" y="20"/>
                </a:lnTo>
                <a:lnTo>
                  <a:pt x="869" y="21"/>
                </a:lnTo>
                <a:lnTo>
                  <a:pt x="870" y="22"/>
                </a:lnTo>
                <a:lnTo>
                  <a:pt x="871" y="23"/>
                </a:lnTo>
                <a:lnTo>
                  <a:pt x="871" y="24"/>
                </a:lnTo>
                <a:lnTo>
                  <a:pt x="872" y="25"/>
                </a:lnTo>
                <a:lnTo>
                  <a:pt x="872" y="26"/>
                </a:lnTo>
                <a:lnTo>
                  <a:pt x="873" y="27"/>
                </a:lnTo>
                <a:lnTo>
                  <a:pt x="873" y="28"/>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1" y="307"/>
                </a:lnTo>
                <a:lnTo>
                  <a:pt x="971" y="308"/>
                </a:lnTo>
                <a:lnTo>
                  <a:pt x="972" y="309"/>
                </a:lnTo>
                <a:lnTo>
                  <a:pt x="972" y="310"/>
                </a:lnTo>
                <a:lnTo>
                  <a:pt x="973" y="311"/>
                </a:lnTo>
                <a:lnTo>
                  <a:pt x="973" y="312"/>
                </a:lnTo>
                <a:lnTo>
                  <a:pt x="974" y="313"/>
                </a:lnTo>
                <a:lnTo>
                  <a:pt x="975" y="314"/>
                </a:lnTo>
                <a:lnTo>
                  <a:pt x="975" y="315"/>
                </a:lnTo>
                <a:lnTo>
                  <a:pt x="976" y="316"/>
                </a:lnTo>
                <a:lnTo>
                  <a:pt x="977" y="317"/>
                </a:lnTo>
                <a:lnTo>
                  <a:pt x="977" y="318"/>
                </a:lnTo>
                <a:lnTo>
                  <a:pt x="978" y="319"/>
                </a:lnTo>
                <a:lnTo>
                  <a:pt x="979" y="320"/>
                </a:lnTo>
                <a:lnTo>
                  <a:pt x="979" y="321"/>
                </a:lnTo>
                <a:lnTo>
                  <a:pt x="980" y="321"/>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8" y="330"/>
                </a:lnTo>
                <a:lnTo>
                  <a:pt x="989" y="330"/>
                </a:lnTo>
                <a:lnTo>
                  <a:pt x="989" y="331"/>
                </a:lnTo>
                <a:lnTo>
                  <a:pt x="990" y="331"/>
                </a:lnTo>
                <a:lnTo>
                  <a:pt x="991" y="332"/>
                </a:lnTo>
                <a:lnTo>
                  <a:pt x="992" y="332"/>
                </a:lnTo>
                <a:lnTo>
                  <a:pt x="993" y="333"/>
                </a:lnTo>
                <a:lnTo>
                  <a:pt x="994" y="333"/>
                </a:lnTo>
                <a:lnTo>
                  <a:pt x="995" y="333"/>
                </a:lnTo>
                <a:lnTo>
                  <a:pt x="996" y="333"/>
                </a:lnTo>
                <a:lnTo>
                  <a:pt x="996" y="334"/>
                </a:lnTo>
                <a:lnTo>
                  <a:pt x="997" y="334"/>
                </a:lnTo>
                <a:lnTo>
                  <a:pt x="998" y="334"/>
                </a:lnTo>
                <a:lnTo>
                  <a:pt x="999" y="334"/>
                </a:lnTo>
                <a:lnTo>
                  <a:pt x="1000" y="334"/>
                </a:lnTo>
                <a:lnTo>
                  <a:pt x="1001" y="334"/>
                </a:lnTo>
                <a:lnTo>
                  <a:pt x="1002" y="333"/>
                </a:lnTo>
                <a:lnTo>
                  <a:pt x="1003" y="333"/>
                </a:lnTo>
                <a:lnTo>
                  <a:pt x="1004" y="333"/>
                </a:lnTo>
                <a:lnTo>
                  <a:pt x="1005" y="332"/>
                </a:lnTo>
                <a:lnTo>
                  <a:pt x="1006" y="332"/>
                </a:lnTo>
                <a:lnTo>
                  <a:pt x="1007" y="331"/>
                </a:lnTo>
                <a:lnTo>
                  <a:pt x="1008" y="331"/>
                </a:lnTo>
                <a:lnTo>
                  <a:pt x="1008" y="330"/>
                </a:lnTo>
                <a:lnTo>
                  <a:pt x="1009" y="330"/>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8" y="21"/>
                </a:lnTo>
                <a:lnTo>
                  <a:pt x="1128" y="20"/>
                </a:lnTo>
                <a:lnTo>
                  <a:pt x="1129" y="19"/>
                </a:lnTo>
                <a:lnTo>
                  <a:pt x="1129" y="18"/>
                </a:lnTo>
                <a:lnTo>
                  <a:pt x="1130" y="18"/>
                </a:lnTo>
                <a:lnTo>
                  <a:pt x="1130" y="17"/>
                </a:lnTo>
                <a:lnTo>
                  <a:pt x="1131" y="16"/>
                </a:lnTo>
                <a:lnTo>
                  <a:pt x="1132" y="15"/>
                </a:lnTo>
                <a:lnTo>
                  <a:pt x="1132" y="14"/>
                </a:lnTo>
                <a:lnTo>
                  <a:pt x="1133" y="14"/>
                </a:lnTo>
                <a:lnTo>
                  <a:pt x="1133" y="13"/>
                </a:lnTo>
                <a:lnTo>
                  <a:pt x="1134" y="12"/>
                </a:lnTo>
                <a:lnTo>
                  <a:pt x="1135" y="11"/>
                </a:lnTo>
                <a:lnTo>
                  <a:pt x="1135" y="10"/>
                </a:lnTo>
                <a:lnTo>
                  <a:pt x="1136" y="9"/>
                </a:lnTo>
                <a:lnTo>
                  <a:pt x="1137" y="8"/>
                </a:lnTo>
                <a:lnTo>
                  <a:pt x="1138" y="7"/>
                </a:lnTo>
                <a:lnTo>
                  <a:pt x="1139" y="6"/>
                </a:lnTo>
                <a:lnTo>
                  <a:pt x="1140" y="6"/>
                </a:lnTo>
                <a:lnTo>
                  <a:pt x="1140" y="5"/>
                </a:lnTo>
                <a:lnTo>
                  <a:pt x="1141" y="5"/>
                </a:lnTo>
                <a:lnTo>
                  <a:pt x="1141" y="4"/>
                </a:lnTo>
                <a:lnTo>
                  <a:pt x="1142" y="4"/>
                </a:lnTo>
                <a:lnTo>
                  <a:pt x="1143" y="3"/>
                </a:lnTo>
                <a:lnTo>
                  <a:pt x="1144" y="3"/>
                </a:lnTo>
                <a:lnTo>
                  <a:pt x="1144" y="2"/>
                </a:lnTo>
                <a:lnTo>
                  <a:pt x="1145" y="2"/>
                </a:lnTo>
                <a:lnTo>
                  <a:pt x="1146" y="2"/>
                </a:lnTo>
                <a:lnTo>
                  <a:pt x="1146" y="1"/>
                </a:lnTo>
                <a:lnTo>
                  <a:pt x="1147" y="1"/>
                </a:lnTo>
                <a:lnTo>
                  <a:pt x="1148" y="1"/>
                </a:lnTo>
                <a:lnTo>
                  <a:pt x="1149" y="1"/>
                </a:lnTo>
                <a:lnTo>
                  <a:pt x="1150" y="0"/>
                </a:lnTo>
                <a:lnTo>
                  <a:pt x="1151" y="0"/>
                </a:lnTo>
                <a:lnTo>
                  <a:pt x="1152" y="0"/>
                </a:lnTo>
                <a:lnTo>
                  <a:pt x="1153" y="0"/>
                </a:lnTo>
                <a:lnTo>
                  <a:pt x="1154" y="0"/>
                </a:lnTo>
                <a:lnTo>
                  <a:pt x="1155" y="0"/>
                </a:lnTo>
                <a:lnTo>
                  <a:pt x="1155" y="1"/>
                </a:lnTo>
                <a:lnTo>
                  <a:pt x="1156" y="1"/>
                </a:lnTo>
                <a:lnTo>
                  <a:pt x="1157" y="1"/>
                </a:lnTo>
                <a:lnTo>
                  <a:pt x="1158" y="1"/>
                </a:lnTo>
                <a:lnTo>
                  <a:pt x="1158" y="2"/>
                </a:lnTo>
                <a:lnTo>
                  <a:pt x="1159" y="2"/>
                </a:lnTo>
                <a:lnTo>
                  <a:pt x="1160" y="2"/>
                </a:lnTo>
                <a:lnTo>
                  <a:pt x="1160" y="3"/>
                </a:lnTo>
                <a:lnTo>
                  <a:pt x="1161" y="3"/>
                </a:lnTo>
                <a:lnTo>
                  <a:pt x="1162" y="4"/>
                </a:lnTo>
                <a:lnTo>
                  <a:pt x="1163" y="4"/>
                </a:lnTo>
                <a:lnTo>
                  <a:pt x="1163" y="5"/>
                </a:lnTo>
                <a:lnTo>
                  <a:pt x="1164" y="5"/>
                </a:lnTo>
                <a:lnTo>
                  <a:pt x="1165" y="6"/>
                </a:lnTo>
                <a:lnTo>
                  <a:pt x="1166" y="7"/>
                </a:lnTo>
                <a:lnTo>
                  <a:pt x="1167" y="8"/>
                </a:lnTo>
                <a:lnTo>
                  <a:pt x="1168" y="9"/>
                </a:lnTo>
                <a:lnTo>
                  <a:pt x="1169" y="10"/>
                </a:lnTo>
                <a:lnTo>
                  <a:pt x="1170" y="11"/>
                </a:lnTo>
                <a:lnTo>
                  <a:pt x="1171" y="12"/>
                </a:lnTo>
                <a:lnTo>
                  <a:pt x="1171" y="13"/>
                </a:lnTo>
                <a:lnTo>
                  <a:pt x="1172" y="13"/>
                </a:lnTo>
                <a:lnTo>
                  <a:pt x="1172" y="14"/>
                </a:lnTo>
                <a:lnTo>
                  <a:pt x="1173" y="15"/>
                </a:lnTo>
                <a:lnTo>
                  <a:pt x="1174" y="16"/>
                </a:lnTo>
                <a:lnTo>
                  <a:pt x="1174" y="17"/>
                </a:lnTo>
                <a:lnTo>
                  <a:pt x="1175" y="17"/>
                </a:lnTo>
                <a:lnTo>
                  <a:pt x="1175" y="18"/>
                </a:lnTo>
                <a:lnTo>
                  <a:pt x="1176" y="19"/>
                </a:lnTo>
                <a:lnTo>
                  <a:pt x="1176" y="20"/>
                </a:lnTo>
                <a:lnTo>
                  <a:pt x="1177" y="21"/>
                </a:lnTo>
                <a:lnTo>
                  <a:pt x="1178" y="22"/>
                </a:lnTo>
                <a:lnTo>
                  <a:pt x="1178" y="23"/>
                </a:lnTo>
                <a:lnTo>
                  <a:pt x="1179" y="24"/>
                </a:lnTo>
                <a:lnTo>
                  <a:pt x="1179" y="25"/>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7" y="321"/>
                </a:lnTo>
                <a:lnTo>
                  <a:pt x="1287" y="322"/>
                </a:lnTo>
                <a:lnTo>
                  <a:pt x="1288" y="322"/>
                </a:lnTo>
                <a:lnTo>
                  <a:pt x="1288" y="323"/>
                </a:lnTo>
                <a:lnTo>
                  <a:pt x="1289" y="323"/>
                </a:lnTo>
                <a:lnTo>
                  <a:pt x="1289" y="324"/>
                </a:lnTo>
                <a:lnTo>
                  <a:pt x="1290" y="325"/>
                </a:lnTo>
                <a:lnTo>
                  <a:pt x="1291" y="326"/>
                </a:lnTo>
                <a:lnTo>
                  <a:pt x="1291" y="327"/>
                </a:lnTo>
                <a:lnTo>
                  <a:pt x="1292" y="327"/>
                </a:lnTo>
                <a:lnTo>
                  <a:pt x="1292" y="328"/>
                </a:lnTo>
                <a:lnTo>
                  <a:pt x="1293" y="328"/>
                </a:lnTo>
                <a:lnTo>
                  <a:pt x="1294" y="329"/>
                </a:lnTo>
                <a:lnTo>
                  <a:pt x="1295" y="330"/>
                </a:lnTo>
                <a:lnTo>
                  <a:pt x="1296" y="330"/>
                </a:lnTo>
                <a:lnTo>
                  <a:pt x="1296" y="331"/>
                </a:lnTo>
                <a:lnTo>
                  <a:pt x="1297" y="331"/>
                </a:lnTo>
                <a:lnTo>
                  <a:pt x="1298" y="332"/>
                </a:lnTo>
                <a:lnTo>
                  <a:pt x="1299" y="332"/>
                </a:lnTo>
                <a:lnTo>
                  <a:pt x="1300" y="332"/>
                </a:lnTo>
                <a:lnTo>
                  <a:pt x="1300" y="333"/>
                </a:lnTo>
                <a:lnTo>
                  <a:pt x="1301" y="333"/>
                </a:lnTo>
                <a:lnTo>
                  <a:pt x="1302" y="333"/>
                </a:lnTo>
                <a:lnTo>
                  <a:pt x="1303" y="333"/>
                </a:lnTo>
                <a:lnTo>
                  <a:pt x="1303" y="334"/>
                </a:lnTo>
                <a:lnTo>
                  <a:pt x="1304" y="334"/>
                </a:lnTo>
                <a:lnTo>
                  <a:pt x="1305" y="334"/>
                </a:lnTo>
                <a:lnTo>
                  <a:pt x="1306" y="334"/>
                </a:lnTo>
                <a:lnTo>
                  <a:pt x="1307" y="334"/>
                </a:lnTo>
                <a:lnTo>
                  <a:pt x="1308" y="334"/>
                </a:lnTo>
                <a:lnTo>
                  <a:pt x="1309" y="333"/>
                </a:lnTo>
                <a:lnTo>
                  <a:pt x="1310" y="333"/>
                </a:lnTo>
                <a:lnTo>
                  <a:pt x="1311" y="333"/>
                </a:lnTo>
                <a:lnTo>
                  <a:pt x="1312" y="333"/>
                </a:lnTo>
                <a:lnTo>
                  <a:pt x="1312" y="332"/>
                </a:lnTo>
                <a:lnTo>
                  <a:pt x="1313" y="332"/>
                </a:lnTo>
                <a:lnTo>
                  <a:pt x="1314" y="331"/>
                </a:lnTo>
                <a:lnTo>
                  <a:pt x="1315" y="331"/>
                </a:lnTo>
                <a:lnTo>
                  <a:pt x="1316" y="330"/>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6" y="320"/>
                </a:lnTo>
                <a:lnTo>
                  <a:pt x="1326" y="319"/>
                </a:lnTo>
                <a:lnTo>
                  <a:pt x="1327" y="319"/>
                </a:lnTo>
                <a:lnTo>
                  <a:pt x="1327" y="318"/>
                </a:lnTo>
                <a:lnTo>
                  <a:pt x="1328" y="317"/>
                </a:lnTo>
                <a:lnTo>
                  <a:pt x="1329" y="316"/>
                </a:lnTo>
                <a:lnTo>
                  <a:pt x="1329" y="315"/>
                </a:lnTo>
                <a:lnTo>
                  <a:pt x="1330" y="314"/>
                </a:lnTo>
                <a:lnTo>
                  <a:pt x="1331" y="313"/>
                </a:lnTo>
                <a:lnTo>
                  <a:pt x="1331" y="312"/>
                </a:lnTo>
                <a:lnTo>
                  <a:pt x="1332" y="311"/>
                </a:lnTo>
                <a:lnTo>
                  <a:pt x="1332" y="310"/>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4" y="23"/>
                </a:lnTo>
                <a:lnTo>
                  <a:pt x="1434" y="22"/>
                </a:lnTo>
                <a:lnTo>
                  <a:pt x="1435" y="21"/>
                </a:lnTo>
                <a:lnTo>
                  <a:pt x="1435" y="20"/>
                </a:lnTo>
                <a:lnTo>
                  <a:pt x="1436" y="19"/>
                </a:lnTo>
                <a:lnTo>
                  <a:pt x="1437" y="18"/>
                </a:lnTo>
                <a:lnTo>
                  <a:pt x="1437" y="17"/>
                </a:lnTo>
                <a:lnTo>
                  <a:pt x="1438" y="16"/>
                </a:lnTo>
                <a:lnTo>
                  <a:pt x="1439" y="15"/>
                </a:lnTo>
                <a:lnTo>
                  <a:pt x="1439" y="14"/>
                </a:lnTo>
                <a:lnTo>
                  <a:pt x="1440" y="14"/>
                </a:lnTo>
                <a:lnTo>
                  <a:pt x="1440" y="13"/>
                </a:lnTo>
                <a:lnTo>
                  <a:pt x="1441" y="12"/>
                </a:lnTo>
                <a:lnTo>
                  <a:pt x="1442" y="11"/>
                </a:lnTo>
                <a:lnTo>
                  <a:pt x="1443" y="10"/>
                </a:lnTo>
                <a:lnTo>
                  <a:pt x="1444" y="9"/>
                </a:lnTo>
                <a:lnTo>
                  <a:pt x="1444" y="8"/>
                </a:lnTo>
                <a:lnTo>
                  <a:pt x="1445" y="8"/>
                </a:lnTo>
                <a:lnTo>
                  <a:pt x="1445" y="7"/>
                </a:lnTo>
                <a:lnTo>
                  <a:pt x="1446" y="7"/>
                </a:lnTo>
                <a:lnTo>
                  <a:pt x="1446" y="6"/>
                </a:lnTo>
                <a:lnTo>
                  <a:pt x="1447" y="6"/>
                </a:lnTo>
                <a:lnTo>
                  <a:pt x="1447" y="5"/>
                </a:lnTo>
                <a:lnTo>
                  <a:pt x="1448" y="5"/>
                </a:lnTo>
                <a:lnTo>
                  <a:pt x="1448" y="4"/>
                </a:lnTo>
                <a:lnTo>
                  <a:pt x="1449" y="4"/>
                </a:lnTo>
                <a:lnTo>
                  <a:pt x="1450" y="3"/>
                </a:lnTo>
                <a:lnTo>
                  <a:pt x="1451" y="3"/>
                </a:lnTo>
                <a:lnTo>
                  <a:pt x="1452" y="2"/>
                </a:lnTo>
                <a:lnTo>
                  <a:pt x="1453" y="2"/>
                </a:lnTo>
                <a:lnTo>
                  <a:pt x="1454" y="1"/>
                </a:lnTo>
                <a:lnTo>
                  <a:pt x="1455" y="1"/>
                </a:lnTo>
                <a:lnTo>
                  <a:pt x="1456" y="1"/>
                </a:lnTo>
                <a:lnTo>
                  <a:pt x="1457" y="1"/>
                </a:lnTo>
                <a:lnTo>
                  <a:pt x="1457" y="0"/>
                </a:lnTo>
                <a:lnTo>
                  <a:pt x="1458" y="0"/>
                </a:lnTo>
                <a:lnTo>
                  <a:pt x="1459" y="0"/>
                </a:lnTo>
                <a:lnTo>
                  <a:pt x="1460" y="0"/>
                </a:lnTo>
                <a:lnTo>
                  <a:pt x="1461" y="0"/>
                </a:lnTo>
                <a:lnTo>
                  <a:pt x="1462" y="0"/>
                </a:lnTo>
                <a:lnTo>
                  <a:pt x="1462" y="1"/>
                </a:lnTo>
                <a:lnTo>
                  <a:pt x="1463" y="1"/>
                </a:lnTo>
                <a:lnTo>
                  <a:pt x="1464" y="1"/>
                </a:lnTo>
                <a:lnTo>
                  <a:pt x="1465" y="1"/>
                </a:lnTo>
                <a:lnTo>
                  <a:pt x="1466" y="2"/>
                </a:lnTo>
                <a:lnTo>
                  <a:pt x="1467" y="2"/>
                </a:lnTo>
                <a:lnTo>
                  <a:pt x="1468" y="3"/>
                </a:lnTo>
                <a:lnTo>
                  <a:pt x="1469" y="3"/>
                </a:lnTo>
                <a:lnTo>
                  <a:pt x="1469" y="4"/>
                </a:lnTo>
                <a:lnTo>
                  <a:pt x="1470" y="4"/>
                </a:lnTo>
                <a:lnTo>
                  <a:pt x="1471" y="5"/>
                </a:lnTo>
                <a:lnTo>
                  <a:pt x="1472" y="6"/>
                </a:lnTo>
                <a:lnTo>
                  <a:pt x="1473" y="7"/>
                </a:lnTo>
                <a:lnTo>
                  <a:pt x="1474" y="7"/>
                </a:lnTo>
                <a:lnTo>
                  <a:pt x="1474" y="8"/>
                </a:lnTo>
                <a:lnTo>
                  <a:pt x="1475" y="8"/>
                </a:lnTo>
                <a:lnTo>
                  <a:pt x="1475" y="9"/>
                </a:lnTo>
                <a:lnTo>
                  <a:pt x="1476" y="10"/>
                </a:lnTo>
                <a:lnTo>
                  <a:pt x="1477" y="11"/>
                </a:lnTo>
                <a:lnTo>
                  <a:pt x="1478" y="12"/>
                </a:lnTo>
                <a:lnTo>
                  <a:pt x="1479" y="13"/>
                </a:lnTo>
                <a:lnTo>
                  <a:pt x="1479" y="14"/>
                </a:lnTo>
                <a:lnTo>
                  <a:pt x="1480" y="14"/>
                </a:lnTo>
                <a:lnTo>
                  <a:pt x="1480" y="15"/>
                </a:lnTo>
                <a:lnTo>
                  <a:pt x="1481" y="16"/>
                </a:lnTo>
                <a:lnTo>
                  <a:pt x="1482" y="17"/>
                </a:lnTo>
                <a:lnTo>
                  <a:pt x="1482" y="18"/>
                </a:lnTo>
                <a:lnTo>
                  <a:pt x="1483" y="19"/>
                </a:lnTo>
                <a:lnTo>
                  <a:pt x="1484" y="20"/>
                </a:lnTo>
                <a:lnTo>
                  <a:pt x="1484" y="21"/>
                </a:lnTo>
                <a:lnTo>
                  <a:pt x="1485" y="22"/>
                </a:lnTo>
                <a:lnTo>
                  <a:pt x="1485" y="23"/>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7" y="310"/>
                </a:lnTo>
                <a:lnTo>
                  <a:pt x="1587" y="311"/>
                </a:lnTo>
                <a:lnTo>
                  <a:pt x="1588" y="312"/>
                </a:lnTo>
                <a:lnTo>
                  <a:pt x="1588" y="313"/>
                </a:lnTo>
                <a:lnTo>
                  <a:pt x="1589" y="314"/>
                </a:lnTo>
                <a:lnTo>
                  <a:pt x="1590" y="315"/>
                </a:lnTo>
                <a:lnTo>
                  <a:pt x="1590" y="316"/>
                </a:lnTo>
                <a:lnTo>
                  <a:pt x="1591" y="317"/>
                </a:lnTo>
                <a:lnTo>
                  <a:pt x="1592" y="318"/>
                </a:lnTo>
                <a:lnTo>
                  <a:pt x="1592" y="319"/>
                </a:lnTo>
                <a:lnTo>
                  <a:pt x="1593" y="319"/>
                </a:lnTo>
                <a:lnTo>
                  <a:pt x="1593" y="320"/>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2" y="329"/>
                </a:lnTo>
                <a:lnTo>
                  <a:pt x="1602" y="330"/>
                </a:lnTo>
                <a:lnTo>
                  <a:pt x="1603" y="330"/>
                </a:lnTo>
                <a:lnTo>
                  <a:pt x="1603" y="331"/>
                </a:lnTo>
                <a:lnTo>
                  <a:pt x="1604" y="331"/>
                </a:lnTo>
                <a:lnTo>
                  <a:pt x="1605" y="331"/>
                </a:lnTo>
                <a:lnTo>
                  <a:pt x="1605" y="332"/>
                </a:lnTo>
                <a:lnTo>
                  <a:pt x="1606" y="332"/>
                </a:lnTo>
                <a:lnTo>
                  <a:pt x="1607" y="332"/>
                </a:lnTo>
                <a:lnTo>
                  <a:pt x="1607" y="333"/>
                </a:lnTo>
                <a:lnTo>
                  <a:pt x="1608" y="333"/>
                </a:lnTo>
                <a:lnTo>
                  <a:pt x="1609" y="333"/>
                </a:lnTo>
                <a:lnTo>
                  <a:pt x="1610" y="333"/>
                </a:lnTo>
                <a:lnTo>
                  <a:pt x="1611" y="334"/>
                </a:lnTo>
                <a:lnTo>
                  <a:pt x="1612" y="334"/>
                </a:lnTo>
                <a:lnTo>
                  <a:pt x="1613" y="334"/>
                </a:lnTo>
                <a:lnTo>
                  <a:pt x="1614" y="334"/>
                </a:lnTo>
                <a:lnTo>
                  <a:pt x="1615" y="334"/>
                </a:lnTo>
                <a:lnTo>
                  <a:pt x="1616" y="334"/>
                </a:lnTo>
                <a:lnTo>
                  <a:pt x="1616" y="333"/>
                </a:lnTo>
                <a:lnTo>
                  <a:pt x="1617" y="333"/>
                </a:lnTo>
                <a:lnTo>
                  <a:pt x="1618" y="333"/>
                </a:lnTo>
                <a:lnTo>
                  <a:pt x="1619" y="333"/>
                </a:lnTo>
                <a:lnTo>
                  <a:pt x="1619" y="332"/>
                </a:lnTo>
                <a:lnTo>
                  <a:pt x="1620" y="332"/>
                </a:lnTo>
                <a:lnTo>
                  <a:pt x="1621" y="332"/>
                </a:lnTo>
                <a:lnTo>
                  <a:pt x="1622" y="331"/>
                </a:lnTo>
                <a:lnTo>
                  <a:pt x="1623" y="331"/>
                </a:lnTo>
                <a:lnTo>
                  <a:pt x="1623" y="330"/>
                </a:lnTo>
                <a:lnTo>
                  <a:pt x="1624" y="330"/>
                </a:lnTo>
                <a:lnTo>
                  <a:pt x="1624" y="329"/>
                </a:lnTo>
                <a:lnTo>
                  <a:pt x="1625" y="329"/>
                </a:lnTo>
                <a:lnTo>
                  <a:pt x="1625" y="328"/>
                </a:lnTo>
                <a:lnTo>
                  <a:pt x="1626" y="328"/>
                </a:lnTo>
                <a:lnTo>
                  <a:pt x="1627" y="327"/>
                </a:lnTo>
                <a:lnTo>
                  <a:pt x="1628" y="326"/>
                </a:lnTo>
                <a:lnTo>
                  <a:pt x="1629" y="325"/>
                </a:lnTo>
                <a:lnTo>
                  <a:pt x="1630" y="324"/>
                </a:lnTo>
                <a:lnTo>
                  <a:pt x="1630" y="323"/>
                </a:lnTo>
                <a:lnTo>
                  <a:pt x="1631" y="323"/>
                </a:lnTo>
                <a:lnTo>
                  <a:pt x="1631" y="322"/>
                </a:lnTo>
                <a:lnTo>
                  <a:pt x="1632" y="322"/>
                </a:lnTo>
                <a:lnTo>
                  <a:pt x="1632" y="321"/>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40" y="25"/>
                </a:lnTo>
                <a:lnTo>
                  <a:pt x="1740" y="24"/>
                </a:lnTo>
                <a:lnTo>
                  <a:pt x="1741" y="23"/>
                </a:lnTo>
                <a:lnTo>
                  <a:pt x="1741" y="22"/>
                </a:lnTo>
                <a:lnTo>
                  <a:pt x="1742" y="21"/>
                </a:lnTo>
                <a:lnTo>
                  <a:pt x="1743" y="20"/>
                </a:lnTo>
                <a:lnTo>
                  <a:pt x="1743" y="19"/>
                </a:lnTo>
                <a:lnTo>
                  <a:pt x="1744" y="18"/>
                </a:lnTo>
                <a:lnTo>
                  <a:pt x="1744" y="17"/>
                </a:lnTo>
                <a:lnTo>
                  <a:pt x="1745" y="17"/>
                </a:lnTo>
                <a:lnTo>
                  <a:pt x="1745" y="16"/>
                </a:lnTo>
                <a:lnTo>
                  <a:pt x="1746" y="15"/>
                </a:lnTo>
                <a:lnTo>
                  <a:pt x="1747" y="14"/>
                </a:lnTo>
                <a:lnTo>
                  <a:pt x="1747" y="13"/>
                </a:lnTo>
                <a:lnTo>
                  <a:pt x="1748" y="13"/>
                </a:lnTo>
                <a:lnTo>
                  <a:pt x="1748" y="12"/>
                </a:lnTo>
                <a:lnTo>
                  <a:pt x="1749" y="11"/>
                </a:lnTo>
                <a:lnTo>
                  <a:pt x="1750" y="10"/>
                </a:lnTo>
                <a:lnTo>
                  <a:pt x="1751" y="9"/>
                </a:lnTo>
                <a:lnTo>
                  <a:pt x="1752" y="8"/>
                </a:lnTo>
                <a:lnTo>
                  <a:pt x="1753" y="7"/>
                </a:lnTo>
                <a:lnTo>
                  <a:pt x="1754" y="6"/>
                </a:lnTo>
                <a:lnTo>
                  <a:pt x="1755" y="5"/>
                </a:lnTo>
                <a:lnTo>
                  <a:pt x="1756" y="5"/>
                </a:lnTo>
                <a:lnTo>
                  <a:pt x="1756" y="4"/>
                </a:lnTo>
                <a:lnTo>
                  <a:pt x="1757" y="4"/>
                </a:lnTo>
                <a:lnTo>
                  <a:pt x="1757" y="3"/>
                </a:lnTo>
                <a:lnTo>
                  <a:pt x="1758" y="3"/>
                </a:lnTo>
                <a:lnTo>
                  <a:pt x="1759" y="2"/>
                </a:lnTo>
                <a:lnTo>
                  <a:pt x="1760" y="2"/>
                </a:lnTo>
                <a:lnTo>
                  <a:pt x="1761" y="1"/>
                </a:lnTo>
                <a:lnTo>
                  <a:pt x="1762" y="1"/>
                </a:lnTo>
                <a:lnTo>
                  <a:pt x="1763" y="1"/>
                </a:lnTo>
                <a:lnTo>
                  <a:pt x="1764" y="1"/>
                </a:lnTo>
                <a:lnTo>
                  <a:pt x="1764" y="0"/>
                </a:lnTo>
                <a:lnTo>
                  <a:pt x="1765" y="0"/>
                </a:lnTo>
                <a:lnTo>
                  <a:pt x="1766" y="0"/>
                </a:lnTo>
                <a:lnTo>
                  <a:pt x="1767" y="0"/>
                </a:lnTo>
                <a:lnTo>
                  <a:pt x="1768" y="0"/>
                </a:lnTo>
                <a:lnTo>
                  <a:pt x="1769" y="0"/>
                </a:lnTo>
                <a:lnTo>
                  <a:pt x="1770" y="1"/>
                </a:lnTo>
                <a:lnTo>
                  <a:pt x="1771" y="1"/>
                </a:lnTo>
                <a:lnTo>
                  <a:pt x="1772" y="1"/>
                </a:lnTo>
                <a:lnTo>
                  <a:pt x="1773" y="1"/>
                </a:lnTo>
                <a:lnTo>
                  <a:pt x="1773" y="2"/>
                </a:lnTo>
                <a:lnTo>
                  <a:pt x="1774" y="2"/>
                </a:lnTo>
                <a:lnTo>
                  <a:pt x="1775" y="2"/>
                </a:lnTo>
                <a:lnTo>
                  <a:pt x="1775" y="3"/>
                </a:lnTo>
                <a:lnTo>
                  <a:pt x="1776" y="3"/>
                </a:lnTo>
                <a:lnTo>
                  <a:pt x="1777" y="4"/>
                </a:lnTo>
                <a:lnTo>
                  <a:pt x="1778" y="4"/>
                </a:lnTo>
                <a:lnTo>
                  <a:pt x="1778" y="5"/>
                </a:lnTo>
                <a:lnTo>
                  <a:pt x="1779" y="5"/>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6" y="13"/>
                </a:lnTo>
                <a:lnTo>
                  <a:pt x="1786" y="14"/>
                </a:lnTo>
                <a:lnTo>
                  <a:pt x="1787" y="14"/>
                </a:lnTo>
                <a:lnTo>
                  <a:pt x="1787" y="15"/>
                </a:lnTo>
                <a:lnTo>
                  <a:pt x="1788" y="16"/>
                </a:lnTo>
                <a:lnTo>
                  <a:pt x="1789" y="17"/>
                </a:lnTo>
                <a:lnTo>
                  <a:pt x="1789" y="18"/>
                </a:lnTo>
                <a:lnTo>
                  <a:pt x="1790" y="18"/>
                </a:lnTo>
                <a:lnTo>
                  <a:pt x="1790" y="19"/>
                </a:lnTo>
                <a:lnTo>
                  <a:pt x="1791" y="20"/>
                </a:lnTo>
                <a:lnTo>
                  <a:pt x="1791" y="21"/>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10" y="330"/>
                </a:lnTo>
                <a:lnTo>
                  <a:pt x="1911" y="330"/>
                </a:lnTo>
                <a:lnTo>
                  <a:pt x="1911" y="331"/>
                </a:lnTo>
                <a:lnTo>
                  <a:pt x="1912" y="331"/>
                </a:lnTo>
                <a:lnTo>
                  <a:pt x="1912" y="332"/>
                </a:lnTo>
                <a:lnTo>
                  <a:pt x="1913" y="332"/>
                </a:lnTo>
                <a:lnTo>
                  <a:pt x="1914" y="332"/>
                </a:lnTo>
                <a:lnTo>
                  <a:pt x="1914" y="333"/>
                </a:lnTo>
                <a:lnTo>
                  <a:pt x="1915" y="333"/>
                </a:lnTo>
                <a:lnTo>
                  <a:pt x="1916" y="333"/>
                </a:lnTo>
                <a:lnTo>
                  <a:pt x="1917" y="333"/>
                </a:lnTo>
                <a:lnTo>
                  <a:pt x="1918" y="334"/>
                </a:lnTo>
                <a:lnTo>
                  <a:pt x="1919" y="334"/>
                </a:lnTo>
                <a:lnTo>
                  <a:pt x="1920" y="334"/>
                </a:lnTo>
                <a:lnTo>
                  <a:pt x="1921" y="334"/>
                </a:lnTo>
                <a:lnTo>
                  <a:pt x="1922" y="334"/>
                </a:lnTo>
                <a:lnTo>
                  <a:pt x="1923" y="334"/>
                </a:lnTo>
                <a:lnTo>
                  <a:pt x="1923" y="333"/>
                </a:lnTo>
                <a:lnTo>
                  <a:pt x="1924" y="333"/>
                </a:lnTo>
                <a:lnTo>
                  <a:pt x="1925" y="333"/>
                </a:lnTo>
                <a:lnTo>
                  <a:pt x="1926" y="333"/>
                </a:lnTo>
                <a:lnTo>
                  <a:pt x="1927" y="332"/>
                </a:lnTo>
                <a:lnTo>
                  <a:pt x="1928" y="332"/>
                </a:lnTo>
                <a:lnTo>
                  <a:pt x="1929" y="331"/>
                </a:lnTo>
                <a:lnTo>
                  <a:pt x="1930" y="331"/>
                </a:lnTo>
                <a:lnTo>
                  <a:pt x="1930" y="330"/>
                </a:lnTo>
                <a:lnTo>
                  <a:pt x="1931" y="330"/>
                </a:lnTo>
                <a:lnTo>
                  <a:pt x="1932" y="329"/>
                </a:lnTo>
                <a:lnTo>
                  <a:pt x="1933" y="329"/>
                </a:lnTo>
                <a:lnTo>
                  <a:pt x="1933" y="328"/>
                </a:lnTo>
                <a:lnTo>
                  <a:pt x="1934" y="328"/>
                </a:lnTo>
                <a:lnTo>
                  <a:pt x="1934" y="327"/>
                </a:lnTo>
                <a:lnTo>
                  <a:pt x="1935" y="326"/>
                </a:lnTo>
                <a:lnTo>
                  <a:pt x="1936" y="325"/>
                </a:lnTo>
                <a:lnTo>
                  <a:pt x="1937" y="324"/>
                </a:lnTo>
                <a:lnTo>
                  <a:pt x="1938" y="323"/>
                </a:lnTo>
                <a:lnTo>
                  <a:pt x="1938" y="322"/>
                </a:lnTo>
                <a:lnTo>
                  <a:pt x="1939" y="322"/>
                </a:lnTo>
                <a:lnTo>
                  <a:pt x="1939" y="321"/>
                </a:lnTo>
                <a:lnTo>
                  <a:pt x="1940" y="321"/>
                </a:lnTo>
                <a:lnTo>
                  <a:pt x="1940" y="320"/>
                </a:lnTo>
                <a:lnTo>
                  <a:pt x="1941" y="319"/>
                </a:lnTo>
                <a:lnTo>
                  <a:pt x="1942" y="318"/>
                </a:lnTo>
                <a:lnTo>
                  <a:pt x="1942" y="317"/>
                </a:lnTo>
                <a:lnTo>
                  <a:pt x="1943" y="316"/>
                </a:lnTo>
                <a:lnTo>
                  <a:pt x="1944" y="315"/>
                </a:lnTo>
                <a:lnTo>
                  <a:pt x="1944" y="314"/>
                </a:lnTo>
                <a:lnTo>
                  <a:pt x="1945" y="313"/>
                </a:lnTo>
                <a:lnTo>
                  <a:pt x="1946" y="312"/>
                </a:lnTo>
                <a:lnTo>
                  <a:pt x="1946" y="311"/>
                </a:lnTo>
                <a:lnTo>
                  <a:pt x="1947" y="310"/>
                </a:lnTo>
                <a:lnTo>
                  <a:pt x="1947" y="309"/>
                </a:lnTo>
                <a:lnTo>
                  <a:pt x="1948" y="308"/>
                </a:lnTo>
                <a:lnTo>
                  <a:pt x="1948" y="307"/>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2" y="17"/>
                </a:lnTo>
                <a:lnTo>
                  <a:pt x="2052" y="16"/>
                </a:lnTo>
                <a:lnTo>
                  <a:pt x="2053" y="16"/>
                </a:lnTo>
                <a:lnTo>
                  <a:pt x="2053" y="15"/>
                </a:lnTo>
                <a:lnTo>
                  <a:pt x="2054" y="14"/>
                </a:lnTo>
                <a:lnTo>
                  <a:pt x="2055" y="13"/>
                </a:lnTo>
                <a:lnTo>
                  <a:pt x="2055" y="12"/>
                </a:lnTo>
                <a:lnTo>
                  <a:pt x="2056" y="12"/>
                </a:lnTo>
                <a:lnTo>
                  <a:pt x="2056" y="11"/>
                </a:lnTo>
                <a:lnTo>
                  <a:pt x="2057" y="10"/>
                </a:lnTo>
                <a:lnTo>
                  <a:pt x="2058" y="9"/>
                </a:lnTo>
                <a:lnTo>
                  <a:pt x="2059" y="8"/>
                </a:lnTo>
                <a:lnTo>
                  <a:pt x="2060" y="7"/>
                </a:lnTo>
                <a:lnTo>
                  <a:pt x="2061" y="6"/>
                </a:lnTo>
                <a:lnTo>
                  <a:pt x="2062" y="5"/>
                </a:lnTo>
                <a:lnTo>
                  <a:pt x="2063" y="5"/>
                </a:lnTo>
                <a:lnTo>
                  <a:pt x="2063" y="4"/>
                </a:lnTo>
                <a:lnTo>
                  <a:pt x="2064" y="4"/>
                </a:lnTo>
                <a:lnTo>
                  <a:pt x="2065" y="3"/>
                </a:lnTo>
                <a:lnTo>
                  <a:pt x="2066" y="3"/>
                </a:lnTo>
                <a:lnTo>
                  <a:pt x="2066" y="2"/>
                </a:lnTo>
                <a:lnTo>
                  <a:pt x="2067" y="2"/>
                </a:lnTo>
                <a:lnTo>
                  <a:pt x="2068" y="1"/>
                </a:lnTo>
                <a:lnTo>
                  <a:pt x="2069" y="1"/>
                </a:lnTo>
                <a:lnTo>
                  <a:pt x="2070" y="1"/>
                </a:lnTo>
                <a:lnTo>
                  <a:pt x="2071" y="1"/>
                </a:lnTo>
                <a:lnTo>
                  <a:pt x="2071" y="0"/>
                </a:lnTo>
                <a:lnTo>
                  <a:pt x="2072" y="0"/>
                </a:lnTo>
                <a:lnTo>
                  <a:pt x="2073" y="0"/>
                </a:lnTo>
                <a:lnTo>
                  <a:pt x="2074" y="0"/>
                </a:lnTo>
                <a:lnTo>
                  <a:pt x="2075" y="0"/>
                </a:lnTo>
                <a:lnTo>
                  <a:pt x="2076" y="0"/>
                </a:lnTo>
                <a:lnTo>
                  <a:pt x="2077" y="1"/>
                </a:lnTo>
                <a:lnTo>
                  <a:pt x="2078" y="1"/>
                </a:lnTo>
                <a:lnTo>
                  <a:pt x="2079" y="1"/>
                </a:lnTo>
                <a:lnTo>
                  <a:pt x="2080" y="1"/>
                </a:lnTo>
                <a:lnTo>
                  <a:pt x="2080" y="2"/>
                </a:lnTo>
                <a:lnTo>
                  <a:pt x="2081" y="2"/>
                </a:lnTo>
                <a:lnTo>
                  <a:pt x="2082" y="2"/>
                </a:lnTo>
                <a:lnTo>
                  <a:pt x="2082" y="3"/>
                </a:lnTo>
                <a:lnTo>
                  <a:pt x="2083" y="3"/>
                </a:lnTo>
                <a:lnTo>
                  <a:pt x="2084" y="4"/>
                </a:lnTo>
                <a:lnTo>
                  <a:pt x="2085" y="4"/>
                </a:lnTo>
                <a:lnTo>
                  <a:pt x="2085" y="5"/>
                </a:lnTo>
                <a:lnTo>
                  <a:pt x="2086" y="5"/>
                </a:lnTo>
                <a:lnTo>
                  <a:pt x="2087" y="6"/>
                </a:lnTo>
                <a:lnTo>
                  <a:pt x="2088" y="7"/>
                </a:lnTo>
                <a:lnTo>
                  <a:pt x="2089" y="8"/>
                </a:lnTo>
                <a:lnTo>
                  <a:pt x="2089" y="9"/>
                </a:lnTo>
                <a:lnTo>
                  <a:pt x="2090" y="9"/>
                </a:lnTo>
                <a:lnTo>
                  <a:pt x="2090" y="10"/>
                </a:lnTo>
                <a:lnTo>
                  <a:pt x="2091" y="10"/>
                </a:lnTo>
                <a:lnTo>
                  <a:pt x="2091" y="11"/>
                </a:lnTo>
                <a:lnTo>
                  <a:pt x="2092" y="11"/>
                </a:lnTo>
                <a:lnTo>
                  <a:pt x="2092" y="12"/>
                </a:lnTo>
                <a:lnTo>
                  <a:pt x="2093" y="13"/>
                </a:lnTo>
                <a:lnTo>
                  <a:pt x="2094" y="14"/>
                </a:lnTo>
                <a:lnTo>
                  <a:pt x="2094" y="15"/>
                </a:lnTo>
                <a:lnTo>
                  <a:pt x="2095" y="15"/>
                </a:lnTo>
                <a:lnTo>
                  <a:pt x="2095" y="16"/>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6350">
            <a:solidFill>
              <a:schemeClr val="tx1"/>
            </a:solidFill>
            <a:round/>
            <a:headEnd/>
            <a:tailEnd/>
          </a:ln>
          <a:extLst>
            <a:ext uri="{909E8E84-426E-40DD-AFC4-6F175D3DCCD1}">
              <a14:hiddenFill xmlns:a14="http://schemas.microsoft.com/office/drawing/2010/main">
                <a:solidFill>
                  <a:srgbClr val="FFFFFF"/>
                </a:solidFill>
              </a14:hiddenFill>
            </a:ext>
          </a:extLst>
        </p:spPr>
        <p:txBody>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37" name="Text Box 296"/>
          <p:cNvSpPr txBox="1">
            <a:spLocks noChangeArrowheads="1"/>
          </p:cNvSpPr>
          <p:nvPr/>
        </p:nvSpPr>
        <p:spPr bwMode="auto">
          <a:xfrm>
            <a:off x="723900" y="927100"/>
            <a:ext cx="1498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altLang="en-US" sz="2000" b="0" i="0" u="none" strike="noStrike" kern="1200" cap="none" spc="0" normalizeH="0" baseline="0" noProof="0">
                <a:ln>
                  <a:noFill/>
                </a:ln>
                <a:solidFill>
                  <a:srgbClr val="004D82"/>
                </a:solidFill>
                <a:effectLst/>
                <a:uLnTx/>
                <a:uFillTx/>
                <a:latin typeface="Arial" pitchFamily="34" charset="0"/>
                <a:ea typeface="+mn-ea"/>
                <a:cs typeface="+mn-cs"/>
              </a:rPr>
              <a:t>Inspiration</a:t>
            </a:r>
          </a:p>
        </p:txBody>
      </p:sp>
      <p:sp>
        <p:nvSpPr>
          <p:cNvPr id="4138" name="Text Box 297"/>
          <p:cNvSpPr txBox="1">
            <a:spLocks noChangeArrowheads="1"/>
          </p:cNvSpPr>
          <p:nvPr/>
        </p:nvSpPr>
        <p:spPr bwMode="auto">
          <a:xfrm>
            <a:off x="7124700" y="939800"/>
            <a:ext cx="1308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lIns="0" tIns="0" rIns="0" bIns="0">
            <a:spAutoFit/>
          </a:bodyPr>
          <a:lstStyle>
            <a:lvl1pPr>
              <a:defRPr sz="2400">
                <a:solidFill>
                  <a:schemeClr val="tx1"/>
                </a:solidFill>
                <a:latin typeface="Arial" pitchFamily="34" charset="0"/>
              </a:defRPr>
            </a:lvl1pPr>
            <a:lvl2pPr marL="742950" indent="-285750">
              <a:defRPr sz="2400">
                <a:solidFill>
                  <a:schemeClr val="tx1"/>
                </a:solidFill>
                <a:latin typeface="Arial" pitchFamily="34" charset="0"/>
              </a:defRPr>
            </a:lvl2pPr>
            <a:lvl3pPr marL="1143000" indent="-228600">
              <a:defRPr sz="2400">
                <a:solidFill>
                  <a:schemeClr val="tx1"/>
                </a:solidFill>
                <a:latin typeface="Arial" pitchFamily="34" charset="0"/>
              </a:defRPr>
            </a:lvl3pPr>
            <a:lvl4pPr marL="1600200" indent="-228600">
              <a:defRPr sz="2400">
                <a:solidFill>
                  <a:schemeClr val="tx1"/>
                </a:solidFill>
                <a:latin typeface="Arial" pitchFamily="34" charset="0"/>
              </a:defRPr>
            </a:lvl4pPr>
            <a:lvl5pPr marL="2057400" indent="-228600">
              <a:defRPr sz="2400">
                <a:solidFill>
                  <a:schemeClr val="tx1"/>
                </a:solidFill>
                <a:latin typeface="Arial" pitchFamily="34" charset="0"/>
              </a:defRPr>
            </a:lvl5pPr>
            <a:lvl6pPr marL="2514600" indent="-228600" eaLnBrk="0" fontAlgn="base" hangingPunct="0">
              <a:spcBef>
                <a:spcPct val="50000"/>
              </a:spcBef>
              <a:spcAft>
                <a:spcPct val="0"/>
              </a:spcAft>
              <a:defRPr sz="2400">
                <a:solidFill>
                  <a:schemeClr val="tx1"/>
                </a:solidFill>
                <a:latin typeface="Arial" pitchFamily="34" charset="0"/>
              </a:defRPr>
            </a:lvl6pPr>
            <a:lvl7pPr marL="2971800" indent="-228600" eaLnBrk="0" fontAlgn="base" hangingPunct="0">
              <a:spcBef>
                <a:spcPct val="50000"/>
              </a:spcBef>
              <a:spcAft>
                <a:spcPct val="0"/>
              </a:spcAft>
              <a:defRPr sz="2400">
                <a:solidFill>
                  <a:schemeClr val="tx1"/>
                </a:solidFill>
                <a:latin typeface="Arial" pitchFamily="34" charset="0"/>
              </a:defRPr>
            </a:lvl7pPr>
            <a:lvl8pPr marL="3429000" indent="-228600" eaLnBrk="0" fontAlgn="base" hangingPunct="0">
              <a:spcBef>
                <a:spcPct val="50000"/>
              </a:spcBef>
              <a:spcAft>
                <a:spcPct val="0"/>
              </a:spcAft>
              <a:defRPr sz="2400">
                <a:solidFill>
                  <a:schemeClr val="tx1"/>
                </a:solidFill>
                <a:latin typeface="Arial" pitchFamily="34" charset="0"/>
              </a:defRPr>
            </a:lvl8pPr>
            <a:lvl9pPr marL="3886200" indent="-228600" eaLnBrk="0" fontAlgn="base" hangingPunct="0">
              <a:spcBef>
                <a:spcPct val="50000"/>
              </a:spcBef>
              <a:spcAft>
                <a:spcPct val="0"/>
              </a:spcAft>
              <a:defRPr sz="2400">
                <a:solidFill>
                  <a:schemeClr val="tx1"/>
                </a:solidFill>
                <a:latin typeface="Arial"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it-IT" altLang="en-US" sz="2000" b="0" i="0" u="none" strike="noStrike" kern="1200" cap="none" spc="0" normalizeH="0" baseline="0" noProof="0">
                <a:ln>
                  <a:noFill/>
                </a:ln>
                <a:solidFill>
                  <a:srgbClr val="004D82"/>
                </a:solidFill>
                <a:effectLst/>
                <a:uLnTx/>
                <a:uFillTx/>
                <a:latin typeface="Arial" pitchFamily="34" charset="0"/>
                <a:ea typeface="+mn-ea"/>
                <a:cs typeface="+mn-cs"/>
              </a:rPr>
              <a:t>Expiration</a:t>
            </a:r>
          </a:p>
        </p:txBody>
      </p:sp>
      <p:sp>
        <p:nvSpPr>
          <p:cNvPr id="4396" name="Line 155"/>
          <p:cNvSpPr>
            <a:spLocks noChangeAspect="1" noChangeShapeType="1"/>
          </p:cNvSpPr>
          <p:nvPr/>
        </p:nvSpPr>
        <p:spPr bwMode="auto">
          <a:xfrm flipV="1">
            <a:off x="1276350" y="3235325"/>
            <a:ext cx="0" cy="687388"/>
          </a:xfrm>
          <a:prstGeom prst="line">
            <a:avLst/>
          </a:prstGeom>
          <a:noFill/>
          <a:ln w="6350">
            <a:solidFill>
              <a:schemeClr val="tx1"/>
            </a:solidFill>
            <a:round/>
            <a:headEnd type="stealth" w="med" len="med"/>
            <a:tailEnd type="none" w="med" len="lg"/>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mn-ea"/>
              <a:cs typeface="+mn-cs"/>
            </a:endParaRPr>
          </a:p>
        </p:txBody>
      </p:sp>
      <p:sp>
        <p:nvSpPr>
          <p:cNvPr id="2" name="Rettangolo 1">
            <a:extLst>
              <a:ext uri="{FF2B5EF4-FFF2-40B4-BE49-F238E27FC236}">
                <a16:creationId xmlns:a16="http://schemas.microsoft.com/office/drawing/2014/main" id="{4E53FDD4-9FED-0384-ACAA-A0A21790D2AC}"/>
              </a:ext>
            </a:extLst>
          </p:cNvPr>
          <p:cNvSpPr/>
          <p:nvPr/>
        </p:nvSpPr>
        <p:spPr>
          <a:xfrm>
            <a:off x="250468" y="6360481"/>
            <a:ext cx="7844888" cy="276999"/>
          </a:xfrm>
          <a:prstGeom prst="rect">
            <a:avLst/>
          </a:prstGeom>
        </p:spPr>
        <p:txBody>
          <a:bodyPr wrap="square">
            <a:spAutoFit/>
          </a:bodyPr>
          <a:lstStyle/>
          <a:p>
            <a:r>
              <a:rPr lang="en-US" sz="1200" i="1" dirty="0" err="1">
                <a:latin typeface="Klavika Lt" panose="02000000000000000000" pitchFamily="50" charset="0"/>
              </a:rPr>
              <a:t>Dellacà</a:t>
            </a:r>
            <a:r>
              <a:rPr lang="en-US" sz="1200" i="1" dirty="0">
                <a:latin typeface="Klavika Lt" panose="02000000000000000000" pitchFamily="50" charset="0"/>
              </a:rPr>
              <a:t> RL et al. </a:t>
            </a:r>
            <a:r>
              <a:rPr lang="en-US" sz="1200" i="1" dirty="0" err="1">
                <a:latin typeface="Klavika Lt" panose="02000000000000000000" pitchFamily="50" charset="0"/>
              </a:rPr>
              <a:t>Eur</a:t>
            </a:r>
            <a:r>
              <a:rPr lang="en-US" sz="1200" i="1" dirty="0">
                <a:latin typeface="Klavika Lt" panose="02000000000000000000" pitchFamily="50" charset="0"/>
              </a:rPr>
              <a:t> Respir J. 2004;23(2):232-240. </a:t>
            </a:r>
            <a:endParaRPr lang="it-IT" sz="1200" i="1" dirty="0">
              <a:latin typeface="Klavika Lt" panose="02000000000000000000" pitchFamily="50" charset="0"/>
            </a:endParaRPr>
          </a:p>
        </p:txBody>
      </p:sp>
      <p:sp>
        <p:nvSpPr>
          <p:cNvPr id="287" name="Rettangolo 286">
            <a:extLst>
              <a:ext uri="{FF2B5EF4-FFF2-40B4-BE49-F238E27FC236}">
                <a16:creationId xmlns:a16="http://schemas.microsoft.com/office/drawing/2014/main" id="{A266C9F7-4748-468E-8E97-A1DE450879A3}"/>
              </a:ext>
            </a:extLst>
          </p:cNvPr>
          <p:cNvSpPr/>
          <p:nvPr/>
        </p:nvSpPr>
        <p:spPr bwMode="auto">
          <a:xfrm flipV="1">
            <a:off x="4868398" y="1006647"/>
            <a:ext cx="382831" cy="4096548"/>
          </a:xfrm>
          <a:prstGeom prst="rect">
            <a:avLst/>
          </a:prstGeom>
          <a:solidFill>
            <a:srgbClr val="FFFF00">
              <a:alpha val="20000"/>
            </a:srgbClr>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Tree>
    <p:extLst>
      <p:ext uri="{BB962C8B-B14F-4D97-AF65-F5344CB8AC3E}">
        <p14:creationId xmlns:p14="http://schemas.microsoft.com/office/powerpoint/2010/main" val="2558678503"/>
      </p:ext>
    </p:extLst>
  </p:cSld>
  <p:clrMapOvr>
    <a:masterClrMapping/>
  </p:clrMapOvr>
  <mc:AlternateContent xmlns:mc="http://schemas.openxmlformats.org/markup-compatibility/2006" xmlns:p14="http://schemas.microsoft.com/office/powerpoint/2010/main">
    <mc:Choice Requires="p14">
      <p:transition spd="slow" p14:dur="2000" advTm="84000"/>
    </mc:Choice>
    <mc:Fallback xmlns="">
      <p:transition spd="slow" advTm="84000"/>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134"/>
                                        </p:tgtEl>
                                        <p:attrNameLst>
                                          <p:attrName>style.visibility</p:attrName>
                                        </p:attrNameLst>
                                      </p:cBhvr>
                                      <p:to>
                                        <p:strVal val="visible"/>
                                      </p:to>
                                    </p:set>
                                    <p:anim calcmode="lin" valueType="num">
                                      <p:cBhvr additive="base">
                                        <p:cTn id="7" dur="500" fill="hold"/>
                                        <p:tgtEl>
                                          <p:spTgt spid="4134"/>
                                        </p:tgtEl>
                                        <p:attrNameLst>
                                          <p:attrName>ppt_x</p:attrName>
                                        </p:attrNameLst>
                                      </p:cBhvr>
                                      <p:tavLst>
                                        <p:tav tm="0">
                                          <p:val>
                                            <p:strVal val="#ppt_x"/>
                                          </p:val>
                                        </p:tav>
                                        <p:tav tm="100000">
                                          <p:val>
                                            <p:strVal val="#ppt_x"/>
                                          </p:val>
                                        </p:tav>
                                      </p:tavLst>
                                    </p:anim>
                                    <p:anim calcmode="lin" valueType="num">
                                      <p:cBhvr additive="base">
                                        <p:cTn id="8" dur="500" fill="hold"/>
                                        <p:tgtEl>
                                          <p:spTgt spid="413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125"/>
                                        </p:tgtEl>
                                        <p:attrNameLst>
                                          <p:attrName>style.visibility</p:attrName>
                                        </p:attrNameLst>
                                      </p:cBhvr>
                                      <p:to>
                                        <p:strVal val="visible"/>
                                      </p:to>
                                    </p:set>
                                    <p:anim calcmode="lin" valueType="num">
                                      <p:cBhvr additive="base">
                                        <p:cTn id="11" dur="500" fill="hold"/>
                                        <p:tgtEl>
                                          <p:spTgt spid="4125"/>
                                        </p:tgtEl>
                                        <p:attrNameLst>
                                          <p:attrName>ppt_x</p:attrName>
                                        </p:attrNameLst>
                                      </p:cBhvr>
                                      <p:tavLst>
                                        <p:tav tm="0">
                                          <p:val>
                                            <p:strVal val="#ppt_x"/>
                                          </p:val>
                                        </p:tav>
                                        <p:tav tm="100000">
                                          <p:val>
                                            <p:strVal val="#ppt_x"/>
                                          </p:val>
                                        </p:tav>
                                      </p:tavLst>
                                    </p:anim>
                                    <p:anim calcmode="lin" valueType="num">
                                      <p:cBhvr additive="base">
                                        <p:cTn id="12" dur="500" fill="hold"/>
                                        <p:tgtEl>
                                          <p:spTgt spid="412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4128"/>
                                        </p:tgtEl>
                                        <p:attrNameLst>
                                          <p:attrName>style.visibility</p:attrName>
                                        </p:attrNameLst>
                                      </p:cBhvr>
                                      <p:to>
                                        <p:strVal val="visible"/>
                                      </p:to>
                                    </p:set>
                                    <p:anim calcmode="lin" valueType="num">
                                      <p:cBhvr additive="base">
                                        <p:cTn id="15" dur="500" fill="hold"/>
                                        <p:tgtEl>
                                          <p:spTgt spid="4128"/>
                                        </p:tgtEl>
                                        <p:attrNameLst>
                                          <p:attrName>ppt_x</p:attrName>
                                        </p:attrNameLst>
                                      </p:cBhvr>
                                      <p:tavLst>
                                        <p:tav tm="0">
                                          <p:val>
                                            <p:strVal val="#ppt_x"/>
                                          </p:val>
                                        </p:tav>
                                        <p:tav tm="100000">
                                          <p:val>
                                            <p:strVal val="#ppt_x"/>
                                          </p:val>
                                        </p:tav>
                                      </p:tavLst>
                                    </p:anim>
                                    <p:anim calcmode="lin" valueType="num">
                                      <p:cBhvr additive="base">
                                        <p:cTn id="16" dur="500" fill="hold"/>
                                        <p:tgtEl>
                                          <p:spTgt spid="412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4129"/>
                                        </p:tgtEl>
                                        <p:attrNameLst>
                                          <p:attrName>style.visibility</p:attrName>
                                        </p:attrNameLst>
                                      </p:cBhvr>
                                      <p:to>
                                        <p:strVal val="visible"/>
                                      </p:to>
                                    </p:set>
                                    <p:anim calcmode="lin" valueType="num">
                                      <p:cBhvr additive="base">
                                        <p:cTn id="19" dur="500" fill="hold"/>
                                        <p:tgtEl>
                                          <p:spTgt spid="4129"/>
                                        </p:tgtEl>
                                        <p:attrNameLst>
                                          <p:attrName>ppt_x</p:attrName>
                                        </p:attrNameLst>
                                      </p:cBhvr>
                                      <p:tavLst>
                                        <p:tav tm="0">
                                          <p:val>
                                            <p:strVal val="#ppt_x"/>
                                          </p:val>
                                        </p:tav>
                                        <p:tav tm="100000">
                                          <p:val>
                                            <p:strVal val="#ppt_x"/>
                                          </p:val>
                                        </p:tav>
                                      </p:tavLst>
                                    </p:anim>
                                    <p:anim calcmode="lin" valueType="num">
                                      <p:cBhvr additive="base">
                                        <p:cTn id="20" dur="500" fill="hold"/>
                                        <p:tgtEl>
                                          <p:spTgt spid="412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4130"/>
                                        </p:tgtEl>
                                        <p:attrNameLst>
                                          <p:attrName>style.visibility</p:attrName>
                                        </p:attrNameLst>
                                      </p:cBhvr>
                                      <p:to>
                                        <p:strVal val="visible"/>
                                      </p:to>
                                    </p:set>
                                    <p:anim calcmode="lin" valueType="num">
                                      <p:cBhvr additive="base">
                                        <p:cTn id="23" dur="500" fill="hold"/>
                                        <p:tgtEl>
                                          <p:spTgt spid="4130"/>
                                        </p:tgtEl>
                                        <p:attrNameLst>
                                          <p:attrName>ppt_x</p:attrName>
                                        </p:attrNameLst>
                                      </p:cBhvr>
                                      <p:tavLst>
                                        <p:tav tm="0">
                                          <p:val>
                                            <p:strVal val="#ppt_x"/>
                                          </p:val>
                                        </p:tav>
                                        <p:tav tm="100000">
                                          <p:val>
                                            <p:strVal val="#ppt_x"/>
                                          </p:val>
                                        </p:tav>
                                      </p:tavLst>
                                    </p:anim>
                                    <p:anim calcmode="lin" valueType="num">
                                      <p:cBhvr additive="base">
                                        <p:cTn id="24" dur="500" fill="hold"/>
                                        <p:tgtEl>
                                          <p:spTgt spid="413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4131"/>
                                        </p:tgtEl>
                                        <p:attrNameLst>
                                          <p:attrName>style.visibility</p:attrName>
                                        </p:attrNameLst>
                                      </p:cBhvr>
                                      <p:to>
                                        <p:strVal val="visible"/>
                                      </p:to>
                                    </p:set>
                                    <p:anim calcmode="lin" valueType="num">
                                      <p:cBhvr additive="base">
                                        <p:cTn id="27" dur="500" fill="hold"/>
                                        <p:tgtEl>
                                          <p:spTgt spid="4131"/>
                                        </p:tgtEl>
                                        <p:attrNameLst>
                                          <p:attrName>ppt_x</p:attrName>
                                        </p:attrNameLst>
                                      </p:cBhvr>
                                      <p:tavLst>
                                        <p:tav tm="0">
                                          <p:val>
                                            <p:strVal val="#ppt_x"/>
                                          </p:val>
                                        </p:tav>
                                        <p:tav tm="100000">
                                          <p:val>
                                            <p:strVal val="#ppt_x"/>
                                          </p:val>
                                        </p:tav>
                                      </p:tavLst>
                                    </p:anim>
                                    <p:anim calcmode="lin" valueType="num">
                                      <p:cBhvr additive="base">
                                        <p:cTn id="28" dur="500" fill="hold"/>
                                        <p:tgtEl>
                                          <p:spTgt spid="413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4133"/>
                                        </p:tgtEl>
                                        <p:attrNameLst>
                                          <p:attrName>style.visibility</p:attrName>
                                        </p:attrNameLst>
                                      </p:cBhvr>
                                      <p:to>
                                        <p:strVal val="visible"/>
                                      </p:to>
                                    </p:set>
                                    <p:anim calcmode="lin" valueType="num">
                                      <p:cBhvr additive="base">
                                        <p:cTn id="31" dur="500" fill="hold"/>
                                        <p:tgtEl>
                                          <p:spTgt spid="4133"/>
                                        </p:tgtEl>
                                        <p:attrNameLst>
                                          <p:attrName>ppt_x</p:attrName>
                                        </p:attrNameLst>
                                      </p:cBhvr>
                                      <p:tavLst>
                                        <p:tav tm="0">
                                          <p:val>
                                            <p:strVal val="#ppt_x"/>
                                          </p:val>
                                        </p:tav>
                                        <p:tav tm="100000">
                                          <p:val>
                                            <p:strVal val="#ppt_x"/>
                                          </p:val>
                                        </p:tav>
                                      </p:tavLst>
                                    </p:anim>
                                    <p:anim calcmode="lin" valueType="num">
                                      <p:cBhvr additive="base">
                                        <p:cTn id="32" dur="500" fill="hold"/>
                                        <p:tgtEl>
                                          <p:spTgt spid="4133"/>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4137"/>
                                        </p:tgtEl>
                                        <p:attrNameLst>
                                          <p:attrName>style.visibility</p:attrName>
                                        </p:attrNameLst>
                                      </p:cBhvr>
                                      <p:to>
                                        <p:strVal val="visible"/>
                                      </p:to>
                                    </p:set>
                                    <p:anim calcmode="lin" valueType="num">
                                      <p:cBhvr additive="base">
                                        <p:cTn id="35" dur="500" fill="hold"/>
                                        <p:tgtEl>
                                          <p:spTgt spid="4137"/>
                                        </p:tgtEl>
                                        <p:attrNameLst>
                                          <p:attrName>ppt_x</p:attrName>
                                        </p:attrNameLst>
                                      </p:cBhvr>
                                      <p:tavLst>
                                        <p:tav tm="0">
                                          <p:val>
                                            <p:strVal val="#ppt_x"/>
                                          </p:val>
                                        </p:tav>
                                        <p:tav tm="100000">
                                          <p:val>
                                            <p:strVal val="#ppt_x"/>
                                          </p:val>
                                        </p:tav>
                                      </p:tavLst>
                                    </p:anim>
                                    <p:anim calcmode="lin" valueType="num">
                                      <p:cBhvr additive="base">
                                        <p:cTn id="36" dur="500" fill="hold"/>
                                        <p:tgtEl>
                                          <p:spTgt spid="4137"/>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396"/>
                                        </p:tgtEl>
                                        <p:attrNameLst>
                                          <p:attrName>style.visibility</p:attrName>
                                        </p:attrNameLst>
                                      </p:cBhvr>
                                      <p:to>
                                        <p:strVal val="visible"/>
                                      </p:to>
                                    </p:set>
                                    <p:anim calcmode="lin" valueType="num">
                                      <p:cBhvr additive="base">
                                        <p:cTn id="39" dur="500" fill="hold"/>
                                        <p:tgtEl>
                                          <p:spTgt spid="4396"/>
                                        </p:tgtEl>
                                        <p:attrNameLst>
                                          <p:attrName>ppt_x</p:attrName>
                                        </p:attrNameLst>
                                      </p:cBhvr>
                                      <p:tavLst>
                                        <p:tav tm="0">
                                          <p:val>
                                            <p:strVal val="#ppt_x"/>
                                          </p:val>
                                        </p:tav>
                                        <p:tav tm="100000">
                                          <p:val>
                                            <p:strVal val="#ppt_x"/>
                                          </p:val>
                                        </p:tav>
                                      </p:tavLst>
                                    </p:anim>
                                    <p:anim calcmode="lin" valueType="num">
                                      <p:cBhvr additive="base">
                                        <p:cTn id="40" dur="500" fill="hold"/>
                                        <p:tgtEl>
                                          <p:spTgt spid="4396"/>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4146"/>
                                        </p:tgtEl>
                                        <p:attrNameLst>
                                          <p:attrName>style.visibility</p:attrName>
                                        </p:attrNameLst>
                                      </p:cBhvr>
                                      <p:to>
                                        <p:strVal val="visible"/>
                                      </p:to>
                                    </p:set>
                                    <p:anim calcmode="lin" valueType="num">
                                      <p:cBhvr additive="base">
                                        <p:cTn id="43" dur="500" fill="hold"/>
                                        <p:tgtEl>
                                          <p:spTgt spid="4146"/>
                                        </p:tgtEl>
                                        <p:attrNameLst>
                                          <p:attrName>ppt_x</p:attrName>
                                        </p:attrNameLst>
                                      </p:cBhvr>
                                      <p:tavLst>
                                        <p:tav tm="0">
                                          <p:val>
                                            <p:strVal val="#ppt_x"/>
                                          </p:val>
                                        </p:tav>
                                        <p:tav tm="100000">
                                          <p:val>
                                            <p:strVal val="#ppt_x"/>
                                          </p:val>
                                        </p:tav>
                                      </p:tavLst>
                                    </p:anim>
                                    <p:anim calcmode="lin" valueType="num">
                                      <p:cBhvr additive="base">
                                        <p:cTn id="44" dur="500" fill="hold"/>
                                        <p:tgtEl>
                                          <p:spTgt spid="414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63" presetClass="path" presetSubtype="0" accel="50000" decel="50000" fill="hold" grpId="0" nodeType="clickEffect">
                                  <p:stCondLst>
                                    <p:cond delay="0"/>
                                  </p:stCondLst>
                                  <p:childTnLst>
                                    <p:animMotion origin="layout" path="M 1.38889E-6 -3.7037E-7 L 0.06146 0.00417 " pathEditMode="relative" rAng="0" ptsTypes="AA">
                                      <p:cBhvr>
                                        <p:cTn id="48" dur="2000" fill="hold"/>
                                        <p:tgtEl>
                                          <p:spTgt spid="287"/>
                                        </p:tgtEl>
                                        <p:attrNameLst>
                                          <p:attrName>ppt_x</p:attrName>
                                          <p:attrName>ppt_y</p:attrName>
                                        </p:attrNameLst>
                                      </p:cBhvr>
                                      <p:rCtr x="3073" y="208"/>
                                    </p:animMotion>
                                  </p:childTnLst>
                                </p:cTn>
                              </p:par>
                              <p:par>
                                <p:cTn id="49" presetID="2" presetClass="entr" presetSubtype="4" fill="hold" grpId="0" nodeType="withEffect">
                                  <p:stCondLst>
                                    <p:cond delay="0"/>
                                  </p:stCondLst>
                                  <p:childTnLst>
                                    <p:set>
                                      <p:cBhvr>
                                        <p:cTn id="50" dur="1" fill="hold">
                                          <p:stCondLst>
                                            <p:cond delay="0"/>
                                          </p:stCondLst>
                                        </p:cTn>
                                        <p:tgtEl>
                                          <p:spTgt spid="4112"/>
                                        </p:tgtEl>
                                        <p:attrNameLst>
                                          <p:attrName>style.visibility</p:attrName>
                                        </p:attrNameLst>
                                      </p:cBhvr>
                                      <p:to>
                                        <p:strVal val="visible"/>
                                      </p:to>
                                    </p:set>
                                    <p:anim calcmode="lin" valueType="num">
                                      <p:cBhvr additive="base">
                                        <p:cTn id="51" dur="500" fill="hold"/>
                                        <p:tgtEl>
                                          <p:spTgt spid="4112"/>
                                        </p:tgtEl>
                                        <p:attrNameLst>
                                          <p:attrName>ppt_x</p:attrName>
                                        </p:attrNameLst>
                                      </p:cBhvr>
                                      <p:tavLst>
                                        <p:tav tm="0">
                                          <p:val>
                                            <p:strVal val="#ppt_x"/>
                                          </p:val>
                                        </p:tav>
                                        <p:tav tm="100000">
                                          <p:val>
                                            <p:strVal val="#ppt_x"/>
                                          </p:val>
                                        </p:tav>
                                      </p:tavLst>
                                    </p:anim>
                                    <p:anim calcmode="lin" valueType="num">
                                      <p:cBhvr additive="base">
                                        <p:cTn id="52" dur="500" fill="hold"/>
                                        <p:tgtEl>
                                          <p:spTgt spid="4112"/>
                                        </p:tgtEl>
                                        <p:attrNameLst>
                                          <p:attrName>ppt_y</p:attrName>
                                        </p:attrNameLst>
                                      </p:cBhvr>
                                      <p:tavLst>
                                        <p:tav tm="0">
                                          <p:val>
                                            <p:strVal val="1+#ppt_h/2"/>
                                          </p:val>
                                        </p:tav>
                                        <p:tav tm="100000">
                                          <p:val>
                                            <p:strVal val="#ppt_y"/>
                                          </p:val>
                                        </p:tav>
                                      </p:tavLst>
                                    </p:anim>
                                  </p:childTnLst>
                                </p:cTn>
                              </p:par>
                              <p:par>
                                <p:cTn id="53" presetID="2" presetClass="entr" presetSubtype="4" fill="hold" nodeType="withEffect">
                                  <p:stCondLst>
                                    <p:cond delay="0"/>
                                  </p:stCondLst>
                                  <p:childTnLst>
                                    <p:set>
                                      <p:cBhvr>
                                        <p:cTn id="54" dur="1" fill="hold">
                                          <p:stCondLst>
                                            <p:cond delay="0"/>
                                          </p:stCondLst>
                                        </p:cTn>
                                        <p:tgtEl>
                                          <p:spTgt spid="4102"/>
                                        </p:tgtEl>
                                        <p:attrNameLst>
                                          <p:attrName>style.visibility</p:attrName>
                                        </p:attrNameLst>
                                      </p:cBhvr>
                                      <p:to>
                                        <p:strVal val="visible"/>
                                      </p:to>
                                    </p:set>
                                    <p:anim calcmode="lin" valueType="num">
                                      <p:cBhvr additive="base">
                                        <p:cTn id="55" dur="500" fill="hold"/>
                                        <p:tgtEl>
                                          <p:spTgt spid="4102"/>
                                        </p:tgtEl>
                                        <p:attrNameLst>
                                          <p:attrName>ppt_x</p:attrName>
                                        </p:attrNameLst>
                                      </p:cBhvr>
                                      <p:tavLst>
                                        <p:tav tm="0">
                                          <p:val>
                                            <p:strVal val="#ppt_x"/>
                                          </p:val>
                                        </p:tav>
                                        <p:tav tm="100000">
                                          <p:val>
                                            <p:strVal val="#ppt_x"/>
                                          </p:val>
                                        </p:tav>
                                      </p:tavLst>
                                    </p:anim>
                                    <p:anim calcmode="lin" valueType="num">
                                      <p:cBhvr additive="base">
                                        <p:cTn id="56" dur="500" fill="hold"/>
                                        <p:tgtEl>
                                          <p:spTgt spid="4102"/>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4105"/>
                                        </p:tgtEl>
                                        <p:attrNameLst>
                                          <p:attrName>style.visibility</p:attrName>
                                        </p:attrNameLst>
                                      </p:cBhvr>
                                      <p:to>
                                        <p:strVal val="visible"/>
                                      </p:to>
                                    </p:set>
                                    <p:anim calcmode="lin" valueType="num">
                                      <p:cBhvr additive="base">
                                        <p:cTn id="59" dur="500" fill="hold"/>
                                        <p:tgtEl>
                                          <p:spTgt spid="4105"/>
                                        </p:tgtEl>
                                        <p:attrNameLst>
                                          <p:attrName>ppt_x</p:attrName>
                                        </p:attrNameLst>
                                      </p:cBhvr>
                                      <p:tavLst>
                                        <p:tav tm="0">
                                          <p:val>
                                            <p:strVal val="#ppt_x"/>
                                          </p:val>
                                        </p:tav>
                                        <p:tav tm="100000">
                                          <p:val>
                                            <p:strVal val="#ppt_x"/>
                                          </p:val>
                                        </p:tav>
                                      </p:tavLst>
                                    </p:anim>
                                    <p:anim calcmode="lin" valueType="num">
                                      <p:cBhvr additive="base">
                                        <p:cTn id="60" dur="500" fill="hold"/>
                                        <p:tgtEl>
                                          <p:spTgt spid="4105"/>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4106"/>
                                        </p:tgtEl>
                                        <p:attrNameLst>
                                          <p:attrName>style.visibility</p:attrName>
                                        </p:attrNameLst>
                                      </p:cBhvr>
                                      <p:to>
                                        <p:strVal val="visible"/>
                                      </p:to>
                                    </p:set>
                                    <p:anim calcmode="lin" valueType="num">
                                      <p:cBhvr additive="base">
                                        <p:cTn id="63" dur="500" fill="hold"/>
                                        <p:tgtEl>
                                          <p:spTgt spid="4106"/>
                                        </p:tgtEl>
                                        <p:attrNameLst>
                                          <p:attrName>ppt_x</p:attrName>
                                        </p:attrNameLst>
                                      </p:cBhvr>
                                      <p:tavLst>
                                        <p:tav tm="0">
                                          <p:val>
                                            <p:strVal val="#ppt_x"/>
                                          </p:val>
                                        </p:tav>
                                        <p:tav tm="100000">
                                          <p:val>
                                            <p:strVal val="#ppt_x"/>
                                          </p:val>
                                        </p:tav>
                                      </p:tavLst>
                                    </p:anim>
                                    <p:anim calcmode="lin" valueType="num">
                                      <p:cBhvr additive="base">
                                        <p:cTn id="64" dur="500" fill="hold"/>
                                        <p:tgtEl>
                                          <p:spTgt spid="4106"/>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4107"/>
                                        </p:tgtEl>
                                        <p:attrNameLst>
                                          <p:attrName>style.visibility</p:attrName>
                                        </p:attrNameLst>
                                      </p:cBhvr>
                                      <p:to>
                                        <p:strVal val="visible"/>
                                      </p:to>
                                    </p:set>
                                    <p:anim calcmode="lin" valueType="num">
                                      <p:cBhvr additive="base">
                                        <p:cTn id="67" dur="500" fill="hold"/>
                                        <p:tgtEl>
                                          <p:spTgt spid="4107"/>
                                        </p:tgtEl>
                                        <p:attrNameLst>
                                          <p:attrName>ppt_x</p:attrName>
                                        </p:attrNameLst>
                                      </p:cBhvr>
                                      <p:tavLst>
                                        <p:tav tm="0">
                                          <p:val>
                                            <p:strVal val="#ppt_x"/>
                                          </p:val>
                                        </p:tav>
                                        <p:tav tm="100000">
                                          <p:val>
                                            <p:strVal val="#ppt_x"/>
                                          </p:val>
                                        </p:tav>
                                      </p:tavLst>
                                    </p:anim>
                                    <p:anim calcmode="lin" valueType="num">
                                      <p:cBhvr additive="base">
                                        <p:cTn id="68" dur="500" fill="hold"/>
                                        <p:tgtEl>
                                          <p:spTgt spid="4107"/>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4108"/>
                                        </p:tgtEl>
                                        <p:attrNameLst>
                                          <p:attrName>style.visibility</p:attrName>
                                        </p:attrNameLst>
                                      </p:cBhvr>
                                      <p:to>
                                        <p:strVal val="visible"/>
                                      </p:to>
                                    </p:set>
                                    <p:anim calcmode="lin" valueType="num">
                                      <p:cBhvr additive="base">
                                        <p:cTn id="71" dur="500" fill="hold"/>
                                        <p:tgtEl>
                                          <p:spTgt spid="4108"/>
                                        </p:tgtEl>
                                        <p:attrNameLst>
                                          <p:attrName>ppt_x</p:attrName>
                                        </p:attrNameLst>
                                      </p:cBhvr>
                                      <p:tavLst>
                                        <p:tav tm="0">
                                          <p:val>
                                            <p:strVal val="#ppt_x"/>
                                          </p:val>
                                        </p:tav>
                                        <p:tav tm="100000">
                                          <p:val>
                                            <p:strVal val="#ppt_x"/>
                                          </p:val>
                                        </p:tav>
                                      </p:tavLst>
                                    </p:anim>
                                    <p:anim calcmode="lin" valueType="num">
                                      <p:cBhvr additive="base">
                                        <p:cTn id="72" dur="500" fill="hold"/>
                                        <p:tgtEl>
                                          <p:spTgt spid="4108"/>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4109"/>
                                        </p:tgtEl>
                                        <p:attrNameLst>
                                          <p:attrName>style.visibility</p:attrName>
                                        </p:attrNameLst>
                                      </p:cBhvr>
                                      <p:to>
                                        <p:strVal val="visible"/>
                                      </p:to>
                                    </p:set>
                                    <p:anim calcmode="lin" valueType="num">
                                      <p:cBhvr additive="base">
                                        <p:cTn id="75" dur="500" fill="hold"/>
                                        <p:tgtEl>
                                          <p:spTgt spid="4109"/>
                                        </p:tgtEl>
                                        <p:attrNameLst>
                                          <p:attrName>ppt_x</p:attrName>
                                        </p:attrNameLst>
                                      </p:cBhvr>
                                      <p:tavLst>
                                        <p:tav tm="0">
                                          <p:val>
                                            <p:strVal val="#ppt_x"/>
                                          </p:val>
                                        </p:tav>
                                        <p:tav tm="100000">
                                          <p:val>
                                            <p:strVal val="#ppt_x"/>
                                          </p:val>
                                        </p:tav>
                                      </p:tavLst>
                                    </p:anim>
                                    <p:anim calcmode="lin" valueType="num">
                                      <p:cBhvr additive="base">
                                        <p:cTn id="76" dur="500" fill="hold"/>
                                        <p:tgtEl>
                                          <p:spTgt spid="4109"/>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4110"/>
                                        </p:tgtEl>
                                        <p:attrNameLst>
                                          <p:attrName>style.visibility</p:attrName>
                                        </p:attrNameLst>
                                      </p:cBhvr>
                                      <p:to>
                                        <p:strVal val="visible"/>
                                      </p:to>
                                    </p:set>
                                    <p:anim calcmode="lin" valueType="num">
                                      <p:cBhvr additive="base">
                                        <p:cTn id="79" dur="500" fill="hold"/>
                                        <p:tgtEl>
                                          <p:spTgt spid="4110"/>
                                        </p:tgtEl>
                                        <p:attrNameLst>
                                          <p:attrName>ppt_x</p:attrName>
                                        </p:attrNameLst>
                                      </p:cBhvr>
                                      <p:tavLst>
                                        <p:tav tm="0">
                                          <p:val>
                                            <p:strVal val="#ppt_x"/>
                                          </p:val>
                                        </p:tav>
                                        <p:tav tm="100000">
                                          <p:val>
                                            <p:strVal val="#ppt_x"/>
                                          </p:val>
                                        </p:tav>
                                      </p:tavLst>
                                    </p:anim>
                                    <p:anim calcmode="lin" valueType="num">
                                      <p:cBhvr additive="base">
                                        <p:cTn id="80" dur="500" fill="hold"/>
                                        <p:tgtEl>
                                          <p:spTgt spid="4110"/>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4111"/>
                                        </p:tgtEl>
                                        <p:attrNameLst>
                                          <p:attrName>style.visibility</p:attrName>
                                        </p:attrNameLst>
                                      </p:cBhvr>
                                      <p:to>
                                        <p:strVal val="visible"/>
                                      </p:to>
                                    </p:set>
                                    <p:anim calcmode="lin" valueType="num">
                                      <p:cBhvr additive="base">
                                        <p:cTn id="83" dur="500" fill="hold"/>
                                        <p:tgtEl>
                                          <p:spTgt spid="4111"/>
                                        </p:tgtEl>
                                        <p:attrNameLst>
                                          <p:attrName>ppt_x</p:attrName>
                                        </p:attrNameLst>
                                      </p:cBhvr>
                                      <p:tavLst>
                                        <p:tav tm="0">
                                          <p:val>
                                            <p:strVal val="#ppt_x"/>
                                          </p:val>
                                        </p:tav>
                                        <p:tav tm="100000">
                                          <p:val>
                                            <p:strVal val="#ppt_x"/>
                                          </p:val>
                                        </p:tav>
                                      </p:tavLst>
                                    </p:anim>
                                    <p:anim calcmode="lin" valueType="num">
                                      <p:cBhvr additive="base">
                                        <p:cTn id="84" dur="500" fill="hold"/>
                                        <p:tgtEl>
                                          <p:spTgt spid="4111"/>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4113"/>
                                        </p:tgtEl>
                                        <p:attrNameLst>
                                          <p:attrName>style.visibility</p:attrName>
                                        </p:attrNameLst>
                                      </p:cBhvr>
                                      <p:to>
                                        <p:strVal val="visible"/>
                                      </p:to>
                                    </p:set>
                                    <p:anim calcmode="lin" valueType="num">
                                      <p:cBhvr additive="base">
                                        <p:cTn id="87" dur="500" fill="hold"/>
                                        <p:tgtEl>
                                          <p:spTgt spid="4113"/>
                                        </p:tgtEl>
                                        <p:attrNameLst>
                                          <p:attrName>ppt_x</p:attrName>
                                        </p:attrNameLst>
                                      </p:cBhvr>
                                      <p:tavLst>
                                        <p:tav tm="0">
                                          <p:val>
                                            <p:strVal val="#ppt_x"/>
                                          </p:val>
                                        </p:tav>
                                        <p:tav tm="100000">
                                          <p:val>
                                            <p:strVal val="#ppt_x"/>
                                          </p:val>
                                        </p:tav>
                                      </p:tavLst>
                                    </p:anim>
                                    <p:anim calcmode="lin" valueType="num">
                                      <p:cBhvr additive="base">
                                        <p:cTn id="88" dur="500" fill="hold"/>
                                        <p:tgtEl>
                                          <p:spTgt spid="4113"/>
                                        </p:tgtEl>
                                        <p:attrNameLst>
                                          <p:attrName>ppt_y</p:attrName>
                                        </p:attrNameLst>
                                      </p:cBhvr>
                                      <p:tavLst>
                                        <p:tav tm="0">
                                          <p:val>
                                            <p:strVal val="1+#ppt_h/2"/>
                                          </p:val>
                                        </p:tav>
                                        <p:tav tm="100000">
                                          <p:val>
                                            <p:strVal val="#ppt_y"/>
                                          </p:val>
                                        </p:tav>
                                      </p:tavLst>
                                    </p:anim>
                                  </p:childTnLst>
                                </p:cTn>
                              </p:par>
                              <p:par>
                                <p:cTn id="89" presetID="2" presetClass="entr" presetSubtype="4" fill="hold" grpId="0" nodeType="withEffect">
                                  <p:stCondLst>
                                    <p:cond delay="0"/>
                                  </p:stCondLst>
                                  <p:childTnLst>
                                    <p:set>
                                      <p:cBhvr>
                                        <p:cTn id="90" dur="1" fill="hold">
                                          <p:stCondLst>
                                            <p:cond delay="0"/>
                                          </p:stCondLst>
                                        </p:cTn>
                                        <p:tgtEl>
                                          <p:spTgt spid="4114"/>
                                        </p:tgtEl>
                                        <p:attrNameLst>
                                          <p:attrName>style.visibility</p:attrName>
                                        </p:attrNameLst>
                                      </p:cBhvr>
                                      <p:to>
                                        <p:strVal val="visible"/>
                                      </p:to>
                                    </p:set>
                                    <p:anim calcmode="lin" valueType="num">
                                      <p:cBhvr additive="base">
                                        <p:cTn id="91" dur="500" fill="hold"/>
                                        <p:tgtEl>
                                          <p:spTgt spid="4114"/>
                                        </p:tgtEl>
                                        <p:attrNameLst>
                                          <p:attrName>ppt_x</p:attrName>
                                        </p:attrNameLst>
                                      </p:cBhvr>
                                      <p:tavLst>
                                        <p:tav tm="0">
                                          <p:val>
                                            <p:strVal val="#ppt_x"/>
                                          </p:val>
                                        </p:tav>
                                        <p:tav tm="100000">
                                          <p:val>
                                            <p:strVal val="#ppt_x"/>
                                          </p:val>
                                        </p:tav>
                                      </p:tavLst>
                                    </p:anim>
                                    <p:anim calcmode="lin" valueType="num">
                                      <p:cBhvr additive="base">
                                        <p:cTn id="92" dur="500" fill="hold"/>
                                        <p:tgtEl>
                                          <p:spTgt spid="4114"/>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4115"/>
                                        </p:tgtEl>
                                        <p:attrNameLst>
                                          <p:attrName>style.visibility</p:attrName>
                                        </p:attrNameLst>
                                      </p:cBhvr>
                                      <p:to>
                                        <p:strVal val="visible"/>
                                      </p:to>
                                    </p:set>
                                    <p:anim calcmode="lin" valueType="num">
                                      <p:cBhvr additive="base">
                                        <p:cTn id="95" dur="500" fill="hold"/>
                                        <p:tgtEl>
                                          <p:spTgt spid="4115"/>
                                        </p:tgtEl>
                                        <p:attrNameLst>
                                          <p:attrName>ppt_x</p:attrName>
                                        </p:attrNameLst>
                                      </p:cBhvr>
                                      <p:tavLst>
                                        <p:tav tm="0">
                                          <p:val>
                                            <p:strVal val="#ppt_x"/>
                                          </p:val>
                                        </p:tav>
                                        <p:tav tm="100000">
                                          <p:val>
                                            <p:strVal val="#ppt_x"/>
                                          </p:val>
                                        </p:tav>
                                      </p:tavLst>
                                    </p:anim>
                                    <p:anim calcmode="lin" valueType="num">
                                      <p:cBhvr additive="base">
                                        <p:cTn id="96" dur="500" fill="hold"/>
                                        <p:tgtEl>
                                          <p:spTgt spid="4115"/>
                                        </p:tgtEl>
                                        <p:attrNameLst>
                                          <p:attrName>ppt_y</p:attrName>
                                        </p:attrNameLst>
                                      </p:cBhvr>
                                      <p:tavLst>
                                        <p:tav tm="0">
                                          <p:val>
                                            <p:strVal val="1+#ppt_h/2"/>
                                          </p:val>
                                        </p:tav>
                                        <p:tav tm="100000">
                                          <p:val>
                                            <p:strVal val="#ppt_y"/>
                                          </p:val>
                                        </p:tav>
                                      </p:tavLst>
                                    </p:anim>
                                  </p:childTnLst>
                                </p:cTn>
                              </p:par>
                              <p:par>
                                <p:cTn id="97" presetID="2" presetClass="entr" presetSubtype="4" fill="hold" grpId="0" nodeType="withEffect">
                                  <p:stCondLst>
                                    <p:cond delay="0"/>
                                  </p:stCondLst>
                                  <p:childTnLst>
                                    <p:set>
                                      <p:cBhvr>
                                        <p:cTn id="98" dur="1" fill="hold">
                                          <p:stCondLst>
                                            <p:cond delay="0"/>
                                          </p:stCondLst>
                                        </p:cTn>
                                        <p:tgtEl>
                                          <p:spTgt spid="4116"/>
                                        </p:tgtEl>
                                        <p:attrNameLst>
                                          <p:attrName>style.visibility</p:attrName>
                                        </p:attrNameLst>
                                      </p:cBhvr>
                                      <p:to>
                                        <p:strVal val="visible"/>
                                      </p:to>
                                    </p:set>
                                    <p:anim calcmode="lin" valueType="num">
                                      <p:cBhvr additive="base">
                                        <p:cTn id="99" dur="500" fill="hold"/>
                                        <p:tgtEl>
                                          <p:spTgt spid="4116"/>
                                        </p:tgtEl>
                                        <p:attrNameLst>
                                          <p:attrName>ppt_x</p:attrName>
                                        </p:attrNameLst>
                                      </p:cBhvr>
                                      <p:tavLst>
                                        <p:tav tm="0">
                                          <p:val>
                                            <p:strVal val="#ppt_x"/>
                                          </p:val>
                                        </p:tav>
                                        <p:tav tm="100000">
                                          <p:val>
                                            <p:strVal val="#ppt_x"/>
                                          </p:val>
                                        </p:tav>
                                      </p:tavLst>
                                    </p:anim>
                                    <p:anim calcmode="lin" valueType="num">
                                      <p:cBhvr additive="base">
                                        <p:cTn id="100" dur="500" fill="hold"/>
                                        <p:tgtEl>
                                          <p:spTgt spid="4116"/>
                                        </p:tgtEl>
                                        <p:attrNameLst>
                                          <p:attrName>ppt_y</p:attrName>
                                        </p:attrNameLst>
                                      </p:cBhvr>
                                      <p:tavLst>
                                        <p:tav tm="0">
                                          <p:val>
                                            <p:strVal val="1+#ppt_h/2"/>
                                          </p:val>
                                        </p:tav>
                                        <p:tav tm="100000">
                                          <p:val>
                                            <p:strVal val="#ppt_y"/>
                                          </p:val>
                                        </p:tav>
                                      </p:tavLst>
                                    </p:anim>
                                  </p:childTnLst>
                                </p:cTn>
                              </p:par>
                              <p:par>
                                <p:cTn id="101" presetID="2" presetClass="entr" presetSubtype="4" fill="hold" grpId="0" nodeType="withEffect">
                                  <p:stCondLst>
                                    <p:cond delay="0"/>
                                  </p:stCondLst>
                                  <p:childTnLst>
                                    <p:set>
                                      <p:cBhvr>
                                        <p:cTn id="102" dur="1" fill="hold">
                                          <p:stCondLst>
                                            <p:cond delay="0"/>
                                          </p:stCondLst>
                                        </p:cTn>
                                        <p:tgtEl>
                                          <p:spTgt spid="4117"/>
                                        </p:tgtEl>
                                        <p:attrNameLst>
                                          <p:attrName>style.visibility</p:attrName>
                                        </p:attrNameLst>
                                      </p:cBhvr>
                                      <p:to>
                                        <p:strVal val="visible"/>
                                      </p:to>
                                    </p:set>
                                    <p:anim calcmode="lin" valueType="num">
                                      <p:cBhvr additive="base">
                                        <p:cTn id="103" dur="500" fill="hold"/>
                                        <p:tgtEl>
                                          <p:spTgt spid="4117"/>
                                        </p:tgtEl>
                                        <p:attrNameLst>
                                          <p:attrName>ppt_x</p:attrName>
                                        </p:attrNameLst>
                                      </p:cBhvr>
                                      <p:tavLst>
                                        <p:tav tm="0">
                                          <p:val>
                                            <p:strVal val="#ppt_x"/>
                                          </p:val>
                                        </p:tav>
                                        <p:tav tm="100000">
                                          <p:val>
                                            <p:strVal val="#ppt_x"/>
                                          </p:val>
                                        </p:tav>
                                      </p:tavLst>
                                    </p:anim>
                                    <p:anim calcmode="lin" valueType="num">
                                      <p:cBhvr additive="base">
                                        <p:cTn id="104" dur="500" fill="hold"/>
                                        <p:tgtEl>
                                          <p:spTgt spid="4117"/>
                                        </p:tgtEl>
                                        <p:attrNameLst>
                                          <p:attrName>ppt_y</p:attrName>
                                        </p:attrNameLst>
                                      </p:cBhvr>
                                      <p:tavLst>
                                        <p:tav tm="0">
                                          <p:val>
                                            <p:strVal val="1+#ppt_h/2"/>
                                          </p:val>
                                        </p:tav>
                                        <p:tav tm="100000">
                                          <p:val>
                                            <p:strVal val="#ppt_y"/>
                                          </p:val>
                                        </p:tav>
                                      </p:tavLst>
                                    </p:anim>
                                  </p:childTnLst>
                                </p:cTn>
                              </p:par>
                              <p:par>
                                <p:cTn id="105" presetID="2" presetClass="entr" presetSubtype="4" fill="hold" grpId="0" nodeType="withEffect">
                                  <p:stCondLst>
                                    <p:cond delay="0"/>
                                  </p:stCondLst>
                                  <p:childTnLst>
                                    <p:set>
                                      <p:cBhvr>
                                        <p:cTn id="106" dur="1" fill="hold">
                                          <p:stCondLst>
                                            <p:cond delay="0"/>
                                          </p:stCondLst>
                                        </p:cTn>
                                        <p:tgtEl>
                                          <p:spTgt spid="4118"/>
                                        </p:tgtEl>
                                        <p:attrNameLst>
                                          <p:attrName>style.visibility</p:attrName>
                                        </p:attrNameLst>
                                      </p:cBhvr>
                                      <p:to>
                                        <p:strVal val="visible"/>
                                      </p:to>
                                    </p:set>
                                    <p:anim calcmode="lin" valueType="num">
                                      <p:cBhvr additive="base">
                                        <p:cTn id="107" dur="500" fill="hold"/>
                                        <p:tgtEl>
                                          <p:spTgt spid="4118"/>
                                        </p:tgtEl>
                                        <p:attrNameLst>
                                          <p:attrName>ppt_x</p:attrName>
                                        </p:attrNameLst>
                                      </p:cBhvr>
                                      <p:tavLst>
                                        <p:tav tm="0">
                                          <p:val>
                                            <p:strVal val="#ppt_x"/>
                                          </p:val>
                                        </p:tav>
                                        <p:tav tm="100000">
                                          <p:val>
                                            <p:strVal val="#ppt_x"/>
                                          </p:val>
                                        </p:tav>
                                      </p:tavLst>
                                    </p:anim>
                                    <p:anim calcmode="lin" valueType="num">
                                      <p:cBhvr additive="base">
                                        <p:cTn id="108" dur="500" fill="hold"/>
                                        <p:tgtEl>
                                          <p:spTgt spid="4118"/>
                                        </p:tgtEl>
                                        <p:attrNameLst>
                                          <p:attrName>ppt_y</p:attrName>
                                        </p:attrNameLst>
                                      </p:cBhvr>
                                      <p:tavLst>
                                        <p:tav tm="0">
                                          <p:val>
                                            <p:strVal val="1+#ppt_h/2"/>
                                          </p:val>
                                        </p:tav>
                                        <p:tav tm="100000">
                                          <p:val>
                                            <p:strVal val="#ppt_y"/>
                                          </p:val>
                                        </p:tav>
                                      </p:tavLst>
                                    </p:anim>
                                  </p:childTnLst>
                                </p:cTn>
                              </p:par>
                              <p:par>
                                <p:cTn id="109" presetID="2" presetClass="entr" presetSubtype="4" fill="hold" grpId="0" nodeType="withEffect">
                                  <p:stCondLst>
                                    <p:cond delay="0"/>
                                  </p:stCondLst>
                                  <p:childTnLst>
                                    <p:set>
                                      <p:cBhvr>
                                        <p:cTn id="110" dur="1" fill="hold">
                                          <p:stCondLst>
                                            <p:cond delay="0"/>
                                          </p:stCondLst>
                                        </p:cTn>
                                        <p:tgtEl>
                                          <p:spTgt spid="4119"/>
                                        </p:tgtEl>
                                        <p:attrNameLst>
                                          <p:attrName>style.visibility</p:attrName>
                                        </p:attrNameLst>
                                      </p:cBhvr>
                                      <p:to>
                                        <p:strVal val="visible"/>
                                      </p:to>
                                    </p:set>
                                    <p:anim calcmode="lin" valueType="num">
                                      <p:cBhvr additive="base">
                                        <p:cTn id="111" dur="500" fill="hold"/>
                                        <p:tgtEl>
                                          <p:spTgt spid="4119"/>
                                        </p:tgtEl>
                                        <p:attrNameLst>
                                          <p:attrName>ppt_x</p:attrName>
                                        </p:attrNameLst>
                                      </p:cBhvr>
                                      <p:tavLst>
                                        <p:tav tm="0">
                                          <p:val>
                                            <p:strVal val="#ppt_x"/>
                                          </p:val>
                                        </p:tav>
                                        <p:tav tm="100000">
                                          <p:val>
                                            <p:strVal val="#ppt_x"/>
                                          </p:val>
                                        </p:tav>
                                      </p:tavLst>
                                    </p:anim>
                                    <p:anim calcmode="lin" valueType="num">
                                      <p:cBhvr additive="base">
                                        <p:cTn id="112" dur="500" fill="hold"/>
                                        <p:tgtEl>
                                          <p:spTgt spid="4119"/>
                                        </p:tgtEl>
                                        <p:attrNameLst>
                                          <p:attrName>ppt_y</p:attrName>
                                        </p:attrNameLst>
                                      </p:cBhvr>
                                      <p:tavLst>
                                        <p:tav tm="0">
                                          <p:val>
                                            <p:strVal val="1+#ppt_h/2"/>
                                          </p:val>
                                        </p:tav>
                                        <p:tav tm="100000">
                                          <p:val>
                                            <p:strVal val="#ppt_y"/>
                                          </p:val>
                                        </p:tav>
                                      </p:tavLst>
                                    </p:anim>
                                  </p:childTnLst>
                                </p:cTn>
                              </p:par>
                              <p:par>
                                <p:cTn id="113" presetID="2" presetClass="entr" presetSubtype="4" fill="hold" grpId="0" nodeType="withEffect">
                                  <p:stCondLst>
                                    <p:cond delay="0"/>
                                  </p:stCondLst>
                                  <p:childTnLst>
                                    <p:set>
                                      <p:cBhvr>
                                        <p:cTn id="114" dur="1" fill="hold">
                                          <p:stCondLst>
                                            <p:cond delay="0"/>
                                          </p:stCondLst>
                                        </p:cTn>
                                        <p:tgtEl>
                                          <p:spTgt spid="4120"/>
                                        </p:tgtEl>
                                        <p:attrNameLst>
                                          <p:attrName>style.visibility</p:attrName>
                                        </p:attrNameLst>
                                      </p:cBhvr>
                                      <p:to>
                                        <p:strVal val="visible"/>
                                      </p:to>
                                    </p:set>
                                    <p:anim calcmode="lin" valueType="num">
                                      <p:cBhvr additive="base">
                                        <p:cTn id="115" dur="500" fill="hold"/>
                                        <p:tgtEl>
                                          <p:spTgt spid="4120"/>
                                        </p:tgtEl>
                                        <p:attrNameLst>
                                          <p:attrName>ppt_x</p:attrName>
                                        </p:attrNameLst>
                                      </p:cBhvr>
                                      <p:tavLst>
                                        <p:tav tm="0">
                                          <p:val>
                                            <p:strVal val="#ppt_x"/>
                                          </p:val>
                                        </p:tav>
                                        <p:tav tm="100000">
                                          <p:val>
                                            <p:strVal val="#ppt_x"/>
                                          </p:val>
                                        </p:tav>
                                      </p:tavLst>
                                    </p:anim>
                                    <p:anim calcmode="lin" valueType="num">
                                      <p:cBhvr additive="base">
                                        <p:cTn id="116" dur="500" fill="hold"/>
                                        <p:tgtEl>
                                          <p:spTgt spid="4120"/>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4121"/>
                                        </p:tgtEl>
                                        <p:attrNameLst>
                                          <p:attrName>style.visibility</p:attrName>
                                        </p:attrNameLst>
                                      </p:cBhvr>
                                      <p:to>
                                        <p:strVal val="visible"/>
                                      </p:to>
                                    </p:set>
                                    <p:anim calcmode="lin" valueType="num">
                                      <p:cBhvr additive="base">
                                        <p:cTn id="119" dur="500" fill="hold"/>
                                        <p:tgtEl>
                                          <p:spTgt spid="4121"/>
                                        </p:tgtEl>
                                        <p:attrNameLst>
                                          <p:attrName>ppt_x</p:attrName>
                                        </p:attrNameLst>
                                      </p:cBhvr>
                                      <p:tavLst>
                                        <p:tav tm="0">
                                          <p:val>
                                            <p:strVal val="#ppt_x"/>
                                          </p:val>
                                        </p:tav>
                                        <p:tav tm="100000">
                                          <p:val>
                                            <p:strVal val="#ppt_x"/>
                                          </p:val>
                                        </p:tav>
                                      </p:tavLst>
                                    </p:anim>
                                    <p:anim calcmode="lin" valueType="num">
                                      <p:cBhvr additive="base">
                                        <p:cTn id="120" dur="500" fill="hold"/>
                                        <p:tgtEl>
                                          <p:spTgt spid="4121"/>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4122"/>
                                        </p:tgtEl>
                                        <p:attrNameLst>
                                          <p:attrName>style.visibility</p:attrName>
                                        </p:attrNameLst>
                                      </p:cBhvr>
                                      <p:to>
                                        <p:strVal val="visible"/>
                                      </p:to>
                                    </p:set>
                                    <p:anim calcmode="lin" valueType="num">
                                      <p:cBhvr additive="base">
                                        <p:cTn id="123" dur="500" fill="hold"/>
                                        <p:tgtEl>
                                          <p:spTgt spid="4122"/>
                                        </p:tgtEl>
                                        <p:attrNameLst>
                                          <p:attrName>ppt_x</p:attrName>
                                        </p:attrNameLst>
                                      </p:cBhvr>
                                      <p:tavLst>
                                        <p:tav tm="0">
                                          <p:val>
                                            <p:strVal val="#ppt_x"/>
                                          </p:val>
                                        </p:tav>
                                        <p:tav tm="100000">
                                          <p:val>
                                            <p:strVal val="#ppt_x"/>
                                          </p:val>
                                        </p:tav>
                                      </p:tavLst>
                                    </p:anim>
                                    <p:anim calcmode="lin" valueType="num">
                                      <p:cBhvr additive="base">
                                        <p:cTn id="124" dur="500" fill="hold"/>
                                        <p:tgtEl>
                                          <p:spTgt spid="4122"/>
                                        </p:tgtEl>
                                        <p:attrNameLst>
                                          <p:attrName>ppt_y</p:attrName>
                                        </p:attrNameLst>
                                      </p:cBhvr>
                                      <p:tavLst>
                                        <p:tav tm="0">
                                          <p:val>
                                            <p:strVal val="1+#ppt_h/2"/>
                                          </p:val>
                                        </p:tav>
                                        <p:tav tm="100000">
                                          <p:val>
                                            <p:strVal val="#ppt_y"/>
                                          </p:val>
                                        </p:tav>
                                      </p:tavLst>
                                    </p:anim>
                                  </p:childTnLst>
                                </p:cTn>
                              </p:par>
                              <p:par>
                                <p:cTn id="125" presetID="2" presetClass="entr" presetSubtype="4" fill="hold" grpId="0" nodeType="withEffect">
                                  <p:stCondLst>
                                    <p:cond delay="0"/>
                                  </p:stCondLst>
                                  <p:childTnLst>
                                    <p:set>
                                      <p:cBhvr>
                                        <p:cTn id="126" dur="1" fill="hold">
                                          <p:stCondLst>
                                            <p:cond delay="0"/>
                                          </p:stCondLst>
                                        </p:cTn>
                                        <p:tgtEl>
                                          <p:spTgt spid="4138"/>
                                        </p:tgtEl>
                                        <p:attrNameLst>
                                          <p:attrName>style.visibility</p:attrName>
                                        </p:attrNameLst>
                                      </p:cBhvr>
                                      <p:to>
                                        <p:strVal val="visible"/>
                                      </p:to>
                                    </p:set>
                                    <p:anim calcmode="lin" valueType="num">
                                      <p:cBhvr additive="base">
                                        <p:cTn id="127" dur="500" fill="hold"/>
                                        <p:tgtEl>
                                          <p:spTgt spid="4138"/>
                                        </p:tgtEl>
                                        <p:attrNameLst>
                                          <p:attrName>ppt_x</p:attrName>
                                        </p:attrNameLst>
                                      </p:cBhvr>
                                      <p:tavLst>
                                        <p:tav tm="0">
                                          <p:val>
                                            <p:strVal val="#ppt_x"/>
                                          </p:val>
                                        </p:tav>
                                        <p:tav tm="100000">
                                          <p:val>
                                            <p:strVal val="#ppt_x"/>
                                          </p:val>
                                        </p:tav>
                                      </p:tavLst>
                                    </p:anim>
                                    <p:anim calcmode="lin" valueType="num">
                                      <p:cBhvr additive="base">
                                        <p:cTn id="128" dur="500" fill="hold"/>
                                        <p:tgtEl>
                                          <p:spTgt spid="4138"/>
                                        </p:tgtEl>
                                        <p:attrNameLst>
                                          <p:attrName>ppt_y</p:attrName>
                                        </p:attrNameLst>
                                      </p:cBhvr>
                                      <p:tavLst>
                                        <p:tav tm="0">
                                          <p:val>
                                            <p:strVal val="1+#ppt_h/2"/>
                                          </p:val>
                                        </p:tav>
                                        <p:tav tm="100000">
                                          <p:val>
                                            <p:strVal val="#ppt_y"/>
                                          </p:val>
                                        </p:tav>
                                      </p:tavLst>
                                    </p:anim>
                                  </p:childTnLst>
                                </p:cTn>
                              </p:par>
                              <p:par>
                                <p:cTn id="129" presetID="2" presetClass="entr" presetSubtype="4" fill="hold" grpId="0" nodeType="withEffect">
                                  <p:stCondLst>
                                    <p:cond delay="0"/>
                                  </p:stCondLst>
                                  <p:childTnLst>
                                    <p:set>
                                      <p:cBhvr>
                                        <p:cTn id="130" dur="1" fill="hold">
                                          <p:stCondLst>
                                            <p:cond delay="0"/>
                                          </p:stCondLst>
                                        </p:cTn>
                                        <p:tgtEl>
                                          <p:spTgt spid="4145"/>
                                        </p:tgtEl>
                                        <p:attrNameLst>
                                          <p:attrName>style.visibility</p:attrName>
                                        </p:attrNameLst>
                                      </p:cBhvr>
                                      <p:to>
                                        <p:strVal val="visible"/>
                                      </p:to>
                                    </p:set>
                                    <p:anim calcmode="lin" valueType="num">
                                      <p:cBhvr additive="base">
                                        <p:cTn id="131" dur="500" fill="hold"/>
                                        <p:tgtEl>
                                          <p:spTgt spid="4145"/>
                                        </p:tgtEl>
                                        <p:attrNameLst>
                                          <p:attrName>ppt_x</p:attrName>
                                        </p:attrNameLst>
                                      </p:cBhvr>
                                      <p:tavLst>
                                        <p:tav tm="0">
                                          <p:val>
                                            <p:strVal val="#ppt_x"/>
                                          </p:val>
                                        </p:tav>
                                        <p:tav tm="100000">
                                          <p:val>
                                            <p:strVal val="#ppt_x"/>
                                          </p:val>
                                        </p:tav>
                                      </p:tavLst>
                                    </p:anim>
                                    <p:anim calcmode="lin" valueType="num">
                                      <p:cBhvr additive="base">
                                        <p:cTn id="132" dur="500" fill="hold"/>
                                        <p:tgtEl>
                                          <p:spTgt spid="414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5" grpId="0" animBg="1"/>
      <p:bldP spid="4106" grpId="0" animBg="1"/>
      <p:bldP spid="4107" grpId="0" animBg="1"/>
      <p:bldP spid="4108" grpId="0" animBg="1"/>
      <p:bldP spid="4109" grpId="0" animBg="1"/>
      <p:bldP spid="4110" grpId="0" animBg="1"/>
      <p:bldP spid="4111" grpId="0" animBg="1"/>
      <p:bldP spid="4112" grpId="0" animBg="1"/>
      <p:bldP spid="4113" grpId="0" animBg="1"/>
      <p:bldP spid="4114" grpId="0" animBg="1"/>
      <p:bldP spid="4115" grpId="0" animBg="1"/>
      <p:bldP spid="4116" grpId="0" animBg="1"/>
      <p:bldP spid="4117" grpId="0" animBg="1"/>
      <p:bldP spid="4118" grpId="0" animBg="1"/>
      <p:bldP spid="4119" grpId="0" animBg="1"/>
      <p:bldP spid="4120" grpId="0" animBg="1"/>
      <p:bldP spid="4121" grpId="0" animBg="1"/>
      <p:bldP spid="4122" grpId="0"/>
      <p:bldP spid="4145" grpId="0" animBg="1"/>
      <p:bldP spid="4146" grpId="0" animBg="1"/>
      <p:bldP spid="4128" grpId="0" animBg="1"/>
      <p:bldP spid="4129" grpId="0" animBg="1"/>
      <p:bldP spid="4130" grpId="0" animBg="1"/>
      <p:bldP spid="4131" grpId="0" animBg="1"/>
      <p:bldP spid="4133" grpId="0" animBg="1"/>
      <p:bldP spid="4134" grpId="0" animBg="1"/>
      <p:bldP spid="4137" grpId="0"/>
      <p:bldP spid="4138" grpId="0"/>
      <p:bldP spid="4396" grpId="0" animBg="1"/>
      <p:bldP spid="287"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DA0D1B02-928A-40D5-D21F-D72142422AE2}"/>
              </a:ext>
            </a:extLst>
          </p:cNvPr>
          <p:cNvPicPr>
            <a:picLocks noChangeAspect="1"/>
          </p:cNvPicPr>
          <p:nvPr/>
        </p:nvPicPr>
        <p:blipFill>
          <a:blip r:embed="rId3"/>
          <a:stretch>
            <a:fillRect/>
          </a:stretch>
        </p:blipFill>
        <p:spPr>
          <a:xfrm>
            <a:off x="4338413" y="1913368"/>
            <a:ext cx="4381725" cy="3765744"/>
          </a:xfrm>
          <a:prstGeom prst="rect">
            <a:avLst/>
          </a:prstGeom>
        </p:spPr>
      </p:pic>
      <p:sp>
        <p:nvSpPr>
          <p:cNvPr id="5" name="Rettangolo 4">
            <a:extLst>
              <a:ext uri="{FF2B5EF4-FFF2-40B4-BE49-F238E27FC236}">
                <a16:creationId xmlns:a16="http://schemas.microsoft.com/office/drawing/2014/main" id="{0528FA62-A0E4-FF83-60DB-1472B537C9C1}"/>
              </a:ext>
            </a:extLst>
          </p:cNvPr>
          <p:cNvSpPr/>
          <p:nvPr/>
        </p:nvSpPr>
        <p:spPr>
          <a:xfrm>
            <a:off x="266522" y="1027019"/>
            <a:ext cx="8610956" cy="830997"/>
          </a:xfrm>
          <a:prstGeom prst="rect">
            <a:avLst/>
          </a:prstGeom>
        </p:spPr>
        <p:txBody>
          <a:bodyPr wrap="square">
            <a:spAutoFit/>
          </a:bodyPr>
          <a:lstStyle/>
          <a:p>
            <a:r>
              <a:rPr lang="it-IT" dirty="0" err="1">
                <a:latin typeface="Klavika Md" panose="02000000000000000000" pitchFamily="50" charset="0"/>
              </a:rPr>
              <a:t>Variability</a:t>
            </a:r>
            <a:r>
              <a:rPr lang="it-IT" dirty="0">
                <a:latin typeface="Klavika Md" panose="02000000000000000000" pitchFamily="50" charset="0"/>
              </a:rPr>
              <a:t> of </a:t>
            </a:r>
            <a:r>
              <a:rPr lang="it-IT" dirty="0" err="1">
                <a:latin typeface="Klavika Md" panose="02000000000000000000" pitchFamily="50" charset="0"/>
              </a:rPr>
              <a:t>within-breath</a:t>
            </a:r>
            <a:r>
              <a:rPr lang="it-IT" dirty="0">
                <a:latin typeface="Klavika Md" panose="02000000000000000000" pitchFamily="50" charset="0"/>
              </a:rPr>
              <a:t> </a:t>
            </a:r>
            <a:r>
              <a:rPr lang="it-IT" dirty="0" err="1">
                <a:latin typeface="Klavika Md" panose="02000000000000000000" pitchFamily="50" charset="0"/>
              </a:rPr>
              <a:t>reactance</a:t>
            </a:r>
            <a:r>
              <a:rPr lang="it-IT" dirty="0">
                <a:latin typeface="Klavika Md" panose="02000000000000000000" pitchFamily="50" charset="0"/>
              </a:rPr>
              <a:t> in COPD </a:t>
            </a:r>
            <a:r>
              <a:rPr lang="it-IT" dirty="0" err="1">
                <a:latin typeface="Klavika Md" panose="02000000000000000000" pitchFamily="50" charset="0"/>
              </a:rPr>
              <a:t>patients</a:t>
            </a:r>
            <a:r>
              <a:rPr lang="it-IT" dirty="0">
                <a:latin typeface="Klavika Md" panose="02000000000000000000" pitchFamily="50" charset="0"/>
              </a:rPr>
              <a:t> and </a:t>
            </a:r>
            <a:r>
              <a:rPr lang="it-IT" dirty="0" err="1">
                <a:latin typeface="Klavika Md" panose="02000000000000000000" pitchFamily="50" charset="0"/>
              </a:rPr>
              <a:t>its</a:t>
            </a:r>
            <a:r>
              <a:rPr lang="it-IT" dirty="0">
                <a:latin typeface="Klavika Md" panose="02000000000000000000" pitchFamily="50" charset="0"/>
              </a:rPr>
              <a:t> </a:t>
            </a:r>
            <a:r>
              <a:rPr lang="it-IT" dirty="0" err="1">
                <a:latin typeface="Klavika Md" panose="02000000000000000000" pitchFamily="50" charset="0"/>
              </a:rPr>
              <a:t>association</a:t>
            </a:r>
            <a:r>
              <a:rPr lang="it-IT" dirty="0">
                <a:latin typeface="Klavika Md" panose="02000000000000000000" pitchFamily="50" charset="0"/>
              </a:rPr>
              <a:t> with </a:t>
            </a:r>
            <a:r>
              <a:rPr lang="it-IT" dirty="0" err="1">
                <a:latin typeface="Klavika Md" panose="02000000000000000000" pitchFamily="50" charset="0"/>
              </a:rPr>
              <a:t>dyspnoea</a:t>
            </a:r>
            <a:r>
              <a:rPr lang="it-IT" dirty="0">
                <a:latin typeface="Klavika Md" panose="02000000000000000000" pitchFamily="50" charset="0"/>
              </a:rPr>
              <a:t>. </a:t>
            </a:r>
          </a:p>
          <a:p>
            <a:r>
              <a:rPr lang="it-IT" sz="1600" dirty="0" err="1">
                <a:latin typeface="Klavika Lt" panose="02000000000000000000" pitchFamily="50" charset="0"/>
              </a:rPr>
              <a:t>Aarli</a:t>
            </a:r>
            <a:r>
              <a:rPr lang="it-IT" sz="1600" dirty="0">
                <a:latin typeface="Klavika Lt" panose="02000000000000000000" pitchFamily="50" charset="0"/>
              </a:rPr>
              <a:t> BB, Calverley PM a, Jensen RL, </a:t>
            </a:r>
            <a:r>
              <a:rPr lang="it-IT" sz="1600" dirty="0" err="1">
                <a:latin typeface="Klavika Lt" panose="02000000000000000000" pitchFamily="50" charset="0"/>
              </a:rPr>
              <a:t>Eagan</a:t>
            </a:r>
            <a:r>
              <a:rPr lang="it-IT" sz="1600" dirty="0">
                <a:latin typeface="Klavika Lt" panose="02000000000000000000" pitchFamily="50" charset="0"/>
              </a:rPr>
              <a:t> TML, Bakke PS, Hardie J a.</a:t>
            </a:r>
          </a:p>
          <a:p>
            <a:r>
              <a:rPr lang="it-IT" sz="1400" i="1" dirty="0">
                <a:latin typeface="Klavika Lt" panose="02000000000000000000" pitchFamily="50" charset="0"/>
              </a:rPr>
              <a:t>Eur </a:t>
            </a:r>
            <a:r>
              <a:rPr lang="it-IT" sz="1400" i="1" dirty="0" err="1">
                <a:latin typeface="Klavika Lt" panose="02000000000000000000" pitchFamily="50" charset="0"/>
              </a:rPr>
              <a:t>Respir</a:t>
            </a:r>
            <a:r>
              <a:rPr lang="it-IT" sz="1400" i="1" dirty="0">
                <a:latin typeface="Klavika Lt" panose="02000000000000000000" pitchFamily="50" charset="0"/>
              </a:rPr>
              <a:t> J</a:t>
            </a:r>
            <a:r>
              <a:rPr lang="it-IT" sz="1400" dirty="0">
                <a:latin typeface="Klavika Lt" panose="02000000000000000000" pitchFamily="50" charset="0"/>
              </a:rPr>
              <a:t>. </a:t>
            </a:r>
            <a:r>
              <a:rPr lang="it-IT" sz="1400" dirty="0" err="1">
                <a:latin typeface="Klavika Lt" panose="02000000000000000000" pitchFamily="50" charset="0"/>
              </a:rPr>
              <a:t>October</a:t>
            </a:r>
            <a:r>
              <a:rPr lang="it-IT" sz="1400" dirty="0">
                <a:latin typeface="Klavika Lt" panose="02000000000000000000" pitchFamily="50" charset="0"/>
              </a:rPr>
              <a:t> 2014:1-10. </a:t>
            </a:r>
          </a:p>
        </p:txBody>
      </p:sp>
      <p:sp>
        <p:nvSpPr>
          <p:cNvPr id="6" name="Rettangolo 5">
            <a:extLst>
              <a:ext uri="{FF2B5EF4-FFF2-40B4-BE49-F238E27FC236}">
                <a16:creationId xmlns:a16="http://schemas.microsoft.com/office/drawing/2014/main" id="{CC9A6F4E-255F-5C19-33A0-4CD53E9C5D1C}"/>
              </a:ext>
            </a:extLst>
          </p:cNvPr>
          <p:cNvSpPr/>
          <p:nvPr/>
        </p:nvSpPr>
        <p:spPr>
          <a:xfrm>
            <a:off x="457200" y="2048892"/>
            <a:ext cx="3765550" cy="3139321"/>
          </a:xfrm>
          <a:prstGeom prst="rect">
            <a:avLst/>
          </a:prstGeom>
        </p:spPr>
        <p:txBody>
          <a:bodyPr wrap="square">
            <a:spAutoFit/>
          </a:bodyPr>
          <a:lstStyle/>
          <a:p>
            <a:pPr algn="just"/>
            <a:r>
              <a:rPr lang="en-US" i="1">
                <a:latin typeface="Klavika Lt" panose="02000000000000000000" pitchFamily="50" charset="0"/>
              </a:rPr>
              <a:t>”</a:t>
            </a:r>
            <a:r>
              <a:rPr lang="el-GR" i="1">
                <a:latin typeface="Klavika Lt" panose="02000000000000000000" pitchFamily="50" charset="0"/>
                <a:cs typeface="Calibri" panose="020F0502020204030204" pitchFamily="34" charset="0"/>
              </a:rPr>
              <a:t>Δ</a:t>
            </a:r>
            <a:r>
              <a:rPr lang="en-US" i="1">
                <a:latin typeface="Klavika Lt" panose="02000000000000000000" pitchFamily="50" charset="0"/>
              </a:rPr>
              <a:t>Xrs was close to zero in healthy controls, with little within- and between-day variability. COPD patients tended to have higher DXrs values than the controls and more variation between measurements.</a:t>
            </a:r>
          </a:p>
          <a:p>
            <a:pPr algn="just"/>
            <a:r>
              <a:rPr lang="en-US" i="1">
                <a:latin typeface="Klavika Lt" panose="02000000000000000000" pitchFamily="50" charset="0"/>
              </a:rPr>
              <a:t> </a:t>
            </a:r>
          </a:p>
          <a:p>
            <a:pPr algn="just"/>
            <a:r>
              <a:rPr lang="en-US" b="1" i="1" u="sng">
                <a:latin typeface="Klavika Lt" panose="02000000000000000000" pitchFamily="50" charset="0"/>
              </a:rPr>
              <a:t>COPD patients with values exceeding those found in healthy individuals were prone to have higher </a:t>
            </a:r>
            <a:r>
              <a:rPr lang="en-US" b="1" i="1" u="sng" err="1">
                <a:latin typeface="Klavika Lt" panose="02000000000000000000" pitchFamily="50" charset="0"/>
              </a:rPr>
              <a:t>mMRC</a:t>
            </a:r>
            <a:r>
              <a:rPr lang="en-US" b="1" i="1" u="sng">
                <a:latin typeface="Klavika Lt" panose="02000000000000000000" pitchFamily="50" charset="0"/>
              </a:rPr>
              <a:t> scores at all GOLD grades.”</a:t>
            </a:r>
            <a:endParaRPr lang="it-IT" b="1" i="1" u="sng">
              <a:latin typeface="Klavika Lt" panose="02000000000000000000" pitchFamily="50" charset="0"/>
            </a:endParaRPr>
          </a:p>
        </p:txBody>
      </p:sp>
      <p:sp>
        <p:nvSpPr>
          <p:cNvPr id="7" name="Freccia a destra 6">
            <a:extLst>
              <a:ext uri="{FF2B5EF4-FFF2-40B4-BE49-F238E27FC236}">
                <a16:creationId xmlns:a16="http://schemas.microsoft.com/office/drawing/2014/main" id="{E887B421-1A04-E47C-73BC-9E022D1D2DCF}"/>
              </a:ext>
            </a:extLst>
          </p:cNvPr>
          <p:cNvSpPr/>
          <p:nvPr/>
        </p:nvSpPr>
        <p:spPr>
          <a:xfrm>
            <a:off x="770626" y="5894717"/>
            <a:ext cx="978408"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CasellaDiTesto 7">
            <a:extLst>
              <a:ext uri="{FF2B5EF4-FFF2-40B4-BE49-F238E27FC236}">
                <a16:creationId xmlns:a16="http://schemas.microsoft.com/office/drawing/2014/main" id="{8DD1375E-2421-77D6-5F6C-1A99CE0CD957}"/>
              </a:ext>
            </a:extLst>
          </p:cNvPr>
          <p:cNvSpPr txBox="1"/>
          <p:nvPr/>
        </p:nvSpPr>
        <p:spPr>
          <a:xfrm>
            <a:off x="1807358" y="5789815"/>
            <a:ext cx="6544203" cy="646331"/>
          </a:xfrm>
          <a:prstGeom prst="rect">
            <a:avLst/>
          </a:prstGeom>
          <a:noFill/>
        </p:spPr>
        <p:txBody>
          <a:bodyPr wrap="square" rtlCol="0">
            <a:spAutoFit/>
          </a:bodyPr>
          <a:lstStyle/>
          <a:p>
            <a:r>
              <a:rPr lang="it-IT" b="1" err="1">
                <a:latin typeface="Klavika Md" panose="02000000000000000000" pitchFamily="50" charset="0"/>
              </a:rPr>
              <a:t>EFLt</a:t>
            </a:r>
            <a:r>
              <a:rPr lang="it-IT" b="1">
                <a:latin typeface="Klavika Md" panose="02000000000000000000" pitchFamily="50" charset="0"/>
              </a:rPr>
              <a:t> </a:t>
            </a:r>
            <a:r>
              <a:rPr lang="it-IT" b="1" err="1">
                <a:latin typeface="Klavika Md" panose="02000000000000000000" pitchFamily="50" charset="0"/>
              </a:rPr>
              <a:t>is</a:t>
            </a:r>
            <a:r>
              <a:rPr lang="it-IT" b="1">
                <a:latin typeface="Klavika Md" panose="02000000000000000000" pitchFamily="50" charset="0"/>
              </a:rPr>
              <a:t> an </a:t>
            </a:r>
            <a:r>
              <a:rPr lang="it-IT" b="1" err="1">
                <a:latin typeface="Klavika Md" panose="02000000000000000000" pitchFamily="50" charset="0"/>
              </a:rPr>
              <a:t>indicator</a:t>
            </a:r>
            <a:r>
              <a:rPr lang="it-IT" b="1">
                <a:latin typeface="Klavika Md" panose="02000000000000000000" pitchFamily="50" charset="0"/>
              </a:rPr>
              <a:t> of </a:t>
            </a:r>
            <a:r>
              <a:rPr lang="it-IT" b="1" err="1">
                <a:latin typeface="Klavika Md" panose="02000000000000000000" pitchFamily="50" charset="0"/>
              </a:rPr>
              <a:t>patient</a:t>
            </a:r>
            <a:r>
              <a:rPr lang="it-IT" b="1">
                <a:latin typeface="Klavika Md" panose="02000000000000000000" pitchFamily="50" charset="0"/>
              </a:rPr>
              <a:t> status </a:t>
            </a:r>
            <a:r>
              <a:rPr lang="it-IT" b="1" err="1">
                <a:latin typeface="Klavika Md" panose="02000000000000000000" pitchFamily="50" charset="0"/>
              </a:rPr>
              <a:t>that</a:t>
            </a:r>
            <a:r>
              <a:rPr lang="it-IT" b="1">
                <a:latin typeface="Klavika Md" panose="02000000000000000000" pitchFamily="50" charset="0"/>
              </a:rPr>
              <a:t> </a:t>
            </a:r>
            <a:r>
              <a:rPr lang="it-IT" b="1" err="1">
                <a:latin typeface="Klavika Md" panose="02000000000000000000" pitchFamily="50" charset="0"/>
              </a:rPr>
              <a:t>is</a:t>
            </a:r>
            <a:r>
              <a:rPr lang="it-IT" b="1">
                <a:latin typeface="Klavika Md" panose="02000000000000000000" pitchFamily="50" charset="0"/>
              </a:rPr>
              <a:t> </a:t>
            </a:r>
            <a:r>
              <a:rPr lang="it-IT" b="1" err="1">
                <a:latin typeface="Klavika Md" panose="02000000000000000000" pitchFamily="50" charset="0"/>
              </a:rPr>
              <a:t>relatively</a:t>
            </a:r>
            <a:r>
              <a:rPr lang="it-IT" b="1">
                <a:latin typeface="Klavika Md" panose="02000000000000000000" pitchFamily="50" charset="0"/>
              </a:rPr>
              <a:t> </a:t>
            </a:r>
            <a:r>
              <a:rPr lang="it-IT" b="1" err="1">
                <a:latin typeface="Klavika Md" panose="02000000000000000000" pitchFamily="50" charset="0"/>
              </a:rPr>
              <a:t>independent</a:t>
            </a:r>
            <a:r>
              <a:rPr lang="it-IT" b="1">
                <a:latin typeface="Klavika Md" panose="02000000000000000000" pitchFamily="50" charset="0"/>
              </a:rPr>
              <a:t> by the </a:t>
            </a:r>
            <a:r>
              <a:rPr lang="it-IT" b="1" err="1">
                <a:latin typeface="Klavika Md" panose="02000000000000000000" pitchFamily="50" charset="0"/>
              </a:rPr>
              <a:t>degree</a:t>
            </a:r>
            <a:r>
              <a:rPr lang="it-IT" b="1">
                <a:latin typeface="Klavika Md" panose="02000000000000000000" pitchFamily="50" charset="0"/>
              </a:rPr>
              <a:t> of </a:t>
            </a:r>
            <a:r>
              <a:rPr lang="it-IT" b="1" err="1">
                <a:latin typeface="Klavika Md" panose="02000000000000000000" pitchFamily="50" charset="0"/>
              </a:rPr>
              <a:t>obstruction</a:t>
            </a:r>
            <a:r>
              <a:rPr lang="it-IT" b="1">
                <a:latin typeface="Klavika Md" panose="02000000000000000000" pitchFamily="50" charset="0"/>
              </a:rPr>
              <a:t> </a:t>
            </a:r>
            <a:r>
              <a:rPr lang="it-IT" b="1" err="1">
                <a:latin typeface="Klavika Md" panose="02000000000000000000" pitchFamily="50" charset="0"/>
              </a:rPr>
              <a:t>measured</a:t>
            </a:r>
            <a:r>
              <a:rPr lang="it-IT" b="1">
                <a:latin typeface="Klavika Md" panose="02000000000000000000" pitchFamily="50" charset="0"/>
              </a:rPr>
              <a:t> with </a:t>
            </a:r>
            <a:r>
              <a:rPr lang="it-IT" b="1" err="1">
                <a:latin typeface="Klavika Md" panose="02000000000000000000" pitchFamily="50" charset="0"/>
              </a:rPr>
              <a:t>spirometry</a:t>
            </a:r>
            <a:endParaRPr lang="it-IT" b="1">
              <a:latin typeface="Klavika Md" panose="02000000000000000000" pitchFamily="50" charset="0"/>
            </a:endParaRPr>
          </a:p>
        </p:txBody>
      </p:sp>
      <p:sp>
        <p:nvSpPr>
          <p:cNvPr id="9" name="Title 2">
            <a:extLst>
              <a:ext uri="{FF2B5EF4-FFF2-40B4-BE49-F238E27FC236}">
                <a16:creationId xmlns:a16="http://schemas.microsoft.com/office/drawing/2014/main" id="{0F684E85-4420-04E5-F79C-B33EEB095D6E}"/>
              </a:ext>
            </a:extLst>
          </p:cNvPr>
          <p:cNvSpPr txBox="1">
            <a:spLocks/>
          </p:cNvSpPr>
          <p:nvPr/>
        </p:nvSpPr>
        <p:spPr bwMode="auto">
          <a:xfrm>
            <a:off x="871538" y="187325"/>
            <a:ext cx="5943600"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it-IT" kern="0"/>
              <a:t>Detection of tidal EFL using oscillometry</a:t>
            </a:r>
            <a:endParaRPr lang="it-IT" kern="0" dirty="0"/>
          </a:p>
        </p:txBody>
      </p:sp>
    </p:spTree>
    <p:extLst>
      <p:ext uri="{BB962C8B-B14F-4D97-AF65-F5344CB8AC3E}">
        <p14:creationId xmlns:p14="http://schemas.microsoft.com/office/powerpoint/2010/main" val="378066388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numero diapositiva 2">
            <a:extLst>
              <a:ext uri="{FF2B5EF4-FFF2-40B4-BE49-F238E27FC236}">
                <a16:creationId xmlns:a16="http://schemas.microsoft.com/office/drawing/2014/main" id="{EAD116E4-1DA7-6E97-309D-77B4A0E4D21E}"/>
              </a:ext>
            </a:extLst>
          </p:cNvPr>
          <p:cNvSpPr>
            <a:spLocks noGrp="1"/>
          </p:cNvSpPr>
          <p:nvPr>
            <p:ph type="sldNum" sz="quarter" idx="4294967295"/>
          </p:nvPr>
        </p:nvSpPr>
        <p:spPr>
          <a:xfrm>
            <a:off x="7723688" y="152403"/>
            <a:ext cx="1375881" cy="246221"/>
          </a:xfrm>
          <a:prstGeom prst="rect">
            <a:avLst/>
          </a:prstGeom>
        </p:spPr>
        <p:txBody>
          <a:bodyPr/>
          <a:lstStyle/>
          <a:p>
            <a:fld id="{EE0EDC65-9143-4FFD-9F6A-F915A41ACBB7}" type="slidenum">
              <a:rPr lang="it-IT" altLang="it-IT" smtClean="0"/>
              <a:pPr/>
              <a:t>58</a:t>
            </a:fld>
            <a:endParaRPr lang="it-IT" altLang="it-IT"/>
          </a:p>
        </p:txBody>
      </p:sp>
      <p:pic>
        <p:nvPicPr>
          <p:cNvPr id="4" name="Immagine 3">
            <a:extLst>
              <a:ext uri="{FF2B5EF4-FFF2-40B4-BE49-F238E27FC236}">
                <a16:creationId xmlns:a16="http://schemas.microsoft.com/office/drawing/2014/main" id="{5EB23D1C-B40A-7CAC-030C-13A04383C312}"/>
              </a:ext>
            </a:extLst>
          </p:cNvPr>
          <p:cNvPicPr>
            <a:picLocks noChangeAspect="1"/>
          </p:cNvPicPr>
          <p:nvPr/>
        </p:nvPicPr>
        <p:blipFill>
          <a:blip r:embed="rId2"/>
          <a:stretch>
            <a:fillRect/>
          </a:stretch>
        </p:blipFill>
        <p:spPr>
          <a:xfrm>
            <a:off x="529106" y="113738"/>
            <a:ext cx="7239000" cy="1039190"/>
          </a:xfrm>
          <a:prstGeom prst="rect">
            <a:avLst/>
          </a:prstGeom>
        </p:spPr>
      </p:pic>
      <p:sp>
        <p:nvSpPr>
          <p:cNvPr id="5" name="Rettangolo 4">
            <a:extLst>
              <a:ext uri="{FF2B5EF4-FFF2-40B4-BE49-F238E27FC236}">
                <a16:creationId xmlns:a16="http://schemas.microsoft.com/office/drawing/2014/main" id="{DD4F7152-3D8B-F885-AA40-3599BAEBC870}"/>
              </a:ext>
            </a:extLst>
          </p:cNvPr>
          <p:cNvSpPr/>
          <p:nvPr/>
        </p:nvSpPr>
        <p:spPr>
          <a:xfrm>
            <a:off x="1481138" y="1200247"/>
            <a:ext cx="7239000" cy="307777"/>
          </a:xfrm>
          <a:prstGeom prst="rect">
            <a:avLst/>
          </a:prstGeom>
        </p:spPr>
        <p:txBody>
          <a:bodyPr wrap="square">
            <a:spAutoFit/>
          </a:bodyPr>
          <a:lstStyle/>
          <a:p>
            <a:r>
              <a:rPr lang="en-US" sz="1400" b="1" err="1">
                <a:solidFill>
                  <a:srgbClr val="000000"/>
                </a:solidFill>
                <a:latin typeface="Arial" panose="020B0604020202020204" pitchFamily="34" charset="0"/>
                <a:cs typeface="Arial" panose="020B0604020202020204" pitchFamily="34" charset="0"/>
              </a:rPr>
              <a:t>Aarli</a:t>
            </a:r>
            <a:r>
              <a:rPr lang="en-US" sz="1400" b="1">
                <a:solidFill>
                  <a:srgbClr val="000000"/>
                </a:solidFill>
                <a:latin typeface="Arial" panose="020B0604020202020204" pitchFamily="34" charset="0"/>
                <a:cs typeface="Arial" panose="020B0604020202020204" pitchFamily="34" charset="0"/>
              </a:rPr>
              <a:t> et al - International Journal of COPD 2017:12 2179–2188</a:t>
            </a:r>
            <a:endParaRPr lang="it-IT" sz="1400" b="1">
              <a:latin typeface="Arial" panose="020B0604020202020204" pitchFamily="34" charset="0"/>
              <a:cs typeface="Arial" panose="020B0604020202020204" pitchFamily="34" charset="0"/>
            </a:endParaRPr>
          </a:p>
        </p:txBody>
      </p:sp>
      <p:pic>
        <p:nvPicPr>
          <p:cNvPr id="6" name="object 9">
            <a:extLst>
              <a:ext uri="{FF2B5EF4-FFF2-40B4-BE49-F238E27FC236}">
                <a16:creationId xmlns:a16="http://schemas.microsoft.com/office/drawing/2014/main" id="{73FEB524-7261-BCCF-C67E-4285E5F78B5C}"/>
              </a:ext>
            </a:extLst>
          </p:cNvPr>
          <p:cNvPicPr/>
          <p:nvPr/>
        </p:nvPicPr>
        <p:blipFill>
          <a:blip r:embed="rId3" cstate="print"/>
          <a:stretch>
            <a:fillRect/>
          </a:stretch>
        </p:blipFill>
        <p:spPr>
          <a:xfrm>
            <a:off x="1887005" y="1642284"/>
            <a:ext cx="4782827" cy="4109338"/>
          </a:xfrm>
          <a:prstGeom prst="rect">
            <a:avLst/>
          </a:prstGeom>
        </p:spPr>
      </p:pic>
      <p:grpSp>
        <p:nvGrpSpPr>
          <p:cNvPr id="7" name="object 11">
            <a:extLst>
              <a:ext uri="{FF2B5EF4-FFF2-40B4-BE49-F238E27FC236}">
                <a16:creationId xmlns:a16="http://schemas.microsoft.com/office/drawing/2014/main" id="{E57D4AAA-1337-4E96-7643-820379191761}"/>
              </a:ext>
            </a:extLst>
          </p:cNvPr>
          <p:cNvGrpSpPr/>
          <p:nvPr/>
        </p:nvGrpSpPr>
        <p:grpSpPr>
          <a:xfrm>
            <a:off x="6575987" y="2395355"/>
            <a:ext cx="702930" cy="1272131"/>
            <a:chOff x="7582916" y="1587500"/>
            <a:chExt cx="985519" cy="1677670"/>
          </a:xfrm>
        </p:grpSpPr>
        <p:sp>
          <p:nvSpPr>
            <p:cNvPr id="8" name="object 12">
              <a:extLst>
                <a:ext uri="{FF2B5EF4-FFF2-40B4-BE49-F238E27FC236}">
                  <a16:creationId xmlns:a16="http://schemas.microsoft.com/office/drawing/2014/main" id="{BDD22914-836A-4F8F-0283-FDB0FC2276EA}"/>
                </a:ext>
              </a:extLst>
            </p:cNvPr>
            <p:cNvSpPr/>
            <p:nvPr/>
          </p:nvSpPr>
          <p:spPr>
            <a:xfrm>
              <a:off x="7711440" y="1600200"/>
              <a:ext cx="844550" cy="76200"/>
            </a:xfrm>
            <a:custGeom>
              <a:avLst/>
              <a:gdLst/>
              <a:ahLst/>
              <a:cxnLst/>
              <a:rect l="l" t="t" r="r" b="b"/>
              <a:pathLst>
                <a:path w="844550" h="76200">
                  <a:moveTo>
                    <a:pt x="38100" y="0"/>
                  </a:moveTo>
                  <a:lnTo>
                    <a:pt x="0" y="38100"/>
                  </a:lnTo>
                  <a:lnTo>
                    <a:pt x="38100" y="76200"/>
                  </a:lnTo>
                  <a:lnTo>
                    <a:pt x="38100" y="57150"/>
                  </a:lnTo>
                  <a:lnTo>
                    <a:pt x="844295" y="57150"/>
                  </a:lnTo>
                  <a:lnTo>
                    <a:pt x="844295" y="19050"/>
                  </a:lnTo>
                  <a:lnTo>
                    <a:pt x="38100" y="19050"/>
                  </a:lnTo>
                  <a:lnTo>
                    <a:pt x="38100" y="0"/>
                  </a:lnTo>
                  <a:close/>
                </a:path>
              </a:pathLst>
            </a:custGeom>
            <a:solidFill>
              <a:srgbClr val="4F81BC"/>
            </a:solidFill>
          </p:spPr>
          <p:txBody>
            <a:bodyPr wrap="square" lIns="0" tIns="0" rIns="0" bIns="0" rtlCol="0"/>
            <a:lstStyle/>
            <a:p>
              <a:endParaRPr/>
            </a:p>
          </p:txBody>
        </p:sp>
        <p:sp>
          <p:nvSpPr>
            <p:cNvPr id="9" name="object 13">
              <a:extLst>
                <a:ext uri="{FF2B5EF4-FFF2-40B4-BE49-F238E27FC236}">
                  <a16:creationId xmlns:a16="http://schemas.microsoft.com/office/drawing/2014/main" id="{16E7056B-8FF6-67A3-B203-48D8BB666727}"/>
                </a:ext>
              </a:extLst>
            </p:cNvPr>
            <p:cNvSpPr/>
            <p:nvPr/>
          </p:nvSpPr>
          <p:spPr>
            <a:xfrm>
              <a:off x="7711440" y="1600200"/>
              <a:ext cx="844550" cy="76200"/>
            </a:xfrm>
            <a:custGeom>
              <a:avLst/>
              <a:gdLst/>
              <a:ahLst/>
              <a:cxnLst/>
              <a:rect l="l" t="t" r="r" b="b"/>
              <a:pathLst>
                <a:path w="844550" h="76200">
                  <a:moveTo>
                    <a:pt x="844295" y="57150"/>
                  </a:moveTo>
                  <a:lnTo>
                    <a:pt x="38100" y="57150"/>
                  </a:lnTo>
                  <a:lnTo>
                    <a:pt x="38100" y="76200"/>
                  </a:lnTo>
                  <a:lnTo>
                    <a:pt x="0" y="38100"/>
                  </a:lnTo>
                  <a:lnTo>
                    <a:pt x="38100" y="0"/>
                  </a:lnTo>
                  <a:lnTo>
                    <a:pt x="38100" y="19050"/>
                  </a:lnTo>
                  <a:lnTo>
                    <a:pt x="844295" y="19050"/>
                  </a:lnTo>
                  <a:lnTo>
                    <a:pt x="844295" y="57150"/>
                  </a:lnTo>
                  <a:close/>
                </a:path>
              </a:pathLst>
            </a:custGeom>
            <a:ln w="25400">
              <a:solidFill>
                <a:srgbClr val="385D89"/>
              </a:solidFill>
            </a:ln>
          </p:spPr>
          <p:txBody>
            <a:bodyPr wrap="square" lIns="0" tIns="0" rIns="0" bIns="0" rtlCol="0"/>
            <a:lstStyle/>
            <a:p>
              <a:endParaRPr/>
            </a:p>
          </p:txBody>
        </p:sp>
        <p:sp>
          <p:nvSpPr>
            <p:cNvPr id="10" name="object 14">
              <a:extLst>
                <a:ext uri="{FF2B5EF4-FFF2-40B4-BE49-F238E27FC236}">
                  <a16:creationId xmlns:a16="http://schemas.microsoft.com/office/drawing/2014/main" id="{A35CCB17-40CB-5C19-BBF6-77E9F0FBE515}"/>
                </a:ext>
              </a:extLst>
            </p:cNvPr>
            <p:cNvSpPr/>
            <p:nvPr/>
          </p:nvSpPr>
          <p:spPr>
            <a:xfrm>
              <a:off x="7595616" y="3176016"/>
              <a:ext cx="844550" cy="76200"/>
            </a:xfrm>
            <a:custGeom>
              <a:avLst/>
              <a:gdLst/>
              <a:ahLst/>
              <a:cxnLst/>
              <a:rect l="l" t="t" r="r" b="b"/>
              <a:pathLst>
                <a:path w="844550" h="76200">
                  <a:moveTo>
                    <a:pt x="38100" y="0"/>
                  </a:moveTo>
                  <a:lnTo>
                    <a:pt x="0" y="38100"/>
                  </a:lnTo>
                  <a:lnTo>
                    <a:pt x="38100" y="76200"/>
                  </a:lnTo>
                  <a:lnTo>
                    <a:pt x="38100" y="57150"/>
                  </a:lnTo>
                  <a:lnTo>
                    <a:pt x="844295" y="57150"/>
                  </a:lnTo>
                  <a:lnTo>
                    <a:pt x="844295" y="19050"/>
                  </a:lnTo>
                  <a:lnTo>
                    <a:pt x="38100" y="19050"/>
                  </a:lnTo>
                  <a:lnTo>
                    <a:pt x="38100" y="0"/>
                  </a:lnTo>
                  <a:close/>
                </a:path>
              </a:pathLst>
            </a:custGeom>
            <a:solidFill>
              <a:srgbClr val="4F81BC"/>
            </a:solidFill>
          </p:spPr>
          <p:txBody>
            <a:bodyPr wrap="square" lIns="0" tIns="0" rIns="0" bIns="0" rtlCol="0"/>
            <a:lstStyle/>
            <a:p>
              <a:endParaRPr/>
            </a:p>
          </p:txBody>
        </p:sp>
        <p:sp>
          <p:nvSpPr>
            <p:cNvPr id="11" name="object 15">
              <a:extLst>
                <a:ext uri="{FF2B5EF4-FFF2-40B4-BE49-F238E27FC236}">
                  <a16:creationId xmlns:a16="http://schemas.microsoft.com/office/drawing/2014/main" id="{0CE38F82-6713-7B91-36EC-19DF59CF92D7}"/>
                </a:ext>
              </a:extLst>
            </p:cNvPr>
            <p:cNvSpPr/>
            <p:nvPr/>
          </p:nvSpPr>
          <p:spPr>
            <a:xfrm>
              <a:off x="7595616" y="3176016"/>
              <a:ext cx="844550" cy="76200"/>
            </a:xfrm>
            <a:custGeom>
              <a:avLst/>
              <a:gdLst/>
              <a:ahLst/>
              <a:cxnLst/>
              <a:rect l="l" t="t" r="r" b="b"/>
              <a:pathLst>
                <a:path w="844550" h="76200">
                  <a:moveTo>
                    <a:pt x="844295" y="57150"/>
                  </a:moveTo>
                  <a:lnTo>
                    <a:pt x="38100" y="57150"/>
                  </a:lnTo>
                  <a:lnTo>
                    <a:pt x="38100" y="76200"/>
                  </a:lnTo>
                  <a:lnTo>
                    <a:pt x="0" y="38100"/>
                  </a:lnTo>
                  <a:lnTo>
                    <a:pt x="38100" y="0"/>
                  </a:lnTo>
                  <a:lnTo>
                    <a:pt x="38100" y="19050"/>
                  </a:lnTo>
                  <a:lnTo>
                    <a:pt x="844295" y="19050"/>
                  </a:lnTo>
                  <a:lnTo>
                    <a:pt x="844295" y="57150"/>
                  </a:lnTo>
                  <a:close/>
                </a:path>
              </a:pathLst>
            </a:custGeom>
            <a:ln w="25400">
              <a:solidFill>
                <a:srgbClr val="385D89"/>
              </a:solidFill>
            </a:ln>
          </p:spPr>
          <p:txBody>
            <a:bodyPr wrap="square" lIns="0" tIns="0" rIns="0" bIns="0" rtlCol="0"/>
            <a:lstStyle/>
            <a:p>
              <a:endParaRPr/>
            </a:p>
          </p:txBody>
        </p:sp>
      </p:grpSp>
      <p:sp>
        <p:nvSpPr>
          <p:cNvPr id="12" name="object 16">
            <a:extLst>
              <a:ext uri="{FF2B5EF4-FFF2-40B4-BE49-F238E27FC236}">
                <a16:creationId xmlns:a16="http://schemas.microsoft.com/office/drawing/2014/main" id="{1B40B7C3-FBFA-E654-DD2D-E67001FDF61D}"/>
              </a:ext>
            </a:extLst>
          </p:cNvPr>
          <p:cNvSpPr txBox="1"/>
          <p:nvPr/>
        </p:nvSpPr>
        <p:spPr>
          <a:xfrm>
            <a:off x="6723637" y="2160767"/>
            <a:ext cx="1908039" cy="289823"/>
          </a:xfrm>
          <a:prstGeom prst="rect">
            <a:avLst/>
          </a:prstGeom>
        </p:spPr>
        <p:txBody>
          <a:bodyPr vert="horz" wrap="square" lIns="0" tIns="12700" rIns="0" bIns="0" rtlCol="0">
            <a:spAutoFit/>
          </a:bodyPr>
          <a:lstStyle/>
          <a:p>
            <a:pPr marL="12700">
              <a:lnSpc>
                <a:spcPct val="100000"/>
              </a:lnSpc>
              <a:spcBef>
                <a:spcPts val="100"/>
              </a:spcBef>
            </a:pPr>
            <a:r>
              <a:rPr sz="1800" b="1">
                <a:solidFill>
                  <a:srgbClr val="FF0000"/>
                </a:solidFill>
                <a:latin typeface="Calibri"/>
                <a:cs typeface="Calibri"/>
              </a:rPr>
              <a:t>NO</a:t>
            </a:r>
            <a:r>
              <a:rPr sz="1800" b="1" spc="-15">
                <a:solidFill>
                  <a:srgbClr val="FF0000"/>
                </a:solidFill>
                <a:latin typeface="Calibri"/>
                <a:cs typeface="Calibri"/>
              </a:rPr>
              <a:t> </a:t>
            </a:r>
            <a:r>
              <a:rPr sz="1800" b="1" spc="-25">
                <a:solidFill>
                  <a:srgbClr val="FF0000"/>
                </a:solidFill>
                <a:latin typeface="Calibri"/>
                <a:cs typeface="Calibri"/>
              </a:rPr>
              <a:t>EFL</a:t>
            </a:r>
            <a:r>
              <a:rPr lang="it-IT" sz="1800" b="1" spc="-25">
                <a:solidFill>
                  <a:srgbClr val="FF0000"/>
                </a:solidFill>
                <a:latin typeface="Calibri"/>
                <a:cs typeface="Calibri"/>
              </a:rPr>
              <a:t>, FEV1 &gt;50%</a:t>
            </a:r>
            <a:endParaRPr sz="1800">
              <a:latin typeface="Calibri"/>
              <a:cs typeface="Calibri"/>
            </a:endParaRPr>
          </a:p>
        </p:txBody>
      </p:sp>
      <p:sp>
        <p:nvSpPr>
          <p:cNvPr id="13" name="object 17">
            <a:extLst>
              <a:ext uri="{FF2B5EF4-FFF2-40B4-BE49-F238E27FC236}">
                <a16:creationId xmlns:a16="http://schemas.microsoft.com/office/drawing/2014/main" id="{EF3BA9B7-50C5-633B-4539-BED1EC9A9F5F}"/>
              </a:ext>
            </a:extLst>
          </p:cNvPr>
          <p:cNvSpPr txBox="1"/>
          <p:nvPr/>
        </p:nvSpPr>
        <p:spPr>
          <a:xfrm>
            <a:off x="6761863" y="3305782"/>
            <a:ext cx="2012486" cy="289823"/>
          </a:xfrm>
          <a:prstGeom prst="rect">
            <a:avLst/>
          </a:prstGeom>
        </p:spPr>
        <p:txBody>
          <a:bodyPr vert="horz" wrap="square" lIns="0" tIns="12700" rIns="0" bIns="0" rtlCol="0">
            <a:spAutoFit/>
          </a:bodyPr>
          <a:lstStyle/>
          <a:p>
            <a:pPr marL="12700">
              <a:lnSpc>
                <a:spcPct val="100000"/>
              </a:lnSpc>
              <a:spcBef>
                <a:spcPts val="100"/>
              </a:spcBef>
            </a:pPr>
            <a:r>
              <a:rPr sz="1800" b="1" spc="-25">
                <a:solidFill>
                  <a:srgbClr val="FF0000"/>
                </a:solidFill>
                <a:latin typeface="Calibri"/>
                <a:cs typeface="Calibri"/>
              </a:rPr>
              <a:t>EFL</a:t>
            </a:r>
            <a:r>
              <a:rPr lang="it-IT" sz="1800" b="1" spc="-25">
                <a:solidFill>
                  <a:srgbClr val="FF0000"/>
                </a:solidFill>
                <a:latin typeface="Calibri"/>
                <a:cs typeface="Calibri"/>
              </a:rPr>
              <a:t>, FEV1 &gt;50% !!!</a:t>
            </a:r>
            <a:endParaRPr sz="1800">
              <a:latin typeface="Calibri"/>
              <a:cs typeface="Calibri"/>
            </a:endParaRPr>
          </a:p>
        </p:txBody>
      </p:sp>
      <p:sp>
        <p:nvSpPr>
          <p:cNvPr id="14" name="Segnaposto contenuto 2">
            <a:extLst>
              <a:ext uri="{FF2B5EF4-FFF2-40B4-BE49-F238E27FC236}">
                <a16:creationId xmlns:a16="http://schemas.microsoft.com/office/drawing/2014/main" id="{372BB76D-BA55-4D2E-D8D3-451B5D16303F}"/>
              </a:ext>
            </a:extLst>
          </p:cNvPr>
          <p:cNvSpPr txBox="1">
            <a:spLocks/>
          </p:cNvSpPr>
          <p:nvPr/>
        </p:nvSpPr>
        <p:spPr bwMode="auto">
          <a:xfrm>
            <a:off x="187821" y="5846260"/>
            <a:ext cx="8637195" cy="5903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004C80"/>
              </a:buClr>
              <a:buSzPct val="85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4D82"/>
              </a:buClr>
              <a:buChar char="•"/>
              <a:defRPr>
                <a:solidFill>
                  <a:schemeClr val="tx1"/>
                </a:solidFill>
                <a:latin typeface="+mn-lt"/>
              </a:defRPr>
            </a:lvl3pPr>
            <a:lvl4pPr marL="1600200" indent="-228600" algn="l" rtl="0" eaLnBrk="0" fontAlgn="base" hangingPunct="0">
              <a:spcBef>
                <a:spcPct val="20000"/>
              </a:spcBef>
              <a:spcAft>
                <a:spcPct val="0"/>
              </a:spcAft>
              <a:buClr>
                <a:srgbClr val="004C80"/>
              </a:buClr>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inion Web" pitchFamily="18" charset="0"/>
              </a:defRPr>
            </a:lvl5pPr>
            <a:lvl6pPr marL="2514600" indent="-228600" algn="l" rtl="0" eaLnBrk="0" fontAlgn="base" hangingPunct="0">
              <a:spcBef>
                <a:spcPct val="20000"/>
              </a:spcBef>
              <a:spcAft>
                <a:spcPct val="0"/>
              </a:spcAft>
              <a:buChar char="»"/>
              <a:defRPr>
                <a:solidFill>
                  <a:schemeClr val="tx1"/>
                </a:solidFill>
                <a:latin typeface="Minion Web" pitchFamily="18" charset="0"/>
              </a:defRPr>
            </a:lvl6pPr>
            <a:lvl7pPr marL="2971800" indent="-228600" algn="l" rtl="0" eaLnBrk="0" fontAlgn="base" hangingPunct="0">
              <a:spcBef>
                <a:spcPct val="20000"/>
              </a:spcBef>
              <a:spcAft>
                <a:spcPct val="0"/>
              </a:spcAft>
              <a:buChar char="»"/>
              <a:defRPr>
                <a:solidFill>
                  <a:schemeClr val="tx1"/>
                </a:solidFill>
                <a:latin typeface="Minion Web" pitchFamily="18" charset="0"/>
              </a:defRPr>
            </a:lvl7pPr>
            <a:lvl8pPr marL="3429000" indent="-228600" algn="l" rtl="0" eaLnBrk="0" fontAlgn="base" hangingPunct="0">
              <a:spcBef>
                <a:spcPct val="20000"/>
              </a:spcBef>
              <a:spcAft>
                <a:spcPct val="0"/>
              </a:spcAft>
              <a:buChar char="»"/>
              <a:defRPr>
                <a:solidFill>
                  <a:schemeClr val="tx1"/>
                </a:solidFill>
                <a:latin typeface="Minion Web" pitchFamily="18" charset="0"/>
              </a:defRPr>
            </a:lvl8pPr>
            <a:lvl9pPr marL="3886200" indent="-228600" algn="l" rtl="0" eaLnBrk="0" fontAlgn="base" hangingPunct="0">
              <a:spcBef>
                <a:spcPct val="20000"/>
              </a:spcBef>
              <a:spcAft>
                <a:spcPct val="0"/>
              </a:spcAft>
              <a:buChar char="»"/>
              <a:defRPr>
                <a:solidFill>
                  <a:schemeClr val="tx1"/>
                </a:solidFill>
                <a:latin typeface="Minion Web" pitchFamily="18" charset="0"/>
              </a:defRPr>
            </a:lvl9pPr>
          </a:lstStyle>
          <a:p>
            <a:pPr marL="0" indent="0"/>
            <a:r>
              <a:rPr lang="en-US" sz="1600" i="1" kern="0">
                <a:latin typeface="Arial" panose="020B0604020202020204" pitchFamily="34" charset="0"/>
                <a:cs typeface="Arial" panose="020B0604020202020204" pitchFamily="34" charset="0"/>
              </a:rPr>
              <a:t>“The present study suggests that evidence of EFLt, measured during tidal breathing in an effort-independent fashion, </a:t>
            </a:r>
            <a:r>
              <a:rPr lang="en-US" sz="1600" i="1" u="sng" kern="0">
                <a:latin typeface="Arial" panose="020B0604020202020204" pitchFamily="34" charset="0"/>
                <a:cs typeface="Arial" panose="020B0604020202020204" pitchFamily="34" charset="0"/>
              </a:rPr>
              <a:t>can identify a subgroup of COPD patients with worse clinical outcomes.”</a:t>
            </a:r>
            <a:endParaRPr lang="it-IT" sz="1600" i="1" u="sng" kern="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6233154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F1A624-CD44-75F8-CC72-4CF7918B291D}"/>
            </a:ext>
          </a:extLst>
        </p:cNvPr>
        <p:cNvGrpSpPr/>
        <p:nvPr/>
      </p:nvGrpSpPr>
      <p:grpSpPr>
        <a:xfrm>
          <a:off x="0" y="0"/>
          <a:ext cx="0" cy="0"/>
          <a:chOff x="0" y="0"/>
          <a:chExt cx="0" cy="0"/>
        </a:xfrm>
      </p:grpSpPr>
      <p:sp>
        <p:nvSpPr>
          <p:cNvPr id="5" name="CasellaDiTesto 4">
            <a:extLst>
              <a:ext uri="{FF2B5EF4-FFF2-40B4-BE49-F238E27FC236}">
                <a16:creationId xmlns:a16="http://schemas.microsoft.com/office/drawing/2014/main" id="{F181E13D-3C22-B0AB-736E-60A300CDE7C5}"/>
              </a:ext>
            </a:extLst>
          </p:cNvPr>
          <p:cNvSpPr txBox="1"/>
          <p:nvPr/>
        </p:nvSpPr>
        <p:spPr>
          <a:xfrm>
            <a:off x="300319" y="931095"/>
            <a:ext cx="8368553" cy="6124754"/>
          </a:xfrm>
          <a:prstGeom prst="rect">
            <a:avLst/>
          </a:prstGeom>
          <a:noFill/>
        </p:spPr>
        <p:txBody>
          <a:bodyPr wrap="square">
            <a:spAutoFit/>
          </a:bodyPr>
          <a:lstStyle/>
          <a:p>
            <a:endParaRPr lang="en-US" sz="2800" b="1" dirty="0">
              <a:solidFill>
                <a:srgbClr val="FF0000"/>
              </a:solidFill>
              <a:latin typeface="Klavika Md" panose="02000000000000000000" pitchFamily="50" charset="0"/>
            </a:endParaRPr>
          </a:p>
          <a:p>
            <a:endParaRPr lang="en-US" sz="2800" b="1" dirty="0">
              <a:solidFill>
                <a:srgbClr val="FF0000"/>
              </a:solidFill>
              <a:latin typeface="Klavika Md" panose="02000000000000000000" pitchFamily="50" charset="0"/>
            </a:endParaRPr>
          </a:p>
          <a:p>
            <a:endParaRPr lang="en-US" sz="2800" b="1" dirty="0">
              <a:solidFill>
                <a:srgbClr val="FF0000"/>
              </a:solidFill>
              <a:latin typeface="Klavika Md" panose="02000000000000000000" pitchFamily="50" charset="0"/>
            </a:endParaRPr>
          </a:p>
          <a:p>
            <a:r>
              <a:rPr lang="en-US" sz="2800" b="1" dirty="0">
                <a:latin typeface="Klavika Md" panose="02000000000000000000" pitchFamily="50" charset="0"/>
              </a:rPr>
              <a:t>Main clinical applications of </a:t>
            </a:r>
            <a:r>
              <a:rPr lang="en-US" sz="2800" b="1" dirty="0" err="1">
                <a:latin typeface="Klavika Md" panose="02000000000000000000" pitchFamily="50" charset="0"/>
              </a:rPr>
              <a:t>oscillometry</a:t>
            </a:r>
            <a:endParaRPr lang="en-US" sz="2800" b="1" dirty="0">
              <a:latin typeface="Klavika Md" panose="02000000000000000000" pitchFamily="50" charset="0"/>
            </a:endParaRPr>
          </a:p>
          <a:p>
            <a:pPr marL="285750" indent="-285750">
              <a:buFont typeface="Arial" panose="020B0604020202020204" pitchFamily="34" charset="0"/>
              <a:buChar char="•"/>
            </a:pPr>
            <a:r>
              <a:rPr lang="en-US" sz="2800" dirty="0">
                <a:latin typeface="Klavika Lt" panose="02000000000000000000" pitchFamily="50" charset="0"/>
              </a:rPr>
              <a:t>Detection of airway obstruction</a:t>
            </a:r>
          </a:p>
          <a:p>
            <a:pPr marL="285750" indent="-285750">
              <a:buFont typeface="Arial" panose="020B0604020202020204" pitchFamily="34" charset="0"/>
              <a:buChar char="•"/>
            </a:pPr>
            <a:r>
              <a:rPr lang="en-US" sz="2800" dirty="0">
                <a:latin typeface="Klavika Lt" panose="02000000000000000000" pitchFamily="50" charset="0"/>
              </a:rPr>
              <a:t>Bronchial reversibility and Bronchial provocation test</a:t>
            </a:r>
          </a:p>
          <a:p>
            <a:pPr marL="285750" indent="-285750">
              <a:buFont typeface="Arial" panose="020B0604020202020204" pitchFamily="34" charset="0"/>
              <a:buChar char="•"/>
            </a:pPr>
            <a:r>
              <a:rPr lang="en-US" sz="2800" dirty="0">
                <a:latin typeface="Klavika Lt" panose="02000000000000000000" pitchFamily="50" charset="0"/>
              </a:rPr>
              <a:t>Detection of Tidal Expiratory Flow limitation (</a:t>
            </a:r>
            <a:r>
              <a:rPr lang="en-US" sz="2800" dirty="0" err="1">
                <a:latin typeface="Klavika Lt" panose="02000000000000000000" pitchFamily="50" charset="0"/>
              </a:rPr>
              <a:t>EFLt</a:t>
            </a:r>
            <a:r>
              <a:rPr lang="en-US" sz="2800" dirty="0">
                <a:latin typeface="Klavika Lt" panose="02000000000000000000" pitchFamily="50" charset="0"/>
              </a:rPr>
              <a:t>)</a:t>
            </a:r>
          </a:p>
          <a:p>
            <a:pPr marL="285750" indent="-285750">
              <a:buFont typeface="Arial" panose="020B0604020202020204" pitchFamily="34" charset="0"/>
              <a:buChar char="•"/>
            </a:pPr>
            <a:r>
              <a:rPr lang="en-US" sz="2800" dirty="0">
                <a:solidFill>
                  <a:srgbClr val="FF0000"/>
                </a:solidFill>
                <a:latin typeface="Klavika Lt" panose="02000000000000000000" pitchFamily="50" charset="0"/>
              </a:rPr>
              <a:t>Other applications</a:t>
            </a:r>
          </a:p>
          <a:p>
            <a:r>
              <a:rPr lang="en-US" sz="2800" dirty="0">
                <a:solidFill>
                  <a:srgbClr val="FF0000"/>
                </a:solidFill>
                <a:latin typeface="Klavika Lt" panose="02000000000000000000" pitchFamily="50" charset="0"/>
              </a:rPr>
              <a:t> 	Mechanical ventilation</a:t>
            </a:r>
          </a:p>
          <a:p>
            <a:r>
              <a:rPr lang="en-US" sz="2800" dirty="0">
                <a:solidFill>
                  <a:srgbClr val="FF0000"/>
                </a:solidFill>
                <a:latin typeface="Klavika Lt" panose="02000000000000000000" pitchFamily="50" charset="0"/>
              </a:rPr>
              <a:t>	non-invasive ventilation</a:t>
            </a:r>
          </a:p>
          <a:p>
            <a:r>
              <a:rPr lang="en-US" sz="2800" dirty="0">
                <a:solidFill>
                  <a:srgbClr val="FF0000"/>
                </a:solidFill>
                <a:latin typeface="Klavika Lt" panose="02000000000000000000" pitchFamily="50" charset="0"/>
              </a:rPr>
              <a:t>	home-monitoring, longitudinal measurements</a:t>
            </a:r>
          </a:p>
          <a:p>
            <a:r>
              <a:rPr lang="en-US" sz="2800" dirty="0">
                <a:solidFill>
                  <a:srgbClr val="FF0000"/>
                </a:solidFill>
                <a:latin typeface="Klavika Lt" panose="02000000000000000000" pitchFamily="50" charset="0"/>
              </a:rPr>
              <a:t>	combination with slow vital capacity</a:t>
            </a:r>
          </a:p>
          <a:p>
            <a:endParaRPr lang="en-US" sz="2800" dirty="0">
              <a:solidFill>
                <a:srgbClr val="FF0000"/>
              </a:solidFill>
              <a:latin typeface="Klavika Lt" panose="02000000000000000000" pitchFamily="50" charset="0"/>
            </a:endParaRPr>
          </a:p>
          <a:p>
            <a:pPr marL="285750" indent="-285750">
              <a:buFont typeface="Arial" panose="020B0604020202020204" pitchFamily="34" charset="0"/>
              <a:buChar char="•"/>
            </a:pPr>
            <a:endParaRPr lang="en-US" sz="2800" dirty="0">
              <a:solidFill>
                <a:srgbClr val="FF0000"/>
              </a:solidFill>
              <a:latin typeface="Klavika Lt" panose="02000000000000000000" pitchFamily="50" charset="0"/>
            </a:endParaRPr>
          </a:p>
        </p:txBody>
      </p:sp>
    </p:spTree>
    <p:extLst>
      <p:ext uri="{BB962C8B-B14F-4D97-AF65-F5344CB8AC3E}">
        <p14:creationId xmlns:p14="http://schemas.microsoft.com/office/powerpoint/2010/main" val="12840886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378" y="108461"/>
            <a:ext cx="7954215" cy="838200"/>
          </a:xfrm>
        </p:spPr>
        <p:txBody>
          <a:bodyPr/>
          <a:lstStyle/>
          <a:p>
            <a:r>
              <a:rPr lang="en-US" dirty="0"/>
              <a:t>Forced Oscillation Technique or </a:t>
            </a:r>
            <a:r>
              <a:rPr lang="en-US" dirty="0" err="1"/>
              <a:t>Oscillometry</a:t>
            </a:r>
            <a:endParaRPr lang="en-US"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647" y="946661"/>
            <a:ext cx="3686205" cy="4509120"/>
          </a:xfrm>
          <a:prstGeom prst="rect">
            <a:avLst/>
          </a:prstGeom>
        </p:spPr>
      </p:pic>
      <p:sp>
        <p:nvSpPr>
          <p:cNvPr id="25" name="Rectangle 29"/>
          <p:cNvSpPr>
            <a:spLocks noChangeAspect="1" noChangeArrowheads="1"/>
          </p:cNvSpPr>
          <p:nvPr/>
        </p:nvSpPr>
        <p:spPr bwMode="auto">
          <a:xfrm>
            <a:off x="6077891" y="4685270"/>
            <a:ext cx="142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pPr algn="ctr" eaLnBrk="1" hangingPunct="1">
              <a:spcBef>
                <a:spcPct val="0"/>
              </a:spcBef>
            </a:pPr>
            <a:r>
              <a:rPr lang="en-US" sz="1800" b="1">
                <a:solidFill>
                  <a:srgbClr val="FF0000"/>
                </a:solidFill>
                <a:latin typeface="Times New Roman" pitchFamily="18" charset="0"/>
              </a:rPr>
              <a:t>respiratory muscles</a:t>
            </a:r>
          </a:p>
          <a:p>
            <a:pPr algn="ctr" eaLnBrk="1" hangingPunct="1">
              <a:spcBef>
                <a:spcPct val="0"/>
              </a:spcBef>
            </a:pPr>
            <a:r>
              <a:rPr lang="en-US" sz="1800" b="1">
                <a:solidFill>
                  <a:srgbClr val="FF0000"/>
                </a:solidFill>
                <a:latin typeface="Times New Roman" pitchFamily="18" charset="0"/>
              </a:rPr>
              <a:t>pressure</a:t>
            </a:r>
          </a:p>
        </p:txBody>
      </p:sp>
      <p:cxnSp>
        <p:nvCxnSpPr>
          <p:cNvPr id="38" name="AutoShape 59"/>
          <p:cNvCxnSpPr>
            <a:cxnSpLocks noChangeAspect="1" noChangeShapeType="1"/>
          </p:cNvCxnSpPr>
          <p:nvPr/>
        </p:nvCxnSpPr>
        <p:spPr bwMode="auto">
          <a:xfrm>
            <a:off x="1880399" y="2149012"/>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Line 73"/>
          <p:cNvSpPr>
            <a:spLocks noChangeAspect="1" noChangeShapeType="1"/>
          </p:cNvSpPr>
          <p:nvPr/>
        </p:nvSpPr>
        <p:spPr bwMode="auto">
          <a:xfrm>
            <a:off x="3171432" y="2141075"/>
            <a:ext cx="792093"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it-IT"/>
          </a:p>
        </p:txBody>
      </p:sp>
      <p:cxnSp>
        <p:nvCxnSpPr>
          <p:cNvPr id="31" name="AutoShape 59"/>
          <p:cNvCxnSpPr>
            <a:cxnSpLocks noChangeAspect="1" noChangeShapeType="1"/>
          </p:cNvCxnSpPr>
          <p:nvPr/>
        </p:nvCxnSpPr>
        <p:spPr bwMode="auto">
          <a:xfrm>
            <a:off x="1880399" y="2149012"/>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o 9">
            <a:extLst>
              <a:ext uri="{FF2B5EF4-FFF2-40B4-BE49-F238E27FC236}">
                <a16:creationId xmlns:a16="http://schemas.microsoft.com/office/drawing/2014/main" id="{F328722B-84CB-4E0B-A8AD-AEA1C620678B}"/>
              </a:ext>
            </a:extLst>
          </p:cNvPr>
          <p:cNvGrpSpPr/>
          <p:nvPr/>
        </p:nvGrpSpPr>
        <p:grpSpPr>
          <a:xfrm>
            <a:off x="4601431" y="4581129"/>
            <a:ext cx="278559" cy="508972"/>
            <a:chOff x="719138" y="4869160"/>
            <a:chExt cx="520959" cy="1412771"/>
          </a:xfrm>
        </p:grpSpPr>
        <p:sp>
          <p:nvSpPr>
            <p:cNvPr id="8" name="Ovale 7">
              <a:extLst>
                <a:ext uri="{FF2B5EF4-FFF2-40B4-BE49-F238E27FC236}">
                  <a16:creationId xmlns:a16="http://schemas.microsoft.com/office/drawing/2014/main" id="{C5AF7214-D6D2-49CF-98C9-D4F78FA08752}"/>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7" name="Ovale 46">
              <a:extLst>
                <a:ext uri="{FF2B5EF4-FFF2-40B4-BE49-F238E27FC236}">
                  <a16:creationId xmlns:a16="http://schemas.microsoft.com/office/drawing/2014/main" id="{9CC3B81E-AA2D-4CC2-81F4-BEB949B239B0}"/>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8" name="Ovale 47">
              <a:extLst>
                <a:ext uri="{FF2B5EF4-FFF2-40B4-BE49-F238E27FC236}">
                  <a16:creationId xmlns:a16="http://schemas.microsoft.com/office/drawing/2014/main" id="{36DA6069-2594-4BD1-AEF9-FB8AAFCAE564}"/>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9" name="Ovale 48">
              <a:extLst>
                <a:ext uri="{FF2B5EF4-FFF2-40B4-BE49-F238E27FC236}">
                  <a16:creationId xmlns:a16="http://schemas.microsoft.com/office/drawing/2014/main" id="{AEEA47BC-C379-495B-BA60-3000A63AD8F5}"/>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59" name="Gruppo 58">
            <a:extLst>
              <a:ext uri="{FF2B5EF4-FFF2-40B4-BE49-F238E27FC236}">
                <a16:creationId xmlns:a16="http://schemas.microsoft.com/office/drawing/2014/main" id="{E469A635-9CC1-DA9E-C8FA-CDEA5BEC57EA}"/>
              </a:ext>
            </a:extLst>
          </p:cNvPr>
          <p:cNvGrpSpPr/>
          <p:nvPr/>
        </p:nvGrpSpPr>
        <p:grpSpPr>
          <a:xfrm>
            <a:off x="3972766" y="2439616"/>
            <a:ext cx="1574931" cy="2110043"/>
            <a:chOff x="1752842" y="3258982"/>
            <a:chExt cx="1818843" cy="2217738"/>
          </a:xfrm>
        </p:grpSpPr>
        <p:sp>
          <p:nvSpPr>
            <p:cNvPr id="7" name="AutoShape 5">
              <a:extLst>
                <a:ext uri="{FF2B5EF4-FFF2-40B4-BE49-F238E27FC236}">
                  <a16:creationId xmlns:a16="http://schemas.microsoft.com/office/drawing/2014/main" id="{553CC01C-ABF2-6C8E-2849-20EE22BEC8D8}"/>
                </a:ext>
              </a:extLst>
            </p:cNvPr>
            <p:cNvSpPr>
              <a:spLocks noChangeAspect="1" noChangeArrowheads="1"/>
            </p:cNvSpPr>
            <p:nvPr/>
          </p:nvSpPr>
          <p:spPr bwMode="auto">
            <a:xfrm>
              <a:off x="2573372" y="5219077"/>
              <a:ext cx="158022" cy="257643"/>
            </a:xfrm>
            <a:prstGeom prst="downArrow">
              <a:avLst>
                <a:gd name="adj1" fmla="val 50000"/>
                <a:gd name="adj2" fmla="val 34459"/>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1" name="AutoShape 6">
              <a:extLst>
                <a:ext uri="{FF2B5EF4-FFF2-40B4-BE49-F238E27FC236}">
                  <a16:creationId xmlns:a16="http://schemas.microsoft.com/office/drawing/2014/main" id="{EF1E68D8-A184-F6D4-F568-ABF37AF3BFDB}"/>
                </a:ext>
              </a:extLst>
            </p:cNvPr>
            <p:cNvSpPr>
              <a:spLocks noChangeAspect="1" noChangeArrowheads="1"/>
            </p:cNvSpPr>
            <p:nvPr/>
          </p:nvSpPr>
          <p:spPr bwMode="auto">
            <a:xfrm rot="15224719">
              <a:off x="3369216" y="4325776"/>
              <a:ext cx="202072" cy="202866"/>
            </a:xfrm>
            <a:prstGeom prst="downArrow">
              <a:avLst>
                <a:gd name="adj1" fmla="val 50000"/>
                <a:gd name="adj2" fmla="val 29688"/>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2" name="AutoShape 7">
              <a:extLst>
                <a:ext uri="{FF2B5EF4-FFF2-40B4-BE49-F238E27FC236}">
                  <a16:creationId xmlns:a16="http://schemas.microsoft.com/office/drawing/2014/main" id="{9D8A03B9-8D64-A064-AB09-70D0F2E81197}"/>
                </a:ext>
              </a:extLst>
            </p:cNvPr>
            <p:cNvSpPr>
              <a:spLocks noChangeAspect="1" noChangeArrowheads="1"/>
            </p:cNvSpPr>
            <p:nvPr/>
          </p:nvSpPr>
          <p:spPr bwMode="auto">
            <a:xfrm rot="6375281" flipH="1">
              <a:off x="1752803" y="4324352"/>
              <a:ext cx="200809" cy="200731"/>
            </a:xfrm>
            <a:prstGeom prst="downArrow">
              <a:avLst>
                <a:gd name="adj1" fmla="val 50000"/>
                <a:gd name="adj2" fmla="val 29560"/>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6" name="Arc 8">
              <a:extLst>
                <a:ext uri="{FF2B5EF4-FFF2-40B4-BE49-F238E27FC236}">
                  <a16:creationId xmlns:a16="http://schemas.microsoft.com/office/drawing/2014/main" id="{BFC37881-D35C-0BCA-552E-310A49A947E4}"/>
                </a:ext>
              </a:extLst>
            </p:cNvPr>
            <p:cNvSpPr>
              <a:spLocks noChangeAspect="1"/>
            </p:cNvSpPr>
            <p:nvPr/>
          </p:nvSpPr>
          <p:spPr bwMode="auto">
            <a:xfrm flipH="1">
              <a:off x="1863341" y="3574717"/>
              <a:ext cx="711098" cy="1883059"/>
            </a:xfrm>
            <a:custGeom>
              <a:avLst/>
              <a:gdLst>
                <a:gd name="G0" fmla="+- 0 0 0"/>
                <a:gd name="G1" fmla="+- 21600 0 0"/>
                <a:gd name="G2" fmla="+- 21600 0 0"/>
                <a:gd name="T0" fmla="*/ 0 w 21600"/>
                <a:gd name="T1" fmla="*/ 0 h 22444"/>
                <a:gd name="T2" fmla="*/ 21583 w 21600"/>
                <a:gd name="T3" fmla="*/ 22444 h 22444"/>
                <a:gd name="T4" fmla="*/ 0 w 21600"/>
                <a:gd name="T5" fmla="*/ 21600 h 22444"/>
              </a:gdLst>
              <a:ahLst/>
              <a:cxnLst>
                <a:cxn ang="0">
                  <a:pos x="T0" y="T1"/>
                </a:cxn>
                <a:cxn ang="0">
                  <a:pos x="T2" y="T3"/>
                </a:cxn>
                <a:cxn ang="0">
                  <a:pos x="T4" y="T5"/>
                </a:cxn>
              </a:cxnLst>
              <a:rect l="0" t="0" r="r" b="b"/>
              <a:pathLst>
                <a:path w="21600" h="22444" fill="none" extrusionOk="0">
                  <a:moveTo>
                    <a:pt x="-1" y="0"/>
                  </a:moveTo>
                  <a:cubicBezTo>
                    <a:pt x="11929" y="0"/>
                    <a:pt x="21600" y="9670"/>
                    <a:pt x="21600" y="21600"/>
                  </a:cubicBezTo>
                  <a:cubicBezTo>
                    <a:pt x="21600" y="21881"/>
                    <a:pt x="21594" y="22162"/>
                    <a:pt x="21583" y="22444"/>
                  </a:cubicBezTo>
                </a:path>
                <a:path w="21600" h="22444" stroke="0" extrusionOk="0">
                  <a:moveTo>
                    <a:pt x="-1" y="0"/>
                  </a:moveTo>
                  <a:cubicBezTo>
                    <a:pt x="11929" y="0"/>
                    <a:pt x="21600" y="9670"/>
                    <a:pt x="21600" y="21600"/>
                  </a:cubicBezTo>
                  <a:cubicBezTo>
                    <a:pt x="21600" y="21881"/>
                    <a:pt x="21594" y="22162"/>
                    <a:pt x="21583" y="22444"/>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9" name="Arc 9">
              <a:extLst>
                <a:ext uri="{FF2B5EF4-FFF2-40B4-BE49-F238E27FC236}">
                  <a16:creationId xmlns:a16="http://schemas.microsoft.com/office/drawing/2014/main" id="{2DCE1682-A043-4466-10AC-CFC704E91F41}"/>
                </a:ext>
              </a:extLst>
            </p:cNvPr>
            <p:cNvSpPr>
              <a:spLocks noChangeAspect="1"/>
            </p:cNvSpPr>
            <p:nvPr/>
          </p:nvSpPr>
          <p:spPr bwMode="auto">
            <a:xfrm flipH="1">
              <a:off x="1869747" y="5210237"/>
              <a:ext cx="1589828" cy="266483"/>
            </a:xfrm>
            <a:custGeom>
              <a:avLst/>
              <a:gdLst>
                <a:gd name="G0" fmla="+- 21580 0 0"/>
                <a:gd name="G1" fmla="+- 21600 0 0"/>
                <a:gd name="G2" fmla="+- 21600 0 0"/>
                <a:gd name="T0" fmla="*/ 0 w 43032"/>
                <a:gd name="T1" fmla="*/ 20675 h 21600"/>
                <a:gd name="T2" fmla="*/ 43032 w 43032"/>
                <a:gd name="T3" fmla="*/ 19073 h 21600"/>
                <a:gd name="T4" fmla="*/ 21580 w 43032"/>
                <a:gd name="T5" fmla="*/ 21600 h 21600"/>
              </a:gdLst>
              <a:ahLst/>
              <a:cxnLst>
                <a:cxn ang="0">
                  <a:pos x="T0" y="T1"/>
                </a:cxn>
                <a:cxn ang="0">
                  <a:pos x="T2" y="T3"/>
                </a:cxn>
                <a:cxn ang="0">
                  <a:pos x="T4" y="T5"/>
                </a:cxn>
              </a:cxnLst>
              <a:rect l="0" t="0" r="r" b="b"/>
              <a:pathLst>
                <a:path w="43032" h="21600" fill="none" extrusionOk="0">
                  <a:moveTo>
                    <a:pt x="-1" y="20674"/>
                  </a:moveTo>
                  <a:cubicBezTo>
                    <a:pt x="495" y="9116"/>
                    <a:pt x="10010" y="-1"/>
                    <a:pt x="21580" y="0"/>
                  </a:cubicBezTo>
                  <a:cubicBezTo>
                    <a:pt x="32531" y="0"/>
                    <a:pt x="41750" y="8196"/>
                    <a:pt x="43031" y="19073"/>
                  </a:cubicBezTo>
                </a:path>
                <a:path w="43032" h="21600" stroke="0" extrusionOk="0">
                  <a:moveTo>
                    <a:pt x="-1" y="20674"/>
                  </a:moveTo>
                  <a:cubicBezTo>
                    <a:pt x="495" y="9116"/>
                    <a:pt x="10010" y="-1"/>
                    <a:pt x="21580" y="0"/>
                  </a:cubicBezTo>
                  <a:cubicBezTo>
                    <a:pt x="32531" y="0"/>
                    <a:pt x="41750" y="8196"/>
                    <a:pt x="43031" y="19073"/>
                  </a:cubicBezTo>
                  <a:lnTo>
                    <a:pt x="2158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0" name="Arc 10">
              <a:extLst>
                <a:ext uri="{FF2B5EF4-FFF2-40B4-BE49-F238E27FC236}">
                  <a16:creationId xmlns:a16="http://schemas.microsoft.com/office/drawing/2014/main" id="{071E3A4F-5EDF-84BA-50B6-86CAE933E499}"/>
                </a:ext>
              </a:extLst>
            </p:cNvPr>
            <p:cNvSpPr>
              <a:spLocks noChangeAspect="1"/>
            </p:cNvSpPr>
            <p:nvPr/>
          </p:nvSpPr>
          <p:spPr bwMode="auto">
            <a:xfrm>
              <a:off x="2751680" y="3574721"/>
              <a:ext cx="713234" cy="1890635"/>
            </a:xfrm>
            <a:custGeom>
              <a:avLst/>
              <a:gdLst>
                <a:gd name="G0" fmla="+- 0 0 0"/>
                <a:gd name="G1" fmla="+- 21600 0 0"/>
                <a:gd name="G2" fmla="+- 21600 0 0"/>
                <a:gd name="T0" fmla="*/ 0 w 21600"/>
                <a:gd name="T1" fmla="*/ 0 h 22545"/>
                <a:gd name="T2" fmla="*/ 21579 w 21600"/>
                <a:gd name="T3" fmla="*/ 22545 h 22545"/>
                <a:gd name="T4" fmla="*/ 0 w 21600"/>
                <a:gd name="T5" fmla="*/ 21600 h 22545"/>
              </a:gdLst>
              <a:ahLst/>
              <a:cxnLst>
                <a:cxn ang="0">
                  <a:pos x="T0" y="T1"/>
                </a:cxn>
                <a:cxn ang="0">
                  <a:pos x="T2" y="T3"/>
                </a:cxn>
                <a:cxn ang="0">
                  <a:pos x="T4" y="T5"/>
                </a:cxn>
              </a:cxnLst>
              <a:rect l="0" t="0" r="r" b="b"/>
              <a:pathLst>
                <a:path w="21600" h="22545" fill="none" extrusionOk="0">
                  <a:moveTo>
                    <a:pt x="-1" y="0"/>
                  </a:moveTo>
                  <a:cubicBezTo>
                    <a:pt x="11929" y="0"/>
                    <a:pt x="21600" y="9670"/>
                    <a:pt x="21600" y="21600"/>
                  </a:cubicBezTo>
                  <a:cubicBezTo>
                    <a:pt x="21600" y="21915"/>
                    <a:pt x="21593" y="22230"/>
                    <a:pt x="21579" y="22545"/>
                  </a:cubicBezTo>
                </a:path>
                <a:path w="21600" h="22545" stroke="0" extrusionOk="0">
                  <a:moveTo>
                    <a:pt x="-1" y="0"/>
                  </a:moveTo>
                  <a:cubicBezTo>
                    <a:pt x="11929" y="0"/>
                    <a:pt x="21600" y="9670"/>
                    <a:pt x="21600" y="21600"/>
                  </a:cubicBezTo>
                  <a:cubicBezTo>
                    <a:pt x="21600" y="21915"/>
                    <a:pt x="21593" y="22230"/>
                    <a:pt x="21579" y="22545"/>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nvGrpSpPr>
            <p:cNvPr id="22" name="Group 11">
              <a:extLst>
                <a:ext uri="{FF2B5EF4-FFF2-40B4-BE49-F238E27FC236}">
                  <a16:creationId xmlns:a16="http://schemas.microsoft.com/office/drawing/2014/main" id="{7488AE2F-3F32-5217-3A2C-F899CCB00AC7}"/>
                </a:ext>
              </a:extLst>
            </p:cNvPr>
            <p:cNvGrpSpPr>
              <a:grpSpLocks noChangeAspect="1"/>
            </p:cNvGrpSpPr>
            <p:nvPr/>
          </p:nvGrpSpPr>
          <p:grpSpPr bwMode="auto">
            <a:xfrm>
              <a:off x="2358767" y="3258982"/>
              <a:ext cx="604327" cy="1130340"/>
              <a:chOff x="2016" y="1008"/>
              <a:chExt cx="817" cy="1200"/>
            </a:xfrm>
          </p:grpSpPr>
          <p:sp>
            <p:nvSpPr>
              <p:cNvPr id="24" name="Freeform 12">
                <a:extLst>
                  <a:ext uri="{FF2B5EF4-FFF2-40B4-BE49-F238E27FC236}">
                    <a16:creationId xmlns:a16="http://schemas.microsoft.com/office/drawing/2014/main" id="{B789A007-6992-EAB5-A8D1-1F638F930D6E}"/>
                  </a:ext>
                </a:extLst>
              </p:cNvPr>
              <p:cNvSpPr>
                <a:spLocks noChangeAspect="1"/>
              </p:cNvSpPr>
              <p:nvPr/>
            </p:nvSpPr>
            <p:spPr bwMode="auto">
              <a:xfrm>
                <a:off x="2016"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33" name="Freeform 13">
                <a:extLst>
                  <a:ext uri="{FF2B5EF4-FFF2-40B4-BE49-F238E27FC236}">
                    <a16:creationId xmlns:a16="http://schemas.microsoft.com/office/drawing/2014/main" id="{9F853A19-2BC5-AB70-9514-003AF3326580}"/>
                  </a:ext>
                </a:extLst>
              </p:cNvPr>
              <p:cNvSpPr>
                <a:spLocks noChangeAspect="1"/>
              </p:cNvSpPr>
              <p:nvPr/>
            </p:nvSpPr>
            <p:spPr bwMode="auto">
              <a:xfrm>
                <a:off x="2133"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0" name="Freeform 14">
                <a:extLst>
                  <a:ext uri="{FF2B5EF4-FFF2-40B4-BE49-F238E27FC236}">
                    <a16:creationId xmlns:a16="http://schemas.microsoft.com/office/drawing/2014/main" id="{AF0133B5-0E76-BB4C-3492-BF5A3B7AF206}"/>
                  </a:ext>
                </a:extLst>
              </p:cNvPr>
              <p:cNvSpPr>
                <a:spLocks noChangeAspect="1"/>
              </p:cNvSpPr>
              <p:nvPr/>
            </p:nvSpPr>
            <p:spPr bwMode="auto">
              <a:xfrm flipH="1">
                <a:off x="2545"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1" name="Freeform 15">
                <a:extLst>
                  <a:ext uri="{FF2B5EF4-FFF2-40B4-BE49-F238E27FC236}">
                    <a16:creationId xmlns:a16="http://schemas.microsoft.com/office/drawing/2014/main" id="{44B38398-8A2F-4758-4C01-E149418EFD45}"/>
                  </a:ext>
                </a:extLst>
              </p:cNvPr>
              <p:cNvSpPr>
                <a:spLocks noChangeAspect="1"/>
              </p:cNvSpPr>
              <p:nvPr/>
            </p:nvSpPr>
            <p:spPr bwMode="auto">
              <a:xfrm flipH="1">
                <a:off x="2428"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nvGrpSpPr>
            <p:cNvPr id="52" name="Group 16">
              <a:extLst>
                <a:ext uri="{FF2B5EF4-FFF2-40B4-BE49-F238E27FC236}">
                  <a16:creationId xmlns:a16="http://schemas.microsoft.com/office/drawing/2014/main" id="{95BEAA08-F937-5027-5A24-E1958EE23807}"/>
                </a:ext>
              </a:extLst>
            </p:cNvPr>
            <p:cNvGrpSpPr>
              <a:grpSpLocks noChangeAspect="1"/>
            </p:cNvGrpSpPr>
            <p:nvPr/>
          </p:nvGrpSpPr>
          <p:grpSpPr bwMode="auto">
            <a:xfrm>
              <a:off x="1930607" y="3665649"/>
              <a:ext cx="1460634" cy="1632995"/>
              <a:chOff x="1440" y="1440"/>
              <a:chExt cx="1969" cy="1732"/>
            </a:xfrm>
          </p:grpSpPr>
          <p:sp>
            <p:nvSpPr>
              <p:cNvPr id="53" name="Arc 17">
                <a:extLst>
                  <a:ext uri="{FF2B5EF4-FFF2-40B4-BE49-F238E27FC236}">
                    <a16:creationId xmlns:a16="http://schemas.microsoft.com/office/drawing/2014/main" id="{8B209852-6ED1-3DB8-4EE4-0CF603E1EB26}"/>
                  </a:ext>
                </a:extLst>
              </p:cNvPr>
              <p:cNvSpPr>
                <a:spLocks noChangeAspect="1"/>
              </p:cNvSpPr>
              <p:nvPr/>
            </p:nvSpPr>
            <p:spPr bwMode="auto">
              <a:xfrm flipH="1">
                <a:off x="1440"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4" name="Arc 18">
                <a:extLst>
                  <a:ext uri="{FF2B5EF4-FFF2-40B4-BE49-F238E27FC236}">
                    <a16:creationId xmlns:a16="http://schemas.microsoft.com/office/drawing/2014/main" id="{89258CE1-E92B-F7E4-7423-A82925A5BBA7}"/>
                  </a:ext>
                </a:extLst>
              </p:cNvPr>
              <p:cNvSpPr>
                <a:spLocks noChangeAspect="1"/>
              </p:cNvSpPr>
              <p:nvPr/>
            </p:nvSpPr>
            <p:spPr bwMode="auto">
              <a:xfrm>
                <a:off x="1443"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5" name="Arc 19">
                <a:extLst>
                  <a:ext uri="{FF2B5EF4-FFF2-40B4-BE49-F238E27FC236}">
                    <a16:creationId xmlns:a16="http://schemas.microsoft.com/office/drawing/2014/main" id="{D5FF5887-6CE5-95D8-F45E-3F854FD8C7CF}"/>
                  </a:ext>
                </a:extLst>
              </p:cNvPr>
              <p:cNvSpPr>
                <a:spLocks noChangeAspect="1"/>
              </p:cNvSpPr>
              <p:nvPr/>
            </p:nvSpPr>
            <p:spPr bwMode="auto">
              <a:xfrm flipH="1">
                <a:off x="2304"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6" name="Arc 20">
                <a:extLst>
                  <a:ext uri="{FF2B5EF4-FFF2-40B4-BE49-F238E27FC236}">
                    <a16:creationId xmlns:a16="http://schemas.microsoft.com/office/drawing/2014/main" id="{4D1E79E0-5C8E-52CC-9574-6EEC56A95352}"/>
                  </a:ext>
                </a:extLst>
              </p:cNvPr>
              <p:cNvSpPr>
                <a:spLocks noChangeAspect="1"/>
              </p:cNvSpPr>
              <p:nvPr/>
            </p:nvSpPr>
            <p:spPr bwMode="auto">
              <a:xfrm>
                <a:off x="2545"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7" name="Arc 21">
                <a:extLst>
                  <a:ext uri="{FF2B5EF4-FFF2-40B4-BE49-F238E27FC236}">
                    <a16:creationId xmlns:a16="http://schemas.microsoft.com/office/drawing/2014/main" id="{406857E1-942F-A063-8BBF-304FDB5C5F4D}"/>
                  </a:ext>
                </a:extLst>
              </p:cNvPr>
              <p:cNvSpPr>
                <a:spLocks noChangeAspect="1"/>
              </p:cNvSpPr>
              <p:nvPr/>
            </p:nvSpPr>
            <p:spPr bwMode="auto">
              <a:xfrm flipH="1">
                <a:off x="2422"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8" name="Arc 22">
                <a:extLst>
                  <a:ext uri="{FF2B5EF4-FFF2-40B4-BE49-F238E27FC236}">
                    <a16:creationId xmlns:a16="http://schemas.microsoft.com/office/drawing/2014/main" id="{4DD3CA89-6D47-3867-1C22-621144937FF9}"/>
                  </a:ext>
                </a:extLst>
              </p:cNvPr>
              <p:cNvSpPr>
                <a:spLocks noChangeAspect="1"/>
              </p:cNvSpPr>
              <p:nvPr/>
            </p:nvSpPr>
            <p:spPr bwMode="auto">
              <a:xfrm>
                <a:off x="2305"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grpSp>
        <p:nvGrpSpPr>
          <p:cNvPr id="65" name="Gruppo 64">
            <a:extLst>
              <a:ext uri="{FF2B5EF4-FFF2-40B4-BE49-F238E27FC236}">
                <a16:creationId xmlns:a16="http://schemas.microsoft.com/office/drawing/2014/main" id="{04DAC089-E037-F8F5-3D97-AAE21E425887}"/>
              </a:ext>
            </a:extLst>
          </p:cNvPr>
          <p:cNvGrpSpPr/>
          <p:nvPr/>
        </p:nvGrpSpPr>
        <p:grpSpPr>
          <a:xfrm rot="6459466">
            <a:off x="3916103" y="2991504"/>
            <a:ext cx="209117" cy="418046"/>
            <a:chOff x="719138" y="4869160"/>
            <a:chExt cx="520959" cy="1412771"/>
          </a:xfrm>
        </p:grpSpPr>
        <p:sp>
          <p:nvSpPr>
            <p:cNvPr id="66" name="Ovale 65">
              <a:extLst>
                <a:ext uri="{FF2B5EF4-FFF2-40B4-BE49-F238E27FC236}">
                  <a16:creationId xmlns:a16="http://schemas.microsoft.com/office/drawing/2014/main" id="{8B90388B-6B6A-B631-A1C4-47810365EB48}"/>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7" name="Ovale 66">
              <a:extLst>
                <a:ext uri="{FF2B5EF4-FFF2-40B4-BE49-F238E27FC236}">
                  <a16:creationId xmlns:a16="http://schemas.microsoft.com/office/drawing/2014/main" id="{41007BDA-8259-4C11-1B4C-5DF9585D80F6}"/>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8" name="Ovale 67">
              <a:extLst>
                <a:ext uri="{FF2B5EF4-FFF2-40B4-BE49-F238E27FC236}">
                  <a16:creationId xmlns:a16="http://schemas.microsoft.com/office/drawing/2014/main" id="{B54F58E1-82DB-7183-01F0-AA581B5CC4C2}"/>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9" name="Ovale 68">
              <a:extLst>
                <a:ext uri="{FF2B5EF4-FFF2-40B4-BE49-F238E27FC236}">
                  <a16:creationId xmlns:a16="http://schemas.microsoft.com/office/drawing/2014/main" id="{48B7CF97-C883-18A6-0749-94A1731F00AC}"/>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70" name="Gruppo 69">
            <a:extLst>
              <a:ext uri="{FF2B5EF4-FFF2-40B4-BE49-F238E27FC236}">
                <a16:creationId xmlns:a16="http://schemas.microsoft.com/office/drawing/2014/main" id="{F5B09B38-3D27-0067-3985-CB67E8DE137A}"/>
              </a:ext>
            </a:extLst>
          </p:cNvPr>
          <p:cNvGrpSpPr/>
          <p:nvPr/>
        </p:nvGrpSpPr>
        <p:grpSpPr>
          <a:xfrm rot="14746715">
            <a:off x="5392813" y="2966365"/>
            <a:ext cx="209117" cy="418046"/>
            <a:chOff x="719138" y="4869160"/>
            <a:chExt cx="520959" cy="1412771"/>
          </a:xfrm>
        </p:grpSpPr>
        <p:sp>
          <p:nvSpPr>
            <p:cNvPr id="71" name="Ovale 70">
              <a:extLst>
                <a:ext uri="{FF2B5EF4-FFF2-40B4-BE49-F238E27FC236}">
                  <a16:creationId xmlns:a16="http://schemas.microsoft.com/office/drawing/2014/main" id="{77696898-11ED-573E-692D-8EBC6F1CBAC9}"/>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2" name="Ovale 71">
              <a:extLst>
                <a:ext uri="{FF2B5EF4-FFF2-40B4-BE49-F238E27FC236}">
                  <a16:creationId xmlns:a16="http://schemas.microsoft.com/office/drawing/2014/main" id="{C02014A1-CC02-037B-7BEA-DDC09ECFAF6B}"/>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3" name="Ovale 72">
              <a:extLst>
                <a:ext uri="{FF2B5EF4-FFF2-40B4-BE49-F238E27FC236}">
                  <a16:creationId xmlns:a16="http://schemas.microsoft.com/office/drawing/2014/main" id="{B08CC2E0-BE63-4F71-ED5D-82A54B27567A}"/>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4" name="Ovale 73">
              <a:extLst>
                <a:ext uri="{FF2B5EF4-FFF2-40B4-BE49-F238E27FC236}">
                  <a16:creationId xmlns:a16="http://schemas.microsoft.com/office/drawing/2014/main" id="{01E89879-360F-4BA3-947C-2DEF2F76EBD6}"/>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cxnSp>
        <p:nvCxnSpPr>
          <p:cNvPr id="77" name="Connettore 2 76">
            <a:extLst>
              <a:ext uri="{FF2B5EF4-FFF2-40B4-BE49-F238E27FC236}">
                <a16:creationId xmlns:a16="http://schemas.microsoft.com/office/drawing/2014/main" id="{FA5D5144-B97E-E537-F9CC-A0D5A0617443}"/>
              </a:ext>
            </a:extLst>
          </p:cNvPr>
          <p:cNvCxnSpPr/>
          <p:nvPr/>
        </p:nvCxnSpPr>
        <p:spPr bwMode="auto">
          <a:xfrm>
            <a:off x="5586462" y="3363563"/>
            <a:ext cx="634217" cy="1764112"/>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ttore 2 79">
            <a:extLst>
              <a:ext uri="{FF2B5EF4-FFF2-40B4-BE49-F238E27FC236}">
                <a16:creationId xmlns:a16="http://schemas.microsoft.com/office/drawing/2014/main" id="{2F8173AC-96C0-408C-E0F8-CB9B421B3BBB}"/>
              </a:ext>
            </a:extLst>
          </p:cNvPr>
          <p:cNvCxnSpPr/>
          <p:nvPr/>
        </p:nvCxnSpPr>
        <p:spPr bwMode="auto">
          <a:xfrm>
            <a:off x="4978876" y="4990904"/>
            <a:ext cx="1241803" cy="175780"/>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magine 3">
            <a:extLst>
              <a:ext uri="{FF2B5EF4-FFF2-40B4-BE49-F238E27FC236}">
                <a16:creationId xmlns:a16="http://schemas.microsoft.com/office/drawing/2014/main" id="{911E9CF9-CCA4-7299-F134-B67B945D3B35}"/>
              </a:ext>
            </a:extLst>
          </p:cNvPr>
          <p:cNvPicPr>
            <a:picLocks noChangeAspect="1"/>
          </p:cNvPicPr>
          <p:nvPr/>
        </p:nvPicPr>
        <p:blipFill rotWithShape="1">
          <a:blip r:embed="rId3"/>
          <a:srcRect l="15326" t="22269" r="55079" b="57748"/>
          <a:stretch/>
        </p:blipFill>
        <p:spPr>
          <a:xfrm>
            <a:off x="7376333" y="4820126"/>
            <a:ext cx="1624877" cy="693116"/>
          </a:xfrm>
          <a:prstGeom prst="rect">
            <a:avLst/>
          </a:prstGeom>
        </p:spPr>
      </p:pic>
      <p:grpSp>
        <p:nvGrpSpPr>
          <p:cNvPr id="14" name="Group 24">
            <a:extLst>
              <a:ext uri="{FF2B5EF4-FFF2-40B4-BE49-F238E27FC236}">
                <a16:creationId xmlns:a16="http://schemas.microsoft.com/office/drawing/2014/main" id="{D81897F1-2A16-299A-CA21-2A31E456DDE5}"/>
              </a:ext>
            </a:extLst>
          </p:cNvPr>
          <p:cNvGrpSpPr>
            <a:grpSpLocks noChangeAspect="1"/>
          </p:cNvGrpSpPr>
          <p:nvPr/>
        </p:nvGrpSpPr>
        <p:grpSpPr bwMode="auto">
          <a:xfrm rot="16200000">
            <a:off x="-219303" y="1852146"/>
            <a:ext cx="1289220" cy="577858"/>
            <a:chOff x="2705" y="1955"/>
            <a:chExt cx="342" cy="136"/>
          </a:xfrm>
        </p:grpSpPr>
        <p:sp>
          <p:nvSpPr>
            <p:cNvPr id="15" name="Rectangle 25">
              <a:extLst>
                <a:ext uri="{FF2B5EF4-FFF2-40B4-BE49-F238E27FC236}">
                  <a16:creationId xmlns:a16="http://schemas.microsoft.com/office/drawing/2014/main" id="{4EA4CDA0-2EC9-FF85-7631-2D8FE0716B91}"/>
                </a:ext>
              </a:extLst>
            </p:cNvPr>
            <p:cNvSpPr>
              <a:spLocks noChangeAspect="1" noChangeArrowheads="1"/>
            </p:cNvSpPr>
            <p:nvPr/>
          </p:nvSpPr>
          <p:spPr bwMode="auto">
            <a:xfrm>
              <a:off x="2828" y="1955"/>
              <a:ext cx="96" cy="56"/>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7" name="Freeform 26">
              <a:extLst>
                <a:ext uri="{FF2B5EF4-FFF2-40B4-BE49-F238E27FC236}">
                  <a16:creationId xmlns:a16="http://schemas.microsoft.com/office/drawing/2014/main" id="{AB266F9D-DB69-8CBB-05EF-EDB7F556356A}"/>
                </a:ext>
              </a:extLst>
            </p:cNvPr>
            <p:cNvSpPr>
              <a:spLocks noChangeAspect="1"/>
            </p:cNvSpPr>
            <p:nvPr/>
          </p:nvSpPr>
          <p:spPr bwMode="auto">
            <a:xfrm>
              <a:off x="2705" y="1955"/>
              <a:ext cx="342" cy="127"/>
            </a:xfrm>
            <a:custGeom>
              <a:avLst/>
              <a:gdLst>
                <a:gd name="T0" fmla="*/ 0 w 1200"/>
                <a:gd name="T1" fmla="*/ 432 h 432"/>
                <a:gd name="T2" fmla="*/ 432 w 1200"/>
                <a:gd name="T3" fmla="*/ 192 h 432"/>
                <a:gd name="T4" fmla="*/ 432 w 1200"/>
                <a:gd name="T5" fmla="*/ 0 h 432"/>
                <a:gd name="T6" fmla="*/ 768 w 1200"/>
                <a:gd name="T7" fmla="*/ 0 h 432"/>
                <a:gd name="T8" fmla="*/ 768 w 1200"/>
                <a:gd name="T9" fmla="*/ 192 h 432"/>
                <a:gd name="T10" fmla="*/ 1200 w 1200"/>
                <a:gd name="T11" fmla="*/ 432 h 432"/>
              </a:gdLst>
              <a:ahLst/>
              <a:cxnLst>
                <a:cxn ang="0">
                  <a:pos x="T0" y="T1"/>
                </a:cxn>
                <a:cxn ang="0">
                  <a:pos x="T2" y="T3"/>
                </a:cxn>
                <a:cxn ang="0">
                  <a:pos x="T4" y="T5"/>
                </a:cxn>
                <a:cxn ang="0">
                  <a:pos x="T6" y="T7"/>
                </a:cxn>
                <a:cxn ang="0">
                  <a:pos x="T8" y="T9"/>
                </a:cxn>
                <a:cxn ang="0">
                  <a:pos x="T10" y="T11"/>
                </a:cxn>
              </a:cxnLst>
              <a:rect l="0" t="0" r="r" b="b"/>
              <a:pathLst>
                <a:path w="1200" h="432">
                  <a:moveTo>
                    <a:pt x="0" y="432"/>
                  </a:moveTo>
                  <a:lnTo>
                    <a:pt x="432" y="192"/>
                  </a:lnTo>
                  <a:lnTo>
                    <a:pt x="432" y="0"/>
                  </a:lnTo>
                  <a:lnTo>
                    <a:pt x="768" y="0"/>
                  </a:lnTo>
                  <a:lnTo>
                    <a:pt x="768" y="192"/>
                  </a:lnTo>
                  <a:lnTo>
                    <a:pt x="1200" y="432"/>
                  </a:lnTo>
                </a:path>
              </a:pathLst>
            </a:custGeom>
            <a:noFill/>
            <a:ln w="28575"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8" name="Line 27">
              <a:extLst>
                <a:ext uri="{FF2B5EF4-FFF2-40B4-BE49-F238E27FC236}">
                  <a16:creationId xmlns:a16="http://schemas.microsoft.com/office/drawing/2014/main" id="{4E3D7DBA-7531-E0E3-0EE0-A5467CC32911}"/>
                </a:ext>
              </a:extLst>
            </p:cNvPr>
            <p:cNvSpPr>
              <a:spLocks noChangeAspect="1" noChangeShapeType="1"/>
            </p:cNvSpPr>
            <p:nvPr/>
          </p:nvSpPr>
          <p:spPr bwMode="auto">
            <a:xfrm>
              <a:off x="2828" y="2011"/>
              <a:ext cx="96"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1" name="Line 28">
              <a:extLst>
                <a:ext uri="{FF2B5EF4-FFF2-40B4-BE49-F238E27FC236}">
                  <a16:creationId xmlns:a16="http://schemas.microsoft.com/office/drawing/2014/main" id="{6969E4E0-9E1A-BDE4-9B92-AEDD5C41C575}"/>
                </a:ext>
              </a:extLst>
            </p:cNvPr>
            <p:cNvSpPr>
              <a:spLocks noChangeAspect="1" noChangeShapeType="1"/>
            </p:cNvSpPr>
            <p:nvPr/>
          </p:nvSpPr>
          <p:spPr bwMode="auto">
            <a:xfrm flipV="1">
              <a:off x="2710" y="2091"/>
              <a:ext cx="333"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20000"/>
                </a:spcBef>
                <a:spcAft>
                  <a:spcPct val="0"/>
                </a:spcAft>
              </a:pPr>
              <a:endParaRPr lang="it-IT" sz="2400">
                <a:solidFill>
                  <a:srgbClr val="000000"/>
                </a:solidFill>
              </a:endParaRPr>
            </a:p>
          </p:txBody>
        </p:sp>
      </p:grpSp>
      <p:sp>
        <p:nvSpPr>
          <p:cNvPr id="28" name="CasellaDiTesto 27">
            <a:extLst>
              <a:ext uri="{FF2B5EF4-FFF2-40B4-BE49-F238E27FC236}">
                <a16:creationId xmlns:a16="http://schemas.microsoft.com/office/drawing/2014/main" id="{4E2E8719-002A-D9AB-3F85-AF30EAD4EB6E}"/>
              </a:ext>
            </a:extLst>
          </p:cNvPr>
          <p:cNvSpPr txBox="1"/>
          <p:nvPr/>
        </p:nvSpPr>
        <p:spPr>
          <a:xfrm>
            <a:off x="2926853" y="2179482"/>
            <a:ext cx="1107996" cy="369332"/>
          </a:xfrm>
          <a:prstGeom prst="rect">
            <a:avLst/>
          </a:prstGeom>
          <a:noFill/>
        </p:spPr>
        <p:txBody>
          <a:bodyPr wrap="none" rtlCol="0">
            <a:spAutoFit/>
          </a:bodyPr>
          <a:lstStyle/>
          <a:p>
            <a:r>
              <a:rPr lang="en-US"/>
              <a:t>Pressure</a:t>
            </a:r>
          </a:p>
        </p:txBody>
      </p:sp>
      <p:sp>
        <p:nvSpPr>
          <p:cNvPr id="29" name="CasellaDiTesto 28">
            <a:extLst>
              <a:ext uri="{FF2B5EF4-FFF2-40B4-BE49-F238E27FC236}">
                <a16:creationId xmlns:a16="http://schemas.microsoft.com/office/drawing/2014/main" id="{76814F24-E83F-D804-CA03-62BF02AF5C5E}"/>
              </a:ext>
            </a:extLst>
          </p:cNvPr>
          <p:cNvSpPr txBox="1"/>
          <p:nvPr/>
        </p:nvSpPr>
        <p:spPr>
          <a:xfrm>
            <a:off x="3073906" y="1593371"/>
            <a:ext cx="671979" cy="369332"/>
          </a:xfrm>
          <a:prstGeom prst="rect">
            <a:avLst/>
          </a:prstGeom>
          <a:noFill/>
        </p:spPr>
        <p:txBody>
          <a:bodyPr wrap="none" rtlCol="0">
            <a:spAutoFit/>
          </a:bodyPr>
          <a:lstStyle/>
          <a:p>
            <a:r>
              <a:rPr lang="en-US"/>
              <a:t>Flow</a:t>
            </a:r>
          </a:p>
        </p:txBody>
      </p:sp>
      <p:sp>
        <p:nvSpPr>
          <p:cNvPr id="26" name="Rettangolo 25">
            <a:extLst>
              <a:ext uri="{FF2B5EF4-FFF2-40B4-BE49-F238E27FC236}">
                <a16:creationId xmlns:a16="http://schemas.microsoft.com/office/drawing/2014/main" id="{9A1EC458-20F9-CC03-EE1D-7724E683653D}"/>
              </a:ext>
            </a:extLst>
          </p:cNvPr>
          <p:cNvSpPr/>
          <p:nvPr/>
        </p:nvSpPr>
        <p:spPr>
          <a:xfrm>
            <a:off x="240632" y="2871879"/>
            <a:ext cx="2833274" cy="2554545"/>
          </a:xfrm>
          <a:prstGeom prst="rect">
            <a:avLst/>
          </a:prstGeom>
        </p:spPr>
        <p:txBody>
          <a:bodyPr wrap="square" lIns="91440" tIns="45720" rIns="91440" bIns="45720" anchor="t">
            <a:spAutoFit/>
          </a:bodyPr>
          <a:lstStyle/>
          <a:p>
            <a:pPr algn="ctr" fontAlgn="base">
              <a:spcBef>
                <a:spcPct val="0"/>
              </a:spcBef>
              <a:spcAft>
                <a:spcPct val="0"/>
              </a:spcAft>
            </a:pPr>
            <a:r>
              <a:rPr lang="en-US" sz="2000" b="1" dirty="0" err="1">
                <a:solidFill>
                  <a:srgbClr val="000000"/>
                </a:solidFill>
                <a:latin typeface="Arial"/>
                <a:cs typeface="Arial"/>
              </a:rPr>
              <a:t>Oscillometry</a:t>
            </a:r>
            <a:r>
              <a:rPr lang="en-US" sz="2000" b="1" dirty="0">
                <a:solidFill>
                  <a:srgbClr val="000000"/>
                </a:solidFill>
                <a:latin typeface="Arial"/>
                <a:cs typeface="Arial"/>
              </a:rPr>
              <a:t> allows the determination of the lung mechanical properties by looking at the flow response to </a:t>
            </a:r>
            <a:r>
              <a:rPr lang="en-US" sz="2000" b="1" dirty="0">
                <a:solidFill>
                  <a:srgbClr val="000000"/>
                </a:solidFill>
                <a:highlight>
                  <a:srgbClr val="FFFF00"/>
                </a:highlight>
                <a:latin typeface="Arial"/>
                <a:cs typeface="Arial"/>
              </a:rPr>
              <a:t>small amplitude</a:t>
            </a:r>
            <a:r>
              <a:rPr lang="en-US" sz="2000" b="1" dirty="0">
                <a:solidFill>
                  <a:srgbClr val="000000"/>
                </a:solidFill>
                <a:latin typeface="Arial"/>
                <a:cs typeface="Arial"/>
              </a:rPr>
              <a:t>, high frequency pressure oscillations</a:t>
            </a:r>
          </a:p>
        </p:txBody>
      </p:sp>
      <p:sp>
        <p:nvSpPr>
          <p:cNvPr id="27" name="Text Box 3">
            <a:extLst>
              <a:ext uri="{FF2B5EF4-FFF2-40B4-BE49-F238E27FC236}">
                <a16:creationId xmlns:a16="http://schemas.microsoft.com/office/drawing/2014/main" id="{830B629D-41A7-B91A-9E1D-98DB5998F2A5}"/>
              </a:ext>
            </a:extLst>
          </p:cNvPr>
          <p:cNvSpPr txBox="1">
            <a:spLocks noChangeArrowheads="1"/>
          </p:cNvSpPr>
          <p:nvPr/>
        </p:nvSpPr>
        <p:spPr bwMode="auto">
          <a:xfrm>
            <a:off x="543865" y="7494505"/>
            <a:ext cx="3953813" cy="646331"/>
          </a:xfrm>
          <a:prstGeom prst="rect">
            <a:avLst/>
          </a:prstGeom>
          <a:noFill/>
          <a:ln>
            <a:noFill/>
          </a:ln>
          <a:effectLst/>
        </p:spPr>
        <p:txBody>
          <a:bodyPr wrap="square">
            <a:spAutoFit/>
          </a:bodyPr>
          <a:lstStyle/>
          <a:p>
            <a:pPr algn="ctr" fontAlgn="base">
              <a:spcBef>
                <a:spcPct val="50000"/>
              </a:spcBef>
              <a:spcAft>
                <a:spcPct val="0"/>
              </a:spcAft>
            </a:pPr>
            <a:r>
              <a:rPr lang="en-US" altLang="en-US" sz="1200" b="1">
                <a:solidFill>
                  <a:srgbClr val="000000"/>
                </a:solidFill>
                <a:latin typeface="Times New Roman" pitchFamily="18" charset="0"/>
              </a:rPr>
              <a:t>DuBois AB, Brody AW, Lewis DH, Burgess BF. Oscillation mechanics of lungs and chest in man. J </a:t>
            </a:r>
            <a:r>
              <a:rPr lang="en-US" altLang="en-US" sz="1200" b="1" err="1">
                <a:solidFill>
                  <a:srgbClr val="000000"/>
                </a:solidFill>
                <a:latin typeface="Times New Roman" pitchFamily="18" charset="0"/>
              </a:rPr>
              <a:t>Appl</a:t>
            </a:r>
            <a:r>
              <a:rPr lang="en-US" altLang="en-US" sz="1200" b="1">
                <a:solidFill>
                  <a:srgbClr val="000000"/>
                </a:solidFill>
                <a:latin typeface="Times New Roman" pitchFamily="18" charset="0"/>
              </a:rPr>
              <a:t> </a:t>
            </a:r>
            <a:r>
              <a:rPr lang="en-US" altLang="en-US" sz="1200" b="1" err="1">
                <a:solidFill>
                  <a:srgbClr val="000000"/>
                </a:solidFill>
                <a:latin typeface="Times New Roman" pitchFamily="18" charset="0"/>
              </a:rPr>
              <a:t>Physiol</a:t>
            </a:r>
            <a:r>
              <a:rPr lang="en-US" altLang="en-US" sz="1200" b="1">
                <a:solidFill>
                  <a:srgbClr val="000000"/>
                </a:solidFill>
                <a:latin typeface="Times New Roman" pitchFamily="18" charset="0"/>
              </a:rPr>
              <a:t> 1956; 8: 587-94</a:t>
            </a:r>
          </a:p>
        </p:txBody>
      </p:sp>
      <p:sp>
        <p:nvSpPr>
          <p:cNvPr id="30" name="Text Box 3">
            <a:extLst>
              <a:ext uri="{FF2B5EF4-FFF2-40B4-BE49-F238E27FC236}">
                <a16:creationId xmlns:a16="http://schemas.microsoft.com/office/drawing/2014/main" id="{460E4AF9-146D-EE36-ADA6-84DE02212607}"/>
              </a:ext>
            </a:extLst>
          </p:cNvPr>
          <p:cNvSpPr txBox="1">
            <a:spLocks noChangeArrowheads="1"/>
          </p:cNvSpPr>
          <p:nvPr/>
        </p:nvSpPr>
        <p:spPr bwMode="auto">
          <a:xfrm>
            <a:off x="88095" y="6021270"/>
            <a:ext cx="5271656" cy="461665"/>
          </a:xfrm>
          <a:prstGeom prst="rect">
            <a:avLst/>
          </a:prstGeom>
          <a:noFill/>
          <a:ln>
            <a:noFill/>
          </a:ln>
          <a:effectLst/>
        </p:spPr>
        <p:txBody>
          <a:bodyPr wrap="square">
            <a:spAutoFit/>
          </a:bodyPr>
          <a:lstStyle/>
          <a:p>
            <a:pPr fontAlgn="base">
              <a:spcBef>
                <a:spcPct val="50000"/>
              </a:spcBef>
              <a:spcAft>
                <a:spcPct val="0"/>
              </a:spcAft>
            </a:pPr>
            <a:r>
              <a:rPr lang="en-US" altLang="en-US" sz="1200" b="1" dirty="0">
                <a:solidFill>
                  <a:srgbClr val="000000"/>
                </a:solidFill>
                <a:latin typeface="Times New Roman" pitchFamily="18" charset="0"/>
              </a:rPr>
              <a:t>DuBois AB, Brody AW, Lewis DH, Burgess BF. Oscillation mechanics of lungs and chest in man. J Appl </a:t>
            </a:r>
            <a:r>
              <a:rPr lang="en-US" altLang="en-US" sz="1200" b="1" dirty="0" err="1">
                <a:solidFill>
                  <a:srgbClr val="000000"/>
                </a:solidFill>
                <a:latin typeface="Times New Roman" pitchFamily="18" charset="0"/>
              </a:rPr>
              <a:t>Physiol</a:t>
            </a:r>
            <a:r>
              <a:rPr lang="en-US" altLang="en-US" sz="1200" b="1" dirty="0">
                <a:solidFill>
                  <a:srgbClr val="000000"/>
                </a:solidFill>
                <a:latin typeface="Times New Roman" pitchFamily="18" charset="0"/>
              </a:rPr>
              <a:t> 1956; 8: 587-94</a:t>
            </a:r>
          </a:p>
        </p:txBody>
      </p:sp>
      <p:grpSp>
        <p:nvGrpSpPr>
          <p:cNvPr id="32" name="Gruppo 31">
            <a:extLst>
              <a:ext uri="{FF2B5EF4-FFF2-40B4-BE49-F238E27FC236}">
                <a16:creationId xmlns:a16="http://schemas.microsoft.com/office/drawing/2014/main" id="{EAA2B63C-FAC3-3ED2-BDC1-E440DB485431}"/>
              </a:ext>
            </a:extLst>
          </p:cNvPr>
          <p:cNvGrpSpPr/>
          <p:nvPr/>
        </p:nvGrpSpPr>
        <p:grpSpPr>
          <a:xfrm>
            <a:off x="1003083" y="1939289"/>
            <a:ext cx="1623717" cy="399802"/>
            <a:chOff x="1121124" y="2900561"/>
            <a:chExt cx="1623717" cy="399802"/>
          </a:xfrm>
        </p:grpSpPr>
        <p:cxnSp>
          <p:nvCxnSpPr>
            <p:cNvPr id="34" name="AutoShape 59">
              <a:extLst>
                <a:ext uri="{FF2B5EF4-FFF2-40B4-BE49-F238E27FC236}">
                  <a16:creationId xmlns:a16="http://schemas.microsoft.com/office/drawing/2014/main" id="{0354EF11-D5F9-7279-D6A0-B859A399A41B}"/>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59">
              <a:extLst>
                <a:ext uri="{FF2B5EF4-FFF2-40B4-BE49-F238E27FC236}">
                  <a16:creationId xmlns:a16="http://schemas.microsoft.com/office/drawing/2014/main" id="{0660813B-23CC-1F45-6675-A115BF00F411}"/>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Freeform 29">
              <a:extLst>
                <a:ext uri="{FF2B5EF4-FFF2-40B4-BE49-F238E27FC236}">
                  <a16:creationId xmlns:a16="http://schemas.microsoft.com/office/drawing/2014/main" id="{2B3B36A6-4941-2CBE-E4DF-B009975EE626}"/>
                </a:ext>
              </a:extLst>
            </p:cNvPr>
            <p:cNvSpPr>
              <a:spLocks noChangeAspect="1"/>
            </p:cNvSpPr>
            <p:nvPr/>
          </p:nvSpPr>
          <p:spPr bwMode="auto">
            <a:xfrm rot="10800000" flipH="1" flipV="1">
              <a:off x="1121124" y="2958496"/>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37" name="Freeform 29">
              <a:extLst>
                <a:ext uri="{FF2B5EF4-FFF2-40B4-BE49-F238E27FC236}">
                  <a16:creationId xmlns:a16="http://schemas.microsoft.com/office/drawing/2014/main" id="{A32D9D7A-09F1-4C3D-13FD-53313C499C1F}"/>
                </a:ext>
              </a:extLst>
            </p:cNvPr>
            <p:cNvSpPr>
              <a:spLocks noChangeAspect="1"/>
            </p:cNvSpPr>
            <p:nvPr/>
          </p:nvSpPr>
          <p:spPr bwMode="auto">
            <a:xfrm rot="10800000" flipH="1" flipV="1">
              <a:off x="1658351" y="2948860"/>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39" name="Freeform 29">
              <a:extLst>
                <a:ext uri="{FF2B5EF4-FFF2-40B4-BE49-F238E27FC236}">
                  <a16:creationId xmlns:a16="http://schemas.microsoft.com/office/drawing/2014/main" id="{C364269E-DFE6-A65D-2882-8215F294705D}"/>
                </a:ext>
              </a:extLst>
            </p:cNvPr>
            <p:cNvSpPr>
              <a:spLocks noChangeAspect="1"/>
            </p:cNvSpPr>
            <p:nvPr/>
          </p:nvSpPr>
          <p:spPr bwMode="auto">
            <a:xfrm rot="10800000" flipH="1" flipV="1">
              <a:off x="2198533" y="2955543"/>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grpSp>
    </p:spTree>
    <p:extLst>
      <p:ext uri="{BB962C8B-B14F-4D97-AF65-F5344CB8AC3E}">
        <p14:creationId xmlns:p14="http://schemas.microsoft.com/office/powerpoint/2010/main" val="244067490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C6A2422C-D5E8-41BD-A67E-6B298504613E}"/>
              </a:ext>
            </a:extLst>
          </p:cNvPr>
          <p:cNvSpPr/>
          <p:nvPr/>
        </p:nvSpPr>
        <p:spPr>
          <a:xfrm>
            <a:off x="719138" y="873125"/>
            <a:ext cx="7632848" cy="5262979"/>
          </a:xfrm>
          <a:prstGeom prst="rect">
            <a:avLst/>
          </a:prstGeom>
        </p:spPr>
        <p:txBody>
          <a:bodyPr wrap="square">
            <a:spAutoFit/>
          </a:bodyPr>
          <a:lstStyle/>
          <a:p>
            <a:pPr marL="342900" indent="-342900">
              <a:buFont typeface="Arial" panose="020B0604020202020204" pitchFamily="34" charset="0"/>
              <a:buChar char="•"/>
            </a:pPr>
            <a:r>
              <a:rPr lang="en-US" sz="2400" b="1" dirty="0">
                <a:solidFill>
                  <a:srgbClr val="000000"/>
                </a:solidFill>
                <a:latin typeface="Arial" charset="0"/>
              </a:rPr>
              <a:t>Optimize ventilation parameters</a:t>
            </a:r>
          </a:p>
          <a:p>
            <a:r>
              <a:rPr lang="en-US" sz="2400" dirty="0">
                <a:solidFill>
                  <a:srgbClr val="000000"/>
                </a:solidFill>
                <a:latin typeface="Arial" charset="0"/>
              </a:rPr>
              <a:t>     -   CDP - PEEP</a:t>
            </a:r>
          </a:p>
          <a:p>
            <a:pPr marL="342900" indent="-342900">
              <a:buFont typeface="Arial" panose="020B0604020202020204" pitchFamily="34" charset="0"/>
              <a:buChar char="•"/>
            </a:pPr>
            <a:r>
              <a:rPr lang="en-US" sz="2400" b="1" dirty="0">
                <a:solidFill>
                  <a:srgbClr val="000000"/>
                </a:solidFill>
                <a:latin typeface="Arial" charset="0"/>
              </a:rPr>
              <a:t>Impact of treatments (Pre-post measures)</a:t>
            </a:r>
          </a:p>
          <a:p>
            <a:pPr marL="800100" lvl="1" indent="-342900">
              <a:buFontTx/>
              <a:buChar char="-"/>
            </a:pPr>
            <a:r>
              <a:rPr lang="en-US" sz="2400" dirty="0">
                <a:solidFill>
                  <a:srgbClr val="000000"/>
                </a:solidFill>
                <a:latin typeface="Arial" charset="0"/>
              </a:rPr>
              <a:t>Suction</a:t>
            </a:r>
          </a:p>
          <a:p>
            <a:pPr marL="800100" lvl="1" indent="-342900">
              <a:buFontTx/>
              <a:buChar char="-"/>
            </a:pPr>
            <a:r>
              <a:rPr lang="en-US" sz="2400" dirty="0">
                <a:solidFill>
                  <a:srgbClr val="000000"/>
                </a:solidFill>
                <a:latin typeface="Arial" charset="0"/>
              </a:rPr>
              <a:t>Surfactant</a:t>
            </a:r>
          </a:p>
          <a:p>
            <a:pPr marL="800100" lvl="1" indent="-342900">
              <a:buFontTx/>
              <a:buChar char="-"/>
            </a:pPr>
            <a:r>
              <a:rPr lang="en-US" sz="2400" dirty="0">
                <a:solidFill>
                  <a:srgbClr val="000000"/>
                </a:solidFill>
                <a:latin typeface="Arial" charset="0"/>
              </a:rPr>
              <a:t>Steroids</a:t>
            </a:r>
          </a:p>
          <a:p>
            <a:pPr marL="800100" lvl="1" indent="-342900">
              <a:buFontTx/>
              <a:buChar char="-"/>
            </a:pPr>
            <a:r>
              <a:rPr lang="en-US" sz="2400" dirty="0">
                <a:solidFill>
                  <a:srgbClr val="000000"/>
                </a:solidFill>
                <a:latin typeface="Arial" charset="0"/>
              </a:rPr>
              <a:t>Bronchodilators</a:t>
            </a:r>
          </a:p>
          <a:p>
            <a:pPr marL="800100" lvl="1" indent="-342900">
              <a:buFontTx/>
              <a:buChar char="-"/>
            </a:pPr>
            <a:r>
              <a:rPr lang="en-US" sz="2400" dirty="0">
                <a:solidFill>
                  <a:srgbClr val="000000"/>
                </a:solidFill>
                <a:latin typeface="Arial" charset="0"/>
              </a:rPr>
              <a:t>Posture</a:t>
            </a:r>
          </a:p>
          <a:p>
            <a:pPr marL="800100" lvl="1" indent="-342900">
              <a:buFontTx/>
              <a:buChar char="-"/>
            </a:pPr>
            <a:r>
              <a:rPr lang="en-US" sz="2400" dirty="0">
                <a:solidFill>
                  <a:srgbClr val="000000"/>
                </a:solidFill>
                <a:latin typeface="Arial" charset="0"/>
              </a:rPr>
              <a:t>Resuscitation at birth</a:t>
            </a:r>
          </a:p>
          <a:p>
            <a:pPr marL="800100" lvl="1" indent="-342900">
              <a:buFontTx/>
              <a:buChar char="-"/>
            </a:pPr>
            <a:r>
              <a:rPr lang="en-US" sz="2400" dirty="0">
                <a:solidFill>
                  <a:srgbClr val="000000"/>
                </a:solidFill>
                <a:latin typeface="Arial" charset="0"/>
              </a:rPr>
              <a:t>Etc. …</a:t>
            </a:r>
          </a:p>
          <a:p>
            <a:pPr marL="342900" indent="-342900">
              <a:buFont typeface="Arial" panose="020B0604020202020204" pitchFamily="34" charset="0"/>
              <a:buChar char="•"/>
            </a:pPr>
            <a:r>
              <a:rPr lang="en-US" sz="2400" b="1" dirty="0">
                <a:solidFill>
                  <a:srgbClr val="000000"/>
                </a:solidFill>
                <a:latin typeface="Arial" charset="0"/>
              </a:rPr>
              <a:t>Longitudinal monitoring</a:t>
            </a:r>
          </a:p>
          <a:p>
            <a:pPr marL="342900" indent="-342900">
              <a:buFont typeface="Arial" panose="020B0604020202020204" pitchFamily="34" charset="0"/>
              <a:buChar char="•"/>
            </a:pPr>
            <a:r>
              <a:rPr lang="en-US" sz="2400" b="1" dirty="0">
                <a:solidFill>
                  <a:srgbClr val="000000"/>
                </a:solidFill>
                <a:latin typeface="Arial" charset="0"/>
              </a:rPr>
              <a:t>Diagnosis - phenotyping</a:t>
            </a:r>
          </a:p>
          <a:p>
            <a:r>
              <a:rPr lang="en-US" sz="2400" dirty="0">
                <a:solidFill>
                  <a:srgbClr val="000000"/>
                </a:solidFill>
                <a:latin typeface="Arial" charset="0"/>
              </a:rPr>
              <a:t>      -     Identifying deviation from “normality”</a:t>
            </a:r>
          </a:p>
          <a:p>
            <a:pPr marL="342900" indent="-342900">
              <a:buFont typeface="Arial" panose="020B0604020202020204" pitchFamily="34" charset="0"/>
              <a:buChar char="•"/>
            </a:pPr>
            <a:r>
              <a:rPr lang="en-US" sz="2400" b="1" dirty="0">
                <a:solidFill>
                  <a:srgbClr val="000000"/>
                </a:solidFill>
                <a:latin typeface="Arial" charset="0"/>
              </a:rPr>
              <a:t>Prognosis</a:t>
            </a:r>
          </a:p>
        </p:txBody>
      </p:sp>
      <p:sp>
        <p:nvSpPr>
          <p:cNvPr id="6" name="Titolo 1">
            <a:extLst>
              <a:ext uri="{FF2B5EF4-FFF2-40B4-BE49-F238E27FC236}">
                <a16:creationId xmlns:a16="http://schemas.microsoft.com/office/drawing/2014/main" id="{A286D862-B198-44A7-ADCD-52884F356E30}"/>
              </a:ext>
            </a:extLst>
          </p:cNvPr>
          <p:cNvSpPr>
            <a:spLocks noGrp="1"/>
          </p:cNvSpPr>
          <p:nvPr>
            <p:ph type="title"/>
          </p:nvPr>
        </p:nvSpPr>
        <p:spPr>
          <a:xfrm>
            <a:off x="719138" y="34925"/>
            <a:ext cx="7109018" cy="838200"/>
          </a:xfrm>
        </p:spPr>
        <p:txBody>
          <a:bodyPr/>
          <a:lstStyle/>
          <a:p>
            <a:r>
              <a:rPr lang="en-US" dirty="0"/>
              <a:t>Intubate acute patients: evidences in newborns</a:t>
            </a:r>
          </a:p>
        </p:txBody>
      </p:sp>
    </p:spTree>
    <p:extLst>
      <p:ext uri="{BB962C8B-B14F-4D97-AF65-F5344CB8AC3E}">
        <p14:creationId xmlns:p14="http://schemas.microsoft.com/office/powerpoint/2010/main" val="18993627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ACD93B-1279-4467-8B34-F5F5C7AC11CE}"/>
              </a:ext>
            </a:extLst>
          </p:cNvPr>
          <p:cNvSpPr>
            <a:spLocks noGrp="1"/>
          </p:cNvSpPr>
          <p:nvPr>
            <p:ph type="title"/>
          </p:nvPr>
        </p:nvSpPr>
        <p:spPr>
          <a:xfrm>
            <a:off x="719138" y="34925"/>
            <a:ext cx="7109018" cy="838200"/>
          </a:xfrm>
        </p:spPr>
        <p:txBody>
          <a:bodyPr/>
          <a:lstStyle/>
          <a:p>
            <a:r>
              <a:rPr lang="en-US" dirty="0"/>
              <a:t>Intubate acute patients: PEEP optimization</a:t>
            </a:r>
          </a:p>
        </p:txBody>
      </p:sp>
      <p:pic>
        <p:nvPicPr>
          <p:cNvPr id="4" name="Immagine 3">
            <a:extLst>
              <a:ext uri="{FF2B5EF4-FFF2-40B4-BE49-F238E27FC236}">
                <a16:creationId xmlns:a16="http://schemas.microsoft.com/office/drawing/2014/main" id="{D873701A-1512-42A8-9FF6-9B0371BFD96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7350" y="3371851"/>
            <a:ext cx="5259387" cy="339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magine 4">
            <a:extLst>
              <a:ext uri="{FF2B5EF4-FFF2-40B4-BE49-F238E27FC236}">
                <a16:creationId xmlns:a16="http://schemas.microsoft.com/office/drawing/2014/main" id="{A207544E-7908-4557-B441-240754A4263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368675"/>
            <a:ext cx="5259388" cy="3168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magine 5">
            <a:extLst>
              <a:ext uri="{FF2B5EF4-FFF2-40B4-BE49-F238E27FC236}">
                <a16:creationId xmlns:a16="http://schemas.microsoft.com/office/drawing/2014/main" id="{AF8033BC-37EB-4F66-BEF2-E9466FBF912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22263" y="3357563"/>
            <a:ext cx="5257800" cy="3122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magine 6">
            <a:extLst>
              <a:ext uri="{FF2B5EF4-FFF2-40B4-BE49-F238E27FC236}">
                <a16:creationId xmlns:a16="http://schemas.microsoft.com/office/drawing/2014/main" id="{D1E5AA49-76E6-4523-B14A-592ADEAC64A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2263" y="3373442"/>
            <a:ext cx="5257800"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magine 7">
            <a:extLst>
              <a:ext uri="{FF2B5EF4-FFF2-40B4-BE49-F238E27FC236}">
                <a16:creationId xmlns:a16="http://schemas.microsoft.com/office/drawing/2014/main" id="{722858D7-3A87-40AD-856A-9FF4D9E94CFC}"/>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17500" y="3373442"/>
            <a:ext cx="5259388" cy="310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magine 8">
            <a:extLst>
              <a:ext uri="{FF2B5EF4-FFF2-40B4-BE49-F238E27FC236}">
                <a16:creationId xmlns:a16="http://schemas.microsoft.com/office/drawing/2014/main" id="{79A8A2C1-933B-4F92-B17D-EFF16C960C98}"/>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03213" y="3376617"/>
            <a:ext cx="5257800" cy="304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0" name="Group 27">
            <a:extLst>
              <a:ext uri="{FF2B5EF4-FFF2-40B4-BE49-F238E27FC236}">
                <a16:creationId xmlns:a16="http://schemas.microsoft.com/office/drawing/2014/main" id="{001B972A-0D8F-4A0D-9FE2-08C911907DC2}"/>
              </a:ext>
            </a:extLst>
          </p:cNvPr>
          <p:cNvGrpSpPr>
            <a:grpSpLocks/>
          </p:cNvGrpSpPr>
          <p:nvPr/>
        </p:nvGrpSpPr>
        <p:grpSpPr bwMode="auto">
          <a:xfrm>
            <a:off x="2332038" y="3565525"/>
            <a:ext cx="1517650" cy="947739"/>
            <a:chOff x="1582" y="1331"/>
            <a:chExt cx="956" cy="405"/>
          </a:xfrm>
        </p:grpSpPr>
        <p:grpSp>
          <p:nvGrpSpPr>
            <p:cNvPr id="11" name="Group 11">
              <a:extLst>
                <a:ext uri="{FF2B5EF4-FFF2-40B4-BE49-F238E27FC236}">
                  <a16:creationId xmlns:a16="http://schemas.microsoft.com/office/drawing/2014/main" id="{78CA3A33-474D-44F8-B2B5-F338224C862C}"/>
                </a:ext>
              </a:extLst>
            </p:cNvPr>
            <p:cNvGrpSpPr>
              <a:grpSpLocks/>
            </p:cNvGrpSpPr>
            <p:nvPr/>
          </p:nvGrpSpPr>
          <p:grpSpPr bwMode="auto">
            <a:xfrm>
              <a:off x="1582" y="1331"/>
              <a:ext cx="176" cy="405"/>
              <a:chOff x="3786" y="1456"/>
              <a:chExt cx="98" cy="341"/>
            </a:xfrm>
          </p:grpSpPr>
          <p:sp>
            <p:nvSpPr>
              <p:cNvPr id="13" name="Line 12">
                <a:extLst>
                  <a:ext uri="{FF2B5EF4-FFF2-40B4-BE49-F238E27FC236}">
                    <a16:creationId xmlns:a16="http://schemas.microsoft.com/office/drawing/2014/main" id="{10A3C9CB-23AE-46F3-833B-FB3F62BF45F6}"/>
                  </a:ext>
                </a:extLst>
              </p:cNvPr>
              <p:cNvSpPr>
                <a:spLocks noChangeShapeType="1"/>
              </p:cNvSpPr>
              <p:nvPr/>
            </p:nvSpPr>
            <p:spPr bwMode="auto">
              <a:xfrm>
                <a:off x="3832" y="1456"/>
                <a:ext cx="0" cy="341"/>
              </a:xfrm>
              <a:prstGeom prst="line">
                <a:avLst/>
              </a:prstGeom>
              <a:noFill/>
              <a:ln w="53975">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 name="Line 13">
                <a:extLst>
                  <a:ext uri="{FF2B5EF4-FFF2-40B4-BE49-F238E27FC236}">
                    <a16:creationId xmlns:a16="http://schemas.microsoft.com/office/drawing/2014/main" id="{5F249AEE-AF7C-449B-B7A6-36D776AB1313}"/>
                  </a:ext>
                </a:extLst>
              </p:cNvPr>
              <p:cNvSpPr>
                <a:spLocks noChangeShapeType="1"/>
              </p:cNvSpPr>
              <p:nvPr/>
            </p:nvSpPr>
            <p:spPr bwMode="auto">
              <a:xfrm flipH="1" flipV="1">
                <a:off x="3786" y="1456"/>
                <a:ext cx="91" cy="0"/>
              </a:xfrm>
              <a:prstGeom prst="line">
                <a:avLst/>
              </a:prstGeom>
              <a:noFill/>
              <a:ln w="508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 name="Line 14">
                <a:extLst>
                  <a:ext uri="{FF2B5EF4-FFF2-40B4-BE49-F238E27FC236}">
                    <a16:creationId xmlns:a16="http://schemas.microsoft.com/office/drawing/2014/main" id="{644B0A8F-3AFE-4BA3-BC32-5E598D45EABA}"/>
                  </a:ext>
                </a:extLst>
              </p:cNvPr>
              <p:cNvSpPr>
                <a:spLocks noChangeShapeType="1"/>
              </p:cNvSpPr>
              <p:nvPr/>
            </p:nvSpPr>
            <p:spPr bwMode="auto">
              <a:xfrm flipH="1" flipV="1">
                <a:off x="3793" y="1797"/>
                <a:ext cx="91" cy="0"/>
              </a:xfrm>
              <a:prstGeom prst="line">
                <a:avLst/>
              </a:prstGeom>
              <a:noFill/>
              <a:ln w="50800">
                <a:solidFill>
                  <a:srgbClr val="80008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sp>
          <p:nvSpPr>
            <p:cNvPr id="12" name="Text Box 15">
              <a:extLst>
                <a:ext uri="{FF2B5EF4-FFF2-40B4-BE49-F238E27FC236}">
                  <a16:creationId xmlns:a16="http://schemas.microsoft.com/office/drawing/2014/main" id="{69E76556-8EA7-4F06-858F-954F2B481518}"/>
                </a:ext>
              </a:extLst>
            </p:cNvPr>
            <p:cNvSpPr txBox="1">
              <a:spLocks noChangeArrowheads="1"/>
            </p:cNvSpPr>
            <p:nvPr/>
          </p:nvSpPr>
          <p:spPr bwMode="auto">
            <a:xfrm>
              <a:off x="1723" y="1563"/>
              <a:ext cx="815" cy="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defRPr sz="2000">
                  <a:solidFill>
                    <a:schemeClr val="tx1"/>
                  </a:solidFill>
                  <a:latin typeface="Arial" pitchFamily="34" charset="0"/>
                </a:defRPr>
              </a:lvl1pPr>
              <a:lvl2pPr marL="742950" indent="-285750" eaLnBrk="0" hangingPunct="0">
                <a:spcBef>
                  <a:spcPct val="20000"/>
                </a:spcBef>
                <a:buClr>
                  <a:srgbClr val="004C80"/>
                </a:buClr>
                <a:buSzPct val="85000"/>
                <a:buFont typeface="Wingdings" pitchFamily="2" charset="2"/>
                <a:buChar char="§"/>
                <a:defRPr sz="2000">
                  <a:solidFill>
                    <a:schemeClr val="tx1"/>
                  </a:solidFill>
                  <a:latin typeface="Arial" pitchFamily="34" charset="0"/>
                </a:defRPr>
              </a:lvl2pPr>
              <a:lvl3pPr marL="1143000" indent="-228600" eaLnBrk="0" hangingPunct="0">
                <a:spcBef>
                  <a:spcPct val="20000"/>
                </a:spcBef>
                <a:buClr>
                  <a:srgbClr val="004D82"/>
                </a:buClr>
                <a:buChar char="•"/>
                <a:defRPr>
                  <a:solidFill>
                    <a:schemeClr val="tx1"/>
                  </a:solidFill>
                  <a:latin typeface="Arial" pitchFamily="34" charset="0"/>
                </a:defRPr>
              </a:lvl3pPr>
              <a:lvl4pPr marL="1600200" indent="-228600" eaLnBrk="0" hangingPunct="0">
                <a:spcBef>
                  <a:spcPct val="20000"/>
                </a:spcBef>
                <a:buClr>
                  <a:srgbClr val="004C80"/>
                </a:buClr>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Minion Web"/>
                </a:defRPr>
              </a:lvl5pPr>
              <a:lvl6pPr marL="2514600" indent="-228600" eaLnBrk="0" fontAlgn="base" hangingPunct="0">
                <a:spcBef>
                  <a:spcPct val="20000"/>
                </a:spcBef>
                <a:spcAft>
                  <a:spcPct val="0"/>
                </a:spcAft>
                <a:buChar char="»"/>
                <a:defRPr>
                  <a:solidFill>
                    <a:schemeClr val="tx1"/>
                  </a:solidFill>
                  <a:latin typeface="Minion Web"/>
                </a:defRPr>
              </a:lvl6pPr>
              <a:lvl7pPr marL="2971800" indent="-228600" eaLnBrk="0" fontAlgn="base" hangingPunct="0">
                <a:spcBef>
                  <a:spcPct val="20000"/>
                </a:spcBef>
                <a:spcAft>
                  <a:spcPct val="0"/>
                </a:spcAft>
                <a:buChar char="»"/>
                <a:defRPr>
                  <a:solidFill>
                    <a:schemeClr val="tx1"/>
                  </a:solidFill>
                  <a:latin typeface="Minion Web"/>
                </a:defRPr>
              </a:lvl7pPr>
              <a:lvl8pPr marL="3429000" indent="-228600" eaLnBrk="0" fontAlgn="base" hangingPunct="0">
                <a:spcBef>
                  <a:spcPct val="20000"/>
                </a:spcBef>
                <a:spcAft>
                  <a:spcPct val="0"/>
                </a:spcAft>
                <a:buChar char="»"/>
                <a:defRPr>
                  <a:solidFill>
                    <a:schemeClr val="tx1"/>
                  </a:solidFill>
                  <a:latin typeface="Minion Web"/>
                </a:defRPr>
              </a:lvl8pPr>
              <a:lvl9pPr marL="3886200" indent="-228600" eaLnBrk="0" fontAlgn="base" hangingPunct="0">
                <a:spcBef>
                  <a:spcPct val="20000"/>
                </a:spcBef>
                <a:spcAft>
                  <a:spcPct val="0"/>
                </a:spcAft>
                <a:buChar char="»"/>
                <a:defRPr>
                  <a:solidFill>
                    <a:schemeClr val="tx1"/>
                  </a:solidFill>
                  <a:latin typeface="Minion Web"/>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it-IT" altLang="it-IT" sz="1600" b="1" i="0" u="none" strike="noStrike" kern="1200" cap="none" spc="0" normalizeH="0" baseline="0" noProof="0">
                  <a:ln>
                    <a:noFill/>
                  </a:ln>
                  <a:solidFill>
                    <a:srgbClr val="C00000"/>
                  </a:solidFill>
                  <a:effectLst/>
                  <a:uLnTx/>
                  <a:uFillTx/>
                  <a:latin typeface="Times New Roman" pitchFamily="18" charset="0"/>
                  <a:ea typeface="+mn-ea"/>
                  <a:cs typeface="Times New Roman" pitchFamily="18" charset="0"/>
                </a:rPr>
                <a:t>recruitment</a:t>
              </a:r>
            </a:p>
          </p:txBody>
        </p:sp>
      </p:grpSp>
      <p:sp>
        <p:nvSpPr>
          <p:cNvPr id="16" name="Text Box 772">
            <a:extLst>
              <a:ext uri="{FF2B5EF4-FFF2-40B4-BE49-F238E27FC236}">
                <a16:creationId xmlns:a16="http://schemas.microsoft.com/office/drawing/2014/main" id="{D2F122BD-2254-4217-B2BB-C1AC457330AF}"/>
              </a:ext>
            </a:extLst>
          </p:cNvPr>
          <p:cNvSpPr txBox="1">
            <a:spLocks noChangeArrowheads="1"/>
          </p:cNvSpPr>
          <p:nvPr/>
        </p:nvSpPr>
        <p:spPr bwMode="auto">
          <a:xfrm>
            <a:off x="6016626" y="3833817"/>
            <a:ext cx="3021013"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defRPr sz="2000">
                <a:solidFill>
                  <a:schemeClr val="tx1"/>
                </a:solidFill>
                <a:latin typeface="Arial" pitchFamily="34" charset="0"/>
              </a:defRPr>
            </a:lvl1pPr>
            <a:lvl2pPr marL="742950" indent="-285750" eaLnBrk="0" hangingPunct="0">
              <a:spcBef>
                <a:spcPct val="20000"/>
              </a:spcBef>
              <a:buClr>
                <a:srgbClr val="004C80"/>
              </a:buClr>
              <a:buSzPct val="85000"/>
              <a:buFont typeface="Wingdings" pitchFamily="2" charset="2"/>
              <a:buChar char="§"/>
              <a:defRPr sz="2000">
                <a:solidFill>
                  <a:schemeClr val="tx1"/>
                </a:solidFill>
                <a:latin typeface="Arial" pitchFamily="34" charset="0"/>
              </a:defRPr>
            </a:lvl2pPr>
            <a:lvl3pPr marL="1143000" indent="-228600" eaLnBrk="0" hangingPunct="0">
              <a:spcBef>
                <a:spcPct val="20000"/>
              </a:spcBef>
              <a:buClr>
                <a:srgbClr val="004D82"/>
              </a:buClr>
              <a:buChar char="•"/>
              <a:defRPr>
                <a:solidFill>
                  <a:schemeClr val="tx1"/>
                </a:solidFill>
                <a:latin typeface="Arial" pitchFamily="34" charset="0"/>
              </a:defRPr>
            </a:lvl3pPr>
            <a:lvl4pPr marL="1600200" indent="-228600" eaLnBrk="0" hangingPunct="0">
              <a:spcBef>
                <a:spcPct val="20000"/>
              </a:spcBef>
              <a:buClr>
                <a:srgbClr val="004C80"/>
              </a:buClr>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Minion Web"/>
              </a:defRPr>
            </a:lvl5pPr>
            <a:lvl6pPr marL="2514600" indent="-228600" eaLnBrk="0" fontAlgn="base" hangingPunct="0">
              <a:spcBef>
                <a:spcPct val="20000"/>
              </a:spcBef>
              <a:spcAft>
                <a:spcPct val="0"/>
              </a:spcAft>
              <a:buChar char="»"/>
              <a:defRPr>
                <a:solidFill>
                  <a:schemeClr val="tx1"/>
                </a:solidFill>
                <a:latin typeface="Minion Web"/>
              </a:defRPr>
            </a:lvl6pPr>
            <a:lvl7pPr marL="2971800" indent="-228600" eaLnBrk="0" fontAlgn="base" hangingPunct="0">
              <a:spcBef>
                <a:spcPct val="20000"/>
              </a:spcBef>
              <a:spcAft>
                <a:spcPct val="0"/>
              </a:spcAft>
              <a:buChar char="»"/>
              <a:defRPr>
                <a:solidFill>
                  <a:schemeClr val="tx1"/>
                </a:solidFill>
                <a:latin typeface="Minion Web"/>
              </a:defRPr>
            </a:lvl7pPr>
            <a:lvl8pPr marL="3429000" indent="-228600" eaLnBrk="0" fontAlgn="base" hangingPunct="0">
              <a:spcBef>
                <a:spcPct val="20000"/>
              </a:spcBef>
              <a:spcAft>
                <a:spcPct val="0"/>
              </a:spcAft>
              <a:buChar char="»"/>
              <a:defRPr>
                <a:solidFill>
                  <a:schemeClr val="tx1"/>
                </a:solidFill>
                <a:latin typeface="Minion Web"/>
              </a:defRPr>
            </a:lvl8pPr>
            <a:lvl9pPr marL="3886200" indent="-228600" eaLnBrk="0" fontAlgn="base" hangingPunct="0">
              <a:spcBef>
                <a:spcPct val="20000"/>
              </a:spcBef>
              <a:spcAft>
                <a:spcPct val="0"/>
              </a:spcAft>
              <a:buChar char="»"/>
              <a:defRPr>
                <a:solidFill>
                  <a:schemeClr val="tx1"/>
                </a:solidFill>
                <a:latin typeface="Minion Web"/>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GB" altLang="en-US" sz="1800" b="0" i="0" u="none" strike="noStrike" kern="1200" cap="none" spc="0" normalizeH="0" baseline="0" noProof="0">
                <a:ln>
                  <a:noFill/>
                </a:ln>
                <a:solidFill>
                  <a:srgbClr val="2C5986"/>
                </a:solidFill>
                <a:effectLst/>
                <a:uLnTx/>
                <a:uFillTx/>
                <a:latin typeface="Times New Roman" pitchFamily="18" charset="0"/>
                <a:ea typeface="+mn-ea"/>
                <a:cs typeface="Times New Roman" pitchFamily="18" charset="0"/>
              </a:rPr>
              <a:t>X</a:t>
            </a:r>
            <a:r>
              <a:rPr kumimoji="0" lang="en-GB" altLang="en-US" sz="1800" b="0" i="0" u="none" strike="noStrike" kern="1200" cap="none" spc="0" normalizeH="0" baseline="-25000" noProof="0">
                <a:ln>
                  <a:noFill/>
                </a:ln>
                <a:solidFill>
                  <a:srgbClr val="2C5986"/>
                </a:solidFill>
                <a:effectLst/>
                <a:uLnTx/>
                <a:uFillTx/>
                <a:latin typeface="Times New Roman" pitchFamily="18" charset="0"/>
                <a:ea typeface="+mn-ea"/>
                <a:cs typeface="Times New Roman" pitchFamily="18" charset="0"/>
              </a:rPr>
              <a:t>RS</a:t>
            </a:r>
            <a:r>
              <a:rPr kumimoji="0" lang="en-GB" altLang="en-US" sz="1800" b="0" i="0" u="none" strike="noStrike" kern="1200" cap="none" spc="0" normalizeH="0" baseline="0" noProof="0">
                <a:ln>
                  <a:noFill/>
                </a:ln>
                <a:solidFill>
                  <a:srgbClr val="2C5986"/>
                </a:solidFill>
                <a:effectLst/>
                <a:uLnTx/>
                <a:uFillTx/>
                <a:latin typeface="Times New Roman" pitchFamily="18" charset="0"/>
                <a:ea typeface="+mn-ea"/>
                <a:cs typeface="Times New Roman" pitchFamily="18" charset="0"/>
              </a:rPr>
              <a:t>(5Hz) allows the definition of an optimal PEEP in agreement with CT data in an animal model of RDS</a:t>
            </a:r>
          </a:p>
        </p:txBody>
      </p:sp>
      <p:pic>
        <p:nvPicPr>
          <p:cNvPr id="17" name="Picture 16">
            <a:extLst>
              <a:ext uri="{FF2B5EF4-FFF2-40B4-BE49-F238E27FC236}">
                <a16:creationId xmlns:a16="http://schemas.microsoft.com/office/drawing/2014/main" id="{3E9EB2DD-7C90-493E-B9E3-13FCB0C48C39}"/>
              </a:ext>
            </a:extLst>
          </p:cNvPr>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502025" y="692154"/>
            <a:ext cx="21145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262">
            <a:extLst>
              <a:ext uri="{FF2B5EF4-FFF2-40B4-BE49-F238E27FC236}">
                <a16:creationId xmlns:a16="http://schemas.microsoft.com/office/drawing/2014/main" id="{63918780-6998-41D7-A1AD-828DF08FC9CA}"/>
              </a:ext>
            </a:extLst>
          </p:cNvPr>
          <p:cNvSpPr txBox="1">
            <a:spLocks noChangeArrowheads="1"/>
          </p:cNvSpPr>
          <p:nvPr/>
        </p:nvSpPr>
        <p:spPr bwMode="auto">
          <a:xfrm>
            <a:off x="1646238" y="6313488"/>
            <a:ext cx="324326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449263" eaLnBrk="0" hangingPunct="0">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itchFamily="34" charset="0"/>
              </a:defRPr>
            </a:lvl1pPr>
            <a:lvl2pPr marL="742950" indent="-285750" defTabSz="449263" eaLnBrk="0" hangingPunct="0">
              <a:spcBef>
                <a:spcPct val="20000"/>
              </a:spcBef>
              <a:buClr>
                <a:srgbClr val="004C80"/>
              </a:buClr>
              <a:buSzPct val="8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itchFamily="34" charset="0"/>
              </a:defRPr>
            </a:lvl2pPr>
            <a:lvl3pPr marL="1143000" indent="-228600" defTabSz="449263" eaLnBrk="0" hangingPunct="0">
              <a:spcBef>
                <a:spcPct val="20000"/>
              </a:spcBef>
              <a:buClr>
                <a:srgbClr val="004D82"/>
              </a:buCl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defTabSz="449263" eaLnBrk="0" hangingPunct="0">
              <a:spcBef>
                <a:spcPct val="20000"/>
              </a:spcBef>
              <a:buClr>
                <a:srgbClr val="004C80"/>
              </a:buCl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9pPr>
          </a:lstStyle>
          <a:p>
            <a:pPr marL="0" marR="0" lvl="0" indent="0" algn="ctr" defTabSz="449263" rtl="0" eaLnBrk="0" fontAlgn="base" latinLnBrk="0" hangingPunct="0">
              <a:lnSpc>
                <a:spcPct val="100000"/>
              </a:lnSpc>
              <a:spcBef>
                <a:spcPts val="875"/>
              </a:spcBef>
              <a:spcAft>
                <a:spcPct val="0"/>
              </a:spcAft>
              <a:buClr>
                <a:srgbClr val="000000"/>
              </a:buClr>
              <a:buSzTx/>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PEEP (cmH</a:t>
            </a:r>
            <a:r>
              <a:rPr kumimoji="0" lang="it-IT" altLang="en-US" sz="1400" b="0" i="0" u="none" strike="noStrike" kern="1200" cap="none" spc="0" normalizeH="0" baseline="-25000" noProof="0">
                <a:ln>
                  <a:noFill/>
                </a:ln>
                <a:solidFill>
                  <a:srgbClr val="000000"/>
                </a:solidFill>
                <a:effectLst/>
                <a:uLnTx/>
                <a:uFillTx/>
                <a:latin typeface="Times New Roman" pitchFamily="18" charset="0"/>
                <a:ea typeface="+mn-ea"/>
                <a:cs typeface="Times New Roman" pitchFamily="18" charset="0"/>
              </a:rPr>
              <a:t>2</a:t>
            </a:r>
            <a:r>
              <a:rPr kumimoji="0" lang="it-IT" alt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O)</a:t>
            </a:r>
          </a:p>
        </p:txBody>
      </p:sp>
      <p:sp>
        <p:nvSpPr>
          <p:cNvPr id="19" name="Text Box 263">
            <a:extLst>
              <a:ext uri="{FF2B5EF4-FFF2-40B4-BE49-F238E27FC236}">
                <a16:creationId xmlns:a16="http://schemas.microsoft.com/office/drawing/2014/main" id="{1EC28845-044D-411D-95DD-CBD75FECB1C7}"/>
              </a:ext>
            </a:extLst>
          </p:cNvPr>
          <p:cNvSpPr txBox="1">
            <a:spLocks noChangeArrowheads="1"/>
          </p:cNvSpPr>
          <p:nvPr/>
        </p:nvSpPr>
        <p:spPr bwMode="auto">
          <a:xfrm rot="-5400000">
            <a:off x="-908051" y="4584945"/>
            <a:ext cx="225425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449263" eaLnBrk="0" hangingPunct="0">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itchFamily="34" charset="0"/>
              </a:defRPr>
            </a:lvl1pPr>
            <a:lvl2pPr marL="742950" indent="-285750" defTabSz="449263" eaLnBrk="0" hangingPunct="0">
              <a:spcBef>
                <a:spcPct val="20000"/>
              </a:spcBef>
              <a:buClr>
                <a:srgbClr val="004C80"/>
              </a:buClr>
              <a:buSzPct val="8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itchFamily="34" charset="0"/>
              </a:defRPr>
            </a:lvl2pPr>
            <a:lvl3pPr marL="1143000" indent="-228600" defTabSz="449263" eaLnBrk="0" hangingPunct="0">
              <a:spcBef>
                <a:spcPct val="20000"/>
              </a:spcBef>
              <a:buClr>
                <a:srgbClr val="004D82"/>
              </a:buCl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defTabSz="449263" eaLnBrk="0" hangingPunct="0">
              <a:spcBef>
                <a:spcPct val="20000"/>
              </a:spcBef>
              <a:buClr>
                <a:srgbClr val="004C80"/>
              </a:buCl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9pPr>
          </a:lstStyle>
          <a:p>
            <a:pPr marL="0" marR="0" lvl="0" indent="0" algn="ctr" defTabSz="449263" rtl="0" eaLnBrk="0" fontAlgn="base" latinLnBrk="0" hangingPunct="0">
              <a:lnSpc>
                <a:spcPct val="100000"/>
              </a:lnSpc>
              <a:spcBef>
                <a:spcPts val="875"/>
              </a:spcBef>
              <a:spcAft>
                <a:spcPct val="0"/>
              </a:spcAft>
              <a:buClr>
                <a:srgbClr val="000000"/>
              </a:buClr>
              <a:buSzTx/>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Xrs (cmH</a:t>
            </a:r>
            <a:r>
              <a:rPr kumimoji="0" lang="it-IT" altLang="en-US" sz="1400" b="0" i="0" u="none" strike="noStrike" kern="1200" cap="none" spc="0" normalizeH="0" baseline="-25000" noProof="0">
                <a:ln>
                  <a:noFill/>
                </a:ln>
                <a:solidFill>
                  <a:srgbClr val="000000"/>
                </a:solidFill>
                <a:effectLst/>
                <a:uLnTx/>
                <a:uFillTx/>
                <a:latin typeface="Times New Roman" pitchFamily="18" charset="0"/>
                <a:ea typeface="+mn-ea"/>
                <a:cs typeface="Times New Roman" pitchFamily="18" charset="0"/>
              </a:rPr>
              <a:t>2</a:t>
            </a:r>
            <a:r>
              <a:rPr kumimoji="0" lang="it-IT" altLang="en-US" sz="1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O*s/L)</a:t>
            </a:r>
          </a:p>
        </p:txBody>
      </p:sp>
      <p:sp>
        <p:nvSpPr>
          <p:cNvPr id="20" name="Oval 266">
            <a:extLst>
              <a:ext uri="{FF2B5EF4-FFF2-40B4-BE49-F238E27FC236}">
                <a16:creationId xmlns:a16="http://schemas.microsoft.com/office/drawing/2014/main" id="{696DA237-791B-4B0A-AD8F-F92984C6B200}"/>
              </a:ext>
            </a:extLst>
          </p:cNvPr>
          <p:cNvSpPr>
            <a:spLocks noChangeArrowheads="1"/>
          </p:cNvSpPr>
          <p:nvPr/>
        </p:nvSpPr>
        <p:spPr bwMode="auto">
          <a:xfrm>
            <a:off x="2249488" y="3457578"/>
            <a:ext cx="328612" cy="246063"/>
          </a:xfrm>
          <a:prstGeom prst="ellipse">
            <a:avLst/>
          </a:prstGeom>
          <a:noFill/>
          <a:ln w="9360">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spcBef>
                <a:spcPct val="20000"/>
              </a:spcBef>
              <a:defRPr sz="2000">
                <a:solidFill>
                  <a:schemeClr val="tx1"/>
                </a:solidFill>
                <a:latin typeface="Arial" pitchFamily="34" charset="0"/>
              </a:defRPr>
            </a:lvl1pPr>
            <a:lvl2pPr marL="742950" indent="-285750" eaLnBrk="0" hangingPunct="0">
              <a:spcBef>
                <a:spcPct val="20000"/>
              </a:spcBef>
              <a:buClr>
                <a:srgbClr val="004C80"/>
              </a:buClr>
              <a:buSzPct val="85000"/>
              <a:buFont typeface="Wingdings" pitchFamily="2" charset="2"/>
              <a:buChar char="§"/>
              <a:defRPr sz="2000">
                <a:solidFill>
                  <a:schemeClr val="tx1"/>
                </a:solidFill>
                <a:latin typeface="Arial" pitchFamily="34" charset="0"/>
              </a:defRPr>
            </a:lvl2pPr>
            <a:lvl3pPr marL="1143000" indent="-228600" eaLnBrk="0" hangingPunct="0">
              <a:spcBef>
                <a:spcPct val="20000"/>
              </a:spcBef>
              <a:buClr>
                <a:srgbClr val="004D82"/>
              </a:buClr>
              <a:buChar char="•"/>
              <a:defRPr>
                <a:solidFill>
                  <a:schemeClr val="tx1"/>
                </a:solidFill>
                <a:latin typeface="Arial" pitchFamily="34" charset="0"/>
              </a:defRPr>
            </a:lvl3pPr>
            <a:lvl4pPr marL="1600200" indent="-228600" eaLnBrk="0" hangingPunct="0">
              <a:spcBef>
                <a:spcPct val="20000"/>
              </a:spcBef>
              <a:buClr>
                <a:srgbClr val="004C80"/>
              </a:buClr>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Minion Web"/>
              </a:defRPr>
            </a:lvl5pPr>
            <a:lvl6pPr marL="2514600" indent="-228600" eaLnBrk="0" fontAlgn="base" hangingPunct="0">
              <a:spcBef>
                <a:spcPct val="20000"/>
              </a:spcBef>
              <a:spcAft>
                <a:spcPct val="0"/>
              </a:spcAft>
              <a:buChar char="»"/>
              <a:defRPr>
                <a:solidFill>
                  <a:schemeClr val="tx1"/>
                </a:solidFill>
                <a:latin typeface="Minion Web"/>
              </a:defRPr>
            </a:lvl6pPr>
            <a:lvl7pPr marL="2971800" indent="-228600" eaLnBrk="0" fontAlgn="base" hangingPunct="0">
              <a:spcBef>
                <a:spcPct val="20000"/>
              </a:spcBef>
              <a:spcAft>
                <a:spcPct val="0"/>
              </a:spcAft>
              <a:buChar char="»"/>
              <a:defRPr>
                <a:solidFill>
                  <a:schemeClr val="tx1"/>
                </a:solidFill>
                <a:latin typeface="Minion Web"/>
              </a:defRPr>
            </a:lvl7pPr>
            <a:lvl8pPr marL="3429000" indent="-228600" eaLnBrk="0" fontAlgn="base" hangingPunct="0">
              <a:spcBef>
                <a:spcPct val="20000"/>
              </a:spcBef>
              <a:spcAft>
                <a:spcPct val="0"/>
              </a:spcAft>
              <a:buChar char="»"/>
              <a:defRPr>
                <a:solidFill>
                  <a:schemeClr val="tx1"/>
                </a:solidFill>
                <a:latin typeface="Minion Web"/>
              </a:defRPr>
            </a:lvl8pPr>
            <a:lvl9pPr marL="3886200" indent="-228600" eaLnBrk="0" fontAlgn="base" hangingPunct="0">
              <a:spcBef>
                <a:spcPct val="20000"/>
              </a:spcBef>
              <a:spcAft>
                <a:spcPct val="0"/>
              </a:spcAft>
              <a:buChar char="»"/>
              <a:defRPr>
                <a:solidFill>
                  <a:schemeClr val="tx1"/>
                </a:solidFill>
                <a:latin typeface="Minion Web"/>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
        <p:nvSpPr>
          <p:cNvPr id="21" name="Text Box 267">
            <a:extLst>
              <a:ext uri="{FF2B5EF4-FFF2-40B4-BE49-F238E27FC236}">
                <a16:creationId xmlns:a16="http://schemas.microsoft.com/office/drawing/2014/main" id="{EFE04FDC-4638-442E-99F3-CA820FB07E35}"/>
              </a:ext>
            </a:extLst>
          </p:cNvPr>
          <p:cNvSpPr txBox="1">
            <a:spLocks noChangeArrowheads="1"/>
          </p:cNvSpPr>
          <p:nvPr/>
        </p:nvSpPr>
        <p:spPr bwMode="auto">
          <a:xfrm>
            <a:off x="1590681" y="3279775"/>
            <a:ext cx="107156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0" tIns="0" rIns="0" bIns="0">
            <a:spAutoFit/>
          </a:bodyPr>
          <a:lstStyle>
            <a:lvl1pPr defTabSz="449263" eaLnBrk="0" hangingPunct="0">
              <a:spcBef>
                <a:spcPct val="2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itchFamily="34" charset="0"/>
              </a:defRPr>
            </a:lvl1pPr>
            <a:lvl2pPr marL="742950" indent="-285750" defTabSz="449263" eaLnBrk="0" hangingPunct="0">
              <a:spcBef>
                <a:spcPct val="20000"/>
              </a:spcBef>
              <a:buClr>
                <a:srgbClr val="004C80"/>
              </a:buClr>
              <a:buSzPct val="85000"/>
              <a:buFont typeface="Wingdings" pitchFamily="2" charset="2"/>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chemeClr val="tx1"/>
                </a:solidFill>
                <a:latin typeface="Arial" pitchFamily="34" charset="0"/>
              </a:defRPr>
            </a:lvl2pPr>
            <a:lvl3pPr marL="1143000" indent="-228600" defTabSz="449263" eaLnBrk="0" hangingPunct="0">
              <a:spcBef>
                <a:spcPct val="20000"/>
              </a:spcBef>
              <a:buClr>
                <a:srgbClr val="004D82"/>
              </a:buCl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3pPr>
            <a:lvl4pPr marL="1600200" indent="-228600" defTabSz="449263" eaLnBrk="0" hangingPunct="0">
              <a:spcBef>
                <a:spcPct val="20000"/>
              </a:spcBef>
              <a:buClr>
                <a:srgbClr val="004C80"/>
              </a:buClr>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Arial" pitchFamily="34" charset="0"/>
              </a:defRPr>
            </a:lvl4pPr>
            <a:lvl5pPr marL="2057400" indent="-228600" defTabSz="449263" eaLnBrk="0" hangingPunct="0">
              <a:spcBef>
                <a:spcPct val="20000"/>
              </a:spcBef>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5pPr>
            <a:lvl6pPr marL="25146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6pPr>
            <a:lvl7pPr marL="29718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7pPr>
            <a:lvl8pPr marL="34290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8pPr>
            <a:lvl9pPr marL="3886200" indent="-228600" defTabSz="449263" eaLnBrk="0" fontAlgn="base" hangingPunct="0">
              <a:spcBef>
                <a:spcPct val="20000"/>
              </a:spcBef>
              <a:spcAft>
                <a:spcPct val="0"/>
              </a:spcAft>
              <a:buChar cha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solidFill>
                  <a:schemeClr val="tx1"/>
                </a:solidFill>
                <a:latin typeface="Minion Web"/>
              </a:defRPr>
            </a:lvl9pPr>
          </a:lstStyle>
          <a:p>
            <a:pPr marL="0" marR="0" lvl="0" indent="0" algn="l" defTabSz="449263" rtl="0" eaLnBrk="0" fontAlgn="base" latinLnBrk="0" hangingPunct="0">
              <a:lnSpc>
                <a:spcPct val="100000"/>
              </a:lnSpc>
              <a:spcBef>
                <a:spcPts val="875"/>
              </a:spcBef>
              <a:spcAft>
                <a:spcPct val="0"/>
              </a:spcAft>
              <a:buClr>
                <a:srgbClr val="000000"/>
              </a:buClr>
              <a:buSzTx/>
              <a:buFont typeface="Times New Roman" pitchFamily="18" charset="0"/>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it-IT" altLang="en-US" sz="1400" b="0" i="0" u="none" strike="noStrike" kern="1200" cap="none" spc="0" normalizeH="0" baseline="0" noProof="0">
                <a:ln>
                  <a:noFill/>
                </a:ln>
                <a:solidFill>
                  <a:srgbClr val="FF0000"/>
                </a:solidFill>
                <a:effectLst/>
                <a:uLnTx/>
                <a:uFillTx/>
                <a:latin typeface="Times New Roman" pitchFamily="18" charset="0"/>
                <a:ea typeface="+mn-ea"/>
                <a:cs typeface="Times New Roman" pitchFamily="18" charset="0"/>
              </a:rPr>
              <a:t>OPEEP</a:t>
            </a:r>
          </a:p>
        </p:txBody>
      </p:sp>
      <p:sp>
        <p:nvSpPr>
          <p:cNvPr id="22" name="Line 268">
            <a:extLst>
              <a:ext uri="{FF2B5EF4-FFF2-40B4-BE49-F238E27FC236}">
                <a16:creationId xmlns:a16="http://schemas.microsoft.com/office/drawing/2014/main" id="{1D72FBF1-2D43-4760-B138-FC8F47A69DF1}"/>
              </a:ext>
            </a:extLst>
          </p:cNvPr>
          <p:cNvSpPr>
            <a:spLocks noChangeShapeType="1"/>
          </p:cNvSpPr>
          <p:nvPr/>
        </p:nvSpPr>
        <p:spPr bwMode="auto">
          <a:xfrm flipV="1">
            <a:off x="2332043" y="4591083"/>
            <a:ext cx="246062" cy="258763"/>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 name="Line 269">
            <a:extLst>
              <a:ext uri="{FF2B5EF4-FFF2-40B4-BE49-F238E27FC236}">
                <a16:creationId xmlns:a16="http://schemas.microsoft.com/office/drawing/2014/main" id="{B5A768BD-7F45-44FB-8131-2C18194CE50B}"/>
              </a:ext>
            </a:extLst>
          </p:cNvPr>
          <p:cNvSpPr>
            <a:spLocks noChangeShapeType="1"/>
          </p:cNvSpPr>
          <p:nvPr/>
        </p:nvSpPr>
        <p:spPr bwMode="auto">
          <a:xfrm flipH="1">
            <a:off x="1746250" y="3784601"/>
            <a:ext cx="260350" cy="325439"/>
          </a:xfrm>
          <a:prstGeom prst="line">
            <a:avLst/>
          </a:prstGeom>
          <a:noFill/>
          <a:ln w="9360">
            <a:solidFill>
              <a:srgbClr val="000000"/>
            </a:solidFill>
            <a:miter lim="800000"/>
            <a:headEnd/>
            <a:tailEnd type="triangle" w="med" len="me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24" name="Group 756">
            <a:extLst>
              <a:ext uri="{FF2B5EF4-FFF2-40B4-BE49-F238E27FC236}">
                <a16:creationId xmlns:a16="http://schemas.microsoft.com/office/drawing/2014/main" id="{18704EC0-4184-4C24-956A-EBDE1F220C05}"/>
              </a:ext>
            </a:extLst>
          </p:cNvPr>
          <p:cNvGrpSpPr>
            <a:grpSpLocks/>
          </p:cNvGrpSpPr>
          <p:nvPr/>
        </p:nvGrpSpPr>
        <p:grpSpPr bwMode="auto">
          <a:xfrm>
            <a:off x="3754449" y="2049463"/>
            <a:ext cx="1265237" cy="1027112"/>
            <a:chOff x="3742" y="1094"/>
            <a:chExt cx="1156" cy="1021"/>
          </a:xfrm>
        </p:grpSpPr>
        <p:sp>
          <p:nvSpPr>
            <p:cNvPr id="25" name="Rectangle 278">
              <a:extLst>
                <a:ext uri="{FF2B5EF4-FFF2-40B4-BE49-F238E27FC236}">
                  <a16:creationId xmlns:a16="http://schemas.microsoft.com/office/drawing/2014/main" id="{3CF9ACC0-9F43-4E4A-AF0B-F78513D00B38}"/>
                </a:ext>
              </a:extLst>
            </p:cNvPr>
            <p:cNvSpPr>
              <a:spLocks noChangeArrowheads="1"/>
            </p:cNvSpPr>
            <p:nvPr/>
          </p:nvSpPr>
          <p:spPr bwMode="auto">
            <a:xfrm>
              <a:off x="3742" y="1094"/>
              <a:ext cx="1156" cy="102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defRPr sz="2000">
                  <a:solidFill>
                    <a:schemeClr val="tx1"/>
                  </a:solidFill>
                  <a:latin typeface="Arial" pitchFamily="34" charset="0"/>
                </a:defRPr>
              </a:lvl1pPr>
              <a:lvl2pPr marL="742950" indent="-285750" eaLnBrk="0" hangingPunct="0">
                <a:spcBef>
                  <a:spcPct val="20000"/>
                </a:spcBef>
                <a:buClr>
                  <a:srgbClr val="004C80"/>
                </a:buClr>
                <a:buSzPct val="85000"/>
                <a:buFont typeface="Wingdings" pitchFamily="2" charset="2"/>
                <a:buChar char="§"/>
                <a:defRPr sz="2000">
                  <a:solidFill>
                    <a:schemeClr val="tx1"/>
                  </a:solidFill>
                  <a:latin typeface="Arial" pitchFamily="34" charset="0"/>
                </a:defRPr>
              </a:lvl2pPr>
              <a:lvl3pPr marL="1143000" indent="-228600" eaLnBrk="0" hangingPunct="0">
                <a:spcBef>
                  <a:spcPct val="20000"/>
                </a:spcBef>
                <a:buClr>
                  <a:srgbClr val="004D82"/>
                </a:buClr>
                <a:buChar char="•"/>
                <a:defRPr>
                  <a:solidFill>
                    <a:schemeClr val="tx1"/>
                  </a:solidFill>
                  <a:latin typeface="Arial" pitchFamily="34" charset="0"/>
                </a:defRPr>
              </a:lvl3pPr>
              <a:lvl4pPr marL="1600200" indent="-228600" eaLnBrk="0" hangingPunct="0">
                <a:spcBef>
                  <a:spcPct val="20000"/>
                </a:spcBef>
                <a:buClr>
                  <a:srgbClr val="004C80"/>
                </a:buClr>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Minion Web"/>
                </a:defRPr>
              </a:lvl5pPr>
              <a:lvl6pPr marL="2514600" indent="-228600" eaLnBrk="0" fontAlgn="base" hangingPunct="0">
                <a:spcBef>
                  <a:spcPct val="20000"/>
                </a:spcBef>
                <a:spcAft>
                  <a:spcPct val="0"/>
                </a:spcAft>
                <a:buChar char="»"/>
                <a:defRPr>
                  <a:solidFill>
                    <a:schemeClr val="tx1"/>
                  </a:solidFill>
                  <a:latin typeface="Minion Web"/>
                </a:defRPr>
              </a:lvl6pPr>
              <a:lvl7pPr marL="2971800" indent="-228600" eaLnBrk="0" fontAlgn="base" hangingPunct="0">
                <a:spcBef>
                  <a:spcPct val="20000"/>
                </a:spcBef>
                <a:spcAft>
                  <a:spcPct val="0"/>
                </a:spcAft>
                <a:buChar char="»"/>
                <a:defRPr>
                  <a:solidFill>
                    <a:schemeClr val="tx1"/>
                  </a:solidFill>
                  <a:latin typeface="Minion Web"/>
                </a:defRPr>
              </a:lvl7pPr>
              <a:lvl8pPr marL="3429000" indent="-228600" eaLnBrk="0" fontAlgn="base" hangingPunct="0">
                <a:spcBef>
                  <a:spcPct val="20000"/>
                </a:spcBef>
                <a:spcAft>
                  <a:spcPct val="0"/>
                </a:spcAft>
                <a:buChar char="»"/>
                <a:defRPr>
                  <a:solidFill>
                    <a:schemeClr val="tx1"/>
                  </a:solidFill>
                  <a:latin typeface="Minion Web"/>
                </a:defRPr>
              </a:lvl8pPr>
              <a:lvl9pPr marL="3886200" indent="-228600" eaLnBrk="0" fontAlgn="base" hangingPunct="0">
                <a:spcBef>
                  <a:spcPct val="20000"/>
                </a:spcBef>
                <a:spcAft>
                  <a:spcPct val="0"/>
                </a:spcAft>
                <a:buChar char="»"/>
                <a:defRPr>
                  <a:solidFill>
                    <a:schemeClr val="tx1"/>
                  </a:solidFill>
                  <a:latin typeface="Minion Web"/>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nvGrpSpPr>
            <p:cNvPr id="26" name="Group 6">
              <a:extLst>
                <a:ext uri="{FF2B5EF4-FFF2-40B4-BE49-F238E27FC236}">
                  <a16:creationId xmlns:a16="http://schemas.microsoft.com/office/drawing/2014/main" id="{D307EE9A-527F-470A-9CAE-584487746690}"/>
                </a:ext>
              </a:extLst>
            </p:cNvPr>
            <p:cNvGrpSpPr>
              <a:grpSpLocks/>
            </p:cNvGrpSpPr>
            <p:nvPr/>
          </p:nvGrpSpPr>
          <p:grpSpPr bwMode="auto">
            <a:xfrm>
              <a:off x="3759" y="1094"/>
              <a:ext cx="1060" cy="978"/>
              <a:chOff x="540" y="1480"/>
              <a:chExt cx="1977" cy="1814"/>
            </a:xfrm>
          </p:grpSpPr>
          <p:sp>
            <p:nvSpPr>
              <p:cNvPr id="27" name="Line 7">
                <a:extLst>
                  <a:ext uri="{FF2B5EF4-FFF2-40B4-BE49-F238E27FC236}">
                    <a16:creationId xmlns:a16="http://schemas.microsoft.com/office/drawing/2014/main" id="{F6F1F307-400D-40DA-8D9D-4849B0508BB8}"/>
                  </a:ext>
                </a:extLst>
              </p:cNvPr>
              <p:cNvSpPr>
                <a:spLocks noChangeShapeType="1"/>
              </p:cNvSpPr>
              <p:nvPr/>
            </p:nvSpPr>
            <p:spPr bwMode="auto">
              <a:xfrm flipH="1">
                <a:off x="1452" y="1480"/>
                <a:ext cx="13" cy="52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 name="Line 8">
                <a:extLst>
                  <a:ext uri="{FF2B5EF4-FFF2-40B4-BE49-F238E27FC236}">
                    <a16:creationId xmlns:a16="http://schemas.microsoft.com/office/drawing/2014/main" id="{0E1AD6E6-00EA-4C10-BCB4-4F6FF3F96EB6}"/>
                  </a:ext>
                </a:extLst>
              </p:cNvPr>
              <p:cNvSpPr>
                <a:spLocks noChangeShapeType="1"/>
              </p:cNvSpPr>
              <p:nvPr/>
            </p:nvSpPr>
            <p:spPr bwMode="auto">
              <a:xfrm flipH="1">
                <a:off x="1199" y="2000"/>
                <a:ext cx="260" cy="16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 name="Line 9">
                <a:extLst>
                  <a:ext uri="{FF2B5EF4-FFF2-40B4-BE49-F238E27FC236}">
                    <a16:creationId xmlns:a16="http://schemas.microsoft.com/office/drawing/2014/main" id="{FB82BCC2-8FA6-4817-A5CE-8CC657D74B85}"/>
                  </a:ext>
                </a:extLst>
              </p:cNvPr>
              <p:cNvSpPr>
                <a:spLocks noChangeShapeType="1"/>
              </p:cNvSpPr>
              <p:nvPr/>
            </p:nvSpPr>
            <p:spPr bwMode="auto">
              <a:xfrm>
                <a:off x="1455" y="2000"/>
                <a:ext cx="455" cy="37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 name="AutoShape 10">
                <a:extLst>
                  <a:ext uri="{FF2B5EF4-FFF2-40B4-BE49-F238E27FC236}">
                    <a16:creationId xmlns:a16="http://schemas.microsoft.com/office/drawing/2014/main" id="{26ACABA4-AF85-4CCE-AD10-7A3FD26A2B22}"/>
                  </a:ext>
                </a:extLst>
              </p:cNvPr>
              <p:cNvSpPr>
                <a:spLocks noChangeArrowheads="1"/>
              </p:cNvSpPr>
              <p:nvPr/>
            </p:nvSpPr>
            <p:spPr bwMode="auto">
              <a:xfrm>
                <a:off x="1052" y="2126"/>
                <a:ext cx="151" cy="209"/>
              </a:xfrm>
              <a:custGeom>
                <a:avLst/>
                <a:gdLst>
                  <a:gd name="T0" fmla="*/ 73 w 205"/>
                  <a:gd name="T1" fmla="*/ 155 h 282"/>
                  <a:gd name="T2" fmla="*/ 111 w 205"/>
                  <a:gd name="T3" fmla="*/ 31 h 282"/>
                  <a:gd name="T4" fmla="*/ 0 w 205"/>
                  <a:gd name="T5" fmla="*/ 0 h 282"/>
                  <a:gd name="T6" fmla="*/ 0 60000 65536"/>
                  <a:gd name="T7" fmla="*/ 0 60000 65536"/>
                  <a:gd name="T8" fmla="*/ 0 60000 65536"/>
                  <a:gd name="T9" fmla="*/ 0 w 205"/>
                  <a:gd name="T10" fmla="*/ 0 h 282"/>
                  <a:gd name="T11" fmla="*/ 205 w 205"/>
                  <a:gd name="T12" fmla="*/ 282 h 282"/>
                </a:gdLst>
                <a:ahLst/>
                <a:cxnLst>
                  <a:cxn ang="T6">
                    <a:pos x="T0" y="T1"/>
                  </a:cxn>
                  <a:cxn ang="T7">
                    <a:pos x="T2" y="T3"/>
                  </a:cxn>
                  <a:cxn ang="T8">
                    <a:pos x="T4" y="T5"/>
                  </a:cxn>
                </a:cxnLst>
                <a:rect l="T9" t="T10" r="T11" b="T12"/>
                <a:pathLst>
                  <a:path w="205" h="282">
                    <a:moveTo>
                      <a:pt x="134" y="282"/>
                    </a:moveTo>
                    <a:lnTo>
                      <a:pt x="205" y="57"/>
                    </a:lnTo>
                    <a:lnTo>
                      <a:pt x="0" y="0"/>
                    </a:ln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 name="Line 11">
                <a:extLst>
                  <a:ext uri="{FF2B5EF4-FFF2-40B4-BE49-F238E27FC236}">
                    <a16:creationId xmlns:a16="http://schemas.microsoft.com/office/drawing/2014/main" id="{2D8F9AD6-B060-41EC-98B3-453FDF48B397}"/>
                  </a:ext>
                </a:extLst>
              </p:cNvPr>
              <p:cNvSpPr>
                <a:spLocks noChangeShapeType="1"/>
              </p:cNvSpPr>
              <p:nvPr/>
            </p:nvSpPr>
            <p:spPr bwMode="auto">
              <a:xfrm flipH="1" flipV="1">
                <a:off x="945" y="2080"/>
                <a:ext cx="110"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 name="Line 12">
                <a:extLst>
                  <a:ext uri="{FF2B5EF4-FFF2-40B4-BE49-F238E27FC236}">
                    <a16:creationId xmlns:a16="http://schemas.microsoft.com/office/drawing/2014/main" id="{9625246B-96EE-454B-ABFD-A5B2D86F4222}"/>
                  </a:ext>
                </a:extLst>
              </p:cNvPr>
              <p:cNvSpPr>
                <a:spLocks noChangeShapeType="1"/>
              </p:cNvSpPr>
              <p:nvPr/>
            </p:nvSpPr>
            <p:spPr bwMode="auto">
              <a:xfrm flipH="1">
                <a:off x="945" y="2126"/>
                <a:ext cx="110" cy="4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 name="Line 13">
                <a:extLst>
                  <a:ext uri="{FF2B5EF4-FFF2-40B4-BE49-F238E27FC236}">
                    <a16:creationId xmlns:a16="http://schemas.microsoft.com/office/drawing/2014/main" id="{FA60C19E-598D-4164-B072-7F4FDEA1E9BE}"/>
                  </a:ext>
                </a:extLst>
              </p:cNvPr>
              <p:cNvSpPr>
                <a:spLocks noChangeShapeType="1"/>
              </p:cNvSpPr>
              <p:nvPr/>
            </p:nvSpPr>
            <p:spPr bwMode="auto">
              <a:xfrm flipH="1">
                <a:off x="894" y="2168"/>
                <a:ext cx="60"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 name="Line 14">
                <a:extLst>
                  <a:ext uri="{FF2B5EF4-FFF2-40B4-BE49-F238E27FC236}">
                    <a16:creationId xmlns:a16="http://schemas.microsoft.com/office/drawing/2014/main" id="{CC496E50-9D70-4CEA-AA15-9F89DE741360}"/>
                  </a:ext>
                </a:extLst>
              </p:cNvPr>
              <p:cNvSpPr>
                <a:spLocks noChangeShapeType="1"/>
              </p:cNvSpPr>
              <p:nvPr/>
            </p:nvSpPr>
            <p:spPr bwMode="auto">
              <a:xfrm flipH="1" flipV="1">
                <a:off x="844" y="2122"/>
                <a:ext cx="109"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 name="AutoShape 15">
                <a:extLst>
                  <a:ext uri="{FF2B5EF4-FFF2-40B4-BE49-F238E27FC236}">
                    <a16:creationId xmlns:a16="http://schemas.microsoft.com/office/drawing/2014/main" id="{3ECD6D81-7463-44EB-AE68-65F2D3D861BF}"/>
                  </a:ext>
                </a:extLst>
              </p:cNvPr>
              <p:cNvSpPr>
                <a:spLocks noChangeArrowheads="1"/>
              </p:cNvSpPr>
              <p:nvPr/>
            </p:nvSpPr>
            <p:spPr bwMode="auto">
              <a:xfrm>
                <a:off x="849" y="2000"/>
                <a:ext cx="101" cy="84"/>
              </a:xfrm>
              <a:custGeom>
                <a:avLst/>
                <a:gdLst>
                  <a:gd name="T0" fmla="*/ 36 w 137"/>
                  <a:gd name="T1" fmla="*/ 0 h 113"/>
                  <a:gd name="T2" fmla="*/ 74 w 137"/>
                  <a:gd name="T3" fmla="*/ 62 h 113"/>
                  <a:gd name="T4" fmla="*/ 0 w 137"/>
                  <a:gd name="T5" fmla="*/ 62 h 113"/>
                  <a:gd name="T6" fmla="*/ 0 60000 65536"/>
                  <a:gd name="T7" fmla="*/ 0 60000 65536"/>
                  <a:gd name="T8" fmla="*/ 0 60000 65536"/>
                  <a:gd name="T9" fmla="*/ 0 w 137"/>
                  <a:gd name="T10" fmla="*/ 0 h 113"/>
                  <a:gd name="T11" fmla="*/ 137 w 137"/>
                  <a:gd name="T12" fmla="*/ 113 h 113"/>
                </a:gdLst>
                <a:ahLst/>
                <a:cxnLst>
                  <a:cxn ang="T6">
                    <a:pos x="T0" y="T1"/>
                  </a:cxn>
                  <a:cxn ang="T7">
                    <a:pos x="T2" y="T3"/>
                  </a:cxn>
                  <a:cxn ang="T8">
                    <a:pos x="T4" y="T5"/>
                  </a:cxn>
                </a:cxnLst>
                <a:rect l="T9" t="T10" r="T11" b="T12"/>
                <a:pathLst>
                  <a:path w="137" h="113">
                    <a:moveTo>
                      <a:pt x="67" y="0"/>
                    </a:moveTo>
                    <a:lnTo>
                      <a:pt x="137" y="113"/>
                    </a:lnTo>
                    <a:lnTo>
                      <a:pt x="0" y="113"/>
                    </a:ln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 name="Line 16">
                <a:extLst>
                  <a:ext uri="{FF2B5EF4-FFF2-40B4-BE49-F238E27FC236}">
                    <a16:creationId xmlns:a16="http://schemas.microsoft.com/office/drawing/2014/main" id="{6F9164C0-6F17-46BB-A4B9-47FF65B8C0F6}"/>
                  </a:ext>
                </a:extLst>
              </p:cNvPr>
              <p:cNvSpPr>
                <a:spLocks noChangeShapeType="1"/>
              </p:cNvSpPr>
              <p:nvPr/>
            </p:nvSpPr>
            <p:spPr bwMode="auto">
              <a:xfrm flipH="1" flipV="1">
                <a:off x="795" y="1957"/>
                <a:ext cx="107" cy="4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7" name="Line 17">
                <a:extLst>
                  <a:ext uri="{FF2B5EF4-FFF2-40B4-BE49-F238E27FC236}">
                    <a16:creationId xmlns:a16="http://schemas.microsoft.com/office/drawing/2014/main" id="{4FED774A-C4DE-44FA-801A-9B23AFEE6984}"/>
                  </a:ext>
                </a:extLst>
              </p:cNvPr>
              <p:cNvSpPr>
                <a:spLocks noChangeShapeType="1"/>
              </p:cNvSpPr>
              <p:nvPr/>
            </p:nvSpPr>
            <p:spPr bwMode="auto">
              <a:xfrm flipV="1">
                <a:off x="898" y="1914"/>
                <a:ext cx="52" cy="8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 name="Line 18">
                <a:extLst>
                  <a:ext uri="{FF2B5EF4-FFF2-40B4-BE49-F238E27FC236}">
                    <a16:creationId xmlns:a16="http://schemas.microsoft.com/office/drawing/2014/main" id="{E1EAF1DB-95D5-4417-9854-BB5BCFDAB2A3}"/>
                  </a:ext>
                </a:extLst>
              </p:cNvPr>
              <p:cNvSpPr>
                <a:spLocks noChangeShapeType="1"/>
              </p:cNvSpPr>
              <p:nvPr/>
            </p:nvSpPr>
            <p:spPr bwMode="auto">
              <a:xfrm flipH="1" flipV="1">
                <a:off x="894" y="1873"/>
                <a:ext cx="60"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9" name="Line 19">
                <a:extLst>
                  <a:ext uri="{FF2B5EF4-FFF2-40B4-BE49-F238E27FC236}">
                    <a16:creationId xmlns:a16="http://schemas.microsoft.com/office/drawing/2014/main" id="{9EA7056B-CF6A-4C0D-A83D-955A41945040}"/>
                  </a:ext>
                </a:extLst>
              </p:cNvPr>
              <p:cNvSpPr>
                <a:spLocks noChangeShapeType="1"/>
              </p:cNvSpPr>
              <p:nvPr/>
            </p:nvSpPr>
            <p:spPr bwMode="auto">
              <a:xfrm flipV="1">
                <a:off x="950" y="1873"/>
                <a:ext cx="49"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0" name="Line 20">
                <a:extLst>
                  <a:ext uri="{FF2B5EF4-FFF2-40B4-BE49-F238E27FC236}">
                    <a16:creationId xmlns:a16="http://schemas.microsoft.com/office/drawing/2014/main" id="{1788A1F6-0B87-446A-9E36-8F86487A78AF}"/>
                  </a:ext>
                </a:extLst>
              </p:cNvPr>
              <p:cNvSpPr>
                <a:spLocks noChangeShapeType="1"/>
              </p:cNvSpPr>
              <p:nvPr/>
            </p:nvSpPr>
            <p:spPr bwMode="auto">
              <a:xfrm flipH="1">
                <a:off x="995" y="2335"/>
                <a:ext cx="160"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1" name="Line 21">
                <a:extLst>
                  <a:ext uri="{FF2B5EF4-FFF2-40B4-BE49-F238E27FC236}">
                    <a16:creationId xmlns:a16="http://schemas.microsoft.com/office/drawing/2014/main" id="{844158CE-5984-4202-BED1-E8E76F4FD8DC}"/>
                  </a:ext>
                </a:extLst>
              </p:cNvPr>
              <p:cNvSpPr>
                <a:spLocks noChangeShapeType="1"/>
              </p:cNvSpPr>
              <p:nvPr/>
            </p:nvSpPr>
            <p:spPr bwMode="auto">
              <a:xfrm>
                <a:off x="1151" y="2335"/>
                <a:ext cx="52" cy="12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2" name="Line 22">
                <a:extLst>
                  <a:ext uri="{FF2B5EF4-FFF2-40B4-BE49-F238E27FC236}">
                    <a16:creationId xmlns:a16="http://schemas.microsoft.com/office/drawing/2014/main" id="{F13AC67C-6ADF-4A95-B48B-25E2603402A7}"/>
                  </a:ext>
                </a:extLst>
              </p:cNvPr>
              <p:cNvSpPr>
                <a:spLocks noChangeShapeType="1"/>
              </p:cNvSpPr>
              <p:nvPr/>
            </p:nvSpPr>
            <p:spPr bwMode="auto">
              <a:xfrm flipH="1">
                <a:off x="1147" y="2458"/>
                <a:ext cx="60"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3" name="Line 23">
                <a:extLst>
                  <a:ext uri="{FF2B5EF4-FFF2-40B4-BE49-F238E27FC236}">
                    <a16:creationId xmlns:a16="http://schemas.microsoft.com/office/drawing/2014/main" id="{23FEADD6-1267-4557-97B0-F13824FFD861}"/>
                  </a:ext>
                </a:extLst>
              </p:cNvPr>
              <p:cNvSpPr>
                <a:spLocks noChangeShapeType="1"/>
              </p:cNvSpPr>
              <p:nvPr/>
            </p:nvSpPr>
            <p:spPr bwMode="auto">
              <a:xfrm>
                <a:off x="1203" y="2458"/>
                <a:ext cx="101"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4" name="AutoShape 24">
                <a:extLst>
                  <a:ext uri="{FF2B5EF4-FFF2-40B4-BE49-F238E27FC236}">
                    <a16:creationId xmlns:a16="http://schemas.microsoft.com/office/drawing/2014/main" id="{D1D984E8-0EA0-4F67-BEAB-C4330194F761}"/>
                  </a:ext>
                </a:extLst>
              </p:cNvPr>
              <p:cNvSpPr>
                <a:spLocks noChangeArrowheads="1"/>
              </p:cNvSpPr>
              <p:nvPr/>
            </p:nvSpPr>
            <p:spPr bwMode="auto">
              <a:xfrm>
                <a:off x="1304" y="2458"/>
                <a:ext cx="102" cy="125"/>
              </a:xfrm>
              <a:custGeom>
                <a:avLst/>
                <a:gdLst>
                  <a:gd name="T0" fmla="*/ 37 w 138"/>
                  <a:gd name="T1" fmla="*/ 92 h 169"/>
                  <a:gd name="T2" fmla="*/ 0 w 138"/>
                  <a:gd name="T3" fmla="*/ 31 h 169"/>
                  <a:gd name="T4" fmla="*/ 75 w 138"/>
                  <a:gd name="T5" fmla="*/ 0 h 169"/>
                  <a:gd name="T6" fmla="*/ 0 60000 65536"/>
                  <a:gd name="T7" fmla="*/ 0 60000 65536"/>
                  <a:gd name="T8" fmla="*/ 0 60000 65536"/>
                  <a:gd name="T9" fmla="*/ 0 w 138"/>
                  <a:gd name="T10" fmla="*/ 0 h 169"/>
                  <a:gd name="T11" fmla="*/ 138 w 138"/>
                  <a:gd name="T12" fmla="*/ 169 h 169"/>
                </a:gdLst>
                <a:ahLst/>
                <a:cxnLst>
                  <a:cxn ang="T6">
                    <a:pos x="T0" y="T1"/>
                  </a:cxn>
                  <a:cxn ang="T7">
                    <a:pos x="T2" y="T3"/>
                  </a:cxn>
                  <a:cxn ang="T8">
                    <a:pos x="T4" y="T5"/>
                  </a:cxn>
                </a:cxnLst>
                <a:rect l="T9" t="T10" r="T11" b="T12"/>
                <a:pathLst>
                  <a:path w="138" h="169">
                    <a:moveTo>
                      <a:pt x="67" y="169"/>
                    </a:moveTo>
                    <a:lnTo>
                      <a:pt x="0" y="57"/>
                    </a:lnTo>
                    <a:lnTo>
                      <a:pt x="138" y="0"/>
                    </a:ln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5" name="Line 25">
                <a:extLst>
                  <a:ext uri="{FF2B5EF4-FFF2-40B4-BE49-F238E27FC236}">
                    <a16:creationId xmlns:a16="http://schemas.microsoft.com/office/drawing/2014/main" id="{5E1B67E5-78AD-4E34-B037-9C21CD6B9D49}"/>
                  </a:ext>
                </a:extLst>
              </p:cNvPr>
              <p:cNvSpPr>
                <a:spLocks noChangeShapeType="1"/>
              </p:cNvSpPr>
              <p:nvPr/>
            </p:nvSpPr>
            <p:spPr bwMode="auto">
              <a:xfrm>
                <a:off x="1406" y="2458"/>
                <a:ext cx="101"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6" name="Line 26">
                <a:extLst>
                  <a:ext uri="{FF2B5EF4-FFF2-40B4-BE49-F238E27FC236}">
                    <a16:creationId xmlns:a16="http://schemas.microsoft.com/office/drawing/2014/main" id="{0133BA5D-2346-481B-A637-636DE6E0C427}"/>
                  </a:ext>
                </a:extLst>
              </p:cNvPr>
              <p:cNvSpPr>
                <a:spLocks noChangeShapeType="1"/>
              </p:cNvSpPr>
              <p:nvPr/>
            </p:nvSpPr>
            <p:spPr bwMode="auto">
              <a:xfrm flipV="1">
                <a:off x="1406" y="2373"/>
                <a:ext cx="49" cy="9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7" name="Line 27">
                <a:extLst>
                  <a:ext uri="{FF2B5EF4-FFF2-40B4-BE49-F238E27FC236}">
                    <a16:creationId xmlns:a16="http://schemas.microsoft.com/office/drawing/2014/main" id="{3523170C-0388-4FA4-BF2C-7B97675F2A4C}"/>
                  </a:ext>
                </a:extLst>
              </p:cNvPr>
              <p:cNvSpPr>
                <a:spLocks noChangeShapeType="1"/>
              </p:cNvSpPr>
              <p:nvPr/>
            </p:nvSpPr>
            <p:spPr bwMode="auto">
              <a:xfrm flipH="1" flipV="1">
                <a:off x="1401" y="2289"/>
                <a:ext cx="57" cy="9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8" name="Line 28">
                <a:extLst>
                  <a:ext uri="{FF2B5EF4-FFF2-40B4-BE49-F238E27FC236}">
                    <a16:creationId xmlns:a16="http://schemas.microsoft.com/office/drawing/2014/main" id="{60259A13-FC5C-4133-9097-F1ADF5453AB8}"/>
                  </a:ext>
                </a:extLst>
              </p:cNvPr>
              <p:cNvSpPr>
                <a:spLocks noChangeShapeType="1"/>
              </p:cNvSpPr>
              <p:nvPr/>
            </p:nvSpPr>
            <p:spPr bwMode="auto">
              <a:xfrm flipV="1">
                <a:off x="1455" y="2331"/>
                <a:ext cx="52"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49" name="AutoShape 29">
                <a:extLst>
                  <a:ext uri="{FF2B5EF4-FFF2-40B4-BE49-F238E27FC236}">
                    <a16:creationId xmlns:a16="http://schemas.microsoft.com/office/drawing/2014/main" id="{F2474FA6-5954-4DDF-B31F-B612DDFD27FA}"/>
                  </a:ext>
                </a:extLst>
              </p:cNvPr>
              <p:cNvSpPr>
                <a:spLocks noChangeArrowheads="1"/>
              </p:cNvSpPr>
              <p:nvPr/>
            </p:nvSpPr>
            <p:spPr bwMode="auto">
              <a:xfrm>
                <a:off x="849" y="2418"/>
                <a:ext cx="150" cy="123"/>
              </a:xfrm>
              <a:custGeom>
                <a:avLst/>
                <a:gdLst>
                  <a:gd name="T0" fmla="*/ 74 w 204"/>
                  <a:gd name="T1" fmla="*/ 91 h 166"/>
                  <a:gd name="T2" fmla="*/ 110 w 204"/>
                  <a:gd name="T3" fmla="*/ 0 h 166"/>
                  <a:gd name="T4" fmla="*/ 0 w 204"/>
                  <a:gd name="T5" fmla="*/ 29 h 166"/>
                  <a:gd name="T6" fmla="*/ 0 60000 65536"/>
                  <a:gd name="T7" fmla="*/ 0 60000 65536"/>
                  <a:gd name="T8" fmla="*/ 0 60000 65536"/>
                  <a:gd name="T9" fmla="*/ 0 w 204"/>
                  <a:gd name="T10" fmla="*/ 0 h 166"/>
                  <a:gd name="T11" fmla="*/ 204 w 204"/>
                  <a:gd name="T12" fmla="*/ 166 h 166"/>
                </a:gdLst>
                <a:ahLst/>
                <a:cxnLst>
                  <a:cxn ang="T6">
                    <a:pos x="T0" y="T1"/>
                  </a:cxn>
                  <a:cxn ang="T7">
                    <a:pos x="T2" y="T3"/>
                  </a:cxn>
                  <a:cxn ang="T8">
                    <a:pos x="T4" y="T5"/>
                  </a:cxn>
                </a:cxnLst>
                <a:rect l="T9" t="T10" r="T11" b="T12"/>
                <a:pathLst>
                  <a:path w="204" h="166">
                    <a:moveTo>
                      <a:pt x="137" y="166"/>
                    </a:moveTo>
                    <a:lnTo>
                      <a:pt x="204" y="0"/>
                    </a:lnTo>
                    <a:lnTo>
                      <a:pt x="0" y="53"/>
                    </a:ln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0" name="Line 30">
                <a:extLst>
                  <a:ext uri="{FF2B5EF4-FFF2-40B4-BE49-F238E27FC236}">
                    <a16:creationId xmlns:a16="http://schemas.microsoft.com/office/drawing/2014/main" id="{9ACD7E0B-72AE-4AC1-8B30-A8A725E193E7}"/>
                  </a:ext>
                </a:extLst>
              </p:cNvPr>
              <p:cNvSpPr>
                <a:spLocks noChangeShapeType="1"/>
              </p:cNvSpPr>
              <p:nvPr/>
            </p:nvSpPr>
            <p:spPr bwMode="auto">
              <a:xfrm>
                <a:off x="950" y="2541"/>
                <a:ext cx="102" cy="8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1" name="Line 31">
                <a:extLst>
                  <a:ext uri="{FF2B5EF4-FFF2-40B4-BE49-F238E27FC236}">
                    <a16:creationId xmlns:a16="http://schemas.microsoft.com/office/drawing/2014/main" id="{BD9FEB11-9D3F-4568-8F08-9C0CF149A603}"/>
                  </a:ext>
                </a:extLst>
              </p:cNvPr>
              <p:cNvSpPr>
                <a:spLocks noChangeShapeType="1"/>
              </p:cNvSpPr>
              <p:nvPr/>
            </p:nvSpPr>
            <p:spPr bwMode="auto">
              <a:xfrm>
                <a:off x="1052" y="2625"/>
                <a:ext cx="99"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2" name="Line 32">
                <a:extLst>
                  <a:ext uri="{FF2B5EF4-FFF2-40B4-BE49-F238E27FC236}">
                    <a16:creationId xmlns:a16="http://schemas.microsoft.com/office/drawing/2014/main" id="{A4899138-61D0-45DA-8686-A41E013EFD7D}"/>
                  </a:ext>
                </a:extLst>
              </p:cNvPr>
              <p:cNvSpPr>
                <a:spLocks noChangeShapeType="1"/>
              </p:cNvSpPr>
              <p:nvPr/>
            </p:nvSpPr>
            <p:spPr bwMode="auto">
              <a:xfrm flipH="1">
                <a:off x="995" y="2625"/>
                <a:ext cx="61" cy="12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3" name="Line 33">
                <a:extLst>
                  <a:ext uri="{FF2B5EF4-FFF2-40B4-BE49-F238E27FC236}">
                    <a16:creationId xmlns:a16="http://schemas.microsoft.com/office/drawing/2014/main" id="{6C6D1CAF-9C87-4403-A04D-A3CA7F8CB280}"/>
                  </a:ext>
                </a:extLst>
              </p:cNvPr>
              <p:cNvSpPr>
                <a:spLocks noChangeShapeType="1"/>
              </p:cNvSpPr>
              <p:nvPr/>
            </p:nvSpPr>
            <p:spPr bwMode="auto">
              <a:xfrm flipH="1">
                <a:off x="945" y="2751"/>
                <a:ext cx="57" cy="85"/>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4" name="Line 34">
                <a:extLst>
                  <a:ext uri="{FF2B5EF4-FFF2-40B4-BE49-F238E27FC236}">
                    <a16:creationId xmlns:a16="http://schemas.microsoft.com/office/drawing/2014/main" id="{F52856A5-873A-48A1-8256-E6FADF3AD12B}"/>
                  </a:ext>
                </a:extLst>
              </p:cNvPr>
              <p:cNvSpPr>
                <a:spLocks noChangeShapeType="1"/>
              </p:cNvSpPr>
              <p:nvPr/>
            </p:nvSpPr>
            <p:spPr bwMode="auto">
              <a:xfrm>
                <a:off x="999" y="2751"/>
                <a:ext cx="53" cy="85"/>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5" name="Line 35">
                <a:extLst>
                  <a:ext uri="{FF2B5EF4-FFF2-40B4-BE49-F238E27FC236}">
                    <a16:creationId xmlns:a16="http://schemas.microsoft.com/office/drawing/2014/main" id="{5BC490C9-87F0-4A98-98C3-EE1798A1FC7B}"/>
                  </a:ext>
                </a:extLst>
              </p:cNvPr>
              <p:cNvSpPr>
                <a:spLocks noChangeShapeType="1"/>
              </p:cNvSpPr>
              <p:nvPr/>
            </p:nvSpPr>
            <p:spPr bwMode="auto">
              <a:xfrm flipH="1">
                <a:off x="844" y="2541"/>
                <a:ext cx="109" cy="12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6" name="Line 36">
                <a:extLst>
                  <a:ext uri="{FF2B5EF4-FFF2-40B4-BE49-F238E27FC236}">
                    <a16:creationId xmlns:a16="http://schemas.microsoft.com/office/drawing/2014/main" id="{B3B372D0-3C82-4DE1-8C1C-8BEC5BCD5CFB}"/>
                  </a:ext>
                </a:extLst>
              </p:cNvPr>
              <p:cNvSpPr>
                <a:spLocks noChangeShapeType="1"/>
              </p:cNvSpPr>
              <p:nvPr/>
            </p:nvSpPr>
            <p:spPr bwMode="auto">
              <a:xfrm flipH="1">
                <a:off x="795" y="2667"/>
                <a:ext cx="58" cy="8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7" name="Line 37">
                <a:extLst>
                  <a:ext uri="{FF2B5EF4-FFF2-40B4-BE49-F238E27FC236}">
                    <a16:creationId xmlns:a16="http://schemas.microsoft.com/office/drawing/2014/main" id="{168472FD-2456-4360-A38B-B38F6423BA34}"/>
                  </a:ext>
                </a:extLst>
              </p:cNvPr>
              <p:cNvSpPr>
                <a:spLocks noChangeShapeType="1"/>
              </p:cNvSpPr>
              <p:nvPr/>
            </p:nvSpPr>
            <p:spPr bwMode="auto">
              <a:xfrm flipH="1">
                <a:off x="743" y="2667"/>
                <a:ext cx="110" cy="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8" name="AutoShape 38">
                <a:extLst>
                  <a:ext uri="{FF2B5EF4-FFF2-40B4-BE49-F238E27FC236}">
                    <a16:creationId xmlns:a16="http://schemas.microsoft.com/office/drawing/2014/main" id="{D8BBB546-FF4B-4BC9-A849-8D4E7C5E0727}"/>
                  </a:ext>
                </a:extLst>
              </p:cNvPr>
              <p:cNvSpPr>
                <a:spLocks noChangeArrowheads="1"/>
              </p:cNvSpPr>
              <p:nvPr/>
            </p:nvSpPr>
            <p:spPr bwMode="auto">
              <a:xfrm>
                <a:off x="695" y="2751"/>
                <a:ext cx="154" cy="85"/>
              </a:xfrm>
              <a:custGeom>
                <a:avLst/>
                <a:gdLst>
                  <a:gd name="T0" fmla="*/ 114 w 208"/>
                  <a:gd name="T1" fmla="*/ 63 h 115"/>
                  <a:gd name="T2" fmla="*/ 77 w 208"/>
                  <a:gd name="T3" fmla="*/ 0 h 115"/>
                  <a:gd name="T4" fmla="*/ 0 w 208"/>
                  <a:gd name="T5" fmla="*/ 63 h 115"/>
                  <a:gd name="T6" fmla="*/ 0 60000 65536"/>
                  <a:gd name="T7" fmla="*/ 0 60000 65536"/>
                  <a:gd name="T8" fmla="*/ 0 60000 65536"/>
                  <a:gd name="T9" fmla="*/ 0 w 208"/>
                  <a:gd name="T10" fmla="*/ 0 h 115"/>
                  <a:gd name="T11" fmla="*/ 208 w 208"/>
                  <a:gd name="T12" fmla="*/ 115 h 115"/>
                </a:gdLst>
                <a:ahLst/>
                <a:cxnLst>
                  <a:cxn ang="T6">
                    <a:pos x="T0" y="T1"/>
                  </a:cxn>
                  <a:cxn ang="T7">
                    <a:pos x="T2" y="T3"/>
                  </a:cxn>
                  <a:cxn ang="T8">
                    <a:pos x="T4" y="T5"/>
                  </a:cxn>
                </a:cxnLst>
                <a:rect l="T9" t="T10" r="T11" b="T12"/>
                <a:pathLst>
                  <a:path w="208" h="115">
                    <a:moveTo>
                      <a:pt x="208" y="115"/>
                    </a:moveTo>
                    <a:lnTo>
                      <a:pt x="141" y="0"/>
                    </a:lnTo>
                    <a:lnTo>
                      <a:pt x="0" y="115"/>
                    </a:ln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59" name="Line 39">
                <a:extLst>
                  <a:ext uri="{FF2B5EF4-FFF2-40B4-BE49-F238E27FC236}">
                    <a16:creationId xmlns:a16="http://schemas.microsoft.com/office/drawing/2014/main" id="{C136984B-4F22-4713-92AA-FCA32373BA8C}"/>
                  </a:ext>
                </a:extLst>
              </p:cNvPr>
              <p:cNvSpPr>
                <a:spLocks noChangeShapeType="1"/>
              </p:cNvSpPr>
              <p:nvPr/>
            </p:nvSpPr>
            <p:spPr bwMode="auto">
              <a:xfrm flipH="1">
                <a:off x="642" y="2667"/>
                <a:ext cx="109" cy="8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0" name="Line 40">
                <a:extLst>
                  <a:ext uri="{FF2B5EF4-FFF2-40B4-BE49-F238E27FC236}">
                    <a16:creationId xmlns:a16="http://schemas.microsoft.com/office/drawing/2014/main" id="{9AE7D9EA-06B2-433A-8737-507E3EEF790B}"/>
                  </a:ext>
                </a:extLst>
              </p:cNvPr>
              <p:cNvSpPr>
                <a:spLocks noChangeShapeType="1"/>
              </p:cNvSpPr>
              <p:nvPr/>
            </p:nvSpPr>
            <p:spPr bwMode="auto">
              <a:xfrm flipH="1" flipV="1">
                <a:off x="642" y="2621"/>
                <a:ext cx="109" cy="5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1" name="Line 41">
                <a:extLst>
                  <a:ext uri="{FF2B5EF4-FFF2-40B4-BE49-F238E27FC236}">
                    <a16:creationId xmlns:a16="http://schemas.microsoft.com/office/drawing/2014/main" id="{159465CB-0C0A-476E-AF0F-0675F762ED43}"/>
                  </a:ext>
                </a:extLst>
              </p:cNvPr>
              <p:cNvSpPr>
                <a:spLocks noChangeShapeType="1"/>
              </p:cNvSpPr>
              <p:nvPr/>
            </p:nvSpPr>
            <p:spPr bwMode="auto">
              <a:xfrm flipH="1" flipV="1">
                <a:off x="592" y="2536"/>
                <a:ext cx="58" cy="9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2" name="Line 42">
                <a:extLst>
                  <a:ext uri="{FF2B5EF4-FFF2-40B4-BE49-F238E27FC236}">
                    <a16:creationId xmlns:a16="http://schemas.microsoft.com/office/drawing/2014/main" id="{6B5FC2CE-5E07-461B-9995-E301512323A1}"/>
                  </a:ext>
                </a:extLst>
              </p:cNvPr>
              <p:cNvSpPr>
                <a:spLocks noChangeShapeType="1"/>
              </p:cNvSpPr>
              <p:nvPr/>
            </p:nvSpPr>
            <p:spPr bwMode="auto">
              <a:xfrm flipH="1">
                <a:off x="592" y="2625"/>
                <a:ext cx="58"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3" name="Line 43">
                <a:extLst>
                  <a:ext uri="{FF2B5EF4-FFF2-40B4-BE49-F238E27FC236}">
                    <a16:creationId xmlns:a16="http://schemas.microsoft.com/office/drawing/2014/main" id="{8A975549-54FA-4DC0-9273-95BB6F636E4F}"/>
                  </a:ext>
                </a:extLst>
              </p:cNvPr>
              <p:cNvSpPr>
                <a:spLocks noChangeShapeType="1"/>
              </p:cNvSpPr>
              <p:nvPr/>
            </p:nvSpPr>
            <p:spPr bwMode="auto">
              <a:xfrm flipH="1">
                <a:off x="795" y="2458"/>
                <a:ext cx="58"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4" name="Line 44">
                <a:extLst>
                  <a:ext uri="{FF2B5EF4-FFF2-40B4-BE49-F238E27FC236}">
                    <a16:creationId xmlns:a16="http://schemas.microsoft.com/office/drawing/2014/main" id="{35261056-C25D-4D46-A846-9103AAAD835C}"/>
                  </a:ext>
                </a:extLst>
              </p:cNvPr>
              <p:cNvSpPr>
                <a:spLocks noChangeShapeType="1"/>
              </p:cNvSpPr>
              <p:nvPr/>
            </p:nvSpPr>
            <p:spPr bwMode="auto">
              <a:xfrm flipH="1" flipV="1">
                <a:off x="743" y="2414"/>
                <a:ext cx="110" cy="4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5" name="Line 45">
                <a:extLst>
                  <a:ext uri="{FF2B5EF4-FFF2-40B4-BE49-F238E27FC236}">
                    <a16:creationId xmlns:a16="http://schemas.microsoft.com/office/drawing/2014/main" id="{4809F5EF-7F0A-459F-B46F-E6B2281ABFC7}"/>
                  </a:ext>
                </a:extLst>
              </p:cNvPr>
              <p:cNvSpPr>
                <a:spLocks noChangeShapeType="1"/>
              </p:cNvSpPr>
              <p:nvPr/>
            </p:nvSpPr>
            <p:spPr bwMode="auto">
              <a:xfrm flipH="1" flipV="1">
                <a:off x="691" y="2331"/>
                <a:ext cx="60" cy="9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6" name="Line 46">
                <a:extLst>
                  <a:ext uri="{FF2B5EF4-FFF2-40B4-BE49-F238E27FC236}">
                    <a16:creationId xmlns:a16="http://schemas.microsoft.com/office/drawing/2014/main" id="{900BBAFD-B6A5-4ADF-827F-0493CA5C1D7D}"/>
                  </a:ext>
                </a:extLst>
              </p:cNvPr>
              <p:cNvSpPr>
                <a:spLocks noChangeShapeType="1"/>
              </p:cNvSpPr>
              <p:nvPr/>
            </p:nvSpPr>
            <p:spPr bwMode="auto">
              <a:xfrm flipH="1">
                <a:off x="642" y="2418"/>
                <a:ext cx="109" cy="4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7" name="Line 47">
                <a:extLst>
                  <a:ext uri="{FF2B5EF4-FFF2-40B4-BE49-F238E27FC236}">
                    <a16:creationId xmlns:a16="http://schemas.microsoft.com/office/drawing/2014/main" id="{01FEB308-D1E5-434B-8724-3874E633E2FA}"/>
                  </a:ext>
                </a:extLst>
              </p:cNvPr>
              <p:cNvSpPr>
                <a:spLocks noChangeShapeType="1"/>
              </p:cNvSpPr>
              <p:nvPr/>
            </p:nvSpPr>
            <p:spPr bwMode="auto">
              <a:xfrm flipH="1">
                <a:off x="540" y="2458"/>
                <a:ext cx="110"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8" name="Line 48">
                <a:extLst>
                  <a:ext uri="{FF2B5EF4-FFF2-40B4-BE49-F238E27FC236}">
                    <a16:creationId xmlns:a16="http://schemas.microsoft.com/office/drawing/2014/main" id="{D949EF2F-74FA-48D0-8536-5083397AE047}"/>
                  </a:ext>
                </a:extLst>
              </p:cNvPr>
              <p:cNvSpPr>
                <a:spLocks noChangeShapeType="1"/>
              </p:cNvSpPr>
              <p:nvPr/>
            </p:nvSpPr>
            <p:spPr bwMode="auto">
              <a:xfrm flipH="1" flipV="1">
                <a:off x="540" y="2414"/>
                <a:ext cx="110" cy="4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69" name="Line 49">
                <a:extLst>
                  <a:ext uri="{FF2B5EF4-FFF2-40B4-BE49-F238E27FC236}">
                    <a16:creationId xmlns:a16="http://schemas.microsoft.com/office/drawing/2014/main" id="{C6924063-D45E-4C4D-9A8C-12EEF6B81899}"/>
                  </a:ext>
                </a:extLst>
              </p:cNvPr>
              <p:cNvSpPr>
                <a:spLocks noChangeShapeType="1"/>
              </p:cNvSpPr>
              <p:nvPr/>
            </p:nvSpPr>
            <p:spPr bwMode="auto">
              <a:xfrm>
                <a:off x="1910" y="2377"/>
                <a:ext cx="53" cy="248"/>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0" name="Line 50">
                <a:extLst>
                  <a:ext uri="{FF2B5EF4-FFF2-40B4-BE49-F238E27FC236}">
                    <a16:creationId xmlns:a16="http://schemas.microsoft.com/office/drawing/2014/main" id="{FF77061C-115A-4B63-8298-3A0C44BA13D5}"/>
                  </a:ext>
                </a:extLst>
              </p:cNvPr>
              <p:cNvSpPr>
                <a:spLocks noChangeShapeType="1"/>
              </p:cNvSpPr>
              <p:nvPr/>
            </p:nvSpPr>
            <p:spPr bwMode="auto">
              <a:xfrm flipV="1">
                <a:off x="1910" y="2331"/>
                <a:ext cx="154"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1" name="Line 51">
                <a:extLst>
                  <a:ext uri="{FF2B5EF4-FFF2-40B4-BE49-F238E27FC236}">
                    <a16:creationId xmlns:a16="http://schemas.microsoft.com/office/drawing/2014/main" id="{BFA8490B-BDB4-4C90-B838-D442CF1F5BAD}"/>
                  </a:ext>
                </a:extLst>
              </p:cNvPr>
              <p:cNvSpPr>
                <a:spLocks noChangeShapeType="1"/>
              </p:cNvSpPr>
              <p:nvPr/>
            </p:nvSpPr>
            <p:spPr bwMode="auto">
              <a:xfrm>
                <a:off x="2064" y="2335"/>
                <a:ext cx="151" cy="4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2" name="Line 52">
                <a:extLst>
                  <a:ext uri="{FF2B5EF4-FFF2-40B4-BE49-F238E27FC236}">
                    <a16:creationId xmlns:a16="http://schemas.microsoft.com/office/drawing/2014/main" id="{6C205243-AA6D-4849-8AF8-C338DCE81FD5}"/>
                  </a:ext>
                </a:extLst>
              </p:cNvPr>
              <p:cNvSpPr>
                <a:spLocks noChangeShapeType="1"/>
              </p:cNvSpPr>
              <p:nvPr/>
            </p:nvSpPr>
            <p:spPr bwMode="auto">
              <a:xfrm flipV="1">
                <a:off x="2064" y="2206"/>
                <a:ext cx="52" cy="13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3" name="Line 53">
                <a:extLst>
                  <a:ext uri="{FF2B5EF4-FFF2-40B4-BE49-F238E27FC236}">
                    <a16:creationId xmlns:a16="http://schemas.microsoft.com/office/drawing/2014/main" id="{5FFD300D-086B-4473-A458-2593C4B1A3C1}"/>
                  </a:ext>
                </a:extLst>
              </p:cNvPr>
              <p:cNvSpPr>
                <a:spLocks noChangeShapeType="1"/>
              </p:cNvSpPr>
              <p:nvPr/>
            </p:nvSpPr>
            <p:spPr bwMode="auto">
              <a:xfrm flipV="1">
                <a:off x="2215" y="2331"/>
                <a:ext cx="102"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4" name="Line 54">
                <a:extLst>
                  <a:ext uri="{FF2B5EF4-FFF2-40B4-BE49-F238E27FC236}">
                    <a16:creationId xmlns:a16="http://schemas.microsoft.com/office/drawing/2014/main" id="{B4B07795-6A4B-411B-8135-0159D04546E0}"/>
                  </a:ext>
                </a:extLst>
              </p:cNvPr>
              <p:cNvSpPr>
                <a:spLocks noChangeShapeType="1"/>
              </p:cNvSpPr>
              <p:nvPr/>
            </p:nvSpPr>
            <p:spPr bwMode="auto">
              <a:xfrm>
                <a:off x="2215" y="2377"/>
                <a:ext cx="50"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5" name="Line 55">
                <a:extLst>
                  <a:ext uri="{FF2B5EF4-FFF2-40B4-BE49-F238E27FC236}">
                    <a16:creationId xmlns:a16="http://schemas.microsoft.com/office/drawing/2014/main" id="{72F43DAE-5525-4FA2-A78E-09A5A38FF5CE}"/>
                  </a:ext>
                </a:extLst>
              </p:cNvPr>
              <p:cNvSpPr>
                <a:spLocks noChangeShapeType="1"/>
              </p:cNvSpPr>
              <p:nvPr/>
            </p:nvSpPr>
            <p:spPr bwMode="auto">
              <a:xfrm flipH="1">
                <a:off x="2211" y="2458"/>
                <a:ext cx="58"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6" name="Line 56">
                <a:extLst>
                  <a:ext uri="{FF2B5EF4-FFF2-40B4-BE49-F238E27FC236}">
                    <a16:creationId xmlns:a16="http://schemas.microsoft.com/office/drawing/2014/main" id="{B35051C9-42A6-4E30-9C6D-3A5F6F9D2B82}"/>
                  </a:ext>
                </a:extLst>
              </p:cNvPr>
              <p:cNvSpPr>
                <a:spLocks noChangeShapeType="1"/>
              </p:cNvSpPr>
              <p:nvPr/>
            </p:nvSpPr>
            <p:spPr bwMode="auto">
              <a:xfrm>
                <a:off x="2265" y="2458"/>
                <a:ext cx="101"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7" name="Line 57">
                <a:extLst>
                  <a:ext uri="{FF2B5EF4-FFF2-40B4-BE49-F238E27FC236}">
                    <a16:creationId xmlns:a16="http://schemas.microsoft.com/office/drawing/2014/main" id="{2F623253-4D75-4F05-89D7-F134884E3B1E}"/>
                  </a:ext>
                </a:extLst>
              </p:cNvPr>
              <p:cNvSpPr>
                <a:spLocks noChangeShapeType="1"/>
              </p:cNvSpPr>
              <p:nvPr/>
            </p:nvSpPr>
            <p:spPr bwMode="auto">
              <a:xfrm flipV="1">
                <a:off x="2366" y="2495"/>
                <a:ext cx="102"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8" name="Line 58">
                <a:extLst>
                  <a:ext uri="{FF2B5EF4-FFF2-40B4-BE49-F238E27FC236}">
                    <a16:creationId xmlns:a16="http://schemas.microsoft.com/office/drawing/2014/main" id="{9B19CAAB-0C9B-4B00-950C-32B7391259EA}"/>
                  </a:ext>
                </a:extLst>
              </p:cNvPr>
              <p:cNvSpPr>
                <a:spLocks noChangeShapeType="1"/>
              </p:cNvSpPr>
              <p:nvPr/>
            </p:nvSpPr>
            <p:spPr bwMode="auto">
              <a:xfrm>
                <a:off x="2366" y="2541"/>
                <a:ext cx="102" cy="4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79" name="Line 59">
                <a:extLst>
                  <a:ext uri="{FF2B5EF4-FFF2-40B4-BE49-F238E27FC236}">
                    <a16:creationId xmlns:a16="http://schemas.microsoft.com/office/drawing/2014/main" id="{277FD82F-E0CB-4AB1-A324-2BC1D0A7C0D1}"/>
                  </a:ext>
                </a:extLst>
              </p:cNvPr>
              <p:cNvSpPr>
                <a:spLocks noChangeShapeType="1"/>
              </p:cNvSpPr>
              <p:nvPr/>
            </p:nvSpPr>
            <p:spPr bwMode="auto">
              <a:xfrm flipV="1">
                <a:off x="2116" y="2121"/>
                <a:ext cx="1" cy="9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0" name="Line 60">
                <a:extLst>
                  <a:ext uri="{FF2B5EF4-FFF2-40B4-BE49-F238E27FC236}">
                    <a16:creationId xmlns:a16="http://schemas.microsoft.com/office/drawing/2014/main" id="{90A3D09B-44E6-47BA-8A81-CA53F5B9F677}"/>
                  </a:ext>
                </a:extLst>
              </p:cNvPr>
              <p:cNvSpPr>
                <a:spLocks noChangeShapeType="1"/>
              </p:cNvSpPr>
              <p:nvPr/>
            </p:nvSpPr>
            <p:spPr bwMode="auto">
              <a:xfrm flipV="1">
                <a:off x="2116" y="2164"/>
                <a:ext cx="149"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1" name="Line 61">
                <a:extLst>
                  <a:ext uri="{FF2B5EF4-FFF2-40B4-BE49-F238E27FC236}">
                    <a16:creationId xmlns:a16="http://schemas.microsoft.com/office/drawing/2014/main" id="{4FC579B9-0C4F-48EE-82E5-7622EFC83550}"/>
                  </a:ext>
                </a:extLst>
              </p:cNvPr>
              <p:cNvSpPr>
                <a:spLocks noChangeShapeType="1"/>
              </p:cNvSpPr>
              <p:nvPr/>
            </p:nvSpPr>
            <p:spPr bwMode="auto">
              <a:xfrm flipV="1">
                <a:off x="2116" y="2039"/>
                <a:ext cx="99" cy="9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2" name="Line 62">
                <a:extLst>
                  <a:ext uri="{FF2B5EF4-FFF2-40B4-BE49-F238E27FC236}">
                    <a16:creationId xmlns:a16="http://schemas.microsoft.com/office/drawing/2014/main" id="{05245D2A-0F9F-4296-840A-4E0D23299B58}"/>
                  </a:ext>
                </a:extLst>
              </p:cNvPr>
              <p:cNvSpPr>
                <a:spLocks noChangeShapeType="1"/>
              </p:cNvSpPr>
              <p:nvPr/>
            </p:nvSpPr>
            <p:spPr bwMode="auto">
              <a:xfrm flipH="1" flipV="1">
                <a:off x="2060" y="2039"/>
                <a:ext cx="60" cy="9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3" name="Line 63">
                <a:extLst>
                  <a:ext uri="{FF2B5EF4-FFF2-40B4-BE49-F238E27FC236}">
                    <a16:creationId xmlns:a16="http://schemas.microsoft.com/office/drawing/2014/main" id="{41909E39-08D6-45D9-BEDE-D4326A7B5D49}"/>
                  </a:ext>
                </a:extLst>
              </p:cNvPr>
              <p:cNvSpPr>
                <a:spLocks noChangeShapeType="1"/>
              </p:cNvSpPr>
              <p:nvPr/>
            </p:nvSpPr>
            <p:spPr bwMode="auto">
              <a:xfrm flipH="1" flipV="1">
                <a:off x="1959" y="1996"/>
                <a:ext cx="109" cy="5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4" name="Line 64">
                <a:extLst>
                  <a:ext uri="{FF2B5EF4-FFF2-40B4-BE49-F238E27FC236}">
                    <a16:creationId xmlns:a16="http://schemas.microsoft.com/office/drawing/2014/main" id="{C9CCC56A-5B0D-4C2E-98E7-B5D54D66B192}"/>
                  </a:ext>
                </a:extLst>
              </p:cNvPr>
              <p:cNvSpPr>
                <a:spLocks noChangeShapeType="1"/>
              </p:cNvSpPr>
              <p:nvPr/>
            </p:nvSpPr>
            <p:spPr bwMode="auto">
              <a:xfrm flipV="1">
                <a:off x="2064" y="1956"/>
                <a:ext cx="52" cy="9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5" name="Line 65">
                <a:extLst>
                  <a:ext uri="{FF2B5EF4-FFF2-40B4-BE49-F238E27FC236}">
                    <a16:creationId xmlns:a16="http://schemas.microsoft.com/office/drawing/2014/main" id="{F3B6BF62-061F-4639-BA79-E7DB7FD2A628}"/>
                  </a:ext>
                </a:extLst>
              </p:cNvPr>
              <p:cNvSpPr>
                <a:spLocks noChangeShapeType="1"/>
              </p:cNvSpPr>
              <p:nvPr/>
            </p:nvSpPr>
            <p:spPr bwMode="auto">
              <a:xfrm>
                <a:off x="2265" y="2168"/>
                <a:ext cx="152"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6" name="AutoShape 66">
                <a:extLst>
                  <a:ext uri="{FF2B5EF4-FFF2-40B4-BE49-F238E27FC236}">
                    <a16:creationId xmlns:a16="http://schemas.microsoft.com/office/drawing/2014/main" id="{A7B1AABF-88FB-4561-8D53-DE33D891717E}"/>
                  </a:ext>
                </a:extLst>
              </p:cNvPr>
              <p:cNvSpPr>
                <a:spLocks noChangeArrowheads="1"/>
              </p:cNvSpPr>
              <p:nvPr/>
            </p:nvSpPr>
            <p:spPr bwMode="auto">
              <a:xfrm>
                <a:off x="2418" y="2210"/>
                <a:ext cx="99" cy="125"/>
              </a:xfrm>
              <a:custGeom>
                <a:avLst/>
                <a:gdLst>
                  <a:gd name="T0" fmla="*/ 37 w 134"/>
                  <a:gd name="T1" fmla="*/ 92 h 169"/>
                  <a:gd name="T2" fmla="*/ 0 w 134"/>
                  <a:gd name="T3" fmla="*/ 30 h 169"/>
                  <a:gd name="T4" fmla="*/ 73 w 134"/>
                  <a:gd name="T5" fmla="*/ 0 h 169"/>
                  <a:gd name="T6" fmla="*/ 0 60000 65536"/>
                  <a:gd name="T7" fmla="*/ 0 60000 65536"/>
                  <a:gd name="T8" fmla="*/ 0 60000 65536"/>
                  <a:gd name="T9" fmla="*/ 0 w 134"/>
                  <a:gd name="T10" fmla="*/ 0 h 169"/>
                  <a:gd name="T11" fmla="*/ 134 w 134"/>
                  <a:gd name="T12" fmla="*/ 169 h 169"/>
                </a:gdLst>
                <a:ahLst/>
                <a:cxnLst>
                  <a:cxn ang="T6">
                    <a:pos x="T0" y="T1"/>
                  </a:cxn>
                  <a:cxn ang="T7">
                    <a:pos x="T2" y="T3"/>
                  </a:cxn>
                  <a:cxn ang="T8">
                    <a:pos x="T4" y="T5"/>
                  </a:cxn>
                </a:cxnLst>
                <a:rect l="T9" t="T10" r="T11" b="T12"/>
                <a:pathLst>
                  <a:path w="134" h="169">
                    <a:moveTo>
                      <a:pt x="67" y="169"/>
                    </a:moveTo>
                    <a:lnTo>
                      <a:pt x="0" y="56"/>
                    </a:lnTo>
                    <a:lnTo>
                      <a:pt x="134" y="0"/>
                    </a:ln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7" name="Line 67">
                <a:extLst>
                  <a:ext uri="{FF2B5EF4-FFF2-40B4-BE49-F238E27FC236}">
                    <a16:creationId xmlns:a16="http://schemas.microsoft.com/office/drawing/2014/main" id="{3900F4C2-2339-470B-9477-F1AA5D7DEF9A}"/>
                  </a:ext>
                </a:extLst>
              </p:cNvPr>
              <p:cNvSpPr>
                <a:spLocks noChangeShapeType="1"/>
              </p:cNvSpPr>
              <p:nvPr/>
            </p:nvSpPr>
            <p:spPr bwMode="auto">
              <a:xfrm flipV="1">
                <a:off x="2265" y="2039"/>
                <a:ext cx="101" cy="13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8" name="Line 68">
                <a:extLst>
                  <a:ext uri="{FF2B5EF4-FFF2-40B4-BE49-F238E27FC236}">
                    <a16:creationId xmlns:a16="http://schemas.microsoft.com/office/drawing/2014/main" id="{FA158AC3-CDB7-4DDB-9D05-FE57696E1AF9}"/>
                  </a:ext>
                </a:extLst>
              </p:cNvPr>
              <p:cNvSpPr>
                <a:spLocks noChangeShapeType="1"/>
              </p:cNvSpPr>
              <p:nvPr/>
            </p:nvSpPr>
            <p:spPr bwMode="auto">
              <a:xfrm flipV="1">
                <a:off x="2366" y="1996"/>
                <a:ext cx="102" cy="5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89" name="Line 69">
                <a:extLst>
                  <a:ext uri="{FF2B5EF4-FFF2-40B4-BE49-F238E27FC236}">
                    <a16:creationId xmlns:a16="http://schemas.microsoft.com/office/drawing/2014/main" id="{A962A20F-EBF8-4846-A3B4-A70644B61940}"/>
                  </a:ext>
                </a:extLst>
              </p:cNvPr>
              <p:cNvSpPr>
                <a:spLocks noChangeShapeType="1"/>
              </p:cNvSpPr>
              <p:nvPr/>
            </p:nvSpPr>
            <p:spPr bwMode="auto">
              <a:xfrm flipH="1" flipV="1">
                <a:off x="2312" y="1914"/>
                <a:ext cx="57" cy="13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0" name="Line 70">
                <a:extLst>
                  <a:ext uri="{FF2B5EF4-FFF2-40B4-BE49-F238E27FC236}">
                    <a16:creationId xmlns:a16="http://schemas.microsoft.com/office/drawing/2014/main" id="{E9668CF9-7102-4A18-A370-B664C6877654}"/>
                  </a:ext>
                </a:extLst>
              </p:cNvPr>
              <p:cNvSpPr>
                <a:spLocks noChangeShapeType="1"/>
              </p:cNvSpPr>
              <p:nvPr/>
            </p:nvSpPr>
            <p:spPr bwMode="auto">
              <a:xfrm flipV="1">
                <a:off x="2317" y="1832"/>
                <a:ext cx="49" cy="9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1" name="Line 71">
                <a:extLst>
                  <a:ext uri="{FF2B5EF4-FFF2-40B4-BE49-F238E27FC236}">
                    <a16:creationId xmlns:a16="http://schemas.microsoft.com/office/drawing/2014/main" id="{06765B4A-D72A-4E2E-8697-44A8D13CCE7A}"/>
                  </a:ext>
                </a:extLst>
              </p:cNvPr>
              <p:cNvSpPr>
                <a:spLocks noChangeShapeType="1"/>
              </p:cNvSpPr>
              <p:nvPr/>
            </p:nvSpPr>
            <p:spPr bwMode="auto">
              <a:xfrm flipH="1" flipV="1">
                <a:off x="2162" y="1832"/>
                <a:ext cx="159" cy="9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2" name="Line 72">
                <a:extLst>
                  <a:ext uri="{FF2B5EF4-FFF2-40B4-BE49-F238E27FC236}">
                    <a16:creationId xmlns:a16="http://schemas.microsoft.com/office/drawing/2014/main" id="{0732794E-AB37-467B-B293-DFF4C466212C}"/>
                  </a:ext>
                </a:extLst>
              </p:cNvPr>
              <p:cNvSpPr>
                <a:spLocks noChangeShapeType="1"/>
              </p:cNvSpPr>
              <p:nvPr/>
            </p:nvSpPr>
            <p:spPr bwMode="auto">
              <a:xfrm flipH="1">
                <a:off x="2059" y="1836"/>
                <a:ext cx="110"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3" name="Line 73">
                <a:extLst>
                  <a:ext uri="{FF2B5EF4-FFF2-40B4-BE49-F238E27FC236}">
                    <a16:creationId xmlns:a16="http://schemas.microsoft.com/office/drawing/2014/main" id="{7EE79259-A3F2-493A-B592-41FEFCB84FFD}"/>
                  </a:ext>
                </a:extLst>
              </p:cNvPr>
              <p:cNvSpPr>
                <a:spLocks noChangeShapeType="1"/>
              </p:cNvSpPr>
              <p:nvPr/>
            </p:nvSpPr>
            <p:spPr bwMode="auto">
              <a:xfrm flipH="1" flipV="1">
                <a:off x="2059" y="1790"/>
                <a:ext cx="110"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4" name="Line 74">
                <a:extLst>
                  <a:ext uri="{FF2B5EF4-FFF2-40B4-BE49-F238E27FC236}">
                    <a16:creationId xmlns:a16="http://schemas.microsoft.com/office/drawing/2014/main" id="{86512A73-3F00-4F5A-AB41-56B6B1E4C8FE}"/>
                  </a:ext>
                </a:extLst>
              </p:cNvPr>
              <p:cNvSpPr>
                <a:spLocks noChangeShapeType="1"/>
              </p:cNvSpPr>
              <p:nvPr/>
            </p:nvSpPr>
            <p:spPr bwMode="auto">
              <a:xfrm flipH="1" flipV="1">
                <a:off x="1959" y="1748"/>
                <a:ext cx="109"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5" name="Line 75">
                <a:extLst>
                  <a:ext uri="{FF2B5EF4-FFF2-40B4-BE49-F238E27FC236}">
                    <a16:creationId xmlns:a16="http://schemas.microsoft.com/office/drawing/2014/main" id="{F9539218-39D4-48D6-BFBC-E0E89872B154}"/>
                  </a:ext>
                </a:extLst>
              </p:cNvPr>
              <p:cNvSpPr>
                <a:spLocks noChangeShapeType="1"/>
              </p:cNvSpPr>
              <p:nvPr/>
            </p:nvSpPr>
            <p:spPr bwMode="auto">
              <a:xfrm flipH="1" flipV="1">
                <a:off x="2011" y="1665"/>
                <a:ext cx="57" cy="13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6" name="Line 76">
                <a:extLst>
                  <a:ext uri="{FF2B5EF4-FFF2-40B4-BE49-F238E27FC236}">
                    <a16:creationId xmlns:a16="http://schemas.microsoft.com/office/drawing/2014/main" id="{B95357F6-F7C4-46AF-9E47-B2C5D8E911A9}"/>
                  </a:ext>
                </a:extLst>
              </p:cNvPr>
              <p:cNvSpPr>
                <a:spLocks noChangeShapeType="1"/>
              </p:cNvSpPr>
              <p:nvPr/>
            </p:nvSpPr>
            <p:spPr bwMode="auto">
              <a:xfrm flipH="1">
                <a:off x="1805" y="2625"/>
                <a:ext cx="162"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7" name="Line 77">
                <a:extLst>
                  <a:ext uri="{FF2B5EF4-FFF2-40B4-BE49-F238E27FC236}">
                    <a16:creationId xmlns:a16="http://schemas.microsoft.com/office/drawing/2014/main" id="{CD082739-3ADF-4877-B949-EE7DCD228954}"/>
                  </a:ext>
                </a:extLst>
              </p:cNvPr>
              <p:cNvSpPr>
                <a:spLocks noChangeShapeType="1"/>
              </p:cNvSpPr>
              <p:nvPr/>
            </p:nvSpPr>
            <p:spPr bwMode="auto">
              <a:xfrm>
                <a:off x="1963" y="2625"/>
                <a:ext cx="101"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8" name="Line 78">
                <a:extLst>
                  <a:ext uri="{FF2B5EF4-FFF2-40B4-BE49-F238E27FC236}">
                    <a16:creationId xmlns:a16="http://schemas.microsoft.com/office/drawing/2014/main" id="{FA5611A8-E550-4372-81BC-9D8E1C78E829}"/>
                  </a:ext>
                </a:extLst>
              </p:cNvPr>
              <p:cNvSpPr>
                <a:spLocks noChangeShapeType="1"/>
              </p:cNvSpPr>
              <p:nvPr/>
            </p:nvSpPr>
            <p:spPr bwMode="auto">
              <a:xfrm flipH="1">
                <a:off x="1756" y="2707"/>
                <a:ext cx="57" cy="12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99" name="Line 79">
                <a:extLst>
                  <a:ext uri="{FF2B5EF4-FFF2-40B4-BE49-F238E27FC236}">
                    <a16:creationId xmlns:a16="http://schemas.microsoft.com/office/drawing/2014/main" id="{7E15544E-18FF-4EA1-8A6D-2D8BC09949A5}"/>
                  </a:ext>
                </a:extLst>
              </p:cNvPr>
              <p:cNvSpPr>
                <a:spLocks noChangeShapeType="1"/>
              </p:cNvSpPr>
              <p:nvPr/>
            </p:nvSpPr>
            <p:spPr bwMode="auto">
              <a:xfrm flipH="1">
                <a:off x="1654" y="2836"/>
                <a:ext cx="110" cy="3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0" name="Line 80">
                <a:extLst>
                  <a:ext uri="{FF2B5EF4-FFF2-40B4-BE49-F238E27FC236}">
                    <a16:creationId xmlns:a16="http://schemas.microsoft.com/office/drawing/2014/main" id="{02E0B279-7EC3-4795-A9DF-2307A83836AF}"/>
                  </a:ext>
                </a:extLst>
              </p:cNvPr>
              <p:cNvSpPr>
                <a:spLocks noChangeShapeType="1"/>
              </p:cNvSpPr>
              <p:nvPr/>
            </p:nvSpPr>
            <p:spPr bwMode="auto">
              <a:xfrm>
                <a:off x="1760" y="2836"/>
                <a:ext cx="49" cy="7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1" name="Line 81">
                <a:extLst>
                  <a:ext uri="{FF2B5EF4-FFF2-40B4-BE49-F238E27FC236}">
                    <a16:creationId xmlns:a16="http://schemas.microsoft.com/office/drawing/2014/main" id="{95185478-73AE-4A03-94F7-CF6FA1AB0207}"/>
                  </a:ext>
                </a:extLst>
              </p:cNvPr>
              <p:cNvSpPr>
                <a:spLocks noChangeShapeType="1"/>
              </p:cNvSpPr>
              <p:nvPr/>
            </p:nvSpPr>
            <p:spPr bwMode="auto">
              <a:xfrm flipH="1" flipV="1">
                <a:off x="1704" y="2662"/>
                <a:ext cx="109"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2" name="Line 82">
                <a:extLst>
                  <a:ext uri="{FF2B5EF4-FFF2-40B4-BE49-F238E27FC236}">
                    <a16:creationId xmlns:a16="http://schemas.microsoft.com/office/drawing/2014/main" id="{7B4452CD-027E-4550-8079-CBE7C69D8AFF}"/>
                  </a:ext>
                </a:extLst>
              </p:cNvPr>
              <p:cNvSpPr>
                <a:spLocks noChangeShapeType="1"/>
              </p:cNvSpPr>
              <p:nvPr/>
            </p:nvSpPr>
            <p:spPr bwMode="auto">
              <a:xfrm flipH="1" flipV="1">
                <a:off x="1654" y="2578"/>
                <a:ext cx="58" cy="9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3" name="Line 83">
                <a:extLst>
                  <a:ext uri="{FF2B5EF4-FFF2-40B4-BE49-F238E27FC236}">
                    <a16:creationId xmlns:a16="http://schemas.microsoft.com/office/drawing/2014/main" id="{08218892-93B1-48BF-B2CB-56E35C610AD7}"/>
                  </a:ext>
                </a:extLst>
              </p:cNvPr>
              <p:cNvSpPr>
                <a:spLocks noChangeShapeType="1"/>
              </p:cNvSpPr>
              <p:nvPr/>
            </p:nvSpPr>
            <p:spPr bwMode="auto">
              <a:xfrm flipH="1">
                <a:off x="1605" y="2667"/>
                <a:ext cx="107" cy="4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4" name="Line 84">
                <a:extLst>
                  <a:ext uri="{FF2B5EF4-FFF2-40B4-BE49-F238E27FC236}">
                    <a16:creationId xmlns:a16="http://schemas.microsoft.com/office/drawing/2014/main" id="{BDA1F18C-E132-4C87-97E1-B196B1AD89EE}"/>
                  </a:ext>
                </a:extLst>
              </p:cNvPr>
              <p:cNvSpPr>
                <a:spLocks noChangeShapeType="1"/>
              </p:cNvSpPr>
              <p:nvPr/>
            </p:nvSpPr>
            <p:spPr bwMode="auto">
              <a:xfrm flipH="1" flipV="1">
                <a:off x="1502" y="2662"/>
                <a:ext cx="110" cy="4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5" name="Line 85">
                <a:extLst>
                  <a:ext uri="{FF2B5EF4-FFF2-40B4-BE49-F238E27FC236}">
                    <a16:creationId xmlns:a16="http://schemas.microsoft.com/office/drawing/2014/main" id="{4D1544A2-CE2B-4052-BD25-8590B6713875}"/>
                  </a:ext>
                </a:extLst>
              </p:cNvPr>
              <p:cNvSpPr>
                <a:spLocks noChangeShapeType="1"/>
              </p:cNvSpPr>
              <p:nvPr/>
            </p:nvSpPr>
            <p:spPr bwMode="auto">
              <a:xfrm flipH="1">
                <a:off x="1552" y="2707"/>
                <a:ext cx="61" cy="8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6" name="Line 86">
                <a:extLst>
                  <a:ext uri="{FF2B5EF4-FFF2-40B4-BE49-F238E27FC236}">
                    <a16:creationId xmlns:a16="http://schemas.microsoft.com/office/drawing/2014/main" id="{B2D9F879-9129-4F9D-A0DD-41C23A21611A}"/>
                  </a:ext>
                </a:extLst>
              </p:cNvPr>
              <p:cNvSpPr>
                <a:spLocks noChangeShapeType="1"/>
              </p:cNvSpPr>
              <p:nvPr/>
            </p:nvSpPr>
            <p:spPr bwMode="auto">
              <a:xfrm>
                <a:off x="1556" y="2792"/>
                <a:ext cx="53" cy="8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7" name="Line 87">
                <a:extLst>
                  <a:ext uri="{FF2B5EF4-FFF2-40B4-BE49-F238E27FC236}">
                    <a16:creationId xmlns:a16="http://schemas.microsoft.com/office/drawing/2014/main" id="{4E54ED09-FCC3-4207-8469-1AEA4B6FC596}"/>
                  </a:ext>
                </a:extLst>
              </p:cNvPr>
              <p:cNvSpPr>
                <a:spLocks noChangeShapeType="1"/>
              </p:cNvSpPr>
              <p:nvPr/>
            </p:nvSpPr>
            <p:spPr bwMode="auto">
              <a:xfrm flipH="1">
                <a:off x="1451" y="2792"/>
                <a:ext cx="109"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8" name="Line 88">
                <a:extLst>
                  <a:ext uri="{FF2B5EF4-FFF2-40B4-BE49-F238E27FC236}">
                    <a16:creationId xmlns:a16="http://schemas.microsoft.com/office/drawing/2014/main" id="{C0D543CE-CA12-4C97-9135-05D219223B1A}"/>
                  </a:ext>
                </a:extLst>
              </p:cNvPr>
              <p:cNvSpPr>
                <a:spLocks noChangeShapeType="1"/>
              </p:cNvSpPr>
              <p:nvPr/>
            </p:nvSpPr>
            <p:spPr bwMode="auto">
              <a:xfrm flipH="1" flipV="1">
                <a:off x="1348" y="2788"/>
                <a:ext cx="110" cy="5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09" name="Line 89">
                <a:extLst>
                  <a:ext uri="{FF2B5EF4-FFF2-40B4-BE49-F238E27FC236}">
                    <a16:creationId xmlns:a16="http://schemas.microsoft.com/office/drawing/2014/main" id="{F150B37A-6D0F-4986-A38F-EB679D91DFA9}"/>
                  </a:ext>
                </a:extLst>
              </p:cNvPr>
              <p:cNvSpPr>
                <a:spLocks noChangeShapeType="1"/>
              </p:cNvSpPr>
              <p:nvPr/>
            </p:nvSpPr>
            <p:spPr bwMode="auto">
              <a:xfrm flipH="1">
                <a:off x="1401" y="2836"/>
                <a:ext cx="57" cy="7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0" name="Line 90">
                <a:extLst>
                  <a:ext uri="{FF2B5EF4-FFF2-40B4-BE49-F238E27FC236}">
                    <a16:creationId xmlns:a16="http://schemas.microsoft.com/office/drawing/2014/main" id="{BF654840-F0E5-40EA-81F0-C195F135CC27}"/>
                  </a:ext>
                </a:extLst>
              </p:cNvPr>
              <p:cNvSpPr>
                <a:spLocks noChangeShapeType="1"/>
              </p:cNvSpPr>
              <p:nvPr/>
            </p:nvSpPr>
            <p:spPr bwMode="auto">
              <a:xfrm>
                <a:off x="2064" y="2707"/>
                <a:ext cx="151"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1" name="Line 91">
                <a:extLst>
                  <a:ext uri="{FF2B5EF4-FFF2-40B4-BE49-F238E27FC236}">
                    <a16:creationId xmlns:a16="http://schemas.microsoft.com/office/drawing/2014/main" id="{263720B5-AF2E-4943-A6C2-EA448F5BE355}"/>
                  </a:ext>
                </a:extLst>
              </p:cNvPr>
              <p:cNvSpPr>
                <a:spLocks noChangeShapeType="1"/>
              </p:cNvSpPr>
              <p:nvPr/>
            </p:nvSpPr>
            <p:spPr bwMode="auto">
              <a:xfrm>
                <a:off x="2215" y="2751"/>
                <a:ext cx="102" cy="85"/>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2" name="Line 92">
                <a:extLst>
                  <a:ext uri="{FF2B5EF4-FFF2-40B4-BE49-F238E27FC236}">
                    <a16:creationId xmlns:a16="http://schemas.microsoft.com/office/drawing/2014/main" id="{6D0FFEE6-680A-441D-BE2E-F1D4B4E119ED}"/>
                  </a:ext>
                </a:extLst>
              </p:cNvPr>
              <p:cNvSpPr>
                <a:spLocks noChangeShapeType="1"/>
              </p:cNvSpPr>
              <p:nvPr/>
            </p:nvSpPr>
            <p:spPr bwMode="auto">
              <a:xfrm flipV="1">
                <a:off x="2215" y="2704"/>
                <a:ext cx="151" cy="5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3" name="Line 93">
                <a:extLst>
                  <a:ext uri="{FF2B5EF4-FFF2-40B4-BE49-F238E27FC236}">
                    <a16:creationId xmlns:a16="http://schemas.microsoft.com/office/drawing/2014/main" id="{3A8EB65B-86A0-4DE2-A7C6-8D77BDF82458}"/>
                  </a:ext>
                </a:extLst>
              </p:cNvPr>
              <p:cNvSpPr>
                <a:spLocks noChangeShapeType="1"/>
              </p:cNvSpPr>
              <p:nvPr/>
            </p:nvSpPr>
            <p:spPr bwMode="auto">
              <a:xfrm flipV="1">
                <a:off x="2366" y="2621"/>
                <a:ext cx="51" cy="9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4" name="Line 94">
                <a:extLst>
                  <a:ext uri="{FF2B5EF4-FFF2-40B4-BE49-F238E27FC236}">
                    <a16:creationId xmlns:a16="http://schemas.microsoft.com/office/drawing/2014/main" id="{3F9985E0-7AF1-411B-A508-57E63242C548}"/>
                  </a:ext>
                </a:extLst>
              </p:cNvPr>
              <p:cNvSpPr>
                <a:spLocks noChangeShapeType="1"/>
              </p:cNvSpPr>
              <p:nvPr/>
            </p:nvSpPr>
            <p:spPr bwMode="auto">
              <a:xfrm>
                <a:off x="2366" y="2707"/>
                <a:ext cx="102"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5" name="Line 95">
                <a:extLst>
                  <a:ext uri="{FF2B5EF4-FFF2-40B4-BE49-F238E27FC236}">
                    <a16:creationId xmlns:a16="http://schemas.microsoft.com/office/drawing/2014/main" id="{C4AF4A5E-E221-4711-9F72-397762218E03}"/>
                  </a:ext>
                </a:extLst>
              </p:cNvPr>
              <p:cNvSpPr>
                <a:spLocks noChangeShapeType="1"/>
              </p:cNvSpPr>
              <p:nvPr/>
            </p:nvSpPr>
            <p:spPr bwMode="auto">
              <a:xfrm>
                <a:off x="2064" y="2707"/>
                <a:ext cx="1" cy="12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6" name="Line 96">
                <a:extLst>
                  <a:ext uri="{FF2B5EF4-FFF2-40B4-BE49-F238E27FC236}">
                    <a16:creationId xmlns:a16="http://schemas.microsoft.com/office/drawing/2014/main" id="{D69FDC4D-4E49-487D-9265-5FA64400AAE7}"/>
                  </a:ext>
                </a:extLst>
              </p:cNvPr>
              <p:cNvSpPr>
                <a:spLocks noChangeShapeType="1"/>
              </p:cNvSpPr>
              <p:nvPr/>
            </p:nvSpPr>
            <p:spPr bwMode="auto">
              <a:xfrm>
                <a:off x="2064" y="2836"/>
                <a:ext cx="102" cy="7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7" name="Line 97">
                <a:extLst>
                  <a:ext uri="{FF2B5EF4-FFF2-40B4-BE49-F238E27FC236}">
                    <a16:creationId xmlns:a16="http://schemas.microsoft.com/office/drawing/2014/main" id="{021D438D-143C-4566-BB0F-CD6C89170370}"/>
                  </a:ext>
                </a:extLst>
              </p:cNvPr>
              <p:cNvSpPr>
                <a:spLocks noChangeShapeType="1"/>
              </p:cNvSpPr>
              <p:nvPr/>
            </p:nvSpPr>
            <p:spPr bwMode="auto">
              <a:xfrm flipH="1">
                <a:off x="1959" y="2836"/>
                <a:ext cx="109" cy="79"/>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8" name="Line 98">
                <a:extLst>
                  <a:ext uri="{FF2B5EF4-FFF2-40B4-BE49-F238E27FC236}">
                    <a16:creationId xmlns:a16="http://schemas.microsoft.com/office/drawing/2014/main" id="{F299E2B1-CA0E-4A75-B78B-11E82A2B2711}"/>
                  </a:ext>
                </a:extLst>
              </p:cNvPr>
              <p:cNvSpPr>
                <a:spLocks noChangeShapeType="1"/>
              </p:cNvSpPr>
              <p:nvPr/>
            </p:nvSpPr>
            <p:spPr bwMode="auto">
              <a:xfrm>
                <a:off x="1963" y="2915"/>
                <a:ext cx="51" cy="12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19" name="Line 99">
                <a:extLst>
                  <a:ext uri="{FF2B5EF4-FFF2-40B4-BE49-F238E27FC236}">
                    <a16:creationId xmlns:a16="http://schemas.microsoft.com/office/drawing/2014/main" id="{D05EE7F1-B2A8-437A-A681-888481F60980}"/>
                  </a:ext>
                </a:extLst>
              </p:cNvPr>
              <p:cNvSpPr>
                <a:spLocks noChangeShapeType="1"/>
              </p:cNvSpPr>
              <p:nvPr/>
            </p:nvSpPr>
            <p:spPr bwMode="auto">
              <a:xfrm flipH="1">
                <a:off x="1856" y="2915"/>
                <a:ext cx="110" cy="4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0" name="Line 100">
                <a:extLst>
                  <a:ext uri="{FF2B5EF4-FFF2-40B4-BE49-F238E27FC236}">
                    <a16:creationId xmlns:a16="http://schemas.microsoft.com/office/drawing/2014/main" id="{461A27C4-B4B8-442E-8306-68AD9A3FF3DB}"/>
                  </a:ext>
                </a:extLst>
              </p:cNvPr>
              <p:cNvSpPr>
                <a:spLocks noChangeShapeType="1"/>
              </p:cNvSpPr>
              <p:nvPr/>
            </p:nvSpPr>
            <p:spPr bwMode="auto">
              <a:xfrm flipH="1">
                <a:off x="1804" y="2957"/>
                <a:ext cx="59" cy="8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1" name="Line 101">
                <a:extLst>
                  <a:ext uri="{FF2B5EF4-FFF2-40B4-BE49-F238E27FC236}">
                    <a16:creationId xmlns:a16="http://schemas.microsoft.com/office/drawing/2014/main" id="{E7F258AD-6A6C-4518-A9E2-4DAA8907F81A}"/>
                  </a:ext>
                </a:extLst>
              </p:cNvPr>
              <p:cNvSpPr>
                <a:spLocks noChangeShapeType="1"/>
              </p:cNvSpPr>
              <p:nvPr/>
            </p:nvSpPr>
            <p:spPr bwMode="auto">
              <a:xfrm flipH="1">
                <a:off x="1654" y="2957"/>
                <a:ext cx="110" cy="8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2" name="Line 102">
                <a:extLst>
                  <a:ext uri="{FF2B5EF4-FFF2-40B4-BE49-F238E27FC236}">
                    <a16:creationId xmlns:a16="http://schemas.microsoft.com/office/drawing/2014/main" id="{E385DB2D-4F27-4E2D-82F2-26A9A9545153}"/>
                  </a:ext>
                </a:extLst>
              </p:cNvPr>
              <p:cNvSpPr>
                <a:spLocks noChangeShapeType="1"/>
              </p:cNvSpPr>
              <p:nvPr/>
            </p:nvSpPr>
            <p:spPr bwMode="auto">
              <a:xfrm flipH="1" flipV="1">
                <a:off x="1654" y="2911"/>
                <a:ext cx="110" cy="50"/>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3" name="Line 103">
                <a:extLst>
                  <a:ext uri="{FF2B5EF4-FFF2-40B4-BE49-F238E27FC236}">
                    <a16:creationId xmlns:a16="http://schemas.microsoft.com/office/drawing/2014/main" id="{AFE687E2-527B-4890-A6B4-8F3C68E06B98}"/>
                  </a:ext>
                </a:extLst>
              </p:cNvPr>
              <p:cNvSpPr>
                <a:spLocks noChangeShapeType="1"/>
              </p:cNvSpPr>
              <p:nvPr/>
            </p:nvSpPr>
            <p:spPr bwMode="auto">
              <a:xfrm flipH="1">
                <a:off x="2112" y="2915"/>
                <a:ext cx="59" cy="127"/>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4" name="Line 104">
                <a:extLst>
                  <a:ext uri="{FF2B5EF4-FFF2-40B4-BE49-F238E27FC236}">
                    <a16:creationId xmlns:a16="http://schemas.microsoft.com/office/drawing/2014/main" id="{F1C14C24-F378-47C2-903D-57ACF7D9F360}"/>
                  </a:ext>
                </a:extLst>
              </p:cNvPr>
              <p:cNvSpPr>
                <a:spLocks noChangeShapeType="1"/>
              </p:cNvSpPr>
              <p:nvPr/>
            </p:nvSpPr>
            <p:spPr bwMode="auto">
              <a:xfrm>
                <a:off x="2166" y="2915"/>
                <a:ext cx="151" cy="86"/>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5" name="Line 105">
                <a:extLst>
                  <a:ext uri="{FF2B5EF4-FFF2-40B4-BE49-F238E27FC236}">
                    <a16:creationId xmlns:a16="http://schemas.microsoft.com/office/drawing/2014/main" id="{DFBB5550-FA2C-47F5-B4A9-89929F9AECED}"/>
                  </a:ext>
                </a:extLst>
              </p:cNvPr>
              <p:cNvSpPr>
                <a:spLocks noChangeShapeType="1"/>
              </p:cNvSpPr>
              <p:nvPr/>
            </p:nvSpPr>
            <p:spPr bwMode="auto">
              <a:xfrm flipV="1">
                <a:off x="2317" y="2953"/>
                <a:ext cx="101" cy="5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6" name="Line 106">
                <a:extLst>
                  <a:ext uri="{FF2B5EF4-FFF2-40B4-BE49-F238E27FC236}">
                    <a16:creationId xmlns:a16="http://schemas.microsoft.com/office/drawing/2014/main" id="{6577B256-7975-4C54-9C88-05AD2407891E}"/>
                  </a:ext>
                </a:extLst>
              </p:cNvPr>
              <p:cNvSpPr>
                <a:spLocks noChangeShapeType="1"/>
              </p:cNvSpPr>
              <p:nvPr/>
            </p:nvSpPr>
            <p:spPr bwMode="auto">
              <a:xfrm>
                <a:off x="2317" y="3001"/>
                <a:ext cx="101" cy="8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7" name="Line 107">
                <a:extLst>
                  <a:ext uri="{FF2B5EF4-FFF2-40B4-BE49-F238E27FC236}">
                    <a16:creationId xmlns:a16="http://schemas.microsoft.com/office/drawing/2014/main" id="{7D858E1A-2350-4B7A-B728-DF3532ADF8D6}"/>
                  </a:ext>
                </a:extLst>
              </p:cNvPr>
              <p:cNvSpPr>
                <a:spLocks noChangeShapeType="1"/>
              </p:cNvSpPr>
              <p:nvPr/>
            </p:nvSpPr>
            <p:spPr bwMode="auto">
              <a:xfrm flipV="1">
                <a:off x="2418" y="2869"/>
                <a:ext cx="50" cy="92"/>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8" name="Line 108">
                <a:extLst>
                  <a:ext uri="{FF2B5EF4-FFF2-40B4-BE49-F238E27FC236}">
                    <a16:creationId xmlns:a16="http://schemas.microsoft.com/office/drawing/2014/main" id="{6E6EE470-AA16-4697-9BE9-464F698BB7BE}"/>
                  </a:ext>
                </a:extLst>
              </p:cNvPr>
              <p:cNvSpPr>
                <a:spLocks noChangeShapeType="1"/>
              </p:cNvSpPr>
              <p:nvPr/>
            </p:nvSpPr>
            <p:spPr bwMode="auto">
              <a:xfrm>
                <a:off x="2418" y="2957"/>
                <a:ext cx="99" cy="4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29" name="Line 109">
                <a:extLst>
                  <a:ext uri="{FF2B5EF4-FFF2-40B4-BE49-F238E27FC236}">
                    <a16:creationId xmlns:a16="http://schemas.microsoft.com/office/drawing/2014/main" id="{8CE3EB53-4BA0-4B39-BE54-3D91D1A46580}"/>
                  </a:ext>
                </a:extLst>
              </p:cNvPr>
              <p:cNvSpPr>
                <a:spLocks noChangeShapeType="1"/>
              </p:cNvSpPr>
              <p:nvPr/>
            </p:nvSpPr>
            <p:spPr bwMode="auto">
              <a:xfrm flipH="1">
                <a:off x="2011" y="3043"/>
                <a:ext cx="109"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0" name="Line 110">
                <a:extLst>
                  <a:ext uri="{FF2B5EF4-FFF2-40B4-BE49-F238E27FC236}">
                    <a16:creationId xmlns:a16="http://schemas.microsoft.com/office/drawing/2014/main" id="{1C5022D0-A296-40B8-8B83-6A6A217F4BE3}"/>
                  </a:ext>
                </a:extLst>
              </p:cNvPr>
              <p:cNvSpPr>
                <a:spLocks noChangeShapeType="1"/>
              </p:cNvSpPr>
              <p:nvPr/>
            </p:nvSpPr>
            <p:spPr bwMode="auto">
              <a:xfrm>
                <a:off x="2116" y="3043"/>
                <a:ext cx="99"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1" name="Line 111">
                <a:extLst>
                  <a:ext uri="{FF2B5EF4-FFF2-40B4-BE49-F238E27FC236}">
                    <a16:creationId xmlns:a16="http://schemas.microsoft.com/office/drawing/2014/main" id="{41913714-6A61-4AB4-A979-0B3AF058C83F}"/>
                  </a:ext>
                </a:extLst>
              </p:cNvPr>
              <p:cNvSpPr>
                <a:spLocks noChangeShapeType="1"/>
              </p:cNvSpPr>
              <p:nvPr/>
            </p:nvSpPr>
            <p:spPr bwMode="auto">
              <a:xfrm flipH="1">
                <a:off x="2161" y="3126"/>
                <a:ext cx="56" cy="84"/>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2" name="Line 112">
                <a:extLst>
                  <a:ext uri="{FF2B5EF4-FFF2-40B4-BE49-F238E27FC236}">
                    <a16:creationId xmlns:a16="http://schemas.microsoft.com/office/drawing/2014/main" id="{95419AC9-6736-4B76-80A5-672A667469F7}"/>
                  </a:ext>
                </a:extLst>
              </p:cNvPr>
              <p:cNvSpPr>
                <a:spLocks noChangeShapeType="1"/>
              </p:cNvSpPr>
              <p:nvPr/>
            </p:nvSpPr>
            <p:spPr bwMode="auto">
              <a:xfrm>
                <a:off x="2215" y="3126"/>
                <a:ext cx="102" cy="4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3" name="Line 113">
                <a:extLst>
                  <a:ext uri="{FF2B5EF4-FFF2-40B4-BE49-F238E27FC236}">
                    <a16:creationId xmlns:a16="http://schemas.microsoft.com/office/drawing/2014/main" id="{34850C12-2BF0-461A-98F5-2FAF4EB03B4B}"/>
                  </a:ext>
                </a:extLst>
              </p:cNvPr>
              <p:cNvSpPr>
                <a:spLocks noChangeShapeType="1"/>
              </p:cNvSpPr>
              <p:nvPr/>
            </p:nvSpPr>
            <p:spPr bwMode="auto">
              <a:xfrm>
                <a:off x="2317" y="3169"/>
                <a:ext cx="101" cy="83"/>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4" name="Line 114">
                <a:extLst>
                  <a:ext uri="{FF2B5EF4-FFF2-40B4-BE49-F238E27FC236}">
                    <a16:creationId xmlns:a16="http://schemas.microsoft.com/office/drawing/2014/main" id="{4848CF6D-1CB2-4896-867E-EAF93715AEE1}"/>
                  </a:ext>
                </a:extLst>
              </p:cNvPr>
              <p:cNvSpPr>
                <a:spLocks noChangeShapeType="1"/>
              </p:cNvSpPr>
              <p:nvPr/>
            </p:nvSpPr>
            <p:spPr bwMode="auto">
              <a:xfrm flipH="1">
                <a:off x="2260" y="3169"/>
                <a:ext cx="59" cy="125"/>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5" name="AutoShape 115">
                <a:extLst>
                  <a:ext uri="{FF2B5EF4-FFF2-40B4-BE49-F238E27FC236}">
                    <a16:creationId xmlns:a16="http://schemas.microsoft.com/office/drawing/2014/main" id="{CACA905D-9159-48BD-B96F-42DABAC7B9D4}"/>
                  </a:ext>
                </a:extLst>
              </p:cNvPr>
              <p:cNvSpPr>
                <a:spLocks noChangeArrowheads="1"/>
              </p:cNvSpPr>
              <p:nvPr/>
            </p:nvSpPr>
            <p:spPr bwMode="auto">
              <a:xfrm>
                <a:off x="799" y="1794"/>
                <a:ext cx="152" cy="84"/>
              </a:xfrm>
              <a:custGeom>
                <a:avLst/>
                <a:gdLst>
                  <a:gd name="T0" fmla="*/ 113 w 204"/>
                  <a:gd name="T1" fmla="*/ 0 h 113"/>
                  <a:gd name="T2" fmla="*/ 75 w 204"/>
                  <a:gd name="T3" fmla="*/ 62 h 113"/>
                  <a:gd name="T4" fmla="*/ 0 w 204"/>
                  <a:gd name="T5" fmla="*/ 31 h 113"/>
                  <a:gd name="T6" fmla="*/ 0 60000 65536"/>
                  <a:gd name="T7" fmla="*/ 0 60000 65536"/>
                  <a:gd name="T8" fmla="*/ 0 60000 65536"/>
                  <a:gd name="T9" fmla="*/ 0 w 204"/>
                  <a:gd name="T10" fmla="*/ 0 h 113"/>
                  <a:gd name="T11" fmla="*/ 204 w 204"/>
                  <a:gd name="T12" fmla="*/ 113 h 113"/>
                </a:gdLst>
                <a:ahLst/>
                <a:cxnLst>
                  <a:cxn ang="T6">
                    <a:pos x="T0" y="T1"/>
                  </a:cxn>
                  <a:cxn ang="T7">
                    <a:pos x="T2" y="T3"/>
                  </a:cxn>
                  <a:cxn ang="T8">
                    <a:pos x="T4" y="T5"/>
                  </a:cxn>
                </a:cxnLst>
                <a:rect l="T9" t="T10" r="T11" b="T12"/>
                <a:pathLst>
                  <a:path w="204" h="113">
                    <a:moveTo>
                      <a:pt x="204" y="0"/>
                    </a:moveTo>
                    <a:lnTo>
                      <a:pt x="134" y="113"/>
                    </a:lnTo>
                    <a:lnTo>
                      <a:pt x="0" y="56"/>
                    </a:lnTo>
                  </a:path>
                </a:pathLst>
              </a:custGeom>
              <a:noFill/>
              <a:ln w="38160">
                <a:solidFill>
                  <a:srgbClr val="0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6" name="Line 116">
                <a:extLst>
                  <a:ext uri="{FF2B5EF4-FFF2-40B4-BE49-F238E27FC236}">
                    <a16:creationId xmlns:a16="http://schemas.microsoft.com/office/drawing/2014/main" id="{BDA0C93D-E955-4456-8785-E5D40B7EE632}"/>
                  </a:ext>
                </a:extLst>
              </p:cNvPr>
              <p:cNvSpPr>
                <a:spLocks noChangeShapeType="1"/>
              </p:cNvSpPr>
              <p:nvPr/>
            </p:nvSpPr>
            <p:spPr bwMode="auto">
              <a:xfrm flipV="1">
                <a:off x="999" y="1832"/>
                <a:ext cx="53" cy="5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37" name="Line 117">
                <a:extLst>
                  <a:ext uri="{FF2B5EF4-FFF2-40B4-BE49-F238E27FC236}">
                    <a16:creationId xmlns:a16="http://schemas.microsoft.com/office/drawing/2014/main" id="{EDE2BAFB-0679-46C6-AB7E-BC15852B30D2}"/>
                  </a:ext>
                </a:extLst>
              </p:cNvPr>
              <p:cNvSpPr>
                <a:spLocks noChangeShapeType="1"/>
              </p:cNvSpPr>
              <p:nvPr/>
            </p:nvSpPr>
            <p:spPr bwMode="auto">
              <a:xfrm>
                <a:off x="1753" y="2952"/>
                <a:ext cx="111" cy="1"/>
              </a:xfrm>
              <a:prstGeom prst="line">
                <a:avLst/>
              </a:prstGeom>
              <a:noFill/>
              <a:ln w="38160">
                <a:solidFill>
                  <a:srgbClr val="000000"/>
                </a:solidFill>
                <a:miter lim="800000"/>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grpSp>
        <p:nvGrpSpPr>
          <p:cNvPr id="138" name="Group 621">
            <a:extLst>
              <a:ext uri="{FF2B5EF4-FFF2-40B4-BE49-F238E27FC236}">
                <a16:creationId xmlns:a16="http://schemas.microsoft.com/office/drawing/2014/main" id="{E3C6EC22-51F4-4C36-921C-2B7B40041103}"/>
              </a:ext>
            </a:extLst>
          </p:cNvPr>
          <p:cNvGrpSpPr>
            <a:grpSpLocks/>
          </p:cNvGrpSpPr>
          <p:nvPr/>
        </p:nvGrpSpPr>
        <p:grpSpPr bwMode="auto">
          <a:xfrm>
            <a:off x="2147888" y="1589092"/>
            <a:ext cx="1174750" cy="966787"/>
            <a:chOff x="1960" y="709"/>
            <a:chExt cx="1183" cy="1021"/>
          </a:xfrm>
        </p:grpSpPr>
        <p:sp>
          <p:nvSpPr>
            <p:cNvPr id="139" name="Rectangle 282">
              <a:extLst>
                <a:ext uri="{FF2B5EF4-FFF2-40B4-BE49-F238E27FC236}">
                  <a16:creationId xmlns:a16="http://schemas.microsoft.com/office/drawing/2014/main" id="{27484028-7130-47CD-A331-55F8C57C7CB6}"/>
                </a:ext>
              </a:extLst>
            </p:cNvPr>
            <p:cNvSpPr>
              <a:spLocks noChangeArrowheads="1"/>
            </p:cNvSpPr>
            <p:nvPr/>
          </p:nvSpPr>
          <p:spPr bwMode="auto">
            <a:xfrm>
              <a:off x="1973" y="709"/>
              <a:ext cx="1156" cy="102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defRPr sz="2000">
                  <a:solidFill>
                    <a:schemeClr val="tx1"/>
                  </a:solidFill>
                  <a:latin typeface="Arial" pitchFamily="34" charset="0"/>
                </a:defRPr>
              </a:lvl1pPr>
              <a:lvl2pPr marL="742950" indent="-285750" eaLnBrk="0" hangingPunct="0">
                <a:spcBef>
                  <a:spcPct val="20000"/>
                </a:spcBef>
                <a:buClr>
                  <a:srgbClr val="004C80"/>
                </a:buClr>
                <a:buSzPct val="85000"/>
                <a:buFont typeface="Wingdings" pitchFamily="2" charset="2"/>
                <a:buChar char="§"/>
                <a:defRPr sz="2000">
                  <a:solidFill>
                    <a:schemeClr val="tx1"/>
                  </a:solidFill>
                  <a:latin typeface="Arial" pitchFamily="34" charset="0"/>
                </a:defRPr>
              </a:lvl2pPr>
              <a:lvl3pPr marL="1143000" indent="-228600" eaLnBrk="0" hangingPunct="0">
                <a:spcBef>
                  <a:spcPct val="20000"/>
                </a:spcBef>
                <a:buClr>
                  <a:srgbClr val="004D82"/>
                </a:buClr>
                <a:buChar char="•"/>
                <a:defRPr>
                  <a:solidFill>
                    <a:schemeClr val="tx1"/>
                  </a:solidFill>
                  <a:latin typeface="Arial" pitchFamily="34" charset="0"/>
                </a:defRPr>
              </a:lvl3pPr>
              <a:lvl4pPr marL="1600200" indent="-228600" eaLnBrk="0" hangingPunct="0">
                <a:spcBef>
                  <a:spcPct val="20000"/>
                </a:spcBef>
                <a:buClr>
                  <a:srgbClr val="004C80"/>
                </a:buClr>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Minion Web"/>
                </a:defRPr>
              </a:lvl5pPr>
              <a:lvl6pPr marL="2514600" indent="-228600" eaLnBrk="0" fontAlgn="base" hangingPunct="0">
                <a:spcBef>
                  <a:spcPct val="20000"/>
                </a:spcBef>
                <a:spcAft>
                  <a:spcPct val="0"/>
                </a:spcAft>
                <a:buChar char="»"/>
                <a:defRPr>
                  <a:solidFill>
                    <a:schemeClr val="tx1"/>
                  </a:solidFill>
                  <a:latin typeface="Minion Web"/>
                </a:defRPr>
              </a:lvl6pPr>
              <a:lvl7pPr marL="2971800" indent="-228600" eaLnBrk="0" fontAlgn="base" hangingPunct="0">
                <a:spcBef>
                  <a:spcPct val="20000"/>
                </a:spcBef>
                <a:spcAft>
                  <a:spcPct val="0"/>
                </a:spcAft>
                <a:buChar char="»"/>
                <a:defRPr>
                  <a:solidFill>
                    <a:schemeClr val="tx1"/>
                  </a:solidFill>
                  <a:latin typeface="Minion Web"/>
                </a:defRPr>
              </a:lvl7pPr>
              <a:lvl8pPr marL="3429000" indent="-228600" eaLnBrk="0" fontAlgn="base" hangingPunct="0">
                <a:spcBef>
                  <a:spcPct val="20000"/>
                </a:spcBef>
                <a:spcAft>
                  <a:spcPct val="0"/>
                </a:spcAft>
                <a:buChar char="»"/>
                <a:defRPr>
                  <a:solidFill>
                    <a:schemeClr val="tx1"/>
                  </a:solidFill>
                  <a:latin typeface="Minion Web"/>
                </a:defRPr>
              </a:lvl8pPr>
              <a:lvl9pPr marL="3886200" indent="-228600" eaLnBrk="0" fontAlgn="base" hangingPunct="0">
                <a:spcBef>
                  <a:spcPct val="20000"/>
                </a:spcBef>
                <a:spcAft>
                  <a:spcPct val="0"/>
                </a:spcAft>
                <a:buChar char="»"/>
                <a:defRPr>
                  <a:solidFill>
                    <a:schemeClr val="tx1"/>
                  </a:solidFill>
                  <a:latin typeface="Minion Web"/>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nvGrpSpPr>
            <p:cNvPr id="140" name="Group 509">
              <a:extLst>
                <a:ext uri="{FF2B5EF4-FFF2-40B4-BE49-F238E27FC236}">
                  <a16:creationId xmlns:a16="http://schemas.microsoft.com/office/drawing/2014/main" id="{3DE0E225-6E47-41C8-82BC-2A4B7DDD3EE9}"/>
                </a:ext>
              </a:extLst>
            </p:cNvPr>
            <p:cNvGrpSpPr>
              <a:grpSpLocks/>
            </p:cNvGrpSpPr>
            <p:nvPr/>
          </p:nvGrpSpPr>
          <p:grpSpPr bwMode="auto">
            <a:xfrm>
              <a:off x="1960" y="734"/>
              <a:ext cx="1183" cy="953"/>
              <a:chOff x="544" y="1934"/>
              <a:chExt cx="1973" cy="1814"/>
            </a:xfrm>
          </p:grpSpPr>
          <p:sp>
            <p:nvSpPr>
              <p:cNvPr id="141" name="Line 510">
                <a:extLst>
                  <a:ext uri="{FF2B5EF4-FFF2-40B4-BE49-F238E27FC236}">
                    <a16:creationId xmlns:a16="http://schemas.microsoft.com/office/drawing/2014/main" id="{FB6AC1D2-38ED-401B-BFCD-8158F6689FE0}"/>
                  </a:ext>
                </a:extLst>
              </p:cNvPr>
              <p:cNvSpPr>
                <a:spLocks noChangeShapeType="1"/>
              </p:cNvSpPr>
              <p:nvPr/>
            </p:nvSpPr>
            <p:spPr bwMode="auto">
              <a:xfrm flipH="1">
                <a:off x="1456" y="1934"/>
                <a:ext cx="5" cy="52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2" name="Line 511">
                <a:extLst>
                  <a:ext uri="{FF2B5EF4-FFF2-40B4-BE49-F238E27FC236}">
                    <a16:creationId xmlns:a16="http://schemas.microsoft.com/office/drawing/2014/main" id="{303A15C4-4490-4FD3-B29B-C8793B1E79DD}"/>
                  </a:ext>
                </a:extLst>
              </p:cNvPr>
              <p:cNvSpPr>
                <a:spLocks noChangeShapeType="1"/>
              </p:cNvSpPr>
              <p:nvPr/>
            </p:nvSpPr>
            <p:spPr bwMode="auto">
              <a:xfrm flipH="1">
                <a:off x="1203" y="2454"/>
                <a:ext cx="252" cy="16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3" name="Line 512">
                <a:extLst>
                  <a:ext uri="{FF2B5EF4-FFF2-40B4-BE49-F238E27FC236}">
                    <a16:creationId xmlns:a16="http://schemas.microsoft.com/office/drawing/2014/main" id="{0FE86BA1-E0C9-49A0-B3BC-5D9077751EC9}"/>
                  </a:ext>
                </a:extLst>
              </p:cNvPr>
              <p:cNvSpPr>
                <a:spLocks noChangeShapeType="1"/>
              </p:cNvSpPr>
              <p:nvPr/>
            </p:nvSpPr>
            <p:spPr bwMode="auto">
              <a:xfrm>
                <a:off x="1455" y="2454"/>
                <a:ext cx="455" cy="37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4" name="Freeform 513">
                <a:extLst>
                  <a:ext uri="{FF2B5EF4-FFF2-40B4-BE49-F238E27FC236}">
                    <a16:creationId xmlns:a16="http://schemas.microsoft.com/office/drawing/2014/main" id="{2E70FD2D-4202-44B8-ABA9-E774A49EA17D}"/>
                  </a:ext>
                </a:extLst>
              </p:cNvPr>
              <p:cNvSpPr>
                <a:spLocks/>
              </p:cNvSpPr>
              <p:nvPr/>
            </p:nvSpPr>
            <p:spPr bwMode="auto">
              <a:xfrm>
                <a:off x="1052" y="2580"/>
                <a:ext cx="151" cy="209"/>
              </a:xfrm>
              <a:custGeom>
                <a:avLst/>
                <a:gdLst>
                  <a:gd name="T0" fmla="*/ 99 w 205"/>
                  <a:gd name="T1" fmla="*/ 209 h 282"/>
                  <a:gd name="T2" fmla="*/ 151 w 205"/>
                  <a:gd name="T3" fmla="*/ 42 h 282"/>
                  <a:gd name="T4" fmla="*/ 0 w 205"/>
                  <a:gd name="T5" fmla="*/ 0 h 282"/>
                  <a:gd name="T6" fmla="*/ 0 60000 65536"/>
                  <a:gd name="T7" fmla="*/ 0 60000 65536"/>
                  <a:gd name="T8" fmla="*/ 0 60000 65536"/>
                  <a:gd name="T9" fmla="*/ 0 w 205"/>
                  <a:gd name="T10" fmla="*/ 0 h 282"/>
                  <a:gd name="T11" fmla="*/ 205 w 205"/>
                  <a:gd name="T12" fmla="*/ 282 h 282"/>
                </a:gdLst>
                <a:ahLst/>
                <a:cxnLst>
                  <a:cxn ang="T6">
                    <a:pos x="T0" y="T1"/>
                  </a:cxn>
                  <a:cxn ang="T7">
                    <a:pos x="T2" y="T3"/>
                  </a:cxn>
                  <a:cxn ang="T8">
                    <a:pos x="T4" y="T5"/>
                  </a:cxn>
                </a:cxnLst>
                <a:rect l="T9" t="T10" r="T11" b="T12"/>
                <a:pathLst>
                  <a:path w="205" h="282">
                    <a:moveTo>
                      <a:pt x="134" y="282"/>
                    </a:moveTo>
                    <a:lnTo>
                      <a:pt x="205" y="57"/>
                    </a:lnTo>
                    <a:lnTo>
                      <a:pt x="0" y="0"/>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5" name="Line 514">
                <a:extLst>
                  <a:ext uri="{FF2B5EF4-FFF2-40B4-BE49-F238E27FC236}">
                    <a16:creationId xmlns:a16="http://schemas.microsoft.com/office/drawing/2014/main" id="{E1FFFE18-E93C-4279-8D50-D792334491AC}"/>
                  </a:ext>
                </a:extLst>
              </p:cNvPr>
              <p:cNvSpPr>
                <a:spLocks noChangeShapeType="1"/>
              </p:cNvSpPr>
              <p:nvPr/>
            </p:nvSpPr>
            <p:spPr bwMode="auto">
              <a:xfrm flipH="1" flipV="1">
                <a:off x="950" y="2538"/>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6" name="Line 515">
                <a:extLst>
                  <a:ext uri="{FF2B5EF4-FFF2-40B4-BE49-F238E27FC236}">
                    <a16:creationId xmlns:a16="http://schemas.microsoft.com/office/drawing/2014/main" id="{F21C9E5B-8864-4112-B883-F435EE30A9CC}"/>
                  </a:ext>
                </a:extLst>
              </p:cNvPr>
              <p:cNvSpPr>
                <a:spLocks noChangeShapeType="1"/>
              </p:cNvSpPr>
              <p:nvPr/>
            </p:nvSpPr>
            <p:spPr bwMode="auto">
              <a:xfrm flipH="1">
                <a:off x="950" y="2580"/>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7" name="Line 516">
                <a:extLst>
                  <a:ext uri="{FF2B5EF4-FFF2-40B4-BE49-F238E27FC236}">
                    <a16:creationId xmlns:a16="http://schemas.microsoft.com/office/drawing/2014/main" id="{A3BB75FE-C6C6-41BC-8194-2A01A66832A4}"/>
                  </a:ext>
                </a:extLst>
              </p:cNvPr>
              <p:cNvSpPr>
                <a:spLocks noChangeShapeType="1"/>
              </p:cNvSpPr>
              <p:nvPr/>
            </p:nvSpPr>
            <p:spPr bwMode="auto">
              <a:xfrm flipH="1">
                <a:off x="898" y="2622"/>
                <a:ext cx="52"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8" name="Line 517">
                <a:extLst>
                  <a:ext uri="{FF2B5EF4-FFF2-40B4-BE49-F238E27FC236}">
                    <a16:creationId xmlns:a16="http://schemas.microsoft.com/office/drawing/2014/main" id="{FB58DB76-8180-4F6E-B3E4-D15B5A8EE2C7}"/>
                  </a:ext>
                </a:extLst>
              </p:cNvPr>
              <p:cNvSpPr>
                <a:spLocks noChangeShapeType="1"/>
              </p:cNvSpPr>
              <p:nvPr/>
            </p:nvSpPr>
            <p:spPr bwMode="auto">
              <a:xfrm flipH="1" flipV="1">
                <a:off x="849" y="2580"/>
                <a:ext cx="101"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49" name="Freeform 518">
                <a:extLst>
                  <a:ext uri="{FF2B5EF4-FFF2-40B4-BE49-F238E27FC236}">
                    <a16:creationId xmlns:a16="http://schemas.microsoft.com/office/drawing/2014/main" id="{860B950F-A410-4D81-836D-99259A05C57C}"/>
                  </a:ext>
                </a:extLst>
              </p:cNvPr>
              <p:cNvSpPr>
                <a:spLocks/>
              </p:cNvSpPr>
              <p:nvPr/>
            </p:nvSpPr>
            <p:spPr bwMode="auto">
              <a:xfrm>
                <a:off x="849" y="2454"/>
                <a:ext cx="101" cy="84"/>
              </a:xfrm>
              <a:custGeom>
                <a:avLst/>
                <a:gdLst>
                  <a:gd name="T0" fmla="*/ 49 w 137"/>
                  <a:gd name="T1" fmla="*/ 0 h 113"/>
                  <a:gd name="T2" fmla="*/ 101 w 137"/>
                  <a:gd name="T3" fmla="*/ 84 h 113"/>
                  <a:gd name="T4" fmla="*/ 0 w 137"/>
                  <a:gd name="T5" fmla="*/ 84 h 113"/>
                  <a:gd name="T6" fmla="*/ 0 60000 65536"/>
                  <a:gd name="T7" fmla="*/ 0 60000 65536"/>
                  <a:gd name="T8" fmla="*/ 0 60000 65536"/>
                  <a:gd name="T9" fmla="*/ 0 w 137"/>
                  <a:gd name="T10" fmla="*/ 0 h 113"/>
                  <a:gd name="T11" fmla="*/ 137 w 137"/>
                  <a:gd name="T12" fmla="*/ 113 h 113"/>
                </a:gdLst>
                <a:ahLst/>
                <a:cxnLst>
                  <a:cxn ang="T6">
                    <a:pos x="T0" y="T1"/>
                  </a:cxn>
                  <a:cxn ang="T7">
                    <a:pos x="T2" y="T3"/>
                  </a:cxn>
                  <a:cxn ang="T8">
                    <a:pos x="T4" y="T5"/>
                  </a:cxn>
                </a:cxnLst>
                <a:rect l="T9" t="T10" r="T11" b="T12"/>
                <a:pathLst>
                  <a:path w="137" h="113">
                    <a:moveTo>
                      <a:pt x="67" y="0"/>
                    </a:moveTo>
                    <a:lnTo>
                      <a:pt x="137" y="113"/>
                    </a:lnTo>
                    <a:lnTo>
                      <a:pt x="0" y="113"/>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0" name="Line 519">
                <a:extLst>
                  <a:ext uri="{FF2B5EF4-FFF2-40B4-BE49-F238E27FC236}">
                    <a16:creationId xmlns:a16="http://schemas.microsoft.com/office/drawing/2014/main" id="{E21549B6-AFD8-4E65-A4C4-ED90CF64EDA2}"/>
                  </a:ext>
                </a:extLst>
              </p:cNvPr>
              <p:cNvSpPr>
                <a:spLocks noChangeShapeType="1"/>
              </p:cNvSpPr>
              <p:nvPr/>
            </p:nvSpPr>
            <p:spPr bwMode="auto">
              <a:xfrm flipH="1" flipV="1">
                <a:off x="799" y="2415"/>
                <a:ext cx="99" cy="3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1" name="Line 520">
                <a:extLst>
                  <a:ext uri="{FF2B5EF4-FFF2-40B4-BE49-F238E27FC236}">
                    <a16:creationId xmlns:a16="http://schemas.microsoft.com/office/drawing/2014/main" id="{96B2A06B-8708-484B-A048-1393C87799A4}"/>
                  </a:ext>
                </a:extLst>
              </p:cNvPr>
              <p:cNvSpPr>
                <a:spLocks noChangeShapeType="1"/>
              </p:cNvSpPr>
              <p:nvPr/>
            </p:nvSpPr>
            <p:spPr bwMode="auto">
              <a:xfrm flipV="1">
                <a:off x="898" y="2373"/>
                <a:ext cx="52" cy="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2" name="Line 521">
                <a:extLst>
                  <a:ext uri="{FF2B5EF4-FFF2-40B4-BE49-F238E27FC236}">
                    <a16:creationId xmlns:a16="http://schemas.microsoft.com/office/drawing/2014/main" id="{E1D3EAB1-E474-4CF7-A755-D603CB0DE97D}"/>
                  </a:ext>
                </a:extLst>
              </p:cNvPr>
              <p:cNvSpPr>
                <a:spLocks noChangeShapeType="1"/>
              </p:cNvSpPr>
              <p:nvPr/>
            </p:nvSpPr>
            <p:spPr bwMode="auto">
              <a:xfrm flipH="1" flipV="1">
                <a:off x="898" y="2332"/>
                <a:ext cx="52"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3" name="Line 522">
                <a:extLst>
                  <a:ext uri="{FF2B5EF4-FFF2-40B4-BE49-F238E27FC236}">
                    <a16:creationId xmlns:a16="http://schemas.microsoft.com/office/drawing/2014/main" id="{3581B8BF-5948-4C76-99C7-F56040718E4E}"/>
                  </a:ext>
                </a:extLst>
              </p:cNvPr>
              <p:cNvSpPr>
                <a:spLocks noChangeShapeType="1"/>
              </p:cNvSpPr>
              <p:nvPr/>
            </p:nvSpPr>
            <p:spPr bwMode="auto">
              <a:xfrm flipV="1">
                <a:off x="950" y="2332"/>
                <a:ext cx="49"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4" name="Line 523">
                <a:extLst>
                  <a:ext uri="{FF2B5EF4-FFF2-40B4-BE49-F238E27FC236}">
                    <a16:creationId xmlns:a16="http://schemas.microsoft.com/office/drawing/2014/main" id="{FA4C7D4F-F1A7-40D5-BBC2-F075013C695B}"/>
                  </a:ext>
                </a:extLst>
              </p:cNvPr>
              <p:cNvSpPr>
                <a:spLocks noChangeShapeType="1"/>
              </p:cNvSpPr>
              <p:nvPr/>
            </p:nvSpPr>
            <p:spPr bwMode="auto">
              <a:xfrm flipH="1">
                <a:off x="999" y="2789"/>
                <a:ext cx="152"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5" name="Line 524">
                <a:extLst>
                  <a:ext uri="{FF2B5EF4-FFF2-40B4-BE49-F238E27FC236}">
                    <a16:creationId xmlns:a16="http://schemas.microsoft.com/office/drawing/2014/main" id="{1CAC9FC8-0AF1-4FAF-B589-96B58B1D8FB5}"/>
                  </a:ext>
                </a:extLst>
              </p:cNvPr>
              <p:cNvSpPr>
                <a:spLocks noChangeShapeType="1"/>
              </p:cNvSpPr>
              <p:nvPr/>
            </p:nvSpPr>
            <p:spPr bwMode="auto">
              <a:xfrm>
                <a:off x="1151" y="2789"/>
                <a:ext cx="52" cy="12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6" name="Line 525">
                <a:extLst>
                  <a:ext uri="{FF2B5EF4-FFF2-40B4-BE49-F238E27FC236}">
                    <a16:creationId xmlns:a16="http://schemas.microsoft.com/office/drawing/2014/main" id="{8EF2F832-9954-4FF0-B28D-82F55BA527F5}"/>
                  </a:ext>
                </a:extLst>
              </p:cNvPr>
              <p:cNvSpPr>
                <a:spLocks noChangeShapeType="1"/>
              </p:cNvSpPr>
              <p:nvPr/>
            </p:nvSpPr>
            <p:spPr bwMode="auto">
              <a:xfrm flipH="1">
                <a:off x="1151" y="2912"/>
                <a:ext cx="52"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7" name="Line 526">
                <a:extLst>
                  <a:ext uri="{FF2B5EF4-FFF2-40B4-BE49-F238E27FC236}">
                    <a16:creationId xmlns:a16="http://schemas.microsoft.com/office/drawing/2014/main" id="{FEDCD4F9-846C-44DF-9B22-EEA2F69F65D6}"/>
                  </a:ext>
                </a:extLst>
              </p:cNvPr>
              <p:cNvSpPr>
                <a:spLocks noChangeShapeType="1"/>
              </p:cNvSpPr>
              <p:nvPr/>
            </p:nvSpPr>
            <p:spPr bwMode="auto">
              <a:xfrm>
                <a:off x="1203" y="2912"/>
                <a:ext cx="101"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8" name="Freeform 527">
                <a:extLst>
                  <a:ext uri="{FF2B5EF4-FFF2-40B4-BE49-F238E27FC236}">
                    <a16:creationId xmlns:a16="http://schemas.microsoft.com/office/drawing/2014/main" id="{22BC50A7-1E64-4C4C-A202-B3CFC252C396}"/>
                  </a:ext>
                </a:extLst>
              </p:cNvPr>
              <p:cNvSpPr>
                <a:spLocks/>
              </p:cNvSpPr>
              <p:nvPr/>
            </p:nvSpPr>
            <p:spPr bwMode="auto">
              <a:xfrm>
                <a:off x="1304" y="2912"/>
                <a:ext cx="102" cy="125"/>
              </a:xfrm>
              <a:custGeom>
                <a:avLst/>
                <a:gdLst>
                  <a:gd name="T0" fmla="*/ 50 w 138"/>
                  <a:gd name="T1" fmla="*/ 125 h 169"/>
                  <a:gd name="T2" fmla="*/ 0 w 138"/>
                  <a:gd name="T3" fmla="*/ 42 h 169"/>
                  <a:gd name="T4" fmla="*/ 102 w 138"/>
                  <a:gd name="T5" fmla="*/ 0 h 169"/>
                  <a:gd name="T6" fmla="*/ 0 60000 65536"/>
                  <a:gd name="T7" fmla="*/ 0 60000 65536"/>
                  <a:gd name="T8" fmla="*/ 0 60000 65536"/>
                  <a:gd name="T9" fmla="*/ 0 w 138"/>
                  <a:gd name="T10" fmla="*/ 0 h 169"/>
                  <a:gd name="T11" fmla="*/ 138 w 138"/>
                  <a:gd name="T12" fmla="*/ 169 h 169"/>
                </a:gdLst>
                <a:ahLst/>
                <a:cxnLst>
                  <a:cxn ang="T6">
                    <a:pos x="T0" y="T1"/>
                  </a:cxn>
                  <a:cxn ang="T7">
                    <a:pos x="T2" y="T3"/>
                  </a:cxn>
                  <a:cxn ang="T8">
                    <a:pos x="T4" y="T5"/>
                  </a:cxn>
                </a:cxnLst>
                <a:rect l="T9" t="T10" r="T11" b="T12"/>
                <a:pathLst>
                  <a:path w="138" h="169">
                    <a:moveTo>
                      <a:pt x="67" y="169"/>
                    </a:moveTo>
                    <a:lnTo>
                      <a:pt x="0" y="57"/>
                    </a:lnTo>
                    <a:lnTo>
                      <a:pt x="138" y="0"/>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59" name="Line 528">
                <a:extLst>
                  <a:ext uri="{FF2B5EF4-FFF2-40B4-BE49-F238E27FC236}">
                    <a16:creationId xmlns:a16="http://schemas.microsoft.com/office/drawing/2014/main" id="{343407F3-AA97-44B0-9A13-41D9CB9B4BD9}"/>
                  </a:ext>
                </a:extLst>
              </p:cNvPr>
              <p:cNvSpPr>
                <a:spLocks noChangeShapeType="1"/>
              </p:cNvSpPr>
              <p:nvPr/>
            </p:nvSpPr>
            <p:spPr bwMode="auto">
              <a:xfrm>
                <a:off x="1406" y="2912"/>
                <a:ext cx="101"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0" name="Line 529">
                <a:extLst>
                  <a:ext uri="{FF2B5EF4-FFF2-40B4-BE49-F238E27FC236}">
                    <a16:creationId xmlns:a16="http://schemas.microsoft.com/office/drawing/2014/main" id="{1B185211-E94B-4F7B-9A62-1B0107A98803}"/>
                  </a:ext>
                </a:extLst>
              </p:cNvPr>
              <p:cNvSpPr>
                <a:spLocks noChangeShapeType="1"/>
              </p:cNvSpPr>
              <p:nvPr/>
            </p:nvSpPr>
            <p:spPr bwMode="auto">
              <a:xfrm flipV="1">
                <a:off x="1406" y="2831"/>
                <a:ext cx="49"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1" name="Line 530">
                <a:extLst>
                  <a:ext uri="{FF2B5EF4-FFF2-40B4-BE49-F238E27FC236}">
                    <a16:creationId xmlns:a16="http://schemas.microsoft.com/office/drawing/2014/main" id="{437615B6-5D5F-41EB-B370-4E558088419D}"/>
                  </a:ext>
                </a:extLst>
              </p:cNvPr>
              <p:cNvSpPr>
                <a:spLocks noChangeShapeType="1"/>
              </p:cNvSpPr>
              <p:nvPr/>
            </p:nvSpPr>
            <p:spPr bwMode="auto">
              <a:xfrm flipH="1" flipV="1">
                <a:off x="1406" y="2747"/>
                <a:ext cx="49"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2" name="Line 531">
                <a:extLst>
                  <a:ext uri="{FF2B5EF4-FFF2-40B4-BE49-F238E27FC236}">
                    <a16:creationId xmlns:a16="http://schemas.microsoft.com/office/drawing/2014/main" id="{34DE0D24-70CA-4E81-AA69-FFF58EFA8FAD}"/>
                  </a:ext>
                </a:extLst>
              </p:cNvPr>
              <p:cNvSpPr>
                <a:spLocks noChangeShapeType="1"/>
              </p:cNvSpPr>
              <p:nvPr/>
            </p:nvSpPr>
            <p:spPr bwMode="auto">
              <a:xfrm flipV="1">
                <a:off x="1455" y="2789"/>
                <a:ext cx="5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3" name="Freeform 532">
                <a:extLst>
                  <a:ext uri="{FF2B5EF4-FFF2-40B4-BE49-F238E27FC236}">
                    <a16:creationId xmlns:a16="http://schemas.microsoft.com/office/drawing/2014/main" id="{EC83D156-63D2-4827-824C-EF5B272EE1E2}"/>
                  </a:ext>
                </a:extLst>
              </p:cNvPr>
              <p:cNvSpPr>
                <a:spLocks/>
              </p:cNvSpPr>
              <p:nvPr/>
            </p:nvSpPr>
            <p:spPr bwMode="auto">
              <a:xfrm>
                <a:off x="849" y="2872"/>
                <a:ext cx="150" cy="123"/>
              </a:xfrm>
              <a:custGeom>
                <a:avLst/>
                <a:gdLst>
                  <a:gd name="T0" fmla="*/ 101 w 204"/>
                  <a:gd name="T1" fmla="*/ 123 h 166"/>
                  <a:gd name="T2" fmla="*/ 150 w 204"/>
                  <a:gd name="T3" fmla="*/ 0 h 166"/>
                  <a:gd name="T4" fmla="*/ 0 w 204"/>
                  <a:gd name="T5" fmla="*/ 39 h 166"/>
                  <a:gd name="T6" fmla="*/ 0 60000 65536"/>
                  <a:gd name="T7" fmla="*/ 0 60000 65536"/>
                  <a:gd name="T8" fmla="*/ 0 60000 65536"/>
                  <a:gd name="T9" fmla="*/ 0 w 204"/>
                  <a:gd name="T10" fmla="*/ 0 h 166"/>
                  <a:gd name="T11" fmla="*/ 204 w 204"/>
                  <a:gd name="T12" fmla="*/ 166 h 166"/>
                </a:gdLst>
                <a:ahLst/>
                <a:cxnLst>
                  <a:cxn ang="T6">
                    <a:pos x="T0" y="T1"/>
                  </a:cxn>
                  <a:cxn ang="T7">
                    <a:pos x="T2" y="T3"/>
                  </a:cxn>
                  <a:cxn ang="T8">
                    <a:pos x="T4" y="T5"/>
                  </a:cxn>
                </a:cxnLst>
                <a:rect l="T9" t="T10" r="T11" b="T12"/>
                <a:pathLst>
                  <a:path w="204" h="166">
                    <a:moveTo>
                      <a:pt x="137" y="166"/>
                    </a:moveTo>
                    <a:lnTo>
                      <a:pt x="204" y="0"/>
                    </a:lnTo>
                    <a:lnTo>
                      <a:pt x="0" y="53"/>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4" name="Line 533">
                <a:extLst>
                  <a:ext uri="{FF2B5EF4-FFF2-40B4-BE49-F238E27FC236}">
                    <a16:creationId xmlns:a16="http://schemas.microsoft.com/office/drawing/2014/main" id="{E6C71D53-22A5-47FC-AA28-F28D3EA22D7F}"/>
                  </a:ext>
                </a:extLst>
              </p:cNvPr>
              <p:cNvSpPr>
                <a:spLocks noChangeShapeType="1"/>
              </p:cNvSpPr>
              <p:nvPr/>
            </p:nvSpPr>
            <p:spPr bwMode="auto">
              <a:xfrm>
                <a:off x="950" y="2995"/>
                <a:ext cx="102"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5" name="Line 534">
                <a:extLst>
                  <a:ext uri="{FF2B5EF4-FFF2-40B4-BE49-F238E27FC236}">
                    <a16:creationId xmlns:a16="http://schemas.microsoft.com/office/drawing/2014/main" id="{F4352E0B-2B53-4681-B090-4311FC29C004}"/>
                  </a:ext>
                </a:extLst>
              </p:cNvPr>
              <p:cNvSpPr>
                <a:spLocks noChangeShapeType="1"/>
              </p:cNvSpPr>
              <p:nvPr/>
            </p:nvSpPr>
            <p:spPr bwMode="auto">
              <a:xfrm>
                <a:off x="1052" y="3079"/>
                <a:ext cx="99"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6" name="Line 535">
                <a:extLst>
                  <a:ext uri="{FF2B5EF4-FFF2-40B4-BE49-F238E27FC236}">
                    <a16:creationId xmlns:a16="http://schemas.microsoft.com/office/drawing/2014/main" id="{03A3B638-E673-491A-95AF-D0D7F5725B8E}"/>
                  </a:ext>
                </a:extLst>
              </p:cNvPr>
              <p:cNvSpPr>
                <a:spLocks noChangeShapeType="1"/>
              </p:cNvSpPr>
              <p:nvPr/>
            </p:nvSpPr>
            <p:spPr bwMode="auto">
              <a:xfrm flipH="1">
                <a:off x="999" y="3079"/>
                <a:ext cx="53" cy="1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7" name="Line 536">
                <a:extLst>
                  <a:ext uri="{FF2B5EF4-FFF2-40B4-BE49-F238E27FC236}">
                    <a16:creationId xmlns:a16="http://schemas.microsoft.com/office/drawing/2014/main" id="{9E19CDCA-E61F-435B-82DD-22F723B0DB93}"/>
                  </a:ext>
                </a:extLst>
              </p:cNvPr>
              <p:cNvSpPr>
                <a:spLocks noChangeShapeType="1"/>
              </p:cNvSpPr>
              <p:nvPr/>
            </p:nvSpPr>
            <p:spPr bwMode="auto">
              <a:xfrm flipH="1">
                <a:off x="950" y="3205"/>
                <a:ext cx="49" cy="8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8" name="Line 537">
                <a:extLst>
                  <a:ext uri="{FF2B5EF4-FFF2-40B4-BE49-F238E27FC236}">
                    <a16:creationId xmlns:a16="http://schemas.microsoft.com/office/drawing/2014/main" id="{8E553A2B-0347-4ADD-9ADD-5F964E7198EA}"/>
                  </a:ext>
                </a:extLst>
              </p:cNvPr>
              <p:cNvSpPr>
                <a:spLocks noChangeShapeType="1"/>
              </p:cNvSpPr>
              <p:nvPr/>
            </p:nvSpPr>
            <p:spPr bwMode="auto">
              <a:xfrm>
                <a:off x="999" y="3205"/>
                <a:ext cx="53" cy="8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69" name="Line 538">
                <a:extLst>
                  <a:ext uri="{FF2B5EF4-FFF2-40B4-BE49-F238E27FC236}">
                    <a16:creationId xmlns:a16="http://schemas.microsoft.com/office/drawing/2014/main" id="{2F7ADBD7-B96B-4922-A373-9085C9BC8A5B}"/>
                  </a:ext>
                </a:extLst>
              </p:cNvPr>
              <p:cNvSpPr>
                <a:spLocks noChangeShapeType="1"/>
              </p:cNvSpPr>
              <p:nvPr/>
            </p:nvSpPr>
            <p:spPr bwMode="auto">
              <a:xfrm flipH="1">
                <a:off x="849" y="2995"/>
                <a:ext cx="101" cy="12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0" name="Line 539">
                <a:extLst>
                  <a:ext uri="{FF2B5EF4-FFF2-40B4-BE49-F238E27FC236}">
                    <a16:creationId xmlns:a16="http://schemas.microsoft.com/office/drawing/2014/main" id="{5261F633-34AB-40A0-97A7-5FD8048E238B}"/>
                  </a:ext>
                </a:extLst>
              </p:cNvPr>
              <p:cNvSpPr>
                <a:spLocks noChangeShapeType="1"/>
              </p:cNvSpPr>
              <p:nvPr/>
            </p:nvSpPr>
            <p:spPr bwMode="auto">
              <a:xfrm flipH="1">
                <a:off x="799" y="3121"/>
                <a:ext cx="5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1" name="Line 540">
                <a:extLst>
                  <a:ext uri="{FF2B5EF4-FFF2-40B4-BE49-F238E27FC236}">
                    <a16:creationId xmlns:a16="http://schemas.microsoft.com/office/drawing/2014/main" id="{4DB0BCF8-36AE-4B6E-93C7-297D62D7647B}"/>
                  </a:ext>
                </a:extLst>
              </p:cNvPr>
              <p:cNvSpPr>
                <a:spLocks noChangeShapeType="1"/>
              </p:cNvSpPr>
              <p:nvPr/>
            </p:nvSpPr>
            <p:spPr bwMode="auto">
              <a:xfrm flipH="1">
                <a:off x="747" y="3121"/>
                <a:ext cx="102" cy="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2" name="Freeform 541">
                <a:extLst>
                  <a:ext uri="{FF2B5EF4-FFF2-40B4-BE49-F238E27FC236}">
                    <a16:creationId xmlns:a16="http://schemas.microsoft.com/office/drawing/2014/main" id="{3EE1131F-115E-486F-B8E1-B9C01E1356BA}"/>
                  </a:ext>
                </a:extLst>
              </p:cNvPr>
              <p:cNvSpPr>
                <a:spLocks/>
              </p:cNvSpPr>
              <p:nvPr/>
            </p:nvSpPr>
            <p:spPr bwMode="auto">
              <a:xfrm>
                <a:off x="695" y="3205"/>
                <a:ext cx="154" cy="85"/>
              </a:xfrm>
              <a:custGeom>
                <a:avLst/>
                <a:gdLst>
                  <a:gd name="T0" fmla="*/ 154 w 208"/>
                  <a:gd name="T1" fmla="*/ 85 h 115"/>
                  <a:gd name="T2" fmla="*/ 104 w 208"/>
                  <a:gd name="T3" fmla="*/ 0 h 115"/>
                  <a:gd name="T4" fmla="*/ 0 w 208"/>
                  <a:gd name="T5" fmla="*/ 85 h 115"/>
                  <a:gd name="T6" fmla="*/ 0 60000 65536"/>
                  <a:gd name="T7" fmla="*/ 0 60000 65536"/>
                  <a:gd name="T8" fmla="*/ 0 60000 65536"/>
                  <a:gd name="T9" fmla="*/ 0 w 208"/>
                  <a:gd name="T10" fmla="*/ 0 h 115"/>
                  <a:gd name="T11" fmla="*/ 208 w 208"/>
                  <a:gd name="T12" fmla="*/ 115 h 115"/>
                </a:gdLst>
                <a:ahLst/>
                <a:cxnLst>
                  <a:cxn ang="T6">
                    <a:pos x="T0" y="T1"/>
                  </a:cxn>
                  <a:cxn ang="T7">
                    <a:pos x="T2" y="T3"/>
                  </a:cxn>
                  <a:cxn ang="T8">
                    <a:pos x="T4" y="T5"/>
                  </a:cxn>
                </a:cxnLst>
                <a:rect l="T9" t="T10" r="T11" b="T12"/>
                <a:pathLst>
                  <a:path w="208" h="115">
                    <a:moveTo>
                      <a:pt x="208" y="115"/>
                    </a:moveTo>
                    <a:lnTo>
                      <a:pt x="141" y="0"/>
                    </a:lnTo>
                    <a:lnTo>
                      <a:pt x="0" y="11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3" name="Line 542">
                <a:extLst>
                  <a:ext uri="{FF2B5EF4-FFF2-40B4-BE49-F238E27FC236}">
                    <a16:creationId xmlns:a16="http://schemas.microsoft.com/office/drawing/2014/main" id="{5B26DF3E-735A-4388-8EC2-357927D2E3B1}"/>
                  </a:ext>
                </a:extLst>
              </p:cNvPr>
              <p:cNvSpPr>
                <a:spLocks noChangeShapeType="1"/>
              </p:cNvSpPr>
              <p:nvPr/>
            </p:nvSpPr>
            <p:spPr bwMode="auto">
              <a:xfrm flipH="1">
                <a:off x="646" y="3121"/>
                <a:ext cx="101"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4" name="Line 543">
                <a:extLst>
                  <a:ext uri="{FF2B5EF4-FFF2-40B4-BE49-F238E27FC236}">
                    <a16:creationId xmlns:a16="http://schemas.microsoft.com/office/drawing/2014/main" id="{3D517430-898C-4F35-AA61-2E2C8959BF37}"/>
                  </a:ext>
                </a:extLst>
              </p:cNvPr>
              <p:cNvSpPr>
                <a:spLocks noChangeShapeType="1"/>
              </p:cNvSpPr>
              <p:nvPr/>
            </p:nvSpPr>
            <p:spPr bwMode="auto">
              <a:xfrm flipH="1" flipV="1">
                <a:off x="646" y="3079"/>
                <a:ext cx="101"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5" name="Line 544">
                <a:extLst>
                  <a:ext uri="{FF2B5EF4-FFF2-40B4-BE49-F238E27FC236}">
                    <a16:creationId xmlns:a16="http://schemas.microsoft.com/office/drawing/2014/main" id="{358FFB0B-C9ED-4B4C-9FB5-461ED055BF20}"/>
                  </a:ext>
                </a:extLst>
              </p:cNvPr>
              <p:cNvSpPr>
                <a:spLocks noChangeShapeType="1"/>
              </p:cNvSpPr>
              <p:nvPr/>
            </p:nvSpPr>
            <p:spPr bwMode="auto">
              <a:xfrm flipH="1" flipV="1">
                <a:off x="596" y="2995"/>
                <a:ext cx="5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6" name="Line 545">
                <a:extLst>
                  <a:ext uri="{FF2B5EF4-FFF2-40B4-BE49-F238E27FC236}">
                    <a16:creationId xmlns:a16="http://schemas.microsoft.com/office/drawing/2014/main" id="{8781F0A5-4CF1-41DA-852E-7C8AFD5C1545}"/>
                  </a:ext>
                </a:extLst>
              </p:cNvPr>
              <p:cNvSpPr>
                <a:spLocks noChangeShapeType="1"/>
              </p:cNvSpPr>
              <p:nvPr/>
            </p:nvSpPr>
            <p:spPr bwMode="auto">
              <a:xfrm flipH="1">
                <a:off x="596" y="3079"/>
                <a:ext cx="50"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7" name="Line 546">
                <a:extLst>
                  <a:ext uri="{FF2B5EF4-FFF2-40B4-BE49-F238E27FC236}">
                    <a16:creationId xmlns:a16="http://schemas.microsoft.com/office/drawing/2014/main" id="{5B2ED42F-E28B-4C96-8AD1-EFC3CB500174}"/>
                  </a:ext>
                </a:extLst>
              </p:cNvPr>
              <p:cNvSpPr>
                <a:spLocks noChangeShapeType="1"/>
              </p:cNvSpPr>
              <p:nvPr/>
            </p:nvSpPr>
            <p:spPr bwMode="auto">
              <a:xfrm flipH="1">
                <a:off x="799" y="2912"/>
                <a:ext cx="50"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8" name="Line 547">
                <a:extLst>
                  <a:ext uri="{FF2B5EF4-FFF2-40B4-BE49-F238E27FC236}">
                    <a16:creationId xmlns:a16="http://schemas.microsoft.com/office/drawing/2014/main" id="{EEAB3F54-D293-4355-A735-5A457A21364E}"/>
                  </a:ext>
                </a:extLst>
              </p:cNvPr>
              <p:cNvSpPr>
                <a:spLocks noChangeShapeType="1"/>
              </p:cNvSpPr>
              <p:nvPr/>
            </p:nvSpPr>
            <p:spPr bwMode="auto">
              <a:xfrm flipH="1" flipV="1">
                <a:off x="747" y="2872"/>
                <a:ext cx="102" cy="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79" name="Line 548">
                <a:extLst>
                  <a:ext uri="{FF2B5EF4-FFF2-40B4-BE49-F238E27FC236}">
                    <a16:creationId xmlns:a16="http://schemas.microsoft.com/office/drawing/2014/main" id="{E6950A72-760F-428A-8C9D-9C78C74F610E}"/>
                  </a:ext>
                </a:extLst>
              </p:cNvPr>
              <p:cNvSpPr>
                <a:spLocks noChangeShapeType="1"/>
              </p:cNvSpPr>
              <p:nvPr/>
            </p:nvSpPr>
            <p:spPr bwMode="auto">
              <a:xfrm flipH="1" flipV="1">
                <a:off x="695" y="2789"/>
                <a:ext cx="52"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0" name="Line 549">
                <a:extLst>
                  <a:ext uri="{FF2B5EF4-FFF2-40B4-BE49-F238E27FC236}">
                    <a16:creationId xmlns:a16="http://schemas.microsoft.com/office/drawing/2014/main" id="{F544FFB7-4DD2-4DB1-9F9E-E606D9904361}"/>
                  </a:ext>
                </a:extLst>
              </p:cNvPr>
              <p:cNvSpPr>
                <a:spLocks noChangeShapeType="1"/>
              </p:cNvSpPr>
              <p:nvPr/>
            </p:nvSpPr>
            <p:spPr bwMode="auto">
              <a:xfrm flipH="1">
                <a:off x="646" y="2872"/>
                <a:ext cx="101" cy="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1" name="Line 550">
                <a:extLst>
                  <a:ext uri="{FF2B5EF4-FFF2-40B4-BE49-F238E27FC236}">
                    <a16:creationId xmlns:a16="http://schemas.microsoft.com/office/drawing/2014/main" id="{90D8A9B0-ECFA-4D05-B990-A41B2D245011}"/>
                  </a:ext>
                </a:extLst>
              </p:cNvPr>
              <p:cNvSpPr>
                <a:spLocks noChangeShapeType="1"/>
              </p:cNvSpPr>
              <p:nvPr/>
            </p:nvSpPr>
            <p:spPr bwMode="auto">
              <a:xfrm flipH="1">
                <a:off x="544" y="2912"/>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2" name="Line 551">
                <a:extLst>
                  <a:ext uri="{FF2B5EF4-FFF2-40B4-BE49-F238E27FC236}">
                    <a16:creationId xmlns:a16="http://schemas.microsoft.com/office/drawing/2014/main" id="{687FD968-8D5A-4566-AB7C-50FCB93BDB37}"/>
                  </a:ext>
                </a:extLst>
              </p:cNvPr>
              <p:cNvSpPr>
                <a:spLocks noChangeShapeType="1"/>
              </p:cNvSpPr>
              <p:nvPr/>
            </p:nvSpPr>
            <p:spPr bwMode="auto">
              <a:xfrm flipH="1" flipV="1">
                <a:off x="544" y="2872"/>
                <a:ext cx="102" cy="4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3" name="Line 552">
                <a:extLst>
                  <a:ext uri="{FF2B5EF4-FFF2-40B4-BE49-F238E27FC236}">
                    <a16:creationId xmlns:a16="http://schemas.microsoft.com/office/drawing/2014/main" id="{528B500B-8074-48C9-A8D7-69F2434196D4}"/>
                  </a:ext>
                </a:extLst>
              </p:cNvPr>
              <p:cNvSpPr>
                <a:spLocks noChangeShapeType="1"/>
              </p:cNvSpPr>
              <p:nvPr/>
            </p:nvSpPr>
            <p:spPr bwMode="auto">
              <a:xfrm>
                <a:off x="1910" y="2831"/>
                <a:ext cx="53" cy="24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4" name="Line 553">
                <a:extLst>
                  <a:ext uri="{FF2B5EF4-FFF2-40B4-BE49-F238E27FC236}">
                    <a16:creationId xmlns:a16="http://schemas.microsoft.com/office/drawing/2014/main" id="{918B0082-C8F5-43C3-9E96-384172EF8668}"/>
                  </a:ext>
                </a:extLst>
              </p:cNvPr>
              <p:cNvSpPr>
                <a:spLocks noChangeShapeType="1"/>
              </p:cNvSpPr>
              <p:nvPr/>
            </p:nvSpPr>
            <p:spPr bwMode="auto">
              <a:xfrm flipV="1">
                <a:off x="1910" y="2789"/>
                <a:ext cx="154"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5" name="Line 554">
                <a:extLst>
                  <a:ext uri="{FF2B5EF4-FFF2-40B4-BE49-F238E27FC236}">
                    <a16:creationId xmlns:a16="http://schemas.microsoft.com/office/drawing/2014/main" id="{36011977-7D62-4C96-B735-5D2A2D8B23A5}"/>
                  </a:ext>
                </a:extLst>
              </p:cNvPr>
              <p:cNvSpPr>
                <a:spLocks noChangeShapeType="1"/>
              </p:cNvSpPr>
              <p:nvPr/>
            </p:nvSpPr>
            <p:spPr bwMode="auto">
              <a:xfrm>
                <a:off x="2064" y="2789"/>
                <a:ext cx="151"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6" name="Line 555">
                <a:extLst>
                  <a:ext uri="{FF2B5EF4-FFF2-40B4-BE49-F238E27FC236}">
                    <a16:creationId xmlns:a16="http://schemas.microsoft.com/office/drawing/2014/main" id="{CC9686BE-F8D3-4FA5-B4F2-BDD5B78D59E4}"/>
                  </a:ext>
                </a:extLst>
              </p:cNvPr>
              <p:cNvSpPr>
                <a:spLocks noChangeShapeType="1"/>
              </p:cNvSpPr>
              <p:nvPr/>
            </p:nvSpPr>
            <p:spPr bwMode="auto">
              <a:xfrm flipV="1">
                <a:off x="2064" y="2664"/>
                <a:ext cx="52"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7" name="Line 556">
                <a:extLst>
                  <a:ext uri="{FF2B5EF4-FFF2-40B4-BE49-F238E27FC236}">
                    <a16:creationId xmlns:a16="http://schemas.microsoft.com/office/drawing/2014/main" id="{B44806B8-3194-49EA-9B67-FD59E3B7B0F8}"/>
                  </a:ext>
                </a:extLst>
              </p:cNvPr>
              <p:cNvSpPr>
                <a:spLocks noChangeShapeType="1"/>
              </p:cNvSpPr>
              <p:nvPr/>
            </p:nvSpPr>
            <p:spPr bwMode="auto">
              <a:xfrm flipV="1">
                <a:off x="2215" y="2789"/>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8" name="Line 557">
                <a:extLst>
                  <a:ext uri="{FF2B5EF4-FFF2-40B4-BE49-F238E27FC236}">
                    <a16:creationId xmlns:a16="http://schemas.microsoft.com/office/drawing/2014/main" id="{535AFB64-4157-45CD-8AD2-47405410CC0F}"/>
                  </a:ext>
                </a:extLst>
              </p:cNvPr>
              <p:cNvSpPr>
                <a:spLocks noChangeShapeType="1"/>
              </p:cNvSpPr>
              <p:nvPr/>
            </p:nvSpPr>
            <p:spPr bwMode="auto">
              <a:xfrm>
                <a:off x="2215" y="2831"/>
                <a:ext cx="50"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89" name="Line 558">
                <a:extLst>
                  <a:ext uri="{FF2B5EF4-FFF2-40B4-BE49-F238E27FC236}">
                    <a16:creationId xmlns:a16="http://schemas.microsoft.com/office/drawing/2014/main" id="{EEF42D7B-9B4D-41EC-8E2D-1013D4EDB45F}"/>
                  </a:ext>
                </a:extLst>
              </p:cNvPr>
              <p:cNvSpPr>
                <a:spLocks noChangeShapeType="1"/>
              </p:cNvSpPr>
              <p:nvPr/>
            </p:nvSpPr>
            <p:spPr bwMode="auto">
              <a:xfrm flipH="1">
                <a:off x="2215" y="2912"/>
                <a:ext cx="50"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0" name="Line 559">
                <a:extLst>
                  <a:ext uri="{FF2B5EF4-FFF2-40B4-BE49-F238E27FC236}">
                    <a16:creationId xmlns:a16="http://schemas.microsoft.com/office/drawing/2014/main" id="{C128A91F-8F17-43E0-80D2-32F8B8335C2A}"/>
                  </a:ext>
                </a:extLst>
              </p:cNvPr>
              <p:cNvSpPr>
                <a:spLocks noChangeShapeType="1"/>
              </p:cNvSpPr>
              <p:nvPr/>
            </p:nvSpPr>
            <p:spPr bwMode="auto">
              <a:xfrm>
                <a:off x="2265" y="2912"/>
                <a:ext cx="101"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1" name="Line 560">
                <a:extLst>
                  <a:ext uri="{FF2B5EF4-FFF2-40B4-BE49-F238E27FC236}">
                    <a16:creationId xmlns:a16="http://schemas.microsoft.com/office/drawing/2014/main" id="{6A3BC73E-725B-4CCD-AF84-DF5F72754831}"/>
                  </a:ext>
                </a:extLst>
              </p:cNvPr>
              <p:cNvSpPr>
                <a:spLocks noChangeShapeType="1"/>
              </p:cNvSpPr>
              <p:nvPr/>
            </p:nvSpPr>
            <p:spPr bwMode="auto">
              <a:xfrm flipV="1">
                <a:off x="2366" y="2954"/>
                <a:ext cx="102"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2" name="Line 561">
                <a:extLst>
                  <a:ext uri="{FF2B5EF4-FFF2-40B4-BE49-F238E27FC236}">
                    <a16:creationId xmlns:a16="http://schemas.microsoft.com/office/drawing/2014/main" id="{637A3BF2-CD83-4325-A799-569F7BCE8275}"/>
                  </a:ext>
                </a:extLst>
              </p:cNvPr>
              <p:cNvSpPr>
                <a:spLocks noChangeShapeType="1"/>
              </p:cNvSpPr>
              <p:nvPr/>
            </p:nvSpPr>
            <p:spPr bwMode="auto">
              <a:xfrm>
                <a:off x="2366" y="2995"/>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3" name="Line 562">
                <a:extLst>
                  <a:ext uri="{FF2B5EF4-FFF2-40B4-BE49-F238E27FC236}">
                    <a16:creationId xmlns:a16="http://schemas.microsoft.com/office/drawing/2014/main" id="{37861574-0AA0-44FB-8CF6-09760BA46DDD}"/>
                  </a:ext>
                </a:extLst>
              </p:cNvPr>
              <p:cNvSpPr>
                <a:spLocks noChangeShapeType="1"/>
              </p:cNvSpPr>
              <p:nvPr/>
            </p:nvSpPr>
            <p:spPr bwMode="auto">
              <a:xfrm flipV="1">
                <a:off x="2116" y="2580"/>
                <a:ext cx="1"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4" name="Line 563">
                <a:extLst>
                  <a:ext uri="{FF2B5EF4-FFF2-40B4-BE49-F238E27FC236}">
                    <a16:creationId xmlns:a16="http://schemas.microsoft.com/office/drawing/2014/main" id="{4DFEA596-7B92-4859-9B87-A582D9C97716}"/>
                  </a:ext>
                </a:extLst>
              </p:cNvPr>
              <p:cNvSpPr>
                <a:spLocks noChangeShapeType="1"/>
              </p:cNvSpPr>
              <p:nvPr/>
            </p:nvSpPr>
            <p:spPr bwMode="auto">
              <a:xfrm flipV="1">
                <a:off x="2116" y="2622"/>
                <a:ext cx="149"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5" name="Line 564">
                <a:extLst>
                  <a:ext uri="{FF2B5EF4-FFF2-40B4-BE49-F238E27FC236}">
                    <a16:creationId xmlns:a16="http://schemas.microsoft.com/office/drawing/2014/main" id="{59C56E35-C41C-4E73-95B3-9F7844CEA7FF}"/>
                  </a:ext>
                </a:extLst>
              </p:cNvPr>
              <p:cNvSpPr>
                <a:spLocks noChangeShapeType="1"/>
              </p:cNvSpPr>
              <p:nvPr/>
            </p:nvSpPr>
            <p:spPr bwMode="auto">
              <a:xfrm flipV="1">
                <a:off x="2116" y="2497"/>
                <a:ext cx="99"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6" name="Line 565">
                <a:extLst>
                  <a:ext uri="{FF2B5EF4-FFF2-40B4-BE49-F238E27FC236}">
                    <a16:creationId xmlns:a16="http://schemas.microsoft.com/office/drawing/2014/main" id="{C1393E8F-C9D5-4C1B-8BA2-D16230EF4208}"/>
                  </a:ext>
                </a:extLst>
              </p:cNvPr>
              <p:cNvSpPr>
                <a:spLocks noChangeShapeType="1"/>
              </p:cNvSpPr>
              <p:nvPr/>
            </p:nvSpPr>
            <p:spPr bwMode="auto">
              <a:xfrm flipH="1" flipV="1">
                <a:off x="2064" y="2497"/>
                <a:ext cx="52"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7" name="Line 566">
                <a:extLst>
                  <a:ext uri="{FF2B5EF4-FFF2-40B4-BE49-F238E27FC236}">
                    <a16:creationId xmlns:a16="http://schemas.microsoft.com/office/drawing/2014/main" id="{623864D7-7F50-4FE4-9D90-A25652006CE9}"/>
                  </a:ext>
                </a:extLst>
              </p:cNvPr>
              <p:cNvSpPr>
                <a:spLocks noChangeShapeType="1"/>
              </p:cNvSpPr>
              <p:nvPr/>
            </p:nvSpPr>
            <p:spPr bwMode="auto">
              <a:xfrm flipH="1" flipV="1">
                <a:off x="1963" y="2454"/>
                <a:ext cx="101" cy="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8" name="Line 567">
                <a:extLst>
                  <a:ext uri="{FF2B5EF4-FFF2-40B4-BE49-F238E27FC236}">
                    <a16:creationId xmlns:a16="http://schemas.microsoft.com/office/drawing/2014/main" id="{9B45A365-4B83-4006-84B5-98F1DE0E96CC}"/>
                  </a:ext>
                </a:extLst>
              </p:cNvPr>
              <p:cNvSpPr>
                <a:spLocks noChangeShapeType="1"/>
              </p:cNvSpPr>
              <p:nvPr/>
            </p:nvSpPr>
            <p:spPr bwMode="auto">
              <a:xfrm flipV="1">
                <a:off x="2064" y="2415"/>
                <a:ext cx="52" cy="8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199" name="Line 568">
                <a:extLst>
                  <a:ext uri="{FF2B5EF4-FFF2-40B4-BE49-F238E27FC236}">
                    <a16:creationId xmlns:a16="http://schemas.microsoft.com/office/drawing/2014/main" id="{9E800AC1-BF89-49E7-9A7E-03654AFA8004}"/>
                  </a:ext>
                </a:extLst>
              </p:cNvPr>
              <p:cNvSpPr>
                <a:spLocks noChangeShapeType="1"/>
              </p:cNvSpPr>
              <p:nvPr/>
            </p:nvSpPr>
            <p:spPr bwMode="auto">
              <a:xfrm>
                <a:off x="2265" y="2622"/>
                <a:ext cx="153"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0" name="Freeform 569">
                <a:extLst>
                  <a:ext uri="{FF2B5EF4-FFF2-40B4-BE49-F238E27FC236}">
                    <a16:creationId xmlns:a16="http://schemas.microsoft.com/office/drawing/2014/main" id="{EAE88C10-D73B-48F5-B712-B70ACD386F67}"/>
                  </a:ext>
                </a:extLst>
              </p:cNvPr>
              <p:cNvSpPr>
                <a:spLocks/>
              </p:cNvSpPr>
              <p:nvPr/>
            </p:nvSpPr>
            <p:spPr bwMode="auto">
              <a:xfrm>
                <a:off x="2418" y="2664"/>
                <a:ext cx="99" cy="125"/>
              </a:xfrm>
              <a:custGeom>
                <a:avLst/>
                <a:gdLst>
                  <a:gd name="T0" fmla="*/ 50 w 134"/>
                  <a:gd name="T1" fmla="*/ 125 h 169"/>
                  <a:gd name="T2" fmla="*/ 0 w 134"/>
                  <a:gd name="T3" fmla="*/ 41 h 169"/>
                  <a:gd name="T4" fmla="*/ 99 w 134"/>
                  <a:gd name="T5" fmla="*/ 0 h 169"/>
                  <a:gd name="T6" fmla="*/ 0 60000 65536"/>
                  <a:gd name="T7" fmla="*/ 0 60000 65536"/>
                  <a:gd name="T8" fmla="*/ 0 60000 65536"/>
                  <a:gd name="T9" fmla="*/ 0 w 134"/>
                  <a:gd name="T10" fmla="*/ 0 h 169"/>
                  <a:gd name="T11" fmla="*/ 134 w 134"/>
                  <a:gd name="T12" fmla="*/ 169 h 169"/>
                </a:gdLst>
                <a:ahLst/>
                <a:cxnLst>
                  <a:cxn ang="T6">
                    <a:pos x="T0" y="T1"/>
                  </a:cxn>
                  <a:cxn ang="T7">
                    <a:pos x="T2" y="T3"/>
                  </a:cxn>
                  <a:cxn ang="T8">
                    <a:pos x="T4" y="T5"/>
                  </a:cxn>
                </a:cxnLst>
                <a:rect l="T9" t="T10" r="T11" b="T12"/>
                <a:pathLst>
                  <a:path w="134" h="169">
                    <a:moveTo>
                      <a:pt x="67" y="169"/>
                    </a:moveTo>
                    <a:lnTo>
                      <a:pt x="0" y="56"/>
                    </a:lnTo>
                    <a:lnTo>
                      <a:pt x="134" y="0"/>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1" name="Line 570">
                <a:extLst>
                  <a:ext uri="{FF2B5EF4-FFF2-40B4-BE49-F238E27FC236}">
                    <a16:creationId xmlns:a16="http://schemas.microsoft.com/office/drawing/2014/main" id="{B9E1B4FE-B19C-4DE6-B2F2-7D1FC66F262D}"/>
                  </a:ext>
                </a:extLst>
              </p:cNvPr>
              <p:cNvSpPr>
                <a:spLocks noChangeShapeType="1"/>
              </p:cNvSpPr>
              <p:nvPr/>
            </p:nvSpPr>
            <p:spPr bwMode="auto">
              <a:xfrm flipV="1">
                <a:off x="2265" y="2497"/>
                <a:ext cx="101"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2" name="Line 571">
                <a:extLst>
                  <a:ext uri="{FF2B5EF4-FFF2-40B4-BE49-F238E27FC236}">
                    <a16:creationId xmlns:a16="http://schemas.microsoft.com/office/drawing/2014/main" id="{CD39265C-0D08-415D-9C32-9590663A2B18}"/>
                  </a:ext>
                </a:extLst>
              </p:cNvPr>
              <p:cNvSpPr>
                <a:spLocks noChangeShapeType="1"/>
              </p:cNvSpPr>
              <p:nvPr/>
            </p:nvSpPr>
            <p:spPr bwMode="auto">
              <a:xfrm flipV="1">
                <a:off x="2366" y="2454"/>
                <a:ext cx="102" cy="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3" name="Line 572">
                <a:extLst>
                  <a:ext uri="{FF2B5EF4-FFF2-40B4-BE49-F238E27FC236}">
                    <a16:creationId xmlns:a16="http://schemas.microsoft.com/office/drawing/2014/main" id="{867C3277-7533-4D46-B8A0-6C88FBC068F2}"/>
                  </a:ext>
                </a:extLst>
              </p:cNvPr>
              <p:cNvSpPr>
                <a:spLocks noChangeShapeType="1"/>
              </p:cNvSpPr>
              <p:nvPr/>
            </p:nvSpPr>
            <p:spPr bwMode="auto">
              <a:xfrm flipH="1" flipV="1">
                <a:off x="2317" y="2373"/>
                <a:ext cx="49" cy="12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4" name="Line 573">
                <a:extLst>
                  <a:ext uri="{FF2B5EF4-FFF2-40B4-BE49-F238E27FC236}">
                    <a16:creationId xmlns:a16="http://schemas.microsoft.com/office/drawing/2014/main" id="{EA56B0D9-2D98-412D-8579-36A0173506AC}"/>
                  </a:ext>
                </a:extLst>
              </p:cNvPr>
              <p:cNvSpPr>
                <a:spLocks noChangeShapeType="1"/>
              </p:cNvSpPr>
              <p:nvPr/>
            </p:nvSpPr>
            <p:spPr bwMode="auto">
              <a:xfrm flipV="1">
                <a:off x="2317" y="2290"/>
                <a:ext cx="49"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5" name="Line 574">
                <a:extLst>
                  <a:ext uri="{FF2B5EF4-FFF2-40B4-BE49-F238E27FC236}">
                    <a16:creationId xmlns:a16="http://schemas.microsoft.com/office/drawing/2014/main" id="{32008616-E6F0-4A06-8691-B0F6B9AA9A5C}"/>
                  </a:ext>
                </a:extLst>
              </p:cNvPr>
              <p:cNvSpPr>
                <a:spLocks noChangeShapeType="1"/>
              </p:cNvSpPr>
              <p:nvPr/>
            </p:nvSpPr>
            <p:spPr bwMode="auto">
              <a:xfrm flipH="1" flipV="1">
                <a:off x="2166" y="2290"/>
                <a:ext cx="151"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6" name="Line 575">
                <a:extLst>
                  <a:ext uri="{FF2B5EF4-FFF2-40B4-BE49-F238E27FC236}">
                    <a16:creationId xmlns:a16="http://schemas.microsoft.com/office/drawing/2014/main" id="{3907F834-B2EF-4C5D-A2C6-348F92CB8B66}"/>
                  </a:ext>
                </a:extLst>
              </p:cNvPr>
              <p:cNvSpPr>
                <a:spLocks noChangeShapeType="1"/>
              </p:cNvSpPr>
              <p:nvPr/>
            </p:nvSpPr>
            <p:spPr bwMode="auto">
              <a:xfrm flipH="1">
                <a:off x="2064" y="2290"/>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7" name="Line 576">
                <a:extLst>
                  <a:ext uri="{FF2B5EF4-FFF2-40B4-BE49-F238E27FC236}">
                    <a16:creationId xmlns:a16="http://schemas.microsoft.com/office/drawing/2014/main" id="{1EFA3AB5-8FA2-440C-A1A0-6F8088395DA6}"/>
                  </a:ext>
                </a:extLst>
              </p:cNvPr>
              <p:cNvSpPr>
                <a:spLocks noChangeShapeType="1"/>
              </p:cNvSpPr>
              <p:nvPr/>
            </p:nvSpPr>
            <p:spPr bwMode="auto">
              <a:xfrm flipH="1" flipV="1">
                <a:off x="2064" y="2248"/>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8" name="Line 577">
                <a:extLst>
                  <a:ext uri="{FF2B5EF4-FFF2-40B4-BE49-F238E27FC236}">
                    <a16:creationId xmlns:a16="http://schemas.microsoft.com/office/drawing/2014/main" id="{57DD4B1F-0654-45C0-9C8B-2EA6AA5C476F}"/>
                  </a:ext>
                </a:extLst>
              </p:cNvPr>
              <p:cNvSpPr>
                <a:spLocks noChangeShapeType="1"/>
              </p:cNvSpPr>
              <p:nvPr/>
            </p:nvSpPr>
            <p:spPr bwMode="auto">
              <a:xfrm flipH="1" flipV="1">
                <a:off x="1963" y="2206"/>
                <a:ext cx="101"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09" name="Line 578">
                <a:extLst>
                  <a:ext uri="{FF2B5EF4-FFF2-40B4-BE49-F238E27FC236}">
                    <a16:creationId xmlns:a16="http://schemas.microsoft.com/office/drawing/2014/main" id="{E6763F09-D23E-475F-B2C5-A54527AA35D2}"/>
                  </a:ext>
                </a:extLst>
              </p:cNvPr>
              <p:cNvSpPr>
                <a:spLocks noChangeShapeType="1"/>
              </p:cNvSpPr>
              <p:nvPr/>
            </p:nvSpPr>
            <p:spPr bwMode="auto">
              <a:xfrm flipH="1" flipV="1">
                <a:off x="2015" y="2123"/>
                <a:ext cx="49"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0" name="Line 579">
                <a:extLst>
                  <a:ext uri="{FF2B5EF4-FFF2-40B4-BE49-F238E27FC236}">
                    <a16:creationId xmlns:a16="http://schemas.microsoft.com/office/drawing/2014/main" id="{8D2EF35D-5A82-43C1-A90C-735C754BE77E}"/>
                  </a:ext>
                </a:extLst>
              </p:cNvPr>
              <p:cNvSpPr>
                <a:spLocks noChangeShapeType="1"/>
              </p:cNvSpPr>
              <p:nvPr/>
            </p:nvSpPr>
            <p:spPr bwMode="auto">
              <a:xfrm flipH="1">
                <a:off x="1809" y="3079"/>
                <a:ext cx="154"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1" name="Line 580">
                <a:extLst>
                  <a:ext uri="{FF2B5EF4-FFF2-40B4-BE49-F238E27FC236}">
                    <a16:creationId xmlns:a16="http://schemas.microsoft.com/office/drawing/2014/main" id="{CF7F20D2-2B2C-46FE-AC63-6B98B80A907A}"/>
                  </a:ext>
                </a:extLst>
              </p:cNvPr>
              <p:cNvSpPr>
                <a:spLocks noChangeShapeType="1"/>
              </p:cNvSpPr>
              <p:nvPr/>
            </p:nvSpPr>
            <p:spPr bwMode="auto">
              <a:xfrm>
                <a:off x="1963" y="3079"/>
                <a:ext cx="101"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2" name="Line 581">
                <a:extLst>
                  <a:ext uri="{FF2B5EF4-FFF2-40B4-BE49-F238E27FC236}">
                    <a16:creationId xmlns:a16="http://schemas.microsoft.com/office/drawing/2014/main" id="{779839EB-F945-449C-BB03-6F150B027410}"/>
                  </a:ext>
                </a:extLst>
              </p:cNvPr>
              <p:cNvSpPr>
                <a:spLocks noChangeShapeType="1"/>
              </p:cNvSpPr>
              <p:nvPr/>
            </p:nvSpPr>
            <p:spPr bwMode="auto">
              <a:xfrm flipH="1">
                <a:off x="1760" y="3162"/>
                <a:ext cx="49" cy="1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3" name="Line 582">
                <a:extLst>
                  <a:ext uri="{FF2B5EF4-FFF2-40B4-BE49-F238E27FC236}">
                    <a16:creationId xmlns:a16="http://schemas.microsoft.com/office/drawing/2014/main" id="{9EF56C0A-AD58-4CFA-95F3-7C7C1D9996D9}"/>
                  </a:ext>
                </a:extLst>
              </p:cNvPr>
              <p:cNvSpPr>
                <a:spLocks noChangeShapeType="1"/>
              </p:cNvSpPr>
              <p:nvPr/>
            </p:nvSpPr>
            <p:spPr bwMode="auto">
              <a:xfrm flipH="1">
                <a:off x="1658" y="3290"/>
                <a:ext cx="102" cy="37"/>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4" name="Line 583">
                <a:extLst>
                  <a:ext uri="{FF2B5EF4-FFF2-40B4-BE49-F238E27FC236}">
                    <a16:creationId xmlns:a16="http://schemas.microsoft.com/office/drawing/2014/main" id="{35BBD53B-4C82-460C-8E56-C48273F0D647}"/>
                  </a:ext>
                </a:extLst>
              </p:cNvPr>
              <p:cNvSpPr>
                <a:spLocks noChangeShapeType="1"/>
              </p:cNvSpPr>
              <p:nvPr/>
            </p:nvSpPr>
            <p:spPr bwMode="auto">
              <a:xfrm>
                <a:off x="1760" y="3290"/>
                <a:ext cx="49" cy="7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5" name="Line 584">
                <a:extLst>
                  <a:ext uri="{FF2B5EF4-FFF2-40B4-BE49-F238E27FC236}">
                    <a16:creationId xmlns:a16="http://schemas.microsoft.com/office/drawing/2014/main" id="{9FCBA99B-E752-462A-9F52-AE4B16F2DC13}"/>
                  </a:ext>
                </a:extLst>
              </p:cNvPr>
              <p:cNvSpPr>
                <a:spLocks noChangeShapeType="1"/>
              </p:cNvSpPr>
              <p:nvPr/>
            </p:nvSpPr>
            <p:spPr bwMode="auto">
              <a:xfrm flipH="1" flipV="1">
                <a:off x="1708" y="3121"/>
                <a:ext cx="101"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6" name="Line 585">
                <a:extLst>
                  <a:ext uri="{FF2B5EF4-FFF2-40B4-BE49-F238E27FC236}">
                    <a16:creationId xmlns:a16="http://schemas.microsoft.com/office/drawing/2014/main" id="{A8DD9199-E1EA-4A9B-9963-BD021DCE6EFB}"/>
                  </a:ext>
                </a:extLst>
              </p:cNvPr>
              <p:cNvSpPr>
                <a:spLocks noChangeShapeType="1"/>
              </p:cNvSpPr>
              <p:nvPr/>
            </p:nvSpPr>
            <p:spPr bwMode="auto">
              <a:xfrm flipH="1" flipV="1">
                <a:off x="1658" y="3037"/>
                <a:ext cx="5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7" name="Line 586">
                <a:extLst>
                  <a:ext uri="{FF2B5EF4-FFF2-40B4-BE49-F238E27FC236}">
                    <a16:creationId xmlns:a16="http://schemas.microsoft.com/office/drawing/2014/main" id="{A67C696A-13AF-45B9-9189-3EC082D89625}"/>
                  </a:ext>
                </a:extLst>
              </p:cNvPr>
              <p:cNvSpPr>
                <a:spLocks noChangeShapeType="1"/>
              </p:cNvSpPr>
              <p:nvPr/>
            </p:nvSpPr>
            <p:spPr bwMode="auto">
              <a:xfrm flipH="1">
                <a:off x="1609" y="3121"/>
                <a:ext cx="99"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8" name="Line 587">
                <a:extLst>
                  <a:ext uri="{FF2B5EF4-FFF2-40B4-BE49-F238E27FC236}">
                    <a16:creationId xmlns:a16="http://schemas.microsoft.com/office/drawing/2014/main" id="{95EB4BCC-5221-4892-8B88-D5DE3269856E}"/>
                  </a:ext>
                </a:extLst>
              </p:cNvPr>
              <p:cNvSpPr>
                <a:spLocks noChangeShapeType="1"/>
              </p:cNvSpPr>
              <p:nvPr/>
            </p:nvSpPr>
            <p:spPr bwMode="auto">
              <a:xfrm flipH="1" flipV="1">
                <a:off x="1507" y="3121"/>
                <a:ext cx="102" cy="4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19" name="Line 588">
                <a:extLst>
                  <a:ext uri="{FF2B5EF4-FFF2-40B4-BE49-F238E27FC236}">
                    <a16:creationId xmlns:a16="http://schemas.microsoft.com/office/drawing/2014/main" id="{D226B7E6-B375-4F93-B92D-0189C97C2E68}"/>
                  </a:ext>
                </a:extLst>
              </p:cNvPr>
              <p:cNvSpPr>
                <a:spLocks noChangeShapeType="1"/>
              </p:cNvSpPr>
              <p:nvPr/>
            </p:nvSpPr>
            <p:spPr bwMode="auto">
              <a:xfrm flipH="1">
                <a:off x="1556" y="3162"/>
                <a:ext cx="53"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0" name="Line 589">
                <a:extLst>
                  <a:ext uri="{FF2B5EF4-FFF2-40B4-BE49-F238E27FC236}">
                    <a16:creationId xmlns:a16="http://schemas.microsoft.com/office/drawing/2014/main" id="{76FAB09E-28B7-4EB1-9D40-D1F58CD3A79B}"/>
                  </a:ext>
                </a:extLst>
              </p:cNvPr>
              <p:cNvSpPr>
                <a:spLocks noChangeShapeType="1"/>
              </p:cNvSpPr>
              <p:nvPr/>
            </p:nvSpPr>
            <p:spPr bwMode="auto">
              <a:xfrm>
                <a:off x="1556" y="3246"/>
                <a:ext cx="53" cy="81"/>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1" name="Line 590">
                <a:extLst>
                  <a:ext uri="{FF2B5EF4-FFF2-40B4-BE49-F238E27FC236}">
                    <a16:creationId xmlns:a16="http://schemas.microsoft.com/office/drawing/2014/main" id="{63417259-71C1-4073-8E51-1432D9FF98D2}"/>
                  </a:ext>
                </a:extLst>
              </p:cNvPr>
              <p:cNvSpPr>
                <a:spLocks noChangeShapeType="1"/>
              </p:cNvSpPr>
              <p:nvPr/>
            </p:nvSpPr>
            <p:spPr bwMode="auto">
              <a:xfrm flipH="1">
                <a:off x="1455" y="3246"/>
                <a:ext cx="101" cy="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2" name="Line 591">
                <a:extLst>
                  <a:ext uri="{FF2B5EF4-FFF2-40B4-BE49-F238E27FC236}">
                    <a16:creationId xmlns:a16="http://schemas.microsoft.com/office/drawing/2014/main" id="{DEDDA5A3-CD7E-4BFA-B519-99083A1D7666}"/>
                  </a:ext>
                </a:extLst>
              </p:cNvPr>
              <p:cNvSpPr>
                <a:spLocks noChangeShapeType="1"/>
              </p:cNvSpPr>
              <p:nvPr/>
            </p:nvSpPr>
            <p:spPr bwMode="auto">
              <a:xfrm flipH="1" flipV="1">
                <a:off x="1353" y="3246"/>
                <a:ext cx="102" cy="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3" name="Line 592">
                <a:extLst>
                  <a:ext uri="{FF2B5EF4-FFF2-40B4-BE49-F238E27FC236}">
                    <a16:creationId xmlns:a16="http://schemas.microsoft.com/office/drawing/2014/main" id="{DA01D206-0842-489B-90D6-4BA898F353C8}"/>
                  </a:ext>
                </a:extLst>
              </p:cNvPr>
              <p:cNvSpPr>
                <a:spLocks noChangeShapeType="1"/>
              </p:cNvSpPr>
              <p:nvPr/>
            </p:nvSpPr>
            <p:spPr bwMode="auto">
              <a:xfrm flipH="1">
                <a:off x="1406" y="3290"/>
                <a:ext cx="49" cy="7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4" name="Line 593">
                <a:extLst>
                  <a:ext uri="{FF2B5EF4-FFF2-40B4-BE49-F238E27FC236}">
                    <a16:creationId xmlns:a16="http://schemas.microsoft.com/office/drawing/2014/main" id="{B02213F3-2B44-4125-BC08-6CDEB1237B1D}"/>
                  </a:ext>
                </a:extLst>
              </p:cNvPr>
              <p:cNvSpPr>
                <a:spLocks noChangeShapeType="1"/>
              </p:cNvSpPr>
              <p:nvPr/>
            </p:nvSpPr>
            <p:spPr bwMode="auto">
              <a:xfrm>
                <a:off x="2064" y="3162"/>
                <a:ext cx="151" cy="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5" name="Line 594">
                <a:extLst>
                  <a:ext uri="{FF2B5EF4-FFF2-40B4-BE49-F238E27FC236}">
                    <a16:creationId xmlns:a16="http://schemas.microsoft.com/office/drawing/2014/main" id="{53BD82F0-BA83-423C-92DA-961147D3386A}"/>
                  </a:ext>
                </a:extLst>
              </p:cNvPr>
              <p:cNvSpPr>
                <a:spLocks noChangeShapeType="1"/>
              </p:cNvSpPr>
              <p:nvPr/>
            </p:nvSpPr>
            <p:spPr bwMode="auto">
              <a:xfrm>
                <a:off x="2215" y="3205"/>
                <a:ext cx="102" cy="8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6" name="Line 595">
                <a:extLst>
                  <a:ext uri="{FF2B5EF4-FFF2-40B4-BE49-F238E27FC236}">
                    <a16:creationId xmlns:a16="http://schemas.microsoft.com/office/drawing/2014/main" id="{C3E0975E-BD41-4466-8F10-308BBBB27A7B}"/>
                  </a:ext>
                </a:extLst>
              </p:cNvPr>
              <p:cNvSpPr>
                <a:spLocks noChangeShapeType="1"/>
              </p:cNvSpPr>
              <p:nvPr/>
            </p:nvSpPr>
            <p:spPr bwMode="auto">
              <a:xfrm flipV="1">
                <a:off x="2215" y="3162"/>
                <a:ext cx="151" cy="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7" name="Line 596">
                <a:extLst>
                  <a:ext uri="{FF2B5EF4-FFF2-40B4-BE49-F238E27FC236}">
                    <a16:creationId xmlns:a16="http://schemas.microsoft.com/office/drawing/2014/main" id="{BB873EB6-E572-4CE3-8947-F317A9763A8A}"/>
                  </a:ext>
                </a:extLst>
              </p:cNvPr>
              <p:cNvSpPr>
                <a:spLocks noChangeShapeType="1"/>
              </p:cNvSpPr>
              <p:nvPr/>
            </p:nvSpPr>
            <p:spPr bwMode="auto">
              <a:xfrm flipV="1">
                <a:off x="2366" y="3079"/>
                <a:ext cx="52"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8" name="Line 597">
                <a:extLst>
                  <a:ext uri="{FF2B5EF4-FFF2-40B4-BE49-F238E27FC236}">
                    <a16:creationId xmlns:a16="http://schemas.microsoft.com/office/drawing/2014/main" id="{BBF0D9D7-EBC0-4508-90B2-8E6A7BE398D0}"/>
                  </a:ext>
                </a:extLst>
              </p:cNvPr>
              <p:cNvSpPr>
                <a:spLocks noChangeShapeType="1"/>
              </p:cNvSpPr>
              <p:nvPr/>
            </p:nvSpPr>
            <p:spPr bwMode="auto">
              <a:xfrm>
                <a:off x="2366" y="3162"/>
                <a:ext cx="102" cy="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29" name="Line 598">
                <a:extLst>
                  <a:ext uri="{FF2B5EF4-FFF2-40B4-BE49-F238E27FC236}">
                    <a16:creationId xmlns:a16="http://schemas.microsoft.com/office/drawing/2014/main" id="{737CF433-3062-4F2E-98A7-AF16F533EDB2}"/>
                  </a:ext>
                </a:extLst>
              </p:cNvPr>
              <p:cNvSpPr>
                <a:spLocks noChangeShapeType="1"/>
              </p:cNvSpPr>
              <p:nvPr/>
            </p:nvSpPr>
            <p:spPr bwMode="auto">
              <a:xfrm>
                <a:off x="2064" y="3162"/>
                <a:ext cx="1" cy="1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0" name="Line 599">
                <a:extLst>
                  <a:ext uri="{FF2B5EF4-FFF2-40B4-BE49-F238E27FC236}">
                    <a16:creationId xmlns:a16="http://schemas.microsoft.com/office/drawing/2014/main" id="{63F7F3FF-BFC1-4DF3-A16E-82B09FF9D614}"/>
                  </a:ext>
                </a:extLst>
              </p:cNvPr>
              <p:cNvSpPr>
                <a:spLocks noChangeShapeType="1"/>
              </p:cNvSpPr>
              <p:nvPr/>
            </p:nvSpPr>
            <p:spPr bwMode="auto">
              <a:xfrm>
                <a:off x="2064" y="3290"/>
                <a:ext cx="102" cy="7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1" name="Line 600">
                <a:extLst>
                  <a:ext uri="{FF2B5EF4-FFF2-40B4-BE49-F238E27FC236}">
                    <a16:creationId xmlns:a16="http://schemas.microsoft.com/office/drawing/2014/main" id="{B613C2A1-68D7-4E8A-B71B-A6D4BEA028B1}"/>
                  </a:ext>
                </a:extLst>
              </p:cNvPr>
              <p:cNvSpPr>
                <a:spLocks noChangeShapeType="1"/>
              </p:cNvSpPr>
              <p:nvPr/>
            </p:nvSpPr>
            <p:spPr bwMode="auto">
              <a:xfrm flipH="1">
                <a:off x="1963" y="3290"/>
                <a:ext cx="101" cy="7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2" name="Line 601">
                <a:extLst>
                  <a:ext uri="{FF2B5EF4-FFF2-40B4-BE49-F238E27FC236}">
                    <a16:creationId xmlns:a16="http://schemas.microsoft.com/office/drawing/2014/main" id="{E878E125-8A65-4F4A-A1BC-7293ACEE69A1}"/>
                  </a:ext>
                </a:extLst>
              </p:cNvPr>
              <p:cNvSpPr>
                <a:spLocks noChangeShapeType="1"/>
              </p:cNvSpPr>
              <p:nvPr/>
            </p:nvSpPr>
            <p:spPr bwMode="auto">
              <a:xfrm>
                <a:off x="1963" y="3369"/>
                <a:ext cx="52" cy="1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3" name="Line 602">
                <a:extLst>
                  <a:ext uri="{FF2B5EF4-FFF2-40B4-BE49-F238E27FC236}">
                    <a16:creationId xmlns:a16="http://schemas.microsoft.com/office/drawing/2014/main" id="{FF344993-D43D-4357-9082-E1BC45C10243}"/>
                  </a:ext>
                </a:extLst>
              </p:cNvPr>
              <p:cNvSpPr>
                <a:spLocks noChangeShapeType="1"/>
              </p:cNvSpPr>
              <p:nvPr/>
            </p:nvSpPr>
            <p:spPr bwMode="auto">
              <a:xfrm flipH="1">
                <a:off x="1861" y="3369"/>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4" name="Line 603">
                <a:extLst>
                  <a:ext uri="{FF2B5EF4-FFF2-40B4-BE49-F238E27FC236}">
                    <a16:creationId xmlns:a16="http://schemas.microsoft.com/office/drawing/2014/main" id="{80F16728-9F2D-4CDD-8101-918DFB5BBF1E}"/>
                  </a:ext>
                </a:extLst>
              </p:cNvPr>
              <p:cNvSpPr>
                <a:spLocks noChangeShapeType="1"/>
              </p:cNvSpPr>
              <p:nvPr/>
            </p:nvSpPr>
            <p:spPr bwMode="auto">
              <a:xfrm flipH="1">
                <a:off x="1809" y="3411"/>
                <a:ext cx="52" cy="8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5" name="Line 604">
                <a:extLst>
                  <a:ext uri="{FF2B5EF4-FFF2-40B4-BE49-F238E27FC236}">
                    <a16:creationId xmlns:a16="http://schemas.microsoft.com/office/drawing/2014/main" id="{7DAA296A-3510-45DC-AE2A-56ECCEB772B9}"/>
                  </a:ext>
                </a:extLst>
              </p:cNvPr>
              <p:cNvSpPr>
                <a:spLocks noChangeShapeType="1"/>
              </p:cNvSpPr>
              <p:nvPr/>
            </p:nvSpPr>
            <p:spPr bwMode="auto">
              <a:xfrm flipH="1">
                <a:off x="1658" y="3411"/>
                <a:ext cx="102" cy="8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6" name="Line 605">
                <a:extLst>
                  <a:ext uri="{FF2B5EF4-FFF2-40B4-BE49-F238E27FC236}">
                    <a16:creationId xmlns:a16="http://schemas.microsoft.com/office/drawing/2014/main" id="{7569495F-64F8-44D6-B1A4-534810A5D8E6}"/>
                  </a:ext>
                </a:extLst>
              </p:cNvPr>
              <p:cNvSpPr>
                <a:spLocks noChangeShapeType="1"/>
              </p:cNvSpPr>
              <p:nvPr/>
            </p:nvSpPr>
            <p:spPr bwMode="auto">
              <a:xfrm flipH="1" flipV="1">
                <a:off x="1658" y="3369"/>
                <a:ext cx="102"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7" name="Line 606">
                <a:extLst>
                  <a:ext uri="{FF2B5EF4-FFF2-40B4-BE49-F238E27FC236}">
                    <a16:creationId xmlns:a16="http://schemas.microsoft.com/office/drawing/2014/main" id="{F21942A7-E177-46B7-8648-DF6DC88FAFEB}"/>
                  </a:ext>
                </a:extLst>
              </p:cNvPr>
              <p:cNvSpPr>
                <a:spLocks noChangeShapeType="1"/>
              </p:cNvSpPr>
              <p:nvPr/>
            </p:nvSpPr>
            <p:spPr bwMode="auto">
              <a:xfrm flipH="1">
                <a:off x="2116" y="3369"/>
                <a:ext cx="50" cy="12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8" name="Line 607">
                <a:extLst>
                  <a:ext uri="{FF2B5EF4-FFF2-40B4-BE49-F238E27FC236}">
                    <a16:creationId xmlns:a16="http://schemas.microsoft.com/office/drawing/2014/main" id="{5F8B8609-5572-41CD-87E2-1E3D77A09238}"/>
                  </a:ext>
                </a:extLst>
              </p:cNvPr>
              <p:cNvSpPr>
                <a:spLocks noChangeShapeType="1"/>
              </p:cNvSpPr>
              <p:nvPr/>
            </p:nvSpPr>
            <p:spPr bwMode="auto">
              <a:xfrm>
                <a:off x="2166" y="3369"/>
                <a:ext cx="151" cy="8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39" name="Line 608">
                <a:extLst>
                  <a:ext uri="{FF2B5EF4-FFF2-40B4-BE49-F238E27FC236}">
                    <a16:creationId xmlns:a16="http://schemas.microsoft.com/office/drawing/2014/main" id="{BFF5AF4D-6D59-41E7-B676-7BD38E414A63}"/>
                  </a:ext>
                </a:extLst>
              </p:cNvPr>
              <p:cNvSpPr>
                <a:spLocks noChangeShapeType="1"/>
              </p:cNvSpPr>
              <p:nvPr/>
            </p:nvSpPr>
            <p:spPr bwMode="auto">
              <a:xfrm flipV="1">
                <a:off x="2317" y="3411"/>
                <a:ext cx="101" cy="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0" name="Line 609">
                <a:extLst>
                  <a:ext uri="{FF2B5EF4-FFF2-40B4-BE49-F238E27FC236}">
                    <a16:creationId xmlns:a16="http://schemas.microsoft.com/office/drawing/2014/main" id="{73F55F1C-F29E-466E-AFD4-D0BE1FADEB8C}"/>
                  </a:ext>
                </a:extLst>
              </p:cNvPr>
              <p:cNvSpPr>
                <a:spLocks noChangeShapeType="1"/>
              </p:cNvSpPr>
              <p:nvPr/>
            </p:nvSpPr>
            <p:spPr bwMode="auto">
              <a:xfrm>
                <a:off x="2317" y="3455"/>
                <a:ext cx="101"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1" name="Line 610">
                <a:extLst>
                  <a:ext uri="{FF2B5EF4-FFF2-40B4-BE49-F238E27FC236}">
                    <a16:creationId xmlns:a16="http://schemas.microsoft.com/office/drawing/2014/main" id="{180A4D6E-07C7-42ED-93F7-AFD3FD57024D}"/>
                  </a:ext>
                </a:extLst>
              </p:cNvPr>
              <p:cNvSpPr>
                <a:spLocks noChangeShapeType="1"/>
              </p:cNvSpPr>
              <p:nvPr/>
            </p:nvSpPr>
            <p:spPr bwMode="auto">
              <a:xfrm flipV="1">
                <a:off x="2418" y="3327"/>
                <a:ext cx="50"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2" name="Line 611">
                <a:extLst>
                  <a:ext uri="{FF2B5EF4-FFF2-40B4-BE49-F238E27FC236}">
                    <a16:creationId xmlns:a16="http://schemas.microsoft.com/office/drawing/2014/main" id="{42DA863C-129B-4A04-9551-C5A66C36BFFE}"/>
                  </a:ext>
                </a:extLst>
              </p:cNvPr>
              <p:cNvSpPr>
                <a:spLocks noChangeShapeType="1"/>
              </p:cNvSpPr>
              <p:nvPr/>
            </p:nvSpPr>
            <p:spPr bwMode="auto">
              <a:xfrm>
                <a:off x="2418" y="3411"/>
                <a:ext cx="99" cy="4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3" name="Line 612">
                <a:extLst>
                  <a:ext uri="{FF2B5EF4-FFF2-40B4-BE49-F238E27FC236}">
                    <a16:creationId xmlns:a16="http://schemas.microsoft.com/office/drawing/2014/main" id="{96C6C1F4-C309-4C69-A878-17E5DA4080E5}"/>
                  </a:ext>
                </a:extLst>
              </p:cNvPr>
              <p:cNvSpPr>
                <a:spLocks noChangeShapeType="1"/>
              </p:cNvSpPr>
              <p:nvPr/>
            </p:nvSpPr>
            <p:spPr bwMode="auto">
              <a:xfrm flipH="1">
                <a:off x="2015" y="3497"/>
                <a:ext cx="101"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4" name="Line 613">
                <a:extLst>
                  <a:ext uri="{FF2B5EF4-FFF2-40B4-BE49-F238E27FC236}">
                    <a16:creationId xmlns:a16="http://schemas.microsoft.com/office/drawing/2014/main" id="{557AB944-E861-45D5-8509-D415E9D123F9}"/>
                  </a:ext>
                </a:extLst>
              </p:cNvPr>
              <p:cNvSpPr>
                <a:spLocks noChangeShapeType="1"/>
              </p:cNvSpPr>
              <p:nvPr/>
            </p:nvSpPr>
            <p:spPr bwMode="auto">
              <a:xfrm>
                <a:off x="2116" y="3497"/>
                <a:ext cx="99"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5" name="Line 614">
                <a:extLst>
                  <a:ext uri="{FF2B5EF4-FFF2-40B4-BE49-F238E27FC236}">
                    <a16:creationId xmlns:a16="http://schemas.microsoft.com/office/drawing/2014/main" id="{3F941B68-533D-47D9-8748-03E1C48D6B30}"/>
                  </a:ext>
                </a:extLst>
              </p:cNvPr>
              <p:cNvSpPr>
                <a:spLocks noChangeShapeType="1"/>
              </p:cNvSpPr>
              <p:nvPr/>
            </p:nvSpPr>
            <p:spPr bwMode="auto">
              <a:xfrm flipH="1">
                <a:off x="2166" y="3580"/>
                <a:ext cx="49" cy="84"/>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6" name="Line 615">
                <a:extLst>
                  <a:ext uri="{FF2B5EF4-FFF2-40B4-BE49-F238E27FC236}">
                    <a16:creationId xmlns:a16="http://schemas.microsoft.com/office/drawing/2014/main" id="{104ECC24-522C-43AC-B24A-3B8A72F1CA4F}"/>
                  </a:ext>
                </a:extLst>
              </p:cNvPr>
              <p:cNvSpPr>
                <a:spLocks noChangeShapeType="1"/>
              </p:cNvSpPr>
              <p:nvPr/>
            </p:nvSpPr>
            <p:spPr bwMode="auto">
              <a:xfrm>
                <a:off x="2215" y="3580"/>
                <a:ext cx="102" cy="4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7" name="Line 616">
                <a:extLst>
                  <a:ext uri="{FF2B5EF4-FFF2-40B4-BE49-F238E27FC236}">
                    <a16:creationId xmlns:a16="http://schemas.microsoft.com/office/drawing/2014/main" id="{9A04BCBB-01AE-4DA6-AC4F-F49010902AAC}"/>
                  </a:ext>
                </a:extLst>
              </p:cNvPr>
              <p:cNvSpPr>
                <a:spLocks noChangeShapeType="1"/>
              </p:cNvSpPr>
              <p:nvPr/>
            </p:nvSpPr>
            <p:spPr bwMode="auto">
              <a:xfrm>
                <a:off x="2317" y="3623"/>
                <a:ext cx="101" cy="83"/>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8" name="Line 617">
                <a:extLst>
                  <a:ext uri="{FF2B5EF4-FFF2-40B4-BE49-F238E27FC236}">
                    <a16:creationId xmlns:a16="http://schemas.microsoft.com/office/drawing/2014/main" id="{CCE17E4A-3826-4367-A0DC-7593E47742E5}"/>
                  </a:ext>
                </a:extLst>
              </p:cNvPr>
              <p:cNvSpPr>
                <a:spLocks noChangeShapeType="1"/>
              </p:cNvSpPr>
              <p:nvPr/>
            </p:nvSpPr>
            <p:spPr bwMode="auto">
              <a:xfrm flipH="1">
                <a:off x="2265" y="3623"/>
                <a:ext cx="52" cy="125"/>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49" name="Freeform 618">
                <a:extLst>
                  <a:ext uri="{FF2B5EF4-FFF2-40B4-BE49-F238E27FC236}">
                    <a16:creationId xmlns:a16="http://schemas.microsoft.com/office/drawing/2014/main" id="{9FE06212-F9D8-4E1C-B09E-103BB2428847}"/>
                  </a:ext>
                </a:extLst>
              </p:cNvPr>
              <p:cNvSpPr>
                <a:spLocks/>
              </p:cNvSpPr>
              <p:nvPr/>
            </p:nvSpPr>
            <p:spPr bwMode="auto">
              <a:xfrm>
                <a:off x="799" y="2248"/>
                <a:ext cx="151" cy="84"/>
              </a:xfrm>
              <a:custGeom>
                <a:avLst/>
                <a:gdLst>
                  <a:gd name="T0" fmla="*/ 151 w 204"/>
                  <a:gd name="T1" fmla="*/ 0 h 113"/>
                  <a:gd name="T2" fmla="*/ 99 w 204"/>
                  <a:gd name="T3" fmla="*/ 84 h 113"/>
                  <a:gd name="T4" fmla="*/ 0 w 204"/>
                  <a:gd name="T5" fmla="*/ 42 h 113"/>
                  <a:gd name="T6" fmla="*/ 0 60000 65536"/>
                  <a:gd name="T7" fmla="*/ 0 60000 65536"/>
                  <a:gd name="T8" fmla="*/ 0 60000 65536"/>
                  <a:gd name="T9" fmla="*/ 0 w 204"/>
                  <a:gd name="T10" fmla="*/ 0 h 113"/>
                  <a:gd name="T11" fmla="*/ 204 w 204"/>
                  <a:gd name="T12" fmla="*/ 113 h 113"/>
                </a:gdLst>
                <a:ahLst/>
                <a:cxnLst>
                  <a:cxn ang="T6">
                    <a:pos x="T0" y="T1"/>
                  </a:cxn>
                  <a:cxn ang="T7">
                    <a:pos x="T2" y="T3"/>
                  </a:cxn>
                  <a:cxn ang="T8">
                    <a:pos x="T4" y="T5"/>
                  </a:cxn>
                </a:cxnLst>
                <a:rect l="T9" t="T10" r="T11" b="T12"/>
                <a:pathLst>
                  <a:path w="204" h="113">
                    <a:moveTo>
                      <a:pt x="204" y="0"/>
                    </a:moveTo>
                    <a:lnTo>
                      <a:pt x="134" y="113"/>
                    </a:lnTo>
                    <a:lnTo>
                      <a:pt x="0" y="56"/>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0" name="Line 619">
                <a:extLst>
                  <a:ext uri="{FF2B5EF4-FFF2-40B4-BE49-F238E27FC236}">
                    <a16:creationId xmlns:a16="http://schemas.microsoft.com/office/drawing/2014/main" id="{B4463D99-BE8E-46AB-9A4C-4A96701B9F31}"/>
                  </a:ext>
                </a:extLst>
              </p:cNvPr>
              <p:cNvSpPr>
                <a:spLocks noChangeShapeType="1"/>
              </p:cNvSpPr>
              <p:nvPr/>
            </p:nvSpPr>
            <p:spPr bwMode="auto">
              <a:xfrm flipV="1">
                <a:off x="999" y="2290"/>
                <a:ext cx="53" cy="42"/>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1" name="Line 620">
                <a:extLst>
                  <a:ext uri="{FF2B5EF4-FFF2-40B4-BE49-F238E27FC236}">
                    <a16:creationId xmlns:a16="http://schemas.microsoft.com/office/drawing/2014/main" id="{1E5C98C9-7128-427D-8FD5-60A7BF0E719C}"/>
                  </a:ext>
                </a:extLst>
              </p:cNvPr>
              <p:cNvSpPr>
                <a:spLocks noChangeShapeType="1"/>
              </p:cNvSpPr>
              <p:nvPr/>
            </p:nvSpPr>
            <p:spPr bwMode="auto">
              <a:xfrm>
                <a:off x="1753" y="3406"/>
                <a:ext cx="111" cy="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grpSp>
        <p:nvGrpSpPr>
          <p:cNvPr id="252" name="Group 755">
            <a:extLst>
              <a:ext uri="{FF2B5EF4-FFF2-40B4-BE49-F238E27FC236}">
                <a16:creationId xmlns:a16="http://schemas.microsoft.com/office/drawing/2014/main" id="{75FA9C9A-E3A6-49AC-B610-FFB495324A6E}"/>
              </a:ext>
            </a:extLst>
          </p:cNvPr>
          <p:cNvGrpSpPr>
            <a:grpSpLocks/>
          </p:cNvGrpSpPr>
          <p:nvPr/>
        </p:nvGrpSpPr>
        <p:grpSpPr bwMode="auto">
          <a:xfrm>
            <a:off x="417513" y="1935166"/>
            <a:ext cx="1198562" cy="1030287"/>
            <a:chOff x="407" y="1432"/>
            <a:chExt cx="1200" cy="1024"/>
          </a:xfrm>
        </p:grpSpPr>
        <p:sp>
          <p:nvSpPr>
            <p:cNvPr id="253" name="Rectangle 273">
              <a:extLst>
                <a:ext uri="{FF2B5EF4-FFF2-40B4-BE49-F238E27FC236}">
                  <a16:creationId xmlns:a16="http://schemas.microsoft.com/office/drawing/2014/main" id="{DDEA0DC8-17DD-4FF1-A1D3-68DCFC0B3762}"/>
                </a:ext>
              </a:extLst>
            </p:cNvPr>
            <p:cNvSpPr>
              <a:spLocks noChangeArrowheads="1"/>
            </p:cNvSpPr>
            <p:nvPr/>
          </p:nvSpPr>
          <p:spPr bwMode="auto">
            <a:xfrm>
              <a:off x="413" y="1435"/>
              <a:ext cx="1156" cy="1021"/>
            </a:xfrm>
            <a:prstGeom prst="rect">
              <a:avLst/>
            </a:prstGeom>
            <a:solidFill>
              <a:srgbClr val="CCECFF"/>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lstStyle>
              <a:lvl1pPr eaLnBrk="0" hangingPunct="0">
                <a:spcBef>
                  <a:spcPct val="20000"/>
                </a:spcBef>
                <a:defRPr sz="2000">
                  <a:solidFill>
                    <a:schemeClr val="tx1"/>
                  </a:solidFill>
                  <a:latin typeface="Arial" pitchFamily="34" charset="0"/>
                </a:defRPr>
              </a:lvl1pPr>
              <a:lvl2pPr marL="742950" indent="-285750" eaLnBrk="0" hangingPunct="0">
                <a:spcBef>
                  <a:spcPct val="20000"/>
                </a:spcBef>
                <a:buClr>
                  <a:srgbClr val="004C80"/>
                </a:buClr>
                <a:buSzPct val="85000"/>
                <a:buFont typeface="Wingdings" pitchFamily="2" charset="2"/>
                <a:buChar char="§"/>
                <a:defRPr sz="2000">
                  <a:solidFill>
                    <a:schemeClr val="tx1"/>
                  </a:solidFill>
                  <a:latin typeface="Arial" pitchFamily="34" charset="0"/>
                </a:defRPr>
              </a:lvl2pPr>
              <a:lvl3pPr marL="1143000" indent="-228600" eaLnBrk="0" hangingPunct="0">
                <a:spcBef>
                  <a:spcPct val="20000"/>
                </a:spcBef>
                <a:buClr>
                  <a:srgbClr val="004D82"/>
                </a:buClr>
                <a:buChar char="•"/>
                <a:defRPr>
                  <a:solidFill>
                    <a:schemeClr val="tx1"/>
                  </a:solidFill>
                  <a:latin typeface="Arial" pitchFamily="34" charset="0"/>
                </a:defRPr>
              </a:lvl3pPr>
              <a:lvl4pPr marL="1600200" indent="-228600" eaLnBrk="0" hangingPunct="0">
                <a:spcBef>
                  <a:spcPct val="20000"/>
                </a:spcBef>
                <a:buClr>
                  <a:srgbClr val="004C80"/>
                </a:buClr>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Minion Web"/>
                </a:defRPr>
              </a:lvl5pPr>
              <a:lvl6pPr marL="2514600" indent="-228600" eaLnBrk="0" fontAlgn="base" hangingPunct="0">
                <a:spcBef>
                  <a:spcPct val="20000"/>
                </a:spcBef>
                <a:spcAft>
                  <a:spcPct val="0"/>
                </a:spcAft>
                <a:buChar char="»"/>
                <a:defRPr>
                  <a:solidFill>
                    <a:schemeClr val="tx1"/>
                  </a:solidFill>
                  <a:latin typeface="Minion Web"/>
                </a:defRPr>
              </a:lvl6pPr>
              <a:lvl7pPr marL="2971800" indent="-228600" eaLnBrk="0" fontAlgn="base" hangingPunct="0">
                <a:spcBef>
                  <a:spcPct val="20000"/>
                </a:spcBef>
                <a:spcAft>
                  <a:spcPct val="0"/>
                </a:spcAft>
                <a:buChar char="»"/>
                <a:defRPr>
                  <a:solidFill>
                    <a:schemeClr val="tx1"/>
                  </a:solidFill>
                  <a:latin typeface="Minion Web"/>
                </a:defRPr>
              </a:lvl7pPr>
              <a:lvl8pPr marL="3429000" indent="-228600" eaLnBrk="0" fontAlgn="base" hangingPunct="0">
                <a:spcBef>
                  <a:spcPct val="20000"/>
                </a:spcBef>
                <a:spcAft>
                  <a:spcPct val="0"/>
                </a:spcAft>
                <a:buChar char="»"/>
                <a:defRPr>
                  <a:solidFill>
                    <a:schemeClr val="tx1"/>
                  </a:solidFill>
                  <a:latin typeface="Minion Web"/>
                </a:defRPr>
              </a:lvl8pPr>
              <a:lvl9pPr marL="3886200" indent="-228600" eaLnBrk="0" fontAlgn="base" hangingPunct="0">
                <a:spcBef>
                  <a:spcPct val="20000"/>
                </a:spcBef>
                <a:spcAft>
                  <a:spcPct val="0"/>
                </a:spcAft>
                <a:buChar char="»"/>
                <a:defRPr>
                  <a:solidFill>
                    <a:schemeClr val="tx1"/>
                  </a:solidFill>
                  <a:latin typeface="Minion Web"/>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grpSp>
          <p:nvGrpSpPr>
            <p:cNvPr id="254" name="Group 622">
              <a:extLst>
                <a:ext uri="{FF2B5EF4-FFF2-40B4-BE49-F238E27FC236}">
                  <a16:creationId xmlns:a16="http://schemas.microsoft.com/office/drawing/2014/main" id="{5350964B-02F5-4967-8651-F295FCC29096}"/>
                </a:ext>
              </a:extLst>
            </p:cNvPr>
            <p:cNvGrpSpPr>
              <a:grpSpLocks/>
            </p:cNvGrpSpPr>
            <p:nvPr/>
          </p:nvGrpSpPr>
          <p:grpSpPr bwMode="auto">
            <a:xfrm>
              <a:off x="407" y="1432"/>
              <a:ext cx="1200" cy="952"/>
              <a:chOff x="3434" y="1056"/>
              <a:chExt cx="1606" cy="1297"/>
            </a:xfrm>
          </p:grpSpPr>
          <p:sp>
            <p:nvSpPr>
              <p:cNvPr id="255" name="Line 623">
                <a:extLst>
                  <a:ext uri="{FF2B5EF4-FFF2-40B4-BE49-F238E27FC236}">
                    <a16:creationId xmlns:a16="http://schemas.microsoft.com/office/drawing/2014/main" id="{6562F9B2-3763-4249-85FD-761F7C79B008}"/>
                  </a:ext>
                </a:extLst>
              </p:cNvPr>
              <p:cNvSpPr>
                <a:spLocks noChangeAspect="1" noChangeShapeType="1"/>
              </p:cNvSpPr>
              <p:nvPr/>
            </p:nvSpPr>
            <p:spPr bwMode="auto">
              <a:xfrm flipH="1">
                <a:off x="4177" y="1056"/>
                <a:ext cx="4" cy="37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6" name="Line 624">
                <a:extLst>
                  <a:ext uri="{FF2B5EF4-FFF2-40B4-BE49-F238E27FC236}">
                    <a16:creationId xmlns:a16="http://schemas.microsoft.com/office/drawing/2014/main" id="{64591163-4112-4A01-92ED-66B01A823057}"/>
                  </a:ext>
                </a:extLst>
              </p:cNvPr>
              <p:cNvSpPr>
                <a:spLocks noChangeAspect="1" noChangeShapeType="1"/>
              </p:cNvSpPr>
              <p:nvPr/>
            </p:nvSpPr>
            <p:spPr bwMode="auto">
              <a:xfrm flipH="1">
                <a:off x="3970" y="1434"/>
                <a:ext cx="205" cy="12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7" name="Line 625">
                <a:extLst>
                  <a:ext uri="{FF2B5EF4-FFF2-40B4-BE49-F238E27FC236}">
                    <a16:creationId xmlns:a16="http://schemas.microsoft.com/office/drawing/2014/main" id="{5CDDEE88-9105-46A6-903D-D64D8FB872F8}"/>
                  </a:ext>
                </a:extLst>
              </p:cNvPr>
              <p:cNvSpPr>
                <a:spLocks noChangeAspect="1" noChangeShapeType="1"/>
              </p:cNvSpPr>
              <p:nvPr/>
            </p:nvSpPr>
            <p:spPr bwMode="auto">
              <a:xfrm>
                <a:off x="4175" y="1434"/>
                <a:ext cx="372" cy="26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8" name="Freeform 626">
                <a:extLst>
                  <a:ext uri="{FF2B5EF4-FFF2-40B4-BE49-F238E27FC236}">
                    <a16:creationId xmlns:a16="http://schemas.microsoft.com/office/drawing/2014/main" id="{A1401C33-EBCA-4457-8A59-A3138D6AC87C}"/>
                  </a:ext>
                </a:extLst>
              </p:cNvPr>
              <p:cNvSpPr>
                <a:spLocks noChangeAspect="1"/>
              </p:cNvSpPr>
              <p:nvPr/>
            </p:nvSpPr>
            <p:spPr bwMode="auto">
              <a:xfrm>
                <a:off x="3848" y="1524"/>
                <a:ext cx="122" cy="149"/>
              </a:xfrm>
              <a:custGeom>
                <a:avLst/>
                <a:gdLst>
                  <a:gd name="T0" fmla="*/ 80 w 205"/>
                  <a:gd name="T1" fmla="*/ 149 h 282"/>
                  <a:gd name="T2" fmla="*/ 122 w 205"/>
                  <a:gd name="T3" fmla="*/ 30 h 282"/>
                  <a:gd name="T4" fmla="*/ 0 w 205"/>
                  <a:gd name="T5" fmla="*/ 0 h 282"/>
                  <a:gd name="T6" fmla="*/ 0 60000 65536"/>
                  <a:gd name="T7" fmla="*/ 0 60000 65536"/>
                  <a:gd name="T8" fmla="*/ 0 60000 65536"/>
                  <a:gd name="T9" fmla="*/ 0 w 205"/>
                  <a:gd name="T10" fmla="*/ 0 h 282"/>
                  <a:gd name="T11" fmla="*/ 205 w 205"/>
                  <a:gd name="T12" fmla="*/ 282 h 282"/>
                </a:gdLst>
                <a:ahLst/>
                <a:cxnLst>
                  <a:cxn ang="T6">
                    <a:pos x="T0" y="T1"/>
                  </a:cxn>
                  <a:cxn ang="T7">
                    <a:pos x="T2" y="T3"/>
                  </a:cxn>
                  <a:cxn ang="T8">
                    <a:pos x="T4" y="T5"/>
                  </a:cxn>
                </a:cxnLst>
                <a:rect l="T9" t="T10" r="T11" b="T12"/>
                <a:pathLst>
                  <a:path w="205" h="282">
                    <a:moveTo>
                      <a:pt x="134" y="282"/>
                    </a:moveTo>
                    <a:lnTo>
                      <a:pt x="205" y="57"/>
                    </a:lnTo>
                    <a:lnTo>
                      <a:pt x="0" y="0"/>
                    </a:lnTo>
                  </a:path>
                </a:pathLst>
              </a:custGeom>
              <a:noFill/>
              <a:ln w="19050" cap="flat" cmpd="sng">
                <a:solidFill>
                  <a:schemeClr val="tx1"/>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59" name="Line 627">
                <a:extLst>
                  <a:ext uri="{FF2B5EF4-FFF2-40B4-BE49-F238E27FC236}">
                    <a16:creationId xmlns:a16="http://schemas.microsoft.com/office/drawing/2014/main" id="{D83DCD23-FAF6-4C09-88D7-880FB00AB66A}"/>
                  </a:ext>
                </a:extLst>
              </p:cNvPr>
              <p:cNvSpPr>
                <a:spLocks noChangeAspect="1" noChangeShapeType="1"/>
              </p:cNvSpPr>
              <p:nvPr/>
            </p:nvSpPr>
            <p:spPr bwMode="auto">
              <a:xfrm flipH="1" flipV="1">
                <a:off x="3764" y="1495"/>
                <a:ext cx="84"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0" name="Line 628">
                <a:extLst>
                  <a:ext uri="{FF2B5EF4-FFF2-40B4-BE49-F238E27FC236}">
                    <a16:creationId xmlns:a16="http://schemas.microsoft.com/office/drawing/2014/main" id="{059D4197-42CE-4693-B47B-5193A945FB18}"/>
                  </a:ext>
                </a:extLst>
              </p:cNvPr>
              <p:cNvSpPr>
                <a:spLocks noChangeAspect="1" noChangeShapeType="1"/>
              </p:cNvSpPr>
              <p:nvPr/>
            </p:nvSpPr>
            <p:spPr bwMode="auto">
              <a:xfrm flipH="1">
                <a:off x="3764" y="1524"/>
                <a:ext cx="84"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1" name="Line 629">
                <a:extLst>
                  <a:ext uri="{FF2B5EF4-FFF2-40B4-BE49-F238E27FC236}">
                    <a16:creationId xmlns:a16="http://schemas.microsoft.com/office/drawing/2014/main" id="{778846F0-E310-4820-8FD3-7AC7399ECDE3}"/>
                  </a:ext>
                </a:extLst>
              </p:cNvPr>
              <p:cNvSpPr>
                <a:spLocks noChangeAspect="1" noChangeShapeType="1"/>
              </p:cNvSpPr>
              <p:nvPr/>
            </p:nvSpPr>
            <p:spPr bwMode="auto">
              <a:xfrm flipH="1">
                <a:off x="3722" y="1554"/>
                <a:ext cx="42" cy="5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2" name="Line 630">
                <a:extLst>
                  <a:ext uri="{FF2B5EF4-FFF2-40B4-BE49-F238E27FC236}">
                    <a16:creationId xmlns:a16="http://schemas.microsoft.com/office/drawing/2014/main" id="{D2C5ED5A-158B-4C4C-9DCB-684496BB4E99}"/>
                  </a:ext>
                </a:extLst>
              </p:cNvPr>
              <p:cNvSpPr>
                <a:spLocks noChangeAspect="1" noChangeShapeType="1"/>
              </p:cNvSpPr>
              <p:nvPr/>
            </p:nvSpPr>
            <p:spPr bwMode="auto">
              <a:xfrm flipH="1" flipV="1">
                <a:off x="3682" y="1524"/>
                <a:ext cx="82"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3" name="Freeform 631">
                <a:extLst>
                  <a:ext uri="{FF2B5EF4-FFF2-40B4-BE49-F238E27FC236}">
                    <a16:creationId xmlns:a16="http://schemas.microsoft.com/office/drawing/2014/main" id="{C660FE04-96FF-4967-961A-A488784C771C}"/>
                  </a:ext>
                </a:extLst>
              </p:cNvPr>
              <p:cNvSpPr>
                <a:spLocks noChangeAspect="1"/>
              </p:cNvSpPr>
              <p:nvPr/>
            </p:nvSpPr>
            <p:spPr bwMode="auto">
              <a:xfrm>
                <a:off x="3682" y="1434"/>
                <a:ext cx="82" cy="61"/>
              </a:xfrm>
              <a:custGeom>
                <a:avLst/>
                <a:gdLst>
                  <a:gd name="T0" fmla="*/ 40 w 137"/>
                  <a:gd name="T1" fmla="*/ 0 h 113"/>
                  <a:gd name="T2" fmla="*/ 82 w 137"/>
                  <a:gd name="T3" fmla="*/ 61 h 113"/>
                  <a:gd name="T4" fmla="*/ 0 w 137"/>
                  <a:gd name="T5" fmla="*/ 61 h 113"/>
                  <a:gd name="T6" fmla="*/ 0 60000 65536"/>
                  <a:gd name="T7" fmla="*/ 0 60000 65536"/>
                  <a:gd name="T8" fmla="*/ 0 60000 65536"/>
                  <a:gd name="T9" fmla="*/ 0 w 137"/>
                  <a:gd name="T10" fmla="*/ 0 h 113"/>
                  <a:gd name="T11" fmla="*/ 137 w 137"/>
                  <a:gd name="T12" fmla="*/ 113 h 113"/>
                </a:gdLst>
                <a:ahLst/>
                <a:cxnLst>
                  <a:cxn ang="T6">
                    <a:pos x="T0" y="T1"/>
                  </a:cxn>
                  <a:cxn ang="T7">
                    <a:pos x="T2" y="T3"/>
                  </a:cxn>
                  <a:cxn ang="T8">
                    <a:pos x="T4" y="T5"/>
                  </a:cxn>
                </a:cxnLst>
                <a:rect l="T9" t="T10" r="T11" b="T12"/>
                <a:pathLst>
                  <a:path w="137" h="113">
                    <a:moveTo>
                      <a:pt x="67" y="0"/>
                    </a:moveTo>
                    <a:lnTo>
                      <a:pt x="137" y="113"/>
                    </a:lnTo>
                    <a:lnTo>
                      <a:pt x="0" y="113"/>
                    </a:ln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4" name="Line 632">
                <a:extLst>
                  <a:ext uri="{FF2B5EF4-FFF2-40B4-BE49-F238E27FC236}">
                    <a16:creationId xmlns:a16="http://schemas.microsoft.com/office/drawing/2014/main" id="{6D354CF0-577D-4ACD-B3A7-6FBA1E0F14C9}"/>
                  </a:ext>
                </a:extLst>
              </p:cNvPr>
              <p:cNvSpPr>
                <a:spLocks noChangeAspect="1" noChangeShapeType="1"/>
              </p:cNvSpPr>
              <p:nvPr/>
            </p:nvSpPr>
            <p:spPr bwMode="auto">
              <a:xfrm flipH="1" flipV="1">
                <a:off x="3642" y="1407"/>
                <a:ext cx="80" cy="2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5" name="Line 633">
                <a:extLst>
                  <a:ext uri="{FF2B5EF4-FFF2-40B4-BE49-F238E27FC236}">
                    <a16:creationId xmlns:a16="http://schemas.microsoft.com/office/drawing/2014/main" id="{88145F73-18AF-47D3-9EB1-AD25C49FDF5B}"/>
                  </a:ext>
                </a:extLst>
              </p:cNvPr>
              <p:cNvSpPr>
                <a:spLocks noChangeAspect="1" noChangeShapeType="1"/>
              </p:cNvSpPr>
              <p:nvPr/>
            </p:nvSpPr>
            <p:spPr bwMode="auto">
              <a:xfrm flipV="1">
                <a:off x="3722" y="1378"/>
                <a:ext cx="42" cy="56"/>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6" name="Line 634">
                <a:extLst>
                  <a:ext uri="{FF2B5EF4-FFF2-40B4-BE49-F238E27FC236}">
                    <a16:creationId xmlns:a16="http://schemas.microsoft.com/office/drawing/2014/main" id="{D091CE67-CFAC-4A05-BA3B-BF4912C21D3B}"/>
                  </a:ext>
                </a:extLst>
              </p:cNvPr>
              <p:cNvSpPr>
                <a:spLocks noChangeAspect="1" noChangeShapeType="1"/>
              </p:cNvSpPr>
              <p:nvPr/>
            </p:nvSpPr>
            <p:spPr bwMode="auto">
              <a:xfrm flipH="1" flipV="1">
                <a:off x="3722" y="1347"/>
                <a:ext cx="42"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7" name="Line 635">
                <a:extLst>
                  <a:ext uri="{FF2B5EF4-FFF2-40B4-BE49-F238E27FC236}">
                    <a16:creationId xmlns:a16="http://schemas.microsoft.com/office/drawing/2014/main" id="{01B6E4DD-FEE9-4D0C-AF8A-4B943832C23D}"/>
                  </a:ext>
                </a:extLst>
              </p:cNvPr>
              <p:cNvSpPr>
                <a:spLocks noChangeAspect="1" noChangeShapeType="1"/>
              </p:cNvSpPr>
              <p:nvPr/>
            </p:nvSpPr>
            <p:spPr bwMode="auto">
              <a:xfrm flipV="1">
                <a:off x="3764" y="1347"/>
                <a:ext cx="40"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8" name="Line 636">
                <a:extLst>
                  <a:ext uri="{FF2B5EF4-FFF2-40B4-BE49-F238E27FC236}">
                    <a16:creationId xmlns:a16="http://schemas.microsoft.com/office/drawing/2014/main" id="{331C8C78-9A42-4599-843A-468FDF21C18B}"/>
                  </a:ext>
                </a:extLst>
              </p:cNvPr>
              <p:cNvSpPr>
                <a:spLocks noChangeAspect="1" noChangeShapeType="1"/>
              </p:cNvSpPr>
              <p:nvPr/>
            </p:nvSpPr>
            <p:spPr bwMode="auto">
              <a:xfrm flipH="1">
                <a:off x="3804" y="1673"/>
                <a:ext cx="123" cy="58"/>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69" name="Line 637">
                <a:extLst>
                  <a:ext uri="{FF2B5EF4-FFF2-40B4-BE49-F238E27FC236}">
                    <a16:creationId xmlns:a16="http://schemas.microsoft.com/office/drawing/2014/main" id="{BF86B801-9E7E-40AC-8313-20DE42FE476B}"/>
                  </a:ext>
                </a:extLst>
              </p:cNvPr>
              <p:cNvSpPr>
                <a:spLocks noChangeAspect="1" noChangeShapeType="1"/>
              </p:cNvSpPr>
              <p:nvPr/>
            </p:nvSpPr>
            <p:spPr bwMode="auto">
              <a:xfrm>
                <a:off x="3927" y="1673"/>
                <a:ext cx="8" cy="16"/>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0" name="Line 638">
                <a:extLst>
                  <a:ext uri="{FF2B5EF4-FFF2-40B4-BE49-F238E27FC236}">
                    <a16:creationId xmlns:a16="http://schemas.microsoft.com/office/drawing/2014/main" id="{CFFA8F05-614B-4C2C-BEFD-5E86E44A3B89}"/>
                  </a:ext>
                </a:extLst>
              </p:cNvPr>
              <p:cNvSpPr>
                <a:spLocks noChangeAspect="1" noChangeShapeType="1"/>
              </p:cNvSpPr>
              <p:nvPr/>
            </p:nvSpPr>
            <p:spPr bwMode="auto">
              <a:xfrm flipH="1">
                <a:off x="3930" y="1752"/>
                <a:ext cx="45" cy="63"/>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1" name="Line 639">
                <a:extLst>
                  <a:ext uri="{FF2B5EF4-FFF2-40B4-BE49-F238E27FC236}">
                    <a16:creationId xmlns:a16="http://schemas.microsoft.com/office/drawing/2014/main" id="{B78E8C38-82AF-4E04-9FBF-224622B69AEA}"/>
                  </a:ext>
                </a:extLst>
              </p:cNvPr>
              <p:cNvSpPr>
                <a:spLocks noChangeAspect="1" noChangeShapeType="1"/>
              </p:cNvSpPr>
              <p:nvPr/>
            </p:nvSpPr>
            <p:spPr bwMode="auto">
              <a:xfrm>
                <a:off x="3970" y="1760"/>
                <a:ext cx="115" cy="4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2" name="Freeform 640">
                <a:extLst>
                  <a:ext uri="{FF2B5EF4-FFF2-40B4-BE49-F238E27FC236}">
                    <a16:creationId xmlns:a16="http://schemas.microsoft.com/office/drawing/2014/main" id="{22995BE8-39EB-4BFE-9BFC-59FED82D14A2}"/>
                  </a:ext>
                </a:extLst>
              </p:cNvPr>
              <p:cNvSpPr>
                <a:spLocks noChangeAspect="1"/>
              </p:cNvSpPr>
              <p:nvPr/>
            </p:nvSpPr>
            <p:spPr bwMode="auto">
              <a:xfrm>
                <a:off x="4052" y="1760"/>
                <a:ext cx="84" cy="88"/>
              </a:xfrm>
              <a:custGeom>
                <a:avLst/>
                <a:gdLst>
                  <a:gd name="T0" fmla="*/ 41 w 138"/>
                  <a:gd name="T1" fmla="*/ 88 h 169"/>
                  <a:gd name="T2" fmla="*/ 0 w 138"/>
                  <a:gd name="T3" fmla="*/ 30 h 169"/>
                  <a:gd name="T4" fmla="*/ 84 w 138"/>
                  <a:gd name="T5" fmla="*/ 0 h 169"/>
                  <a:gd name="T6" fmla="*/ 0 60000 65536"/>
                  <a:gd name="T7" fmla="*/ 0 60000 65536"/>
                  <a:gd name="T8" fmla="*/ 0 60000 65536"/>
                  <a:gd name="T9" fmla="*/ 0 w 138"/>
                  <a:gd name="T10" fmla="*/ 0 h 169"/>
                  <a:gd name="T11" fmla="*/ 138 w 138"/>
                  <a:gd name="T12" fmla="*/ 169 h 169"/>
                </a:gdLst>
                <a:ahLst/>
                <a:cxnLst>
                  <a:cxn ang="T6">
                    <a:pos x="T0" y="T1"/>
                  </a:cxn>
                  <a:cxn ang="T7">
                    <a:pos x="T2" y="T3"/>
                  </a:cxn>
                  <a:cxn ang="T8">
                    <a:pos x="T4" y="T5"/>
                  </a:cxn>
                </a:cxnLst>
                <a:rect l="T9" t="T10" r="T11" b="T12"/>
                <a:pathLst>
                  <a:path w="138" h="169">
                    <a:moveTo>
                      <a:pt x="67" y="169"/>
                    </a:moveTo>
                    <a:lnTo>
                      <a:pt x="0" y="57"/>
                    </a:lnTo>
                    <a:lnTo>
                      <a:pt x="138" y="0"/>
                    </a:ln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3" name="Line 641">
                <a:extLst>
                  <a:ext uri="{FF2B5EF4-FFF2-40B4-BE49-F238E27FC236}">
                    <a16:creationId xmlns:a16="http://schemas.microsoft.com/office/drawing/2014/main" id="{8C6EA546-304D-4E5D-AD96-77808C8E725E}"/>
                  </a:ext>
                </a:extLst>
              </p:cNvPr>
              <p:cNvSpPr>
                <a:spLocks noChangeAspect="1" noChangeShapeType="1"/>
              </p:cNvSpPr>
              <p:nvPr/>
            </p:nvSpPr>
            <p:spPr bwMode="auto">
              <a:xfrm>
                <a:off x="4136" y="1760"/>
                <a:ext cx="8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4" name="Line 642">
                <a:extLst>
                  <a:ext uri="{FF2B5EF4-FFF2-40B4-BE49-F238E27FC236}">
                    <a16:creationId xmlns:a16="http://schemas.microsoft.com/office/drawing/2014/main" id="{ED5A6DD8-DCCB-425D-8A77-BC3749E64DA2}"/>
                  </a:ext>
                </a:extLst>
              </p:cNvPr>
              <p:cNvSpPr>
                <a:spLocks noChangeAspect="1" noChangeShapeType="1"/>
              </p:cNvSpPr>
              <p:nvPr/>
            </p:nvSpPr>
            <p:spPr bwMode="auto">
              <a:xfrm flipV="1">
                <a:off x="4136" y="1702"/>
                <a:ext cx="39"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5" name="Line 643">
                <a:extLst>
                  <a:ext uri="{FF2B5EF4-FFF2-40B4-BE49-F238E27FC236}">
                    <a16:creationId xmlns:a16="http://schemas.microsoft.com/office/drawing/2014/main" id="{2C32910E-6D26-498F-A16B-EBFD652D15C6}"/>
                  </a:ext>
                </a:extLst>
              </p:cNvPr>
              <p:cNvSpPr>
                <a:spLocks noChangeAspect="1" noChangeShapeType="1"/>
              </p:cNvSpPr>
              <p:nvPr/>
            </p:nvSpPr>
            <p:spPr bwMode="auto">
              <a:xfrm flipH="1" flipV="1">
                <a:off x="4136" y="1643"/>
                <a:ext cx="39"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6" name="Line 644">
                <a:extLst>
                  <a:ext uri="{FF2B5EF4-FFF2-40B4-BE49-F238E27FC236}">
                    <a16:creationId xmlns:a16="http://schemas.microsoft.com/office/drawing/2014/main" id="{085600A7-87C5-454D-981F-6D8F0718D69A}"/>
                  </a:ext>
                </a:extLst>
              </p:cNvPr>
              <p:cNvSpPr>
                <a:spLocks noChangeAspect="1" noChangeShapeType="1"/>
              </p:cNvSpPr>
              <p:nvPr/>
            </p:nvSpPr>
            <p:spPr bwMode="auto">
              <a:xfrm flipV="1">
                <a:off x="4175" y="1673"/>
                <a:ext cx="43"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7" name="Freeform 645">
                <a:extLst>
                  <a:ext uri="{FF2B5EF4-FFF2-40B4-BE49-F238E27FC236}">
                    <a16:creationId xmlns:a16="http://schemas.microsoft.com/office/drawing/2014/main" id="{89842DAC-9686-4ED6-8B77-4EFF6F9314F4}"/>
                  </a:ext>
                </a:extLst>
              </p:cNvPr>
              <p:cNvSpPr>
                <a:spLocks noChangeAspect="1"/>
              </p:cNvSpPr>
              <p:nvPr/>
            </p:nvSpPr>
            <p:spPr bwMode="auto">
              <a:xfrm>
                <a:off x="3682" y="1731"/>
                <a:ext cx="122" cy="88"/>
              </a:xfrm>
              <a:custGeom>
                <a:avLst/>
                <a:gdLst>
                  <a:gd name="T0" fmla="*/ 82 w 204"/>
                  <a:gd name="T1" fmla="*/ 88 h 166"/>
                  <a:gd name="T2" fmla="*/ 122 w 204"/>
                  <a:gd name="T3" fmla="*/ 0 h 166"/>
                  <a:gd name="T4" fmla="*/ 0 w 204"/>
                  <a:gd name="T5" fmla="*/ 28 h 166"/>
                  <a:gd name="T6" fmla="*/ 0 60000 65536"/>
                  <a:gd name="T7" fmla="*/ 0 60000 65536"/>
                  <a:gd name="T8" fmla="*/ 0 60000 65536"/>
                  <a:gd name="T9" fmla="*/ 0 w 204"/>
                  <a:gd name="T10" fmla="*/ 0 h 166"/>
                  <a:gd name="T11" fmla="*/ 204 w 204"/>
                  <a:gd name="T12" fmla="*/ 166 h 166"/>
                </a:gdLst>
                <a:ahLst/>
                <a:cxnLst>
                  <a:cxn ang="T6">
                    <a:pos x="T0" y="T1"/>
                  </a:cxn>
                  <a:cxn ang="T7">
                    <a:pos x="T2" y="T3"/>
                  </a:cxn>
                  <a:cxn ang="T8">
                    <a:pos x="T4" y="T5"/>
                  </a:cxn>
                </a:cxnLst>
                <a:rect l="T9" t="T10" r="T11" b="T12"/>
                <a:pathLst>
                  <a:path w="204" h="166">
                    <a:moveTo>
                      <a:pt x="137" y="166"/>
                    </a:moveTo>
                    <a:lnTo>
                      <a:pt x="204" y="0"/>
                    </a:lnTo>
                    <a:lnTo>
                      <a:pt x="0" y="53"/>
                    </a:ln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8" name="Line 646">
                <a:extLst>
                  <a:ext uri="{FF2B5EF4-FFF2-40B4-BE49-F238E27FC236}">
                    <a16:creationId xmlns:a16="http://schemas.microsoft.com/office/drawing/2014/main" id="{56BA809B-5B32-4A77-BC3A-07A93FA478C2}"/>
                  </a:ext>
                </a:extLst>
              </p:cNvPr>
              <p:cNvSpPr>
                <a:spLocks noChangeAspect="1" noChangeShapeType="1"/>
              </p:cNvSpPr>
              <p:nvPr/>
            </p:nvSpPr>
            <p:spPr bwMode="auto">
              <a:xfrm>
                <a:off x="3764" y="1819"/>
                <a:ext cx="84"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79" name="Line 647">
                <a:extLst>
                  <a:ext uri="{FF2B5EF4-FFF2-40B4-BE49-F238E27FC236}">
                    <a16:creationId xmlns:a16="http://schemas.microsoft.com/office/drawing/2014/main" id="{1891F479-7986-4C85-9C16-78B4A738B305}"/>
                  </a:ext>
                </a:extLst>
              </p:cNvPr>
              <p:cNvSpPr>
                <a:spLocks noChangeAspect="1" noChangeShapeType="1"/>
              </p:cNvSpPr>
              <p:nvPr/>
            </p:nvSpPr>
            <p:spPr bwMode="auto">
              <a:xfrm>
                <a:off x="3848" y="1878"/>
                <a:ext cx="79"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0" name="Line 648">
                <a:extLst>
                  <a:ext uri="{FF2B5EF4-FFF2-40B4-BE49-F238E27FC236}">
                    <a16:creationId xmlns:a16="http://schemas.microsoft.com/office/drawing/2014/main" id="{4AB6BAC1-DAFE-4C86-BE8C-F8105D7E5754}"/>
                  </a:ext>
                </a:extLst>
              </p:cNvPr>
              <p:cNvSpPr>
                <a:spLocks noChangeAspect="1" noChangeShapeType="1"/>
              </p:cNvSpPr>
              <p:nvPr/>
            </p:nvSpPr>
            <p:spPr bwMode="auto">
              <a:xfrm flipH="1">
                <a:off x="3804" y="1878"/>
                <a:ext cx="44" cy="8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1" name="Line 649">
                <a:extLst>
                  <a:ext uri="{FF2B5EF4-FFF2-40B4-BE49-F238E27FC236}">
                    <a16:creationId xmlns:a16="http://schemas.microsoft.com/office/drawing/2014/main" id="{684F91AD-A990-4AA6-B9D1-217843CDD092}"/>
                  </a:ext>
                </a:extLst>
              </p:cNvPr>
              <p:cNvSpPr>
                <a:spLocks noChangeAspect="1" noChangeShapeType="1"/>
              </p:cNvSpPr>
              <p:nvPr/>
            </p:nvSpPr>
            <p:spPr bwMode="auto">
              <a:xfrm flipH="1">
                <a:off x="3764" y="1967"/>
                <a:ext cx="40"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2" name="Line 650">
                <a:extLst>
                  <a:ext uri="{FF2B5EF4-FFF2-40B4-BE49-F238E27FC236}">
                    <a16:creationId xmlns:a16="http://schemas.microsoft.com/office/drawing/2014/main" id="{504E1827-E7D7-406B-A378-E4D00A8D3FC1}"/>
                  </a:ext>
                </a:extLst>
              </p:cNvPr>
              <p:cNvSpPr>
                <a:spLocks noChangeAspect="1" noChangeShapeType="1"/>
              </p:cNvSpPr>
              <p:nvPr/>
            </p:nvSpPr>
            <p:spPr bwMode="auto">
              <a:xfrm>
                <a:off x="3804" y="1967"/>
                <a:ext cx="44"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3" name="Line 651">
                <a:extLst>
                  <a:ext uri="{FF2B5EF4-FFF2-40B4-BE49-F238E27FC236}">
                    <a16:creationId xmlns:a16="http://schemas.microsoft.com/office/drawing/2014/main" id="{F8D26AF7-8531-4460-9776-14161F6C6EA4}"/>
                  </a:ext>
                </a:extLst>
              </p:cNvPr>
              <p:cNvSpPr>
                <a:spLocks noChangeAspect="1" noChangeShapeType="1"/>
              </p:cNvSpPr>
              <p:nvPr/>
            </p:nvSpPr>
            <p:spPr bwMode="auto">
              <a:xfrm flipH="1">
                <a:off x="3682" y="1819"/>
                <a:ext cx="82" cy="8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4" name="Line 652">
                <a:extLst>
                  <a:ext uri="{FF2B5EF4-FFF2-40B4-BE49-F238E27FC236}">
                    <a16:creationId xmlns:a16="http://schemas.microsoft.com/office/drawing/2014/main" id="{334127ED-1A9C-4177-9124-A988B2BF0858}"/>
                  </a:ext>
                </a:extLst>
              </p:cNvPr>
              <p:cNvSpPr>
                <a:spLocks noChangeAspect="1" noChangeShapeType="1"/>
              </p:cNvSpPr>
              <p:nvPr/>
            </p:nvSpPr>
            <p:spPr bwMode="auto">
              <a:xfrm flipH="1">
                <a:off x="3642" y="1907"/>
                <a:ext cx="40"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5" name="Line 653">
                <a:extLst>
                  <a:ext uri="{FF2B5EF4-FFF2-40B4-BE49-F238E27FC236}">
                    <a16:creationId xmlns:a16="http://schemas.microsoft.com/office/drawing/2014/main" id="{232D2F7F-438D-4B0B-9D42-14A9605EBF31}"/>
                  </a:ext>
                </a:extLst>
              </p:cNvPr>
              <p:cNvSpPr>
                <a:spLocks noChangeAspect="1" noChangeShapeType="1"/>
              </p:cNvSpPr>
              <p:nvPr/>
            </p:nvSpPr>
            <p:spPr bwMode="auto">
              <a:xfrm flipH="1">
                <a:off x="3600" y="1907"/>
                <a:ext cx="82" cy="2"/>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6" name="Freeform 654">
                <a:extLst>
                  <a:ext uri="{FF2B5EF4-FFF2-40B4-BE49-F238E27FC236}">
                    <a16:creationId xmlns:a16="http://schemas.microsoft.com/office/drawing/2014/main" id="{4173ECE2-56A9-4826-8C41-01343EAAE8D8}"/>
                  </a:ext>
                </a:extLst>
              </p:cNvPr>
              <p:cNvSpPr>
                <a:spLocks noChangeAspect="1"/>
              </p:cNvSpPr>
              <p:nvPr/>
            </p:nvSpPr>
            <p:spPr bwMode="auto">
              <a:xfrm>
                <a:off x="3557" y="1967"/>
                <a:ext cx="125" cy="60"/>
              </a:xfrm>
              <a:custGeom>
                <a:avLst/>
                <a:gdLst>
                  <a:gd name="T0" fmla="*/ 125 w 208"/>
                  <a:gd name="T1" fmla="*/ 60 h 115"/>
                  <a:gd name="T2" fmla="*/ 85 w 208"/>
                  <a:gd name="T3" fmla="*/ 0 h 115"/>
                  <a:gd name="T4" fmla="*/ 0 w 208"/>
                  <a:gd name="T5" fmla="*/ 60 h 115"/>
                  <a:gd name="T6" fmla="*/ 0 60000 65536"/>
                  <a:gd name="T7" fmla="*/ 0 60000 65536"/>
                  <a:gd name="T8" fmla="*/ 0 60000 65536"/>
                  <a:gd name="T9" fmla="*/ 0 w 208"/>
                  <a:gd name="T10" fmla="*/ 0 h 115"/>
                  <a:gd name="T11" fmla="*/ 208 w 208"/>
                  <a:gd name="T12" fmla="*/ 115 h 115"/>
                </a:gdLst>
                <a:ahLst/>
                <a:cxnLst>
                  <a:cxn ang="T6">
                    <a:pos x="T0" y="T1"/>
                  </a:cxn>
                  <a:cxn ang="T7">
                    <a:pos x="T2" y="T3"/>
                  </a:cxn>
                  <a:cxn ang="T8">
                    <a:pos x="T4" y="T5"/>
                  </a:cxn>
                </a:cxnLst>
                <a:rect l="T9" t="T10" r="T11" b="T12"/>
                <a:pathLst>
                  <a:path w="208" h="115">
                    <a:moveTo>
                      <a:pt x="208" y="115"/>
                    </a:moveTo>
                    <a:lnTo>
                      <a:pt x="141" y="0"/>
                    </a:lnTo>
                    <a:lnTo>
                      <a:pt x="0" y="115"/>
                    </a:ln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7" name="Line 655">
                <a:extLst>
                  <a:ext uri="{FF2B5EF4-FFF2-40B4-BE49-F238E27FC236}">
                    <a16:creationId xmlns:a16="http://schemas.microsoft.com/office/drawing/2014/main" id="{F8F8101C-0F19-463C-A407-F83E0FDC9A10}"/>
                  </a:ext>
                </a:extLst>
              </p:cNvPr>
              <p:cNvSpPr>
                <a:spLocks noChangeAspect="1" noChangeShapeType="1"/>
              </p:cNvSpPr>
              <p:nvPr/>
            </p:nvSpPr>
            <p:spPr bwMode="auto">
              <a:xfrm flipH="1">
                <a:off x="3516" y="1907"/>
                <a:ext cx="84"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8" name="Line 656">
                <a:extLst>
                  <a:ext uri="{FF2B5EF4-FFF2-40B4-BE49-F238E27FC236}">
                    <a16:creationId xmlns:a16="http://schemas.microsoft.com/office/drawing/2014/main" id="{3CD5D8CA-F58B-4F0D-90CD-CFD5217FF832}"/>
                  </a:ext>
                </a:extLst>
              </p:cNvPr>
              <p:cNvSpPr>
                <a:spLocks noChangeAspect="1" noChangeShapeType="1"/>
              </p:cNvSpPr>
              <p:nvPr/>
            </p:nvSpPr>
            <p:spPr bwMode="auto">
              <a:xfrm flipH="1" flipV="1">
                <a:off x="3516" y="1878"/>
                <a:ext cx="84"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89" name="Line 657">
                <a:extLst>
                  <a:ext uri="{FF2B5EF4-FFF2-40B4-BE49-F238E27FC236}">
                    <a16:creationId xmlns:a16="http://schemas.microsoft.com/office/drawing/2014/main" id="{0A4773D1-EAF2-4443-9D45-70AB3FF3F72E}"/>
                  </a:ext>
                </a:extLst>
              </p:cNvPr>
              <p:cNvSpPr>
                <a:spLocks noChangeAspect="1" noChangeShapeType="1"/>
              </p:cNvSpPr>
              <p:nvPr/>
            </p:nvSpPr>
            <p:spPr bwMode="auto">
              <a:xfrm flipH="1" flipV="1">
                <a:off x="3476" y="1819"/>
                <a:ext cx="40"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0" name="Line 658">
                <a:extLst>
                  <a:ext uri="{FF2B5EF4-FFF2-40B4-BE49-F238E27FC236}">
                    <a16:creationId xmlns:a16="http://schemas.microsoft.com/office/drawing/2014/main" id="{17BBC1DE-85F5-4275-928A-B7E118167BA0}"/>
                  </a:ext>
                </a:extLst>
              </p:cNvPr>
              <p:cNvSpPr>
                <a:spLocks noChangeAspect="1" noChangeShapeType="1"/>
              </p:cNvSpPr>
              <p:nvPr/>
            </p:nvSpPr>
            <p:spPr bwMode="auto">
              <a:xfrm flipH="1">
                <a:off x="3476" y="1878"/>
                <a:ext cx="40"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1" name="Line 659">
                <a:extLst>
                  <a:ext uri="{FF2B5EF4-FFF2-40B4-BE49-F238E27FC236}">
                    <a16:creationId xmlns:a16="http://schemas.microsoft.com/office/drawing/2014/main" id="{4010F6CA-E822-4970-BFED-EA13AE01131A}"/>
                  </a:ext>
                </a:extLst>
              </p:cNvPr>
              <p:cNvSpPr>
                <a:spLocks noChangeAspect="1" noChangeShapeType="1"/>
              </p:cNvSpPr>
              <p:nvPr/>
            </p:nvSpPr>
            <p:spPr bwMode="auto">
              <a:xfrm flipH="1">
                <a:off x="3645" y="1760"/>
                <a:ext cx="37" cy="55"/>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2" name="Line 660">
                <a:extLst>
                  <a:ext uri="{FF2B5EF4-FFF2-40B4-BE49-F238E27FC236}">
                    <a16:creationId xmlns:a16="http://schemas.microsoft.com/office/drawing/2014/main" id="{F1401E12-C92B-4125-9DC4-22D1EB59D265}"/>
                  </a:ext>
                </a:extLst>
              </p:cNvPr>
              <p:cNvSpPr>
                <a:spLocks noChangeAspect="1" noChangeShapeType="1"/>
              </p:cNvSpPr>
              <p:nvPr/>
            </p:nvSpPr>
            <p:spPr bwMode="auto">
              <a:xfrm flipH="1" flipV="1">
                <a:off x="3600" y="1731"/>
                <a:ext cx="8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3" name="Line 661">
                <a:extLst>
                  <a:ext uri="{FF2B5EF4-FFF2-40B4-BE49-F238E27FC236}">
                    <a16:creationId xmlns:a16="http://schemas.microsoft.com/office/drawing/2014/main" id="{0364D82F-E3FD-4090-937E-C35E174E0075}"/>
                  </a:ext>
                </a:extLst>
              </p:cNvPr>
              <p:cNvSpPr>
                <a:spLocks noChangeAspect="1" noChangeShapeType="1"/>
              </p:cNvSpPr>
              <p:nvPr/>
            </p:nvSpPr>
            <p:spPr bwMode="auto">
              <a:xfrm flipH="1" flipV="1">
                <a:off x="3557" y="1673"/>
                <a:ext cx="43" cy="5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4" name="Line 662">
                <a:extLst>
                  <a:ext uri="{FF2B5EF4-FFF2-40B4-BE49-F238E27FC236}">
                    <a16:creationId xmlns:a16="http://schemas.microsoft.com/office/drawing/2014/main" id="{AC6CDAB5-1835-469C-85E4-2AC278C43E60}"/>
                  </a:ext>
                </a:extLst>
              </p:cNvPr>
              <p:cNvSpPr>
                <a:spLocks noChangeAspect="1" noChangeShapeType="1"/>
              </p:cNvSpPr>
              <p:nvPr/>
            </p:nvSpPr>
            <p:spPr bwMode="auto">
              <a:xfrm flipH="1">
                <a:off x="3516" y="1731"/>
                <a:ext cx="84"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5" name="Line 663">
                <a:extLst>
                  <a:ext uri="{FF2B5EF4-FFF2-40B4-BE49-F238E27FC236}">
                    <a16:creationId xmlns:a16="http://schemas.microsoft.com/office/drawing/2014/main" id="{9D8478CB-539F-4541-9BD0-FF22709FAEB4}"/>
                  </a:ext>
                </a:extLst>
              </p:cNvPr>
              <p:cNvSpPr>
                <a:spLocks noChangeAspect="1" noChangeShapeType="1"/>
              </p:cNvSpPr>
              <p:nvPr/>
            </p:nvSpPr>
            <p:spPr bwMode="auto">
              <a:xfrm flipH="1">
                <a:off x="3434" y="1760"/>
                <a:ext cx="8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6" name="Line 664">
                <a:extLst>
                  <a:ext uri="{FF2B5EF4-FFF2-40B4-BE49-F238E27FC236}">
                    <a16:creationId xmlns:a16="http://schemas.microsoft.com/office/drawing/2014/main" id="{F4DFADC5-768A-4EB6-BF24-36A6297F04C7}"/>
                  </a:ext>
                </a:extLst>
              </p:cNvPr>
              <p:cNvSpPr>
                <a:spLocks noChangeAspect="1" noChangeShapeType="1"/>
              </p:cNvSpPr>
              <p:nvPr/>
            </p:nvSpPr>
            <p:spPr bwMode="auto">
              <a:xfrm flipH="1" flipV="1">
                <a:off x="3434" y="1731"/>
                <a:ext cx="8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7" name="Line 665">
                <a:extLst>
                  <a:ext uri="{FF2B5EF4-FFF2-40B4-BE49-F238E27FC236}">
                    <a16:creationId xmlns:a16="http://schemas.microsoft.com/office/drawing/2014/main" id="{7B551439-F025-4692-B7ED-C3030907EF2D}"/>
                  </a:ext>
                </a:extLst>
              </p:cNvPr>
              <p:cNvSpPr>
                <a:spLocks noChangeAspect="1" noChangeShapeType="1"/>
              </p:cNvSpPr>
              <p:nvPr/>
            </p:nvSpPr>
            <p:spPr bwMode="auto">
              <a:xfrm>
                <a:off x="4547" y="1702"/>
                <a:ext cx="42" cy="176"/>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8" name="Line 666">
                <a:extLst>
                  <a:ext uri="{FF2B5EF4-FFF2-40B4-BE49-F238E27FC236}">
                    <a16:creationId xmlns:a16="http://schemas.microsoft.com/office/drawing/2014/main" id="{AEE894B6-387A-4F21-8514-01DBD1601073}"/>
                  </a:ext>
                </a:extLst>
              </p:cNvPr>
              <p:cNvSpPr>
                <a:spLocks noChangeAspect="1" noChangeShapeType="1"/>
              </p:cNvSpPr>
              <p:nvPr/>
            </p:nvSpPr>
            <p:spPr bwMode="auto">
              <a:xfrm flipV="1">
                <a:off x="4547" y="1673"/>
                <a:ext cx="124"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299" name="Line 667">
                <a:extLst>
                  <a:ext uri="{FF2B5EF4-FFF2-40B4-BE49-F238E27FC236}">
                    <a16:creationId xmlns:a16="http://schemas.microsoft.com/office/drawing/2014/main" id="{9FCC4EFF-3092-47FB-9852-4FEE0E89212D}"/>
                  </a:ext>
                </a:extLst>
              </p:cNvPr>
              <p:cNvSpPr>
                <a:spLocks noChangeAspect="1" noChangeShapeType="1"/>
              </p:cNvSpPr>
              <p:nvPr/>
            </p:nvSpPr>
            <p:spPr bwMode="auto">
              <a:xfrm>
                <a:off x="4671" y="1673"/>
                <a:ext cx="124" cy="29"/>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0" name="Line 668">
                <a:extLst>
                  <a:ext uri="{FF2B5EF4-FFF2-40B4-BE49-F238E27FC236}">
                    <a16:creationId xmlns:a16="http://schemas.microsoft.com/office/drawing/2014/main" id="{A40AEDB4-DC4D-46D9-9E09-D4838FDDAB21}"/>
                  </a:ext>
                </a:extLst>
              </p:cNvPr>
              <p:cNvSpPr>
                <a:spLocks noChangeAspect="1" noChangeShapeType="1"/>
              </p:cNvSpPr>
              <p:nvPr/>
            </p:nvSpPr>
            <p:spPr bwMode="auto">
              <a:xfrm flipV="1">
                <a:off x="4671" y="1583"/>
                <a:ext cx="43" cy="9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1" name="Line 669">
                <a:extLst>
                  <a:ext uri="{FF2B5EF4-FFF2-40B4-BE49-F238E27FC236}">
                    <a16:creationId xmlns:a16="http://schemas.microsoft.com/office/drawing/2014/main" id="{E13D1A49-9E34-42D8-AEAF-C65C5E18904A}"/>
                  </a:ext>
                </a:extLst>
              </p:cNvPr>
              <p:cNvSpPr>
                <a:spLocks noChangeAspect="1" noChangeShapeType="1"/>
              </p:cNvSpPr>
              <p:nvPr/>
            </p:nvSpPr>
            <p:spPr bwMode="auto">
              <a:xfrm flipV="1">
                <a:off x="4795" y="1673"/>
                <a:ext cx="8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2" name="Line 670">
                <a:extLst>
                  <a:ext uri="{FF2B5EF4-FFF2-40B4-BE49-F238E27FC236}">
                    <a16:creationId xmlns:a16="http://schemas.microsoft.com/office/drawing/2014/main" id="{F7945D6C-992D-44F7-AAC9-C1D044645362}"/>
                  </a:ext>
                </a:extLst>
              </p:cNvPr>
              <p:cNvSpPr>
                <a:spLocks noChangeAspect="1" noChangeShapeType="1"/>
              </p:cNvSpPr>
              <p:nvPr/>
            </p:nvSpPr>
            <p:spPr bwMode="auto">
              <a:xfrm>
                <a:off x="4795" y="1702"/>
                <a:ext cx="39"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3" name="Line 671">
                <a:extLst>
                  <a:ext uri="{FF2B5EF4-FFF2-40B4-BE49-F238E27FC236}">
                    <a16:creationId xmlns:a16="http://schemas.microsoft.com/office/drawing/2014/main" id="{EDBEEC0D-EDDC-4899-A2BF-6E12B5A00677}"/>
                  </a:ext>
                </a:extLst>
              </p:cNvPr>
              <p:cNvSpPr>
                <a:spLocks noChangeAspect="1" noChangeShapeType="1"/>
              </p:cNvSpPr>
              <p:nvPr/>
            </p:nvSpPr>
            <p:spPr bwMode="auto">
              <a:xfrm flipH="1">
                <a:off x="4795" y="1760"/>
                <a:ext cx="39"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4" name="Line 672">
                <a:extLst>
                  <a:ext uri="{FF2B5EF4-FFF2-40B4-BE49-F238E27FC236}">
                    <a16:creationId xmlns:a16="http://schemas.microsoft.com/office/drawing/2014/main" id="{B8CD85D5-EC15-4480-9506-B6A643453D52}"/>
                  </a:ext>
                </a:extLst>
              </p:cNvPr>
              <p:cNvSpPr>
                <a:spLocks noChangeAspect="1" noChangeShapeType="1"/>
              </p:cNvSpPr>
              <p:nvPr/>
            </p:nvSpPr>
            <p:spPr bwMode="auto">
              <a:xfrm>
                <a:off x="4834" y="1760"/>
                <a:ext cx="83"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5" name="Line 673">
                <a:extLst>
                  <a:ext uri="{FF2B5EF4-FFF2-40B4-BE49-F238E27FC236}">
                    <a16:creationId xmlns:a16="http://schemas.microsoft.com/office/drawing/2014/main" id="{17FA7D21-175A-4860-BA9E-E64C948D2D34}"/>
                  </a:ext>
                </a:extLst>
              </p:cNvPr>
              <p:cNvSpPr>
                <a:spLocks noChangeAspect="1" noChangeShapeType="1"/>
              </p:cNvSpPr>
              <p:nvPr/>
            </p:nvSpPr>
            <p:spPr bwMode="auto">
              <a:xfrm flipV="1">
                <a:off x="4917" y="1789"/>
                <a:ext cx="83"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6" name="Line 674">
                <a:extLst>
                  <a:ext uri="{FF2B5EF4-FFF2-40B4-BE49-F238E27FC236}">
                    <a16:creationId xmlns:a16="http://schemas.microsoft.com/office/drawing/2014/main" id="{408C3F60-A05F-40DA-A8DC-FA80D64F4ACE}"/>
                  </a:ext>
                </a:extLst>
              </p:cNvPr>
              <p:cNvSpPr>
                <a:spLocks noChangeAspect="1" noChangeShapeType="1"/>
              </p:cNvSpPr>
              <p:nvPr/>
            </p:nvSpPr>
            <p:spPr bwMode="auto">
              <a:xfrm>
                <a:off x="4917" y="1819"/>
                <a:ext cx="83"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7" name="Line 675">
                <a:extLst>
                  <a:ext uri="{FF2B5EF4-FFF2-40B4-BE49-F238E27FC236}">
                    <a16:creationId xmlns:a16="http://schemas.microsoft.com/office/drawing/2014/main" id="{69F8AE02-35DD-4D21-B8FC-F4958DC9D022}"/>
                  </a:ext>
                </a:extLst>
              </p:cNvPr>
              <p:cNvSpPr>
                <a:spLocks noChangeAspect="1" noChangeShapeType="1"/>
              </p:cNvSpPr>
              <p:nvPr/>
            </p:nvSpPr>
            <p:spPr bwMode="auto">
              <a:xfrm flipV="1">
                <a:off x="4714" y="1524"/>
                <a:ext cx="1"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8" name="Line 676">
                <a:extLst>
                  <a:ext uri="{FF2B5EF4-FFF2-40B4-BE49-F238E27FC236}">
                    <a16:creationId xmlns:a16="http://schemas.microsoft.com/office/drawing/2014/main" id="{9D3C0193-7EF3-464F-9F81-3D547E4FDD09}"/>
                  </a:ext>
                </a:extLst>
              </p:cNvPr>
              <p:cNvSpPr>
                <a:spLocks noChangeAspect="1" noChangeShapeType="1"/>
              </p:cNvSpPr>
              <p:nvPr/>
            </p:nvSpPr>
            <p:spPr bwMode="auto">
              <a:xfrm flipV="1">
                <a:off x="4714" y="1554"/>
                <a:ext cx="120"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09" name="Line 677">
                <a:extLst>
                  <a:ext uri="{FF2B5EF4-FFF2-40B4-BE49-F238E27FC236}">
                    <a16:creationId xmlns:a16="http://schemas.microsoft.com/office/drawing/2014/main" id="{1F478DEB-9B4F-4D2C-B16D-377307246CD3}"/>
                  </a:ext>
                </a:extLst>
              </p:cNvPr>
              <p:cNvSpPr>
                <a:spLocks noChangeAspect="1" noChangeShapeType="1"/>
              </p:cNvSpPr>
              <p:nvPr/>
            </p:nvSpPr>
            <p:spPr bwMode="auto">
              <a:xfrm flipV="1">
                <a:off x="4714" y="1465"/>
                <a:ext cx="81"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0" name="Line 678">
                <a:extLst>
                  <a:ext uri="{FF2B5EF4-FFF2-40B4-BE49-F238E27FC236}">
                    <a16:creationId xmlns:a16="http://schemas.microsoft.com/office/drawing/2014/main" id="{EDC0D918-B280-417D-A92A-91C1F1501CD0}"/>
                  </a:ext>
                </a:extLst>
              </p:cNvPr>
              <p:cNvSpPr>
                <a:spLocks noChangeAspect="1" noChangeShapeType="1"/>
              </p:cNvSpPr>
              <p:nvPr/>
            </p:nvSpPr>
            <p:spPr bwMode="auto">
              <a:xfrm flipH="1" flipV="1">
                <a:off x="4671" y="1465"/>
                <a:ext cx="43"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1" name="Line 679">
                <a:extLst>
                  <a:ext uri="{FF2B5EF4-FFF2-40B4-BE49-F238E27FC236}">
                    <a16:creationId xmlns:a16="http://schemas.microsoft.com/office/drawing/2014/main" id="{791D75CF-357B-4985-8063-4B1D04D4F6CA}"/>
                  </a:ext>
                </a:extLst>
              </p:cNvPr>
              <p:cNvSpPr>
                <a:spLocks noChangeAspect="1" noChangeShapeType="1"/>
              </p:cNvSpPr>
              <p:nvPr/>
            </p:nvSpPr>
            <p:spPr bwMode="auto">
              <a:xfrm flipH="1" flipV="1">
                <a:off x="4589" y="1434"/>
                <a:ext cx="82"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2" name="Line 680">
                <a:extLst>
                  <a:ext uri="{FF2B5EF4-FFF2-40B4-BE49-F238E27FC236}">
                    <a16:creationId xmlns:a16="http://schemas.microsoft.com/office/drawing/2014/main" id="{7C0866E3-8A15-4646-BFD9-4562DBF7ABD8}"/>
                  </a:ext>
                </a:extLst>
              </p:cNvPr>
              <p:cNvSpPr>
                <a:spLocks noChangeAspect="1" noChangeShapeType="1"/>
              </p:cNvSpPr>
              <p:nvPr/>
            </p:nvSpPr>
            <p:spPr bwMode="auto">
              <a:xfrm flipV="1">
                <a:off x="4671" y="1407"/>
                <a:ext cx="43" cy="5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3" name="Line 681">
                <a:extLst>
                  <a:ext uri="{FF2B5EF4-FFF2-40B4-BE49-F238E27FC236}">
                    <a16:creationId xmlns:a16="http://schemas.microsoft.com/office/drawing/2014/main" id="{CD0C9533-E6F5-4C6A-B3DB-448A4D8DD714}"/>
                  </a:ext>
                </a:extLst>
              </p:cNvPr>
              <p:cNvSpPr>
                <a:spLocks noChangeAspect="1" noChangeShapeType="1"/>
              </p:cNvSpPr>
              <p:nvPr/>
            </p:nvSpPr>
            <p:spPr bwMode="auto">
              <a:xfrm>
                <a:off x="4834" y="1554"/>
                <a:ext cx="125" cy="5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4" name="Freeform 682">
                <a:extLst>
                  <a:ext uri="{FF2B5EF4-FFF2-40B4-BE49-F238E27FC236}">
                    <a16:creationId xmlns:a16="http://schemas.microsoft.com/office/drawing/2014/main" id="{4CE13550-3EA4-4FC8-BC77-E43598E61CB0}"/>
                  </a:ext>
                </a:extLst>
              </p:cNvPr>
              <p:cNvSpPr>
                <a:spLocks noChangeAspect="1"/>
              </p:cNvSpPr>
              <p:nvPr/>
            </p:nvSpPr>
            <p:spPr bwMode="auto">
              <a:xfrm>
                <a:off x="4959" y="1583"/>
                <a:ext cx="81" cy="90"/>
              </a:xfrm>
              <a:custGeom>
                <a:avLst/>
                <a:gdLst>
                  <a:gd name="T0" fmla="*/ 41 w 134"/>
                  <a:gd name="T1" fmla="*/ 90 h 169"/>
                  <a:gd name="T2" fmla="*/ 0 w 134"/>
                  <a:gd name="T3" fmla="*/ 30 h 169"/>
                  <a:gd name="T4" fmla="*/ 81 w 134"/>
                  <a:gd name="T5" fmla="*/ 0 h 169"/>
                  <a:gd name="T6" fmla="*/ 0 60000 65536"/>
                  <a:gd name="T7" fmla="*/ 0 60000 65536"/>
                  <a:gd name="T8" fmla="*/ 0 60000 65536"/>
                  <a:gd name="T9" fmla="*/ 0 w 134"/>
                  <a:gd name="T10" fmla="*/ 0 h 169"/>
                  <a:gd name="T11" fmla="*/ 134 w 134"/>
                  <a:gd name="T12" fmla="*/ 169 h 169"/>
                </a:gdLst>
                <a:ahLst/>
                <a:cxnLst>
                  <a:cxn ang="T6">
                    <a:pos x="T0" y="T1"/>
                  </a:cxn>
                  <a:cxn ang="T7">
                    <a:pos x="T2" y="T3"/>
                  </a:cxn>
                  <a:cxn ang="T8">
                    <a:pos x="T4" y="T5"/>
                  </a:cxn>
                </a:cxnLst>
                <a:rect l="T9" t="T10" r="T11" b="T12"/>
                <a:pathLst>
                  <a:path w="134" h="169">
                    <a:moveTo>
                      <a:pt x="67" y="169"/>
                    </a:moveTo>
                    <a:lnTo>
                      <a:pt x="0" y="56"/>
                    </a:lnTo>
                    <a:lnTo>
                      <a:pt x="134" y="0"/>
                    </a:ln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5" name="Line 683">
                <a:extLst>
                  <a:ext uri="{FF2B5EF4-FFF2-40B4-BE49-F238E27FC236}">
                    <a16:creationId xmlns:a16="http://schemas.microsoft.com/office/drawing/2014/main" id="{A4D519B4-078F-4ACB-9AE9-35F0F4C72814}"/>
                  </a:ext>
                </a:extLst>
              </p:cNvPr>
              <p:cNvSpPr>
                <a:spLocks noChangeAspect="1" noChangeShapeType="1"/>
              </p:cNvSpPr>
              <p:nvPr/>
            </p:nvSpPr>
            <p:spPr bwMode="auto">
              <a:xfrm flipV="1">
                <a:off x="4834" y="1465"/>
                <a:ext cx="83" cy="8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6" name="Line 684">
                <a:extLst>
                  <a:ext uri="{FF2B5EF4-FFF2-40B4-BE49-F238E27FC236}">
                    <a16:creationId xmlns:a16="http://schemas.microsoft.com/office/drawing/2014/main" id="{DC8E1AF1-B1B3-4E19-9C3E-BD3132B79F4A}"/>
                  </a:ext>
                </a:extLst>
              </p:cNvPr>
              <p:cNvSpPr>
                <a:spLocks noChangeAspect="1" noChangeShapeType="1"/>
              </p:cNvSpPr>
              <p:nvPr/>
            </p:nvSpPr>
            <p:spPr bwMode="auto">
              <a:xfrm flipV="1">
                <a:off x="4917" y="1434"/>
                <a:ext cx="83"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7" name="Line 685">
                <a:extLst>
                  <a:ext uri="{FF2B5EF4-FFF2-40B4-BE49-F238E27FC236}">
                    <a16:creationId xmlns:a16="http://schemas.microsoft.com/office/drawing/2014/main" id="{D522FC92-2417-4D95-AB53-23D2F3C26E47}"/>
                  </a:ext>
                </a:extLst>
              </p:cNvPr>
              <p:cNvSpPr>
                <a:spLocks noChangeAspect="1" noChangeShapeType="1"/>
              </p:cNvSpPr>
              <p:nvPr/>
            </p:nvSpPr>
            <p:spPr bwMode="auto">
              <a:xfrm flipH="1" flipV="1">
                <a:off x="4877" y="1378"/>
                <a:ext cx="40" cy="8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8" name="Line 686">
                <a:extLst>
                  <a:ext uri="{FF2B5EF4-FFF2-40B4-BE49-F238E27FC236}">
                    <a16:creationId xmlns:a16="http://schemas.microsoft.com/office/drawing/2014/main" id="{53805D83-996D-460F-BD4B-F33F734E0E2A}"/>
                  </a:ext>
                </a:extLst>
              </p:cNvPr>
              <p:cNvSpPr>
                <a:spLocks noChangeAspect="1" noChangeShapeType="1"/>
              </p:cNvSpPr>
              <p:nvPr/>
            </p:nvSpPr>
            <p:spPr bwMode="auto">
              <a:xfrm flipV="1">
                <a:off x="4877" y="1318"/>
                <a:ext cx="40"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19" name="Line 687">
                <a:extLst>
                  <a:ext uri="{FF2B5EF4-FFF2-40B4-BE49-F238E27FC236}">
                    <a16:creationId xmlns:a16="http://schemas.microsoft.com/office/drawing/2014/main" id="{CC9846AC-ED9E-4D2F-8998-A031BFC3A158}"/>
                  </a:ext>
                </a:extLst>
              </p:cNvPr>
              <p:cNvSpPr>
                <a:spLocks noChangeAspect="1" noChangeShapeType="1"/>
              </p:cNvSpPr>
              <p:nvPr/>
            </p:nvSpPr>
            <p:spPr bwMode="auto">
              <a:xfrm flipH="1" flipV="1">
                <a:off x="4754" y="1318"/>
                <a:ext cx="123"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0" name="Line 688">
                <a:extLst>
                  <a:ext uri="{FF2B5EF4-FFF2-40B4-BE49-F238E27FC236}">
                    <a16:creationId xmlns:a16="http://schemas.microsoft.com/office/drawing/2014/main" id="{EAEFBC1A-FBB8-4F07-8B4E-8EB52A1DD058}"/>
                  </a:ext>
                </a:extLst>
              </p:cNvPr>
              <p:cNvSpPr>
                <a:spLocks noChangeAspect="1" noChangeShapeType="1"/>
              </p:cNvSpPr>
              <p:nvPr/>
            </p:nvSpPr>
            <p:spPr bwMode="auto">
              <a:xfrm flipH="1">
                <a:off x="4671" y="1318"/>
                <a:ext cx="83"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1" name="Line 689">
                <a:extLst>
                  <a:ext uri="{FF2B5EF4-FFF2-40B4-BE49-F238E27FC236}">
                    <a16:creationId xmlns:a16="http://schemas.microsoft.com/office/drawing/2014/main" id="{3B07976D-C281-4876-B88E-226B7E96A536}"/>
                  </a:ext>
                </a:extLst>
              </p:cNvPr>
              <p:cNvSpPr>
                <a:spLocks noChangeAspect="1" noChangeShapeType="1"/>
              </p:cNvSpPr>
              <p:nvPr/>
            </p:nvSpPr>
            <p:spPr bwMode="auto">
              <a:xfrm flipH="1" flipV="1">
                <a:off x="4671" y="1288"/>
                <a:ext cx="83"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2" name="Line 690">
                <a:extLst>
                  <a:ext uri="{FF2B5EF4-FFF2-40B4-BE49-F238E27FC236}">
                    <a16:creationId xmlns:a16="http://schemas.microsoft.com/office/drawing/2014/main" id="{9E57E35D-B493-4E62-B84B-D263949AE90E}"/>
                  </a:ext>
                </a:extLst>
              </p:cNvPr>
              <p:cNvSpPr>
                <a:spLocks noChangeAspect="1" noChangeShapeType="1"/>
              </p:cNvSpPr>
              <p:nvPr/>
            </p:nvSpPr>
            <p:spPr bwMode="auto">
              <a:xfrm flipH="1" flipV="1">
                <a:off x="4589" y="1259"/>
                <a:ext cx="8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3" name="Line 691">
                <a:extLst>
                  <a:ext uri="{FF2B5EF4-FFF2-40B4-BE49-F238E27FC236}">
                    <a16:creationId xmlns:a16="http://schemas.microsoft.com/office/drawing/2014/main" id="{AB2474C0-36FA-4B5F-BB06-836CD8B5EC36}"/>
                  </a:ext>
                </a:extLst>
              </p:cNvPr>
              <p:cNvSpPr>
                <a:spLocks noChangeAspect="1" noChangeShapeType="1"/>
              </p:cNvSpPr>
              <p:nvPr/>
            </p:nvSpPr>
            <p:spPr bwMode="auto">
              <a:xfrm flipH="1" flipV="1">
                <a:off x="4632" y="1200"/>
                <a:ext cx="39" cy="88"/>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4" name="Line 692">
                <a:extLst>
                  <a:ext uri="{FF2B5EF4-FFF2-40B4-BE49-F238E27FC236}">
                    <a16:creationId xmlns:a16="http://schemas.microsoft.com/office/drawing/2014/main" id="{90058298-04D3-42C1-AFA1-39212B31CA55}"/>
                  </a:ext>
                </a:extLst>
              </p:cNvPr>
              <p:cNvSpPr>
                <a:spLocks noChangeAspect="1" noChangeShapeType="1"/>
              </p:cNvSpPr>
              <p:nvPr/>
            </p:nvSpPr>
            <p:spPr bwMode="auto">
              <a:xfrm flipH="1">
                <a:off x="4463" y="1878"/>
                <a:ext cx="126" cy="60"/>
              </a:xfrm>
              <a:prstGeom prst="line">
                <a:avLst/>
              </a:prstGeom>
              <a:noFill/>
              <a:ln w="19050">
                <a:solidFill>
                  <a:schemeClr val="tx1"/>
                </a:solidFill>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5" name="Line 693">
                <a:extLst>
                  <a:ext uri="{FF2B5EF4-FFF2-40B4-BE49-F238E27FC236}">
                    <a16:creationId xmlns:a16="http://schemas.microsoft.com/office/drawing/2014/main" id="{D47B3BDA-EB32-4A99-ABAA-3A675FBDCEA3}"/>
                  </a:ext>
                </a:extLst>
              </p:cNvPr>
              <p:cNvSpPr>
                <a:spLocks noChangeAspect="1" noChangeShapeType="1"/>
              </p:cNvSpPr>
              <p:nvPr/>
            </p:nvSpPr>
            <p:spPr bwMode="auto">
              <a:xfrm>
                <a:off x="4589" y="1878"/>
                <a:ext cx="82"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6" name="Line 694">
                <a:extLst>
                  <a:ext uri="{FF2B5EF4-FFF2-40B4-BE49-F238E27FC236}">
                    <a16:creationId xmlns:a16="http://schemas.microsoft.com/office/drawing/2014/main" id="{ABFA39DA-2E05-4ECC-84AF-0E30E6A3C791}"/>
                  </a:ext>
                </a:extLst>
              </p:cNvPr>
              <p:cNvSpPr>
                <a:spLocks noChangeAspect="1" noChangeShapeType="1"/>
              </p:cNvSpPr>
              <p:nvPr/>
            </p:nvSpPr>
            <p:spPr bwMode="auto">
              <a:xfrm flipH="1">
                <a:off x="4423" y="1938"/>
                <a:ext cx="40" cy="8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7" name="Line 695">
                <a:extLst>
                  <a:ext uri="{FF2B5EF4-FFF2-40B4-BE49-F238E27FC236}">
                    <a16:creationId xmlns:a16="http://schemas.microsoft.com/office/drawing/2014/main" id="{8761F0F7-C8D8-44DA-8C39-386D04D846A8}"/>
                  </a:ext>
                </a:extLst>
              </p:cNvPr>
              <p:cNvSpPr>
                <a:spLocks noChangeAspect="1" noChangeShapeType="1"/>
              </p:cNvSpPr>
              <p:nvPr/>
            </p:nvSpPr>
            <p:spPr bwMode="auto">
              <a:xfrm flipH="1">
                <a:off x="4341" y="2027"/>
                <a:ext cx="82" cy="2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8" name="Line 696">
                <a:extLst>
                  <a:ext uri="{FF2B5EF4-FFF2-40B4-BE49-F238E27FC236}">
                    <a16:creationId xmlns:a16="http://schemas.microsoft.com/office/drawing/2014/main" id="{FE223745-0418-46DF-9A8C-4799DC5E3EA4}"/>
                  </a:ext>
                </a:extLst>
              </p:cNvPr>
              <p:cNvSpPr>
                <a:spLocks noChangeAspect="1" noChangeShapeType="1"/>
              </p:cNvSpPr>
              <p:nvPr/>
            </p:nvSpPr>
            <p:spPr bwMode="auto">
              <a:xfrm>
                <a:off x="4423" y="2027"/>
                <a:ext cx="40" cy="5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29" name="Line 697">
                <a:extLst>
                  <a:ext uri="{FF2B5EF4-FFF2-40B4-BE49-F238E27FC236}">
                    <a16:creationId xmlns:a16="http://schemas.microsoft.com/office/drawing/2014/main" id="{61C45D01-ED60-4E64-B5CC-3760EED16E7D}"/>
                  </a:ext>
                </a:extLst>
              </p:cNvPr>
              <p:cNvSpPr>
                <a:spLocks noChangeAspect="1" noChangeShapeType="1"/>
              </p:cNvSpPr>
              <p:nvPr/>
            </p:nvSpPr>
            <p:spPr bwMode="auto">
              <a:xfrm flipH="1" flipV="1">
                <a:off x="4381" y="1907"/>
                <a:ext cx="82"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0" name="Line 698">
                <a:extLst>
                  <a:ext uri="{FF2B5EF4-FFF2-40B4-BE49-F238E27FC236}">
                    <a16:creationId xmlns:a16="http://schemas.microsoft.com/office/drawing/2014/main" id="{8B284ECD-9522-4C31-9089-7A63CF849187}"/>
                  </a:ext>
                </a:extLst>
              </p:cNvPr>
              <p:cNvSpPr>
                <a:spLocks noChangeAspect="1" noChangeShapeType="1"/>
              </p:cNvSpPr>
              <p:nvPr/>
            </p:nvSpPr>
            <p:spPr bwMode="auto">
              <a:xfrm flipH="1" flipV="1">
                <a:off x="4341" y="1848"/>
                <a:ext cx="40"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1" name="Line 699">
                <a:extLst>
                  <a:ext uri="{FF2B5EF4-FFF2-40B4-BE49-F238E27FC236}">
                    <a16:creationId xmlns:a16="http://schemas.microsoft.com/office/drawing/2014/main" id="{E0A12FA6-E518-4FB8-96F9-1F4ED29DC43A}"/>
                  </a:ext>
                </a:extLst>
              </p:cNvPr>
              <p:cNvSpPr>
                <a:spLocks noChangeAspect="1" noChangeShapeType="1"/>
              </p:cNvSpPr>
              <p:nvPr/>
            </p:nvSpPr>
            <p:spPr bwMode="auto">
              <a:xfrm flipH="1">
                <a:off x="4301" y="1907"/>
                <a:ext cx="80"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2" name="Line 700">
                <a:extLst>
                  <a:ext uri="{FF2B5EF4-FFF2-40B4-BE49-F238E27FC236}">
                    <a16:creationId xmlns:a16="http://schemas.microsoft.com/office/drawing/2014/main" id="{AF4D7E8D-F5C6-4A6F-8264-548B93979539}"/>
                  </a:ext>
                </a:extLst>
              </p:cNvPr>
              <p:cNvSpPr>
                <a:spLocks noChangeAspect="1" noChangeShapeType="1"/>
              </p:cNvSpPr>
              <p:nvPr/>
            </p:nvSpPr>
            <p:spPr bwMode="auto">
              <a:xfrm flipH="1" flipV="1">
                <a:off x="4218" y="1907"/>
                <a:ext cx="83"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3" name="Line 701">
                <a:extLst>
                  <a:ext uri="{FF2B5EF4-FFF2-40B4-BE49-F238E27FC236}">
                    <a16:creationId xmlns:a16="http://schemas.microsoft.com/office/drawing/2014/main" id="{A759AF77-A598-4859-8993-75D43186CCC1}"/>
                  </a:ext>
                </a:extLst>
              </p:cNvPr>
              <p:cNvSpPr>
                <a:spLocks noChangeAspect="1" noChangeShapeType="1"/>
              </p:cNvSpPr>
              <p:nvPr/>
            </p:nvSpPr>
            <p:spPr bwMode="auto">
              <a:xfrm flipH="1">
                <a:off x="4258" y="1938"/>
                <a:ext cx="43"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4" name="Line 702">
                <a:extLst>
                  <a:ext uri="{FF2B5EF4-FFF2-40B4-BE49-F238E27FC236}">
                    <a16:creationId xmlns:a16="http://schemas.microsoft.com/office/drawing/2014/main" id="{157B9BC0-FEB9-43EC-94E7-6120A8A44135}"/>
                  </a:ext>
                </a:extLst>
              </p:cNvPr>
              <p:cNvSpPr>
                <a:spLocks noChangeAspect="1" noChangeShapeType="1"/>
              </p:cNvSpPr>
              <p:nvPr/>
            </p:nvSpPr>
            <p:spPr bwMode="auto">
              <a:xfrm>
                <a:off x="4258" y="1997"/>
                <a:ext cx="43" cy="5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5" name="Line 703">
                <a:extLst>
                  <a:ext uri="{FF2B5EF4-FFF2-40B4-BE49-F238E27FC236}">
                    <a16:creationId xmlns:a16="http://schemas.microsoft.com/office/drawing/2014/main" id="{7EB16364-AD7A-4DDF-BE1A-E5656CED9329}"/>
                  </a:ext>
                </a:extLst>
              </p:cNvPr>
              <p:cNvSpPr>
                <a:spLocks noChangeAspect="1" noChangeShapeType="1"/>
              </p:cNvSpPr>
              <p:nvPr/>
            </p:nvSpPr>
            <p:spPr bwMode="auto">
              <a:xfrm flipH="1">
                <a:off x="4175" y="1997"/>
                <a:ext cx="83"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6" name="Line 704">
                <a:extLst>
                  <a:ext uri="{FF2B5EF4-FFF2-40B4-BE49-F238E27FC236}">
                    <a16:creationId xmlns:a16="http://schemas.microsoft.com/office/drawing/2014/main" id="{A2BE9CD5-76C4-4FF9-9A5F-0F8106162F3F}"/>
                  </a:ext>
                </a:extLst>
              </p:cNvPr>
              <p:cNvSpPr>
                <a:spLocks noChangeAspect="1" noChangeShapeType="1"/>
              </p:cNvSpPr>
              <p:nvPr/>
            </p:nvSpPr>
            <p:spPr bwMode="auto">
              <a:xfrm flipH="1" flipV="1">
                <a:off x="4093" y="1997"/>
                <a:ext cx="82"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7" name="Line 705">
                <a:extLst>
                  <a:ext uri="{FF2B5EF4-FFF2-40B4-BE49-F238E27FC236}">
                    <a16:creationId xmlns:a16="http://schemas.microsoft.com/office/drawing/2014/main" id="{A59F5B11-2D5F-486A-B3F7-A49BC8D505FE}"/>
                  </a:ext>
                </a:extLst>
              </p:cNvPr>
              <p:cNvSpPr>
                <a:spLocks noChangeAspect="1" noChangeShapeType="1"/>
              </p:cNvSpPr>
              <p:nvPr/>
            </p:nvSpPr>
            <p:spPr bwMode="auto">
              <a:xfrm flipH="1">
                <a:off x="4136" y="2027"/>
                <a:ext cx="39" cy="5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8" name="Line 706">
                <a:extLst>
                  <a:ext uri="{FF2B5EF4-FFF2-40B4-BE49-F238E27FC236}">
                    <a16:creationId xmlns:a16="http://schemas.microsoft.com/office/drawing/2014/main" id="{64573A04-CF6E-4678-BFC6-2FF255FBEFFF}"/>
                  </a:ext>
                </a:extLst>
              </p:cNvPr>
              <p:cNvSpPr>
                <a:spLocks noChangeAspect="1" noChangeShapeType="1"/>
              </p:cNvSpPr>
              <p:nvPr/>
            </p:nvSpPr>
            <p:spPr bwMode="auto">
              <a:xfrm>
                <a:off x="4671" y="1938"/>
                <a:ext cx="124"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39" name="Line 707">
                <a:extLst>
                  <a:ext uri="{FF2B5EF4-FFF2-40B4-BE49-F238E27FC236}">
                    <a16:creationId xmlns:a16="http://schemas.microsoft.com/office/drawing/2014/main" id="{F0FD26EC-3AD8-44ED-983A-9DA267C6C925}"/>
                  </a:ext>
                </a:extLst>
              </p:cNvPr>
              <p:cNvSpPr>
                <a:spLocks noChangeAspect="1" noChangeShapeType="1"/>
              </p:cNvSpPr>
              <p:nvPr/>
            </p:nvSpPr>
            <p:spPr bwMode="auto">
              <a:xfrm>
                <a:off x="4795" y="1967"/>
                <a:ext cx="82"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0" name="Line 708">
                <a:extLst>
                  <a:ext uri="{FF2B5EF4-FFF2-40B4-BE49-F238E27FC236}">
                    <a16:creationId xmlns:a16="http://schemas.microsoft.com/office/drawing/2014/main" id="{0E7C1E48-1996-4351-AAD8-763E2A2C651F}"/>
                  </a:ext>
                </a:extLst>
              </p:cNvPr>
              <p:cNvSpPr>
                <a:spLocks noChangeAspect="1" noChangeShapeType="1"/>
              </p:cNvSpPr>
              <p:nvPr/>
            </p:nvSpPr>
            <p:spPr bwMode="auto">
              <a:xfrm flipV="1">
                <a:off x="4795" y="1938"/>
                <a:ext cx="12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1" name="Line 709">
                <a:extLst>
                  <a:ext uri="{FF2B5EF4-FFF2-40B4-BE49-F238E27FC236}">
                    <a16:creationId xmlns:a16="http://schemas.microsoft.com/office/drawing/2014/main" id="{9E535B6E-E8EE-4978-9E18-0A280FFA5A80}"/>
                  </a:ext>
                </a:extLst>
              </p:cNvPr>
              <p:cNvSpPr>
                <a:spLocks noChangeAspect="1" noChangeShapeType="1"/>
              </p:cNvSpPr>
              <p:nvPr/>
            </p:nvSpPr>
            <p:spPr bwMode="auto">
              <a:xfrm flipV="1">
                <a:off x="4917" y="1878"/>
                <a:ext cx="42"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2" name="Line 710">
                <a:extLst>
                  <a:ext uri="{FF2B5EF4-FFF2-40B4-BE49-F238E27FC236}">
                    <a16:creationId xmlns:a16="http://schemas.microsoft.com/office/drawing/2014/main" id="{78BF52E1-7F07-433C-8C3A-582B6D253FC0}"/>
                  </a:ext>
                </a:extLst>
              </p:cNvPr>
              <p:cNvSpPr>
                <a:spLocks noChangeAspect="1" noChangeShapeType="1"/>
              </p:cNvSpPr>
              <p:nvPr/>
            </p:nvSpPr>
            <p:spPr bwMode="auto">
              <a:xfrm>
                <a:off x="4917" y="1938"/>
                <a:ext cx="83"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3" name="Line 711">
                <a:extLst>
                  <a:ext uri="{FF2B5EF4-FFF2-40B4-BE49-F238E27FC236}">
                    <a16:creationId xmlns:a16="http://schemas.microsoft.com/office/drawing/2014/main" id="{528AEEA7-933B-44DD-9144-14391DD47C21}"/>
                  </a:ext>
                </a:extLst>
              </p:cNvPr>
              <p:cNvSpPr>
                <a:spLocks noChangeAspect="1" noChangeShapeType="1"/>
              </p:cNvSpPr>
              <p:nvPr/>
            </p:nvSpPr>
            <p:spPr bwMode="auto">
              <a:xfrm>
                <a:off x="4671" y="1938"/>
                <a:ext cx="0" cy="8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4" name="Line 712">
                <a:extLst>
                  <a:ext uri="{FF2B5EF4-FFF2-40B4-BE49-F238E27FC236}">
                    <a16:creationId xmlns:a16="http://schemas.microsoft.com/office/drawing/2014/main" id="{CB41407F-D6AB-4EA8-9FB8-044B11B69576}"/>
                  </a:ext>
                </a:extLst>
              </p:cNvPr>
              <p:cNvSpPr>
                <a:spLocks noChangeAspect="1" noChangeShapeType="1"/>
              </p:cNvSpPr>
              <p:nvPr/>
            </p:nvSpPr>
            <p:spPr bwMode="auto">
              <a:xfrm>
                <a:off x="4671" y="2027"/>
                <a:ext cx="83" cy="5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5" name="Line 713">
                <a:extLst>
                  <a:ext uri="{FF2B5EF4-FFF2-40B4-BE49-F238E27FC236}">
                    <a16:creationId xmlns:a16="http://schemas.microsoft.com/office/drawing/2014/main" id="{963DE01F-33A1-4996-87FD-3B1415E9DCF5}"/>
                  </a:ext>
                </a:extLst>
              </p:cNvPr>
              <p:cNvSpPr>
                <a:spLocks noChangeAspect="1" noChangeShapeType="1"/>
              </p:cNvSpPr>
              <p:nvPr/>
            </p:nvSpPr>
            <p:spPr bwMode="auto">
              <a:xfrm flipH="1">
                <a:off x="4589" y="2027"/>
                <a:ext cx="82" cy="57"/>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6" name="Line 714">
                <a:extLst>
                  <a:ext uri="{FF2B5EF4-FFF2-40B4-BE49-F238E27FC236}">
                    <a16:creationId xmlns:a16="http://schemas.microsoft.com/office/drawing/2014/main" id="{36433E3F-2EC6-4820-94A6-6C43A0436C1B}"/>
                  </a:ext>
                </a:extLst>
              </p:cNvPr>
              <p:cNvSpPr>
                <a:spLocks noChangeAspect="1" noChangeShapeType="1"/>
              </p:cNvSpPr>
              <p:nvPr/>
            </p:nvSpPr>
            <p:spPr bwMode="auto">
              <a:xfrm>
                <a:off x="4589" y="2084"/>
                <a:ext cx="43" cy="9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7" name="Line 715">
                <a:extLst>
                  <a:ext uri="{FF2B5EF4-FFF2-40B4-BE49-F238E27FC236}">
                    <a16:creationId xmlns:a16="http://schemas.microsoft.com/office/drawing/2014/main" id="{4192B664-6A55-4D6D-A3A8-4F4F88E07731}"/>
                  </a:ext>
                </a:extLst>
              </p:cNvPr>
              <p:cNvSpPr>
                <a:spLocks noChangeAspect="1" noChangeShapeType="1"/>
              </p:cNvSpPr>
              <p:nvPr/>
            </p:nvSpPr>
            <p:spPr bwMode="auto">
              <a:xfrm flipH="1">
                <a:off x="4506" y="2084"/>
                <a:ext cx="83"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8" name="Line 716">
                <a:extLst>
                  <a:ext uri="{FF2B5EF4-FFF2-40B4-BE49-F238E27FC236}">
                    <a16:creationId xmlns:a16="http://schemas.microsoft.com/office/drawing/2014/main" id="{748069CF-543F-4E3D-861A-81BE095E5D05}"/>
                  </a:ext>
                </a:extLst>
              </p:cNvPr>
              <p:cNvSpPr>
                <a:spLocks noChangeAspect="1" noChangeShapeType="1"/>
              </p:cNvSpPr>
              <p:nvPr/>
            </p:nvSpPr>
            <p:spPr bwMode="auto">
              <a:xfrm flipH="1">
                <a:off x="4423" y="2114"/>
                <a:ext cx="83" cy="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49" name="Line 717">
                <a:extLst>
                  <a:ext uri="{FF2B5EF4-FFF2-40B4-BE49-F238E27FC236}">
                    <a16:creationId xmlns:a16="http://schemas.microsoft.com/office/drawing/2014/main" id="{A4A5929F-D60B-497A-A008-70415828CF4A}"/>
                  </a:ext>
                </a:extLst>
              </p:cNvPr>
              <p:cNvSpPr>
                <a:spLocks noChangeAspect="1" noChangeShapeType="1"/>
              </p:cNvSpPr>
              <p:nvPr/>
            </p:nvSpPr>
            <p:spPr bwMode="auto">
              <a:xfrm flipH="1">
                <a:off x="4463" y="2114"/>
                <a:ext cx="43" cy="6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0" name="Line 718">
                <a:extLst>
                  <a:ext uri="{FF2B5EF4-FFF2-40B4-BE49-F238E27FC236}">
                    <a16:creationId xmlns:a16="http://schemas.microsoft.com/office/drawing/2014/main" id="{589DF942-8A56-4839-B2DA-EF1C1AB796B1}"/>
                  </a:ext>
                </a:extLst>
              </p:cNvPr>
              <p:cNvSpPr>
                <a:spLocks noChangeAspect="1" noChangeShapeType="1"/>
              </p:cNvSpPr>
              <p:nvPr/>
            </p:nvSpPr>
            <p:spPr bwMode="auto">
              <a:xfrm flipH="1">
                <a:off x="4341" y="2114"/>
                <a:ext cx="82" cy="6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1" name="Line 719">
                <a:extLst>
                  <a:ext uri="{FF2B5EF4-FFF2-40B4-BE49-F238E27FC236}">
                    <a16:creationId xmlns:a16="http://schemas.microsoft.com/office/drawing/2014/main" id="{679E3A38-93C3-4FC2-9E8B-468F1503E6C1}"/>
                  </a:ext>
                </a:extLst>
              </p:cNvPr>
              <p:cNvSpPr>
                <a:spLocks noChangeAspect="1" noChangeShapeType="1"/>
              </p:cNvSpPr>
              <p:nvPr/>
            </p:nvSpPr>
            <p:spPr bwMode="auto">
              <a:xfrm flipH="1" flipV="1">
                <a:off x="4341" y="2084"/>
                <a:ext cx="82" cy="3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2" name="Line 720">
                <a:extLst>
                  <a:ext uri="{FF2B5EF4-FFF2-40B4-BE49-F238E27FC236}">
                    <a16:creationId xmlns:a16="http://schemas.microsoft.com/office/drawing/2014/main" id="{7C27973C-11A3-4C55-8FED-1C9C78245774}"/>
                  </a:ext>
                </a:extLst>
              </p:cNvPr>
              <p:cNvSpPr>
                <a:spLocks noChangeAspect="1" noChangeShapeType="1"/>
              </p:cNvSpPr>
              <p:nvPr/>
            </p:nvSpPr>
            <p:spPr bwMode="auto">
              <a:xfrm flipH="1">
                <a:off x="4714" y="2084"/>
                <a:ext cx="40" cy="9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3" name="Line 721">
                <a:extLst>
                  <a:ext uri="{FF2B5EF4-FFF2-40B4-BE49-F238E27FC236}">
                    <a16:creationId xmlns:a16="http://schemas.microsoft.com/office/drawing/2014/main" id="{9BDC8900-F042-47B6-9252-C072F421F5EC}"/>
                  </a:ext>
                </a:extLst>
              </p:cNvPr>
              <p:cNvSpPr>
                <a:spLocks noChangeAspect="1" noChangeShapeType="1"/>
              </p:cNvSpPr>
              <p:nvPr/>
            </p:nvSpPr>
            <p:spPr bwMode="auto">
              <a:xfrm>
                <a:off x="4754" y="2084"/>
                <a:ext cx="123" cy="6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4" name="Line 722">
                <a:extLst>
                  <a:ext uri="{FF2B5EF4-FFF2-40B4-BE49-F238E27FC236}">
                    <a16:creationId xmlns:a16="http://schemas.microsoft.com/office/drawing/2014/main" id="{90AF58FD-B313-472A-8AF8-BB3A3238F382}"/>
                  </a:ext>
                </a:extLst>
              </p:cNvPr>
              <p:cNvSpPr>
                <a:spLocks noChangeAspect="1" noChangeShapeType="1"/>
              </p:cNvSpPr>
              <p:nvPr/>
            </p:nvSpPr>
            <p:spPr bwMode="auto">
              <a:xfrm flipV="1">
                <a:off x="4877" y="2114"/>
                <a:ext cx="82"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5" name="Line 723">
                <a:extLst>
                  <a:ext uri="{FF2B5EF4-FFF2-40B4-BE49-F238E27FC236}">
                    <a16:creationId xmlns:a16="http://schemas.microsoft.com/office/drawing/2014/main" id="{4077419B-8556-4B37-90FA-CA0D18ADE199}"/>
                  </a:ext>
                </a:extLst>
              </p:cNvPr>
              <p:cNvSpPr>
                <a:spLocks noChangeAspect="1" noChangeShapeType="1"/>
              </p:cNvSpPr>
              <p:nvPr/>
            </p:nvSpPr>
            <p:spPr bwMode="auto">
              <a:xfrm>
                <a:off x="4877" y="2145"/>
                <a:ext cx="82"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6" name="Line 724">
                <a:extLst>
                  <a:ext uri="{FF2B5EF4-FFF2-40B4-BE49-F238E27FC236}">
                    <a16:creationId xmlns:a16="http://schemas.microsoft.com/office/drawing/2014/main" id="{15BB9FD3-5196-42F8-B7AD-98ADF1FC9220}"/>
                  </a:ext>
                </a:extLst>
              </p:cNvPr>
              <p:cNvSpPr>
                <a:spLocks noChangeAspect="1" noChangeShapeType="1"/>
              </p:cNvSpPr>
              <p:nvPr/>
            </p:nvSpPr>
            <p:spPr bwMode="auto">
              <a:xfrm flipV="1">
                <a:off x="4959" y="2054"/>
                <a:ext cx="41"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7" name="Line 725">
                <a:extLst>
                  <a:ext uri="{FF2B5EF4-FFF2-40B4-BE49-F238E27FC236}">
                    <a16:creationId xmlns:a16="http://schemas.microsoft.com/office/drawing/2014/main" id="{EC28F89D-E49A-406E-A262-15C2384CEB6F}"/>
                  </a:ext>
                </a:extLst>
              </p:cNvPr>
              <p:cNvSpPr>
                <a:spLocks noChangeAspect="1" noChangeShapeType="1"/>
              </p:cNvSpPr>
              <p:nvPr/>
            </p:nvSpPr>
            <p:spPr bwMode="auto">
              <a:xfrm>
                <a:off x="4959" y="2114"/>
                <a:ext cx="81" cy="31"/>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8" name="Line 726">
                <a:extLst>
                  <a:ext uri="{FF2B5EF4-FFF2-40B4-BE49-F238E27FC236}">
                    <a16:creationId xmlns:a16="http://schemas.microsoft.com/office/drawing/2014/main" id="{2FD83B67-615D-4F6B-A121-4D78C4E0B6AC}"/>
                  </a:ext>
                </a:extLst>
              </p:cNvPr>
              <p:cNvSpPr>
                <a:spLocks noChangeAspect="1" noChangeShapeType="1"/>
              </p:cNvSpPr>
              <p:nvPr/>
            </p:nvSpPr>
            <p:spPr bwMode="auto">
              <a:xfrm flipH="1">
                <a:off x="4632" y="2175"/>
                <a:ext cx="82"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59" name="Line 727">
                <a:extLst>
                  <a:ext uri="{FF2B5EF4-FFF2-40B4-BE49-F238E27FC236}">
                    <a16:creationId xmlns:a16="http://schemas.microsoft.com/office/drawing/2014/main" id="{20887DC8-B59B-478A-8E2A-64E5F2D299AB}"/>
                  </a:ext>
                </a:extLst>
              </p:cNvPr>
              <p:cNvSpPr>
                <a:spLocks noChangeAspect="1" noChangeShapeType="1"/>
              </p:cNvSpPr>
              <p:nvPr/>
            </p:nvSpPr>
            <p:spPr bwMode="auto">
              <a:xfrm>
                <a:off x="4714" y="2175"/>
                <a:ext cx="81" cy="5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0" name="Line 728">
                <a:extLst>
                  <a:ext uri="{FF2B5EF4-FFF2-40B4-BE49-F238E27FC236}">
                    <a16:creationId xmlns:a16="http://schemas.microsoft.com/office/drawing/2014/main" id="{2D5B71E4-5FAC-41ED-9A0B-CCB7EAE981CF}"/>
                  </a:ext>
                </a:extLst>
              </p:cNvPr>
              <p:cNvSpPr>
                <a:spLocks noChangeAspect="1" noChangeShapeType="1"/>
              </p:cNvSpPr>
              <p:nvPr/>
            </p:nvSpPr>
            <p:spPr bwMode="auto">
              <a:xfrm flipH="1">
                <a:off x="4754" y="2234"/>
                <a:ext cx="41"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1" name="Line 729">
                <a:extLst>
                  <a:ext uri="{FF2B5EF4-FFF2-40B4-BE49-F238E27FC236}">
                    <a16:creationId xmlns:a16="http://schemas.microsoft.com/office/drawing/2014/main" id="{38E9BADE-2A67-462B-95D7-3AD37C9FD64D}"/>
                  </a:ext>
                </a:extLst>
              </p:cNvPr>
              <p:cNvSpPr>
                <a:spLocks noChangeAspect="1" noChangeShapeType="1"/>
              </p:cNvSpPr>
              <p:nvPr/>
            </p:nvSpPr>
            <p:spPr bwMode="auto">
              <a:xfrm>
                <a:off x="4795" y="2234"/>
                <a:ext cx="82"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2" name="Line 730">
                <a:extLst>
                  <a:ext uri="{FF2B5EF4-FFF2-40B4-BE49-F238E27FC236}">
                    <a16:creationId xmlns:a16="http://schemas.microsoft.com/office/drawing/2014/main" id="{89CA7231-8CBA-4F0A-A370-9E313FAAE359}"/>
                  </a:ext>
                </a:extLst>
              </p:cNvPr>
              <p:cNvSpPr>
                <a:spLocks noChangeAspect="1" noChangeShapeType="1"/>
              </p:cNvSpPr>
              <p:nvPr/>
            </p:nvSpPr>
            <p:spPr bwMode="auto">
              <a:xfrm>
                <a:off x="4877" y="2263"/>
                <a:ext cx="82" cy="6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3" name="Line 731">
                <a:extLst>
                  <a:ext uri="{FF2B5EF4-FFF2-40B4-BE49-F238E27FC236}">
                    <a16:creationId xmlns:a16="http://schemas.microsoft.com/office/drawing/2014/main" id="{A222D200-8FB5-4985-B220-1DD341CE6DAC}"/>
                  </a:ext>
                </a:extLst>
              </p:cNvPr>
              <p:cNvSpPr>
                <a:spLocks noChangeAspect="1" noChangeShapeType="1"/>
              </p:cNvSpPr>
              <p:nvPr/>
            </p:nvSpPr>
            <p:spPr bwMode="auto">
              <a:xfrm flipH="1">
                <a:off x="4834" y="2263"/>
                <a:ext cx="43" cy="90"/>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4" name="Freeform 732">
                <a:extLst>
                  <a:ext uri="{FF2B5EF4-FFF2-40B4-BE49-F238E27FC236}">
                    <a16:creationId xmlns:a16="http://schemas.microsoft.com/office/drawing/2014/main" id="{5D769847-6EAB-42B2-8491-DCF0DCCED178}"/>
                  </a:ext>
                </a:extLst>
              </p:cNvPr>
              <p:cNvSpPr>
                <a:spLocks noChangeAspect="1"/>
              </p:cNvSpPr>
              <p:nvPr/>
            </p:nvSpPr>
            <p:spPr bwMode="auto">
              <a:xfrm>
                <a:off x="3642" y="1288"/>
                <a:ext cx="122" cy="59"/>
              </a:xfrm>
              <a:custGeom>
                <a:avLst/>
                <a:gdLst>
                  <a:gd name="T0" fmla="*/ 122 w 204"/>
                  <a:gd name="T1" fmla="*/ 0 h 113"/>
                  <a:gd name="T2" fmla="*/ 80 w 204"/>
                  <a:gd name="T3" fmla="*/ 59 h 113"/>
                  <a:gd name="T4" fmla="*/ 0 w 204"/>
                  <a:gd name="T5" fmla="*/ 29 h 113"/>
                  <a:gd name="T6" fmla="*/ 0 60000 65536"/>
                  <a:gd name="T7" fmla="*/ 0 60000 65536"/>
                  <a:gd name="T8" fmla="*/ 0 60000 65536"/>
                  <a:gd name="T9" fmla="*/ 0 w 204"/>
                  <a:gd name="T10" fmla="*/ 0 h 113"/>
                  <a:gd name="T11" fmla="*/ 204 w 204"/>
                  <a:gd name="T12" fmla="*/ 113 h 113"/>
                </a:gdLst>
                <a:ahLst/>
                <a:cxnLst>
                  <a:cxn ang="T6">
                    <a:pos x="T0" y="T1"/>
                  </a:cxn>
                  <a:cxn ang="T7">
                    <a:pos x="T2" y="T3"/>
                  </a:cxn>
                  <a:cxn ang="T8">
                    <a:pos x="T4" y="T5"/>
                  </a:cxn>
                </a:cxnLst>
                <a:rect l="T9" t="T10" r="T11" b="T12"/>
                <a:pathLst>
                  <a:path w="204" h="113">
                    <a:moveTo>
                      <a:pt x="204" y="0"/>
                    </a:moveTo>
                    <a:lnTo>
                      <a:pt x="134" y="113"/>
                    </a:lnTo>
                    <a:lnTo>
                      <a:pt x="0" y="56"/>
                    </a:lnTo>
                  </a:path>
                </a:pathLst>
              </a:custGeom>
              <a:noFill/>
              <a:ln w="19050" cap="flat" cmpd="sng">
                <a:solidFill>
                  <a:schemeClr val="tx1"/>
                </a:solidFill>
                <a:prstDash val="sysDot"/>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65" name="Line 733">
                <a:extLst>
                  <a:ext uri="{FF2B5EF4-FFF2-40B4-BE49-F238E27FC236}">
                    <a16:creationId xmlns:a16="http://schemas.microsoft.com/office/drawing/2014/main" id="{2F64592A-C820-430C-8A4A-D3C8D3E7C4E3}"/>
                  </a:ext>
                </a:extLst>
              </p:cNvPr>
              <p:cNvSpPr>
                <a:spLocks noChangeAspect="1" noChangeShapeType="1"/>
              </p:cNvSpPr>
              <p:nvPr/>
            </p:nvSpPr>
            <p:spPr bwMode="auto">
              <a:xfrm flipV="1">
                <a:off x="3804" y="1318"/>
                <a:ext cx="44" cy="29"/>
              </a:xfrm>
              <a:prstGeom prst="line">
                <a:avLst/>
              </a:prstGeom>
              <a:noFill/>
              <a:ln w="19050">
                <a:solidFill>
                  <a:schemeClr val="tx1"/>
                </a:solidFill>
                <a:prstDash val="sysDot"/>
                <a:round/>
                <a:headEnd/>
                <a:tailEnd/>
              </a:ln>
              <a:extLst>
                <a:ext uri="{909E8E84-426E-40DD-AFC4-6F175D3DCCD1}">
                  <a14:hiddenFill xmlns:a14="http://schemas.microsoft.com/office/drawing/2010/main">
                    <a:noFill/>
                  </a14:hiddenFill>
                </a:ext>
              </a:extLst>
            </p:spPr>
            <p:txBody>
              <a:bodyPr/>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nvGrpSpPr>
              <p:cNvPr id="366" name="Group 734">
                <a:extLst>
                  <a:ext uri="{FF2B5EF4-FFF2-40B4-BE49-F238E27FC236}">
                    <a16:creationId xmlns:a16="http://schemas.microsoft.com/office/drawing/2014/main" id="{D2A10C77-8B9B-4930-AA19-2B7DD1848732}"/>
                  </a:ext>
                </a:extLst>
              </p:cNvPr>
              <p:cNvGrpSpPr>
                <a:grpSpLocks noChangeAspect="1"/>
              </p:cNvGrpSpPr>
              <p:nvPr/>
            </p:nvGrpSpPr>
            <p:grpSpPr bwMode="auto">
              <a:xfrm>
                <a:off x="4467" y="1878"/>
                <a:ext cx="64" cy="64"/>
                <a:chOff x="2544" y="1680"/>
                <a:chExt cx="48" cy="48"/>
              </a:xfrm>
            </p:grpSpPr>
            <p:sp>
              <p:nvSpPr>
                <p:cNvPr id="385" name="Line 735">
                  <a:extLst>
                    <a:ext uri="{FF2B5EF4-FFF2-40B4-BE49-F238E27FC236}">
                      <a16:creationId xmlns:a16="http://schemas.microsoft.com/office/drawing/2014/main" id="{CB176AFB-F506-4EBF-A013-5B261466D78A}"/>
                    </a:ext>
                  </a:extLst>
                </p:cNvPr>
                <p:cNvSpPr>
                  <a:spLocks noChangeAspect="1" noChangeShapeType="1"/>
                </p:cNvSpPr>
                <p:nvPr/>
              </p:nvSpPr>
              <p:spPr bwMode="auto">
                <a:xfrm>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6" name="Line 736">
                  <a:extLst>
                    <a:ext uri="{FF2B5EF4-FFF2-40B4-BE49-F238E27FC236}">
                      <a16:creationId xmlns:a16="http://schemas.microsoft.com/office/drawing/2014/main" id="{FC0553B9-9D8E-491C-80E9-573882749D94}"/>
                    </a:ext>
                  </a:extLst>
                </p:cNvPr>
                <p:cNvSpPr>
                  <a:spLocks noChangeAspect="1" noChangeShapeType="1"/>
                </p:cNvSpPr>
                <p:nvPr/>
              </p:nvSpPr>
              <p:spPr bwMode="auto">
                <a:xfrm flipH="1">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367" name="Group 737">
                <a:extLst>
                  <a:ext uri="{FF2B5EF4-FFF2-40B4-BE49-F238E27FC236}">
                    <a16:creationId xmlns:a16="http://schemas.microsoft.com/office/drawing/2014/main" id="{34C52F24-9D53-4BFC-8020-724472D81BAF}"/>
                  </a:ext>
                </a:extLst>
              </p:cNvPr>
              <p:cNvGrpSpPr>
                <a:grpSpLocks noChangeAspect="1"/>
              </p:cNvGrpSpPr>
              <p:nvPr/>
            </p:nvGrpSpPr>
            <p:grpSpPr bwMode="auto">
              <a:xfrm>
                <a:off x="4594" y="1878"/>
                <a:ext cx="64" cy="64"/>
                <a:chOff x="2544" y="1680"/>
                <a:chExt cx="48" cy="48"/>
              </a:xfrm>
            </p:grpSpPr>
            <p:sp>
              <p:nvSpPr>
                <p:cNvPr id="383" name="Line 738">
                  <a:extLst>
                    <a:ext uri="{FF2B5EF4-FFF2-40B4-BE49-F238E27FC236}">
                      <a16:creationId xmlns:a16="http://schemas.microsoft.com/office/drawing/2014/main" id="{9946B806-B6D9-4F41-9EB5-BD2C4C3BCE9D}"/>
                    </a:ext>
                  </a:extLst>
                </p:cNvPr>
                <p:cNvSpPr>
                  <a:spLocks noChangeAspect="1" noChangeShapeType="1"/>
                </p:cNvSpPr>
                <p:nvPr/>
              </p:nvSpPr>
              <p:spPr bwMode="auto">
                <a:xfrm>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4" name="Line 739">
                  <a:extLst>
                    <a:ext uri="{FF2B5EF4-FFF2-40B4-BE49-F238E27FC236}">
                      <a16:creationId xmlns:a16="http://schemas.microsoft.com/office/drawing/2014/main" id="{637C4571-A210-4A9E-89BE-74C219118D3D}"/>
                    </a:ext>
                  </a:extLst>
                </p:cNvPr>
                <p:cNvSpPr>
                  <a:spLocks noChangeAspect="1" noChangeShapeType="1"/>
                </p:cNvSpPr>
                <p:nvPr/>
              </p:nvSpPr>
              <p:spPr bwMode="auto">
                <a:xfrm flipH="1">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368" name="Group 740">
                <a:extLst>
                  <a:ext uri="{FF2B5EF4-FFF2-40B4-BE49-F238E27FC236}">
                    <a16:creationId xmlns:a16="http://schemas.microsoft.com/office/drawing/2014/main" id="{000FC484-CA05-4470-9E2B-E3996CB2FBD8}"/>
                  </a:ext>
                </a:extLst>
              </p:cNvPr>
              <p:cNvGrpSpPr>
                <a:grpSpLocks noChangeAspect="1"/>
              </p:cNvGrpSpPr>
              <p:nvPr/>
            </p:nvGrpSpPr>
            <p:grpSpPr bwMode="auto">
              <a:xfrm>
                <a:off x="4658" y="1562"/>
                <a:ext cx="64" cy="63"/>
                <a:chOff x="2544" y="1680"/>
                <a:chExt cx="48" cy="48"/>
              </a:xfrm>
            </p:grpSpPr>
            <p:sp>
              <p:nvSpPr>
                <p:cNvPr id="381" name="Line 741">
                  <a:extLst>
                    <a:ext uri="{FF2B5EF4-FFF2-40B4-BE49-F238E27FC236}">
                      <a16:creationId xmlns:a16="http://schemas.microsoft.com/office/drawing/2014/main" id="{E272A34F-2C37-40C2-B394-C10576664F4D}"/>
                    </a:ext>
                  </a:extLst>
                </p:cNvPr>
                <p:cNvSpPr>
                  <a:spLocks noChangeAspect="1" noChangeShapeType="1"/>
                </p:cNvSpPr>
                <p:nvPr/>
              </p:nvSpPr>
              <p:spPr bwMode="auto">
                <a:xfrm>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2" name="Line 742">
                  <a:extLst>
                    <a:ext uri="{FF2B5EF4-FFF2-40B4-BE49-F238E27FC236}">
                      <a16:creationId xmlns:a16="http://schemas.microsoft.com/office/drawing/2014/main" id="{A2A5F9F5-8510-4A9E-960D-7852072EFE62}"/>
                    </a:ext>
                  </a:extLst>
                </p:cNvPr>
                <p:cNvSpPr>
                  <a:spLocks noChangeAspect="1" noChangeShapeType="1"/>
                </p:cNvSpPr>
                <p:nvPr/>
              </p:nvSpPr>
              <p:spPr bwMode="auto">
                <a:xfrm flipH="1">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369" name="Group 743">
                <a:extLst>
                  <a:ext uri="{FF2B5EF4-FFF2-40B4-BE49-F238E27FC236}">
                    <a16:creationId xmlns:a16="http://schemas.microsoft.com/office/drawing/2014/main" id="{CF1AF7F8-A7B2-4027-B1ED-F8F7B0B4CFA1}"/>
                  </a:ext>
                </a:extLst>
              </p:cNvPr>
              <p:cNvGrpSpPr>
                <a:grpSpLocks noChangeAspect="1"/>
              </p:cNvGrpSpPr>
              <p:nvPr/>
            </p:nvGrpSpPr>
            <p:grpSpPr bwMode="auto">
              <a:xfrm>
                <a:off x="4785" y="1689"/>
                <a:ext cx="64" cy="63"/>
                <a:chOff x="2544" y="1680"/>
                <a:chExt cx="48" cy="48"/>
              </a:xfrm>
            </p:grpSpPr>
            <p:sp>
              <p:nvSpPr>
                <p:cNvPr id="379" name="Line 744">
                  <a:extLst>
                    <a:ext uri="{FF2B5EF4-FFF2-40B4-BE49-F238E27FC236}">
                      <a16:creationId xmlns:a16="http://schemas.microsoft.com/office/drawing/2014/main" id="{34D74A85-AF68-4A16-8402-03C1C204B312}"/>
                    </a:ext>
                  </a:extLst>
                </p:cNvPr>
                <p:cNvSpPr>
                  <a:spLocks noChangeAspect="1" noChangeShapeType="1"/>
                </p:cNvSpPr>
                <p:nvPr/>
              </p:nvSpPr>
              <p:spPr bwMode="auto">
                <a:xfrm>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0" name="Line 745">
                  <a:extLst>
                    <a:ext uri="{FF2B5EF4-FFF2-40B4-BE49-F238E27FC236}">
                      <a16:creationId xmlns:a16="http://schemas.microsoft.com/office/drawing/2014/main" id="{75B8BD4F-E1AB-4B34-A344-EAA18B79E6E6}"/>
                    </a:ext>
                  </a:extLst>
                </p:cNvPr>
                <p:cNvSpPr>
                  <a:spLocks noChangeAspect="1" noChangeShapeType="1"/>
                </p:cNvSpPr>
                <p:nvPr/>
              </p:nvSpPr>
              <p:spPr bwMode="auto">
                <a:xfrm flipH="1">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370" name="Group 746">
                <a:extLst>
                  <a:ext uri="{FF2B5EF4-FFF2-40B4-BE49-F238E27FC236}">
                    <a16:creationId xmlns:a16="http://schemas.microsoft.com/office/drawing/2014/main" id="{B0FDCA90-1ACE-4254-A356-89EC5D6A4F8B}"/>
                  </a:ext>
                </a:extLst>
              </p:cNvPr>
              <p:cNvGrpSpPr>
                <a:grpSpLocks noChangeAspect="1"/>
              </p:cNvGrpSpPr>
              <p:nvPr/>
            </p:nvGrpSpPr>
            <p:grpSpPr bwMode="auto">
              <a:xfrm>
                <a:off x="3894" y="1689"/>
                <a:ext cx="64" cy="63"/>
                <a:chOff x="2544" y="1680"/>
                <a:chExt cx="48" cy="48"/>
              </a:xfrm>
            </p:grpSpPr>
            <p:sp>
              <p:nvSpPr>
                <p:cNvPr id="377" name="Line 747">
                  <a:extLst>
                    <a:ext uri="{FF2B5EF4-FFF2-40B4-BE49-F238E27FC236}">
                      <a16:creationId xmlns:a16="http://schemas.microsoft.com/office/drawing/2014/main" id="{8795F993-CD02-4C0B-9B4A-7023C53CDE81}"/>
                    </a:ext>
                  </a:extLst>
                </p:cNvPr>
                <p:cNvSpPr>
                  <a:spLocks noChangeAspect="1" noChangeShapeType="1"/>
                </p:cNvSpPr>
                <p:nvPr/>
              </p:nvSpPr>
              <p:spPr bwMode="auto">
                <a:xfrm>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78" name="Line 748">
                  <a:extLst>
                    <a:ext uri="{FF2B5EF4-FFF2-40B4-BE49-F238E27FC236}">
                      <a16:creationId xmlns:a16="http://schemas.microsoft.com/office/drawing/2014/main" id="{990A6596-2EA7-45C2-8853-1B950CDC2597}"/>
                    </a:ext>
                  </a:extLst>
                </p:cNvPr>
                <p:cNvSpPr>
                  <a:spLocks noChangeAspect="1" noChangeShapeType="1"/>
                </p:cNvSpPr>
                <p:nvPr/>
              </p:nvSpPr>
              <p:spPr bwMode="auto">
                <a:xfrm flipH="1">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371" name="Group 749">
                <a:extLst>
                  <a:ext uri="{FF2B5EF4-FFF2-40B4-BE49-F238E27FC236}">
                    <a16:creationId xmlns:a16="http://schemas.microsoft.com/office/drawing/2014/main" id="{58FA7349-4DF7-4ACD-A8FD-A8912060AB13}"/>
                  </a:ext>
                </a:extLst>
              </p:cNvPr>
              <p:cNvGrpSpPr>
                <a:grpSpLocks noChangeAspect="1"/>
              </p:cNvGrpSpPr>
              <p:nvPr/>
            </p:nvGrpSpPr>
            <p:grpSpPr bwMode="auto">
              <a:xfrm>
                <a:off x="3767" y="1689"/>
                <a:ext cx="64" cy="63"/>
                <a:chOff x="2544" y="1680"/>
                <a:chExt cx="48" cy="48"/>
              </a:xfrm>
            </p:grpSpPr>
            <p:sp>
              <p:nvSpPr>
                <p:cNvPr id="375" name="Line 750">
                  <a:extLst>
                    <a:ext uri="{FF2B5EF4-FFF2-40B4-BE49-F238E27FC236}">
                      <a16:creationId xmlns:a16="http://schemas.microsoft.com/office/drawing/2014/main" id="{0EE562BF-C554-4778-AE0C-2FAABD44E5CD}"/>
                    </a:ext>
                  </a:extLst>
                </p:cNvPr>
                <p:cNvSpPr>
                  <a:spLocks noChangeAspect="1" noChangeShapeType="1"/>
                </p:cNvSpPr>
                <p:nvPr/>
              </p:nvSpPr>
              <p:spPr bwMode="auto">
                <a:xfrm>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76" name="Line 751">
                  <a:extLst>
                    <a:ext uri="{FF2B5EF4-FFF2-40B4-BE49-F238E27FC236}">
                      <a16:creationId xmlns:a16="http://schemas.microsoft.com/office/drawing/2014/main" id="{2F322C94-0323-4328-9C98-95150B4DBAEE}"/>
                    </a:ext>
                  </a:extLst>
                </p:cNvPr>
                <p:cNvSpPr>
                  <a:spLocks noChangeAspect="1" noChangeShapeType="1"/>
                </p:cNvSpPr>
                <p:nvPr/>
              </p:nvSpPr>
              <p:spPr bwMode="auto">
                <a:xfrm flipH="1">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nvGrpSpPr>
              <p:cNvPr id="372" name="Group 752">
                <a:extLst>
                  <a:ext uri="{FF2B5EF4-FFF2-40B4-BE49-F238E27FC236}">
                    <a16:creationId xmlns:a16="http://schemas.microsoft.com/office/drawing/2014/main" id="{BBB42A54-6949-4B1B-930B-CA0569D87AD8}"/>
                  </a:ext>
                </a:extLst>
              </p:cNvPr>
              <p:cNvGrpSpPr>
                <a:grpSpLocks noChangeAspect="1"/>
              </p:cNvGrpSpPr>
              <p:nvPr/>
            </p:nvGrpSpPr>
            <p:grpSpPr bwMode="auto">
              <a:xfrm>
                <a:off x="3831" y="1499"/>
                <a:ext cx="63" cy="63"/>
                <a:chOff x="2544" y="1680"/>
                <a:chExt cx="48" cy="48"/>
              </a:xfrm>
            </p:grpSpPr>
            <p:sp>
              <p:nvSpPr>
                <p:cNvPr id="373" name="Line 753">
                  <a:extLst>
                    <a:ext uri="{FF2B5EF4-FFF2-40B4-BE49-F238E27FC236}">
                      <a16:creationId xmlns:a16="http://schemas.microsoft.com/office/drawing/2014/main" id="{7E842FD5-B91B-4E90-92D3-7BF479EC710A}"/>
                    </a:ext>
                  </a:extLst>
                </p:cNvPr>
                <p:cNvSpPr>
                  <a:spLocks noChangeAspect="1" noChangeShapeType="1"/>
                </p:cNvSpPr>
                <p:nvPr/>
              </p:nvSpPr>
              <p:spPr bwMode="auto">
                <a:xfrm>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74" name="Line 754">
                  <a:extLst>
                    <a:ext uri="{FF2B5EF4-FFF2-40B4-BE49-F238E27FC236}">
                      <a16:creationId xmlns:a16="http://schemas.microsoft.com/office/drawing/2014/main" id="{9445A654-2D2A-425D-9C21-6B8467906FD7}"/>
                    </a:ext>
                  </a:extLst>
                </p:cNvPr>
                <p:cNvSpPr>
                  <a:spLocks noChangeAspect="1" noChangeShapeType="1"/>
                </p:cNvSpPr>
                <p:nvPr/>
              </p:nvSpPr>
              <p:spPr bwMode="auto">
                <a:xfrm flipH="1">
                  <a:off x="2544" y="1680"/>
                  <a:ext cx="48" cy="48"/>
                </a:xfrm>
                <a:prstGeom prst="line">
                  <a:avLst/>
                </a:prstGeom>
                <a:noFill/>
                <a:ln w="28575">
                  <a:solidFill>
                    <a:srgbClr val="FF0000"/>
                  </a:solidFill>
                  <a:round/>
                  <a:headEnd/>
                  <a:tailEn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grpSp>
        </p:grpSp>
      </p:grpSp>
      <p:sp>
        <p:nvSpPr>
          <p:cNvPr id="387" name="Line 762">
            <a:extLst>
              <a:ext uri="{FF2B5EF4-FFF2-40B4-BE49-F238E27FC236}">
                <a16:creationId xmlns:a16="http://schemas.microsoft.com/office/drawing/2014/main" id="{A698AFDD-4A6C-4621-9CC6-8E9CEE1E48F6}"/>
              </a:ext>
            </a:extLst>
          </p:cNvPr>
          <p:cNvSpPr>
            <a:spLocks noChangeShapeType="1"/>
          </p:cNvSpPr>
          <p:nvPr/>
        </p:nvSpPr>
        <p:spPr bwMode="auto">
          <a:xfrm>
            <a:off x="1176354" y="3013076"/>
            <a:ext cx="403225" cy="1812925"/>
          </a:xfrm>
          <a:prstGeom prst="line">
            <a:avLst/>
          </a:prstGeom>
          <a:noFill/>
          <a:ln w="25400">
            <a:solidFill>
              <a:srgbClr val="FF00FF"/>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8" name="Line 765">
            <a:extLst>
              <a:ext uri="{FF2B5EF4-FFF2-40B4-BE49-F238E27FC236}">
                <a16:creationId xmlns:a16="http://schemas.microsoft.com/office/drawing/2014/main" id="{190FD5F0-CC1E-4444-91EE-873E0057B83A}"/>
              </a:ext>
            </a:extLst>
          </p:cNvPr>
          <p:cNvSpPr>
            <a:spLocks noChangeShapeType="1"/>
          </p:cNvSpPr>
          <p:nvPr/>
        </p:nvSpPr>
        <p:spPr bwMode="auto">
          <a:xfrm flipH="1">
            <a:off x="4244993" y="3124202"/>
            <a:ext cx="30163" cy="714375"/>
          </a:xfrm>
          <a:prstGeom prst="line">
            <a:avLst/>
          </a:prstGeom>
          <a:noFill/>
          <a:ln w="25400">
            <a:solidFill>
              <a:srgbClr val="FF00FF"/>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sp>
        <p:nvSpPr>
          <p:cNvPr id="389" name="Line 766">
            <a:extLst>
              <a:ext uri="{FF2B5EF4-FFF2-40B4-BE49-F238E27FC236}">
                <a16:creationId xmlns:a16="http://schemas.microsoft.com/office/drawing/2014/main" id="{DBDE811A-7AF4-45E7-BE21-9090617008D7}"/>
              </a:ext>
            </a:extLst>
          </p:cNvPr>
          <p:cNvSpPr>
            <a:spLocks noChangeShapeType="1"/>
          </p:cNvSpPr>
          <p:nvPr/>
        </p:nvSpPr>
        <p:spPr bwMode="auto">
          <a:xfrm flipH="1">
            <a:off x="2555893" y="2649538"/>
            <a:ext cx="74613" cy="666751"/>
          </a:xfrm>
          <a:prstGeom prst="line">
            <a:avLst/>
          </a:prstGeom>
          <a:noFill/>
          <a:ln w="25400">
            <a:solidFill>
              <a:srgbClr val="FF00FF"/>
            </a:solidFill>
            <a:round/>
            <a:headEnd/>
            <a:tailEnd type="triangle" w="med" len="med"/>
          </a:ln>
          <a:extLst>
            <a:ext uri="{909E8E84-426E-40DD-AFC4-6F175D3DCCD1}">
              <a14:hiddenFill xmlns:a14="http://schemas.microsoft.com/office/drawing/2010/main">
                <a:noFill/>
              </a14:hiddenFill>
            </a:ext>
          </a:extLst>
        </p:spPr>
        <p:txBody>
          <a:bodyPr lIns="0" tIns="0" rIns="0" bIns="0"/>
          <a:lstStyle/>
          <a:p>
            <a:pPr marL="0" marR="0" lvl="0" indent="0" algn="l" defTabSz="914400" rtl="0" eaLnBrk="0" fontAlgn="base" latinLnBrk="0" hangingPunct="0">
              <a:lnSpc>
                <a:spcPct val="100000"/>
              </a:lnSpc>
              <a:spcBef>
                <a:spcPct val="2000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pitchFamily="34" charset="0"/>
              <a:ea typeface="+mn-ea"/>
              <a:cs typeface="+mn-cs"/>
            </a:endParaRPr>
          </a:p>
        </p:txBody>
      </p:sp>
      <p:pic>
        <p:nvPicPr>
          <p:cNvPr id="390" name="Picture 33">
            <a:extLst>
              <a:ext uri="{FF2B5EF4-FFF2-40B4-BE49-F238E27FC236}">
                <a16:creationId xmlns:a16="http://schemas.microsoft.com/office/drawing/2014/main" id="{12B7CBAB-DFE6-4E85-A06E-5EAC7B21D1E2}"/>
              </a:ext>
            </a:extLst>
          </p:cNvPr>
          <p:cNvPicPr>
            <a:picLocks noChangeAspect="1" noChangeArrowheads="1"/>
          </p:cNvPicPr>
          <p:nvPr/>
        </p:nvPicPr>
        <p:blipFill>
          <a:blip r:embed="rId9">
            <a:clrChange>
              <a:clrFrom>
                <a:srgbClr val="FBFFFD"/>
              </a:clrFrom>
              <a:clrTo>
                <a:srgbClr val="FBFFFD">
                  <a:alpha val="0"/>
                </a:srgbClr>
              </a:clrTo>
            </a:clrChange>
            <a:extLst>
              <a:ext uri="{28A0092B-C50C-407E-A947-70E740481C1C}">
                <a14:useLocalDpi xmlns:a14="http://schemas.microsoft.com/office/drawing/2010/main" val="0"/>
              </a:ext>
            </a:extLst>
          </a:blip>
          <a:srcRect/>
          <a:stretch>
            <a:fillRect/>
          </a:stretch>
        </p:blipFill>
        <p:spPr bwMode="auto">
          <a:xfrm>
            <a:off x="-173021" y="590552"/>
            <a:ext cx="2112963"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1" name="Picture 8">
            <a:extLst>
              <a:ext uri="{FF2B5EF4-FFF2-40B4-BE49-F238E27FC236}">
                <a16:creationId xmlns:a16="http://schemas.microsoft.com/office/drawing/2014/main" id="{94A958C9-23E9-45A0-8221-E5C6D8DBBC3E}"/>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3539" y="228601"/>
            <a:ext cx="211455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2" name="CasellaDiTesto 7">
            <a:extLst>
              <a:ext uri="{FF2B5EF4-FFF2-40B4-BE49-F238E27FC236}">
                <a16:creationId xmlns:a16="http://schemas.microsoft.com/office/drawing/2014/main" id="{A7DDD9E4-EB0A-4D7D-8C7F-476289230D6A}"/>
              </a:ext>
            </a:extLst>
          </p:cNvPr>
          <p:cNvSpPr txBox="1">
            <a:spLocks noChangeArrowheads="1"/>
          </p:cNvSpPr>
          <p:nvPr/>
        </p:nvSpPr>
        <p:spPr bwMode="auto">
          <a:xfrm>
            <a:off x="6516688" y="6289675"/>
            <a:ext cx="2578100"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defRPr sz="2000">
                <a:solidFill>
                  <a:schemeClr val="tx1"/>
                </a:solidFill>
                <a:latin typeface="Arial" pitchFamily="34" charset="0"/>
              </a:defRPr>
            </a:lvl1pPr>
            <a:lvl2pPr marL="742950" indent="-285750" eaLnBrk="0" hangingPunct="0">
              <a:spcBef>
                <a:spcPct val="20000"/>
              </a:spcBef>
              <a:buClr>
                <a:srgbClr val="004C80"/>
              </a:buClr>
              <a:buSzPct val="85000"/>
              <a:buFont typeface="Wingdings" pitchFamily="2" charset="2"/>
              <a:buChar char="§"/>
              <a:defRPr sz="2000">
                <a:solidFill>
                  <a:schemeClr val="tx1"/>
                </a:solidFill>
                <a:latin typeface="Arial" pitchFamily="34" charset="0"/>
              </a:defRPr>
            </a:lvl2pPr>
            <a:lvl3pPr marL="1143000" indent="-228600" eaLnBrk="0" hangingPunct="0">
              <a:spcBef>
                <a:spcPct val="20000"/>
              </a:spcBef>
              <a:buClr>
                <a:srgbClr val="004D82"/>
              </a:buClr>
              <a:buChar char="•"/>
              <a:defRPr>
                <a:solidFill>
                  <a:schemeClr val="tx1"/>
                </a:solidFill>
                <a:latin typeface="Arial" pitchFamily="34" charset="0"/>
              </a:defRPr>
            </a:lvl3pPr>
            <a:lvl4pPr marL="1600200" indent="-228600" eaLnBrk="0" hangingPunct="0">
              <a:spcBef>
                <a:spcPct val="20000"/>
              </a:spcBef>
              <a:buClr>
                <a:srgbClr val="004C80"/>
              </a:buClr>
              <a:buChar char="–"/>
              <a:defRPr>
                <a:solidFill>
                  <a:schemeClr val="tx1"/>
                </a:solidFill>
                <a:latin typeface="Arial" pitchFamily="34" charset="0"/>
              </a:defRPr>
            </a:lvl4pPr>
            <a:lvl5pPr marL="2057400" indent="-228600" eaLnBrk="0" hangingPunct="0">
              <a:spcBef>
                <a:spcPct val="20000"/>
              </a:spcBef>
              <a:buChar char="»"/>
              <a:defRPr>
                <a:solidFill>
                  <a:schemeClr val="tx1"/>
                </a:solidFill>
                <a:latin typeface="Minion Web"/>
              </a:defRPr>
            </a:lvl5pPr>
            <a:lvl6pPr marL="2514600" indent="-228600" eaLnBrk="0" fontAlgn="base" hangingPunct="0">
              <a:spcBef>
                <a:spcPct val="20000"/>
              </a:spcBef>
              <a:spcAft>
                <a:spcPct val="0"/>
              </a:spcAft>
              <a:buChar char="»"/>
              <a:defRPr>
                <a:solidFill>
                  <a:schemeClr val="tx1"/>
                </a:solidFill>
                <a:latin typeface="Minion Web"/>
              </a:defRPr>
            </a:lvl6pPr>
            <a:lvl7pPr marL="2971800" indent="-228600" eaLnBrk="0" fontAlgn="base" hangingPunct="0">
              <a:spcBef>
                <a:spcPct val="20000"/>
              </a:spcBef>
              <a:spcAft>
                <a:spcPct val="0"/>
              </a:spcAft>
              <a:buChar char="»"/>
              <a:defRPr>
                <a:solidFill>
                  <a:schemeClr val="tx1"/>
                </a:solidFill>
                <a:latin typeface="Minion Web"/>
              </a:defRPr>
            </a:lvl7pPr>
            <a:lvl8pPr marL="3429000" indent="-228600" eaLnBrk="0" fontAlgn="base" hangingPunct="0">
              <a:spcBef>
                <a:spcPct val="20000"/>
              </a:spcBef>
              <a:spcAft>
                <a:spcPct val="0"/>
              </a:spcAft>
              <a:buChar char="»"/>
              <a:defRPr>
                <a:solidFill>
                  <a:schemeClr val="tx1"/>
                </a:solidFill>
                <a:latin typeface="Minion Web"/>
              </a:defRPr>
            </a:lvl8pPr>
            <a:lvl9pPr marL="3886200" indent="-228600" eaLnBrk="0" fontAlgn="base" hangingPunct="0">
              <a:spcBef>
                <a:spcPct val="20000"/>
              </a:spcBef>
              <a:spcAft>
                <a:spcPct val="0"/>
              </a:spcAft>
              <a:buChar char="»"/>
              <a:defRPr>
                <a:solidFill>
                  <a:schemeClr val="tx1"/>
                </a:solidFill>
                <a:latin typeface="Minion Web"/>
              </a:defRPr>
            </a:lvl9pPr>
          </a:lstStyle>
          <a:p>
            <a:pPr marL="0" marR="0" lvl="0" indent="0" algn="l" defTabSz="914400" rtl="0" eaLnBrk="0" fontAlgn="base" latinLnBrk="0" hangingPunct="0">
              <a:lnSpc>
                <a:spcPct val="100000"/>
              </a:lnSpc>
              <a:spcBef>
                <a:spcPct val="20000"/>
              </a:spcBef>
              <a:spcAft>
                <a:spcPct val="0"/>
              </a:spcAft>
              <a:buClrTx/>
              <a:buSzTx/>
              <a:buFontTx/>
              <a:buNone/>
              <a:tabLst/>
              <a:defRPr/>
            </a:pPr>
            <a:r>
              <a:rPr kumimoji="0" lang="en-GB" altLang="en-US" sz="11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Dellacà </a:t>
            </a:r>
            <a:r>
              <a:rPr kumimoji="0" lang="da-DK" altLang="en-US" sz="11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rPr>
              <a:t>et al 2011, Kostick et al 2011 </a:t>
            </a:r>
            <a:endParaRPr kumimoji="0" lang="en-GB" altLang="en-US" sz="1100" b="0" i="0" u="none" strike="noStrike" kern="1200" cap="none" spc="0" normalizeH="0" baseline="0" noProof="0">
              <a:ln>
                <a:noFill/>
              </a:ln>
              <a:solidFill>
                <a:srgbClr val="000000"/>
              </a:solidFill>
              <a:effectLst/>
              <a:uLnTx/>
              <a:uFillTx/>
              <a:latin typeface="Times New Roman" pitchFamily="18" charset="0"/>
              <a:ea typeface="+mn-ea"/>
              <a:cs typeface="Times New Roman" pitchFamily="18" charset="0"/>
            </a:endParaRPr>
          </a:p>
        </p:txBody>
      </p:sp>
    </p:spTree>
    <p:extLst>
      <p:ext uri="{BB962C8B-B14F-4D97-AF65-F5344CB8AC3E}">
        <p14:creationId xmlns:p14="http://schemas.microsoft.com/office/powerpoint/2010/main" val="382448142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EBC164-15FD-425E-8412-F9FA321A496B}"/>
              </a:ext>
            </a:extLst>
          </p:cNvPr>
          <p:cNvSpPr>
            <a:spLocks noGrp="1"/>
          </p:cNvSpPr>
          <p:nvPr>
            <p:ph type="title"/>
          </p:nvPr>
        </p:nvSpPr>
        <p:spPr>
          <a:xfrm>
            <a:off x="641078" y="79530"/>
            <a:ext cx="8725945" cy="838200"/>
          </a:xfrm>
        </p:spPr>
        <p:txBody>
          <a:bodyPr/>
          <a:lstStyle/>
          <a:p>
            <a:r>
              <a:rPr lang="en-US" dirty="0"/>
              <a:t>Automatic PEEP tailoring to abolish tidal expiratory flow limitation </a:t>
            </a:r>
          </a:p>
        </p:txBody>
      </p:sp>
      <p:pic>
        <p:nvPicPr>
          <p:cNvPr id="3" name="Immagine 2">
            <a:extLst>
              <a:ext uri="{FF2B5EF4-FFF2-40B4-BE49-F238E27FC236}">
                <a16:creationId xmlns:a16="http://schemas.microsoft.com/office/drawing/2014/main" id="{A056461E-DBD3-4ED5-9CAD-5E76A14F6877}"/>
              </a:ext>
            </a:extLst>
          </p:cNvPr>
          <p:cNvPicPr>
            <a:picLocks noChangeAspect="1"/>
          </p:cNvPicPr>
          <p:nvPr/>
        </p:nvPicPr>
        <p:blipFill rotWithShape="1">
          <a:blip r:embed="rId2"/>
          <a:srcRect l="22195" t="26477" r="50000" b="12602"/>
          <a:stretch/>
        </p:blipFill>
        <p:spPr>
          <a:xfrm>
            <a:off x="0" y="917730"/>
            <a:ext cx="4376969" cy="5394423"/>
          </a:xfrm>
          <a:prstGeom prst="rect">
            <a:avLst/>
          </a:prstGeom>
        </p:spPr>
      </p:pic>
      <p:pic>
        <p:nvPicPr>
          <p:cNvPr id="4" name="Immagine 3">
            <a:extLst>
              <a:ext uri="{FF2B5EF4-FFF2-40B4-BE49-F238E27FC236}">
                <a16:creationId xmlns:a16="http://schemas.microsoft.com/office/drawing/2014/main" id="{E2F6FDDB-E9BC-4083-87F2-840225CFEB62}"/>
              </a:ext>
            </a:extLst>
          </p:cNvPr>
          <p:cNvPicPr>
            <a:picLocks noChangeAspect="1"/>
          </p:cNvPicPr>
          <p:nvPr/>
        </p:nvPicPr>
        <p:blipFill rotWithShape="1">
          <a:blip r:embed="rId3"/>
          <a:srcRect l="19756" t="27994" r="20854" b="31247"/>
          <a:stretch/>
        </p:blipFill>
        <p:spPr>
          <a:xfrm>
            <a:off x="3936380" y="4490826"/>
            <a:ext cx="5207620" cy="2010335"/>
          </a:xfrm>
          <a:prstGeom prst="rect">
            <a:avLst/>
          </a:prstGeom>
        </p:spPr>
      </p:pic>
    </p:spTree>
    <p:extLst>
      <p:ext uri="{BB962C8B-B14F-4D97-AF65-F5344CB8AC3E}">
        <p14:creationId xmlns:p14="http://schemas.microsoft.com/office/powerpoint/2010/main" val="36998929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B25775A-0063-4BCC-A8F5-D6A86F0FF35C}"/>
              </a:ext>
            </a:extLst>
          </p:cNvPr>
          <p:cNvSpPr>
            <a:spLocks noGrp="1"/>
          </p:cNvSpPr>
          <p:nvPr>
            <p:ph type="title"/>
          </p:nvPr>
        </p:nvSpPr>
        <p:spPr/>
        <p:txBody>
          <a:bodyPr/>
          <a:lstStyle/>
          <a:p>
            <a:r>
              <a:rPr lang="en-US" dirty="0"/>
              <a:t>Longitudinal monitoring in acute patients</a:t>
            </a:r>
          </a:p>
        </p:txBody>
      </p:sp>
      <p:pic>
        <p:nvPicPr>
          <p:cNvPr id="4" name="Immagine 3">
            <a:extLst>
              <a:ext uri="{FF2B5EF4-FFF2-40B4-BE49-F238E27FC236}">
                <a16:creationId xmlns:a16="http://schemas.microsoft.com/office/drawing/2014/main" id="{1982DBCD-6859-457A-A979-0391B2D74695}"/>
              </a:ext>
            </a:extLst>
          </p:cNvPr>
          <p:cNvPicPr>
            <a:picLocks noChangeAspect="1"/>
          </p:cNvPicPr>
          <p:nvPr/>
        </p:nvPicPr>
        <p:blipFill rotWithShape="1">
          <a:blip r:embed="rId3"/>
          <a:srcRect l="11359" t="23894" r="30194" b="15351"/>
          <a:stretch/>
        </p:blipFill>
        <p:spPr>
          <a:xfrm>
            <a:off x="210463" y="2946628"/>
            <a:ext cx="6073134" cy="3551068"/>
          </a:xfrm>
          <a:prstGeom prst="rect">
            <a:avLst/>
          </a:prstGeom>
        </p:spPr>
      </p:pic>
      <p:pic>
        <p:nvPicPr>
          <p:cNvPr id="5" name="Immagine 4">
            <a:extLst>
              <a:ext uri="{FF2B5EF4-FFF2-40B4-BE49-F238E27FC236}">
                <a16:creationId xmlns:a16="http://schemas.microsoft.com/office/drawing/2014/main" id="{59E085DB-966B-4C28-9672-4548B75D45F9}"/>
              </a:ext>
            </a:extLst>
          </p:cNvPr>
          <p:cNvPicPr>
            <a:picLocks noChangeAspect="1"/>
          </p:cNvPicPr>
          <p:nvPr/>
        </p:nvPicPr>
        <p:blipFill rotWithShape="1">
          <a:blip r:embed="rId4"/>
          <a:srcRect l="5000" t="32764" r="62683" b="42087"/>
          <a:stretch/>
        </p:blipFill>
        <p:spPr>
          <a:xfrm>
            <a:off x="5800044" y="1516071"/>
            <a:ext cx="2955073" cy="1293542"/>
          </a:xfrm>
          <a:prstGeom prst="rect">
            <a:avLst/>
          </a:prstGeom>
        </p:spPr>
      </p:pic>
      <p:sp>
        <p:nvSpPr>
          <p:cNvPr id="6" name="Rettangolo 5">
            <a:extLst>
              <a:ext uri="{FF2B5EF4-FFF2-40B4-BE49-F238E27FC236}">
                <a16:creationId xmlns:a16="http://schemas.microsoft.com/office/drawing/2014/main" id="{408B0640-A182-4C1D-8EDF-7AEA4867FB8A}"/>
              </a:ext>
            </a:extLst>
          </p:cNvPr>
          <p:cNvSpPr/>
          <p:nvPr/>
        </p:nvSpPr>
        <p:spPr>
          <a:xfrm>
            <a:off x="5882153" y="732725"/>
            <a:ext cx="3222701" cy="646331"/>
          </a:xfrm>
          <a:prstGeom prst="rect">
            <a:avLst/>
          </a:prstGeom>
        </p:spPr>
        <p:txBody>
          <a:bodyPr wrap="square">
            <a:spAutoFit/>
          </a:bodyPr>
          <a:lstStyle/>
          <a:p>
            <a:r>
              <a:rPr lang="en-US" dirty="0"/>
              <a:t>patients with moderate–severe COVID-19 ARDS. </a:t>
            </a:r>
          </a:p>
        </p:txBody>
      </p:sp>
      <p:pic>
        <p:nvPicPr>
          <p:cNvPr id="7" name="Immagine 6">
            <a:extLst>
              <a:ext uri="{FF2B5EF4-FFF2-40B4-BE49-F238E27FC236}">
                <a16:creationId xmlns:a16="http://schemas.microsoft.com/office/drawing/2014/main" id="{5B1B24BC-5490-4381-984C-0B4911B990C8}"/>
              </a:ext>
            </a:extLst>
          </p:cNvPr>
          <p:cNvPicPr>
            <a:picLocks noChangeAspect="1"/>
          </p:cNvPicPr>
          <p:nvPr/>
        </p:nvPicPr>
        <p:blipFill rotWithShape="1">
          <a:blip r:embed="rId5"/>
          <a:srcRect l="5732" t="30960" r="5976" b="15420"/>
          <a:stretch/>
        </p:blipFill>
        <p:spPr>
          <a:xfrm>
            <a:off x="351379" y="671060"/>
            <a:ext cx="5347739" cy="1826813"/>
          </a:xfrm>
          <a:prstGeom prst="rect">
            <a:avLst/>
          </a:prstGeom>
        </p:spPr>
      </p:pic>
    </p:spTree>
    <p:extLst>
      <p:ext uri="{BB962C8B-B14F-4D97-AF65-F5344CB8AC3E}">
        <p14:creationId xmlns:p14="http://schemas.microsoft.com/office/powerpoint/2010/main" val="381646710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a:extLst>
              <a:ext uri="{FF2B5EF4-FFF2-40B4-BE49-F238E27FC236}">
                <a16:creationId xmlns:a16="http://schemas.microsoft.com/office/drawing/2014/main" id="{61B73D7E-80D8-4DD9-AB8D-FBF7C526E264}"/>
              </a:ext>
            </a:extLst>
          </p:cNvPr>
          <p:cNvPicPr>
            <a:picLocks noChangeAspect="1"/>
          </p:cNvPicPr>
          <p:nvPr/>
        </p:nvPicPr>
        <p:blipFill rotWithShape="1">
          <a:blip r:embed="rId3"/>
          <a:srcRect l="25001" t="20282" r="27134" b="57852"/>
          <a:stretch/>
        </p:blipFill>
        <p:spPr>
          <a:xfrm>
            <a:off x="4689203" y="5381244"/>
            <a:ext cx="4376738" cy="1124713"/>
          </a:xfrm>
          <a:prstGeom prst="rect">
            <a:avLst/>
          </a:prstGeom>
        </p:spPr>
      </p:pic>
      <p:pic>
        <p:nvPicPr>
          <p:cNvPr id="3" name="Immagine 2">
            <a:extLst>
              <a:ext uri="{FF2B5EF4-FFF2-40B4-BE49-F238E27FC236}">
                <a16:creationId xmlns:a16="http://schemas.microsoft.com/office/drawing/2014/main" id="{42E5F363-D1A1-4675-B558-F855E54E11E2}"/>
              </a:ext>
            </a:extLst>
          </p:cNvPr>
          <p:cNvPicPr>
            <a:picLocks noChangeAspect="1"/>
          </p:cNvPicPr>
          <p:nvPr/>
        </p:nvPicPr>
        <p:blipFill rotWithShape="1">
          <a:blip r:embed="rId4"/>
          <a:srcRect l="30127" t="19339" r="40253" b="31109"/>
          <a:stretch/>
        </p:blipFill>
        <p:spPr>
          <a:xfrm>
            <a:off x="449837" y="868932"/>
            <a:ext cx="5291789" cy="4979672"/>
          </a:xfrm>
          <a:prstGeom prst="rect">
            <a:avLst/>
          </a:prstGeom>
        </p:spPr>
      </p:pic>
      <p:grpSp>
        <p:nvGrpSpPr>
          <p:cNvPr id="13" name="Gruppo 12">
            <a:extLst>
              <a:ext uri="{FF2B5EF4-FFF2-40B4-BE49-F238E27FC236}">
                <a16:creationId xmlns:a16="http://schemas.microsoft.com/office/drawing/2014/main" id="{91BE3A6D-8DF8-4026-B733-A7947B3DA2EB}"/>
              </a:ext>
            </a:extLst>
          </p:cNvPr>
          <p:cNvGrpSpPr/>
          <p:nvPr/>
        </p:nvGrpSpPr>
        <p:grpSpPr>
          <a:xfrm>
            <a:off x="1013213" y="1027659"/>
            <a:ext cx="4525596" cy="4809230"/>
            <a:chOff x="1022848" y="384413"/>
            <a:chExt cx="4525596" cy="4809230"/>
          </a:xfrm>
        </p:grpSpPr>
        <p:sp>
          <p:nvSpPr>
            <p:cNvPr id="8" name="Rettangolo 7">
              <a:extLst>
                <a:ext uri="{FF2B5EF4-FFF2-40B4-BE49-F238E27FC236}">
                  <a16:creationId xmlns:a16="http://schemas.microsoft.com/office/drawing/2014/main" id="{8C6CC65D-26A4-4B89-A247-DAEE3268E54E}"/>
                </a:ext>
              </a:extLst>
            </p:cNvPr>
            <p:cNvSpPr/>
            <p:nvPr/>
          </p:nvSpPr>
          <p:spPr bwMode="auto">
            <a:xfrm>
              <a:off x="1022848" y="2024157"/>
              <a:ext cx="4183380" cy="829783"/>
            </a:xfrm>
            <a:prstGeom prst="rect">
              <a:avLst/>
            </a:prstGeom>
            <a:solidFill>
              <a:schemeClr val="bg1"/>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7" name="Rettangolo 6">
              <a:extLst>
                <a:ext uri="{FF2B5EF4-FFF2-40B4-BE49-F238E27FC236}">
                  <a16:creationId xmlns:a16="http://schemas.microsoft.com/office/drawing/2014/main" id="{1E274CE4-B2E6-4EF2-AE66-FE7510735042}"/>
                </a:ext>
              </a:extLst>
            </p:cNvPr>
            <p:cNvSpPr/>
            <p:nvPr/>
          </p:nvSpPr>
          <p:spPr bwMode="auto">
            <a:xfrm>
              <a:off x="1022848" y="549012"/>
              <a:ext cx="4376738" cy="942815"/>
            </a:xfrm>
            <a:prstGeom prst="rect">
              <a:avLst/>
            </a:prstGeom>
            <a:solidFill>
              <a:schemeClr val="bg1"/>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9" name="Rettangolo 8">
              <a:extLst>
                <a:ext uri="{FF2B5EF4-FFF2-40B4-BE49-F238E27FC236}">
                  <a16:creationId xmlns:a16="http://schemas.microsoft.com/office/drawing/2014/main" id="{2D649E19-27A1-4915-B44E-454469D0100D}"/>
                </a:ext>
              </a:extLst>
            </p:cNvPr>
            <p:cNvSpPr/>
            <p:nvPr/>
          </p:nvSpPr>
          <p:spPr bwMode="auto">
            <a:xfrm>
              <a:off x="1025228" y="3025143"/>
              <a:ext cx="4523216" cy="2168500"/>
            </a:xfrm>
            <a:prstGeom prst="rect">
              <a:avLst/>
            </a:prstGeom>
            <a:solidFill>
              <a:schemeClr val="bg1"/>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0" name="Rettangolo 9">
              <a:extLst>
                <a:ext uri="{FF2B5EF4-FFF2-40B4-BE49-F238E27FC236}">
                  <a16:creationId xmlns:a16="http://schemas.microsoft.com/office/drawing/2014/main" id="{FA472F98-C25B-4601-88B2-8746EF1B18A2}"/>
                </a:ext>
              </a:extLst>
            </p:cNvPr>
            <p:cNvSpPr/>
            <p:nvPr/>
          </p:nvSpPr>
          <p:spPr bwMode="auto">
            <a:xfrm>
              <a:off x="1022848" y="2880616"/>
              <a:ext cx="4318773" cy="601981"/>
            </a:xfrm>
            <a:prstGeom prst="rect">
              <a:avLst/>
            </a:prstGeom>
            <a:solidFill>
              <a:schemeClr val="bg1"/>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1" name="Rettangolo 10">
              <a:extLst>
                <a:ext uri="{FF2B5EF4-FFF2-40B4-BE49-F238E27FC236}">
                  <a16:creationId xmlns:a16="http://schemas.microsoft.com/office/drawing/2014/main" id="{89E019C9-B865-4CCD-A824-5276A77093E3}"/>
                </a:ext>
              </a:extLst>
            </p:cNvPr>
            <p:cNvSpPr/>
            <p:nvPr/>
          </p:nvSpPr>
          <p:spPr bwMode="auto">
            <a:xfrm>
              <a:off x="3074991" y="756648"/>
              <a:ext cx="2473453" cy="367280"/>
            </a:xfrm>
            <a:prstGeom prst="rect">
              <a:avLst/>
            </a:prstGeom>
            <a:solidFill>
              <a:schemeClr val="bg1"/>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2" name="Rettangolo 11">
              <a:extLst>
                <a:ext uri="{FF2B5EF4-FFF2-40B4-BE49-F238E27FC236}">
                  <a16:creationId xmlns:a16="http://schemas.microsoft.com/office/drawing/2014/main" id="{2BF78556-DB47-4842-9D0C-E8713635EBBC}"/>
                </a:ext>
              </a:extLst>
            </p:cNvPr>
            <p:cNvSpPr/>
            <p:nvPr/>
          </p:nvSpPr>
          <p:spPr bwMode="auto">
            <a:xfrm>
              <a:off x="1025228" y="384413"/>
              <a:ext cx="3071284" cy="144114"/>
            </a:xfrm>
            <a:prstGeom prst="rect">
              <a:avLst/>
            </a:prstGeom>
            <a:solidFill>
              <a:schemeClr val="bg1"/>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grpSp>
      <p:sp>
        <p:nvSpPr>
          <p:cNvPr id="4" name="Ovale 3">
            <a:extLst>
              <a:ext uri="{FF2B5EF4-FFF2-40B4-BE49-F238E27FC236}">
                <a16:creationId xmlns:a16="http://schemas.microsoft.com/office/drawing/2014/main" id="{74C6B62C-F300-4C93-9C7D-F4A78EE891F7}"/>
              </a:ext>
            </a:extLst>
          </p:cNvPr>
          <p:cNvSpPr/>
          <p:nvPr/>
        </p:nvSpPr>
        <p:spPr bwMode="auto">
          <a:xfrm>
            <a:off x="2236446" y="1651650"/>
            <a:ext cx="58909" cy="60237"/>
          </a:xfrm>
          <a:prstGeom prst="ellipse">
            <a:avLst/>
          </a:prstGeom>
          <a:solidFill>
            <a:schemeClr val="bg1">
              <a:lumMod val="65000"/>
            </a:schemeClr>
          </a:solidFill>
          <a:ln w="9525" cap="flat" cmpd="sng" algn="ctr">
            <a:no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5" name="Ovale 4">
            <a:extLst>
              <a:ext uri="{FF2B5EF4-FFF2-40B4-BE49-F238E27FC236}">
                <a16:creationId xmlns:a16="http://schemas.microsoft.com/office/drawing/2014/main" id="{EF5BB49B-5E7D-4CD0-8DFE-9407BA95C44C}"/>
              </a:ext>
            </a:extLst>
          </p:cNvPr>
          <p:cNvSpPr/>
          <p:nvPr/>
        </p:nvSpPr>
        <p:spPr bwMode="auto">
          <a:xfrm>
            <a:off x="2206992" y="3139237"/>
            <a:ext cx="58909" cy="60237"/>
          </a:xfrm>
          <a:prstGeom prst="ellipse">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14" name="Titolo 1">
            <a:extLst>
              <a:ext uri="{FF2B5EF4-FFF2-40B4-BE49-F238E27FC236}">
                <a16:creationId xmlns:a16="http://schemas.microsoft.com/office/drawing/2014/main" id="{6B79DBEA-3BCA-414E-AF98-BEC1D9213CAD}"/>
              </a:ext>
            </a:extLst>
          </p:cNvPr>
          <p:cNvSpPr txBox="1">
            <a:spLocks/>
          </p:cNvSpPr>
          <p:nvPr/>
        </p:nvSpPr>
        <p:spPr>
          <a:xfrm>
            <a:off x="719138" y="34925"/>
            <a:ext cx="5943600" cy="838200"/>
          </a:xfrm>
          <a:prstGeom prst="rect">
            <a:avLst/>
          </a:prstGeom>
        </p:spPr>
        <p:txBody>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dirty="0"/>
              <a:t>Longitudinal home monitoring</a:t>
            </a:r>
          </a:p>
        </p:txBody>
      </p:sp>
      <p:sp>
        <p:nvSpPr>
          <p:cNvPr id="15" name="Rettangolo 14">
            <a:extLst>
              <a:ext uri="{FF2B5EF4-FFF2-40B4-BE49-F238E27FC236}">
                <a16:creationId xmlns:a16="http://schemas.microsoft.com/office/drawing/2014/main" id="{11C26614-609C-4476-99AF-3B24DA3D605E}"/>
              </a:ext>
            </a:extLst>
          </p:cNvPr>
          <p:cNvSpPr/>
          <p:nvPr/>
        </p:nvSpPr>
        <p:spPr bwMode="auto">
          <a:xfrm>
            <a:off x="1013213" y="2158476"/>
            <a:ext cx="3335764" cy="466108"/>
          </a:xfrm>
          <a:prstGeom prst="rect">
            <a:avLst/>
          </a:prstGeom>
          <a:solidFill>
            <a:schemeClr val="bg1"/>
          </a:solidFill>
          <a:ln>
            <a:noFill/>
          </a:ln>
          <a:effectLs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en-US" sz="2400" b="0" i="0" u="none" strike="noStrike" cap="none" normalizeH="0" baseline="0">
              <a:ln>
                <a:noFill/>
              </a:ln>
              <a:solidFill>
                <a:schemeClr val="tx1"/>
              </a:solidFill>
              <a:effectLst/>
              <a:latin typeface="Arial" pitchFamily="34" charset="0"/>
            </a:endParaRPr>
          </a:p>
        </p:txBody>
      </p:sp>
      <p:sp>
        <p:nvSpPr>
          <p:cNvPr id="6" name="Rettangolo 5">
            <a:extLst>
              <a:ext uri="{FF2B5EF4-FFF2-40B4-BE49-F238E27FC236}">
                <a16:creationId xmlns:a16="http://schemas.microsoft.com/office/drawing/2014/main" id="{F95F258C-93F3-47F0-871B-C8531AA94EDE}"/>
              </a:ext>
            </a:extLst>
          </p:cNvPr>
          <p:cNvSpPr/>
          <p:nvPr/>
        </p:nvSpPr>
        <p:spPr>
          <a:xfrm>
            <a:off x="5996592" y="1707132"/>
            <a:ext cx="3069349" cy="2677656"/>
          </a:xfrm>
          <a:prstGeom prst="rect">
            <a:avLst/>
          </a:prstGeom>
        </p:spPr>
        <p:txBody>
          <a:bodyPr wrap="square">
            <a:spAutoFit/>
          </a:bodyPr>
          <a:lstStyle/>
          <a:p>
            <a:pPr marL="285750" indent="-285750">
              <a:buFont typeface="Arial" panose="020B0604020202020204" pitchFamily="34" charset="0"/>
              <a:buChar char="•"/>
            </a:pPr>
            <a:r>
              <a:rPr lang="en-US" sz="1200" dirty="0"/>
              <a:t>Room-air oxygen saturation (SpO2) dropped to 82% on 6 November. </a:t>
            </a:r>
          </a:p>
          <a:p>
            <a:pPr marL="285750" indent="-285750">
              <a:buFont typeface="Arial" panose="020B0604020202020204" pitchFamily="34" charset="0"/>
              <a:buChar char="•"/>
            </a:pPr>
            <a:r>
              <a:rPr lang="en-US" sz="1200" dirty="0"/>
              <a:t>Blood testing (11 November) confirmed severe inflammation with an increase of D-dimer index (2500 ng·mL−1; normal values &lt;500 ng·mL−1).</a:t>
            </a:r>
          </a:p>
          <a:p>
            <a:pPr marL="285750" indent="-285750">
              <a:buFont typeface="Arial" panose="020B0604020202020204" pitchFamily="34" charset="0"/>
              <a:buChar char="•"/>
            </a:pPr>
            <a:r>
              <a:rPr lang="en-US" sz="1200" dirty="0"/>
              <a:t> Home thoracic chest ultrasounds on 11 and 16 November demonstrated diffuse bilateral B-lines compatible with COVID-19 interstitial pneumonia. </a:t>
            </a:r>
          </a:p>
          <a:p>
            <a:pPr marL="285750" indent="-285750">
              <a:buFont typeface="Arial" panose="020B0604020202020204" pitchFamily="34" charset="0"/>
              <a:buChar char="•"/>
            </a:pPr>
            <a:r>
              <a:rPr lang="en-US" sz="1200" dirty="0"/>
              <a:t>The disease severity was “severe” per World Health Organization classification.</a:t>
            </a:r>
          </a:p>
        </p:txBody>
      </p:sp>
    </p:spTree>
    <p:extLst>
      <p:ext uri="{BB962C8B-B14F-4D97-AF65-F5344CB8AC3E}">
        <p14:creationId xmlns:p14="http://schemas.microsoft.com/office/powerpoint/2010/main" val="3422033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2" presetClass="entr" presetSubtype="4"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anim calcmode="lin" valueType="num">
                                      <p:cBhvr additive="base">
                                        <p:cTn id="9" dur="500" fill="hold"/>
                                        <p:tgtEl>
                                          <p:spTgt spid="6"/>
                                        </p:tgtEl>
                                        <p:attrNameLst>
                                          <p:attrName>ppt_x</p:attrName>
                                        </p:attrNameLst>
                                      </p:cBhvr>
                                      <p:tavLst>
                                        <p:tav tm="0">
                                          <p:val>
                                            <p:strVal val="#ppt_x"/>
                                          </p:val>
                                        </p:tav>
                                        <p:tav tm="100000">
                                          <p:val>
                                            <p:strVal val="#ppt_x"/>
                                          </p:val>
                                        </p:tav>
                                      </p:tavLst>
                                    </p:anim>
                                    <p:anim calcmode="lin" valueType="num">
                                      <p:cBhvr additive="base">
                                        <p:cTn id="1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36F71707-A887-4E8C-99E0-078C396FF8A7}"/>
              </a:ext>
            </a:extLst>
          </p:cNvPr>
          <p:cNvPicPr>
            <a:picLocks noChangeAspect="1"/>
          </p:cNvPicPr>
          <p:nvPr/>
        </p:nvPicPr>
        <p:blipFill>
          <a:blip r:embed="rId2"/>
          <a:stretch>
            <a:fillRect/>
          </a:stretch>
        </p:blipFill>
        <p:spPr>
          <a:xfrm>
            <a:off x="3549473" y="77461"/>
            <a:ext cx="4442226" cy="1897831"/>
          </a:xfrm>
          <a:prstGeom prst="rect">
            <a:avLst/>
          </a:prstGeom>
        </p:spPr>
      </p:pic>
      <p:pic>
        <p:nvPicPr>
          <p:cNvPr id="4" name="Picture 4">
            <a:extLst>
              <a:ext uri="{FF2B5EF4-FFF2-40B4-BE49-F238E27FC236}">
                <a16:creationId xmlns:a16="http://schemas.microsoft.com/office/drawing/2014/main" id="{856B89D6-4D4B-4F0A-8C35-7BE80EF7C131}"/>
              </a:ext>
            </a:extLst>
          </p:cNvPr>
          <p:cNvPicPr>
            <a:picLocks noChangeAspect="1"/>
          </p:cNvPicPr>
          <p:nvPr/>
        </p:nvPicPr>
        <p:blipFill>
          <a:blip r:embed="rId3"/>
          <a:stretch>
            <a:fillRect/>
          </a:stretch>
        </p:blipFill>
        <p:spPr>
          <a:xfrm>
            <a:off x="779312" y="295737"/>
            <a:ext cx="647733" cy="685835"/>
          </a:xfrm>
          <a:prstGeom prst="rect">
            <a:avLst/>
          </a:prstGeom>
        </p:spPr>
      </p:pic>
      <p:pic>
        <p:nvPicPr>
          <p:cNvPr id="5" name="Picture 5">
            <a:extLst>
              <a:ext uri="{FF2B5EF4-FFF2-40B4-BE49-F238E27FC236}">
                <a16:creationId xmlns:a16="http://schemas.microsoft.com/office/drawing/2014/main" id="{B2EED7C3-24B6-413B-9539-BB9E78CA9981}"/>
              </a:ext>
            </a:extLst>
          </p:cNvPr>
          <p:cNvPicPr>
            <a:picLocks noChangeAspect="1"/>
          </p:cNvPicPr>
          <p:nvPr/>
        </p:nvPicPr>
        <p:blipFill>
          <a:blip r:embed="rId4"/>
          <a:stretch>
            <a:fillRect/>
          </a:stretch>
        </p:blipFill>
        <p:spPr>
          <a:xfrm>
            <a:off x="268019" y="981572"/>
            <a:ext cx="1905098" cy="457223"/>
          </a:xfrm>
          <a:prstGeom prst="rect">
            <a:avLst/>
          </a:prstGeom>
        </p:spPr>
      </p:pic>
      <p:pic>
        <p:nvPicPr>
          <p:cNvPr id="6" name="Picture 6">
            <a:extLst>
              <a:ext uri="{FF2B5EF4-FFF2-40B4-BE49-F238E27FC236}">
                <a16:creationId xmlns:a16="http://schemas.microsoft.com/office/drawing/2014/main" id="{108D0A1A-01FA-45F9-BDA4-7118C9F6A146}"/>
              </a:ext>
            </a:extLst>
          </p:cNvPr>
          <p:cNvPicPr>
            <a:picLocks noChangeAspect="1"/>
          </p:cNvPicPr>
          <p:nvPr/>
        </p:nvPicPr>
        <p:blipFill>
          <a:blip r:embed="rId5"/>
          <a:stretch>
            <a:fillRect/>
          </a:stretch>
        </p:blipFill>
        <p:spPr>
          <a:xfrm>
            <a:off x="155932" y="2297261"/>
            <a:ext cx="5547493" cy="3666987"/>
          </a:xfrm>
          <a:prstGeom prst="rect">
            <a:avLst/>
          </a:prstGeom>
        </p:spPr>
      </p:pic>
      <p:sp>
        <p:nvSpPr>
          <p:cNvPr id="7" name="Rectangle 23">
            <a:extLst>
              <a:ext uri="{FF2B5EF4-FFF2-40B4-BE49-F238E27FC236}">
                <a16:creationId xmlns:a16="http://schemas.microsoft.com/office/drawing/2014/main" id="{8DAEEA37-3007-4189-AA95-2EEC0F5BF6DC}"/>
              </a:ext>
            </a:extLst>
          </p:cNvPr>
          <p:cNvSpPr/>
          <p:nvPr/>
        </p:nvSpPr>
        <p:spPr>
          <a:xfrm>
            <a:off x="2291586" y="2422324"/>
            <a:ext cx="903840" cy="3857890"/>
          </a:xfrm>
          <a:prstGeom prst="rect">
            <a:avLst/>
          </a:prstGeom>
          <a:solidFill>
            <a:schemeClr val="accent1">
              <a:lumMod val="40000"/>
              <a:lumOff val="6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8" name="Rectangle 7">
            <a:extLst>
              <a:ext uri="{FF2B5EF4-FFF2-40B4-BE49-F238E27FC236}">
                <a16:creationId xmlns:a16="http://schemas.microsoft.com/office/drawing/2014/main" id="{B099D717-8FB1-4E22-87C9-8BAE86504CA7}"/>
              </a:ext>
            </a:extLst>
          </p:cNvPr>
          <p:cNvSpPr/>
          <p:nvPr/>
        </p:nvSpPr>
        <p:spPr>
          <a:xfrm>
            <a:off x="5886304" y="2422323"/>
            <a:ext cx="3068917" cy="4031873"/>
          </a:xfrm>
          <a:prstGeom prst="rect">
            <a:avLst/>
          </a:prstGeom>
        </p:spPr>
        <p:txBody>
          <a:bodyPr wrap="square">
            <a:spAutoFit/>
          </a:bodyPr>
          <a:lstStyle/>
          <a:p>
            <a:pPr algn="just"/>
            <a:r>
              <a:rPr lang="en-US" sz="1600" i="1" dirty="0">
                <a:latin typeface="Klavika Lt" panose="02000000000000000000" pitchFamily="50" charset="0"/>
              </a:rPr>
              <a:t>“In this study, we have shown that the </a:t>
            </a:r>
            <a:r>
              <a:rPr lang="en-US" sz="1600" i="1" dirty="0">
                <a:latin typeface="Klavika Md" panose="02000000000000000000" pitchFamily="50" charset="0"/>
              </a:rPr>
              <a:t>variability of FOT impedance </a:t>
            </a:r>
            <a:r>
              <a:rPr lang="en-US" sz="1600" i="1" dirty="0">
                <a:latin typeface="Klavika Lt" panose="02000000000000000000" pitchFamily="50" charset="0"/>
              </a:rPr>
              <a:t>measures, specifically those of Xinsp (</a:t>
            </a:r>
            <a:r>
              <a:rPr lang="en-US" sz="1600" i="1" dirty="0" err="1">
                <a:latin typeface="Klavika Lt" panose="02000000000000000000" pitchFamily="50" charset="0"/>
              </a:rPr>
              <a:t>SDXinsp</a:t>
            </a:r>
            <a:r>
              <a:rPr lang="en-US" sz="1600" i="1" dirty="0">
                <a:latin typeface="Klavika Lt" panose="02000000000000000000" pitchFamily="50" charset="0"/>
              </a:rPr>
              <a:t> and </a:t>
            </a:r>
            <a:r>
              <a:rPr lang="en-US" sz="1600" i="1" dirty="0" err="1">
                <a:latin typeface="Klavika Lt" panose="02000000000000000000" pitchFamily="50" charset="0"/>
              </a:rPr>
              <a:t>CVXinsp</a:t>
            </a:r>
            <a:r>
              <a:rPr lang="en-US" sz="1600" i="1" dirty="0">
                <a:latin typeface="Klavika Lt" panose="02000000000000000000" pitchFamily="50" charset="0"/>
              </a:rPr>
              <a:t>), is related to symptoms in COPD and </a:t>
            </a:r>
            <a:r>
              <a:rPr lang="en-US" sz="1600" i="1" dirty="0">
                <a:latin typeface="Klavika Md" panose="02000000000000000000" pitchFamily="50" charset="0"/>
              </a:rPr>
              <a:t>may be used to detect changes prior to an AECOPD as early as 3 days before symptoms manifest</a:t>
            </a:r>
            <a:r>
              <a:rPr lang="en-US" sz="1600" i="1" dirty="0">
                <a:latin typeface="Klavika Lt" panose="02000000000000000000" pitchFamily="50" charset="0"/>
              </a:rPr>
              <a:t>.”. </a:t>
            </a:r>
          </a:p>
          <a:p>
            <a:pPr algn="just"/>
            <a:endParaRPr lang="en-US" sz="1600" i="1" dirty="0">
              <a:latin typeface="Klavika Lt" panose="02000000000000000000" pitchFamily="50" charset="0"/>
            </a:endParaRPr>
          </a:p>
          <a:p>
            <a:pPr algn="just"/>
            <a:r>
              <a:rPr lang="en-US" sz="1600" i="1" dirty="0">
                <a:latin typeface="Klavika Lt" panose="02000000000000000000" pitchFamily="50" charset="0"/>
              </a:rPr>
              <a:t>“</a:t>
            </a:r>
            <a:r>
              <a:rPr lang="en-US" sz="1600" i="1" dirty="0">
                <a:latin typeface="Klavika Md" panose="02000000000000000000" pitchFamily="50" charset="0"/>
              </a:rPr>
              <a:t>Feasibility of COPD home </a:t>
            </a:r>
            <a:r>
              <a:rPr lang="en-US" sz="1600" i="1" dirty="0" err="1">
                <a:latin typeface="Klavika Md" panose="02000000000000000000" pitchFamily="50" charset="0"/>
              </a:rPr>
              <a:t>telemonitoring</a:t>
            </a:r>
            <a:r>
              <a:rPr lang="en-US" sz="1600" i="1" dirty="0">
                <a:latin typeface="Klavika Md" panose="02000000000000000000" pitchFamily="50" charset="0"/>
              </a:rPr>
              <a:t> with FOT was high, </a:t>
            </a:r>
            <a:r>
              <a:rPr lang="en-US" sz="1600" i="1" dirty="0">
                <a:latin typeface="Klavika Lt" panose="02000000000000000000" pitchFamily="50" charset="0"/>
              </a:rPr>
              <a:t>consistent with previous studies [14, 36], </a:t>
            </a:r>
            <a:r>
              <a:rPr lang="en-US" sz="1600" i="1" dirty="0">
                <a:latin typeface="Klavika Md" panose="02000000000000000000" pitchFamily="50" charset="0"/>
              </a:rPr>
              <a:t>with high adherence (&gt;95%) and low drop-out rates (&lt;7%)”</a:t>
            </a:r>
            <a:endParaRPr lang="it-IT" sz="1600" i="1" dirty="0">
              <a:latin typeface="Klavika Md" panose="02000000000000000000" pitchFamily="50" charset="0"/>
            </a:endParaRPr>
          </a:p>
        </p:txBody>
      </p:sp>
      <p:cxnSp>
        <p:nvCxnSpPr>
          <p:cNvPr id="9" name="Straight Arrow Connector 11">
            <a:extLst>
              <a:ext uri="{FF2B5EF4-FFF2-40B4-BE49-F238E27FC236}">
                <a16:creationId xmlns:a16="http://schemas.microsoft.com/office/drawing/2014/main" id="{E1CB74C5-AB26-44EF-9FA4-8C2F1DD31A38}"/>
              </a:ext>
            </a:extLst>
          </p:cNvPr>
          <p:cNvCxnSpPr/>
          <p:nvPr/>
        </p:nvCxnSpPr>
        <p:spPr>
          <a:xfrm flipH="1" flipV="1">
            <a:off x="2283051" y="5215031"/>
            <a:ext cx="0" cy="10800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0" name="Rectangle 24">
            <a:extLst>
              <a:ext uri="{FF2B5EF4-FFF2-40B4-BE49-F238E27FC236}">
                <a16:creationId xmlns:a16="http://schemas.microsoft.com/office/drawing/2014/main" id="{BED60097-BCF4-4B5B-9A01-1FB52F1BD0C8}"/>
              </a:ext>
            </a:extLst>
          </p:cNvPr>
          <p:cNvSpPr/>
          <p:nvPr/>
        </p:nvSpPr>
        <p:spPr>
          <a:xfrm>
            <a:off x="2891983" y="2422324"/>
            <a:ext cx="303443" cy="3857890"/>
          </a:xfrm>
          <a:prstGeom prst="rect">
            <a:avLst/>
          </a:prstGeom>
          <a:solidFill>
            <a:schemeClr val="accent2">
              <a:lumMod val="60000"/>
              <a:lumOff val="40000"/>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cxnSp>
        <p:nvCxnSpPr>
          <p:cNvPr id="11" name="Straight Arrow Connector 12">
            <a:extLst>
              <a:ext uri="{FF2B5EF4-FFF2-40B4-BE49-F238E27FC236}">
                <a16:creationId xmlns:a16="http://schemas.microsoft.com/office/drawing/2014/main" id="{815068FC-4306-4421-A121-DEEEC870493C}"/>
              </a:ext>
            </a:extLst>
          </p:cNvPr>
          <p:cNvCxnSpPr/>
          <p:nvPr/>
        </p:nvCxnSpPr>
        <p:spPr>
          <a:xfrm flipH="1" flipV="1">
            <a:off x="3214166" y="5274691"/>
            <a:ext cx="0" cy="90000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3">
            <a:extLst>
              <a:ext uri="{FF2B5EF4-FFF2-40B4-BE49-F238E27FC236}">
                <a16:creationId xmlns:a16="http://schemas.microsoft.com/office/drawing/2014/main" id="{0C404AD2-4343-49D2-BD80-015BE9BDDD04}"/>
              </a:ext>
            </a:extLst>
          </p:cNvPr>
          <p:cNvCxnSpPr/>
          <p:nvPr/>
        </p:nvCxnSpPr>
        <p:spPr>
          <a:xfrm flipH="1">
            <a:off x="2900517" y="2388921"/>
            <a:ext cx="0" cy="576000"/>
          </a:xfrm>
          <a:prstGeom prst="straightConnector1">
            <a:avLst/>
          </a:prstGeom>
          <a:ln w="28575">
            <a:solidFill>
              <a:srgbClr val="FFC000"/>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4">
            <a:extLst>
              <a:ext uri="{FF2B5EF4-FFF2-40B4-BE49-F238E27FC236}">
                <a16:creationId xmlns:a16="http://schemas.microsoft.com/office/drawing/2014/main" id="{597BCC00-7490-4A53-93A0-E22740C0BEE9}"/>
              </a:ext>
            </a:extLst>
          </p:cNvPr>
          <p:cNvSpPr txBox="1"/>
          <p:nvPr/>
        </p:nvSpPr>
        <p:spPr>
          <a:xfrm>
            <a:off x="2190150" y="1833294"/>
            <a:ext cx="1420733" cy="584775"/>
          </a:xfrm>
          <a:prstGeom prst="rect">
            <a:avLst/>
          </a:prstGeom>
          <a:noFill/>
        </p:spPr>
        <p:txBody>
          <a:bodyPr wrap="square" rtlCol="0">
            <a:spAutoFit/>
          </a:bodyPr>
          <a:lstStyle/>
          <a:p>
            <a:pPr algn="ctr"/>
            <a:r>
              <a:rPr lang="it-IT" sz="1600" dirty="0">
                <a:solidFill>
                  <a:schemeClr val="bg1">
                    <a:lumMod val="50000"/>
                  </a:schemeClr>
                </a:solidFill>
                <a:latin typeface="Klavika Md" panose="02000000000000000000" pitchFamily="50" charset="0"/>
              </a:rPr>
              <a:t>Beginning of symptoms</a:t>
            </a:r>
          </a:p>
        </p:txBody>
      </p:sp>
      <p:sp>
        <p:nvSpPr>
          <p:cNvPr id="14" name="TextBox 15">
            <a:extLst>
              <a:ext uri="{FF2B5EF4-FFF2-40B4-BE49-F238E27FC236}">
                <a16:creationId xmlns:a16="http://schemas.microsoft.com/office/drawing/2014/main" id="{9158B92C-106E-4026-BB35-A8A7A9853A59}"/>
              </a:ext>
            </a:extLst>
          </p:cNvPr>
          <p:cNvSpPr txBox="1"/>
          <p:nvPr/>
        </p:nvSpPr>
        <p:spPr>
          <a:xfrm>
            <a:off x="537825" y="5870718"/>
            <a:ext cx="1473856" cy="584775"/>
          </a:xfrm>
          <a:prstGeom prst="rect">
            <a:avLst/>
          </a:prstGeom>
          <a:noFill/>
        </p:spPr>
        <p:txBody>
          <a:bodyPr wrap="square" rtlCol="0">
            <a:spAutoFit/>
          </a:bodyPr>
          <a:lstStyle/>
          <a:p>
            <a:pPr algn="ctr"/>
            <a:r>
              <a:rPr lang="it-IT" sz="1600" dirty="0">
                <a:solidFill>
                  <a:schemeClr val="bg1">
                    <a:lumMod val="50000"/>
                  </a:schemeClr>
                </a:solidFill>
                <a:latin typeface="Klavika Md" panose="02000000000000000000" pitchFamily="50" charset="0"/>
              </a:rPr>
              <a:t>Beginning FOT  changes</a:t>
            </a:r>
          </a:p>
        </p:txBody>
      </p:sp>
      <p:sp>
        <p:nvSpPr>
          <p:cNvPr id="15" name="TextBox 16">
            <a:extLst>
              <a:ext uri="{FF2B5EF4-FFF2-40B4-BE49-F238E27FC236}">
                <a16:creationId xmlns:a16="http://schemas.microsoft.com/office/drawing/2014/main" id="{DF07EA41-5F95-4A93-A8E7-4AEF64D12E8A}"/>
              </a:ext>
            </a:extLst>
          </p:cNvPr>
          <p:cNvSpPr txBox="1"/>
          <p:nvPr/>
        </p:nvSpPr>
        <p:spPr>
          <a:xfrm>
            <a:off x="3415168" y="6005414"/>
            <a:ext cx="1698879" cy="338554"/>
          </a:xfrm>
          <a:prstGeom prst="rect">
            <a:avLst/>
          </a:prstGeom>
          <a:noFill/>
        </p:spPr>
        <p:txBody>
          <a:bodyPr wrap="square" rtlCol="0">
            <a:spAutoFit/>
          </a:bodyPr>
          <a:lstStyle/>
          <a:p>
            <a:pPr algn="ctr"/>
            <a:r>
              <a:rPr lang="it-IT" sz="1600" dirty="0">
                <a:solidFill>
                  <a:schemeClr val="bg1">
                    <a:lumMod val="50000"/>
                  </a:schemeClr>
                </a:solidFill>
                <a:latin typeface="Klavika Md" panose="02000000000000000000" pitchFamily="50" charset="0"/>
              </a:rPr>
              <a:t>Exacerbation</a:t>
            </a:r>
          </a:p>
        </p:txBody>
      </p:sp>
      <p:cxnSp>
        <p:nvCxnSpPr>
          <p:cNvPr id="16" name="Straight Arrow Connector 21">
            <a:extLst>
              <a:ext uri="{FF2B5EF4-FFF2-40B4-BE49-F238E27FC236}">
                <a16:creationId xmlns:a16="http://schemas.microsoft.com/office/drawing/2014/main" id="{EA21E8C2-9E61-450D-AF93-B21C35027ADE}"/>
              </a:ext>
            </a:extLst>
          </p:cNvPr>
          <p:cNvCxnSpPr/>
          <p:nvPr/>
        </p:nvCxnSpPr>
        <p:spPr>
          <a:xfrm rot="16200000" flipH="1" flipV="1">
            <a:off x="2146846" y="6154214"/>
            <a:ext cx="0" cy="252000"/>
          </a:xfrm>
          <a:prstGeom prst="straightConnector1">
            <a:avLst/>
          </a:prstGeom>
          <a:ln w="28575">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7" name="Straight Arrow Connector 22">
            <a:extLst>
              <a:ext uri="{FF2B5EF4-FFF2-40B4-BE49-F238E27FC236}">
                <a16:creationId xmlns:a16="http://schemas.microsoft.com/office/drawing/2014/main" id="{9D214F87-DE98-4049-8E24-AEA369567A58}"/>
              </a:ext>
            </a:extLst>
          </p:cNvPr>
          <p:cNvCxnSpPr/>
          <p:nvPr/>
        </p:nvCxnSpPr>
        <p:spPr>
          <a:xfrm rot="16200000" flipH="1" flipV="1">
            <a:off x="3331632" y="6052947"/>
            <a:ext cx="0" cy="252000"/>
          </a:xfrm>
          <a:prstGeom prst="straightConnector1">
            <a:avLst/>
          </a:prstGeom>
          <a:ln w="28575">
            <a:solidFill>
              <a:srgbClr val="FF00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422831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DC9ADED-AABF-4488-AC89-FC71F7A315D8}"/>
              </a:ext>
            </a:extLst>
          </p:cNvPr>
          <p:cNvSpPr>
            <a:spLocks noGrp="1"/>
          </p:cNvSpPr>
          <p:nvPr>
            <p:ph type="title"/>
          </p:nvPr>
        </p:nvSpPr>
        <p:spPr/>
        <p:txBody>
          <a:bodyPr/>
          <a:lstStyle/>
          <a:p>
            <a:r>
              <a:rPr lang="en-US" dirty="0"/>
              <a:t>Longitudinal measurements</a:t>
            </a:r>
          </a:p>
        </p:txBody>
      </p:sp>
      <p:pic>
        <p:nvPicPr>
          <p:cNvPr id="4" name="Immagine 3">
            <a:extLst>
              <a:ext uri="{FF2B5EF4-FFF2-40B4-BE49-F238E27FC236}">
                <a16:creationId xmlns:a16="http://schemas.microsoft.com/office/drawing/2014/main" id="{B6C809A9-5E65-4D44-8CCC-E44876967166}"/>
              </a:ext>
            </a:extLst>
          </p:cNvPr>
          <p:cNvPicPr>
            <a:picLocks noChangeAspect="1"/>
          </p:cNvPicPr>
          <p:nvPr/>
        </p:nvPicPr>
        <p:blipFill rotWithShape="1">
          <a:blip r:embed="rId2"/>
          <a:srcRect t="24614" b="41544"/>
          <a:stretch/>
        </p:blipFill>
        <p:spPr>
          <a:xfrm>
            <a:off x="2746978" y="747540"/>
            <a:ext cx="6045696" cy="654273"/>
          </a:xfrm>
          <a:prstGeom prst="rect">
            <a:avLst/>
          </a:prstGeom>
        </p:spPr>
      </p:pic>
      <p:pic>
        <p:nvPicPr>
          <p:cNvPr id="5" name="Immagine 4">
            <a:extLst>
              <a:ext uri="{FF2B5EF4-FFF2-40B4-BE49-F238E27FC236}">
                <a16:creationId xmlns:a16="http://schemas.microsoft.com/office/drawing/2014/main" id="{A17869A2-B907-4124-94CF-7F10585F5A92}"/>
              </a:ext>
            </a:extLst>
          </p:cNvPr>
          <p:cNvPicPr>
            <a:picLocks noChangeAspect="1"/>
          </p:cNvPicPr>
          <p:nvPr/>
        </p:nvPicPr>
        <p:blipFill rotWithShape="1">
          <a:blip r:embed="rId3"/>
          <a:srcRect b="24238"/>
          <a:stretch/>
        </p:blipFill>
        <p:spPr>
          <a:xfrm>
            <a:off x="2581974" y="1527398"/>
            <a:ext cx="6375703" cy="2744665"/>
          </a:xfrm>
          <a:prstGeom prst="rect">
            <a:avLst/>
          </a:prstGeom>
        </p:spPr>
      </p:pic>
      <p:pic>
        <p:nvPicPr>
          <p:cNvPr id="6" name="Immagine 5">
            <a:extLst>
              <a:ext uri="{FF2B5EF4-FFF2-40B4-BE49-F238E27FC236}">
                <a16:creationId xmlns:a16="http://schemas.microsoft.com/office/drawing/2014/main" id="{21452AD6-E772-4296-AF73-813A068B2B25}"/>
              </a:ext>
            </a:extLst>
          </p:cNvPr>
          <p:cNvPicPr>
            <a:picLocks noChangeAspect="1"/>
          </p:cNvPicPr>
          <p:nvPr/>
        </p:nvPicPr>
        <p:blipFill rotWithShape="1">
          <a:blip r:embed="rId4"/>
          <a:srcRect l="3195" t="39033" r="44192" b="12898"/>
          <a:stretch/>
        </p:blipFill>
        <p:spPr>
          <a:xfrm>
            <a:off x="1982456" y="4397648"/>
            <a:ext cx="4451158" cy="2287530"/>
          </a:xfrm>
          <a:prstGeom prst="rect">
            <a:avLst/>
          </a:prstGeom>
        </p:spPr>
      </p:pic>
      <p:sp>
        <p:nvSpPr>
          <p:cNvPr id="7" name="CasellaDiTesto 6">
            <a:extLst>
              <a:ext uri="{FF2B5EF4-FFF2-40B4-BE49-F238E27FC236}">
                <a16:creationId xmlns:a16="http://schemas.microsoft.com/office/drawing/2014/main" id="{F388D35B-0A56-4063-9C3D-293351BCD6D2}"/>
              </a:ext>
            </a:extLst>
          </p:cNvPr>
          <p:cNvSpPr txBox="1"/>
          <p:nvPr/>
        </p:nvSpPr>
        <p:spPr>
          <a:xfrm>
            <a:off x="134766" y="4397648"/>
            <a:ext cx="1847690" cy="1938992"/>
          </a:xfrm>
          <a:prstGeom prst="rect">
            <a:avLst/>
          </a:prstGeom>
          <a:noFill/>
        </p:spPr>
        <p:txBody>
          <a:bodyPr wrap="square" rtlCol="0">
            <a:spAutoFit/>
          </a:bodyPr>
          <a:lstStyle/>
          <a:p>
            <a:r>
              <a:rPr lang="en-US" sz="1400" b="1" dirty="0"/>
              <a:t>Monitoring the Temporal Changes of Respiratory Resistance: A Novel Test for the Management of Asthma. </a:t>
            </a:r>
            <a:r>
              <a:rPr lang="en-US" sz="1100" dirty="0"/>
              <a:t>American journal of respiratory and critical care medicine. 2012</a:t>
            </a:r>
          </a:p>
        </p:txBody>
      </p:sp>
    </p:spTree>
    <p:extLst>
      <p:ext uri="{BB962C8B-B14F-4D97-AF65-F5344CB8AC3E}">
        <p14:creationId xmlns:p14="http://schemas.microsoft.com/office/powerpoint/2010/main" val="246714951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Gruppo 16"/>
          <p:cNvGrpSpPr/>
          <p:nvPr/>
        </p:nvGrpSpPr>
        <p:grpSpPr>
          <a:xfrm>
            <a:off x="188779" y="2037077"/>
            <a:ext cx="8860534" cy="3613131"/>
            <a:chOff x="182880" y="1482538"/>
            <a:chExt cx="8860534" cy="3613131"/>
          </a:xfrm>
        </p:grpSpPr>
        <p:pic>
          <p:nvPicPr>
            <p:cNvPr id="1026" name="Picture 2" descr="Clinical significance and measurement of closing capacity | Deranged  Physiology"/>
            <p:cNvPicPr>
              <a:picLocks noChangeAspect="1" noChangeArrowheads="1"/>
            </p:cNvPicPr>
            <p:nvPr/>
          </p:nvPicPr>
          <p:blipFill rotWithShape="1">
            <a:blip r:embed="rId3">
              <a:extLst>
                <a:ext uri="{28A0092B-C50C-407E-A947-70E740481C1C}">
                  <a14:useLocalDpi xmlns:a14="http://schemas.microsoft.com/office/drawing/2010/main" val="0"/>
                </a:ext>
              </a:extLst>
            </a:blip>
            <a:srcRect r="5407"/>
            <a:stretch/>
          </p:blipFill>
          <p:spPr bwMode="auto">
            <a:xfrm>
              <a:off x="3834538" y="1482538"/>
              <a:ext cx="5208876" cy="3424913"/>
            </a:xfrm>
            <a:prstGeom prst="rect">
              <a:avLst/>
            </a:prstGeom>
            <a:noFill/>
            <a:extLst>
              <a:ext uri="{909E8E84-426E-40DD-AFC4-6F175D3DCCD1}">
                <a14:hiddenFill xmlns:a14="http://schemas.microsoft.com/office/drawing/2010/main">
                  <a:solidFill>
                    <a:srgbClr val="FFFFFF"/>
                  </a:solidFill>
                </a14:hiddenFill>
              </a:ext>
            </a:extLst>
          </p:spPr>
        </p:pic>
        <p:pic>
          <p:nvPicPr>
            <p:cNvPr id="4" name="Immagine 3"/>
            <p:cNvPicPr>
              <a:picLocks noChangeAspect="1"/>
            </p:cNvPicPr>
            <p:nvPr/>
          </p:nvPicPr>
          <p:blipFill rotWithShape="1">
            <a:blip r:embed="rId4"/>
            <a:srcRect l="17129" r="7206"/>
            <a:stretch/>
          </p:blipFill>
          <p:spPr>
            <a:xfrm>
              <a:off x="182880" y="1563329"/>
              <a:ext cx="3417433" cy="3205894"/>
            </a:xfrm>
            <a:prstGeom prst="rect">
              <a:avLst/>
            </a:prstGeom>
          </p:spPr>
        </p:pic>
        <p:cxnSp>
          <p:nvCxnSpPr>
            <p:cNvPr id="6" name="Connettore 2 5"/>
            <p:cNvCxnSpPr/>
            <p:nvPr/>
          </p:nvCxnSpPr>
          <p:spPr>
            <a:xfrm flipH="1" flipV="1">
              <a:off x="902601" y="1634257"/>
              <a:ext cx="2931937" cy="43655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9" name="Rettangolo 8"/>
            <p:cNvSpPr/>
            <p:nvPr/>
          </p:nvSpPr>
          <p:spPr>
            <a:xfrm>
              <a:off x="3906452" y="4834059"/>
              <a:ext cx="2916183" cy="261610"/>
            </a:xfrm>
            <a:prstGeom prst="rect">
              <a:avLst/>
            </a:prstGeom>
          </p:spPr>
          <p:txBody>
            <a:bodyPr wrap="none">
              <a:spAutoFit/>
            </a:bodyPr>
            <a:lstStyle/>
            <a:p>
              <a:r>
                <a:rPr lang="it-IT" sz="1100">
                  <a:latin typeface="Klavika Lt" panose="02000000000000000000" pitchFamily="50" charset="0"/>
                </a:rPr>
                <a:t>Picture from: https://derangedphysiology.com/</a:t>
              </a:r>
            </a:p>
          </p:txBody>
        </p:sp>
        <p:cxnSp>
          <p:nvCxnSpPr>
            <p:cNvPr id="15" name="Connettore 2 14"/>
            <p:cNvCxnSpPr/>
            <p:nvPr/>
          </p:nvCxnSpPr>
          <p:spPr>
            <a:xfrm flipH="1" flipV="1">
              <a:off x="3586807" y="3622204"/>
              <a:ext cx="277226" cy="643030"/>
            </a:xfrm>
            <a:prstGeom prst="straightConnector1">
              <a:avLst/>
            </a:prstGeom>
            <a:ln w="19050">
              <a:headEnd type="none" w="med" len="med"/>
              <a:tailEnd type="none" w="med" len="med"/>
            </a:ln>
          </p:spPr>
          <p:style>
            <a:lnRef idx="1">
              <a:schemeClr val="dk1"/>
            </a:lnRef>
            <a:fillRef idx="0">
              <a:schemeClr val="dk1"/>
            </a:fillRef>
            <a:effectRef idx="0">
              <a:schemeClr val="dk1"/>
            </a:effectRef>
            <a:fontRef idx="minor">
              <a:schemeClr val="tx1"/>
            </a:fontRef>
          </p:style>
        </p:cxnSp>
      </p:grpSp>
      <p:sp>
        <p:nvSpPr>
          <p:cNvPr id="10" name="Titolo 1">
            <a:extLst>
              <a:ext uri="{FF2B5EF4-FFF2-40B4-BE49-F238E27FC236}">
                <a16:creationId xmlns:a16="http://schemas.microsoft.com/office/drawing/2014/main" id="{921F4D75-0581-444E-88C3-206E43D12829}"/>
              </a:ext>
            </a:extLst>
          </p:cNvPr>
          <p:cNvSpPr txBox="1">
            <a:spLocks/>
          </p:cNvSpPr>
          <p:nvPr/>
        </p:nvSpPr>
        <p:spPr>
          <a:xfrm>
            <a:off x="188778" y="155799"/>
            <a:ext cx="7293689" cy="838200"/>
          </a:xfrm>
          <a:prstGeom prst="rect">
            <a:avLst/>
          </a:prstGeom>
        </p:spPr>
        <p:txBody>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dirty="0" err="1"/>
              <a:t>Oscillomety</a:t>
            </a:r>
            <a:r>
              <a:rPr lang="en-US" dirty="0"/>
              <a:t> + slow vital capacity: </a:t>
            </a:r>
            <a:r>
              <a:rPr lang="it-IT" kern="0" dirty="0" err="1"/>
              <a:t>Detection</a:t>
            </a:r>
            <a:r>
              <a:rPr lang="it-IT" kern="0" dirty="0"/>
              <a:t> of Closing volume – </a:t>
            </a:r>
            <a:r>
              <a:rPr lang="it-IT" dirty="0" err="1"/>
              <a:t>Specific</a:t>
            </a:r>
            <a:r>
              <a:rPr lang="it-IT" dirty="0"/>
              <a:t> </a:t>
            </a:r>
            <a:r>
              <a:rPr lang="it-IT" dirty="0" err="1"/>
              <a:t>airway</a:t>
            </a:r>
            <a:r>
              <a:rPr lang="it-IT" dirty="0"/>
              <a:t> </a:t>
            </a:r>
            <a:r>
              <a:rPr lang="it-IT" dirty="0" err="1"/>
              <a:t>conductance</a:t>
            </a:r>
            <a:r>
              <a:rPr lang="it-IT" dirty="0"/>
              <a:t> </a:t>
            </a:r>
            <a:endParaRPr lang="it-IT" kern="0" dirty="0"/>
          </a:p>
        </p:txBody>
      </p:sp>
    </p:spTree>
    <p:extLst>
      <p:ext uri="{BB962C8B-B14F-4D97-AF65-F5344CB8AC3E}">
        <p14:creationId xmlns:p14="http://schemas.microsoft.com/office/powerpoint/2010/main" val="77526818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magine 7">
            <a:extLst>
              <a:ext uri="{FF2B5EF4-FFF2-40B4-BE49-F238E27FC236}">
                <a16:creationId xmlns:a16="http://schemas.microsoft.com/office/drawing/2014/main" id="{C0BFCD8E-E774-4D79-BD9A-695DF4EDEE14}"/>
              </a:ext>
            </a:extLst>
          </p:cNvPr>
          <p:cNvPicPr>
            <a:picLocks noChangeAspect="1"/>
          </p:cNvPicPr>
          <p:nvPr/>
        </p:nvPicPr>
        <p:blipFill>
          <a:blip r:embed="rId2"/>
          <a:stretch>
            <a:fillRect/>
          </a:stretch>
        </p:blipFill>
        <p:spPr>
          <a:xfrm>
            <a:off x="1990846" y="1372361"/>
            <a:ext cx="7153154" cy="3625669"/>
          </a:xfrm>
          <a:prstGeom prst="rect">
            <a:avLst/>
          </a:prstGeom>
        </p:spPr>
      </p:pic>
      <p:sp>
        <p:nvSpPr>
          <p:cNvPr id="6" name="Titolo 1">
            <a:extLst>
              <a:ext uri="{FF2B5EF4-FFF2-40B4-BE49-F238E27FC236}">
                <a16:creationId xmlns:a16="http://schemas.microsoft.com/office/drawing/2014/main" id="{92044E66-CDAB-43DF-93F7-B51C980AB8FE}"/>
              </a:ext>
            </a:extLst>
          </p:cNvPr>
          <p:cNvSpPr txBox="1">
            <a:spLocks/>
          </p:cNvSpPr>
          <p:nvPr/>
        </p:nvSpPr>
        <p:spPr>
          <a:xfrm>
            <a:off x="719138" y="34925"/>
            <a:ext cx="5943600" cy="838200"/>
          </a:xfrm>
          <a:prstGeom prst="rect">
            <a:avLst/>
          </a:prstGeom>
        </p:spPr>
        <p:txBody>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dirty="0" err="1"/>
              <a:t>Oscillomety</a:t>
            </a:r>
            <a:r>
              <a:rPr lang="en-US" dirty="0"/>
              <a:t> + slow vital capacity: </a:t>
            </a:r>
            <a:r>
              <a:rPr lang="it-IT" kern="0" dirty="0" err="1"/>
              <a:t>Detection</a:t>
            </a:r>
            <a:r>
              <a:rPr lang="it-IT" kern="0" dirty="0"/>
              <a:t> of Closing volume </a:t>
            </a:r>
          </a:p>
        </p:txBody>
      </p:sp>
      <p:pic>
        <p:nvPicPr>
          <p:cNvPr id="7" name="Immagine 6">
            <a:extLst>
              <a:ext uri="{FF2B5EF4-FFF2-40B4-BE49-F238E27FC236}">
                <a16:creationId xmlns:a16="http://schemas.microsoft.com/office/drawing/2014/main" id="{AD9C0251-76ED-4633-99E9-9AB9ACC78629}"/>
              </a:ext>
            </a:extLst>
          </p:cNvPr>
          <p:cNvPicPr>
            <a:picLocks noChangeAspect="1"/>
          </p:cNvPicPr>
          <p:nvPr/>
        </p:nvPicPr>
        <p:blipFill>
          <a:blip r:embed="rId3"/>
          <a:stretch>
            <a:fillRect/>
          </a:stretch>
        </p:blipFill>
        <p:spPr>
          <a:xfrm>
            <a:off x="182880" y="1066304"/>
            <a:ext cx="3357552" cy="1253384"/>
          </a:xfrm>
          <a:prstGeom prst="rect">
            <a:avLst/>
          </a:prstGeom>
        </p:spPr>
      </p:pic>
      <p:pic>
        <p:nvPicPr>
          <p:cNvPr id="9" name="Immagine 8">
            <a:extLst>
              <a:ext uri="{FF2B5EF4-FFF2-40B4-BE49-F238E27FC236}">
                <a16:creationId xmlns:a16="http://schemas.microsoft.com/office/drawing/2014/main" id="{09AD8CFA-50A4-4FD5-A7DE-D25DEC479C9E}"/>
              </a:ext>
            </a:extLst>
          </p:cNvPr>
          <p:cNvPicPr>
            <a:picLocks noChangeAspect="1"/>
          </p:cNvPicPr>
          <p:nvPr/>
        </p:nvPicPr>
        <p:blipFill>
          <a:blip r:embed="rId4"/>
          <a:stretch>
            <a:fillRect/>
          </a:stretch>
        </p:blipFill>
        <p:spPr>
          <a:xfrm>
            <a:off x="55756" y="4631759"/>
            <a:ext cx="6162164" cy="1951575"/>
          </a:xfrm>
          <a:prstGeom prst="rect">
            <a:avLst/>
          </a:prstGeom>
        </p:spPr>
      </p:pic>
    </p:spTree>
    <p:extLst>
      <p:ext uri="{BB962C8B-B14F-4D97-AF65-F5344CB8AC3E}">
        <p14:creationId xmlns:p14="http://schemas.microsoft.com/office/powerpoint/2010/main" val="663061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685683" y="111960"/>
            <a:ext cx="6807935" cy="838200"/>
          </a:xfrm>
        </p:spPr>
        <p:txBody>
          <a:bodyPr/>
          <a:lstStyle/>
          <a:p>
            <a:r>
              <a:rPr lang="en-US" dirty="0" err="1"/>
              <a:t>Oscillomety</a:t>
            </a:r>
            <a:r>
              <a:rPr lang="en-US" dirty="0"/>
              <a:t> + slow vital capacity</a:t>
            </a:r>
            <a:br>
              <a:rPr lang="en-US" dirty="0"/>
            </a:br>
            <a:r>
              <a:rPr lang="it-IT" dirty="0" err="1"/>
              <a:t>Specific</a:t>
            </a:r>
            <a:r>
              <a:rPr lang="it-IT" dirty="0"/>
              <a:t> </a:t>
            </a:r>
            <a:r>
              <a:rPr lang="it-IT" dirty="0" err="1"/>
              <a:t>airway</a:t>
            </a:r>
            <a:r>
              <a:rPr lang="it-IT" dirty="0"/>
              <a:t> </a:t>
            </a:r>
            <a:r>
              <a:rPr lang="it-IT" dirty="0" err="1"/>
              <a:t>conductance</a:t>
            </a:r>
            <a:r>
              <a:rPr lang="it-IT" dirty="0"/>
              <a:t> (</a:t>
            </a:r>
            <a:r>
              <a:rPr lang="it-IT" dirty="0" err="1"/>
              <a:t>sGrs</a:t>
            </a:r>
            <a:r>
              <a:rPr lang="it-IT" dirty="0"/>
              <a:t>)</a:t>
            </a:r>
          </a:p>
        </p:txBody>
      </p:sp>
      <p:pic>
        <p:nvPicPr>
          <p:cNvPr id="9" name="Immagine 8"/>
          <p:cNvPicPr>
            <a:picLocks noChangeAspect="1"/>
          </p:cNvPicPr>
          <p:nvPr/>
        </p:nvPicPr>
        <p:blipFill>
          <a:blip r:embed="rId2"/>
          <a:stretch>
            <a:fillRect/>
          </a:stretch>
        </p:blipFill>
        <p:spPr>
          <a:xfrm>
            <a:off x="2046708" y="850819"/>
            <a:ext cx="4660777" cy="1890771"/>
          </a:xfrm>
          <a:prstGeom prst="rect">
            <a:avLst/>
          </a:prstGeom>
          <a:ln>
            <a:solidFill>
              <a:srgbClr val="A8B400"/>
            </a:solidFill>
          </a:ln>
        </p:spPr>
      </p:pic>
      <p:pic>
        <p:nvPicPr>
          <p:cNvPr id="10" name="Immagine 9"/>
          <p:cNvPicPr>
            <a:picLocks noChangeAspect="1"/>
          </p:cNvPicPr>
          <p:nvPr/>
        </p:nvPicPr>
        <p:blipFill>
          <a:blip r:embed="rId3"/>
          <a:stretch>
            <a:fillRect/>
          </a:stretch>
        </p:blipFill>
        <p:spPr>
          <a:xfrm>
            <a:off x="250468" y="2859188"/>
            <a:ext cx="5740749" cy="3687662"/>
          </a:xfrm>
          <a:prstGeom prst="rect">
            <a:avLst/>
          </a:prstGeom>
        </p:spPr>
      </p:pic>
      <p:sp>
        <p:nvSpPr>
          <p:cNvPr id="4" name="Rettangolo 3"/>
          <p:cNvSpPr/>
          <p:nvPr/>
        </p:nvSpPr>
        <p:spPr>
          <a:xfrm>
            <a:off x="5828563" y="3076127"/>
            <a:ext cx="3097162" cy="3046988"/>
          </a:xfrm>
          <a:prstGeom prst="rect">
            <a:avLst/>
          </a:prstGeom>
        </p:spPr>
        <p:txBody>
          <a:bodyPr wrap="square">
            <a:spAutoFit/>
          </a:bodyPr>
          <a:lstStyle/>
          <a:p>
            <a:pPr algn="just"/>
            <a:r>
              <a:rPr lang="en-US" sz="1600" i="1">
                <a:latin typeface="Klavika Lt" panose="02000000000000000000" pitchFamily="50" charset="0"/>
              </a:rPr>
              <a:t>“In our cohort, the sGrs outperformed the </a:t>
            </a:r>
            <a:r>
              <a:rPr lang="en-US" sz="1600" i="1" err="1">
                <a:latin typeface="Klavika Lt" panose="02000000000000000000" pitchFamily="50" charset="0"/>
              </a:rPr>
              <a:t>spirometric</a:t>
            </a:r>
            <a:r>
              <a:rPr lang="en-US" sz="1600" i="1">
                <a:latin typeface="Klavika Lt" panose="02000000000000000000" pitchFamily="50" charset="0"/>
              </a:rPr>
              <a:t> and the FOT indices Rrs5 and Xrs5 regarding their relationship with N2‐MBW outcomes.</a:t>
            </a:r>
          </a:p>
          <a:p>
            <a:pPr algn="just"/>
            <a:r>
              <a:rPr lang="en-US" sz="1600" i="1" u="sng">
                <a:latin typeface="Klavika Lt" panose="02000000000000000000" pitchFamily="50" charset="0"/>
              </a:rPr>
              <a:t>Notably, the relationship between LCI and sGrs remained unaffected by lung hyperinflation, as opposed to that between LCI and FEF25‐ 75, Rrs5, or Xrs5, which was significantly reduced at higher RV/TLC values </a:t>
            </a:r>
            <a:r>
              <a:rPr lang="en-US" sz="1600" i="1">
                <a:latin typeface="Klavika Lt" panose="02000000000000000000" pitchFamily="50" charset="0"/>
              </a:rPr>
              <a:t>(Figure 4).”</a:t>
            </a:r>
            <a:endParaRPr lang="it-IT" sz="1600" i="1">
              <a:latin typeface="Klavika Lt" panose="02000000000000000000" pitchFamily="50" charset="0"/>
            </a:endParaRPr>
          </a:p>
        </p:txBody>
      </p:sp>
      <p:sp>
        <p:nvSpPr>
          <p:cNvPr id="5" name="CasellaDiTesto 4"/>
          <p:cNvSpPr txBox="1"/>
          <p:nvPr/>
        </p:nvSpPr>
        <p:spPr>
          <a:xfrm>
            <a:off x="5195312" y="695927"/>
            <a:ext cx="1345240" cy="246221"/>
          </a:xfrm>
          <a:prstGeom prst="rect">
            <a:avLst/>
          </a:prstGeom>
          <a:noFill/>
        </p:spPr>
        <p:txBody>
          <a:bodyPr wrap="none" rtlCol="0">
            <a:spAutoFit/>
          </a:bodyPr>
          <a:lstStyle/>
          <a:p>
            <a:r>
              <a:rPr lang="it-IT" sz="1000" err="1"/>
              <a:t>Pediatric</a:t>
            </a:r>
            <a:r>
              <a:rPr lang="it-IT" sz="1000"/>
              <a:t> </a:t>
            </a:r>
            <a:r>
              <a:rPr lang="it-IT" sz="1000" err="1"/>
              <a:t>Pulmonology</a:t>
            </a:r>
            <a:endParaRPr lang="it-IT" sz="1000"/>
          </a:p>
        </p:txBody>
      </p:sp>
    </p:spTree>
    <p:extLst>
      <p:ext uri="{BB962C8B-B14F-4D97-AF65-F5344CB8AC3E}">
        <p14:creationId xmlns:p14="http://schemas.microsoft.com/office/powerpoint/2010/main" val="20278149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36378" y="108461"/>
            <a:ext cx="7954215" cy="838200"/>
          </a:xfrm>
        </p:spPr>
        <p:txBody>
          <a:bodyPr/>
          <a:lstStyle/>
          <a:p>
            <a:r>
              <a:rPr lang="en-US" dirty="0"/>
              <a:t>Forced Oscillation Technique or </a:t>
            </a:r>
            <a:r>
              <a:rPr lang="en-US" dirty="0" err="1"/>
              <a:t>Oscillometry</a:t>
            </a:r>
            <a:endParaRPr lang="en-US" dirty="0"/>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647" y="946661"/>
            <a:ext cx="3686205" cy="4509120"/>
          </a:xfrm>
          <a:prstGeom prst="rect">
            <a:avLst/>
          </a:prstGeom>
        </p:spPr>
      </p:pic>
      <p:sp>
        <p:nvSpPr>
          <p:cNvPr id="25" name="Rectangle 29"/>
          <p:cNvSpPr>
            <a:spLocks noChangeAspect="1" noChangeArrowheads="1"/>
          </p:cNvSpPr>
          <p:nvPr/>
        </p:nvSpPr>
        <p:spPr bwMode="auto">
          <a:xfrm>
            <a:off x="6077891" y="4685270"/>
            <a:ext cx="142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pPr algn="ctr" eaLnBrk="1" hangingPunct="1">
              <a:spcBef>
                <a:spcPct val="0"/>
              </a:spcBef>
            </a:pPr>
            <a:r>
              <a:rPr lang="en-US" sz="1800" b="1">
                <a:solidFill>
                  <a:srgbClr val="FF0000"/>
                </a:solidFill>
                <a:latin typeface="Times New Roman" pitchFamily="18" charset="0"/>
              </a:rPr>
              <a:t>respiratory muscles</a:t>
            </a:r>
          </a:p>
          <a:p>
            <a:pPr algn="ctr" eaLnBrk="1" hangingPunct="1">
              <a:spcBef>
                <a:spcPct val="0"/>
              </a:spcBef>
            </a:pPr>
            <a:r>
              <a:rPr lang="en-US" sz="1800" b="1">
                <a:solidFill>
                  <a:srgbClr val="FF0000"/>
                </a:solidFill>
                <a:latin typeface="Times New Roman" pitchFamily="18" charset="0"/>
              </a:rPr>
              <a:t>pressure</a:t>
            </a:r>
          </a:p>
        </p:txBody>
      </p:sp>
      <p:cxnSp>
        <p:nvCxnSpPr>
          <p:cNvPr id="38" name="AutoShape 59"/>
          <p:cNvCxnSpPr>
            <a:cxnSpLocks noChangeAspect="1" noChangeShapeType="1"/>
          </p:cNvCxnSpPr>
          <p:nvPr/>
        </p:nvCxnSpPr>
        <p:spPr bwMode="auto">
          <a:xfrm>
            <a:off x="1880399" y="2149012"/>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1" name="Line 73"/>
          <p:cNvSpPr>
            <a:spLocks noChangeAspect="1" noChangeShapeType="1"/>
          </p:cNvSpPr>
          <p:nvPr/>
        </p:nvSpPr>
        <p:spPr bwMode="auto">
          <a:xfrm>
            <a:off x="3171432" y="2141075"/>
            <a:ext cx="792093"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it-IT"/>
          </a:p>
        </p:txBody>
      </p:sp>
      <p:cxnSp>
        <p:nvCxnSpPr>
          <p:cNvPr id="31" name="AutoShape 59"/>
          <p:cNvCxnSpPr>
            <a:cxnSpLocks noChangeAspect="1" noChangeShapeType="1"/>
          </p:cNvCxnSpPr>
          <p:nvPr/>
        </p:nvCxnSpPr>
        <p:spPr bwMode="auto">
          <a:xfrm>
            <a:off x="1880399" y="2149012"/>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0" name="Gruppo 9">
            <a:extLst>
              <a:ext uri="{FF2B5EF4-FFF2-40B4-BE49-F238E27FC236}">
                <a16:creationId xmlns:a16="http://schemas.microsoft.com/office/drawing/2014/main" id="{F328722B-84CB-4E0B-A8AD-AEA1C620678B}"/>
              </a:ext>
            </a:extLst>
          </p:cNvPr>
          <p:cNvGrpSpPr/>
          <p:nvPr/>
        </p:nvGrpSpPr>
        <p:grpSpPr>
          <a:xfrm>
            <a:off x="4601431" y="4581129"/>
            <a:ext cx="278559" cy="508972"/>
            <a:chOff x="719138" y="4869160"/>
            <a:chExt cx="520959" cy="1412771"/>
          </a:xfrm>
        </p:grpSpPr>
        <p:sp>
          <p:nvSpPr>
            <p:cNvPr id="8" name="Ovale 7">
              <a:extLst>
                <a:ext uri="{FF2B5EF4-FFF2-40B4-BE49-F238E27FC236}">
                  <a16:creationId xmlns:a16="http://schemas.microsoft.com/office/drawing/2014/main" id="{C5AF7214-D6D2-49CF-98C9-D4F78FA08752}"/>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7" name="Ovale 46">
              <a:extLst>
                <a:ext uri="{FF2B5EF4-FFF2-40B4-BE49-F238E27FC236}">
                  <a16:creationId xmlns:a16="http://schemas.microsoft.com/office/drawing/2014/main" id="{9CC3B81E-AA2D-4CC2-81F4-BEB949B239B0}"/>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8" name="Ovale 47">
              <a:extLst>
                <a:ext uri="{FF2B5EF4-FFF2-40B4-BE49-F238E27FC236}">
                  <a16:creationId xmlns:a16="http://schemas.microsoft.com/office/drawing/2014/main" id="{36DA6069-2594-4BD1-AEF9-FB8AAFCAE564}"/>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9" name="Ovale 48">
              <a:extLst>
                <a:ext uri="{FF2B5EF4-FFF2-40B4-BE49-F238E27FC236}">
                  <a16:creationId xmlns:a16="http://schemas.microsoft.com/office/drawing/2014/main" id="{AEEA47BC-C379-495B-BA60-3000A63AD8F5}"/>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59" name="Gruppo 58">
            <a:extLst>
              <a:ext uri="{FF2B5EF4-FFF2-40B4-BE49-F238E27FC236}">
                <a16:creationId xmlns:a16="http://schemas.microsoft.com/office/drawing/2014/main" id="{E469A635-9CC1-DA9E-C8FA-CDEA5BEC57EA}"/>
              </a:ext>
            </a:extLst>
          </p:cNvPr>
          <p:cNvGrpSpPr/>
          <p:nvPr/>
        </p:nvGrpSpPr>
        <p:grpSpPr>
          <a:xfrm>
            <a:off x="3972766" y="2439616"/>
            <a:ext cx="1574931" cy="2110043"/>
            <a:chOff x="1752842" y="3258982"/>
            <a:chExt cx="1818843" cy="2217738"/>
          </a:xfrm>
        </p:grpSpPr>
        <p:sp>
          <p:nvSpPr>
            <p:cNvPr id="7" name="AutoShape 5">
              <a:extLst>
                <a:ext uri="{FF2B5EF4-FFF2-40B4-BE49-F238E27FC236}">
                  <a16:creationId xmlns:a16="http://schemas.microsoft.com/office/drawing/2014/main" id="{553CC01C-ABF2-6C8E-2849-20EE22BEC8D8}"/>
                </a:ext>
              </a:extLst>
            </p:cNvPr>
            <p:cNvSpPr>
              <a:spLocks noChangeAspect="1" noChangeArrowheads="1"/>
            </p:cNvSpPr>
            <p:nvPr/>
          </p:nvSpPr>
          <p:spPr bwMode="auto">
            <a:xfrm>
              <a:off x="2573372" y="5219077"/>
              <a:ext cx="158022" cy="257643"/>
            </a:xfrm>
            <a:prstGeom prst="downArrow">
              <a:avLst>
                <a:gd name="adj1" fmla="val 50000"/>
                <a:gd name="adj2" fmla="val 34459"/>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1" name="AutoShape 6">
              <a:extLst>
                <a:ext uri="{FF2B5EF4-FFF2-40B4-BE49-F238E27FC236}">
                  <a16:creationId xmlns:a16="http://schemas.microsoft.com/office/drawing/2014/main" id="{EF1E68D8-A184-F6D4-F568-ABF37AF3BFDB}"/>
                </a:ext>
              </a:extLst>
            </p:cNvPr>
            <p:cNvSpPr>
              <a:spLocks noChangeAspect="1" noChangeArrowheads="1"/>
            </p:cNvSpPr>
            <p:nvPr/>
          </p:nvSpPr>
          <p:spPr bwMode="auto">
            <a:xfrm rot="15224719">
              <a:off x="3369216" y="4325776"/>
              <a:ext cx="202072" cy="202866"/>
            </a:xfrm>
            <a:prstGeom prst="downArrow">
              <a:avLst>
                <a:gd name="adj1" fmla="val 50000"/>
                <a:gd name="adj2" fmla="val 29688"/>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2" name="AutoShape 7">
              <a:extLst>
                <a:ext uri="{FF2B5EF4-FFF2-40B4-BE49-F238E27FC236}">
                  <a16:creationId xmlns:a16="http://schemas.microsoft.com/office/drawing/2014/main" id="{9D8A03B9-8D64-A064-AB09-70D0F2E81197}"/>
                </a:ext>
              </a:extLst>
            </p:cNvPr>
            <p:cNvSpPr>
              <a:spLocks noChangeAspect="1" noChangeArrowheads="1"/>
            </p:cNvSpPr>
            <p:nvPr/>
          </p:nvSpPr>
          <p:spPr bwMode="auto">
            <a:xfrm rot="6375281" flipH="1">
              <a:off x="1752803" y="4324352"/>
              <a:ext cx="200809" cy="200731"/>
            </a:xfrm>
            <a:prstGeom prst="downArrow">
              <a:avLst>
                <a:gd name="adj1" fmla="val 50000"/>
                <a:gd name="adj2" fmla="val 29560"/>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6" name="Arc 8">
              <a:extLst>
                <a:ext uri="{FF2B5EF4-FFF2-40B4-BE49-F238E27FC236}">
                  <a16:creationId xmlns:a16="http://schemas.microsoft.com/office/drawing/2014/main" id="{BFC37881-D35C-0BCA-552E-310A49A947E4}"/>
                </a:ext>
              </a:extLst>
            </p:cNvPr>
            <p:cNvSpPr>
              <a:spLocks noChangeAspect="1"/>
            </p:cNvSpPr>
            <p:nvPr/>
          </p:nvSpPr>
          <p:spPr bwMode="auto">
            <a:xfrm flipH="1">
              <a:off x="1863341" y="3574717"/>
              <a:ext cx="711098" cy="1883059"/>
            </a:xfrm>
            <a:custGeom>
              <a:avLst/>
              <a:gdLst>
                <a:gd name="G0" fmla="+- 0 0 0"/>
                <a:gd name="G1" fmla="+- 21600 0 0"/>
                <a:gd name="G2" fmla="+- 21600 0 0"/>
                <a:gd name="T0" fmla="*/ 0 w 21600"/>
                <a:gd name="T1" fmla="*/ 0 h 22444"/>
                <a:gd name="T2" fmla="*/ 21583 w 21600"/>
                <a:gd name="T3" fmla="*/ 22444 h 22444"/>
                <a:gd name="T4" fmla="*/ 0 w 21600"/>
                <a:gd name="T5" fmla="*/ 21600 h 22444"/>
              </a:gdLst>
              <a:ahLst/>
              <a:cxnLst>
                <a:cxn ang="0">
                  <a:pos x="T0" y="T1"/>
                </a:cxn>
                <a:cxn ang="0">
                  <a:pos x="T2" y="T3"/>
                </a:cxn>
                <a:cxn ang="0">
                  <a:pos x="T4" y="T5"/>
                </a:cxn>
              </a:cxnLst>
              <a:rect l="0" t="0" r="r" b="b"/>
              <a:pathLst>
                <a:path w="21600" h="22444" fill="none" extrusionOk="0">
                  <a:moveTo>
                    <a:pt x="-1" y="0"/>
                  </a:moveTo>
                  <a:cubicBezTo>
                    <a:pt x="11929" y="0"/>
                    <a:pt x="21600" y="9670"/>
                    <a:pt x="21600" y="21600"/>
                  </a:cubicBezTo>
                  <a:cubicBezTo>
                    <a:pt x="21600" y="21881"/>
                    <a:pt x="21594" y="22162"/>
                    <a:pt x="21583" y="22444"/>
                  </a:cubicBezTo>
                </a:path>
                <a:path w="21600" h="22444" stroke="0" extrusionOk="0">
                  <a:moveTo>
                    <a:pt x="-1" y="0"/>
                  </a:moveTo>
                  <a:cubicBezTo>
                    <a:pt x="11929" y="0"/>
                    <a:pt x="21600" y="9670"/>
                    <a:pt x="21600" y="21600"/>
                  </a:cubicBezTo>
                  <a:cubicBezTo>
                    <a:pt x="21600" y="21881"/>
                    <a:pt x="21594" y="22162"/>
                    <a:pt x="21583" y="22444"/>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9" name="Arc 9">
              <a:extLst>
                <a:ext uri="{FF2B5EF4-FFF2-40B4-BE49-F238E27FC236}">
                  <a16:creationId xmlns:a16="http://schemas.microsoft.com/office/drawing/2014/main" id="{2DCE1682-A043-4466-10AC-CFC704E91F41}"/>
                </a:ext>
              </a:extLst>
            </p:cNvPr>
            <p:cNvSpPr>
              <a:spLocks noChangeAspect="1"/>
            </p:cNvSpPr>
            <p:nvPr/>
          </p:nvSpPr>
          <p:spPr bwMode="auto">
            <a:xfrm flipH="1">
              <a:off x="1869747" y="5210237"/>
              <a:ext cx="1589828" cy="266483"/>
            </a:xfrm>
            <a:custGeom>
              <a:avLst/>
              <a:gdLst>
                <a:gd name="G0" fmla="+- 21580 0 0"/>
                <a:gd name="G1" fmla="+- 21600 0 0"/>
                <a:gd name="G2" fmla="+- 21600 0 0"/>
                <a:gd name="T0" fmla="*/ 0 w 43032"/>
                <a:gd name="T1" fmla="*/ 20675 h 21600"/>
                <a:gd name="T2" fmla="*/ 43032 w 43032"/>
                <a:gd name="T3" fmla="*/ 19073 h 21600"/>
                <a:gd name="T4" fmla="*/ 21580 w 43032"/>
                <a:gd name="T5" fmla="*/ 21600 h 21600"/>
              </a:gdLst>
              <a:ahLst/>
              <a:cxnLst>
                <a:cxn ang="0">
                  <a:pos x="T0" y="T1"/>
                </a:cxn>
                <a:cxn ang="0">
                  <a:pos x="T2" y="T3"/>
                </a:cxn>
                <a:cxn ang="0">
                  <a:pos x="T4" y="T5"/>
                </a:cxn>
              </a:cxnLst>
              <a:rect l="0" t="0" r="r" b="b"/>
              <a:pathLst>
                <a:path w="43032" h="21600" fill="none" extrusionOk="0">
                  <a:moveTo>
                    <a:pt x="-1" y="20674"/>
                  </a:moveTo>
                  <a:cubicBezTo>
                    <a:pt x="495" y="9116"/>
                    <a:pt x="10010" y="-1"/>
                    <a:pt x="21580" y="0"/>
                  </a:cubicBezTo>
                  <a:cubicBezTo>
                    <a:pt x="32531" y="0"/>
                    <a:pt x="41750" y="8196"/>
                    <a:pt x="43031" y="19073"/>
                  </a:cubicBezTo>
                </a:path>
                <a:path w="43032" h="21600" stroke="0" extrusionOk="0">
                  <a:moveTo>
                    <a:pt x="-1" y="20674"/>
                  </a:moveTo>
                  <a:cubicBezTo>
                    <a:pt x="495" y="9116"/>
                    <a:pt x="10010" y="-1"/>
                    <a:pt x="21580" y="0"/>
                  </a:cubicBezTo>
                  <a:cubicBezTo>
                    <a:pt x="32531" y="0"/>
                    <a:pt x="41750" y="8196"/>
                    <a:pt x="43031" y="19073"/>
                  </a:cubicBezTo>
                  <a:lnTo>
                    <a:pt x="2158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0" name="Arc 10">
              <a:extLst>
                <a:ext uri="{FF2B5EF4-FFF2-40B4-BE49-F238E27FC236}">
                  <a16:creationId xmlns:a16="http://schemas.microsoft.com/office/drawing/2014/main" id="{071E3A4F-5EDF-84BA-50B6-86CAE933E499}"/>
                </a:ext>
              </a:extLst>
            </p:cNvPr>
            <p:cNvSpPr>
              <a:spLocks noChangeAspect="1"/>
            </p:cNvSpPr>
            <p:nvPr/>
          </p:nvSpPr>
          <p:spPr bwMode="auto">
            <a:xfrm>
              <a:off x="2751680" y="3574721"/>
              <a:ext cx="713234" cy="1890635"/>
            </a:xfrm>
            <a:custGeom>
              <a:avLst/>
              <a:gdLst>
                <a:gd name="G0" fmla="+- 0 0 0"/>
                <a:gd name="G1" fmla="+- 21600 0 0"/>
                <a:gd name="G2" fmla="+- 21600 0 0"/>
                <a:gd name="T0" fmla="*/ 0 w 21600"/>
                <a:gd name="T1" fmla="*/ 0 h 22545"/>
                <a:gd name="T2" fmla="*/ 21579 w 21600"/>
                <a:gd name="T3" fmla="*/ 22545 h 22545"/>
                <a:gd name="T4" fmla="*/ 0 w 21600"/>
                <a:gd name="T5" fmla="*/ 21600 h 22545"/>
              </a:gdLst>
              <a:ahLst/>
              <a:cxnLst>
                <a:cxn ang="0">
                  <a:pos x="T0" y="T1"/>
                </a:cxn>
                <a:cxn ang="0">
                  <a:pos x="T2" y="T3"/>
                </a:cxn>
                <a:cxn ang="0">
                  <a:pos x="T4" y="T5"/>
                </a:cxn>
              </a:cxnLst>
              <a:rect l="0" t="0" r="r" b="b"/>
              <a:pathLst>
                <a:path w="21600" h="22545" fill="none" extrusionOk="0">
                  <a:moveTo>
                    <a:pt x="-1" y="0"/>
                  </a:moveTo>
                  <a:cubicBezTo>
                    <a:pt x="11929" y="0"/>
                    <a:pt x="21600" y="9670"/>
                    <a:pt x="21600" y="21600"/>
                  </a:cubicBezTo>
                  <a:cubicBezTo>
                    <a:pt x="21600" y="21915"/>
                    <a:pt x="21593" y="22230"/>
                    <a:pt x="21579" y="22545"/>
                  </a:cubicBezTo>
                </a:path>
                <a:path w="21600" h="22545" stroke="0" extrusionOk="0">
                  <a:moveTo>
                    <a:pt x="-1" y="0"/>
                  </a:moveTo>
                  <a:cubicBezTo>
                    <a:pt x="11929" y="0"/>
                    <a:pt x="21600" y="9670"/>
                    <a:pt x="21600" y="21600"/>
                  </a:cubicBezTo>
                  <a:cubicBezTo>
                    <a:pt x="21600" y="21915"/>
                    <a:pt x="21593" y="22230"/>
                    <a:pt x="21579" y="22545"/>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nvGrpSpPr>
            <p:cNvPr id="22" name="Group 11">
              <a:extLst>
                <a:ext uri="{FF2B5EF4-FFF2-40B4-BE49-F238E27FC236}">
                  <a16:creationId xmlns:a16="http://schemas.microsoft.com/office/drawing/2014/main" id="{7488AE2F-3F32-5217-3A2C-F899CCB00AC7}"/>
                </a:ext>
              </a:extLst>
            </p:cNvPr>
            <p:cNvGrpSpPr>
              <a:grpSpLocks noChangeAspect="1"/>
            </p:cNvGrpSpPr>
            <p:nvPr/>
          </p:nvGrpSpPr>
          <p:grpSpPr bwMode="auto">
            <a:xfrm>
              <a:off x="2358767" y="3258982"/>
              <a:ext cx="604327" cy="1130340"/>
              <a:chOff x="2016" y="1008"/>
              <a:chExt cx="817" cy="1200"/>
            </a:xfrm>
          </p:grpSpPr>
          <p:sp>
            <p:nvSpPr>
              <p:cNvPr id="24" name="Freeform 12">
                <a:extLst>
                  <a:ext uri="{FF2B5EF4-FFF2-40B4-BE49-F238E27FC236}">
                    <a16:creationId xmlns:a16="http://schemas.microsoft.com/office/drawing/2014/main" id="{B789A007-6992-EAB5-A8D1-1F638F930D6E}"/>
                  </a:ext>
                </a:extLst>
              </p:cNvPr>
              <p:cNvSpPr>
                <a:spLocks noChangeAspect="1"/>
              </p:cNvSpPr>
              <p:nvPr/>
            </p:nvSpPr>
            <p:spPr bwMode="auto">
              <a:xfrm>
                <a:off x="2016"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33" name="Freeform 13">
                <a:extLst>
                  <a:ext uri="{FF2B5EF4-FFF2-40B4-BE49-F238E27FC236}">
                    <a16:creationId xmlns:a16="http://schemas.microsoft.com/office/drawing/2014/main" id="{9F853A19-2BC5-AB70-9514-003AF3326580}"/>
                  </a:ext>
                </a:extLst>
              </p:cNvPr>
              <p:cNvSpPr>
                <a:spLocks noChangeAspect="1"/>
              </p:cNvSpPr>
              <p:nvPr/>
            </p:nvSpPr>
            <p:spPr bwMode="auto">
              <a:xfrm>
                <a:off x="2133"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0" name="Freeform 14">
                <a:extLst>
                  <a:ext uri="{FF2B5EF4-FFF2-40B4-BE49-F238E27FC236}">
                    <a16:creationId xmlns:a16="http://schemas.microsoft.com/office/drawing/2014/main" id="{AF0133B5-0E76-BB4C-3492-BF5A3B7AF206}"/>
                  </a:ext>
                </a:extLst>
              </p:cNvPr>
              <p:cNvSpPr>
                <a:spLocks noChangeAspect="1"/>
              </p:cNvSpPr>
              <p:nvPr/>
            </p:nvSpPr>
            <p:spPr bwMode="auto">
              <a:xfrm flipH="1">
                <a:off x="2545"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1" name="Freeform 15">
                <a:extLst>
                  <a:ext uri="{FF2B5EF4-FFF2-40B4-BE49-F238E27FC236}">
                    <a16:creationId xmlns:a16="http://schemas.microsoft.com/office/drawing/2014/main" id="{44B38398-8A2F-4758-4C01-E149418EFD45}"/>
                  </a:ext>
                </a:extLst>
              </p:cNvPr>
              <p:cNvSpPr>
                <a:spLocks noChangeAspect="1"/>
              </p:cNvSpPr>
              <p:nvPr/>
            </p:nvSpPr>
            <p:spPr bwMode="auto">
              <a:xfrm flipH="1">
                <a:off x="2428"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nvGrpSpPr>
            <p:cNvPr id="52" name="Group 16">
              <a:extLst>
                <a:ext uri="{FF2B5EF4-FFF2-40B4-BE49-F238E27FC236}">
                  <a16:creationId xmlns:a16="http://schemas.microsoft.com/office/drawing/2014/main" id="{95BEAA08-F937-5027-5A24-E1958EE23807}"/>
                </a:ext>
              </a:extLst>
            </p:cNvPr>
            <p:cNvGrpSpPr>
              <a:grpSpLocks noChangeAspect="1"/>
            </p:cNvGrpSpPr>
            <p:nvPr/>
          </p:nvGrpSpPr>
          <p:grpSpPr bwMode="auto">
            <a:xfrm>
              <a:off x="1930607" y="3665649"/>
              <a:ext cx="1460634" cy="1632995"/>
              <a:chOff x="1440" y="1440"/>
              <a:chExt cx="1969" cy="1732"/>
            </a:xfrm>
          </p:grpSpPr>
          <p:sp>
            <p:nvSpPr>
              <p:cNvPr id="53" name="Arc 17">
                <a:extLst>
                  <a:ext uri="{FF2B5EF4-FFF2-40B4-BE49-F238E27FC236}">
                    <a16:creationId xmlns:a16="http://schemas.microsoft.com/office/drawing/2014/main" id="{8B209852-6ED1-3DB8-4EE4-0CF603E1EB26}"/>
                  </a:ext>
                </a:extLst>
              </p:cNvPr>
              <p:cNvSpPr>
                <a:spLocks noChangeAspect="1"/>
              </p:cNvSpPr>
              <p:nvPr/>
            </p:nvSpPr>
            <p:spPr bwMode="auto">
              <a:xfrm flipH="1">
                <a:off x="1440"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4" name="Arc 18">
                <a:extLst>
                  <a:ext uri="{FF2B5EF4-FFF2-40B4-BE49-F238E27FC236}">
                    <a16:creationId xmlns:a16="http://schemas.microsoft.com/office/drawing/2014/main" id="{89258CE1-E92B-F7E4-7423-A82925A5BBA7}"/>
                  </a:ext>
                </a:extLst>
              </p:cNvPr>
              <p:cNvSpPr>
                <a:spLocks noChangeAspect="1"/>
              </p:cNvSpPr>
              <p:nvPr/>
            </p:nvSpPr>
            <p:spPr bwMode="auto">
              <a:xfrm>
                <a:off x="1443"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5" name="Arc 19">
                <a:extLst>
                  <a:ext uri="{FF2B5EF4-FFF2-40B4-BE49-F238E27FC236}">
                    <a16:creationId xmlns:a16="http://schemas.microsoft.com/office/drawing/2014/main" id="{D5FF5887-6CE5-95D8-F45E-3F854FD8C7CF}"/>
                  </a:ext>
                </a:extLst>
              </p:cNvPr>
              <p:cNvSpPr>
                <a:spLocks noChangeAspect="1"/>
              </p:cNvSpPr>
              <p:nvPr/>
            </p:nvSpPr>
            <p:spPr bwMode="auto">
              <a:xfrm flipH="1">
                <a:off x="2304"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6" name="Arc 20">
                <a:extLst>
                  <a:ext uri="{FF2B5EF4-FFF2-40B4-BE49-F238E27FC236}">
                    <a16:creationId xmlns:a16="http://schemas.microsoft.com/office/drawing/2014/main" id="{4D1E79E0-5C8E-52CC-9574-6EEC56A95352}"/>
                  </a:ext>
                </a:extLst>
              </p:cNvPr>
              <p:cNvSpPr>
                <a:spLocks noChangeAspect="1"/>
              </p:cNvSpPr>
              <p:nvPr/>
            </p:nvSpPr>
            <p:spPr bwMode="auto">
              <a:xfrm>
                <a:off x="2545"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7" name="Arc 21">
                <a:extLst>
                  <a:ext uri="{FF2B5EF4-FFF2-40B4-BE49-F238E27FC236}">
                    <a16:creationId xmlns:a16="http://schemas.microsoft.com/office/drawing/2014/main" id="{406857E1-942F-A063-8BBF-304FDB5C5F4D}"/>
                  </a:ext>
                </a:extLst>
              </p:cNvPr>
              <p:cNvSpPr>
                <a:spLocks noChangeAspect="1"/>
              </p:cNvSpPr>
              <p:nvPr/>
            </p:nvSpPr>
            <p:spPr bwMode="auto">
              <a:xfrm flipH="1">
                <a:off x="2422"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8" name="Arc 22">
                <a:extLst>
                  <a:ext uri="{FF2B5EF4-FFF2-40B4-BE49-F238E27FC236}">
                    <a16:creationId xmlns:a16="http://schemas.microsoft.com/office/drawing/2014/main" id="{4DD3CA89-6D47-3867-1C22-621144937FF9}"/>
                  </a:ext>
                </a:extLst>
              </p:cNvPr>
              <p:cNvSpPr>
                <a:spLocks noChangeAspect="1"/>
              </p:cNvSpPr>
              <p:nvPr/>
            </p:nvSpPr>
            <p:spPr bwMode="auto">
              <a:xfrm>
                <a:off x="2305"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grpSp>
        <p:nvGrpSpPr>
          <p:cNvPr id="65" name="Gruppo 64">
            <a:extLst>
              <a:ext uri="{FF2B5EF4-FFF2-40B4-BE49-F238E27FC236}">
                <a16:creationId xmlns:a16="http://schemas.microsoft.com/office/drawing/2014/main" id="{04DAC089-E037-F8F5-3D97-AAE21E425887}"/>
              </a:ext>
            </a:extLst>
          </p:cNvPr>
          <p:cNvGrpSpPr/>
          <p:nvPr/>
        </p:nvGrpSpPr>
        <p:grpSpPr>
          <a:xfrm rot="6459466">
            <a:off x="3916103" y="2991504"/>
            <a:ext cx="209117" cy="418046"/>
            <a:chOff x="719138" y="4869160"/>
            <a:chExt cx="520959" cy="1412771"/>
          </a:xfrm>
        </p:grpSpPr>
        <p:sp>
          <p:nvSpPr>
            <p:cNvPr id="66" name="Ovale 65">
              <a:extLst>
                <a:ext uri="{FF2B5EF4-FFF2-40B4-BE49-F238E27FC236}">
                  <a16:creationId xmlns:a16="http://schemas.microsoft.com/office/drawing/2014/main" id="{8B90388B-6B6A-B631-A1C4-47810365EB48}"/>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7" name="Ovale 66">
              <a:extLst>
                <a:ext uri="{FF2B5EF4-FFF2-40B4-BE49-F238E27FC236}">
                  <a16:creationId xmlns:a16="http://schemas.microsoft.com/office/drawing/2014/main" id="{41007BDA-8259-4C11-1B4C-5DF9585D80F6}"/>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8" name="Ovale 67">
              <a:extLst>
                <a:ext uri="{FF2B5EF4-FFF2-40B4-BE49-F238E27FC236}">
                  <a16:creationId xmlns:a16="http://schemas.microsoft.com/office/drawing/2014/main" id="{B54F58E1-82DB-7183-01F0-AA581B5CC4C2}"/>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9" name="Ovale 68">
              <a:extLst>
                <a:ext uri="{FF2B5EF4-FFF2-40B4-BE49-F238E27FC236}">
                  <a16:creationId xmlns:a16="http://schemas.microsoft.com/office/drawing/2014/main" id="{48B7CF97-C883-18A6-0749-94A1731F00AC}"/>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70" name="Gruppo 69">
            <a:extLst>
              <a:ext uri="{FF2B5EF4-FFF2-40B4-BE49-F238E27FC236}">
                <a16:creationId xmlns:a16="http://schemas.microsoft.com/office/drawing/2014/main" id="{F5B09B38-3D27-0067-3985-CB67E8DE137A}"/>
              </a:ext>
            </a:extLst>
          </p:cNvPr>
          <p:cNvGrpSpPr/>
          <p:nvPr/>
        </p:nvGrpSpPr>
        <p:grpSpPr>
          <a:xfrm rot="14746715">
            <a:off x="5392813" y="2966365"/>
            <a:ext cx="209117" cy="418046"/>
            <a:chOff x="719138" y="4869160"/>
            <a:chExt cx="520959" cy="1412771"/>
          </a:xfrm>
        </p:grpSpPr>
        <p:sp>
          <p:nvSpPr>
            <p:cNvPr id="71" name="Ovale 70">
              <a:extLst>
                <a:ext uri="{FF2B5EF4-FFF2-40B4-BE49-F238E27FC236}">
                  <a16:creationId xmlns:a16="http://schemas.microsoft.com/office/drawing/2014/main" id="{77696898-11ED-573E-692D-8EBC6F1CBAC9}"/>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2" name="Ovale 71">
              <a:extLst>
                <a:ext uri="{FF2B5EF4-FFF2-40B4-BE49-F238E27FC236}">
                  <a16:creationId xmlns:a16="http://schemas.microsoft.com/office/drawing/2014/main" id="{C02014A1-CC02-037B-7BEA-DDC09ECFAF6B}"/>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3" name="Ovale 72">
              <a:extLst>
                <a:ext uri="{FF2B5EF4-FFF2-40B4-BE49-F238E27FC236}">
                  <a16:creationId xmlns:a16="http://schemas.microsoft.com/office/drawing/2014/main" id="{B08CC2E0-BE63-4F71-ED5D-82A54B27567A}"/>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4" name="Ovale 73">
              <a:extLst>
                <a:ext uri="{FF2B5EF4-FFF2-40B4-BE49-F238E27FC236}">
                  <a16:creationId xmlns:a16="http://schemas.microsoft.com/office/drawing/2014/main" id="{01E89879-360F-4BA3-947C-2DEF2F76EBD6}"/>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cxnSp>
        <p:nvCxnSpPr>
          <p:cNvPr id="77" name="Connettore 2 76">
            <a:extLst>
              <a:ext uri="{FF2B5EF4-FFF2-40B4-BE49-F238E27FC236}">
                <a16:creationId xmlns:a16="http://schemas.microsoft.com/office/drawing/2014/main" id="{FA5D5144-B97E-E537-F9CC-A0D5A0617443}"/>
              </a:ext>
            </a:extLst>
          </p:cNvPr>
          <p:cNvCxnSpPr/>
          <p:nvPr/>
        </p:nvCxnSpPr>
        <p:spPr bwMode="auto">
          <a:xfrm>
            <a:off x="5586462" y="3363563"/>
            <a:ext cx="634217" cy="1764112"/>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ttore 2 79">
            <a:extLst>
              <a:ext uri="{FF2B5EF4-FFF2-40B4-BE49-F238E27FC236}">
                <a16:creationId xmlns:a16="http://schemas.microsoft.com/office/drawing/2014/main" id="{2F8173AC-96C0-408C-E0F8-CB9B421B3BBB}"/>
              </a:ext>
            </a:extLst>
          </p:cNvPr>
          <p:cNvCxnSpPr/>
          <p:nvPr/>
        </p:nvCxnSpPr>
        <p:spPr bwMode="auto">
          <a:xfrm>
            <a:off x="4978876" y="4990904"/>
            <a:ext cx="1241803" cy="175780"/>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magine 3">
            <a:extLst>
              <a:ext uri="{FF2B5EF4-FFF2-40B4-BE49-F238E27FC236}">
                <a16:creationId xmlns:a16="http://schemas.microsoft.com/office/drawing/2014/main" id="{911E9CF9-CCA4-7299-F134-B67B945D3B35}"/>
              </a:ext>
            </a:extLst>
          </p:cNvPr>
          <p:cNvPicPr>
            <a:picLocks noChangeAspect="1"/>
          </p:cNvPicPr>
          <p:nvPr/>
        </p:nvPicPr>
        <p:blipFill rotWithShape="1">
          <a:blip r:embed="rId3"/>
          <a:srcRect l="15326" t="22269" r="55079" b="57748"/>
          <a:stretch/>
        </p:blipFill>
        <p:spPr>
          <a:xfrm>
            <a:off x="7376333" y="4820126"/>
            <a:ext cx="1624877" cy="693116"/>
          </a:xfrm>
          <a:prstGeom prst="rect">
            <a:avLst/>
          </a:prstGeom>
        </p:spPr>
      </p:pic>
      <p:grpSp>
        <p:nvGrpSpPr>
          <p:cNvPr id="14" name="Group 24">
            <a:extLst>
              <a:ext uri="{FF2B5EF4-FFF2-40B4-BE49-F238E27FC236}">
                <a16:creationId xmlns:a16="http://schemas.microsoft.com/office/drawing/2014/main" id="{D81897F1-2A16-299A-CA21-2A31E456DDE5}"/>
              </a:ext>
            </a:extLst>
          </p:cNvPr>
          <p:cNvGrpSpPr>
            <a:grpSpLocks noChangeAspect="1"/>
          </p:cNvGrpSpPr>
          <p:nvPr/>
        </p:nvGrpSpPr>
        <p:grpSpPr bwMode="auto">
          <a:xfrm rot="16200000">
            <a:off x="-219303" y="1852146"/>
            <a:ext cx="1289220" cy="577858"/>
            <a:chOff x="2705" y="1955"/>
            <a:chExt cx="342" cy="136"/>
          </a:xfrm>
        </p:grpSpPr>
        <p:sp>
          <p:nvSpPr>
            <p:cNvPr id="15" name="Rectangle 25">
              <a:extLst>
                <a:ext uri="{FF2B5EF4-FFF2-40B4-BE49-F238E27FC236}">
                  <a16:creationId xmlns:a16="http://schemas.microsoft.com/office/drawing/2014/main" id="{4EA4CDA0-2EC9-FF85-7631-2D8FE0716B91}"/>
                </a:ext>
              </a:extLst>
            </p:cNvPr>
            <p:cNvSpPr>
              <a:spLocks noChangeAspect="1" noChangeArrowheads="1"/>
            </p:cNvSpPr>
            <p:nvPr/>
          </p:nvSpPr>
          <p:spPr bwMode="auto">
            <a:xfrm>
              <a:off x="2828" y="1955"/>
              <a:ext cx="96" cy="56"/>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7" name="Freeform 26">
              <a:extLst>
                <a:ext uri="{FF2B5EF4-FFF2-40B4-BE49-F238E27FC236}">
                  <a16:creationId xmlns:a16="http://schemas.microsoft.com/office/drawing/2014/main" id="{AB266F9D-DB69-8CBB-05EF-EDB7F556356A}"/>
                </a:ext>
              </a:extLst>
            </p:cNvPr>
            <p:cNvSpPr>
              <a:spLocks noChangeAspect="1"/>
            </p:cNvSpPr>
            <p:nvPr/>
          </p:nvSpPr>
          <p:spPr bwMode="auto">
            <a:xfrm>
              <a:off x="2705" y="1955"/>
              <a:ext cx="342" cy="127"/>
            </a:xfrm>
            <a:custGeom>
              <a:avLst/>
              <a:gdLst>
                <a:gd name="T0" fmla="*/ 0 w 1200"/>
                <a:gd name="T1" fmla="*/ 432 h 432"/>
                <a:gd name="T2" fmla="*/ 432 w 1200"/>
                <a:gd name="T3" fmla="*/ 192 h 432"/>
                <a:gd name="T4" fmla="*/ 432 w 1200"/>
                <a:gd name="T5" fmla="*/ 0 h 432"/>
                <a:gd name="T6" fmla="*/ 768 w 1200"/>
                <a:gd name="T7" fmla="*/ 0 h 432"/>
                <a:gd name="T8" fmla="*/ 768 w 1200"/>
                <a:gd name="T9" fmla="*/ 192 h 432"/>
                <a:gd name="T10" fmla="*/ 1200 w 1200"/>
                <a:gd name="T11" fmla="*/ 432 h 432"/>
              </a:gdLst>
              <a:ahLst/>
              <a:cxnLst>
                <a:cxn ang="0">
                  <a:pos x="T0" y="T1"/>
                </a:cxn>
                <a:cxn ang="0">
                  <a:pos x="T2" y="T3"/>
                </a:cxn>
                <a:cxn ang="0">
                  <a:pos x="T4" y="T5"/>
                </a:cxn>
                <a:cxn ang="0">
                  <a:pos x="T6" y="T7"/>
                </a:cxn>
                <a:cxn ang="0">
                  <a:pos x="T8" y="T9"/>
                </a:cxn>
                <a:cxn ang="0">
                  <a:pos x="T10" y="T11"/>
                </a:cxn>
              </a:cxnLst>
              <a:rect l="0" t="0" r="r" b="b"/>
              <a:pathLst>
                <a:path w="1200" h="432">
                  <a:moveTo>
                    <a:pt x="0" y="432"/>
                  </a:moveTo>
                  <a:lnTo>
                    <a:pt x="432" y="192"/>
                  </a:lnTo>
                  <a:lnTo>
                    <a:pt x="432" y="0"/>
                  </a:lnTo>
                  <a:lnTo>
                    <a:pt x="768" y="0"/>
                  </a:lnTo>
                  <a:lnTo>
                    <a:pt x="768" y="192"/>
                  </a:lnTo>
                  <a:lnTo>
                    <a:pt x="1200" y="432"/>
                  </a:lnTo>
                </a:path>
              </a:pathLst>
            </a:custGeom>
            <a:noFill/>
            <a:ln w="28575"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8" name="Line 27">
              <a:extLst>
                <a:ext uri="{FF2B5EF4-FFF2-40B4-BE49-F238E27FC236}">
                  <a16:creationId xmlns:a16="http://schemas.microsoft.com/office/drawing/2014/main" id="{4E3D7DBA-7531-E0E3-0EE0-A5467CC32911}"/>
                </a:ext>
              </a:extLst>
            </p:cNvPr>
            <p:cNvSpPr>
              <a:spLocks noChangeAspect="1" noChangeShapeType="1"/>
            </p:cNvSpPr>
            <p:nvPr/>
          </p:nvSpPr>
          <p:spPr bwMode="auto">
            <a:xfrm>
              <a:off x="2828" y="2011"/>
              <a:ext cx="96"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1" name="Line 28">
              <a:extLst>
                <a:ext uri="{FF2B5EF4-FFF2-40B4-BE49-F238E27FC236}">
                  <a16:creationId xmlns:a16="http://schemas.microsoft.com/office/drawing/2014/main" id="{6969E4E0-9E1A-BDE4-9B92-AEDD5C41C575}"/>
                </a:ext>
              </a:extLst>
            </p:cNvPr>
            <p:cNvSpPr>
              <a:spLocks noChangeAspect="1" noChangeShapeType="1"/>
            </p:cNvSpPr>
            <p:nvPr/>
          </p:nvSpPr>
          <p:spPr bwMode="auto">
            <a:xfrm flipV="1">
              <a:off x="2710" y="2091"/>
              <a:ext cx="333"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20000"/>
                </a:spcBef>
                <a:spcAft>
                  <a:spcPct val="0"/>
                </a:spcAft>
              </a:pPr>
              <a:endParaRPr lang="it-IT" sz="2400">
                <a:solidFill>
                  <a:srgbClr val="000000"/>
                </a:solidFill>
              </a:endParaRPr>
            </a:p>
          </p:txBody>
        </p:sp>
      </p:grpSp>
      <p:sp>
        <p:nvSpPr>
          <p:cNvPr id="28" name="CasellaDiTesto 27">
            <a:extLst>
              <a:ext uri="{FF2B5EF4-FFF2-40B4-BE49-F238E27FC236}">
                <a16:creationId xmlns:a16="http://schemas.microsoft.com/office/drawing/2014/main" id="{4E2E8719-002A-D9AB-3F85-AF30EAD4EB6E}"/>
              </a:ext>
            </a:extLst>
          </p:cNvPr>
          <p:cNvSpPr txBox="1"/>
          <p:nvPr/>
        </p:nvSpPr>
        <p:spPr>
          <a:xfrm>
            <a:off x="2926853" y="2179482"/>
            <a:ext cx="1107996" cy="369332"/>
          </a:xfrm>
          <a:prstGeom prst="rect">
            <a:avLst/>
          </a:prstGeom>
          <a:noFill/>
        </p:spPr>
        <p:txBody>
          <a:bodyPr wrap="none" rtlCol="0">
            <a:spAutoFit/>
          </a:bodyPr>
          <a:lstStyle/>
          <a:p>
            <a:r>
              <a:rPr lang="en-US"/>
              <a:t>Pressure</a:t>
            </a:r>
          </a:p>
        </p:txBody>
      </p:sp>
      <p:sp>
        <p:nvSpPr>
          <p:cNvPr id="29" name="CasellaDiTesto 28">
            <a:extLst>
              <a:ext uri="{FF2B5EF4-FFF2-40B4-BE49-F238E27FC236}">
                <a16:creationId xmlns:a16="http://schemas.microsoft.com/office/drawing/2014/main" id="{76814F24-E83F-D804-CA03-62BF02AF5C5E}"/>
              </a:ext>
            </a:extLst>
          </p:cNvPr>
          <p:cNvSpPr txBox="1"/>
          <p:nvPr/>
        </p:nvSpPr>
        <p:spPr>
          <a:xfrm>
            <a:off x="3073906" y="1593371"/>
            <a:ext cx="671979" cy="369332"/>
          </a:xfrm>
          <a:prstGeom prst="rect">
            <a:avLst/>
          </a:prstGeom>
          <a:noFill/>
        </p:spPr>
        <p:txBody>
          <a:bodyPr wrap="none" rtlCol="0">
            <a:spAutoFit/>
          </a:bodyPr>
          <a:lstStyle/>
          <a:p>
            <a:r>
              <a:rPr lang="en-US"/>
              <a:t>Flow</a:t>
            </a:r>
          </a:p>
        </p:txBody>
      </p:sp>
      <p:sp>
        <p:nvSpPr>
          <p:cNvPr id="26" name="Rettangolo 25">
            <a:extLst>
              <a:ext uri="{FF2B5EF4-FFF2-40B4-BE49-F238E27FC236}">
                <a16:creationId xmlns:a16="http://schemas.microsoft.com/office/drawing/2014/main" id="{9A1EC458-20F9-CC03-EE1D-7724E683653D}"/>
              </a:ext>
            </a:extLst>
          </p:cNvPr>
          <p:cNvSpPr/>
          <p:nvPr/>
        </p:nvSpPr>
        <p:spPr>
          <a:xfrm>
            <a:off x="240632" y="2871879"/>
            <a:ext cx="2833274" cy="2554545"/>
          </a:xfrm>
          <a:prstGeom prst="rect">
            <a:avLst/>
          </a:prstGeom>
        </p:spPr>
        <p:txBody>
          <a:bodyPr wrap="square" lIns="91440" tIns="45720" rIns="91440" bIns="45720" anchor="t">
            <a:spAutoFit/>
          </a:bodyPr>
          <a:lstStyle/>
          <a:p>
            <a:pPr algn="ctr" fontAlgn="base">
              <a:spcBef>
                <a:spcPct val="0"/>
              </a:spcBef>
              <a:spcAft>
                <a:spcPct val="0"/>
              </a:spcAft>
            </a:pPr>
            <a:r>
              <a:rPr lang="en-US" sz="2000" b="1" dirty="0" err="1">
                <a:solidFill>
                  <a:srgbClr val="000000"/>
                </a:solidFill>
                <a:latin typeface="Arial"/>
                <a:cs typeface="Arial"/>
              </a:rPr>
              <a:t>Oscillometry</a:t>
            </a:r>
            <a:r>
              <a:rPr lang="en-US" sz="2000" b="1" dirty="0">
                <a:solidFill>
                  <a:srgbClr val="000000"/>
                </a:solidFill>
                <a:latin typeface="Arial"/>
                <a:cs typeface="Arial"/>
              </a:rPr>
              <a:t> allows the determination of the lung mechanical properties by looking at the flow response to small amplitude, </a:t>
            </a:r>
            <a:r>
              <a:rPr lang="en-US" sz="2000" b="1" dirty="0">
                <a:solidFill>
                  <a:srgbClr val="000000"/>
                </a:solidFill>
                <a:highlight>
                  <a:srgbClr val="FFFF00"/>
                </a:highlight>
                <a:latin typeface="Arial"/>
                <a:cs typeface="Arial"/>
              </a:rPr>
              <a:t>high frequency </a:t>
            </a:r>
            <a:r>
              <a:rPr lang="en-US" sz="2000" b="1" dirty="0">
                <a:solidFill>
                  <a:srgbClr val="000000"/>
                </a:solidFill>
                <a:latin typeface="Arial"/>
                <a:cs typeface="Arial"/>
              </a:rPr>
              <a:t>pressure oscillations</a:t>
            </a:r>
          </a:p>
        </p:txBody>
      </p:sp>
      <p:sp>
        <p:nvSpPr>
          <p:cNvPr id="27" name="Text Box 3">
            <a:extLst>
              <a:ext uri="{FF2B5EF4-FFF2-40B4-BE49-F238E27FC236}">
                <a16:creationId xmlns:a16="http://schemas.microsoft.com/office/drawing/2014/main" id="{830B629D-41A7-B91A-9E1D-98DB5998F2A5}"/>
              </a:ext>
            </a:extLst>
          </p:cNvPr>
          <p:cNvSpPr txBox="1">
            <a:spLocks noChangeArrowheads="1"/>
          </p:cNvSpPr>
          <p:nvPr/>
        </p:nvSpPr>
        <p:spPr bwMode="auto">
          <a:xfrm>
            <a:off x="543865" y="7494505"/>
            <a:ext cx="3953813" cy="646331"/>
          </a:xfrm>
          <a:prstGeom prst="rect">
            <a:avLst/>
          </a:prstGeom>
          <a:noFill/>
          <a:ln>
            <a:noFill/>
          </a:ln>
          <a:effectLst/>
        </p:spPr>
        <p:txBody>
          <a:bodyPr wrap="square">
            <a:spAutoFit/>
          </a:bodyPr>
          <a:lstStyle/>
          <a:p>
            <a:pPr algn="ctr" fontAlgn="base">
              <a:spcBef>
                <a:spcPct val="50000"/>
              </a:spcBef>
              <a:spcAft>
                <a:spcPct val="0"/>
              </a:spcAft>
            </a:pPr>
            <a:r>
              <a:rPr lang="en-US" altLang="en-US" sz="1200" b="1">
                <a:solidFill>
                  <a:srgbClr val="000000"/>
                </a:solidFill>
                <a:latin typeface="Times New Roman" pitchFamily="18" charset="0"/>
              </a:rPr>
              <a:t>DuBois AB, Brody AW, Lewis DH, Burgess BF. Oscillation mechanics of lungs and chest in man. J </a:t>
            </a:r>
            <a:r>
              <a:rPr lang="en-US" altLang="en-US" sz="1200" b="1" err="1">
                <a:solidFill>
                  <a:srgbClr val="000000"/>
                </a:solidFill>
                <a:latin typeface="Times New Roman" pitchFamily="18" charset="0"/>
              </a:rPr>
              <a:t>Appl</a:t>
            </a:r>
            <a:r>
              <a:rPr lang="en-US" altLang="en-US" sz="1200" b="1">
                <a:solidFill>
                  <a:srgbClr val="000000"/>
                </a:solidFill>
                <a:latin typeface="Times New Roman" pitchFamily="18" charset="0"/>
              </a:rPr>
              <a:t> </a:t>
            </a:r>
            <a:r>
              <a:rPr lang="en-US" altLang="en-US" sz="1200" b="1" err="1">
                <a:solidFill>
                  <a:srgbClr val="000000"/>
                </a:solidFill>
                <a:latin typeface="Times New Roman" pitchFamily="18" charset="0"/>
              </a:rPr>
              <a:t>Physiol</a:t>
            </a:r>
            <a:r>
              <a:rPr lang="en-US" altLang="en-US" sz="1200" b="1">
                <a:solidFill>
                  <a:srgbClr val="000000"/>
                </a:solidFill>
                <a:latin typeface="Times New Roman" pitchFamily="18" charset="0"/>
              </a:rPr>
              <a:t> 1956; 8: 587-94</a:t>
            </a:r>
          </a:p>
        </p:txBody>
      </p:sp>
      <p:sp>
        <p:nvSpPr>
          <p:cNvPr id="30" name="Text Box 3">
            <a:extLst>
              <a:ext uri="{FF2B5EF4-FFF2-40B4-BE49-F238E27FC236}">
                <a16:creationId xmlns:a16="http://schemas.microsoft.com/office/drawing/2014/main" id="{460E4AF9-146D-EE36-ADA6-84DE02212607}"/>
              </a:ext>
            </a:extLst>
          </p:cNvPr>
          <p:cNvSpPr txBox="1">
            <a:spLocks noChangeArrowheads="1"/>
          </p:cNvSpPr>
          <p:nvPr/>
        </p:nvSpPr>
        <p:spPr bwMode="auto">
          <a:xfrm>
            <a:off x="88095" y="6021270"/>
            <a:ext cx="5271656" cy="461665"/>
          </a:xfrm>
          <a:prstGeom prst="rect">
            <a:avLst/>
          </a:prstGeom>
          <a:noFill/>
          <a:ln>
            <a:noFill/>
          </a:ln>
          <a:effectLst/>
        </p:spPr>
        <p:txBody>
          <a:bodyPr wrap="square">
            <a:spAutoFit/>
          </a:bodyPr>
          <a:lstStyle/>
          <a:p>
            <a:pPr fontAlgn="base">
              <a:spcBef>
                <a:spcPct val="50000"/>
              </a:spcBef>
              <a:spcAft>
                <a:spcPct val="0"/>
              </a:spcAft>
            </a:pPr>
            <a:r>
              <a:rPr lang="en-US" altLang="en-US" sz="1200" b="1" dirty="0">
                <a:solidFill>
                  <a:srgbClr val="000000"/>
                </a:solidFill>
                <a:latin typeface="Times New Roman" pitchFamily="18" charset="0"/>
              </a:rPr>
              <a:t>DuBois AB, Brody AW, Lewis DH, Burgess BF. Oscillation mechanics of lungs and chest in man. J Appl </a:t>
            </a:r>
            <a:r>
              <a:rPr lang="en-US" altLang="en-US" sz="1200" b="1" dirty="0" err="1">
                <a:solidFill>
                  <a:srgbClr val="000000"/>
                </a:solidFill>
                <a:latin typeface="Times New Roman" pitchFamily="18" charset="0"/>
              </a:rPr>
              <a:t>Physiol</a:t>
            </a:r>
            <a:r>
              <a:rPr lang="en-US" altLang="en-US" sz="1200" b="1" dirty="0">
                <a:solidFill>
                  <a:srgbClr val="000000"/>
                </a:solidFill>
                <a:latin typeface="Times New Roman" pitchFamily="18" charset="0"/>
              </a:rPr>
              <a:t> 1956; 8: 587-94</a:t>
            </a:r>
          </a:p>
        </p:txBody>
      </p:sp>
      <p:grpSp>
        <p:nvGrpSpPr>
          <p:cNvPr id="32" name="Gruppo 31">
            <a:extLst>
              <a:ext uri="{FF2B5EF4-FFF2-40B4-BE49-F238E27FC236}">
                <a16:creationId xmlns:a16="http://schemas.microsoft.com/office/drawing/2014/main" id="{EAA2B63C-FAC3-3ED2-BDC1-E440DB485431}"/>
              </a:ext>
            </a:extLst>
          </p:cNvPr>
          <p:cNvGrpSpPr/>
          <p:nvPr/>
        </p:nvGrpSpPr>
        <p:grpSpPr>
          <a:xfrm>
            <a:off x="1003083" y="1931030"/>
            <a:ext cx="1623717" cy="399802"/>
            <a:chOff x="1121124" y="2900561"/>
            <a:chExt cx="1623717" cy="399802"/>
          </a:xfrm>
        </p:grpSpPr>
        <p:cxnSp>
          <p:nvCxnSpPr>
            <p:cNvPr id="34" name="AutoShape 59">
              <a:extLst>
                <a:ext uri="{FF2B5EF4-FFF2-40B4-BE49-F238E27FC236}">
                  <a16:creationId xmlns:a16="http://schemas.microsoft.com/office/drawing/2014/main" id="{0354EF11-D5F9-7279-D6A0-B859A399A41B}"/>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AutoShape 59">
              <a:extLst>
                <a:ext uri="{FF2B5EF4-FFF2-40B4-BE49-F238E27FC236}">
                  <a16:creationId xmlns:a16="http://schemas.microsoft.com/office/drawing/2014/main" id="{0660813B-23CC-1F45-6675-A115BF00F411}"/>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36" name="Freeform 29">
              <a:extLst>
                <a:ext uri="{FF2B5EF4-FFF2-40B4-BE49-F238E27FC236}">
                  <a16:creationId xmlns:a16="http://schemas.microsoft.com/office/drawing/2014/main" id="{2B3B36A6-4941-2CBE-E4DF-B009975EE626}"/>
                </a:ext>
              </a:extLst>
            </p:cNvPr>
            <p:cNvSpPr>
              <a:spLocks noChangeAspect="1"/>
            </p:cNvSpPr>
            <p:nvPr/>
          </p:nvSpPr>
          <p:spPr bwMode="auto">
            <a:xfrm rot="10800000" flipH="1" flipV="1">
              <a:off x="1121124" y="2958496"/>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37" name="Freeform 29">
              <a:extLst>
                <a:ext uri="{FF2B5EF4-FFF2-40B4-BE49-F238E27FC236}">
                  <a16:creationId xmlns:a16="http://schemas.microsoft.com/office/drawing/2014/main" id="{A32D9D7A-09F1-4C3D-13FD-53313C499C1F}"/>
                </a:ext>
              </a:extLst>
            </p:cNvPr>
            <p:cNvSpPr>
              <a:spLocks noChangeAspect="1"/>
            </p:cNvSpPr>
            <p:nvPr/>
          </p:nvSpPr>
          <p:spPr bwMode="auto">
            <a:xfrm rot="10800000" flipH="1" flipV="1">
              <a:off x="1658351" y="2948860"/>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39" name="Freeform 29">
              <a:extLst>
                <a:ext uri="{FF2B5EF4-FFF2-40B4-BE49-F238E27FC236}">
                  <a16:creationId xmlns:a16="http://schemas.microsoft.com/office/drawing/2014/main" id="{C364269E-DFE6-A65D-2882-8215F294705D}"/>
                </a:ext>
              </a:extLst>
            </p:cNvPr>
            <p:cNvSpPr>
              <a:spLocks noChangeAspect="1"/>
            </p:cNvSpPr>
            <p:nvPr/>
          </p:nvSpPr>
          <p:spPr bwMode="auto">
            <a:xfrm rot="10800000" flipH="1" flipV="1">
              <a:off x="2198533" y="2955543"/>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grpSp>
    </p:spTree>
    <p:extLst>
      <p:ext uri="{BB962C8B-B14F-4D97-AF65-F5344CB8AC3E}">
        <p14:creationId xmlns:p14="http://schemas.microsoft.com/office/powerpoint/2010/main" val="190082070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C024E1-BBA3-ACDC-584D-BA72A27CAA68}"/>
            </a:ext>
          </a:extLst>
        </p:cNvPr>
        <p:cNvGrpSpPr/>
        <p:nvPr/>
      </p:nvGrpSpPr>
      <p:grpSpPr>
        <a:xfrm>
          <a:off x="0" y="0"/>
          <a:ext cx="0" cy="0"/>
          <a:chOff x="0" y="0"/>
          <a:chExt cx="0" cy="0"/>
        </a:xfrm>
      </p:grpSpPr>
      <p:sp>
        <p:nvSpPr>
          <p:cNvPr id="5" name="Rettangolo 4">
            <a:extLst>
              <a:ext uri="{FF2B5EF4-FFF2-40B4-BE49-F238E27FC236}">
                <a16:creationId xmlns:a16="http://schemas.microsoft.com/office/drawing/2014/main" id="{905D08A9-65B7-2DD4-CA41-AA4821731D69}"/>
              </a:ext>
            </a:extLst>
          </p:cNvPr>
          <p:cNvSpPr/>
          <p:nvPr/>
        </p:nvSpPr>
        <p:spPr>
          <a:xfrm>
            <a:off x="827584" y="116632"/>
            <a:ext cx="2103461" cy="523220"/>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0000"/>
                </a:solidFill>
                <a:effectLst/>
                <a:uLnTx/>
                <a:uFillTx/>
                <a:latin typeface="Arial" charset="0"/>
                <a:ea typeface="+mn-ea"/>
                <a:cs typeface="+mn-cs"/>
              </a:rPr>
              <a:t>Thank you!</a:t>
            </a:r>
          </a:p>
        </p:txBody>
      </p:sp>
      <p:sp>
        <p:nvSpPr>
          <p:cNvPr id="9" name="Rettangolo 8">
            <a:extLst>
              <a:ext uri="{FF2B5EF4-FFF2-40B4-BE49-F238E27FC236}">
                <a16:creationId xmlns:a16="http://schemas.microsoft.com/office/drawing/2014/main" id="{26FAEBCA-DA7E-C743-4AA6-873057773127}"/>
              </a:ext>
            </a:extLst>
          </p:cNvPr>
          <p:cNvSpPr/>
          <p:nvPr/>
        </p:nvSpPr>
        <p:spPr>
          <a:xfrm>
            <a:off x="4172019" y="3763218"/>
            <a:ext cx="184731" cy="701731"/>
          </a:xfrm>
          <a:prstGeom prst="rect">
            <a:avLst/>
          </a:prstGeom>
        </p:spPr>
        <p:txBody>
          <a:bodyPr wrap="none">
            <a:spAutoFit/>
          </a:bodyPr>
          <a:lstStyle/>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it-IT" sz="1800" b="0" i="0" u="none" strike="noStrike" kern="1200" cap="none" spc="0" normalizeH="0" baseline="0" noProof="0">
              <a:ln>
                <a:noFill/>
              </a:ln>
              <a:solidFill>
                <a:srgbClr val="000000"/>
              </a:solidFill>
              <a:effectLst/>
              <a:uLnTx/>
              <a:uFillTx/>
              <a:latin typeface="Arial" charset="0"/>
              <a:ea typeface="+mn-ea"/>
              <a:cs typeface="+mn-cs"/>
            </a:endParaRPr>
          </a:p>
          <a:p>
            <a:pPr marL="0" marR="0" lvl="0" indent="0" algn="l" defTabSz="6858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charset="0"/>
              <a:ea typeface="+mn-ea"/>
              <a:cs typeface="+mn-cs"/>
            </a:endParaRPr>
          </a:p>
        </p:txBody>
      </p:sp>
      <p:pic>
        <p:nvPicPr>
          <p:cNvPr id="7" name="Immagine 6" descr="Immagine che contiene testo, persona, posando, gruppo&#10;&#10;Descrizione generata automaticamente">
            <a:extLst>
              <a:ext uri="{FF2B5EF4-FFF2-40B4-BE49-F238E27FC236}">
                <a16:creationId xmlns:a16="http://schemas.microsoft.com/office/drawing/2014/main" id="{6B3B3138-ABDD-E2EE-7029-1CC01986A76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542" y="944365"/>
            <a:ext cx="7660788" cy="2747028"/>
          </a:xfrm>
          <a:prstGeom prst="rect">
            <a:avLst/>
          </a:prstGeom>
        </p:spPr>
      </p:pic>
      <p:sp>
        <p:nvSpPr>
          <p:cNvPr id="12" name="CasellaDiTesto 11">
            <a:extLst>
              <a:ext uri="{FF2B5EF4-FFF2-40B4-BE49-F238E27FC236}">
                <a16:creationId xmlns:a16="http://schemas.microsoft.com/office/drawing/2014/main" id="{0C8CFAF1-3CCF-9089-9DFC-380EBFF18A09}"/>
              </a:ext>
            </a:extLst>
          </p:cNvPr>
          <p:cNvSpPr txBox="1"/>
          <p:nvPr/>
        </p:nvSpPr>
        <p:spPr>
          <a:xfrm>
            <a:off x="152542" y="6142976"/>
            <a:ext cx="4572000" cy="400110"/>
          </a:xfrm>
          <a:prstGeom prst="rect">
            <a:avLst/>
          </a:prstGeom>
          <a:noFill/>
        </p:spPr>
        <p:txBody>
          <a:bodyPr wrap="square">
            <a:spAutoFit/>
          </a:bodyPr>
          <a:lstStyle/>
          <a:p>
            <a:pPr marL="0" marR="0" lvl="0" indent="0" algn="l" defTabSz="914400" rtl="0" eaLnBrk="1" fontAlgn="auto" latinLnBrk="0" hangingPunct="1">
              <a:lnSpc>
                <a:spcPct val="100000"/>
              </a:lnSpc>
              <a:spcBef>
                <a:spcPct val="50000"/>
              </a:spcBef>
              <a:spcAft>
                <a:spcPts val="0"/>
              </a:spcAft>
              <a:buClrTx/>
              <a:buSzTx/>
              <a:buFontTx/>
              <a:buNone/>
              <a:tabLst/>
              <a:defRPr/>
            </a:pPr>
            <a:r>
              <a:rPr kumimoji="0" lang="en-US" altLang="it-IT" sz="2000" b="0" i="0" u="none" strike="noStrike" kern="1200" cap="none" spc="0" normalizeH="0" baseline="0" noProof="0" dirty="0">
                <a:ln>
                  <a:noFill/>
                </a:ln>
                <a:solidFill>
                  <a:srgbClr val="2C5986"/>
                </a:solidFill>
                <a:effectLst/>
                <a:uLnTx/>
                <a:uFillTx/>
                <a:latin typeface="Arial"/>
                <a:ea typeface="+mn-ea"/>
                <a:cs typeface="+mn-cs"/>
              </a:rPr>
              <a:t>chiara.veneroni@polimi.it</a:t>
            </a:r>
          </a:p>
        </p:txBody>
      </p:sp>
      <p:pic>
        <p:nvPicPr>
          <p:cNvPr id="6" name="Immagine 5">
            <a:extLst>
              <a:ext uri="{FF2B5EF4-FFF2-40B4-BE49-F238E27FC236}">
                <a16:creationId xmlns:a16="http://schemas.microsoft.com/office/drawing/2014/main" id="{4009110E-A87E-4CD4-B1CC-7BCDCFD2F0BF}"/>
              </a:ext>
            </a:extLst>
          </p:cNvPr>
          <p:cNvPicPr>
            <a:picLocks noChangeAspect="1"/>
          </p:cNvPicPr>
          <p:nvPr/>
        </p:nvPicPr>
        <p:blipFill>
          <a:blip r:embed="rId3"/>
          <a:stretch>
            <a:fillRect/>
          </a:stretch>
        </p:blipFill>
        <p:spPr>
          <a:xfrm>
            <a:off x="6193661" y="3995906"/>
            <a:ext cx="1972606" cy="1391692"/>
          </a:xfrm>
          <a:prstGeom prst="rect">
            <a:avLst/>
          </a:prstGeom>
        </p:spPr>
      </p:pic>
    </p:spTree>
    <p:extLst>
      <p:ext uri="{BB962C8B-B14F-4D97-AF65-F5344CB8AC3E}">
        <p14:creationId xmlns:p14="http://schemas.microsoft.com/office/powerpoint/2010/main" val="95147384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3411163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z="2400"/>
              <a:t>How should I integrate oscillometry in my clinical routine? </a:t>
            </a:r>
          </a:p>
        </p:txBody>
      </p:sp>
      <p:sp>
        <p:nvSpPr>
          <p:cNvPr id="4" name="Rectangle 3"/>
          <p:cNvSpPr/>
          <p:nvPr/>
        </p:nvSpPr>
        <p:spPr>
          <a:xfrm>
            <a:off x="786427" y="3650656"/>
            <a:ext cx="4413188" cy="738664"/>
          </a:xfrm>
          <a:prstGeom prst="rect">
            <a:avLst/>
          </a:prstGeom>
        </p:spPr>
        <p:txBody>
          <a:bodyPr wrap="square">
            <a:spAutoFit/>
          </a:bodyPr>
          <a:lstStyle/>
          <a:p>
            <a:pPr algn="just"/>
            <a:r>
              <a:rPr lang="it-IT" sz="1400" i="1">
                <a:latin typeface="Klavika Lt" panose="02000000000000000000" pitchFamily="50" charset="0"/>
              </a:rPr>
              <a:t>Integration of knowledge of physiological determinants of test results into a functional classification of the identified impairments. </a:t>
            </a:r>
          </a:p>
        </p:txBody>
      </p:sp>
      <p:sp>
        <p:nvSpPr>
          <p:cNvPr id="5" name="TextBox 4"/>
          <p:cNvSpPr txBox="1"/>
          <p:nvPr/>
        </p:nvSpPr>
        <p:spPr>
          <a:xfrm>
            <a:off x="330618" y="1455662"/>
            <a:ext cx="450764" cy="923330"/>
          </a:xfrm>
          <a:prstGeom prst="rect">
            <a:avLst/>
          </a:prstGeom>
          <a:noFill/>
        </p:spPr>
        <p:txBody>
          <a:bodyPr wrap="none" rtlCol="0">
            <a:spAutoFit/>
          </a:bodyPr>
          <a:lstStyle/>
          <a:p>
            <a:r>
              <a:rPr lang="it-IT" sz="5400">
                <a:solidFill>
                  <a:schemeClr val="bg1">
                    <a:lumMod val="50000"/>
                  </a:schemeClr>
                </a:solidFill>
                <a:latin typeface="Klavika Md" panose="02000000000000000000" pitchFamily="50" charset="0"/>
              </a:rPr>
              <a:t>1</a:t>
            </a:r>
            <a:endParaRPr lang="it-IT">
              <a:solidFill>
                <a:schemeClr val="bg1">
                  <a:lumMod val="50000"/>
                </a:schemeClr>
              </a:solidFill>
              <a:latin typeface="Klavika Md" panose="02000000000000000000" pitchFamily="50" charset="0"/>
            </a:endParaRPr>
          </a:p>
        </p:txBody>
      </p:sp>
      <p:sp>
        <p:nvSpPr>
          <p:cNvPr id="6" name="TextBox 5"/>
          <p:cNvSpPr txBox="1"/>
          <p:nvPr/>
        </p:nvSpPr>
        <p:spPr>
          <a:xfrm>
            <a:off x="250467" y="3528883"/>
            <a:ext cx="530915" cy="923330"/>
          </a:xfrm>
          <a:prstGeom prst="rect">
            <a:avLst/>
          </a:prstGeom>
          <a:noFill/>
        </p:spPr>
        <p:txBody>
          <a:bodyPr wrap="none" rtlCol="0">
            <a:spAutoFit/>
          </a:bodyPr>
          <a:lstStyle/>
          <a:p>
            <a:r>
              <a:rPr lang="it-IT" sz="5400">
                <a:solidFill>
                  <a:schemeClr val="bg1">
                    <a:lumMod val="50000"/>
                  </a:schemeClr>
                </a:solidFill>
                <a:latin typeface="Klavika Md" panose="02000000000000000000" pitchFamily="50" charset="0"/>
              </a:rPr>
              <a:t>2</a:t>
            </a:r>
            <a:endParaRPr lang="it-IT">
              <a:solidFill>
                <a:schemeClr val="bg1">
                  <a:lumMod val="50000"/>
                </a:schemeClr>
              </a:solidFill>
              <a:latin typeface="Klavika Md" panose="02000000000000000000" pitchFamily="50" charset="0"/>
            </a:endParaRPr>
          </a:p>
        </p:txBody>
      </p:sp>
      <p:sp>
        <p:nvSpPr>
          <p:cNvPr id="7" name="TextBox 6"/>
          <p:cNvSpPr txBox="1"/>
          <p:nvPr/>
        </p:nvSpPr>
        <p:spPr>
          <a:xfrm>
            <a:off x="250467" y="5787944"/>
            <a:ext cx="526106" cy="923330"/>
          </a:xfrm>
          <a:prstGeom prst="rect">
            <a:avLst/>
          </a:prstGeom>
          <a:noFill/>
        </p:spPr>
        <p:txBody>
          <a:bodyPr wrap="none" rtlCol="0">
            <a:spAutoFit/>
          </a:bodyPr>
          <a:lstStyle/>
          <a:p>
            <a:r>
              <a:rPr lang="it-IT" sz="5400">
                <a:solidFill>
                  <a:schemeClr val="bg1">
                    <a:lumMod val="50000"/>
                  </a:schemeClr>
                </a:solidFill>
                <a:latin typeface="Klavika Md" panose="02000000000000000000" pitchFamily="50" charset="0"/>
              </a:rPr>
              <a:t>3</a:t>
            </a:r>
            <a:endParaRPr lang="it-IT">
              <a:solidFill>
                <a:schemeClr val="bg1">
                  <a:lumMod val="50000"/>
                </a:schemeClr>
              </a:solidFill>
              <a:latin typeface="Klavika Md" panose="02000000000000000000" pitchFamily="50" charset="0"/>
            </a:endParaRPr>
          </a:p>
        </p:txBody>
      </p:sp>
      <p:sp>
        <p:nvSpPr>
          <p:cNvPr id="8" name="Rectangle 7"/>
          <p:cNvSpPr/>
          <p:nvPr/>
        </p:nvSpPr>
        <p:spPr>
          <a:xfrm>
            <a:off x="786427" y="5926443"/>
            <a:ext cx="8196442" cy="646331"/>
          </a:xfrm>
          <a:prstGeom prst="rect">
            <a:avLst/>
          </a:prstGeom>
        </p:spPr>
        <p:txBody>
          <a:bodyPr wrap="square">
            <a:spAutoFit/>
          </a:bodyPr>
          <a:lstStyle/>
          <a:p>
            <a:r>
              <a:rPr lang="it-IT">
                <a:solidFill>
                  <a:schemeClr val="bg1">
                    <a:lumMod val="50000"/>
                  </a:schemeClr>
                </a:solidFill>
                <a:latin typeface="Klavika Md" panose="02000000000000000000" pitchFamily="50" charset="0"/>
              </a:rPr>
              <a:t>Integration of the identified patterns with other clinical data to inform differential diagnosis and guide therapy.</a:t>
            </a:r>
            <a:r>
              <a:rPr lang="it-IT" i="1">
                <a:latin typeface="Klavika Lt" panose="02000000000000000000" pitchFamily="50" charset="0"/>
              </a:rPr>
              <a:t>” </a:t>
            </a:r>
            <a:r>
              <a:rPr lang="it-IT" sz="1100" i="1">
                <a:latin typeface="Klavika Lt" panose="02000000000000000000" pitchFamily="50" charset="0"/>
              </a:rPr>
              <a:t>ERS/ATS technical standard on interpretive strategies for routine lung function tests. 2021</a:t>
            </a:r>
            <a:endParaRPr lang="it-IT" sz="1100">
              <a:solidFill>
                <a:schemeClr val="bg1">
                  <a:lumMod val="50000"/>
                </a:schemeClr>
              </a:solidFill>
              <a:latin typeface="Klavika Md" panose="02000000000000000000" pitchFamily="50" charset="0"/>
            </a:endParaRPr>
          </a:p>
        </p:txBody>
      </p:sp>
      <p:sp>
        <p:nvSpPr>
          <p:cNvPr id="9" name="Rectangle 8"/>
          <p:cNvSpPr/>
          <p:nvPr/>
        </p:nvSpPr>
        <p:spPr>
          <a:xfrm>
            <a:off x="781382" y="1440274"/>
            <a:ext cx="4413188" cy="954107"/>
          </a:xfrm>
          <a:prstGeom prst="rect">
            <a:avLst/>
          </a:prstGeom>
        </p:spPr>
        <p:txBody>
          <a:bodyPr wrap="square">
            <a:spAutoFit/>
          </a:bodyPr>
          <a:lstStyle/>
          <a:p>
            <a:pPr algn="just"/>
            <a:r>
              <a:rPr lang="it-IT" sz="1400" i="1">
                <a:latin typeface="Klavika Lt" panose="02000000000000000000" pitchFamily="50" charset="0"/>
              </a:rPr>
              <a:t>“Consideration of the measurement error of the test, as well as the inherent biological variability of measurements both between individuals and between repeated measurements in the same individual. </a:t>
            </a:r>
          </a:p>
        </p:txBody>
      </p:sp>
      <p:sp>
        <p:nvSpPr>
          <p:cNvPr id="10" name="Rectangle 9"/>
          <p:cNvSpPr/>
          <p:nvPr/>
        </p:nvSpPr>
        <p:spPr>
          <a:xfrm>
            <a:off x="250467" y="681440"/>
            <a:ext cx="8690333" cy="646331"/>
          </a:xfrm>
          <a:prstGeom prst="rect">
            <a:avLst/>
          </a:prstGeom>
        </p:spPr>
        <p:txBody>
          <a:bodyPr wrap="square">
            <a:spAutoFit/>
          </a:bodyPr>
          <a:lstStyle/>
          <a:p>
            <a:r>
              <a:rPr lang="en-US" dirty="0">
                <a:latin typeface="Klavika Lt" panose="02000000000000000000" pitchFamily="50" charset="0"/>
              </a:rPr>
              <a:t>Integration into clinical practice of </a:t>
            </a:r>
            <a:r>
              <a:rPr lang="en-US" dirty="0" err="1">
                <a:latin typeface="Klavika Lt" panose="02000000000000000000" pitchFamily="50" charset="0"/>
              </a:rPr>
              <a:t>oscillometry</a:t>
            </a:r>
            <a:r>
              <a:rPr lang="en-US" dirty="0">
                <a:latin typeface="Klavika Lt" panose="02000000000000000000" pitchFamily="50" charset="0"/>
              </a:rPr>
              <a:t> testing should be similar to how one would use other lung function tests:</a:t>
            </a:r>
            <a:endParaRPr lang="it-IT" dirty="0">
              <a:latin typeface="Klavika Lt" panose="02000000000000000000" pitchFamily="50" charset="0"/>
            </a:endParaRPr>
          </a:p>
        </p:txBody>
      </p:sp>
      <p:sp>
        <p:nvSpPr>
          <p:cNvPr id="14" name="Rectangle 13"/>
          <p:cNvSpPr/>
          <p:nvPr/>
        </p:nvSpPr>
        <p:spPr>
          <a:xfrm>
            <a:off x="5375156" y="2807673"/>
            <a:ext cx="3788299" cy="2616101"/>
          </a:xfrm>
          <a:prstGeom prst="rect">
            <a:avLst/>
          </a:prstGeom>
        </p:spPr>
        <p:txBody>
          <a:bodyPr wrap="square">
            <a:spAutoFit/>
          </a:bodyPr>
          <a:lstStyle/>
          <a:p>
            <a:r>
              <a:rPr lang="en-US" sz="1400" b="1" dirty="0">
                <a:latin typeface="Klavika Md" panose="02000000000000000000" pitchFamily="50" charset="0"/>
              </a:rPr>
              <a:t>Are </a:t>
            </a:r>
            <a:r>
              <a:rPr lang="en-US" sz="1400" b="1" dirty="0" err="1">
                <a:latin typeface="Klavika Md" panose="02000000000000000000" pitchFamily="50" charset="0"/>
              </a:rPr>
              <a:t>Rrs</a:t>
            </a:r>
            <a:r>
              <a:rPr lang="en-US" sz="1400" b="1" dirty="0">
                <a:latin typeface="Klavika Md" panose="02000000000000000000" pitchFamily="50" charset="0"/>
              </a:rPr>
              <a:t> parameters the ONLY abnormal ones?</a:t>
            </a:r>
          </a:p>
          <a:p>
            <a:r>
              <a:rPr lang="en-US" sz="1200" dirty="0">
                <a:latin typeface="Calibri" panose="020F0502020204030204" pitchFamily="34" charset="0"/>
              </a:rPr>
              <a:t>(indicative of possible reduction of the caliber of the central airways) </a:t>
            </a:r>
          </a:p>
          <a:p>
            <a:r>
              <a:rPr lang="en-US" sz="1400" b="1" dirty="0">
                <a:latin typeface="Klavika Md" panose="02000000000000000000" pitchFamily="50" charset="0"/>
              </a:rPr>
              <a:t>Are </a:t>
            </a:r>
            <a:r>
              <a:rPr lang="en-US" sz="1400" b="1" dirty="0" err="1">
                <a:latin typeface="Klavika Md" panose="02000000000000000000" pitchFamily="50" charset="0"/>
              </a:rPr>
              <a:t>Xrs</a:t>
            </a:r>
            <a:r>
              <a:rPr lang="en-US" sz="1400" b="1" dirty="0">
                <a:latin typeface="Klavika Md" panose="02000000000000000000" pitchFamily="50" charset="0"/>
              </a:rPr>
              <a:t> parameters the ONLY abnormal ones?</a:t>
            </a:r>
          </a:p>
          <a:p>
            <a:r>
              <a:rPr lang="en-US" sz="1200" dirty="0">
                <a:latin typeface="Calibri" panose="020F0502020204030204" pitchFamily="34" charset="0"/>
              </a:rPr>
              <a:t>(indicative of possible small, distal airways dysfunction/airway closure/lung</a:t>
            </a:r>
          </a:p>
          <a:p>
            <a:r>
              <a:rPr lang="it-IT" sz="1200" dirty="0" err="1">
                <a:latin typeface="Calibri" panose="020F0502020204030204" pitchFamily="34" charset="0"/>
              </a:rPr>
              <a:t>parenchymal</a:t>
            </a:r>
            <a:r>
              <a:rPr lang="it-IT" sz="1200" dirty="0">
                <a:latin typeface="Calibri" panose="020F0502020204030204" pitchFamily="34" charset="0"/>
              </a:rPr>
              <a:t> </a:t>
            </a:r>
            <a:r>
              <a:rPr lang="it-IT" sz="1200" dirty="0" err="1">
                <a:latin typeface="Calibri" panose="020F0502020204030204" pitchFamily="34" charset="0"/>
              </a:rPr>
              <a:t>diseases</a:t>
            </a:r>
            <a:r>
              <a:rPr lang="it-IT" sz="1200" dirty="0">
                <a:latin typeface="Calibri" panose="020F0502020204030204" pitchFamily="34" charset="0"/>
              </a:rPr>
              <a:t>)</a:t>
            </a:r>
          </a:p>
          <a:p>
            <a:r>
              <a:rPr lang="en-US" sz="1400" b="1" dirty="0">
                <a:latin typeface="Klavika Md" panose="02000000000000000000" pitchFamily="50" charset="0"/>
              </a:rPr>
              <a:t>Are BOTH </a:t>
            </a:r>
            <a:r>
              <a:rPr lang="en-US" sz="1400" b="1" dirty="0" err="1">
                <a:latin typeface="Klavika Md" panose="02000000000000000000" pitchFamily="50" charset="0"/>
              </a:rPr>
              <a:t>Rrs</a:t>
            </a:r>
            <a:r>
              <a:rPr lang="en-US" sz="1400" b="1" dirty="0">
                <a:latin typeface="Klavika Md" panose="02000000000000000000" pitchFamily="50" charset="0"/>
              </a:rPr>
              <a:t> and </a:t>
            </a:r>
            <a:r>
              <a:rPr lang="en-US" sz="1400" b="1" dirty="0" err="1">
                <a:latin typeface="Klavika Md" panose="02000000000000000000" pitchFamily="50" charset="0"/>
              </a:rPr>
              <a:t>Xrs</a:t>
            </a:r>
            <a:r>
              <a:rPr lang="en-US" sz="1400" b="1" dirty="0">
                <a:latin typeface="Klavika Md" panose="02000000000000000000" pitchFamily="50" charset="0"/>
              </a:rPr>
              <a:t> abnormal?</a:t>
            </a:r>
          </a:p>
          <a:p>
            <a:r>
              <a:rPr lang="en-US" sz="1200" dirty="0">
                <a:latin typeface="Calibri" panose="020F0502020204030204" pitchFamily="34" charset="0"/>
              </a:rPr>
              <a:t>(indicative of possible mixed reduction of the caliber of the central airways and small,</a:t>
            </a:r>
          </a:p>
          <a:p>
            <a:r>
              <a:rPr lang="it-IT" sz="1200" dirty="0" err="1">
                <a:latin typeface="Calibri" panose="020F0502020204030204" pitchFamily="34" charset="0"/>
              </a:rPr>
              <a:t>distal</a:t>
            </a:r>
            <a:r>
              <a:rPr lang="it-IT" sz="1200" dirty="0">
                <a:latin typeface="Calibri" panose="020F0502020204030204" pitchFamily="34" charset="0"/>
              </a:rPr>
              <a:t> </a:t>
            </a:r>
            <a:r>
              <a:rPr lang="it-IT" sz="1200" dirty="0" err="1">
                <a:latin typeface="Calibri" panose="020F0502020204030204" pitchFamily="34" charset="0"/>
              </a:rPr>
              <a:t>airways</a:t>
            </a:r>
            <a:r>
              <a:rPr lang="it-IT" sz="1200" dirty="0">
                <a:latin typeface="Calibri" panose="020F0502020204030204" pitchFamily="34" charset="0"/>
              </a:rPr>
              <a:t> </a:t>
            </a:r>
            <a:r>
              <a:rPr lang="it-IT" sz="1200" dirty="0" err="1">
                <a:latin typeface="Calibri" panose="020F0502020204030204" pitchFamily="34" charset="0"/>
              </a:rPr>
              <a:t>dysfunction</a:t>
            </a:r>
            <a:r>
              <a:rPr lang="it-IT" sz="1200" dirty="0">
                <a:latin typeface="Calibri" panose="020F0502020204030204" pitchFamily="34" charset="0"/>
              </a:rPr>
              <a:t>)</a:t>
            </a:r>
          </a:p>
          <a:p>
            <a:r>
              <a:rPr lang="it-IT" sz="1400" b="1" dirty="0" err="1">
                <a:latin typeface="Klavika Md" panose="02000000000000000000" pitchFamily="50" charset="0"/>
              </a:rPr>
              <a:t>Is</a:t>
            </a:r>
            <a:r>
              <a:rPr lang="it-IT" sz="1400" b="1" dirty="0">
                <a:latin typeface="Klavika Md" panose="02000000000000000000" pitchFamily="50" charset="0"/>
              </a:rPr>
              <a:t> </a:t>
            </a:r>
            <a:r>
              <a:rPr lang="it-IT" sz="1400" b="1" dirty="0" err="1">
                <a:latin typeface="Klavika Md" panose="02000000000000000000" pitchFamily="50" charset="0"/>
              </a:rPr>
              <a:t>EFLt</a:t>
            </a:r>
            <a:r>
              <a:rPr lang="it-IT" sz="1400" b="1" dirty="0">
                <a:latin typeface="Klavika Md" panose="02000000000000000000" pitchFamily="50" charset="0"/>
              </a:rPr>
              <a:t> </a:t>
            </a:r>
            <a:r>
              <a:rPr lang="it-IT" sz="1400" b="1" dirty="0" err="1">
                <a:latin typeface="Klavika Md" panose="02000000000000000000" pitchFamily="50" charset="0"/>
              </a:rPr>
              <a:t>present</a:t>
            </a:r>
            <a:r>
              <a:rPr lang="it-IT" sz="1400" b="1" dirty="0">
                <a:latin typeface="Klavika Md" panose="02000000000000000000" pitchFamily="50" charset="0"/>
              </a:rPr>
              <a:t> (i.e. </a:t>
            </a:r>
            <a:r>
              <a:rPr lang="el-GR" sz="1400" b="1" dirty="0">
                <a:latin typeface="Klavika Md" panose="02000000000000000000" pitchFamily="50" charset="0"/>
              </a:rPr>
              <a:t>Δ</a:t>
            </a:r>
            <a:r>
              <a:rPr lang="it-IT" sz="1400" b="1" dirty="0" err="1">
                <a:latin typeface="Klavika Md" panose="02000000000000000000" pitchFamily="50" charset="0"/>
              </a:rPr>
              <a:t>Xrs</a:t>
            </a:r>
            <a:r>
              <a:rPr lang="it-IT" sz="1400" b="1" dirty="0">
                <a:latin typeface="Klavika Md" panose="02000000000000000000" pitchFamily="50" charset="0"/>
              </a:rPr>
              <a:t> ≥ 2.8)?</a:t>
            </a:r>
          </a:p>
          <a:p>
            <a:r>
              <a:rPr lang="en-US" sz="1200" dirty="0">
                <a:latin typeface="Calibri" panose="020F0502020204030204" pitchFamily="34" charset="0"/>
              </a:rPr>
              <a:t>(indicative of the presence of dynamic hyperinflation</a:t>
            </a:r>
            <a:endParaRPr lang="it-IT" sz="1200" dirty="0"/>
          </a:p>
        </p:txBody>
      </p:sp>
      <p:sp>
        <p:nvSpPr>
          <p:cNvPr id="15" name="Rectangle 14"/>
          <p:cNvSpPr/>
          <p:nvPr/>
        </p:nvSpPr>
        <p:spPr>
          <a:xfrm>
            <a:off x="5375156" y="1547995"/>
            <a:ext cx="3565644" cy="738664"/>
          </a:xfrm>
          <a:prstGeom prst="rect">
            <a:avLst/>
          </a:prstGeom>
        </p:spPr>
        <p:txBody>
          <a:bodyPr wrap="square">
            <a:spAutoFit/>
          </a:bodyPr>
          <a:lstStyle/>
          <a:p>
            <a:r>
              <a:rPr lang="en-US" sz="1400" b="1" dirty="0">
                <a:latin typeface="Klavika Md" panose="02000000000000000000" pitchFamily="50" charset="0"/>
              </a:rPr>
              <a:t>Is </a:t>
            </a:r>
            <a:r>
              <a:rPr lang="en-US" sz="1400" b="1" dirty="0" err="1">
                <a:latin typeface="Klavika Md" panose="02000000000000000000" pitchFamily="50" charset="0"/>
              </a:rPr>
              <a:t>Ve</a:t>
            </a:r>
            <a:r>
              <a:rPr lang="en-US" sz="1400" b="1" dirty="0">
                <a:latin typeface="Klavika Md" panose="02000000000000000000" pitchFamily="50" charset="0"/>
              </a:rPr>
              <a:t> of the session ≤ 18 L/min? </a:t>
            </a:r>
            <a:endParaRPr lang="en-US" sz="1400" dirty="0">
              <a:latin typeface="Klavika Md" panose="02000000000000000000" pitchFamily="50" charset="0"/>
            </a:endParaRPr>
          </a:p>
          <a:p>
            <a:r>
              <a:rPr lang="en-US" sz="1400" b="1" dirty="0">
                <a:latin typeface="Klavika Md" panose="02000000000000000000" pitchFamily="50" charset="0"/>
              </a:rPr>
              <a:t>Is </a:t>
            </a:r>
            <a:r>
              <a:rPr lang="en-US" sz="1400" b="1" dirty="0" err="1">
                <a:latin typeface="Klavika Md" panose="02000000000000000000" pitchFamily="50" charset="0"/>
              </a:rPr>
              <a:t>CoV</a:t>
            </a:r>
            <a:r>
              <a:rPr lang="en-US" sz="1400" b="1" dirty="0">
                <a:latin typeface="Klavika Md" panose="02000000000000000000" pitchFamily="50" charset="0"/>
              </a:rPr>
              <a:t>% of </a:t>
            </a:r>
            <a:r>
              <a:rPr lang="en-US" sz="1400" b="1" dirty="0" err="1">
                <a:latin typeface="Klavika Md" panose="02000000000000000000" pitchFamily="50" charset="0"/>
              </a:rPr>
              <a:t>Rtot</a:t>
            </a:r>
            <a:r>
              <a:rPr lang="en-US" sz="1400" b="1" dirty="0">
                <a:latin typeface="Klavika Md" panose="02000000000000000000" pitchFamily="50" charset="0"/>
              </a:rPr>
              <a:t> of the session ≤ 10% (adults) or ≤ 15% (children)?</a:t>
            </a:r>
            <a:endParaRPr lang="it-IT" sz="1400" dirty="0">
              <a:latin typeface="Klavika Md" panose="02000000000000000000" pitchFamily="50" charset="0"/>
            </a:endParaRPr>
          </a:p>
        </p:txBody>
      </p:sp>
      <p:sp>
        <p:nvSpPr>
          <p:cNvPr id="16" name="TextBox 15"/>
          <p:cNvSpPr txBox="1"/>
          <p:nvPr/>
        </p:nvSpPr>
        <p:spPr>
          <a:xfrm>
            <a:off x="6034218" y="1086330"/>
            <a:ext cx="2173993" cy="369332"/>
          </a:xfrm>
          <a:prstGeom prst="rect">
            <a:avLst/>
          </a:prstGeom>
          <a:noFill/>
        </p:spPr>
        <p:txBody>
          <a:bodyPr wrap="none" rtlCol="0">
            <a:spAutoFit/>
          </a:bodyPr>
          <a:lstStyle/>
          <a:p>
            <a:r>
              <a:rPr lang="it-IT">
                <a:latin typeface="Klavika Md" panose="02000000000000000000" pitchFamily="50" charset="0"/>
              </a:rPr>
              <a:t>Oscillometry </a:t>
            </a:r>
            <a:r>
              <a:rPr lang="it-IT" err="1">
                <a:latin typeface="Klavika Md" panose="02000000000000000000" pitchFamily="50" charset="0"/>
              </a:rPr>
              <a:t>results</a:t>
            </a:r>
            <a:r>
              <a:rPr lang="it-IT">
                <a:latin typeface="Klavika Md" panose="02000000000000000000" pitchFamily="50" charset="0"/>
              </a:rPr>
              <a:t>:</a:t>
            </a:r>
          </a:p>
        </p:txBody>
      </p:sp>
      <p:grpSp>
        <p:nvGrpSpPr>
          <p:cNvPr id="20" name="Group 19"/>
          <p:cNvGrpSpPr/>
          <p:nvPr/>
        </p:nvGrpSpPr>
        <p:grpSpPr>
          <a:xfrm>
            <a:off x="330618" y="2501110"/>
            <a:ext cx="8389520" cy="329913"/>
            <a:chOff x="330618" y="2501110"/>
            <a:chExt cx="8389520" cy="329913"/>
          </a:xfrm>
        </p:grpSpPr>
        <p:cxnSp>
          <p:nvCxnSpPr>
            <p:cNvPr id="18" name="Straight Connector 17"/>
            <p:cNvCxnSpPr/>
            <p:nvPr/>
          </p:nvCxnSpPr>
          <p:spPr>
            <a:xfrm flipV="1">
              <a:off x="330618" y="2561617"/>
              <a:ext cx="8389520" cy="19455"/>
            </a:xfrm>
            <a:prstGeom prst="line">
              <a:avLst/>
            </a:prstGeom>
            <a:ln w="28575">
              <a:solidFill>
                <a:srgbClr val="ECECEC"/>
              </a:solidFill>
              <a:prstDash val="sysDash"/>
            </a:ln>
          </p:spPr>
          <p:style>
            <a:lnRef idx="1">
              <a:schemeClr val="accent1"/>
            </a:lnRef>
            <a:fillRef idx="0">
              <a:schemeClr val="accent1"/>
            </a:fillRef>
            <a:effectRef idx="0">
              <a:schemeClr val="accent1"/>
            </a:effectRef>
            <a:fontRef idx="minor">
              <a:schemeClr val="tx1"/>
            </a:fontRef>
          </p:style>
        </p:cxnSp>
        <p:sp>
          <p:nvSpPr>
            <p:cNvPr id="19" name="Down Arrow 18"/>
            <p:cNvSpPr/>
            <p:nvPr/>
          </p:nvSpPr>
          <p:spPr>
            <a:xfrm>
              <a:off x="4315007" y="2501110"/>
              <a:ext cx="420741" cy="329913"/>
            </a:xfrm>
            <a:prstGeom prst="downArrow">
              <a:avLst/>
            </a:prstGeom>
            <a:solidFill>
              <a:srgbClr val="AAC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21" name="Group 20"/>
          <p:cNvGrpSpPr/>
          <p:nvPr/>
        </p:nvGrpSpPr>
        <p:grpSpPr>
          <a:xfrm>
            <a:off x="400873" y="5679255"/>
            <a:ext cx="8389520" cy="329913"/>
            <a:chOff x="330618" y="2501110"/>
            <a:chExt cx="8389520" cy="329913"/>
          </a:xfrm>
        </p:grpSpPr>
        <p:cxnSp>
          <p:nvCxnSpPr>
            <p:cNvPr id="22" name="Straight Connector 21"/>
            <p:cNvCxnSpPr/>
            <p:nvPr/>
          </p:nvCxnSpPr>
          <p:spPr>
            <a:xfrm flipV="1">
              <a:off x="330618" y="2561617"/>
              <a:ext cx="8389520" cy="19455"/>
            </a:xfrm>
            <a:prstGeom prst="line">
              <a:avLst/>
            </a:prstGeom>
            <a:ln w="28575">
              <a:solidFill>
                <a:srgbClr val="ECECEC"/>
              </a:solidFill>
              <a:prstDash val="sysDash"/>
            </a:ln>
          </p:spPr>
          <p:style>
            <a:lnRef idx="1">
              <a:schemeClr val="accent1"/>
            </a:lnRef>
            <a:fillRef idx="0">
              <a:schemeClr val="accent1"/>
            </a:fillRef>
            <a:effectRef idx="0">
              <a:schemeClr val="accent1"/>
            </a:effectRef>
            <a:fontRef idx="minor">
              <a:schemeClr val="tx1"/>
            </a:fontRef>
          </p:style>
        </p:cxnSp>
        <p:sp>
          <p:nvSpPr>
            <p:cNvPr id="23" name="Down Arrow 22"/>
            <p:cNvSpPr/>
            <p:nvPr/>
          </p:nvSpPr>
          <p:spPr>
            <a:xfrm>
              <a:off x="4315007" y="2501110"/>
              <a:ext cx="420741" cy="329913"/>
            </a:xfrm>
            <a:prstGeom prst="downArrow">
              <a:avLst/>
            </a:prstGeom>
            <a:solidFill>
              <a:srgbClr val="AAC12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31812235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192420" y="138248"/>
            <a:ext cx="7954215" cy="838200"/>
          </a:xfrm>
        </p:spPr>
        <p:txBody>
          <a:bodyPr/>
          <a:lstStyle/>
          <a:p>
            <a:r>
              <a:rPr lang="en-US" dirty="0" err="1"/>
              <a:t>Oscillometry</a:t>
            </a:r>
            <a:r>
              <a:rPr lang="en-US" dirty="0"/>
              <a:t>: principles </a:t>
            </a:r>
          </a:p>
        </p:txBody>
      </p:sp>
      <p:pic>
        <p:nvPicPr>
          <p:cNvPr id="5" name="Immagin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15331" y="1056900"/>
            <a:ext cx="3686205" cy="4509120"/>
          </a:xfrm>
          <a:prstGeom prst="rect">
            <a:avLst/>
          </a:prstGeom>
        </p:spPr>
      </p:pic>
      <p:sp>
        <p:nvSpPr>
          <p:cNvPr id="25" name="Rectangle 29"/>
          <p:cNvSpPr>
            <a:spLocks noChangeAspect="1" noChangeArrowheads="1"/>
          </p:cNvSpPr>
          <p:nvPr/>
        </p:nvSpPr>
        <p:spPr bwMode="auto">
          <a:xfrm>
            <a:off x="6077575" y="4795509"/>
            <a:ext cx="14224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tx1"/>
                </a:solidFill>
                <a:miter lim="800000"/>
                <a:headEnd/>
                <a:tailEnd/>
              </a14:hiddenLine>
            </a:ext>
          </a:extLst>
        </p:spPr>
        <p:txBody>
          <a:bodyPr lIns="0" tIns="0" rIns="0" bIns="0">
            <a:spAutoFit/>
          </a:bodyPr>
          <a:lstStyle/>
          <a:p>
            <a:pPr algn="ctr" eaLnBrk="1" hangingPunct="1">
              <a:spcBef>
                <a:spcPct val="0"/>
              </a:spcBef>
            </a:pPr>
            <a:r>
              <a:rPr lang="en-US" sz="1800" b="1">
                <a:solidFill>
                  <a:srgbClr val="FF0000"/>
                </a:solidFill>
                <a:latin typeface="Times New Roman" pitchFamily="18" charset="0"/>
              </a:rPr>
              <a:t>respiratory muscles</a:t>
            </a:r>
          </a:p>
          <a:p>
            <a:pPr algn="ctr" eaLnBrk="1" hangingPunct="1">
              <a:spcBef>
                <a:spcPct val="0"/>
              </a:spcBef>
            </a:pPr>
            <a:r>
              <a:rPr lang="en-US" sz="1800" b="1">
                <a:solidFill>
                  <a:srgbClr val="FF0000"/>
                </a:solidFill>
                <a:latin typeface="Times New Roman" pitchFamily="18" charset="0"/>
              </a:rPr>
              <a:t>pressure</a:t>
            </a:r>
          </a:p>
        </p:txBody>
      </p:sp>
      <p:sp>
        <p:nvSpPr>
          <p:cNvPr id="41" name="Line 73"/>
          <p:cNvSpPr>
            <a:spLocks noChangeAspect="1" noChangeShapeType="1"/>
          </p:cNvSpPr>
          <p:nvPr/>
        </p:nvSpPr>
        <p:spPr bwMode="auto">
          <a:xfrm>
            <a:off x="3171116" y="2251314"/>
            <a:ext cx="792093" cy="0"/>
          </a:xfrm>
          <a:prstGeom prst="line">
            <a:avLst/>
          </a:prstGeom>
          <a:noFill/>
          <a:ln w="9525">
            <a:solidFill>
              <a:schemeClr val="tx1"/>
            </a:solidFill>
            <a:round/>
            <a:headEnd/>
            <a:tailEnd type="stealth"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algn="ctr"/>
            <a:endParaRPr lang="it-IT"/>
          </a:p>
        </p:txBody>
      </p:sp>
      <p:grpSp>
        <p:nvGrpSpPr>
          <p:cNvPr id="10" name="Gruppo 9">
            <a:extLst>
              <a:ext uri="{FF2B5EF4-FFF2-40B4-BE49-F238E27FC236}">
                <a16:creationId xmlns:a16="http://schemas.microsoft.com/office/drawing/2014/main" id="{F328722B-84CB-4E0B-A8AD-AEA1C620678B}"/>
              </a:ext>
            </a:extLst>
          </p:cNvPr>
          <p:cNvGrpSpPr/>
          <p:nvPr/>
        </p:nvGrpSpPr>
        <p:grpSpPr>
          <a:xfrm>
            <a:off x="4601115" y="4691368"/>
            <a:ext cx="278559" cy="508972"/>
            <a:chOff x="719138" y="4869160"/>
            <a:chExt cx="520959" cy="1412771"/>
          </a:xfrm>
        </p:grpSpPr>
        <p:sp>
          <p:nvSpPr>
            <p:cNvPr id="8" name="Ovale 7">
              <a:extLst>
                <a:ext uri="{FF2B5EF4-FFF2-40B4-BE49-F238E27FC236}">
                  <a16:creationId xmlns:a16="http://schemas.microsoft.com/office/drawing/2014/main" id="{C5AF7214-D6D2-49CF-98C9-D4F78FA08752}"/>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7" name="Ovale 46">
              <a:extLst>
                <a:ext uri="{FF2B5EF4-FFF2-40B4-BE49-F238E27FC236}">
                  <a16:creationId xmlns:a16="http://schemas.microsoft.com/office/drawing/2014/main" id="{9CC3B81E-AA2D-4CC2-81F4-BEB949B239B0}"/>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8" name="Ovale 47">
              <a:extLst>
                <a:ext uri="{FF2B5EF4-FFF2-40B4-BE49-F238E27FC236}">
                  <a16:creationId xmlns:a16="http://schemas.microsoft.com/office/drawing/2014/main" id="{36DA6069-2594-4BD1-AEF9-FB8AAFCAE564}"/>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49" name="Ovale 48">
              <a:extLst>
                <a:ext uri="{FF2B5EF4-FFF2-40B4-BE49-F238E27FC236}">
                  <a16:creationId xmlns:a16="http://schemas.microsoft.com/office/drawing/2014/main" id="{AEEA47BC-C379-495B-BA60-3000A63AD8F5}"/>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59" name="Gruppo 58">
            <a:extLst>
              <a:ext uri="{FF2B5EF4-FFF2-40B4-BE49-F238E27FC236}">
                <a16:creationId xmlns:a16="http://schemas.microsoft.com/office/drawing/2014/main" id="{E469A635-9CC1-DA9E-C8FA-CDEA5BEC57EA}"/>
              </a:ext>
            </a:extLst>
          </p:cNvPr>
          <p:cNvGrpSpPr/>
          <p:nvPr/>
        </p:nvGrpSpPr>
        <p:grpSpPr>
          <a:xfrm>
            <a:off x="3972450" y="2549855"/>
            <a:ext cx="1574931" cy="2110043"/>
            <a:chOff x="1752842" y="3258982"/>
            <a:chExt cx="1818843" cy="2217738"/>
          </a:xfrm>
        </p:grpSpPr>
        <p:sp>
          <p:nvSpPr>
            <p:cNvPr id="7" name="AutoShape 5">
              <a:extLst>
                <a:ext uri="{FF2B5EF4-FFF2-40B4-BE49-F238E27FC236}">
                  <a16:creationId xmlns:a16="http://schemas.microsoft.com/office/drawing/2014/main" id="{553CC01C-ABF2-6C8E-2849-20EE22BEC8D8}"/>
                </a:ext>
              </a:extLst>
            </p:cNvPr>
            <p:cNvSpPr>
              <a:spLocks noChangeAspect="1" noChangeArrowheads="1"/>
            </p:cNvSpPr>
            <p:nvPr/>
          </p:nvSpPr>
          <p:spPr bwMode="auto">
            <a:xfrm>
              <a:off x="2573372" y="5219077"/>
              <a:ext cx="158022" cy="257643"/>
            </a:xfrm>
            <a:prstGeom prst="downArrow">
              <a:avLst>
                <a:gd name="adj1" fmla="val 50000"/>
                <a:gd name="adj2" fmla="val 34459"/>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1" name="AutoShape 6">
              <a:extLst>
                <a:ext uri="{FF2B5EF4-FFF2-40B4-BE49-F238E27FC236}">
                  <a16:creationId xmlns:a16="http://schemas.microsoft.com/office/drawing/2014/main" id="{EF1E68D8-A184-F6D4-F568-ABF37AF3BFDB}"/>
                </a:ext>
              </a:extLst>
            </p:cNvPr>
            <p:cNvSpPr>
              <a:spLocks noChangeAspect="1" noChangeArrowheads="1"/>
            </p:cNvSpPr>
            <p:nvPr/>
          </p:nvSpPr>
          <p:spPr bwMode="auto">
            <a:xfrm rot="15224719">
              <a:off x="3369216" y="4325776"/>
              <a:ext cx="202072" cy="202866"/>
            </a:xfrm>
            <a:prstGeom prst="downArrow">
              <a:avLst>
                <a:gd name="adj1" fmla="val 50000"/>
                <a:gd name="adj2" fmla="val 29688"/>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2" name="AutoShape 7">
              <a:extLst>
                <a:ext uri="{FF2B5EF4-FFF2-40B4-BE49-F238E27FC236}">
                  <a16:creationId xmlns:a16="http://schemas.microsoft.com/office/drawing/2014/main" id="{9D8A03B9-8D64-A064-AB09-70D0F2E81197}"/>
                </a:ext>
              </a:extLst>
            </p:cNvPr>
            <p:cNvSpPr>
              <a:spLocks noChangeAspect="1" noChangeArrowheads="1"/>
            </p:cNvSpPr>
            <p:nvPr/>
          </p:nvSpPr>
          <p:spPr bwMode="auto">
            <a:xfrm rot="6375281" flipH="1">
              <a:off x="1752803" y="4324352"/>
              <a:ext cx="200809" cy="200731"/>
            </a:xfrm>
            <a:prstGeom prst="downArrow">
              <a:avLst>
                <a:gd name="adj1" fmla="val 50000"/>
                <a:gd name="adj2" fmla="val 29560"/>
              </a:avLst>
            </a:prstGeom>
            <a:noFill/>
            <a:ln w="28575">
              <a:solidFill>
                <a:srgbClr val="85A8CF"/>
              </a:solidFill>
              <a:miter lim="800000"/>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6" name="Arc 8">
              <a:extLst>
                <a:ext uri="{FF2B5EF4-FFF2-40B4-BE49-F238E27FC236}">
                  <a16:creationId xmlns:a16="http://schemas.microsoft.com/office/drawing/2014/main" id="{BFC37881-D35C-0BCA-552E-310A49A947E4}"/>
                </a:ext>
              </a:extLst>
            </p:cNvPr>
            <p:cNvSpPr>
              <a:spLocks noChangeAspect="1"/>
            </p:cNvSpPr>
            <p:nvPr/>
          </p:nvSpPr>
          <p:spPr bwMode="auto">
            <a:xfrm flipH="1">
              <a:off x="1863341" y="3574717"/>
              <a:ext cx="711098" cy="1883059"/>
            </a:xfrm>
            <a:custGeom>
              <a:avLst/>
              <a:gdLst>
                <a:gd name="G0" fmla="+- 0 0 0"/>
                <a:gd name="G1" fmla="+- 21600 0 0"/>
                <a:gd name="G2" fmla="+- 21600 0 0"/>
                <a:gd name="T0" fmla="*/ 0 w 21600"/>
                <a:gd name="T1" fmla="*/ 0 h 22444"/>
                <a:gd name="T2" fmla="*/ 21583 w 21600"/>
                <a:gd name="T3" fmla="*/ 22444 h 22444"/>
                <a:gd name="T4" fmla="*/ 0 w 21600"/>
                <a:gd name="T5" fmla="*/ 21600 h 22444"/>
              </a:gdLst>
              <a:ahLst/>
              <a:cxnLst>
                <a:cxn ang="0">
                  <a:pos x="T0" y="T1"/>
                </a:cxn>
                <a:cxn ang="0">
                  <a:pos x="T2" y="T3"/>
                </a:cxn>
                <a:cxn ang="0">
                  <a:pos x="T4" y="T5"/>
                </a:cxn>
              </a:cxnLst>
              <a:rect l="0" t="0" r="r" b="b"/>
              <a:pathLst>
                <a:path w="21600" h="22444" fill="none" extrusionOk="0">
                  <a:moveTo>
                    <a:pt x="-1" y="0"/>
                  </a:moveTo>
                  <a:cubicBezTo>
                    <a:pt x="11929" y="0"/>
                    <a:pt x="21600" y="9670"/>
                    <a:pt x="21600" y="21600"/>
                  </a:cubicBezTo>
                  <a:cubicBezTo>
                    <a:pt x="21600" y="21881"/>
                    <a:pt x="21594" y="22162"/>
                    <a:pt x="21583" y="22444"/>
                  </a:cubicBezTo>
                </a:path>
                <a:path w="21600" h="22444" stroke="0" extrusionOk="0">
                  <a:moveTo>
                    <a:pt x="-1" y="0"/>
                  </a:moveTo>
                  <a:cubicBezTo>
                    <a:pt x="11929" y="0"/>
                    <a:pt x="21600" y="9670"/>
                    <a:pt x="21600" y="21600"/>
                  </a:cubicBezTo>
                  <a:cubicBezTo>
                    <a:pt x="21600" y="21881"/>
                    <a:pt x="21594" y="22162"/>
                    <a:pt x="21583" y="22444"/>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19" name="Arc 9">
              <a:extLst>
                <a:ext uri="{FF2B5EF4-FFF2-40B4-BE49-F238E27FC236}">
                  <a16:creationId xmlns:a16="http://schemas.microsoft.com/office/drawing/2014/main" id="{2DCE1682-A043-4466-10AC-CFC704E91F41}"/>
                </a:ext>
              </a:extLst>
            </p:cNvPr>
            <p:cNvSpPr>
              <a:spLocks noChangeAspect="1"/>
            </p:cNvSpPr>
            <p:nvPr/>
          </p:nvSpPr>
          <p:spPr bwMode="auto">
            <a:xfrm flipH="1">
              <a:off x="1869747" y="5210237"/>
              <a:ext cx="1589828" cy="266483"/>
            </a:xfrm>
            <a:custGeom>
              <a:avLst/>
              <a:gdLst>
                <a:gd name="G0" fmla="+- 21580 0 0"/>
                <a:gd name="G1" fmla="+- 21600 0 0"/>
                <a:gd name="G2" fmla="+- 21600 0 0"/>
                <a:gd name="T0" fmla="*/ 0 w 43032"/>
                <a:gd name="T1" fmla="*/ 20675 h 21600"/>
                <a:gd name="T2" fmla="*/ 43032 w 43032"/>
                <a:gd name="T3" fmla="*/ 19073 h 21600"/>
                <a:gd name="T4" fmla="*/ 21580 w 43032"/>
                <a:gd name="T5" fmla="*/ 21600 h 21600"/>
              </a:gdLst>
              <a:ahLst/>
              <a:cxnLst>
                <a:cxn ang="0">
                  <a:pos x="T0" y="T1"/>
                </a:cxn>
                <a:cxn ang="0">
                  <a:pos x="T2" y="T3"/>
                </a:cxn>
                <a:cxn ang="0">
                  <a:pos x="T4" y="T5"/>
                </a:cxn>
              </a:cxnLst>
              <a:rect l="0" t="0" r="r" b="b"/>
              <a:pathLst>
                <a:path w="43032" h="21600" fill="none" extrusionOk="0">
                  <a:moveTo>
                    <a:pt x="-1" y="20674"/>
                  </a:moveTo>
                  <a:cubicBezTo>
                    <a:pt x="495" y="9116"/>
                    <a:pt x="10010" y="-1"/>
                    <a:pt x="21580" y="0"/>
                  </a:cubicBezTo>
                  <a:cubicBezTo>
                    <a:pt x="32531" y="0"/>
                    <a:pt x="41750" y="8196"/>
                    <a:pt x="43031" y="19073"/>
                  </a:cubicBezTo>
                </a:path>
                <a:path w="43032" h="21600" stroke="0" extrusionOk="0">
                  <a:moveTo>
                    <a:pt x="-1" y="20674"/>
                  </a:moveTo>
                  <a:cubicBezTo>
                    <a:pt x="495" y="9116"/>
                    <a:pt x="10010" y="-1"/>
                    <a:pt x="21580" y="0"/>
                  </a:cubicBezTo>
                  <a:cubicBezTo>
                    <a:pt x="32531" y="0"/>
                    <a:pt x="41750" y="8196"/>
                    <a:pt x="43031" y="19073"/>
                  </a:cubicBezTo>
                  <a:lnTo>
                    <a:pt x="2158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0" name="Arc 10">
              <a:extLst>
                <a:ext uri="{FF2B5EF4-FFF2-40B4-BE49-F238E27FC236}">
                  <a16:creationId xmlns:a16="http://schemas.microsoft.com/office/drawing/2014/main" id="{071E3A4F-5EDF-84BA-50B6-86CAE933E499}"/>
                </a:ext>
              </a:extLst>
            </p:cNvPr>
            <p:cNvSpPr>
              <a:spLocks noChangeAspect="1"/>
            </p:cNvSpPr>
            <p:nvPr/>
          </p:nvSpPr>
          <p:spPr bwMode="auto">
            <a:xfrm>
              <a:off x="2751680" y="3574721"/>
              <a:ext cx="713234" cy="1890635"/>
            </a:xfrm>
            <a:custGeom>
              <a:avLst/>
              <a:gdLst>
                <a:gd name="G0" fmla="+- 0 0 0"/>
                <a:gd name="G1" fmla="+- 21600 0 0"/>
                <a:gd name="G2" fmla="+- 21600 0 0"/>
                <a:gd name="T0" fmla="*/ 0 w 21600"/>
                <a:gd name="T1" fmla="*/ 0 h 22545"/>
                <a:gd name="T2" fmla="*/ 21579 w 21600"/>
                <a:gd name="T3" fmla="*/ 22545 h 22545"/>
                <a:gd name="T4" fmla="*/ 0 w 21600"/>
                <a:gd name="T5" fmla="*/ 21600 h 22545"/>
              </a:gdLst>
              <a:ahLst/>
              <a:cxnLst>
                <a:cxn ang="0">
                  <a:pos x="T0" y="T1"/>
                </a:cxn>
                <a:cxn ang="0">
                  <a:pos x="T2" y="T3"/>
                </a:cxn>
                <a:cxn ang="0">
                  <a:pos x="T4" y="T5"/>
                </a:cxn>
              </a:cxnLst>
              <a:rect l="0" t="0" r="r" b="b"/>
              <a:pathLst>
                <a:path w="21600" h="22545" fill="none" extrusionOk="0">
                  <a:moveTo>
                    <a:pt x="-1" y="0"/>
                  </a:moveTo>
                  <a:cubicBezTo>
                    <a:pt x="11929" y="0"/>
                    <a:pt x="21600" y="9670"/>
                    <a:pt x="21600" y="21600"/>
                  </a:cubicBezTo>
                  <a:cubicBezTo>
                    <a:pt x="21600" y="21915"/>
                    <a:pt x="21593" y="22230"/>
                    <a:pt x="21579" y="22545"/>
                  </a:cubicBezTo>
                </a:path>
                <a:path w="21600" h="22545" stroke="0" extrusionOk="0">
                  <a:moveTo>
                    <a:pt x="-1" y="0"/>
                  </a:moveTo>
                  <a:cubicBezTo>
                    <a:pt x="11929" y="0"/>
                    <a:pt x="21600" y="9670"/>
                    <a:pt x="21600" y="21600"/>
                  </a:cubicBezTo>
                  <a:cubicBezTo>
                    <a:pt x="21600" y="21915"/>
                    <a:pt x="21593" y="22230"/>
                    <a:pt x="21579" y="22545"/>
                  </a:cubicBezTo>
                  <a:lnTo>
                    <a:pt x="0" y="21600"/>
                  </a:lnTo>
                  <a:close/>
                </a:path>
              </a:pathLst>
            </a:custGeom>
            <a:noFill/>
            <a:ln w="28575">
              <a:solidFill>
                <a:srgbClr val="004C80"/>
              </a:solidFill>
              <a:round/>
              <a:headEnd/>
              <a:tailEnd/>
            </a:ln>
            <a:effectLst/>
            <a:extLst>
              <a:ext uri="{909E8E84-426E-40DD-AFC4-6F175D3DCCD1}">
                <a14:hiddenFill xmlns:a14="http://schemas.microsoft.com/office/drawing/2010/main">
                  <a:solidFill>
                    <a:srgbClr val="FF3300"/>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nvGrpSpPr>
            <p:cNvPr id="22" name="Group 11">
              <a:extLst>
                <a:ext uri="{FF2B5EF4-FFF2-40B4-BE49-F238E27FC236}">
                  <a16:creationId xmlns:a16="http://schemas.microsoft.com/office/drawing/2014/main" id="{7488AE2F-3F32-5217-3A2C-F899CCB00AC7}"/>
                </a:ext>
              </a:extLst>
            </p:cNvPr>
            <p:cNvGrpSpPr>
              <a:grpSpLocks noChangeAspect="1"/>
            </p:cNvGrpSpPr>
            <p:nvPr/>
          </p:nvGrpSpPr>
          <p:grpSpPr bwMode="auto">
            <a:xfrm>
              <a:off x="2358767" y="3258982"/>
              <a:ext cx="604327" cy="1130340"/>
              <a:chOff x="2016" y="1008"/>
              <a:chExt cx="817" cy="1200"/>
            </a:xfrm>
          </p:grpSpPr>
          <p:sp>
            <p:nvSpPr>
              <p:cNvPr id="24" name="Freeform 12">
                <a:extLst>
                  <a:ext uri="{FF2B5EF4-FFF2-40B4-BE49-F238E27FC236}">
                    <a16:creationId xmlns:a16="http://schemas.microsoft.com/office/drawing/2014/main" id="{B789A007-6992-EAB5-A8D1-1F638F930D6E}"/>
                  </a:ext>
                </a:extLst>
              </p:cNvPr>
              <p:cNvSpPr>
                <a:spLocks noChangeAspect="1"/>
              </p:cNvSpPr>
              <p:nvPr/>
            </p:nvSpPr>
            <p:spPr bwMode="auto">
              <a:xfrm>
                <a:off x="2016"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33" name="Freeform 13">
                <a:extLst>
                  <a:ext uri="{FF2B5EF4-FFF2-40B4-BE49-F238E27FC236}">
                    <a16:creationId xmlns:a16="http://schemas.microsoft.com/office/drawing/2014/main" id="{9F853A19-2BC5-AB70-9514-003AF3326580}"/>
                  </a:ext>
                </a:extLst>
              </p:cNvPr>
              <p:cNvSpPr>
                <a:spLocks noChangeAspect="1"/>
              </p:cNvSpPr>
              <p:nvPr/>
            </p:nvSpPr>
            <p:spPr bwMode="auto">
              <a:xfrm>
                <a:off x="2133"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0" name="Freeform 14">
                <a:extLst>
                  <a:ext uri="{FF2B5EF4-FFF2-40B4-BE49-F238E27FC236}">
                    <a16:creationId xmlns:a16="http://schemas.microsoft.com/office/drawing/2014/main" id="{AF0133B5-0E76-BB4C-3492-BF5A3B7AF206}"/>
                  </a:ext>
                </a:extLst>
              </p:cNvPr>
              <p:cNvSpPr>
                <a:spLocks noChangeAspect="1"/>
              </p:cNvSpPr>
              <p:nvPr/>
            </p:nvSpPr>
            <p:spPr bwMode="auto">
              <a:xfrm flipH="1">
                <a:off x="2545" y="1008"/>
                <a:ext cx="288" cy="1104"/>
              </a:xfrm>
              <a:custGeom>
                <a:avLst/>
                <a:gdLst>
                  <a:gd name="T0" fmla="*/ 288 w 288"/>
                  <a:gd name="T1" fmla="*/ 0 h 1104"/>
                  <a:gd name="T2" fmla="*/ 288 w 288"/>
                  <a:gd name="T3" fmla="*/ 768 h 1104"/>
                  <a:gd name="T4" fmla="*/ 0 w 288"/>
                  <a:gd name="T5" fmla="*/ 1104 h 1104"/>
                </a:gdLst>
                <a:ahLst/>
                <a:cxnLst>
                  <a:cxn ang="0">
                    <a:pos x="T0" y="T1"/>
                  </a:cxn>
                  <a:cxn ang="0">
                    <a:pos x="T2" y="T3"/>
                  </a:cxn>
                  <a:cxn ang="0">
                    <a:pos x="T4" y="T5"/>
                  </a:cxn>
                </a:cxnLst>
                <a:rect l="0" t="0" r="r" b="b"/>
                <a:pathLst>
                  <a:path w="288" h="1104">
                    <a:moveTo>
                      <a:pt x="288" y="0"/>
                    </a:moveTo>
                    <a:lnTo>
                      <a:pt x="288" y="768"/>
                    </a:lnTo>
                    <a:lnTo>
                      <a:pt x="0" y="1104"/>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1" name="Freeform 15">
                <a:extLst>
                  <a:ext uri="{FF2B5EF4-FFF2-40B4-BE49-F238E27FC236}">
                    <a16:creationId xmlns:a16="http://schemas.microsoft.com/office/drawing/2014/main" id="{44B38398-8A2F-4758-4C01-E149418EFD45}"/>
                  </a:ext>
                </a:extLst>
              </p:cNvPr>
              <p:cNvSpPr>
                <a:spLocks noChangeAspect="1"/>
              </p:cNvSpPr>
              <p:nvPr/>
            </p:nvSpPr>
            <p:spPr bwMode="auto">
              <a:xfrm flipH="1">
                <a:off x="2428" y="1872"/>
                <a:ext cx="288" cy="336"/>
              </a:xfrm>
              <a:custGeom>
                <a:avLst/>
                <a:gdLst>
                  <a:gd name="T0" fmla="*/ 0 w 288"/>
                  <a:gd name="T1" fmla="*/ 336 h 336"/>
                  <a:gd name="T2" fmla="*/ 288 w 288"/>
                  <a:gd name="T3" fmla="*/ 0 h 336"/>
                </a:gdLst>
                <a:ahLst/>
                <a:cxnLst>
                  <a:cxn ang="0">
                    <a:pos x="T0" y="T1"/>
                  </a:cxn>
                  <a:cxn ang="0">
                    <a:pos x="T2" y="T3"/>
                  </a:cxn>
                </a:cxnLst>
                <a:rect l="0" t="0" r="r" b="b"/>
                <a:pathLst>
                  <a:path w="288" h="336">
                    <a:moveTo>
                      <a:pt x="0" y="336"/>
                    </a:moveTo>
                    <a:lnTo>
                      <a:pt x="288" y="0"/>
                    </a:lnTo>
                  </a:path>
                </a:pathLst>
              </a:custGeom>
              <a:noFill/>
              <a:ln w="28575" cmpd="sng">
                <a:solidFill>
                  <a:srgbClr val="FF7C80"/>
                </a:solidFill>
                <a:round/>
                <a:headEnd/>
                <a:tailEnd/>
              </a:ln>
              <a:effectLst/>
              <a:extLst>
                <a:ext uri="{909E8E84-426E-40DD-AFC4-6F175D3DCCD1}">
                  <a14:hiddenFill xmlns:a14="http://schemas.microsoft.com/office/drawing/2010/main">
                    <a:solidFill>
                      <a:srgbClr val="FF9933"/>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nvGrpSpPr>
            <p:cNvPr id="52" name="Group 16">
              <a:extLst>
                <a:ext uri="{FF2B5EF4-FFF2-40B4-BE49-F238E27FC236}">
                  <a16:creationId xmlns:a16="http://schemas.microsoft.com/office/drawing/2014/main" id="{95BEAA08-F937-5027-5A24-E1958EE23807}"/>
                </a:ext>
              </a:extLst>
            </p:cNvPr>
            <p:cNvGrpSpPr>
              <a:grpSpLocks noChangeAspect="1"/>
            </p:cNvGrpSpPr>
            <p:nvPr/>
          </p:nvGrpSpPr>
          <p:grpSpPr bwMode="auto">
            <a:xfrm>
              <a:off x="1930607" y="3665649"/>
              <a:ext cx="1460634" cy="1632995"/>
              <a:chOff x="1440" y="1440"/>
              <a:chExt cx="1969" cy="1732"/>
            </a:xfrm>
          </p:grpSpPr>
          <p:sp>
            <p:nvSpPr>
              <p:cNvPr id="53" name="Arc 17">
                <a:extLst>
                  <a:ext uri="{FF2B5EF4-FFF2-40B4-BE49-F238E27FC236}">
                    <a16:creationId xmlns:a16="http://schemas.microsoft.com/office/drawing/2014/main" id="{8B209852-6ED1-3DB8-4EE4-0CF603E1EB26}"/>
                  </a:ext>
                </a:extLst>
              </p:cNvPr>
              <p:cNvSpPr>
                <a:spLocks noChangeAspect="1"/>
              </p:cNvSpPr>
              <p:nvPr/>
            </p:nvSpPr>
            <p:spPr bwMode="auto">
              <a:xfrm flipH="1">
                <a:off x="1440"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4" name="Arc 18">
                <a:extLst>
                  <a:ext uri="{FF2B5EF4-FFF2-40B4-BE49-F238E27FC236}">
                    <a16:creationId xmlns:a16="http://schemas.microsoft.com/office/drawing/2014/main" id="{89258CE1-E92B-F7E4-7423-A82925A5BBA7}"/>
                  </a:ext>
                </a:extLst>
              </p:cNvPr>
              <p:cNvSpPr>
                <a:spLocks noChangeAspect="1"/>
              </p:cNvSpPr>
              <p:nvPr/>
            </p:nvSpPr>
            <p:spPr bwMode="auto">
              <a:xfrm>
                <a:off x="1443"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5" name="Arc 19">
                <a:extLst>
                  <a:ext uri="{FF2B5EF4-FFF2-40B4-BE49-F238E27FC236}">
                    <a16:creationId xmlns:a16="http://schemas.microsoft.com/office/drawing/2014/main" id="{D5FF5887-6CE5-95D8-F45E-3F854FD8C7CF}"/>
                  </a:ext>
                </a:extLst>
              </p:cNvPr>
              <p:cNvSpPr>
                <a:spLocks noChangeAspect="1"/>
              </p:cNvSpPr>
              <p:nvPr/>
            </p:nvSpPr>
            <p:spPr bwMode="auto">
              <a:xfrm flipH="1">
                <a:off x="2304"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6" name="Arc 20">
                <a:extLst>
                  <a:ext uri="{FF2B5EF4-FFF2-40B4-BE49-F238E27FC236}">
                    <a16:creationId xmlns:a16="http://schemas.microsoft.com/office/drawing/2014/main" id="{4D1E79E0-5C8E-52CC-9574-6EEC56A95352}"/>
                  </a:ext>
                </a:extLst>
              </p:cNvPr>
              <p:cNvSpPr>
                <a:spLocks noChangeAspect="1"/>
              </p:cNvSpPr>
              <p:nvPr/>
            </p:nvSpPr>
            <p:spPr bwMode="auto">
              <a:xfrm>
                <a:off x="2545" y="1440"/>
                <a:ext cx="864" cy="1728"/>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7" name="Arc 21">
                <a:extLst>
                  <a:ext uri="{FF2B5EF4-FFF2-40B4-BE49-F238E27FC236}">
                    <a16:creationId xmlns:a16="http://schemas.microsoft.com/office/drawing/2014/main" id="{406857E1-942F-A063-8BBF-304FDB5C5F4D}"/>
                  </a:ext>
                </a:extLst>
              </p:cNvPr>
              <p:cNvSpPr>
                <a:spLocks noChangeAspect="1"/>
              </p:cNvSpPr>
              <p:nvPr/>
            </p:nvSpPr>
            <p:spPr bwMode="auto">
              <a:xfrm flipH="1">
                <a:off x="2422" y="2982"/>
                <a:ext cx="984" cy="190"/>
              </a:xfrm>
              <a:custGeom>
                <a:avLst/>
                <a:gdLst>
                  <a:gd name="G0" fmla="+- 21571 0 0"/>
                  <a:gd name="G1" fmla="+- 21453 0 0"/>
                  <a:gd name="G2" fmla="+- 21600 0 0"/>
                  <a:gd name="T0" fmla="*/ 0 w 21571"/>
                  <a:gd name="T1" fmla="*/ 20332 h 21453"/>
                  <a:gd name="T2" fmla="*/ 19057 w 21571"/>
                  <a:gd name="T3" fmla="*/ 0 h 21453"/>
                  <a:gd name="T4" fmla="*/ 21571 w 21571"/>
                  <a:gd name="T5" fmla="*/ 21453 h 21453"/>
                </a:gdLst>
                <a:ahLst/>
                <a:cxnLst>
                  <a:cxn ang="0">
                    <a:pos x="T0" y="T1"/>
                  </a:cxn>
                  <a:cxn ang="0">
                    <a:pos x="T2" y="T3"/>
                  </a:cxn>
                  <a:cxn ang="0">
                    <a:pos x="T4" y="T5"/>
                  </a:cxn>
                </a:cxnLst>
                <a:rect l="0" t="0" r="r" b="b"/>
                <a:pathLst>
                  <a:path w="21571" h="21453" fill="none" extrusionOk="0">
                    <a:moveTo>
                      <a:pt x="0" y="20332"/>
                    </a:moveTo>
                    <a:cubicBezTo>
                      <a:pt x="546" y="9815"/>
                      <a:pt x="8597" y="1225"/>
                      <a:pt x="19056" y="-1"/>
                    </a:cubicBezTo>
                  </a:path>
                  <a:path w="21571" h="21453" stroke="0" extrusionOk="0">
                    <a:moveTo>
                      <a:pt x="0" y="20332"/>
                    </a:moveTo>
                    <a:cubicBezTo>
                      <a:pt x="546" y="9815"/>
                      <a:pt x="8597" y="1225"/>
                      <a:pt x="19056" y="-1"/>
                    </a:cubicBezTo>
                    <a:lnTo>
                      <a:pt x="21571" y="21453"/>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58" name="Arc 22">
                <a:extLst>
                  <a:ext uri="{FF2B5EF4-FFF2-40B4-BE49-F238E27FC236}">
                    <a16:creationId xmlns:a16="http://schemas.microsoft.com/office/drawing/2014/main" id="{4DD3CA89-6D47-3867-1C22-621144937FF9}"/>
                  </a:ext>
                </a:extLst>
              </p:cNvPr>
              <p:cNvSpPr>
                <a:spLocks noChangeAspect="1"/>
              </p:cNvSpPr>
              <p:nvPr/>
            </p:nvSpPr>
            <p:spPr bwMode="auto">
              <a:xfrm>
                <a:off x="2305" y="1919"/>
                <a:ext cx="240" cy="1067"/>
              </a:xfrm>
              <a:custGeom>
                <a:avLst/>
                <a:gdLst>
                  <a:gd name="G0" fmla="+- 0 0 0"/>
                  <a:gd name="G1" fmla="+- 15429 0 0"/>
                  <a:gd name="G2" fmla="+- 21600 0 0"/>
                  <a:gd name="T0" fmla="*/ 15117 w 21600"/>
                  <a:gd name="T1" fmla="*/ 0 h 18411"/>
                  <a:gd name="T2" fmla="*/ 21393 w 21600"/>
                  <a:gd name="T3" fmla="*/ 18411 h 18411"/>
                  <a:gd name="T4" fmla="*/ 0 w 21600"/>
                  <a:gd name="T5" fmla="*/ 15429 h 18411"/>
                </a:gdLst>
                <a:ahLst/>
                <a:cxnLst>
                  <a:cxn ang="0">
                    <a:pos x="T0" y="T1"/>
                  </a:cxn>
                  <a:cxn ang="0">
                    <a:pos x="T2" y="T3"/>
                  </a:cxn>
                  <a:cxn ang="0">
                    <a:pos x="T4" y="T5"/>
                  </a:cxn>
                </a:cxnLst>
                <a:rect l="0" t="0" r="r" b="b"/>
                <a:pathLst>
                  <a:path w="21600" h="18411" fill="none" extrusionOk="0">
                    <a:moveTo>
                      <a:pt x="15116" y="0"/>
                    </a:moveTo>
                    <a:cubicBezTo>
                      <a:pt x="19263" y="4063"/>
                      <a:pt x="21600" y="9623"/>
                      <a:pt x="21600" y="15429"/>
                    </a:cubicBezTo>
                    <a:cubicBezTo>
                      <a:pt x="21600" y="16426"/>
                      <a:pt x="21530" y="17422"/>
                      <a:pt x="21393" y="18411"/>
                    </a:cubicBezTo>
                  </a:path>
                  <a:path w="21600" h="18411" stroke="0" extrusionOk="0">
                    <a:moveTo>
                      <a:pt x="15116" y="0"/>
                    </a:moveTo>
                    <a:cubicBezTo>
                      <a:pt x="19263" y="4063"/>
                      <a:pt x="21600" y="9623"/>
                      <a:pt x="21600" y="15429"/>
                    </a:cubicBezTo>
                    <a:cubicBezTo>
                      <a:pt x="21600" y="16426"/>
                      <a:pt x="21530" y="17422"/>
                      <a:pt x="21393" y="18411"/>
                    </a:cubicBezTo>
                    <a:lnTo>
                      <a:pt x="0" y="15429"/>
                    </a:lnTo>
                    <a:close/>
                  </a:path>
                </a:pathLst>
              </a:custGeom>
              <a:noFill/>
              <a:ln w="28575">
                <a:solidFill>
                  <a:srgbClr val="FF7C80"/>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grpSp>
      </p:grpSp>
      <p:grpSp>
        <p:nvGrpSpPr>
          <p:cNvPr id="65" name="Gruppo 64">
            <a:extLst>
              <a:ext uri="{FF2B5EF4-FFF2-40B4-BE49-F238E27FC236}">
                <a16:creationId xmlns:a16="http://schemas.microsoft.com/office/drawing/2014/main" id="{04DAC089-E037-F8F5-3D97-AAE21E425887}"/>
              </a:ext>
            </a:extLst>
          </p:cNvPr>
          <p:cNvGrpSpPr/>
          <p:nvPr/>
        </p:nvGrpSpPr>
        <p:grpSpPr>
          <a:xfrm rot="6459466">
            <a:off x="3915787" y="3101743"/>
            <a:ext cx="209117" cy="418046"/>
            <a:chOff x="719138" y="4869160"/>
            <a:chExt cx="520959" cy="1412771"/>
          </a:xfrm>
        </p:grpSpPr>
        <p:sp>
          <p:nvSpPr>
            <p:cNvPr id="66" name="Ovale 65">
              <a:extLst>
                <a:ext uri="{FF2B5EF4-FFF2-40B4-BE49-F238E27FC236}">
                  <a16:creationId xmlns:a16="http://schemas.microsoft.com/office/drawing/2014/main" id="{8B90388B-6B6A-B631-A1C4-47810365EB48}"/>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7" name="Ovale 66">
              <a:extLst>
                <a:ext uri="{FF2B5EF4-FFF2-40B4-BE49-F238E27FC236}">
                  <a16:creationId xmlns:a16="http://schemas.microsoft.com/office/drawing/2014/main" id="{41007BDA-8259-4C11-1B4C-5DF9585D80F6}"/>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8" name="Ovale 67">
              <a:extLst>
                <a:ext uri="{FF2B5EF4-FFF2-40B4-BE49-F238E27FC236}">
                  <a16:creationId xmlns:a16="http://schemas.microsoft.com/office/drawing/2014/main" id="{B54F58E1-82DB-7183-01F0-AA581B5CC4C2}"/>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69" name="Ovale 68">
              <a:extLst>
                <a:ext uri="{FF2B5EF4-FFF2-40B4-BE49-F238E27FC236}">
                  <a16:creationId xmlns:a16="http://schemas.microsoft.com/office/drawing/2014/main" id="{48B7CF97-C883-18A6-0749-94A1731F00AC}"/>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70" name="Gruppo 69">
            <a:extLst>
              <a:ext uri="{FF2B5EF4-FFF2-40B4-BE49-F238E27FC236}">
                <a16:creationId xmlns:a16="http://schemas.microsoft.com/office/drawing/2014/main" id="{F5B09B38-3D27-0067-3985-CB67E8DE137A}"/>
              </a:ext>
            </a:extLst>
          </p:cNvPr>
          <p:cNvGrpSpPr/>
          <p:nvPr/>
        </p:nvGrpSpPr>
        <p:grpSpPr>
          <a:xfrm rot="14746715">
            <a:off x="5392497" y="3076604"/>
            <a:ext cx="209117" cy="418046"/>
            <a:chOff x="719138" y="4869160"/>
            <a:chExt cx="520959" cy="1412771"/>
          </a:xfrm>
        </p:grpSpPr>
        <p:sp>
          <p:nvSpPr>
            <p:cNvPr id="71" name="Ovale 70">
              <a:extLst>
                <a:ext uri="{FF2B5EF4-FFF2-40B4-BE49-F238E27FC236}">
                  <a16:creationId xmlns:a16="http://schemas.microsoft.com/office/drawing/2014/main" id="{77696898-11ED-573E-692D-8EBC6F1CBAC9}"/>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2" name="Ovale 71">
              <a:extLst>
                <a:ext uri="{FF2B5EF4-FFF2-40B4-BE49-F238E27FC236}">
                  <a16:creationId xmlns:a16="http://schemas.microsoft.com/office/drawing/2014/main" id="{C02014A1-CC02-037B-7BEA-DDC09ECFAF6B}"/>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3" name="Ovale 72">
              <a:extLst>
                <a:ext uri="{FF2B5EF4-FFF2-40B4-BE49-F238E27FC236}">
                  <a16:creationId xmlns:a16="http://schemas.microsoft.com/office/drawing/2014/main" id="{B08CC2E0-BE63-4F71-ED5D-82A54B27567A}"/>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74" name="Ovale 73">
              <a:extLst>
                <a:ext uri="{FF2B5EF4-FFF2-40B4-BE49-F238E27FC236}">
                  <a16:creationId xmlns:a16="http://schemas.microsoft.com/office/drawing/2014/main" id="{01E89879-360F-4BA3-947C-2DEF2F76EBD6}"/>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cxnSp>
        <p:nvCxnSpPr>
          <p:cNvPr id="77" name="Connettore 2 76">
            <a:extLst>
              <a:ext uri="{FF2B5EF4-FFF2-40B4-BE49-F238E27FC236}">
                <a16:creationId xmlns:a16="http://schemas.microsoft.com/office/drawing/2014/main" id="{FA5D5144-B97E-E537-F9CC-A0D5A0617443}"/>
              </a:ext>
            </a:extLst>
          </p:cNvPr>
          <p:cNvCxnSpPr/>
          <p:nvPr/>
        </p:nvCxnSpPr>
        <p:spPr bwMode="auto">
          <a:xfrm>
            <a:off x="5586146" y="3473802"/>
            <a:ext cx="634217" cy="1764112"/>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80" name="Connettore 2 79">
            <a:extLst>
              <a:ext uri="{FF2B5EF4-FFF2-40B4-BE49-F238E27FC236}">
                <a16:creationId xmlns:a16="http://schemas.microsoft.com/office/drawing/2014/main" id="{2F8173AC-96C0-408C-E0F8-CB9B421B3BBB}"/>
              </a:ext>
            </a:extLst>
          </p:cNvPr>
          <p:cNvCxnSpPr/>
          <p:nvPr/>
        </p:nvCxnSpPr>
        <p:spPr bwMode="auto">
          <a:xfrm>
            <a:off x="4978560" y="5101143"/>
            <a:ext cx="1241803" cy="175780"/>
          </a:xfrm>
          <a:prstGeom prst="straightConnector1">
            <a:avLst/>
          </a:prstGeom>
          <a:noFill/>
          <a:ln w="28575" cap="flat" cmpd="sng" algn="ctr">
            <a:solidFill>
              <a:srgbClr val="FF0000"/>
            </a:solidFill>
            <a:prstDash val="solid"/>
            <a:round/>
            <a:headEnd type="none" w="med" len="med"/>
            <a:tailEnd type="stealth" w="lg"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4" name="Immagine 3">
            <a:extLst>
              <a:ext uri="{FF2B5EF4-FFF2-40B4-BE49-F238E27FC236}">
                <a16:creationId xmlns:a16="http://schemas.microsoft.com/office/drawing/2014/main" id="{911E9CF9-CCA4-7299-F134-B67B945D3B35}"/>
              </a:ext>
            </a:extLst>
          </p:cNvPr>
          <p:cNvPicPr>
            <a:picLocks noChangeAspect="1"/>
          </p:cNvPicPr>
          <p:nvPr/>
        </p:nvPicPr>
        <p:blipFill rotWithShape="1">
          <a:blip r:embed="rId3"/>
          <a:srcRect l="15326" t="22269" r="55079" b="57748"/>
          <a:stretch/>
        </p:blipFill>
        <p:spPr>
          <a:xfrm>
            <a:off x="7376017" y="4930365"/>
            <a:ext cx="1624877" cy="693116"/>
          </a:xfrm>
          <a:prstGeom prst="rect">
            <a:avLst/>
          </a:prstGeom>
        </p:spPr>
      </p:pic>
      <p:sp>
        <p:nvSpPr>
          <p:cNvPr id="28" name="CasellaDiTesto 27">
            <a:extLst>
              <a:ext uri="{FF2B5EF4-FFF2-40B4-BE49-F238E27FC236}">
                <a16:creationId xmlns:a16="http://schemas.microsoft.com/office/drawing/2014/main" id="{4E2E8719-002A-D9AB-3F85-AF30EAD4EB6E}"/>
              </a:ext>
            </a:extLst>
          </p:cNvPr>
          <p:cNvSpPr txBox="1"/>
          <p:nvPr/>
        </p:nvSpPr>
        <p:spPr>
          <a:xfrm>
            <a:off x="2926537" y="2289721"/>
            <a:ext cx="1107996" cy="369332"/>
          </a:xfrm>
          <a:prstGeom prst="rect">
            <a:avLst/>
          </a:prstGeom>
          <a:noFill/>
        </p:spPr>
        <p:txBody>
          <a:bodyPr wrap="none" rtlCol="0">
            <a:spAutoFit/>
          </a:bodyPr>
          <a:lstStyle/>
          <a:p>
            <a:r>
              <a:rPr lang="en-US"/>
              <a:t>Pressure</a:t>
            </a:r>
          </a:p>
        </p:txBody>
      </p:sp>
      <p:sp>
        <p:nvSpPr>
          <p:cNvPr id="29" name="CasellaDiTesto 28">
            <a:extLst>
              <a:ext uri="{FF2B5EF4-FFF2-40B4-BE49-F238E27FC236}">
                <a16:creationId xmlns:a16="http://schemas.microsoft.com/office/drawing/2014/main" id="{76814F24-E83F-D804-CA03-62BF02AF5C5E}"/>
              </a:ext>
            </a:extLst>
          </p:cNvPr>
          <p:cNvSpPr txBox="1"/>
          <p:nvPr/>
        </p:nvSpPr>
        <p:spPr>
          <a:xfrm>
            <a:off x="3073590" y="1703610"/>
            <a:ext cx="671979" cy="369332"/>
          </a:xfrm>
          <a:prstGeom prst="rect">
            <a:avLst/>
          </a:prstGeom>
          <a:noFill/>
        </p:spPr>
        <p:txBody>
          <a:bodyPr wrap="none" rtlCol="0">
            <a:spAutoFit/>
          </a:bodyPr>
          <a:lstStyle/>
          <a:p>
            <a:r>
              <a:rPr lang="en-US"/>
              <a:t>Flow</a:t>
            </a:r>
          </a:p>
        </p:txBody>
      </p:sp>
      <p:sp>
        <p:nvSpPr>
          <p:cNvPr id="27" name="Text Box 3">
            <a:extLst>
              <a:ext uri="{FF2B5EF4-FFF2-40B4-BE49-F238E27FC236}">
                <a16:creationId xmlns:a16="http://schemas.microsoft.com/office/drawing/2014/main" id="{830B629D-41A7-B91A-9E1D-98DB5998F2A5}"/>
              </a:ext>
            </a:extLst>
          </p:cNvPr>
          <p:cNvSpPr txBox="1">
            <a:spLocks noChangeArrowheads="1"/>
          </p:cNvSpPr>
          <p:nvPr/>
        </p:nvSpPr>
        <p:spPr bwMode="auto">
          <a:xfrm>
            <a:off x="543865" y="7494505"/>
            <a:ext cx="3953813" cy="646331"/>
          </a:xfrm>
          <a:prstGeom prst="rect">
            <a:avLst/>
          </a:prstGeom>
          <a:noFill/>
          <a:ln>
            <a:noFill/>
          </a:ln>
          <a:effectLst/>
        </p:spPr>
        <p:txBody>
          <a:bodyPr wrap="square">
            <a:spAutoFit/>
          </a:bodyPr>
          <a:lstStyle/>
          <a:p>
            <a:pPr algn="ctr" fontAlgn="base">
              <a:spcBef>
                <a:spcPct val="50000"/>
              </a:spcBef>
              <a:spcAft>
                <a:spcPct val="0"/>
              </a:spcAft>
            </a:pPr>
            <a:r>
              <a:rPr lang="en-US" altLang="en-US" sz="1200" b="1">
                <a:solidFill>
                  <a:srgbClr val="000000"/>
                </a:solidFill>
                <a:latin typeface="Times New Roman" pitchFamily="18" charset="0"/>
              </a:rPr>
              <a:t>DuBois AB, Brody AW, Lewis DH, Burgess BF. Oscillation mechanics of lungs and chest in man. J </a:t>
            </a:r>
            <a:r>
              <a:rPr lang="en-US" altLang="en-US" sz="1200" b="1" err="1">
                <a:solidFill>
                  <a:srgbClr val="000000"/>
                </a:solidFill>
                <a:latin typeface="Times New Roman" pitchFamily="18" charset="0"/>
              </a:rPr>
              <a:t>Appl</a:t>
            </a:r>
            <a:r>
              <a:rPr lang="en-US" altLang="en-US" sz="1200" b="1">
                <a:solidFill>
                  <a:srgbClr val="000000"/>
                </a:solidFill>
                <a:latin typeface="Times New Roman" pitchFamily="18" charset="0"/>
              </a:rPr>
              <a:t> </a:t>
            </a:r>
            <a:r>
              <a:rPr lang="en-US" altLang="en-US" sz="1200" b="1" err="1">
                <a:solidFill>
                  <a:srgbClr val="000000"/>
                </a:solidFill>
                <a:latin typeface="Times New Roman" pitchFamily="18" charset="0"/>
              </a:rPr>
              <a:t>Physiol</a:t>
            </a:r>
            <a:r>
              <a:rPr lang="en-US" altLang="en-US" sz="1200" b="1">
                <a:solidFill>
                  <a:srgbClr val="000000"/>
                </a:solidFill>
                <a:latin typeface="Times New Roman" pitchFamily="18" charset="0"/>
              </a:rPr>
              <a:t> 1956; 8: 587-94</a:t>
            </a:r>
          </a:p>
        </p:txBody>
      </p:sp>
      <p:sp>
        <p:nvSpPr>
          <p:cNvPr id="30" name="Text Box 3">
            <a:extLst>
              <a:ext uri="{FF2B5EF4-FFF2-40B4-BE49-F238E27FC236}">
                <a16:creationId xmlns:a16="http://schemas.microsoft.com/office/drawing/2014/main" id="{460E4AF9-146D-EE36-ADA6-84DE02212607}"/>
              </a:ext>
            </a:extLst>
          </p:cNvPr>
          <p:cNvSpPr txBox="1">
            <a:spLocks noChangeArrowheads="1"/>
          </p:cNvSpPr>
          <p:nvPr/>
        </p:nvSpPr>
        <p:spPr bwMode="auto">
          <a:xfrm>
            <a:off x="117552" y="6038382"/>
            <a:ext cx="5271656" cy="461665"/>
          </a:xfrm>
          <a:prstGeom prst="rect">
            <a:avLst/>
          </a:prstGeom>
          <a:noFill/>
          <a:ln>
            <a:noFill/>
          </a:ln>
          <a:effectLst/>
        </p:spPr>
        <p:txBody>
          <a:bodyPr wrap="square">
            <a:spAutoFit/>
          </a:bodyPr>
          <a:lstStyle/>
          <a:p>
            <a:pPr fontAlgn="base">
              <a:spcBef>
                <a:spcPct val="50000"/>
              </a:spcBef>
              <a:spcAft>
                <a:spcPct val="0"/>
              </a:spcAft>
            </a:pPr>
            <a:r>
              <a:rPr lang="en-US" altLang="en-US" sz="1200" b="1" dirty="0">
                <a:solidFill>
                  <a:srgbClr val="000000"/>
                </a:solidFill>
                <a:latin typeface="Times New Roman" pitchFamily="18" charset="0"/>
              </a:rPr>
              <a:t>DuBois AB, Brody AW, Lewis DH, Burgess BF. Oscillation mechanics of lungs and chest in man. J Appl </a:t>
            </a:r>
            <a:r>
              <a:rPr lang="en-US" altLang="en-US" sz="1200" b="1" dirty="0" err="1">
                <a:solidFill>
                  <a:srgbClr val="000000"/>
                </a:solidFill>
                <a:latin typeface="Times New Roman" pitchFamily="18" charset="0"/>
              </a:rPr>
              <a:t>Physiol</a:t>
            </a:r>
            <a:r>
              <a:rPr lang="en-US" altLang="en-US" sz="1200" b="1" dirty="0">
                <a:solidFill>
                  <a:srgbClr val="000000"/>
                </a:solidFill>
                <a:latin typeface="Times New Roman" pitchFamily="18" charset="0"/>
              </a:rPr>
              <a:t> 1956; 8: 587-94</a:t>
            </a:r>
          </a:p>
        </p:txBody>
      </p:sp>
      <p:pic>
        <p:nvPicPr>
          <p:cNvPr id="6" name="Immagine 5">
            <a:extLst>
              <a:ext uri="{FF2B5EF4-FFF2-40B4-BE49-F238E27FC236}">
                <a16:creationId xmlns:a16="http://schemas.microsoft.com/office/drawing/2014/main" id="{1103788A-22AB-208F-2B2F-CEB0A5FEC312}"/>
              </a:ext>
            </a:extLst>
          </p:cNvPr>
          <p:cNvPicPr>
            <a:picLocks noChangeAspect="1"/>
          </p:cNvPicPr>
          <p:nvPr/>
        </p:nvPicPr>
        <p:blipFill rotWithShape="1">
          <a:blip r:embed="rId3"/>
          <a:srcRect l="56241" t="55875" r="12078" b="11635"/>
          <a:stretch/>
        </p:blipFill>
        <p:spPr>
          <a:xfrm>
            <a:off x="881894" y="1260498"/>
            <a:ext cx="1937933" cy="1255555"/>
          </a:xfrm>
          <a:prstGeom prst="rect">
            <a:avLst/>
          </a:prstGeom>
        </p:spPr>
      </p:pic>
      <p:sp>
        <p:nvSpPr>
          <p:cNvPr id="36" name="CasellaDiTesto 35">
            <a:extLst>
              <a:ext uri="{FF2B5EF4-FFF2-40B4-BE49-F238E27FC236}">
                <a16:creationId xmlns:a16="http://schemas.microsoft.com/office/drawing/2014/main" id="{E0B85D44-95D7-5ED4-7B97-A48747869BA9}"/>
              </a:ext>
            </a:extLst>
          </p:cNvPr>
          <p:cNvSpPr txBox="1"/>
          <p:nvPr/>
        </p:nvSpPr>
        <p:spPr>
          <a:xfrm>
            <a:off x="6157505" y="1058545"/>
            <a:ext cx="2811553" cy="2862322"/>
          </a:xfrm>
          <a:prstGeom prst="rect">
            <a:avLst/>
          </a:prstGeom>
          <a:noFill/>
        </p:spPr>
        <p:txBody>
          <a:bodyPr wrap="square" rtlCol="0">
            <a:spAutoFit/>
          </a:bodyPr>
          <a:lstStyle/>
          <a:p>
            <a:r>
              <a:rPr lang="en-GB" dirty="0"/>
              <a:t>Pressure acting on the lung during spontaneous breathing:</a:t>
            </a:r>
          </a:p>
          <a:p>
            <a:r>
              <a:rPr lang="en-GB" u="sng" dirty="0"/>
              <a:t>Pressure generated by muscles</a:t>
            </a:r>
            <a:r>
              <a:rPr lang="en-GB" b="1" u="sng" dirty="0"/>
              <a:t> AND</a:t>
            </a:r>
            <a:r>
              <a:rPr lang="en-GB" u="sng" dirty="0"/>
              <a:t> device</a:t>
            </a:r>
          </a:p>
          <a:p>
            <a:endParaRPr lang="en-GB" dirty="0"/>
          </a:p>
          <a:p>
            <a:r>
              <a:rPr lang="en-GB" dirty="0" err="1"/>
              <a:t>Plung</a:t>
            </a:r>
            <a:r>
              <a:rPr lang="en-GB" dirty="0"/>
              <a:t> = </a:t>
            </a:r>
            <a:r>
              <a:rPr lang="en-GB" dirty="0" err="1">
                <a:solidFill>
                  <a:srgbClr val="FF0000"/>
                </a:solidFill>
              </a:rPr>
              <a:t>Pmus</a:t>
            </a:r>
            <a:r>
              <a:rPr lang="en-GB" dirty="0"/>
              <a:t> + </a:t>
            </a:r>
            <a:r>
              <a:rPr lang="en-GB" dirty="0" err="1"/>
              <a:t>Pdevice</a:t>
            </a:r>
            <a:endParaRPr lang="en-GB" dirty="0"/>
          </a:p>
          <a:p>
            <a:endParaRPr lang="en-GB" dirty="0">
              <a:highlight>
                <a:srgbClr val="FFFF00"/>
              </a:highlight>
            </a:endParaRPr>
          </a:p>
          <a:p>
            <a:r>
              <a:rPr lang="en-GB" b="1" dirty="0"/>
              <a:t>  </a:t>
            </a:r>
            <a:endParaRPr lang="en-GB" b="1" dirty="0">
              <a:highlight>
                <a:srgbClr val="FFFF00"/>
              </a:highlight>
            </a:endParaRPr>
          </a:p>
          <a:p>
            <a:endParaRPr lang="en-GB" dirty="0"/>
          </a:p>
        </p:txBody>
      </p:sp>
      <p:sp>
        <p:nvSpPr>
          <p:cNvPr id="35" name="Rettangolo 34">
            <a:extLst>
              <a:ext uri="{FF2B5EF4-FFF2-40B4-BE49-F238E27FC236}">
                <a16:creationId xmlns:a16="http://schemas.microsoft.com/office/drawing/2014/main" id="{BA05FF63-7FE8-411C-AF49-88A879F35BE5}"/>
              </a:ext>
            </a:extLst>
          </p:cNvPr>
          <p:cNvSpPr/>
          <p:nvPr/>
        </p:nvSpPr>
        <p:spPr>
          <a:xfrm>
            <a:off x="240316" y="2982118"/>
            <a:ext cx="2833274" cy="2554545"/>
          </a:xfrm>
          <a:prstGeom prst="rect">
            <a:avLst/>
          </a:prstGeom>
        </p:spPr>
        <p:txBody>
          <a:bodyPr wrap="square" lIns="91440" tIns="45720" rIns="91440" bIns="45720" anchor="t">
            <a:spAutoFit/>
          </a:bodyPr>
          <a:lstStyle/>
          <a:p>
            <a:pPr algn="ctr" fontAlgn="base">
              <a:spcBef>
                <a:spcPct val="0"/>
              </a:spcBef>
              <a:spcAft>
                <a:spcPct val="0"/>
              </a:spcAft>
            </a:pPr>
            <a:r>
              <a:rPr lang="en-US" sz="2000" b="1" dirty="0" err="1">
                <a:solidFill>
                  <a:srgbClr val="000000"/>
                </a:solidFill>
                <a:latin typeface="Arial"/>
                <a:cs typeface="Arial"/>
              </a:rPr>
              <a:t>Oscillometry</a:t>
            </a:r>
            <a:r>
              <a:rPr lang="en-US" sz="2000" b="1" dirty="0">
                <a:solidFill>
                  <a:srgbClr val="000000"/>
                </a:solidFill>
                <a:latin typeface="Arial"/>
                <a:cs typeface="Arial"/>
              </a:rPr>
              <a:t> allows the determination of the lung mechanical properties by looking at the flow response </a:t>
            </a:r>
            <a:r>
              <a:rPr lang="en-US" sz="2000" b="1" u="sng" dirty="0">
                <a:solidFill>
                  <a:srgbClr val="000000"/>
                </a:solidFill>
                <a:latin typeface="Arial"/>
                <a:cs typeface="Arial"/>
              </a:rPr>
              <a:t>to small amplitude, high frequency pressure oscillations</a:t>
            </a:r>
          </a:p>
        </p:txBody>
      </p:sp>
      <p:sp>
        <p:nvSpPr>
          <p:cNvPr id="37" name="Rettangolo 36">
            <a:extLst>
              <a:ext uri="{FF2B5EF4-FFF2-40B4-BE49-F238E27FC236}">
                <a16:creationId xmlns:a16="http://schemas.microsoft.com/office/drawing/2014/main" id="{7846ADA0-EE4F-4B01-AFA2-FDC17E781CC1}"/>
              </a:ext>
            </a:extLst>
          </p:cNvPr>
          <p:cNvSpPr/>
          <p:nvPr/>
        </p:nvSpPr>
        <p:spPr>
          <a:xfrm>
            <a:off x="6332091" y="3114003"/>
            <a:ext cx="1415772" cy="369332"/>
          </a:xfrm>
          <a:prstGeom prst="rect">
            <a:avLst/>
          </a:prstGeom>
        </p:spPr>
        <p:txBody>
          <a:bodyPr wrap="none">
            <a:spAutoFit/>
          </a:bodyPr>
          <a:lstStyle/>
          <a:p>
            <a:r>
              <a:rPr lang="en-GB" b="1" dirty="0">
                <a:highlight>
                  <a:srgbClr val="FFFF00"/>
                </a:highlight>
              </a:rPr>
              <a:t>???</a:t>
            </a:r>
            <a:r>
              <a:rPr lang="en-GB" b="1" dirty="0"/>
              <a:t>      </a:t>
            </a:r>
            <a:r>
              <a:rPr lang="en-GB" b="1" dirty="0">
                <a:highlight>
                  <a:srgbClr val="FFFF00"/>
                </a:highlight>
              </a:rPr>
              <a:t>???</a:t>
            </a:r>
            <a:endParaRPr lang="en-US" dirty="0"/>
          </a:p>
        </p:txBody>
      </p:sp>
    </p:spTree>
    <p:extLst>
      <p:ext uri="{BB962C8B-B14F-4D97-AF65-F5344CB8AC3E}">
        <p14:creationId xmlns:p14="http://schemas.microsoft.com/office/powerpoint/2010/main" val="38014308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egnaposto contenuto 2">
            <a:extLst>
              <a:ext uri="{FF2B5EF4-FFF2-40B4-BE49-F238E27FC236}">
                <a16:creationId xmlns:a16="http://schemas.microsoft.com/office/drawing/2014/main" id="{ED526D7B-B232-5EDD-442A-F688EEBEF0F7}"/>
              </a:ext>
            </a:extLst>
          </p:cNvPr>
          <p:cNvSpPr txBox="1">
            <a:spLocks/>
          </p:cNvSpPr>
          <p:nvPr/>
        </p:nvSpPr>
        <p:spPr bwMode="auto">
          <a:xfrm>
            <a:off x="268941" y="1066800"/>
            <a:ext cx="8679797" cy="102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marL="342900" indent="-342900" algn="l" rtl="0" eaLnBrk="0" fontAlgn="base" hangingPunct="0">
              <a:spcBef>
                <a:spcPct val="20000"/>
              </a:spcBef>
              <a:spcAft>
                <a:spcPct val="0"/>
              </a:spcAft>
              <a:defRPr sz="2000">
                <a:solidFill>
                  <a:schemeClr val="tx1"/>
                </a:solidFill>
                <a:latin typeface="+mn-lt"/>
                <a:ea typeface="+mn-ea"/>
                <a:cs typeface="+mn-cs"/>
              </a:defRPr>
            </a:lvl1pPr>
            <a:lvl2pPr marL="742950" indent="-285750" algn="l" rtl="0" eaLnBrk="0" fontAlgn="base" hangingPunct="0">
              <a:spcBef>
                <a:spcPct val="20000"/>
              </a:spcBef>
              <a:spcAft>
                <a:spcPct val="0"/>
              </a:spcAft>
              <a:buClr>
                <a:srgbClr val="004C80"/>
              </a:buClr>
              <a:buSzPct val="85000"/>
              <a:buFont typeface="Wingdings" pitchFamily="2" charset="2"/>
              <a:buChar char="§"/>
              <a:defRPr sz="2000">
                <a:solidFill>
                  <a:schemeClr val="tx1"/>
                </a:solidFill>
                <a:latin typeface="+mn-lt"/>
              </a:defRPr>
            </a:lvl2pPr>
            <a:lvl3pPr marL="1143000" indent="-228600" algn="l" rtl="0" eaLnBrk="0" fontAlgn="base" hangingPunct="0">
              <a:spcBef>
                <a:spcPct val="20000"/>
              </a:spcBef>
              <a:spcAft>
                <a:spcPct val="0"/>
              </a:spcAft>
              <a:buClr>
                <a:srgbClr val="004D82"/>
              </a:buClr>
              <a:buChar char="•"/>
              <a:defRPr>
                <a:solidFill>
                  <a:schemeClr val="tx1"/>
                </a:solidFill>
                <a:latin typeface="+mn-lt"/>
              </a:defRPr>
            </a:lvl3pPr>
            <a:lvl4pPr marL="1600200" indent="-228600" algn="l" rtl="0" eaLnBrk="0" fontAlgn="base" hangingPunct="0">
              <a:spcBef>
                <a:spcPct val="20000"/>
              </a:spcBef>
              <a:spcAft>
                <a:spcPct val="0"/>
              </a:spcAft>
              <a:buClr>
                <a:srgbClr val="004C80"/>
              </a:buClr>
              <a:buChar char="–"/>
              <a:defRPr>
                <a:solidFill>
                  <a:schemeClr val="tx1"/>
                </a:solidFill>
                <a:latin typeface="+mn-lt"/>
              </a:defRPr>
            </a:lvl4pPr>
            <a:lvl5pPr marL="2057400" indent="-228600" algn="l" rtl="0" eaLnBrk="0" fontAlgn="base" hangingPunct="0">
              <a:spcBef>
                <a:spcPct val="20000"/>
              </a:spcBef>
              <a:spcAft>
                <a:spcPct val="0"/>
              </a:spcAft>
              <a:buChar char="»"/>
              <a:defRPr>
                <a:solidFill>
                  <a:schemeClr val="tx1"/>
                </a:solidFill>
                <a:latin typeface="Minion Web" pitchFamily="18" charset="0"/>
              </a:defRPr>
            </a:lvl5pPr>
            <a:lvl6pPr marL="2514600" indent="-228600" algn="l" rtl="0" eaLnBrk="0" fontAlgn="base" hangingPunct="0">
              <a:spcBef>
                <a:spcPct val="20000"/>
              </a:spcBef>
              <a:spcAft>
                <a:spcPct val="0"/>
              </a:spcAft>
              <a:buChar char="»"/>
              <a:defRPr>
                <a:solidFill>
                  <a:schemeClr val="tx1"/>
                </a:solidFill>
                <a:latin typeface="Minion Web" pitchFamily="18" charset="0"/>
              </a:defRPr>
            </a:lvl6pPr>
            <a:lvl7pPr marL="2971800" indent="-228600" algn="l" rtl="0" eaLnBrk="0" fontAlgn="base" hangingPunct="0">
              <a:spcBef>
                <a:spcPct val="20000"/>
              </a:spcBef>
              <a:spcAft>
                <a:spcPct val="0"/>
              </a:spcAft>
              <a:buChar char="»"/>
              <a:defRPr>
                <a:solidFill>
                  <a:schemeClr val="tx1"/>
                </a:solidFill>
                <a:latin typeface="Minion Web" pitchFamily="18" charset="0"/>
              </a:defRPr>
            </a:lvl7pPr>
            <a:lvl8pPr marL="3429000" indent="-228600" algn="l" rtl="0" eaLnBrk="0" fontAlgn="base" hangingPunct="0">
              <a:spcBef>
                <a:spcPct val="20000"/>
              </a:spcBef>
              <a:spcAft>
                <a:spcPct val="0"/>
              </a:spcAft>
              <a:buChar char="»"/>
              <a:defRPr>
                <a:solidFill>
                  <a:schemeClr val="tx1"/>
                </a:solidFill>
                <a:latin typeface="Minion Web" pitchFamily="18" charset="0"/>
              </a:defRPr>
            </a:lvl8pPr>
            <a:lvl9pPr marL="3886200" indent="-228600" algn="l" rtl="0" eaLnBrk="0" fontAlgn="base" hangingPunct="0">
              <a:spcBef>
                <a:spcPct val="20000"/>
              </a:spcBef>
              <a:spcAft>
                <a:spcPct val="0"/>
              </a:spcAft>
              <a:buChar char="»"/>
              <a:defRPr>
                <a:solidFill>
                  <a:schemeClr val="tx1"/>
                </a:solidFill>
                <a:latin typeface="Minion Web" pitchFamily="18" charset="0"/>
              </a:defRPr>
            </a:lvl9pPr>
          </a:lstStyle>
          <a:p>
            <a:r>
              <a:rPr lang="en-US" sz="2400" b="1" kern="0"/>
              <a:t>Forced Oscillation Technique </a:t>
            </a:r>
            <a:r>
              <a:rPr lang="en-US" sz="2400" kern="0"/>
              <a:t>or </a:t>
            </a:r>
            <a:r>
              <a:rPr lang="en-US" sz="2400" b="1" kern="0"/>
              <a:t>Oscillometry</a:t>
            </a:r>
          </a:p>
        </p:txBody>
      </p:sp>
      <p:pic>
        <p:nvPicPr>
          <p:cNvPr id="6" name="Immagine 5">
            <a:extLst>
              <a:ext uri="{FF2B5EF4-FFF2-40B4-BE49-F238E27FC236}">
                <a16:creationId xmlns:a16="http://schemas.microsoft.com/office/drawing/2014/main" id="{3E84DD42-AD1A-CB8A-1FEE-0C637C2FB673}"/>
              </a:ext>
            </a:extLst>
          </p:cNvPr>
          <p:cNvPicPr>
            <a:picLocks noChangeAspect="1"/>
          </p:cNvPicPr>
          <p:nvPr/>
        </p:nvPicPr>
        <p:blipFill rotWithShape="1">
          <a:blip r:embed="rId2"/>
          <a:srcRect l="56241" t="55875" r="12078" b="11635"/>
          <a:stretch/>
        </p:blipFill>
        <p:spPr>
          <a:xfrm>
            <a:off x="1884589" y="1848333"/>
            <a:ext cx="1937933" cy="1255555"/>
          </a:xfrm>
          <a:prstGeom prst="rect">
            <a:avLst/>
          </a:prstGeom>
        </p:spPr>
      </p:pic>
      <p:sp>
        <p:nvSpPr>
          <p:cNvPr id="7" name="Freccia a destra 6">
            <a:extLst>
              <a:ext uri="{FF2B5EF4-FFF2-40B4-BE49-F238E27FC236}">
                <a16:creationId xmlns:a16="http://schemas.microsoft.com/office/drawing/2014/main" id="{688EDA07-2634-52E6-9E09-A08DCAE08F35}"/>
              </a:ext>
            </a:extLst>
          </p:cNvPr>
          <p:cNvSpPr/>
          <p:nvPr/>
        </p:nvSpPr>
        <p:spPr bwMode="auto">
          <a:xfrm rot="20828660">
            <a:off x="4081035" y="2133304"/>
            <a:ext cx="1386989" cy="285750"/>
          </a:xfrm>
          <a:prstGeom prst="rightArrow">
            <a:avLst>
              <a:gd name="adj1" fmla="val 36208"/>
              <a:gd name="adj2" fmla="val 49999"/>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8" name="Freccia a destra 7">
            <a:extLst>
              <a:ext uri="{FF2B5EF4-FFF2-40B4-BE49-F238E27FC236}">
                <a16:creationId xmlns:a16="http://schemas.microsoft.com/office/drawing/2014/main" id="{F2F32CB2-7941-467A-8816-9A46B05ECF55}"/>
              </a:ext>
            </a:extLst>
          </p:cNvPr>
          <p:cNvSpPr/>
          <p:nvPr/>
        </p:nvSpPr>
        <p:spPr bwMode="auto">
          <a:xfrm rot="995605">
            <a:off x="4051768" y="2626041"/>
            <a:ext cx="1386989" cy="285750"/>
          </a:xfrm>
          <a:prstGeom prst="rightArrow">
            <a:avLst>
              <a:gd name="adj1" fmla="val 36208"/>
              <a:gd name="adj2" fmla="val 49999"/>
            </a:avLst>
          </a:pr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nvGrpSpPr>
          <p:cNvPr id="9" name="Gruppo 8">
            <a:extLst>
              <a:ext uri="{FF2B5EF4-FFF2-40B4-BE49-F238E27FC236}">
                <a16:creationId xmlns:a16="http://schemas.microsoft.com/office/drawing/2014/main" id="{6A545ACB-78A4-3067-DC8A-B09EEB300574}"/>
              </a:ext>
            </a:extLst>
          </p:cNvPr>
          <p:cNvGrpSpPr/>
          <p:nvPr/>
        </p:nvGrpSpPr>
        <p:grpSpPr>
          <a:xfrm>
            <a:off x="5779399" y="2875562"/>
            <a:ext cx="1623717" cy="399802"/>
            <a:chOff x="1121124" y="2900561"/>
            <a:chExt cx="1623717" cy="399802"/>
          </a:xfrm>
        </p:grpSpPr>
        <p:cxnSp>
          <p:nvCxnSpPr>
            <p:cNvPr id="10" name="AutoShape 59">
              <a:extLst>
                <a:ext uri="{FF2B5EF4-FFF2-40B4-BE49-F238E27FC236}">
                  <a16:creationId xmlns:a16="http://schemas.microsoft.com/office/drawing/2014/main" id="{64DD745C-2F81-6CD6-DC1C-44CE1A2C59CA}"/>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1" name="AutoShape 59">
              <a:extLst>
                <a:ext uri="{FF2B5EF4-FFF2-40B4-BE49-F238E27FC236}">
                  <a16:creationId xmlns:a16="http://schemas.microsoft.com/office/drawing/2014/main" id="{60A02C9C-9918-7567-914C-55B0365D863D}"/>
                </a:ext>
              </a:extLst>
            </p:cNvPr>
            <p:cNvCxnSpPr>
              <a:cxnSpLocks noChangeAspect="1" noChangeShapeType="1"/>
            </p:cNvCxnSpPr>
            <p:nvPr/>
          </p:nvCxnSpPr>
          <p:spPr bwMode="auto">
            <a:xfrm>
              <a:off x="1859763" y="2900561"/>
              <a:ext cx="0" cy="0"/>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Freeform 29">
              <a:extLst>
                <a:ext uri="{FF2B5EF4-FFF2-40B4-BE49-F238E27FC236}">
                  <a16:creationId xmlns:a16="http://schemas.microsoft.com/office/drawing/2014/main" id="{47DB29E4-F0E3-EA3A-DE63-A3738D942C1F}"/>
                </a:ext>
              </a:extLst>
            </p:cNvPr>
            <p:cNvSpPr>
              <a:spLocks noChangeAspect="1"/>
            </p:cNvSpPr>
            <p:nvPr/>
          </p:nvSpPr>
          <p:spPr bwMode="auto">
            <a:xfrm rot="10800000" flipH="1" flipV="1">
              <a:off x="1121124" y="2958496"/>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13" name="Freeform 29">
              <a:extLst>
                <a:ext uri="{FF2B5EF4-FFF2-40B4-BE49-F238E27FC236}">
                  <a16:creationId xmlns:a16="http://schemas.microsoft.com/office/drawing/2014/main" id="{BA9298ED-D6CB-CACE-E82E-9E19C1F67EB4}"/>
                </a:ext>
              </a:extLst>
            </p:cNvPr>
            <p:cNvSpPr>
              <a:spLocks noChangeAspect="1"/>
            </p:cNvSpPr>
            <p:nvPr/>
          </p:nvSpPr>
          <p:spPr bwMode="auto">
            <a:xfrm rot="10800000" flipH="1" flipV="1">
              <a:off x="1658351" y="2948860"/>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sp>
          <p:nvSpPr>
            <p:cNvPr id="14" name="Freeform 29">
              <a:extLst>
                <a:ext uri="{FF2B5EF4-FFF2-40B4-BE49-F238E27FC236}">
                  <a16:creationId xmlns:a16="http://schemas.microsoft.com/office/drawing/2014/main" id="{1BE35F24-0EB9-E610-0BA3-D2B5A556D779}"/>
                </a:ext>
              </a:extLst>
            </p:cNvPr>
            <p:cNvSpPr>
              <a:spLocks noChangeAspect="1"/>
            </p:cNvSpPr>
            <p:nvPr/>
          </p:nvSpPr>
          <p:spPr bwMode="auto">
            <a:xfrm rot="10800000" flipH="1" flipV="1">
              <a:off x="2198533" y="2955543"/>
              <a:ext cx="546308" cy="341867"/>
            </a:xfrm>
            <a:custGeom>
              <a:avLst/>
              <a:gdLst>
                <a:gd name="T0" fmla="*/ 34 w 2159"/>
                <a:gd name="T1" fmla="*/ 273 h 334"/>
                <a:gd name="T2" fmla="*/ 68 w 2159"/>
                <a:gd name="T3" fmla="*/ 331 h 334"/>
                <a:gd name="T4" fmla="*/ 102 w 2159"/>
                <a:gd name="T5" fmla="*/ 312 h 334"/>
                <a:gd name="T6" fmla="*/ 137 w 2159"/>
                <a:gd name="T7" fmla="*/ 224 h 334"/>
                <a:gd name="T8" fmla="*/ 171 w 2159"/>
                <a:gd name="T9" fmla="*/ 110 h 334"/>
                <a:gd name="T10" fmla="*/ 205 w 2159"/>
                <a:gd name="T11" fmla="*/ 22 h 334"/>
                <a:gd name="T12" fmla="*/ 239 w 2159"/>
                <a:gd name="T13" fmla="*/ 3 h 334"/>
                <a:gd name="T14" fmla="*/ 273 w 2159"/>
                <a:gd name="T15" fmla="*/ 60 h 334"/>
                <a:gd name="T16" fmla="*/ 308 w 2159"/>
                <a:gd name="T17" fmla="*/ 168 h 334"/>
                <a:gd name="T18" fmla="*/ 342 w 2159"/>
                <a:gd name="T19" fmla="*/ 275 h 334"/>
                <a:gd name="T20" fmla="*/ 376 w 2159"/>
                <a:gd name="T21" fmla="*/ 332 h 334"/>
                <a:gd name="T22" fmla="*/ 410 w 2159"/>
                <a:gd name="T23" fmla="*/ 310 h 334"/>
                <a:gd name="T24" fmla="*/ 445 w 2159"/>
                <a:gd name="T25" fmla="*/ 222 h 334"/>
                <a:gd name="T26" fmla="*/ 479 w 2159"/>
                <a:gd name="T27" fmla="*/ 107 h 334"/>
                <a:gd name="T28" fmla="*/ 513 w 2159"/>
                <a:gd name="T29" fmla="*/ 21 h 334"/>
                <a:gd name="T30" fmla="*/ 547 w 2159"/>
                <a:gd name="T31" fmla="*/ 3 h 334"/>
                <a:gd name="T32" fmla="*/ 581 w 2159"/>
                <a:gd name="T33" fmla="*/ 63 h 334"/>
                <a:gd name="T34" fmla="*/ 616 w 2159"/>
                <a:gd name="T35" fmla="*/ 171 h 334"/>
                <a:gd name="T36" fmla="*/ 650 w 2159"/>
                <a:gd name="T37" fmla="*/ 277 h 334"/>
                <a:gd name="T38" fmla="*/ 684 w 2159"/>
                <a:gd name="T39" fmla="*/ 332 h 334"/>
                <a:gd name="T40" fmla="*/ 718 w 2159"/>
                <a:gd name="T41" fmla="*/ 309 h 334"/>
                <a:gd name="T42" fmla="*/ 753 w 2159"/>
                <a:gd name="T43" fmla="*/ 219 h 334"/>
                <a:gd name="T44" fmla="*/ 787 w 2159"/>
                <a:gd name="T45" fmla="*/ 105 h 334"/>
                <a:gd name="T46" fmla="*/ 821 w 2159"/>
                <a:gd name="T47" fmla="*/ 20 h 334"/>
                <a:gd name="T48" fmla="*/ 855 w 2159"/>
                <a:gd name="T49" fmla="*/ 4 h 334"/>
                <a:gd name="T50" fmla="*/ 890 w 2159"/>
                <a:gd name="T51" fmla="*/ 65 h 334"/>
                <a:gd name="T52" fmla="*/ 924 w 2159"/>
                <a:gd name="T53" fmla="*/ 174 h 334"/>
                <a:gd name="T54" fmla="*/ 958 w 2159"/>
                <a:gd name="T55" fmla="*/ 279 h 334"/>
                <a:gd name="T56" fmla="*/ 992 w 2159"/>
                <a:gd name="T57" fmla="*/ 332 h 334"/>
                <a:gd name="T58" fmla="*/ 1026 w 2159"/>
                <a:gd name="T59" fmla="*/ 307 h 334"/>
                <a:gd name="T60" fmla="*/ 1061 w 2159"/>
                <a:gd name="T61" fmla="*/ 216 h 334"/>
                <a:gd name="T62" fmla="*/ 1095 w 2159"/>
                <a:gd name="T63" fmla="*/ 102 h 334"/>
                <a:gd name="T64" fmla="*/ 1129 w 2159"/>
                <a:gd name="T65" fmla="*/ 18 h 334"/>
                <a:gd name="T66" fmla="*/ 1163 w 2159"/>
                <a:gd name="T67" fmla="*/ 5 h 334"/>
                <a:gd name="T68" fmla="*/ 1198 w 2159"/>
                <a:gd name="T69" fmla="*/ 67 h 334"/>
                <a:gd name="T70" fmla="*/ 1232 w 2159"/>
                <a:gd name="T71" fmla="*/ 177 h 334"/>
                <a:gd name="T72" fmla="*/ 1266 w 2159"/>
                <a:gd name="T73" fmla="*/ 282 h 334"/>
                <a:gd name="T74" fmla="*/ 1300 w 2159"/>
                <a:gd name="T75" fmla="*/ 333 h 334"/>
                <a:gd name="T76" fmla="*/ 1335 w 2159"/>
                <a:gd name="T77" fmla="*/ 306 h 334"/>
                <a:gd name="T78" fmla="*/ 1369 w 2159"/>
                <a:gd name="T79" fmla="*/ 214 h 334"/>
                <a:gd name="T80" fmla="*/ 1403 w 2159"/>
                <a:gd name="T81" fmla="*/ 100 h 334"/>
                <a:gd name="T82" fmla="*/ 1437 w 2159"/>
                <a:gd name="T83" fmla="*/ 17 h 334"/>
                <a:gd name="T84" fmla="*/ 1471 w 2159"/>
                <a:gd name="T85" fmla="*/ 5 h 334"/>
                <a:gd name="T86" fmla="*/ 1506 w 2159"/>
                <a:gd name="T87" fmla="*/ 69 h 334"/>
                <a:gd name="T88" fmla="*/ 1540 w 2159"/>
                <a:gd name="T89" fmla="*/ 179 h 334"/>
                <a:gd name="T90" fmla="*/ 1574 w 2159"/>
                <a:gd name="T91" fmla="*/ 284 h 334"/>
                <a:gd name="T92" fmla="*/ 1608 w 2159"/>
                <a:gd name="T93" fmla="*/ 333 h 334"/>
                <a:gd name="T94" fmla="*/ 1643 w 2159"/>
                <a:gd name="T95" fmla="*/ 304 h 334"/>
                <a:gd name="T96" fmla="*/ 1677 w 2159"/>
                <a:gd name="T97" fmla="*/ 211 h 334"/>
                <a:gd name="T98" fmla="*/ 1711 w 2159"/>
                <a:gd name="T99" fmla="*/ 97 h 334"/>
                <a:gd name="T100" fmla="*/ 1745 w 2159"/>
                <a:gd name="T101" fmla="*/ 16 h 334"/>
                <a:gd name="T102" fmla="*/ 1779 w 2159"/>
                <a:gd name="T103" fmla="*/ 6 h 334"/>
                <a:gd name="T104" fmla="*/ 1814 w 2159"/>
                <a:gd name="T105" fmla="*/ 72 h 334"/>
                <a:gd name="T106" fmla="*/ 1848 w 2159"/>
                <a:gd name="T107" fmla="*/ 182 h 334"/>
                <a:gd name="T108" fmla="*/ 1882 w 2159"/>
                <a:gd name="T109" fmla="*/ 286 h 334"/>
                <a:gd name="T110" fmla="*/ 1916 w 2159"/>
                <a:gd name="T111" fmla="*/ 333 h 334"/>
                <a:gd name="T112" fmla="*/ 1951 w 2159"/>
                <a:gd name="T113" fmla="*/ 303 h 334"/>
                <a:gd name="T114" fmla="*/ 1985 w 2159"/>
                <a:gd name="T115" fmla="*/ 208 h 334"/>
                <a:gd name="T116" fmla="*/ 2019 w 2159"/>
                <a:gd name="T117" fmla="*/ 95 h 334"/>
                <a:gd name="T118" fmla="*/ 2053 w 2159"/>
                <a:gd name="T119" fmla="*/ 15 h 334"/>
                <a:gd name="T120" fmla="*/ 2088 w 2159"/>
                <a:gd name="T121" fmla="*/ 7 h 334"/>
                <a:gd name="T122" fmla="*/ 2122 w 2159"/>
                <a:gd name="T123" fmla="*/ 74 h 334"/>
                <a:gd name="T124" fmla="*/ 2156 w 2159"/>
                <a:gd name="T125" fmla="*/ 185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159" h="334">
                  <a:moveTo>
                    <a:pt x="0" y="167"/>
                  </a:moveTo>
                  <a:lnTo>
                    <a:pt x="1" y="169"/>
                  </a:lnTo>
                  <a:lnTo>
                    <a:pt x="1" y="170"/>
                  </a:lnTo>
                  <a:lnTo>
                    <a:pt x="2" y="172"/>
                  </a:lnTo>
                  <a:lnTo>
                    <a:pt x="2" y="174"/>
                  </a:lnTo>
                  <a:lnTo>
                    <a:pt x="3" y="175"/>
                  </a:lnTo>
                  <a:lnTo>
                    <a:pt x="3" y="177"/>
                  </a:lnTo>
                  <a:lnTo>
                    <a:pt x="3" y="179"/>
                  </a:lnTo>
                  <a:lnTo>
                    <a:pt x="4" y="180"/>
                  </a:lnTo>
                  <a:lnTo>
                    <a:pt x="4" y="182"/>
                  </a:lnTo>
                  <a:lnTo>
                    <a:pt x="5" y="184"/>
                  </a:lnTo>
                  <a:lnTo>
                    <a:pt x="5" y="185"/>
                  </a:lnTo>
                  <a:lnTo>
                    <a:pt x="6" y="187"/>
                  </a:lnTo>
                  <a:lnTo>
                    <a:pt x="6" y="189"/>
                  </a:lnTo>
                  <a:lnTo>
                    <a:pt x="7" y="190"/>
                  </a:lnTo>
                  <a:lnTo>
                    <a:pt x="7" y="192"/>
                  </a:lnTo>
                  <a:lnTo>
                    <a:pt x="8" y="194"/>
                  </a:lnTo>
                  <a:lnTo>
                    <a:pt x="8" y="195"/>
                  </a:lnTo>
                  <a:lnTo>
                    <a:pt x="9" y="197"/>
                  </a:lnTo>
                  <a:lnTo>
                    <a:pt x="9" y="198"/>
                  </a:lnTo>
                  <a:lnTo>
                    <a:pt x="10" y="200"/>
                  </a:lnTo>
                  <a:lnTo>
                    <a:pt x="10" y="202"/>
                  </a:lnTo>
                  <a:lnTo>
                    <a:pt x="11" y="203"/>
                  </a:lnTo>
                  <a:lnTo>
                    <a:pt x="11" y="205"/>
                  </a:lnTo>
                  <a:lnTo>
                    <a:pt x="12" y="207"/>
                  </a:lnTo>
                  <a:lnTo>
                    <a:pt x="12" y="208"/>
                  </a:lnTo>
                  <a:lnTo>
                    <a:pt x="13" y="210"/>
                  </a:lnTo>
                  <a:lnTo>
                    <a:pt x="13" y="211"/>
                  </a:lnTo>
                  <a:lnTo>
                    <a:pt x="14" y="213"/>
                  </a:lnTo>
                  <a:lnTo>
                    <a:pt x="14" y="215"/>
                  </a:lnTo>
                  <a:lnTo>
                    <a:pt x="15" y="216"/>
                  </a:lnTo>
                  <a:lnTo>
                    <a:pt x="15" y="218"/>
                  </a:lnTo>
                  <a:lnTo>
                    <a:pt x="16" y="219"/>
                  </a:lnTo>
                  <a:lnTo>
                    <a:pt x="16" y="221"/>
                  </a:lnTo>
                  <a:lnTo>
                    <a:pt x="17" y="223"/>
                  </a:lnTo>
                  <a:lnTo>
                    <a:pt x="17" y="224"/>
                  </a:lnTo>
                  <a:lnTo>
                    <a:pt x="18" y="226"/>
                  </a:lnTo>
                  <a:lnTo>
                    <a:pt x="18" y="227"/>
                  </a:lnTo>
                  <a:lnTo>
                    <a:pt x="19" y="229"/>
                  </a:lnTo>
                  <a:lnTo>
                    <a:pt x="19" y="230"/>
                  </a:lnTo>
                  <a:lnTo>
                    <a:pt x="20" y="232"/>
                  </a:lnTo>
                  <a:lnTo>
                    <a:pt x="20" y="233"/>
                  </a:lnTo>
                  <a:lnTo>
                    <a:pt x="21" y="235"/>
                  </a:lnTo>
                  <a:lnTo>
                    <a:pt x="21" y="237"/>
                  </a:lnTo>
                  <a:lnTo>
                    <a:pt x="22" y="238"/>
                  </a:lnTo>
                  <a:lnTo>
                    <a:pt x="22" y="240"/>
                  </a:lnTo>
                  <a:lnTo>
                    <a:pt x="23" y="241"/>
                  </a:lnTo>
                  <a:lnTo>
                    <a:pt x="23" y="243"/>
                  </a:lnTo>
                  <a:lnTo>
                    <a:pt x="24" y="244"/>
                  </a:lnTo>
                  <a:lnTo>
                    <a:pt x="24" y="245"/>
                  </a:lnTo>
                  <a:lnTo>
                    <a:pt x="25" y="247"/>
                  </a:lnTo>
                  <a:lnTo>
                    <a:pt x="25" y="248"/>
                  </a:lnTo>
                  <a:lnTo>
                    <a:pt x="26" y="250"/>
                  </a:lnTo>
                  <a:lnTo>
                    <a:pt x="26" y="251"/>
                  </a:lnTo>
                  <a:lnTo>
                    <a:pt x="26" y="253"/>
                  </a:lnTo>
                  <a:lnTo>
                    <a:pt x="27" y="254"/>
                  </a:lnTo>
                  <a:lnTo>
                    <a:pt x="27" y="256"/>
                  </a:lnTo>
                  <a:lnTo>
                    <a:pt x="28" y="257"/>
                  </a:lnTo>
                  <a:lnTo>
                    <a:pt x="28" y="258"/>
                  </a:lnTo>
                  <a:lnTo>
                    <a:pt x="29" y="260"/>
                  </a:lnTo>
                  <a:lnTo>
                    <a:pt x="29" y="261"/>
                  </a:lnTo>
                  <a:lnTo>
                    <a:pt x="30" y="263"/>
                  </a:lnTo>
                  <a:lnTo>
                    <a:pt x="30" y="264"/>
                  </a:lnTo>
                  <a:lnTo>
                    <a:pt x="31" y="265"/>
                  </a:lnTo>
                  <a:lnTo>
                    <a:pt x="31" y="267"/>
                  </a:lnTo>
                  <a:lnTo>
                    <a:pt x="32" y="268"/>
                  </a:lnTo>
                  <a:lnTo>
                    <a:pt x="32" y="269"/>
                  </a:lnTo>
                  <a:lnTo>
                    <a:pt x="33" y="271"/>
                  </a:lnTo>
                  <a:lnTo>
                    <a:pt x="33" y="272"/>
                  </a:lnTo>
                  <a:lnTo>
                    <a:pt x="34" y="273"/>
                  </a:lnTo>
                  <a:lnTo>
                    <a:pt x="34" y="274"/>
                  </a:lnTo>
                  <a:lnTo>
                    <a:pt x="35" y="276"/>
                  </a:lnTo>
                  <a:lnTo>
                    <a:pt x="35" y="277"/>
                  </a:lnTo>
                  <a:lnTo>
                    <a:pt x="36" y="278"/>
                  </a:lnTo>
                  <a:lnTo>
                    <a:pt x="36" y="279"/>
                  </a:lnTo>
                  <a:lnTo>
                    <a:pt x="37" y="281"/>
                  </a:lnTo>
                  <a:lnTo>
                    <a:pt x="37" y="282"/>
                  </a:lnTo>
                  <a:lnTo>
                    <a:pt x="38" y="283"/>
                  </a:lnTo>
                  <a:lnTo>
                    <a:pt x="38" y="284"/>
                  </a:lnTo>
                  <a:lnTo>
                    <a:pt x="39" y="285"/>
                  </a:lnTo>
                  <a:lnTo>
                    <a:pt x="39" y="287"/>
                  </a:lnTo>
                  <a:lnTo>
                    <a:pt x="40" y="288"/>
                  </a:lnTo>
                  <a:lnTo>
                    <a:pt x="40" y="289"/>
                  </a:lnTo>
                  <a:lnTo>
                    <a:pt x="41" y="290"/>
                  </a:lnTo>
                  <a:lnTo>
                    <a:pt x="41" y="291"/>
                  </a:lnTo>
                  <a:lnTo>
                    <a:pt x="42" y="292"/>
                  </a:lnTo>
                  <a:lnTo>
                    <a:pt x="42" y="293"/>
                  </a:lnTo>
                  <a:lnTo>
                    <a:pt x="43" y="294"/>
                  </a:lnTo>
                  <a:lnTo>
                    <a:pt x="43" y="296"/>
                  </a:lnTo>
                  <a:lnTo>
                    <a:pt x="44" y="297"/>
                  </a:lnTo>
                  <a:lnTo>
                    <a:pt x="44" y="298"/>
                  </a:lnTo>
                  <a:lnTo>
                    <a:pt x="45" y="299"/>
                  </a:lnTo>
                  <a:lnTo>
                    <a:pt x="45" y="300"/>
                  </a:lnTo>
                  <a:lnTo>
                    <a:pt x="46" y="301"/>
                  </a:lnTo>
                  <a:lnTo>
                    <a:pt x="46" y="302"/>
                  </a:lnTo>
                  <a:lnTo>
                    <a:pt x="47" y="303"/>
                  </a:lnTo>
                  <a:lnTo>
                    <a:pt x="47" y="304"/>
                  </a:lnTo>
                  <a:lnTo>
                    <a:pt x="48" y="305"/>
                  </a:lnTo>
                  <a:lnTo>
                    <a:pt x="48" y="305"/>
                  </a:lnTo>
                  <a:lnTo>
                    <a:pt x="48" y="306"/>
                  </a:lnTo>
                  <a:lnTo>
                    <a:pt x="49" y="307"/>
                  </a:lnTo>
                  <a:lnTo>
                    <a:pt x="49" y="308"/>
                  </a:lnTo>
                  <a:lnTo>
                    <a:pt x="50" y="309"/>
                  </a:lnTo>
                  <a:lnTo>
                    <a:pt x="50" y="310"/>
                  </a:lnTo>
                  <a:lnTo>
                    <a:pt x="51" y="311"/>
                  </a:lnTo>
                  <a:lnTo>
                    <a:pt x="51" y="312"/>
                  </a:lnTo>
                  <a:lnTo>
                    <a:pt x="52" y="312"/>
                  </a:lnTo>
                  <a:lnTo>
                    <a:pt x="52" y="313"/>
                  </a:lnTo>
                  <a:lnTo>
                    <a:pt x="53" y="314"/>
                  </a:lnTo>
                  <a:lnTo>
                    <a:pt x="53" y="315"/>
                  </a:lnTo>
                  <a:lnTo>
                    <a:pt x="54" y="316"/>
                  </a:lnTo>
                  <a:lnTo>
                    <a:pt x="54" y="316"/>
                  </a:lnTo>
                  <a:lnTo>
                    <a:pt x="55" y="317"/>
                  </a:lnTo>
                  <a:lnTo>
                    <a:pt x="55" y="318"/>
                  </a:lnTo>
                  <a:lnTo>
                    <a:pt x="56" y="319"/>
                  </a:lnTo>
                  <a:lnTo>
                    <a:pt x="56" y="319"/>
                  </a:lnTo>
                  <a:lnTo>
                    <a:pt x="57" y="320"/>
                  </a:lnTo>
                  <a:lnTo>
                    <a:pt x="57" y="321"/>
                  </a:lnTo>
                  <a:lnTo>
                    <a:pt x="58" y="321"/>
                  </a:lnTo>
                  <a:lnTo>
                    <a:pt x="58" y="322"/>
                  </a:lnTo>
                  <a:lnTo>
                    <a:pt x="59" y="322"/>
                  </a:lnTo>
                  <a:lnTo>
                    <a:pt x="59" y="323"/>
                  </a:lnTo>
                  <a:lnTo>
                    <a:pt x="60" y="324"/>
                  </a:lnTo>
                  <a:lnTo>
                    <a:pt x="60" y="324"/>
                  </a:lnTo>
                  <a:lnTo>
                    <a:pt x="61" y="325"/>
                  </a:lnTo>
                  <a:lnTo>
                    <a:pt x="61" y="325"/>
                  </a:lnTo>
                  <a:lnTo>
                    <a:pt x="62" y="326"/>
                  </a:lnTo>
                  <a:lnTo>
                    <a:pt x="62" y="326"/>
                  </a:lnTo>
                  <a:lnTo>
                    <a:pt x="63" y="327"/>
                  </a:lnTo>
                  <a:lnTo>
                    <a:pt x="63" y="327"/>
                  </a:lnTo>
                  <a:lnTo>
                    <a:pt x="64" y="328"/>
                  </a:lnTo>
                  <a:lnTo>
                    <a:pt x="64" y="328"/>
                  </a:lnTo>
                  <a:lnTo>
                    <a:pt x="65" y="329"/>
                  </a:lnTo>
                  <a:lnTo>
                    <a:pt x="65" y="329"/>
                  </a:lnTo>
                  <a:lnTo>
                    <a:pt x="66" y="329"/>
                  </a:lnTo>
                  <a:lnTo>
                    <a:pt x="66" y="330"/>
                  </a:lnTo>
                  <a:lnTo>
                    <a:pt x="67" y="330"/>
                  </a:lnTo>
                  <a:lnTo>
                    <a:pt x="67" y="330"/>
                  </a:lnTo>
                  <a:lnTo>
                    <a:pt x="68" y="331"/>
                  </a:lnTo>
                  <a:lnTo>
                    <a:pt x="68" y="331"/>
                  </a:lnTo>
                  <a:lnTo>
                    <a:pt x="69" y="331"/>
                  </a:lnTo>
                  <a:lnTo>
                    <a:pt x="69" y="332"/>
                  </a:lnTo>
                  <a:lnTo>
                    <a:pt x="70" y="332"/>
                  </a:lnTo>
                  <a:lnTo>
                    <a:pt x="70" y="332"/>
                  </a:lnTo>
                  <a:lnTo>
                    <a:pt x="70" y="332"/>
                  </a:lnTo>
                  <a:lnTo>
                    <a:pt x="71" y="333"/>
                  </a:lnTo>
                  <a:lnTo>
                    <a:pt x="71" y="333"/>
                  </a:lnTo>
                  <a:lnTo>
                    <a:pt x="72" y="333"/>
                  </a:lnTo>
                  <a:lnTo>
                    <a:pt x="72" y="333"/>
                  </a:lnTo>
                  <a:lnTo>
                    <a:pt x="73" y="333"/>
                  </a:lnTo>
                  <a:lnTo>
                    <a:pt x="73" y="333"/>
                  </a:lnTo>
                  <a:lnTo>
                    <a:pt x="74" y="333"/>
                  </a:lnTo>
                  <a:lnTo>
                    <a:pt x="74" y="334"/>
                  </a:lnTo>
                  <a:lnTo>
                    <a:pt x="75" y="334"/>
                  </a:lnTo>
                  <a:lnTo>
                    <a:pt x="75" y="334"/>
                  </a:lnTo>
                  <a:lnTo>
                    <a:pt x="76" y="334"/>
                  </a:lnTo>
                  <a:lnTo>
                    <a:pt x="76" y="334"/>
                  </a:lnTo>
                  <a:lnTo>
                    <a:pt x="77" y="334"/>
                  </a:lnTo>
                  <a:lnTo>
                    <a:pt x="77" y="334"/>
                  </a:lnTo>
                  <a:lnTo>
                    <a:pt x="78" y="334"/>
                  </a:lnTo>
                  <a:lnTo>
                    <a:pt x="78" y="334"/>
                  </a:lnTo>
                  <a:lnTo>
                    <a:pt x="79" y="334"/>
                  </a:lnTo>
                  <a:lnTo>
                    <a:pt x="79" y="334"/>
                  </a:lnTo>
                  <a:lnTo>
                    <a:pt x="80" y="333"/>
                  </a:lnTo>
                  <a:lnTo>
                    <a:pt x="80" y="333"/>
                  </a:lnTo>
                  <a:lnTo>
                    <a:pt x="81" y="333"/>
                  </a:lnTo>
                  <a:lnTo>
                    <a:pt x="81" y="333"/>
                  </a:lnTo>
                  <a:lnTo>
                    <a:pt x="82" y="333"/>
                  </a:lnTo>
                  <a:lnTo>
                    <a:pt x="82" y="333"/>
                  </a:lnTo>
                  <a:lnTo>
                    <a:pt x="83" y="333"/>
                  </a:lnTo>
                  <a:lnTo>
                    <a:pt x="83" y="332"/>
                  </a:lnTo>
                  <a:lnTo>
                    <a:pt x="84" y="332"/>
                  </a:lnTo>
                  <a:lnTo>
                    <a:pt x="84" y="332"/>
                  </a:lnTo>
                  <a:lnTo>
                    <a:pt x="85" y="332"/>
                  </a:lnTo>
                  <a:lnTo>
                    <a:pt x="85" y="331"/>
                  </a:lnTo>
                  <a:lnTo>
                    <a:pt x="86" y="331"/>
                  </a:lnTo>
                  <a:lnTo>
                    <a:pt x="86" y="331"/>
                  </a:lnTo>
                  <a:lnTo>
                    <a:pt x="87" y="330"/>
                  </a:lnTo>
                  <a:lnTo>
                    <a:pt x="87" y="330"/>
                  </a:lnTo>
                  <a:lnTo>
                    <a:pt x="88" y="330"/>
                  </a:lnTo>
                  <a:lnTo>
                    <a:pt x="88" y="329"/>
                  </a:lnTo>
                  <a:lnTo>
                    <a:pt x="89" y="329"/>
                  </a:lnTo>
                  <a:lnTo>
                    <a:pt x="89" y="329"/>
                  </a:lnTo>
                  <a:lnTo>
                    <a:pt x="90" y="328"/>
                  </a:lnTo>
                  <a:lnTo>
                    <a:pt x="90" y="328"/>
                  </a:lnTo>
                  <a:lnTo>
                    <a:pt x="91" y="327"/>
                  </a:lnTo>
                  <a:lnTo>
                    <a:pt x="91" y="327"/>
                  </a:lnTo>
                  <a:lnTo>
                    <a:pt x="92" y="326"/>
                  </a:lnTo>
                  <a:lnTo>
                    <a:pt x="92" y="326"/>
                  </a:lnTo>
                  <a:lnTo>
                    <a:pt x="92" y="325"/>
                  </a:lnTo>
                  <a:lnTo>
                    <a:pt x="93" y="325"/>
                  </a:lnTo>
                  <a:lnTo>
                    <a:pt x="93" y="324"/>
                  </a:lnTo>
                  <a:lnTo>
                    <a:pt x="94" y="324"/>
                  </a:lnTo>
                  <a:lnTo>
                    <a:pt x="94" y="323"/>
                  </a:lnTo>
                  <a:lnTo>
                    <a:pt x="95" y="323"/>
                  </a:lnTo>
                  <a:lnTo>
                    <a:pt x="95" y="322"/>
                  </a:lnTo>
                  <a:lnTo>
                    <a:pt x="96" y="321"/>
                  </a:lnTo>
                  <a:lnTo>
                    <a:pt x="96" y="321"/>
                  </a:lnTo>
                  <a:lnTo>
                    <a:pt x="97" y="320"/>
                  </a:lnTo>
                  <a:lnTo>
                    <a:pt x="97" y="319"/>
                  </a:lnTo>
                  <a:lnTo>
                    <a:pt x="98" y="319"/>
                  </a:lnTo>
                  <a:lnTo>
                    <a:pt x="98" y="318"/>
                  </a:lnTo>
                  <a:lnTo>
                    <a:pt x="99" y="317"/>
                  </a:lnTo>
                  <a:lnTo>
                    <a:pt x="99" y="316"/>
                  </a:lnTo>
                  <a:lnTo>
                    <a:pt x="100" y="316"/>
                  </a:lnTo>
                  <a:lnTo>
                    <a:pt x="100" y="315"/>
                  </a:lnTo>
                  <a:lnTo>
                    <a:pt x="101" y="314"/>
                  </a:lnTo>
                  <a:lnTo>
                    <a:pt x="101" y="313"/>
                  </a:lnTo>
                  <a:lnTo>
                    <a:pt x="102" y="313"/>
                  </a:lnTo>
                  <a:lnTo>
                    <a:pt x="102" y="312"/>
                  </a:lnTo>
                  <a:lnTo>
                    <a:pt x="103" y="311"/>
                  </a:lnTo>
                  <a:lnTo>
                    <a:pt x="103" y="310"/>
                  </a:lnTo>
                  <a:lnTo>
                    <a:pt x="104" y="309"/>
                  </a:lnTo>
                  <a:lnTo>
                    <a:pt x="104" y="308"/>
                  </a:lnTo>
                  <a:lnTo>
                    <a:pt x="105" y="307"/>
                  </a:lnTo>
                  <a:lnTo>
                    <a:pt x="105" y="307"/>
                  </a:lnTo>
                  <a:lnTo>
                    <a:pt x="106" y="306"/>
                  </a:lnTo>
                  <a:lnTo>
                    <a:pt x="106" y="305"/>
                  </a:lnTo>
                  <a:lnTo>
                    <a:pt x="107" y="304"/>
                  </a:lnTo>
                  <a:lnTo>
                    <a:pt x="107" y="303"/>
                  </a:lnTo>
                  <a:lnTo>
                    <a:pt x="108" y="302"/>
                  </a:lnTo>
                  <a:lnTo>
                    <a:pt x="108" y="301"/>
                  </a:lnTo>
                  <a:lnTo>
                    <a:pt x="109" y="300"/>
                  </a:lnTo>
                  <a:lnTo>
                    <a:pt x="109" y="299"/>
                  </a:lnTo>
                  <a:lnTo>
                    <a:pt x="110" y="298"/>
                  </a:lnTo>
                  <a:lnTo>
                    <a:pt x="110" y="297"/>
                  </a:lnTo>
                  <a:lnTo>
                    <a:pt x="111" y="296"/>
                  </a:lnTo>
                  <a:lnTo>
                    <a:pt x="111" y="295"/>
                  </a:lnTo>
                  <a:lnTo>
                    <a:pt x="112" y="294"/>
                  </a:lnTo>
                  <a:lnTo>
                    <a:pt x="112" y="292"/>
                  </a:lnTo>
                  <a:lnTo>
                    <a:pt x="113" y="291"/>
                  </a:lnTo>
                  <a:lnTo>
                    <a:pt x="113" y="290"/>
                  </a:lnTo>
                  <a:lnTo>
                    <a:pt x="114" y="289"/>
                  </a:lnTo>
                  <a:lnTo>
                    <a:pt x="114" y="288"/>
                  </a:lnTo>
                  <a:lnTo>
                    <a:pt x="114" y="287"/>
                  </a:lnTo>
                  <a:lnTo>
                    <a:pt x="115" y="286"/>
                  </a:lnTo>
                  <a:lnTo>
                    <a:pt x="115" y="284"/>
                  </a:lnTo>
                  <a:lnTo>
                    <a:pt x="116" y="283"/>
                  </a:lnTo>
                  <a:lnTo>
                    <a:pt x="116" y="282"/>
                  </a:lnTo>
                  <a:lnTo>
                    <a:pt x="117" y="281"/>
                  </a:lnTo>
                  <a:lnTo>
                    <a:pt x="117" y="280"/>
                  </a:lnTo>
                  <a:lnTo>
                    <a:pt x="118" y="278"/>
                  </a:lnTo>
                  <a:lnTo>
                    <a:pt x="118" y="277"/>
                  </a:lnTo>
                  <a:lnTo>
                    <a:pt x="119" y="276"/>
                  </a:lnTo>
                  <a:lnTo>
                    <a:pt x="119" y="275"/>
                  </a:lnTo>
                  <a:lnTo>
                    <a:pt x="120" y="273"/>
                  </a:lnTo>
                  <a:lnTo>
                    <a:pt x="120" y="272"/>
                  </a:lnTo>
                  <a:lnTo>
                    <a:pt x="121" y="271"/>
                  </a:lnTo>
                  <a:lnTo>
                    <a:pt x="121" y="269"/>
                  </a:lnTo>
                  <a:lnTo>
                    <a:pt x="122" y="268"/>
                  </a:lnTo>
                  <a:lnTo>
                    <a:pt x="122" y="267"/>
                  </a:lnTo>
                  <a:lnTo>
                    <a:pt x="123" y="265"/>
                  </a:lnTo>
                  <a:lnTo>
                    <a:pt x="123" y="264"/>
                  </a:lnTo>
                  <a:lnTo>
                    <a:pt x="124" y="263"/>
                  </a:lnTo>
                  <a:lnTo>
                    <a:pt x="124" y="261"/>
                  </a:lnTo>
                  <a:lnTo>
                    <a:pt x="125" y="260"/>
                  </a:lnTo>
                  <a:lnTo>
                    <a:pt x="125" y="259"/>
                  </a:lnTo>
                  <a:lnTo>
                    <a:pt x="126" y="257"/>
                  </a:lnTo>
                  <a:lnTo>
                    <a:pt x="126" y="256"/>
                  </a:lnTo>
                  <a:lnTo>
                    <a:pt x="127" y="254"/>
                  </a:lnTo>
                  <a:lnTo>
                    <a:pt x="127" y="253"/>
                  </a:lnTo>
                  <a:lnTo>
                    <a:pt x="128" y="252"/>
                  </a:lnTo>
                  <a:lnTo>
                    <a:pt x="128" y="250"/>
                  </a:lnTo>
                  <a:lnTo>
                    <a:pt x="129" y="249"/>
                  </a:lnTo>
                  <a:lnTo>
                    <a:pt x="129" y="247"/>
                  </a:lnTo>
                  <a:lnTo>
                    <a:pt x="130" y="246"/>
                  </a:lnTo>
                  <a:lnTo>
                    <a:pt x="130" y="244"/>
                  </a:lnTo>
                  <a:lnTo>
                    <a:pt x="131" y="243"/>
                  </a:lnTo>
                  <a:lnTo>
                    <a:pt x="131" y="241"/>
                  </a:lnTo>
                  <a:lnTo>
                    <a:pt x="132" y="240"/>
                  </a:lnTo>
                  <a:lnTo>
                    <a:pt x="132" y="238"/>
                  </a:lnTo>
                  <a:lnTo>
                    <a:pt x="133" y="237"/>
                  </a:lnTo>
                  <a:lnTo>
                    <a:pt x="133" y="235"/>
                  </a:lnTo>
                  <a:lnTo>
                    <a:pt x="134" y="234"/>
                  </a:lnTo>
                  <a:lnTo>
                    <a:pt x="134" y="232"/>
                  </a:lnTo>
                  <a:lnTo>
                    <a:pt x="135" y="231"/>
                  </a:lnTo>
                  <a:lnTo>
                    <a:pt x="135" y="229"/>
                  </a:lnTo>
                  <a:lnTo>
                    <a:pt x="136" y="228"/>
                  </a:lnTo>
                  <a:lnTo>
                    <a:pt x="136" y="226"/>
                  </a:lnTo>
                  <a:lnTo>
                    <a:pt x="137" y="224"/>
                  </a:lnTo>
                  <a:lnTo>
                    <a:pt x="137" y="223"/>
                  </a:lnTo>
                  <a:lnTo>
                    <a:pt x="137" y="221"/>
                  </a:lnTo>
                  <a:lnTo>
                    <a:pt x="138" y="220"/>
                  </a:lnTo>
                  <a:lnTo>
                    <a:pt x="138" y="218"/>
                  </a:lnTo>
                  <a:lnTo>
                    <a:pt x="139" y="217"/>
                  </a:lnTo>
                  <a:lnTo>
                    <a:pt x="139" y="215"/>
                  </a:lnTo>
                  <a:lnTo>
                    <a:pt x="140" y="213"/>
                  </a:lnTo>
                  <a:lnTo>
                    <a:pt x="140" y="212"/>
                  </a:lnTo>
                  <a:lnTo>
                    <a:pt x="141" y="210"/>
                  </a:lnTo>
                  <a:lnTo>
                    <a:pt x="141" y="209"/>
                  </a:lnTo>
                  <a:lnTo>
                    <a:pt x="142" y="207"/>
                  </a:lnTo>
                  <a:lnTo>
                    <a:pt x="142" y="205"/>
                  </a:lnTo>
                  <a:lnTo>
                    <a:pt x="143" y="204"/>
                  </a:lnTo>
                  <a:lnTo>
                    <a:pt x="143" y="202"/>
                  </a:lnTo>
                  <a:lnTo>
                    <a:pt x="144" y="200"/>
                  </a:lnTo>
                  <a:lnTo>
                    <a:pt x="144" y="199"/>
                  </a:lnTo>
                  <a:lnTo>
                    <a:pt x="145" y="197"/>
                  </a:lnTo>
                  <a:lnTo>
                    <a:pt x="145" y="195"/>
                  </a:lnTo>
                  <a:lnTo>
                    <a:pt x="146" y="194"/>
                  </a:lnTo>
                  <a:lnTo>
                    <a:pt x="146" y="192"/>
                  </a:lnTo>
                  <a:lnTo>
                    <a:pt x="147" y="191"/>
                  </a:lnTo>
                  <a:lnTo>
                    <a:pt x="147" y="189"/>
                  </a:lnTo>
                  <a:lnTo>
                    <a:pt x="148" y="187"/>
                  </a:lnTo>
                  <a:lnTo>
                    <a:pt x="148" y="186"/>
                  </a:lnTo>
                  <a:lnTo>
                    <a:pt x="149" y="184"/>
                  </a:lnTo>
                  <a:lnTo>
                    <a:pt x="149" y="182"/>
                  </a:lnTo>
                  <a:lnTo>
                    <a:pt x="150" y="181"/>
                  </a:lnTo>
                  <a:lnTo>
                    <a:pt x="150" y="179"/>
                  </a:lnTo>
                  <a:lnTo>
                    <a:pt x="151" y="177"/>
                  </a:lnTo>
                  <a:lnTo>
                    <a:pt x="151" y="176"/>
                  </a:lnTo>
                  <a:lnTo>
                    <a:pt x="152" y="174"/>
                  </a:lnTo>
                  <a:lnTo>
                    <a:pt x="152" y="172"/>
                  </a:lnTo>
                  <a:lnTo>
                    <a:pt x="153" y="171"/>
                  </a:lnTo>
                  <a:lnTo>
                    <a:pt x="153" y="169"/>
                  </a:lnTo>
                  <a:lnTo>
                    <a:pt x="154" y="167"/>
                  </a:lnTo>
                  <a:lnTo>
                    <a:pt x="154" y="166"/>
                  </a:lnTo>
                  <a:lnTo>
                    <a:pt x="155" y="164"/>
                  </a:lnTo>
                  <a:lnTo>
                    <a:pt x="155" y="162"/>
                  </a:lnTo>
                  <a:lnTo>
                    <a:pt x="156" y="161"/>
                  </a:lnTo>
                  <a:lnTo>
                    <a:pt x="156" y="159"/>
                  </a:lnTo>
                  <a:lnTo>
                    <a:pt x="157" y="157"/>
                  </a:lnTo>
                  <a:lnTo>
                    <a:pt x="157" y="156"/>
                  </a:lnTo>
                  <a:lnTo>
                    <a:pt x="158" y="154"/>
                  </a:lnTo>
                  <a:lnTo>
                    <a:pt x="158" y="152"/>
                  </a:lnTo>
                  <a:lnTo>
                    <a:pt x="159" y="151"/>
                  </a:lnTo>
                  <a:lnTo>
                    <a:pt x="159" y="149"/>
                  </a:lnTo>
                  <a:lnTo>
                    <a:pt x="159" y="147"/>
                  </a:lnTo>
                  <a:lnTo>
                    <a:pt x="160" y="146"/>
                  </a:lnTo>
                  <a:lnTo>
                    <a:pt x="160" y="144"/>
                  </a:lnTo>
                  <a:lnTo>
                    <a:pt x="161" y="142"/>
                  </a:lnTo>
                  <a:lnTo>
                    <a:pt x="161" y="141"/>
                  </a:lnTo>
                  <a:lnTo>
                    <a:pt x="162" y="139"/>
                  </a:lnTo>
                  <a:lnTo>
                    <a:pt x="162" y="137"/>
                  </a:lnTo>
                  <a:lnTo>
                    <a:pt x="163" y="136"/>
                  </a:lnTo>
                  <a:lnTo>
                    <a:pt x="163" y="134"/>
                  </a:lnTo>
                  <a:lnTo>
                    <a:pt x="164" y="132"/>
                  </a:lnTo>
                  <a:lnTo>
                    <a:pt x="164" y="131"/>
                  </a:lnTo>
                  <a:lnTo>
                    <a:pt x="165" y="129"/>
                  </a:lnTo>
                  <a:lnTo>
                    <a:pt x="165" y="128"/>
                  </a:lnTo>
                  <a:lnTo>
                    <a:pt x="166" y="126"/>
                  </a:lnTo>
                  <a:lnTo>
                    <a:pt x="166" y="124"/>
                  </a:lnTo>
                  <a:lnTo>
                    <a:pt x="167" y="123"/>
                  </a:lnTo>
                  <a:lnTo>
                    <a:pt x="167" y="121"/>
                  </a:lnTo>
                  <a:lnTo>
                    <a:pt x="168" y="120"/>
                  </a:lnTo>
                  <a:lnTo>
                    <a:pt x="168" y="118"/>
                  </a:lnTo>
                  <a:lnTo>
                    <a:pt x="169" y="116"/>
                  </a:lnTo>
                  <a:lnTo>
                    <a:pt x="169" y="115"/>
                  </a:lnTo>
                  <a:lnTo>
                    <a:pt x="170" y="113"/>
                  </a:lnTo>
                  <a:lnTo>
                    <a:pt x="170" y="112"/>
                  </a:lnTo>
                  <a:lnTo>
                    <a:pt x="171" y="110"/>
                  </a:lnTo>
                  <a:lnTo>
                    <a:pt x="171" y="109"/>
                  </a:lnTo>
                  <a:lnTo>
                    <a:pt x="172" y="107"/>
                  </a:lnTo>
                  <a:lnTo>
                    <a:pt x="172" y="105"/>
                  </a:lnTo>
                  <a:lnTo>
                    <a:pt x="173" y="104"/>
                  </a:lnTo>
                  <a:lnTo>
                    <a:pt x="173" y="102"/>
                  </a:lnTo>
                  <a:lnTo>
                    <a:pt x="174" y="101"/>
                  </a:lnTo>
                  <a:lnTo>
                    <a:pt x="174" y="99"/>
                  </a:lnTo>
                  <a:lnTo>
                    <a:pt x="175" y="98"/>
                  </a:lnTo>
                  <a:lnTo>
                    <a:pt x="175" y="96"/>
                  </a:lnTo>
                  <a:lnTo>
                    <a:pt x="176" y="95"/>
                  </a:lnTo>
                  <a:lnTo>
                    <a:pt x="176" y="93"/>
                  </a:lnTo>
                  <a:lnTo>
                    <a:pt x="177" y="92"/>
                  </a:lnTo>
                  <a:lnTo>
                    <a:pt x="177" y="90"/>
                  </a:lnTo>
                  <a:lnTo>
                    <a:pt x="178" y="89"/>
                  </a:lnTo>
                  <a:lnTo>
                    <a:pt x="178" y="87"/>
                  </a:lnTo>
                  <a:lnTo>
                    <a:pt x="179" y="86"/>
                  </a:lnTo>
                  <a:lnTo>
                    <a:pt x="179" y="84"/>
                  </a:lnTo>
                  <a:lnTo>
                    <a:pt x="180" y="83"/>
                  </a:lnTo>
                  <a:lnTo>
                    <a:pt x="180" y="81"/>
                  </a:lnTo>
                  <a:lnTo>
                    <a:pt x="181" y="80"/>
                  </a:lnTo>
                  <a:lnTo>
                    <a:pt x="181" y="79"/>
                  </a:lnTo>
                  <a:lnTo>
                    <a:pt x="181" y="77"/>
                  </a:lnTo>
                  <a:lnTo>
                    <a:pt x="182" y="76"/>
                  </a:lnTo>
                  <a:lnTo>
                    <a:pt x="182" y="74"/>
                  </a:lnTo>
                  <a:lnTo>
                    <a:pt x="183" y="73"/>
                  </a:lnTo>
                  <a:lnTo>
                    <a:pt x="183" y="72"/>
                  </a:lnTo>
                  <a:lnTo>
                    <a:pt x="184" y="70"/>
                  </a:lnTo>
                  <a:lnTo>
                    <a:pt x="184" y="69"/>
                  </a:lnTo>
                  <a:lnTo>
                    <a:pt x="185" y="68"/>
                  </a:lnTo>
                  <a:lnTo>
                    <a:pt x="185" y="66"/>
                  </a:lnTo>
                  <a:lnTo>
                    <a:pt x="186" y="65"/>
                  </a:lnTo>
                  <a:lnTo>
                    <a:pt x="186" y="64"/>
                  </a:lnTo>
                  <a:lnTo>
                    <a:pt x="187" y="62"/>
                  </a:lnTo>
                  <a:lnTo>
                    <a:pt x="187" y="61"/>
                  </a:lnTo>
                  <a:lnTo>
                    <a:pt x="188" y="60"/>
                  </a:lnTo>
                  <a:lnTo>
                    <a:pt x="188" y="59"/>
                  </a:lnTo>
                  <a:lnTo>
                    <a:pt x="189" y="57"/>
                  </a:lnTo>
                  <a:lnTo>
                    <a:pt x="189" y="56"/>
                  </a:lnTo>
                  <a:lnTo>
                    <a:pt x="190" y="55"/>
                  </a:lnTo>
                  <a:lnTo>
                    <a:pt x="190" y="54"/>
                  </a:lnTo>
                  <a:lnTo>
                    <a:pt x="191" y="52"/>
                  </a:lnTo>
                  <a:lnTo>
                    <a:pt x="191" y="51"/>
                  </a:lnTo>
                  <a:lnTo>
                    <a:pt x="192" y="50"/>
                  </a:lnTo>
                  <a:lnTo>
                    <a:pt x="192" y="49"/>
                  </a:lnTo>
                  <a:lnTo>
                    <a:pt x="193" y="48"/>
                  </a:lnTo>
                  <a:lnTo>
                    <a:pt x="193" y="46"/>
                  </a:lnTo>
                  <a:lnTo>
                    <a:pt x="194" y="45"/>
                  </a:lnTo>
                  <a:lnTo>
                    <a:pt x="194" y="44"/>
                  </a:lnTo>
                  <a:lnTo>
                    <a:pt x="195" y="43"/>
                  </a:lnTo>
                  <a:lnTo>
                    <a:pt x="195" y="42"/>
                  </a:lnTo>
                  <a:lnTo>
                    <a:pt x="196" y="41"/>
                  </a:lnTo>
                  <a:lnTo>
                    <a:pt x="196" y="40"/>
                  </a:lnTo>
                  <a:lnTo>
                    <a:pt x="197" y="39"/>
                  </a:lnTo>
                  <a:lnTo>
                    <a:pt x="197" y="38"/>
                  </a:lnTo>
                  <a:lnTo>
                    <a:pt x="198" y="37"/>
                  </a:lnTo>
                  <a:lnTo>
                    <a:pt x="198" y="36"/>
                  </a:lnTo>
                  <a:lnTo>
                    <a:pt x="199" y="34"/>
                  </a:lnTo>
                  <a:lnTo>
                    <a:pt x="199" y="33"/>
                  </a:lnTo>
                  <a:lnTo>
                    <a:pt x="200" y="32"/>
                  </a:lnTo>
                  <a:lnTo>
                    <a:pt x="200" y="32"/>
                  </a:lnTo>
                  <a:lnTo>
                    <a:pt x="201" y="31"/>
                  </a:lnTo>
                  <a:lnTo>
                    <a:pt x="201" y="30"/>
                  </a:lnTo>
                  <a:lnTo>
                    <a:pt x="202" y="29"/>
                  </a:lnTo>
                  <a:lnTo>
                    <a:pt x="202" y="28"/>
                  </a:lnTo>
                  <a:lnTo>
                    <a:pt x="203" y="27"/>
                  </a:lnTo>
                  <a:lnTo>
                    <a:pt x="203" y="26"/>
                  </a:lnTo>
                  <a:lnTo>
                    <a:pt x="203" y="25"/>
                  </a:lnTo>
                  <a:lnTo>
                    <a:pt x="204" y="24"/>
                  </a:lnTo>
                  <a:lnTo>
                    <a:pt x="204" y="23"/>
                  </a:lnTo>
                  <a:lnTo>
                    <a:pt x="205" y="22"/>
                  </a:lnTo>
                  <a:lnTo>
                    <a:pt x="205" y="22"/>
                  </a:lnTo>
                  <a:lnTo>
                    <a:pt x="206" y="21"/>
                  </a:lnTo>
                  <a:lnTo>
                    <a:pt x="206" y="20"/>
                  </a:lnTo>
                  <a:lnTo>
                    <a:pt x="207" y="19"/>
                  </a:lnTo>
                  <a:lnTo>
                    <a:pt x="207" y="19"/>
                  </a:lnTo>
                  <a:lnTo>
                    <a:pt x="208" y="18"/>
                  </a:lnTo>
                  <a:lnTo>
                    <a:pt x="208" y="17"/>
                  </a:lnTo>
                  <a:lnTo>
                    <a:pt x="209" y="16"/>
                  </a:lnTo>
                  <a:lnTo>
                    <a:pt x="209" y="16"/>
                  </a:lnTo>
                  <a:lnTo>
                    <a:pt x="210" y="15"/>
                  </a:lnTo>
                  <a:lnTo>
                    <a:pt x="210" y="14"/>
                  </a:lnTo>
                  <a:lnTo>
                    <a:pt x="211" y="14"/>
                  </a:lnTo>
                  <a:lnTo>
                    <a:pt x="211" y="13"/>
                  </a:lnTo>
                  <a:lnTo>
                    <a:pt x="212" y="12"/>
                  </a:lnTo>
                  <a:lnTo>
                    <a:pt x="212" y="12"/>
                  </a:lnTo>
                  <a:lnTo>
                    <a:pt x="213" y="11"/>
                  </a:lnTo>
                  <a:lnTo>
                    <a:pt x="213" y="10"/>
                  </a:lnTo>
                  <a:lnTo>
                    <a:pt x="214" y="10"/>
                  </a:lnTo>
                  <a:lnTo>
                    <a:pt x="214" y="9"/>
                  </a:lnTo>
                  <a:lnTo>
                    <a:pt x="215" y="9"/>
                  </a:lnTo>
                  <a:lnTo>
                    <a:pt x="215" y="8"/>
                  </a:lnTo>
                  <a:lnTo>
                    <a:pt x="216" y="8"/>
                  </a:lnTo>
                  <a:lnTo>
                    <a:pt x="216" y="7"/>
                  </a:lnTo>
                  <a:lnTo>
                    <a:pt x="217" y="7"/>
                  </a:lnTo>
                  <a:lnTo>
                    <a:pt x="217" y="6"/>
                  </a:lnTo>
                  <a:lnTo>
                    <a:pt x="218" y="6"/>
                  </a:lnTo>
                  <a:lnTo>
                    <a:pt x="218" y="6"/>
                  </a:lnTo>
                  <a:lnTo>
                    <a:pt x="219" y="5"/>
                  </a:lnTo>
                  <a:lnTo>
                    <a:pt x="219" y="5"/>
                  </a:lnTo>
                  <a:lnTo>
                    <a:pt x="220" y="4"/>
                  </a:lnTo>
                  <a:lnTo>
                    <a:pt x="220" y="4"/>
                  </a:lnTo>
                  <a:lnTo>
                    <a:pt x="221" y="4"/>
                  </a:lnTo>
                  <a:lnTo>
                    <a:pt x="221" y="3"/>
                  </a:lnTo>
                  <a:lnTo>
                    <a:pt x="222" y="3"/>
                  </a:lnTo>
                  <a:lnTo>
                    <a:pt x="222" y="3"/>
                  </a:lnTo>
                  <a:lnTo>
                    <a:pt x="223" y="2"/>
                  </a:lnTo>
                  <a:lnTo>
                    <a:pt x="223" y="2"/>
                  </a:lnTo>
                  <a:lnTo>
                    <a:pt x="224" y="2"/>
                  </a:lnTo>
                  <a:lnTo>
                    <a:pt x="224" y="2"/>
                  </a:lnTo>
                  <a:lnTo>
                    <a:pt x="225" y="1"/>
                  </a:lnTo>
                  <a:lnTo>
                    <a:pt x="225" y="1"/>
                  </a:lnTo>
                  <a:lnTo>
                    <a:pt x="225" y="1"/>
                  </a:lnTo>
                  <a:lnTo>
                    <a:pt x="226" y="1"/>
                  </a:lnTo>
                  <a:lnTo>
                    <a:pt x="226" y="1"/>
                  </a:lnTo>
                  <a:lnTo>
                    <a:pt x="227" y="1"/>
                  </a:lnTo>
                  <a:lnTo>
                    <a:pt x="227" y="1"/>
                  </a:lnTo>
                  <a:lnTo>
                    <a:pt x="228" y="0"/>
                  </a:lnTo>
                  <a:lnTo>
                    <a:pt x="228" y="0"/>
                  </a:lnTo>
                  <a:lnTo>
                    <a:pt x="229" y="0"/>
                  </a:lnTo>
                  <a:lnTo>
                    <a:pt x="229" y="0"/>
                  </a:lnTo>
                  <a:lnTo>
                    <a:pt x="230" y="0"/>
                  </a:lnTo>
                  <a:lnTo>
                    <a:pt x="230" y="0"/>
                  </a:lnTo>
                  <a:lnTo>
                    <a:pt x="231" y="0"/>
                  </a:lnTo>
                  <a:lnTo>
                    <a:pt x="231" y="0"/>
                  </a:lnTo>
                  <a:lnTo>
                    <a:pt x="232" y="0"/>
                  </a:lnTo>
                  <a:lnTo>
                    <a:pt x="232" y="0"/>
                  </a:lnTo>
                  <a:lnTo>
                    <a:pt x="233" y="0"/>
                  </a:lnTo>
                  <a:lnTo>
                    <a:pt x="233" y="1"/>
                  </a:lnTo>
                  <a:lnTo>
                    <a:pt x="234" y="1"/>
                  </a:lnTo>
                  <a:lnTo>
                    <a:pt x="234" y="1"/>
                  </a:lnTo>
                  <a:lnTo>
                    <a:pt x="235" y="1"/>
                  </a:lnTo>
                  <a:lnTo>
                    <a:pt x="235" y="1"/>
                  </a:lnTo>
                  <a:lnTo>
                    <a:pt x="236" y="1"/>
                  </a:lnTo>
                  <a:lnTo>
                    <a:pt x="236" y="1"/>
                  </a:lnTo>
                  <a:lnTo>
                    <a:pt x="237" y="2"/>
                  </a:lnTo>
                  <a:lnTo>
                    <a:pt x="237" y="2"/>
                  </a:lnTo>
                  <a:lnTo>
                    <a:pt x="238" y="2"/>
                  </a:lnTo>
                  <a:lnTo>
                    <a:pt x="238" y="2"/>
                  </a:lnTo>
                  <a:lnTo>
                    <a:pt x="239" y="3"/>
                  </a:lnTo>
                  <a:lnTo>
                    <a:pt x="239" y="3"/>
                  </a:lnTo>
                  <a:lnTo>
                    <a:pt x="240" y="3"/>
                  </a:lnTo>
                  <a:lnTo>
                    <a:pt x="240" y="3"/>
                  </a:lnTo>
                  <a:lnTo>
                    <a:pt x="241" y="4"/>
                  </a:lnTo>
                  <a:lnTo>
                    <a:pt x="241" y="4"/>
                  </a:lnTo>
                  <a:lnTo>
                    <a:pt x="242" y="5"/>
                  </a:lnTo>
                  <a:lnTo>
                    <a:pt x="242" y="5"/>
                  </a:lnTo>
                  <a:lnTo>
                    <a:pt x="243" y="5"/>
                  </a:lnTo>
                  <a:lnTo>
                    <a:pt x="243" y="6"/>
                  </a:lnTo>
                  <a:lnTo>
                    <a:pt x="244" y="6"/>
                  </a:lnTo>
                  <a:lnTo>
                    <a:pt x="244" y="7"/>
                  </a:lnTo>
                  <a:lnTo>
                    <a:pt x="245" y="7"/>
                  </a:lnTo>
                  <a:lnTo>
                    <a:pt x="245" y="8"/>
                  </a:lnTo>
                  <a:lnTo>
                    <a:pt x="246" y="8"/>
                  </a:lnTo>
                  <a:lnTo>
                    <a:pt x="246" y="9"/>
                  </a:lnTo>
                  <a:lnTo>
                    <a:pt x="247" y="9"/>
                  </a:lnTo>
                  <a:lnTo>
                    <a:pt x="247" y="10"/>
                  </a:lnTo>
                  <a:lnTo>
                    <a:pt x="247" y="10"/>
                  </a:lnTo>
                  <a:lnTo>
                    <a:pt x="248" y="11"/>
                  </a:lnTo>
                  <a:lnTo>
                    <a:pt x="248" y="11"/>
                  </a:lnTo>
                  <a:lnTo>
                    <a:pt x="249" y="12"/>
                  </a:lnTo>
                  <a:lnTo>
                    <a:pt x="249" y="13"/>
                  </a:lnTo>
                  <a:lnTo>
                    <a:pt x="250" y="13"/>
                  </a:lnTo>
                  <a:lnTo>
                    <a:pt x="250" y="14"/>
                  </a:lnTo>
                  <a:lnTo>
                    <a:pt x="251" y="15"/>
                  </a:lnTo>
                  <a:lnTo>
                    <a:pt x="251" y="15"/>
                  </a:lnTo>
                  <a:lnTo>
                    <a:pt x="252" y="16"/>
                  </a:lnTo>
                  <a:lnTo>
                    <a:pt x="252" y="17"/>
                  </a:lnTo>
                  <a:lnTo>
                    <a:pt x="253" y="17"/>
                  </a:lnTo>
                  <a:lnTo>
                    <a:pt x="253" y="18"/>
                  </a:lnTo>
                  <a:lnTo>
                    <a:pt x="254" y="19"/>
                  </a:lnTo>
                  <a:lnTo>
                    <a:pt x="254" y="20"/>
                  </a:lnTo>
                  <a:lnTo>
                    <a:pt x="255" y="20"/>
                  </a:lnTo>
                  <a:lnTo>
                    <a:pt x="255" y="21"/>
                  </a:lnTo>
                  <a:lnTo>
                    <a:pt x="256" y="22"/>
                  </a:lnTo>
                  <a:lnTo>
                    <a:pt x="256" y="23"/>
                  </a:lnTo>
                  <a:lnTo>
                    <a:pt x="257" y="24"/>
                  </a:lnTo>
                  <a:lnTo>
                    <a:pt x="257" y="25"/>
                  </a:lnTo>
                  <a:lnTo>
                    <a:pt x="258" y="26"/>
                  </a:lnTo>
                  <a:lnTo>
                    <a:pt x="258" y="26"/>
                  </a:lnTo>
                  <a:lnTo>
                    <a:pt x="259" y="27"/>
                  </a:lnTo>
                  <a:lnTo>
                    <a:pt x="259" y="28"/>
                  </a:lnTo>
                  <a:lnTo>
                    <a:pt x="260" y="29"/>
                  </a:lnTo>
                  <a:lnTo>
                    <a:pt x="260" y="30"/>
                  </a:lnTo>
                  <a:lnTo>
                    <a:pt x="261" y="31"/>
                  </a:lnTo>
                  <a:lnTo>
                    <a:pt x="261" y="32"/>
                  </a:lnTo>
                  <a:lnTo>
                    <a:pt x="262" y="33"/>
                  </a:lnTo>
                  <a:lnTo>
                    <a:pt x="262" y="34"/>
                  </a:lnTo>
                  <a:lnTo>
                    <a:pt x="263" y="35"/>
                  </a:lnTo>
                  <a:lnTo>
                    <a:pt x="263" y="36"/>
                  </a:lnTo>
                  <a:lnTo>
                    <a:pt x="264" y="37"/>
                  </a:lnTo>
                  <a:lnTo>
                    <a:pt x="264" y="38"/>
                  </a:lnTo>
                  <a:lnTo>
                    <a:pt x="265" y="39"/>
                  </a:lnTo>
                  <a:lnTo>
                    <a:pt x="265" y="40"/>
                  </a:lnTo>
                  <a:lnTo>
                    <a:pt x="266" y="41"/>
                  </a:lnTo>
                  <a:lnTo>
                    <a:pt x="266" y="42"/>
                  </a:lnTo>
                  <a:lnTo>
                    <a:pt x="267" y="44"/>
                  </a:lnTo>
                  <a:lnTo>
                    <a:pt x="267" y="45"/>
                  </a:lnTo>
                  <a:lnTo>
                    <a:pt x="268" y="46"/>
                  </a:lnTo>
                  <a:lnTo>
                    <a:pt x="268" y="47"/>
                  </a:lnTo>
                  <a:lnTo>
                    <a:pt x="269" y="48"/>
                  </a:lnTo>
                  <a:lnTo>
                    <a:pt x="269" y="49"/>
                  </a:lnTo>
                  <a:lnTo>
                    <a:pt x="270" y="51"/>
                  </a:lnTo>
                  <a:lnTo>
                    <a:pt x="270" y="52"/>
                  </a:lnTo>
                  <a:lnTo>
                    <a:pt x="270" y="53"/>
                  </a:lnTo>
                  <a:lnTo>
                    <a:pt x="271" y="54"/>
                  </a:lnTo>
                  <a:lnTo>
                    <a:pt x="271" y="55"/>
                  </a:lnTo>
                  <a:lnTo>
                    <a:pt x="272" y="57"/>
                  </a:lnTo>
                  <a:lnTo>
                    <a:pt x="272" y="58"/>
                  </a:lnTo>
                  <a:lnTo>
                    <a:pt x="273" y="59"/>
                  </a:lnTo>
                  <a:lnTo>
                    <a:pt x="273" y="60"/>
                  </a:lnTo>
                  <a:lnTo>
                    <a:pt x="274" y="62"/>
                  </a:lnTo>
                  <a:lnTo>
                    <a:pt x="274" y="63"/>
                  </a:lnTo>
                  <a:lnTo>
                    <a:pt x="275" y="64"/>
                  </a:lnTo>
                  <a:lnTo>
                    <a:pt x="275" y="66"/>
                  </a:lnTo>
                  <a:lnTo>
                    <a:pt x="276" y="67"/>
                  </a:lnTo>
                  <a:lnTo>
                    <a:pt x="276" y="68"/>
                  </a:lnTo>
                  <a:lnTo>
                    <a:pt x="277" y="70"/>
                  </a:lnTo>
                  <a:lnTo>
                    <a:pt x="277" y="71"/>
                  </a:lnTo>
                  <a:lnTo>
                    <a:pt x="278" y="72"/>
                  </a:lnTo>
                  <a:lnTo>
                    <a:pt x="278" y="74"/>
                  </a:lnTo>
                  <a:lnTo>
                    <a:pt x="279" y="75"/>
                  </a:lnTo>
                  <a:lnTo>
                    <a:pt x="279" y="77"/>
                  </a:lnTo>
                  <a:lnTo>
                    <a:pt x="280" y="78"/>
                  </a:lnTo>
                  <a:lnTo>
                    <a:pt x="280" y="79"/>
                  </a:lnTo>
                  <a:lnTo>
                    <a:pt x="281" y="81"/>
                  </a:lnTo>
                  <a:lnTo>
                    <a:pt x="281" y="82"/>
                  </a:lnTo>
                  <a:lnTo>
                    <a:pt x="282" y="84"/>
                  </a:lnTo>
                  <a:lnTo>
                    <a:pt x="282" y="85"/>
                  </a:lnTo>
                  <a:lnTo>
                    <a:pt x="283" y="87"/>
                  </a:lnTo>
                  <a:lnTo>
                    <a:pt x="283" y="88"/>
                  </a:lnTo>
                  <a:lnTo>
                    <a:pt x="284" y="90"/>
                  </a:lnTo>
                  <a:lnTo>
                    <a:pt x="284" y="91"/>
                  </a:lnTo>
                  <a:lnTo>
                    <a:pt x="285" y="92"/>
                  </a:lnTo>
                  <a:lnTo>
                    <a:pt x="285" y="94"/>
                  </a:lnTo>
                  <a:lnTo>
                    <a:pt x="286" y="95"/>
                  </a:lnTo>
                  <a:lnTo>
                    <a:pt x="286" y="97"/>
                  </a:lnTo>
                  <a:lnTo>
                    <a:pt x="287" y="99"/>
                  </a:lnTo>
                  <a:lnTo>
                    <a:pt x="287" y="100"/>
                  </a:lnTo>
                  <a:lnTo>
                    <a:pt x="288" y="102"/>
                  </a:lnTo>
                  <a:lnTo>
                    <a:pt x="288" y="103"/>
                  </a:lnTo>
                  <a:lnTo>
                    <a:pt x="289" y="105"/>
                  </a:lnTo>
                  <a:lnTo>
                    <a:pt x="289" y="106"/>
                  </a:lnTo>
                  <a:lnTo>
                    <a:pt x="290" y="108"/>
                  </a:lnTo>
                  <a:lnTo>
                    <a:pt x="290" y="109"/>
                  </a:lnTo>
                  <a:lnTo>
                    <a:pt x="291" y="111"/>
                  </a:lnTo>
                  <a:lnTo>
                    <a:pt x="291" y="112"/>
                  </a:lnTo>
                  <a:lnTo>
                    <a:pt x="292" y="114"/>
                  </a:lnTo>
                  <a:lnTo>
                    <a:pt x="292" y="116"/>
                  </a:lnTo>
                  <a:lnTo>
                    <a:pt x="292" y="117"/>
                  </a:lnTo>
                  <a:lnTo>
                    <a:pt x="293" y="119"/>
                  </a:lnTo>
                  <a:lnTo>
                    <a:pt x="293" y="120"/>
                  </a:lnTo>
                  <a:lnTo>
                    <a:pt x="294" y="122"/>
                  </a:lnTo>
                  <a:lnTo>
                    <a:pt x="294" y="124"/>
                  </a:lnTo>
                  <a:lnTo>
                    <a:pt x="295" y="125"/>
                  </a:lnTo>
                  <a:lnTo>
                    <a:pt x="295" y="127"/>
                  </a:lnTo>
                  <a:lnTo>
                    <a:pt x="296" y="128"/>
                  </a:lnTo>
                  <a:lnTo>
                    <a:pt x="296" y="130"/>
                  </a:lnTo>
                  <a:lnTo>
                    <a:pt x="297" y="132"/>
                  </a:lnTo>
                  <a:lnTo>
                    <a:pt x="297" y="133"/>
                  </a:lnTo>
                  <a:lnTo>
                    <a:pt x="298" y="135"/>
                  </a:lnTo>
                  <a:lnTo>
                    <a:pt x="298" y="137"/>
                  </a:lnTo>
                  <a:lnTo>
                    <a:pt x="299" y="138"/>
                  </a:lnTo>
                  <a:lnTo>
                    <a:pt x="299" y="140"/>
                  </a:lnTo>
                  <a:lnTo>
                    <a:pt x="300" y="142"/>
                  </a:lnTo>
                  <a:lnTo>
                    <a:pt x="300" y="143"/>
                  </a:lnTo>
                  <a:lnTo>
                    <a:pt x="301" y="145"/>
                  </a:lnTo>
                  <a:lnTo>
                    <a:pt x="301" y="147"/>
                  </a:lnTo>
                  <a:lnTo>
                    <a:pt x="302" y="148"/>
                  </a:lnTo>
                  <a:lnTo>
                    <a:pt x="302" y="150"/>
                  </a:lnTo>
                  <a:lnTo>
                    <a:pt x="303" y="151"/>
                  </a:lnTo>
                  <a:lnTo>
                    <a:pt x="303" y="153"/>
                  </a:lnTo>
                  <a:lnTo>
                    <a:pt x="304" y="155"/>
                  </a:lnTo>
                  <a:lnTo>
                    <a:pt x="304" y="156"/>
                  </a:lnTo>
                  <a:lnTo>
                    <a:pt x="305" y="158"/>
                  </a:lnTo>
                  <a:lnTo>
                    <a:pt x="305" y="160"/>
                  </a:lnTo>
                  <a:lnTo>
                    <a:pt x="306" y="161"/>
                  </a:lnTo>
                  <a:lnTo>
                    <a:pt x="306" y="163"/>
                  </a:lnTo>
                  <a:lnTo>
                    <a:pt x="307" y="165"/>
                  </a:lnTo>
                  <a:lnTo>
                    <a:pt x="307" y="166"/>
                  </a:lnTo>
                  <a:lnTo>
                    <a:pt x="308" y="168"/>
                  </a:lnTo>
                  <a:lnTo>
                    <a:pt x="308" y="170"/>
                  </a:lnTo>
                  <a:lnTo>
                    <a:pt x="309" y="171"/>
                  </a:lnTo>
                  <a:lnTo>
                    <a:pt x="309" y="173"/>
                  </a:lnTo>
                  <a:lnTo>
                    <a:pt x="310" y="175"/>
                  </a:lnTo>
                  <a:lnTo>
                    <a:pt x="310" y="176"/>
                  </a:lnTo>
                  <a:lnTo>
                    <a:pt x="311" y="178"/>
                  </a:lnTo>
                  <a:lnTo>
                    <a:pt x="311" y="180"/>
                  </a:lnTo>
                  <a:lnTo>
                    <a:pt x="312" y="181"/>
                  </a:lnTo>
                  <a:lnTo>
                    <a:pt x="312" y="183"/>
                  </a:lnTo>
                  <a:lnTo>
                    <a:pt x="313" y="185"/>
                  </a:lnTo>
                  <a:lnTo>
                    <a:pt x="313" y="186"/>
                  </a:lnTo>
                  <a:lnTo>
                    <a:pt x="314" y="188"/>
                  </a:lnTo>
                  <a:lnTo>
                    <a:pt x="314" y="190"/>
                  </a:lnTo>
                  <a:lnTo>
                    <a:pt x="314" y="191"/>
                  </a:lnTo>
                  <a:lnTo>
                    <a:pt x="315" y="193"/>
                  </a:lnTo>
                  <a:lnTo>
                    <a:pt x="315" y="195"/>
                  </a:lnTo>
                  <a:lnTo>
                    <a:pt x="316" y="196"/>
                  </a:lnTo>
                  <a:lnTo>
                    <a:pt x="316" y="198"/>
                  </a:lnTo>
                  <a:lnTo>
                    <a:pt x="317" y="200"/>
                  </a:lnTo>
                  <a:lnTo>
                    <a:pt x="317" y="201"/>
                  </a:lnTo>
                  <a:lnTo>
                    <a:pt x="318" y="203"/>
                  </a:lnTo>
                  <a:lnTo>
                    <a:pt x="318" y="204"/>
                  </a:lnTo>
                  <a:lnTo>
                    <a:pt x="319" y="206"/>
                  </a:lnTo>
                  <a:lnTo>
                    <a:pt x="319" y="208"/>
                  </a:lnTo>
                  <a:lnTo>
                    <a:pt x="320" y="209"/>
                  </a:lnTo>
                  <a:lnTo>
                    <a:pt x="320" y="211"/>
                  </a:lnTo>
                  <a:lnTo>
                    <a:pt x="321" y="213"/>
                  </a:lnTo>
                  <a:lnTo>
                    <a:pt x="321" y="214"/>
                  </a:lnTo>
                  <a:lnTo>
                    <a:pt x="322" y="216"/>
                  </a:lnTo>
                  <a:lnTo>
                    <a:pt x="322" y="217"/>
                  </a:lnTo>
                  <a:lnTo>
                    <a:pt x="323" y="219"/>
                  </a:lnTo>
                  <a:lnTo>
                    <a:pt x="323" y="221"/>
                  </a:lnTo>
                  <a:lnTo>
                    <a:pt x="324" y="222"/>
                  </a:lnTo>
                  <a:lnTo>
                    <a:pt x="324" y="224"/>
                  </a:lnTo>
                  <a:lnTo>
                    <a:pt x="325" y="225"/>
                  </a:lnTo>
                  <a:lnTo>
                    <a:pt x="325" y="227"/>
                  </a:lnTo>
                  <a:lnTo>
                    <a:pt x="326" y="228"/>
                  </a:lnTo>
                  <a:lnTo>
                    <a:pt x="326" y="230"/>
                  </a:lnTo>
                  <a:lnTo>
                    <a:pt x="327" y="231"/>
                  </a:lnTo>
                  <a:lnTo>
                    <a:pt x="327" y="233"/>
                  </a:lnTo>
                  <a:lnTo>
                    <a:pt x="328" y="235"/>
                  </a:lnTo>
                  <a:lnTo>
                    <a:pt x="328" y="236"/>
                  </a:lnTo>
                  <a:lnTo>
                    <a:pt x="329" y="238"/>
                  </a:lnTo>
                  <a:lnTo>
                    <a:pt x="329" y="239"/>
                  </a:lnTo>
                  <a:lnTo>
                    <a:pt x="330" y="241"/>
                  </a:lnTo>
                  <a:lnTo>
                    <a:pt x="330" y="242"/>
                  </a:lnTo>
                  <a:lnTo>
                    <a:pt x="331" y="244"/>
                  </a:lnTo>
                  <a:lnTo>
                    <a:pt x="331" y="245"/>
                  </a:lnTo>
                  <a:lnTo>
                    <a:pt x="332" y="246"/>
                  </a:lnTo>
                  <a:lnTo>
                    <a:pt x="332" y="248"/>
                  </a:lnTo>
                  <a:lnTo>
                    <a:pt x="333" y="249"/>
                  </a:lnTo>
                  <a:lnTo>
                    <a:pt x="333" y="251"/>
                  </a:lnTo>
                  <a:lnTo>
                    <a:pt x="334" y="252"/>
                  </a:lnTo>
                  <a:lnTo>
                    <a:pt x="334" y="254"/>
                  </a:lnTo>
                  <a:lnTo>
                    <a:pt x="335" y="255"/>
                  </a:lnTo>
                  <a:lnTo>
                    <a:pt x="335" y="257"/>
                  </a:lnTo>
                  <a:lnTo>
                    <a:pt x="336" y="258"/>
                  </a:lnTo>
                  <a:lnTo>
                    <a:pt x="336" y="259"/>
                  </a:lnTo>
                  <a:lnTo>
                    <a:pt x="336" y="261"/>
                  </a:lnTo>
                  <a:lnTo>
                    <a:pt x="337" y="262"/>
                  </a:lnTo>
                  <a:lnTo>
                    <a:pt x="337" y="263"/>
                  </a:lnTo>
                  <a:lnTo>
                    <a:pt x="338" y="265"/>
                  </a:lnTo>
                  <a:lnTo>
                    <a:pt x="338" y="266"/>
                  </a:lnTo>
                  <a:lnTo>
                    <a:pt x="339" y="267"/>
                  </a:lnTo>
                  <a:lnTo>
                    <a:pt x="339" y="269"/>
                  </a:lnTo>
                  <a:lnTo>
                    <a:pt x="340" y="270"/>
                  </a:lnTo>
                  <a:lnTo>
                    <a:pt x="340" y="271"/>
                  </a:lnTo>
                  <a:lnTo>
                    <a:pt x="341" y="273"/>
                  </a:lnTo>
                  <a:lnTo>
                    <a:pt x="341" y="274"/>
                  </a:lnTo>
                  <a:lnTo>
                    <a:pt x="342" y="275"/>
                  </a:lnTo>
                  <a:lnTo>
                    <a:pt x="342" y="277"/>
                  </a:lnTo>
                  <a:lnTo>
                    <a:pt x="343" y="278"/>
                  </a:lnTo>
                  <a:lnTo>
                    <a:pt x="343" y="279"/>
                  </a:lnTo>
                  <a:lnTo>
                    <a:pt x="344" y="280"/>
                  </a:lnTo>
                  <a:lnTo>
                    <a:pt x="344" y="281"/>
                  </a:lnTo>
                  <a:lnTo>
                    <a:pt x="345" y="283"/>
                  </a:lnTo>
                  <a:lnTo>
                    <a:pt x="345" y="284"/>
                  </a:lnTo>
                  <a:lnTo>
                    <a:pt x="346" y="285"/>
                  </a:lnTo>
                  <a:lnTo>
                    <a:pt x="346" y="286"/>
                  </a:lnTo>
                  <a:lnTo>
                    <a:pt x="347" y="287"/>
                  </a:lnTo>
                  <a:lnTo>
                    <a:pt x="347" y="289"/>
                  </a:lnTo>
                  <a:lnTo>
                    <a:pt x="348" y="290"/>
                  </a:lnTo>
                  <a:lnTo>
                    <a:pt x="348" y="291"/>
                  </a:lnTo>
                  <a:lnTo>
                    <a:pt x="349" y="292"/>
                  </a:lnTo>
                  <a:lnTo>
                    <a:pt x="349" y="293"/>
                  </a:lnTo>
                  <a:lnTo>
                    <a:pt x="350" y="294"/>
                  </a:lnTo>
                  <a:lnTo>
                    <a:pt x="350" y="295"/>
                  </a:lnTo>
                  <a:lnTo>
                    <a:pt x="351" y="296"/>
                  </a:lnTo>
                  <a:lnTo>
                    <a:pt x="351" y="297"/>
                  </a:lnTo>
                  <a:lnTo>
                    <a:pt x="352" y="298"/>
                  </a:lnTo>
                  <a:lnTo>
                    <a:pt x="352" y="299"/>
                  </a:lnTo>
                  <a:lnTo>
                    <a:pt x="353" y="300"/>
                  </a:lnTo>
                  <a:lnTo>
                    <a:pt x="353" y="301"/>
                  </a:lnTo>
                  <a:lnTo>
                    <a:pt x="354" y="302"/>
                  </a:lnTo>
                  <a:lnTo>
                    <a:pt x="354" y="303"/>
                  </a:lnTo>
                  <a:lnTo>
                    <a:pt x="355" y="304"/>
                  </a:lnTo>
                  <a:lnTo>
                    <a:pt x="355" y="305"/>
                  </a:lnTo>
                  <a:lnTo>
                    <a:pt x="356" y="306"/>
                  </a:lnTo>
                  <a:lnTo>
                    <a:pt x="356" y="307"/>
                  </a:lnTo>
                  <a:lnTo>
                    <a:pt x="357" y="308"/>
                  </a:lnTo>
                  <a:lnTo>
                    <a:pt x="357" y="309"/>
                  </a:lnTo>
                  <a:lnTo>
                    <a:pt x="358" y="310"/>
                  </a:lnTo>
                  <a:lnTo>
                    <a:pt x="358" y="311"/>
                  </a:lnTo>
                  <a:lnTo>
                    <a:pt x="358" y="311"/>
                  </a:lnTo>
                  <a:lnTo>
                    <a:pt x="359" y="312"/>
                  </a:lnTo>
                  <a:lnTo>
                    <a:pt x="359" y="313"/>
                  </a:lnTo>
                  <a:lnTo>
                    <a:pt x="360" y="314"/>
                  </a:lnTo>
                  <a:lnTo>
                    <a:pt x="360" y="315"/>
                  </a:lnTo>
                  <a:lnTo>
                    <a:pt x="361" y="315"/>
                  </a:lnTo>
                  <a:lnTo>
                    <a:pt x="361" y="316"/>
                  </a:lnTo>
                  <a:lnTo>
                    <a:pt x="362" y="317"/>
                  </a:lnTo>
                  <a:lnTo>
                    <a:pt x="362" y="318"/>
                  </a:lnTo>
                  <a:lnTo>
                    <a:pt x="363" y="318"/>
                  </a:lnTo>
                  <a:lnTo>
                    <a:pt x="363" y="319"/>
                  </a:lnTo>
                  <a:lnTo>
                    <a:pt x="364" y="320"/>
                  </a:lnTo>
                  <a:lnTo>
                    <a:pt x="364" y="320"/>
                  </a:lnTo>
                  <a:lnTo>
                    <a:pt x="365" y="321"/>
                  </a:lnTo>
                  <a:lnTo>
                    <a:pt x="365" y="322"/>
                  </a:lnTo>
                  <a:lnTo>
                    <a:pt x="366" y="322"/>
                  </a:lnTo>
                  <a:lnTo>
                    <a:pt x="366" y="323"/>
                  </a:lnTo>
                  <a:lnTo>
                    <a:pt x="367" y="323"/>
                  </a:lnTo>
                  <a:lnTo>
                    <a:pt x="367" y="324"/>
                  </a:lnTo>
                  <a:lnTo>
                    <a:pt x="368" y="325"/>
                  </a:lnTo>
                  <a:lnTo>
                    <a:pt x="368" y="325"/>
                  </a:lnTo>
                  <a:lnTo>
                    <a:pt x="369" y="326"/>
                  </a:lnTo>
                  <a:lnTo>
                    <a:pt x="369" y="326"/>
                  </a:lnTo>
                  <a:lnTo>
                    <a:pt x="370" y="327"/>
                  </a:lnTo>
                  <a:lnTo>
                    <a:pt x="370" y="327"/>
                  </a:lnTo>
                  <a:lnTo>
                    <a:pt x="371" y="328"/>
                  </a:lnTo>
                  <a:lnTo>
                    <a:pt x="371" y="328"/>
                  </a:lnTo>
                  <a:lnTo>
                    <a:pt x="372" y="328"/>
                  </a:lnTo>
                  <a:lnTo>
                    <a:pt x="372" y="329"/>
                  </a:lnTo>
                  <a:lnTo>
                    <a:pt x="373" y="329"/>
                  </a:lnTo>
                  <a:lnTo>
                    <a:pt x="373" y="330"/>
                  </a:lnTo>
                  <a:lnTo>
                    <a:pt x="374" y="330"/>
                  </a:lnTo>
                  <a:lnTo>
                    <a:pt x="374" y="330"/>
                  </a:lnTo>
                  <a:lnTo>
                    <a:pt x="375" y="331"/>
                  </a:lnTo>
                  <a:lnTo>
                    <a:pt x="375" y="331"/>
                  </a:lnTo>
                  <a:lnTo>
                    <a:pt x="376" y="331"/>
                  </a:lnTo>
                  <a:lnTo>
                    <a:pt x="376" y="332"/>
                  </a:lnTo>
                  <a:lnTo>
                    <a:pt x="377" y="332"/>
                  </a:lnTo>
                  <a:lnTo>
                    <a:pt x="377" y="332"/>
                  </a:lnTo>
                  <a:lnTo>
                    <a:pt x="378" y="332"/>
                  </a:lnTo>
                  <a:lnTo>
                    <a:pt x="378" y="332"/>
                  </a:lnTo>
                  <a:lnTo>
                    <a:pt x="379" y="333"/>
                  </a:lnTo>
                  <a:lnTo>
                    <a:pt x="379" y="333"/>
                  </a:lnTo>
                  <a:lnTo>
                    <a:pt x="380" y="333"/>
                  </a:lnTo>
                  <a:lnTo>
                    <a:pt x="380" y="333"/>
                  </a:lnTo>
                  <a:lnTo>
                    <a:pt x="381" y="333"/>
                  </a:lnTo>
                  <a:lnTo>
                    <a:pt x="381" y="333"/>
                  </a:lnTo>
                  <a:lnTo>
                    <a:pt x="381" y="334"/>
                  </a:lnTo>
                  <a:lnTo>
                    <a:pt x="382" y="334"/>
                  </a:lnTo>
                  <a:lnTo>
                    <a:pt x="382" y="334"/>
                  </a:lnTo>
                  <a:lnTo>
                    <a:pt x="383" y="334"/>
                  </a:lnTo>
                  <a:lnTo>
                    <a:pt x="383" y="334"/>
                  </a:lnTo>
                  <a:lnTo>
                    <a:pt x="384" y="334"/>
                  </a:lnTo>
                  <a:lnTo>
                    <a:pt x="384" y="334"/>
                  </a:lnTo>
                  <a:lnTo>
                    <a:pt x="385" y="334"/>
                  </a:lnTo>
                  <a:lnTo>
                    <a:pt x="385" y="334"/>
                  </a:lnTo>
                  <a:lnTo>
                    <a:pt x="386" y="334"/>
                  </a:lnTo>
                  <a:lnTo>
                    <a:pt x="386" y="334"/>
                  </a:lnTo>
                  <a:lnTo>
                    <a:pt x="387" y="333"/>
                  </a:lnTo>
                  <a:lnTo>
                    <a:pt x="387" y="333"/>
                  </a:lnTo>
                  <a:lnTo>
                    <a:pt x="388" y="333"/>
                  </a:lnTo>
                  <a:lnTo>
                    <a:pt x="388" y="333"/>
                  </a:lnTo>
                  <a:lnTo>
                    <a:pt x="389" y="333"/>
                  </a:lnTo>
                  <a:lnTo>
                    <a:pt x="389" y="333"/>
                  </a:lnTo>
                  <a:lnTo>
                    <a:pt x="390" y="333"/>
                  </a:lnTo>
                  <a:lnTo>
                    <a:pt x="390" y="332"/>
                  </a:lnTo>
                  <a:lnTo>
                    <a:pt x="391" y="332"/>
                  </a:lnTo>
                  <a:lnTo>
                    <a:pt x="391" y="332"/>
                  </a:lnTo>
                  <a:lnTo>
                    <a:pt x="392" y="332"/>
                  </a:lnTo>
                  <a:lnTo>
                    <a:pt x="392" y="331"/>
                  </a:lnTo>
                  <a:lnTo>
                    <a:pt x="393" y="331"/>
                  </a:lnTo>
                  <a:lnTo>
                    <a:pt x="393" y="331"/>
                  </a:lnTo>
                  <a:lnTo>
                    <a:pt x="394" y="331"/>
                  </a:lnTo>
                  <a:lnTo>
                    <a:pt x="394" y="330"/>
                  </a:lnTo>
                  <a:lnTo>
                    <a:pt x="395" y="330"/>
                  </a:lnTo>
                  <a:lnTo>
                    <a:pt x="395" y="330"/>
                  </a:lnTo>
                  <a:lnTo>
                    <a:pt x="396" y="329"/>
                  </a:lnTo>
                  <a:lnTo>
                    <a:pt x="396" y="329"/>
                  </a:lnTo>
                  <a:lnTo>
                    <a:pt x="397" y="328"/>
                  </a:lnTo>
                  <a:lnTo>
                    <a:pt x="397" y="328"/>
                  </a:lnTo>
                  <a:lnTo>
                    <a:pt x="398" y="327"/>
                  </a:lnTo>
                  <a:lnTo>
                    <a:pt x="398" y="327"/>
                  </a:lnTo>
                  <a:lnTo>
                    <a:pt x="399" y="326"/>
                  </a:lnTo>
                  <a:lnTo>
                    <a:pt x="399" y="326"/>
                  </a:lnTo>
                  <a:lnTo>
                    <a:pt x="400" y="325"/>
                  </a:lnTo>
                  <a:lnTo>
                    <a:pt x="400" y="325"/>
                  </a:lnTo>
                  <a:lnTo>
                    <a:pt x="401" y="324"/>
                  </a:lnTo>
                  <a:lnTo>
                    <a:pt x="401" y="324"/>
                  </a:lnTo>
                  <a:lnTo>
                    <a:pt x="402" y="323"/>
                  </a:lnTo>
                  <a:lnTo>
                    <a:pt x="402" y="323"/>
                  </a:lnTo>
                  <a:lnTo>
                    <a:pt x="403" y="322"/>
                  </a:lnTo>
                  <a:lnTo>
                    <a:pt x="403" y="321"/>
                  </a:lnTo>
                  <a:lnTo>
                    <a:pt x="403" y="321"/>
                  </a:lnTo>
                  <a:lnTo>
                    <a:pt x="404" y="320"/>
                  </a:lnTo>
                  <a:lnTo>
                    <a:pt x="404" y="320"/>
                  </a:lnTo>
                  <a:lnTo>
                    <a:pt x="405" y="319"/>
                  </a:lnTo>
                  <a:lnTo>
                    <a:pt x="405" y="318"/>
                  </a:lnTo>
                  <a:lnTo>
                    <a:pt x="406" y="317"/>
                  </a:lnTo>
                  <a:lnTo>
                    <a:pt x="406" y="317"/>
                  </a:lnTo>
                  <a:lnTo>
                    <a:pt x="407" y="316"/>
                  </a:lnTo>
                  <a:lnTo>
                    <a:pt x="407" y="315"/>
                  </a:lnTo>
                  <a:lnTo>
                    <a:pt x="408" y="314"/>
                  </a:lnTo>
                  <a:lnTo>
                    <a:pt x="408" y="314"/>
                  </a:lnTo>
                  <a:lnTo>
                    <a:pt x="409" y="313"/>
                  </a:lnTo>
                  <a:lnTo>
                    <a:pt x="409" y="312"/>
                  </a:lnTo>
                  <a:lnTo>
                    <a:pt x="410" y="311"/>
                  </a:lnTo>
                  <a:lnTo>
                    <a:pt x="410" y="310"/>
                  </a:lnTo>
                  <a:lnTo>
                    <a:pt x="411" y="310"/>
                  </a:lnTo>
                  <a:lnTo>
                    <a:pt x="411" y="309"/>
                  </a:lnTo>
                  <a:lnTo>
                    <a:pt x="412" y="308"/>
                  </a:lnTo>
                  <a:lnTo>
                    <a:pt x="412" y="307"/>
                  </a:lnTo>
                  <a:lnTo>
                    <a:pt x="413" y="306"/>
                  </a:lnTo>
                  <a:lnTo>
                    <a:pt x="413" y="305"/>
                  </a:lnTo>
                  <a:lnTo>
                    <a:pt x="414" y="304"/>
                  </a:lnTo>
                  <a:lnTo>
                    <a:pt x="414" y="303"/>
                  </a:lnTo>
                  <a:lnTo>
                    <a:pt x="415" y="302"/>
                  </a:lnTo>
                  <a:lnTo>
                    <a:pt x="415" y="301"/>
                  </a:lnTo>
                  <a:lnTo>
                    <a:pt x="416" y="300"/>
                  </a:lnTo>
                  <a:lnTo>
                    <a:pt x="416" y="299"/>
                  </a:lnTo>
                  <a:lnTo>
                    <a:pt x="417" y="298"/>
                  </a:lnTo>
                  <a:lnTo>
                    <a:pt x="417" y="297"/>
                  </a:lnTo>
                  <a:lnTo>
                    <a:pt x="418" y="296"/>
                  </a:lnTo>
                  <a:lnTo>
                    <a:pt x="418" y="295"/>
                  </a:lnTo>
                  <a:lnTo>
                    <a:pt x="419" y="294"/>
                  </a:lnTo>
                  <a:lnTo>
                    <a:pt x="419" y="293"/>
                  </a:lnTo>
                  <a:lnTo>
                    <a:pt x="420" y="292"/>
                  </a:lnTo>
                  <a:lnTo>
                    <a:pt x="420" y="291"/>
                  </a:lnTo>
                  <a:lnTo>
                    <a:pt x="421" y="289"/>
                  </a:lnTo>
                  <a:lnTo>
                    <a:pt x="421" y="288"/>
                  </a:lnTo>
                  <a:lnTo>
                    <a:pt x="422" y="287"/>
                  </a:lnTo>
                  <a:lnTo>
                    <a:pt x="422" y="286"/>
                  </a:lnTo>
                  <a:lnTo>
                    <a:pt x="423" y="285"/>
                  </a:lnTo>
                  <a:lnTo>
                    <a:pt x="423" y="284"/>
                  </a:lnTo>
                  <a:lnTo>
                    <a:pt x="424" y="282"/>
                  </a:lnTo>
                  <a:lnTo>
                    <a:pt x="424" y="281"/>
                  </a:lnTo>
                  <a:lnTo>
                    <a:pt x="425" y="280"/>
                  </a:lnTo>
                  <a:lnTo>
                    <a:pt x="425" y="279"/>
                  </a:lnTo>
                  <a:lnTo>
                    <a:pt x="425" y="278"/>
                  </a:lnTo>
                  <a:lnTo>
                    <a:pt x="426" y="276"/>
                  </a:lnTo>
                  <a:lnTo>
                    <a:pt x="426" y="275"/>
                  </a:lnTo>
                  <a:lnTo>
                    <a:pt x="427" y="274"/>
                  </a:lnTo>
                  <a:lnTo>
                    <a:pt x="427" y="272"/>
                  </a:lnTo>
                  <a:lnTo>
                    <a:pt x="428" y="271"/>
                  </a:lnTo>
                  <a:lnTo>
                    <a:pt x="428" y="270"/>
                  </a:lnTo>
                  <a:lnTo>
                    <a:pt x="429" y="269"/>
                  </a:lnTo>
                  <a:lnTo>
                    <a:pt x="429" y="267"/>
                  </a:lnTo>
                  <a:lnTo>
                    <a:pt x="430" y="266"/>
                  </a:lnTo>
                  <a:lnTo>
                    <a:pt x="430" y="265"/>
                  </a:lnTo>
                  <a:lnTo>
                    <a:pt x="431" y="263"/>
                  </a:lnTo>
                  <a:lnTo>
                    <a:pt x="431" y="262"/>
                  </a:lnTo>
                  <a:lnTo>
                    <a:pt x="432" y="260"/>
                  </a:lnTo>
                  <a:lnTo>
                    <a:pt x="432" y="259"/>
                  </a:lnTo>
                  <a:lnTo>
                    <a:pt x="433" y="258"/>
                  </a:lnTo>
                  <a:lnTo>
                    <a:pt x="433" y="256"/>
                  </a:lnTo>
                  <a:lnTo>
                    <a:pt x="434" y="255"/>
                  </a:lnTo>
                  <a:lnTo>
                    <a:pt x="434" y="253"/>
                  </a:lnTo>
                  <a:lnTo>
                    <a:pt x="435" y="252"/>
                  </a:lnTo>
                  <a:lnTo>
                    <a:pt x="435" y="251"/>
                  </a:lnTo>
                  <a:lnTo>
                    <a:pt x="436" y="249"/>
                  </a:lnTo>
                  <a:lnTo>
                    <a:pt x="436" y="248"/>
                  </a:lnTo>
                  <a:lnTo>
                    <a:pt x="437" y="246"/>
                  </a:lnTo>
                  <a:lnTo>
                    <a:pt x="437" y="245"/>
                  </a:lnTo>
                  <a:lnTo>
                    <a:pt x="438" y="243"/>
                  </a:lnTo>
                  <a:lnTo>
                    <a:pt x="438" y="242"/>
                  </a:lnTo>
                  <a:lnTo>
                    <a:pt x="439" y="240"/>
                  </a:lnTo>
                  <a:lnTo>
                    <a:pt x="439" y="239"/>
                  </a:lnTo>
                  <a:lnTo>
                    <a:pt x="440" y="237"/>
                  </a:lnTo>
                  <a:lnTo>
                    <a:pt x="440" y="236"/>
                  </a:lnTo>
                  <a:lnTo>
                    <a:pt x="441" y="234"/>
                  </a:lnTo>
                  <a:lnTo>
                    <a:pt x="441" y="233"/>
                  </a:lnTo>
                  <a:lnTo>
                    <a:pt x="442" y="231"/>
                  </a:lnTo>
                  <a:lnTo>
                    <a:pt x="442" y="230"/>
                  </a:lnTo>
                  <a:lnTo>
                    <a:pt x="443" y="228"/>
                  </a:lnTo>
                  <a:lnTo>
                    <a:pt x="443" y="226"/>
                  </a:lnTo>
                  <a:lnTo>
                    <a:pt x="444" y="225"/>
                  </a:lnTo>
                  <a:lnTo>
                    <a:pt x="444" y="223"/>
                  </a:lnTo>
                  <a:lnTo>
                    <a:pt x="445" y="222"/>
                  </a:lnTo>
                  <a:lnTo>
                    <a:pt x="445" y="220"/>
                  </a:lnTo>
                  <a:lnTo>
                    <a:pt x="446" y="219"/>
                  </a:lnTo>
                  <a:lnTo>
                    <a:pt x="446" y="217"/>
                  </a:lnTo>
                  <a:lnTo>
                    <a:pt x="447" y="215"/>
                  </a:lnTo>
                  <a:lnTo>
                    <a:pt x="447" y="214"/>
                  </a:lnTo>
                  <a:lnTo>
                    <a:pt x="447" y="212"/>
                  </a:lnTo>
                  <a:lnTo>
                    <a:pt x="448" y="211"/>
                  </a:lnTo>
                  <a:lnTo>
                    <a:pt x="448" y="209"/>
                  </a:lnTo>
                  <a:lnTo>
                    <a:pt x="449" y="207"/>
                  </a:lnTo>
                  <a:lnTo>
                    <a:pt x="449" y="206"/>
                  </a:lnTo>
                  <a:lnTo>
                    <a:pt x="450" y="204"/>
                  </a:lnTo>
                  <a:lnTo>
                    <a:pt x="450" y="203"/>
                  </a:lnTo>
                  <a:lnTo>
                    <a:pt x="451" y="201"/>
                  </a:lnTo>
                  <a:lnTo>
                    <a:pt x="451" y="199"/>
                  </a:lnTo>
                  <a:lnTo>
                    <a:pt x="452" y="198"/>
                  </a:lnTo>
                  <a:lnTo>
                    <a:pt x="452" y="196"/>
                  </a:lnTo>
                  <a:lnTo>
                    <a:pt x="453" y="194"/>
                  </a:lnTo>
                  <a:lnTo>
                    <a:pt x="453" y="193"/>
                  </a:lnTo>
                  <a:lnTo>
                    <a:pt x="454" y="191"/>
                  </a:lnTo>
                  <a:lnTo>
                    <a:pt x="454" y="189"/>
                  </a:lnTo>
                  <a:lnTo>
                    <a:pt x="455" y="188"/>
                  </a:lnTo>
                  <a:lnTo>
                    <a:pt x="455" y="186"/>
                  </a:lnTo>
                  <a:lnTo>
                    <a:pt x="456" y="184"/>
                  </a:lnTo>
                  <a:lnTo>
                    <a:pt x="456" y="183"/>
                  </a:lnTo>
                  <a:lnTo>
                    <a:pt x="457" y="181"/>
                  </a:lnTo>
                  <a:lnTo>
                    <a:pt x="457" y="179"/>
                  </a:lnTo>
                  <a:lnTo>
                    <a:pt x="458" y="178"/>
                  </a:lnTo>
                  <a:lnTo>
                    <a:pt x="458" y="176"/>
                  </a:lnTo>
                  <a:lnTo>
                    <a:pt x="459" y="174"/>
                  </a:lnTo>
                  <a:lnTo>
                    <a:pt x="459" y="173"/>
                  </a:lnTo>
                  <a:lnTo>
                    <a:pt x="460" y="171"/>
                  </a:lnTo>
                  <a:lnTo>
                    <a:pt x="460" y="169"/>
                  </a:lnTo>
                  <a:lnTo>
                    <a:pt x="461" y="168"/>
                  </a:lnTo>
                  <a:lnTo>
                    <a:pt x="461" y="166"/>
                  </a:lnTo>
                  <a:lnTo>
                    <a:pt x="462" y="164"/>
                  </a:lnTo>
                  <a:lnTo>
                    <a:pt x="462" y="163"/>
                  </a:lnTo>
                  <a:lnTo>
                    <a:pt x="463" y="161"/>
                  </a:lnTo>
                  <a:lnTo>
                    <a:pt x="463" y="159"/>
                  </a:lnTo>
                  <a:lnTo>
                    <a:pt x="464" y="158"/>
                  </a:lnTo>
                  <a:lnTo>
                    <a:pt x="464" y="156"/>
                  </a:lnTo>
                  <a:lnTo>
                    <a:pt x="465" y="154"/>
                  </a:lnTo>
                  <a:lnTo>
                    <a:pt x="465" y="153"/>
                  </a:lnTo>
                  <a:lnTo>
                    <a:pt x="466" y="151"/>
                  </a:lnTo>
                  <a:lnTo>
                    <a:pt x="466" y="149"/>
                  </a:lnTo>
                  <a:lnTo>
                    <a:pt x="467" y="148"/>
                  </a:lnTo>
                  <a:lnTo>
                    <a:pt x="467" y="146"/>
                  </a:lnTo>
                  <a:lnTo>
                    <a:pt x="468" y="145"/>
                  </a:lnTo>
                  <a:lnTo>
                    <a:pt x="468" y="143"/>
                  </a:lnTo>
                  <a:lnTo>
                    <a:pt x="469" y="141"/>
                  </a:lnTo>
                  <a:lnTo>
                    <a:pt x="469" y="140"/>
                  </a:lnTo>
                  <a:lnTo>
                    <a:pt x="469" y="138"/>
                  </a:lnTo>
                  <a:lnTo>
                    <a:pt x="470" y="136"/>
                  </a:lnTo>
                  <a:lnTo>
                    <a:pt x="470" y="135"/>
                  </a:lnTo>
                  <a:lnTo>
                    <a:pt x="471" y="133"/>
                  </a:lnTo>
                  <a:lnTo>
                    <a:pt x="471" y="131"/>
                  </a:lnTo>
                  <a:lnTo>
                    <a:pt x="472" y="130"/>
                  </a:lnTo>
                  <a:lnTo>
                    <a:pt x="472" y="128"/>
                  </a:lnTo>
                  <a:lnTo>
                    <a:pt x="473" y="127"/>
                  </a:lnTo>
                  <a:lnTo>
                    <a:pt x="473" y="125"/>
                  </a:lnTo>
                  <a:lnTo>
                    <a:pt x="474" y="123"/>
                  </a:lnTo>
                  <a:lnTo>
                    <a:pt x="474" y="122"/>
                  </a:lnTo>
                  <a:lnTo>
                    <a:pt x="475" y="120"/>
                  </a:lnTo>
                  <a:lnTo>
                    <a:pt x="475" y="118"/>
                  </a:lnTo>
                  <a:lnTo>
                    <a:pt x="476" y="117"/>
                  </a:lnTo>
                  <a:lnTo>
                    <a:pt x="476" y="115"/>
                  </a:lnTo>
                  <a:lnTo>
                    <a:pt x="477" y="114"/>
                  </a:lnTo>
                  <a:lnTo>
                    <a:pt x="477" y="112"/>
                  </a:lnTo>
                  <a:lnTo>
                    <a:pt x="478" y="111"/>
                  </a:lnTo>
                  <a:lnTo>
                    <a:pt x="478" y="109"/>
                  </a:lnTo>
                  <a:lnTo>
                    <a:pt x="479" y="107"/>
                  </a:lnTo>
                  <a:lnTo>
                    <a:pt x="479" y="106"/>
                  </a:lnTo>
                  <a:lnTo>
                    <a:pt x="480" y="104"/>
                  </a:lnTo>
                  <a:lnTo>
                    <a:pt x="480" y="103"/>
                  </a:lnTo>
                  <a:lnTo>
                    <a:pt x="481" y="101"/>
                  </a:lnTo>
                  <a:lnTo>
                    <a:pt x="481" y="100"/>
                  </a:lnTo>
                  <a:lnTo>
                    <a:pt x="482" y="98"/>
                  </a:lnTo>
                  <a:lnTo>
                    <a:pt x="482" y="97"/>
                  </a:lnTo>
                  <a:lnTo>
                    <a:pt x="483" y="95"/>
                  </a:lnTo>
                  <a:lnTo>
                    <a:pt x="483" y="94"/>
                  </a:lnTo>
                  <a:lnTo>
                    <a:pt x="484" y="92"/>
                  </a:lnTo>
                  <a:lnTo>
                    <a:pt x="484" y="91"/>
                  </a:lnTo>
                  <a:lnTo>
                    <a:pt x="485" y="89"/>
                  </a:lnTo>
                  <a:lnTo>
                    <a:pt x="485" y="88"/>
                  </a:lnTo>
                  <a:lnTo>
                    <a:pt x="486" y="86"/>
                  </a:lnTo>
                  <a:lnTo>
                    <a:pt x="486" y="85"/>
                  </a:lnTo>
                  <a:lnTo>
                    <a:pt x="487" y="83"/>
                  </a:lnTo>
                  <a:lnTo>
                    <a:pt x="487" y="82"/>
                  </a:lnTo>
                  <a:lnTo>
                    <a:pt x="488" y="81"/>
                  </a:lnTo>
                  <a:lnTo>
                    <a:pt x="488" y="79"/>
                  </a:lnTo>
                  <a:lnTo>
                    <a:pt x="489" y="78"/>
                  </a:lnTo>
                  <a:lnTo>
                    <a:pt x="489" y="76"/>
                  </a:lnTo>
                  <a:lnTo>
                    <a:pt x="490" y="75"/>
                  </a:lnTo>
                  <a:lnTo>
                    <a:pt x="490" y="74"/>
                  </a:lnTo>
                  <a:lnTo>
                    <a:pt x="491" y="72"/>
                  </a:lnTo>
                  <a:lnTo>
                    <a:pt x="491" y="71"/>
                  </a:lnTo>
                  <a:lnTo>
                    <a:pt x="492" y="69"/>
                  </a:lnTo>
                  <a:lnTo>
                    <a:pt x="492" y="68"/>
                  </a:lnTo>
                  <a:lnTo>
                    <a:pt x="492" y="67"/>
                  </a:lnTo>
                  <a:lnTo>
                    <a:pt x="493" y="65"/>
                  </a:lnTo>
                  <a:lnTo>
                    <a:pt x="493" y="64"/>
                  </a:lnTo>
                  <a:lnTo>
                    <a:pt x="494" y="63"/>
                  </a:lnTo>
                  <a:lnTo>
                    <a:pt x="494" y="61"/>
                  </a:lnTo>
                  <a:lnTo>
                    <a:pt x="495" y="60"/>
                  </a:lnTo>
                  <a:lnTo>
                    <a:pt x="495" y="59"/>
                  </a:lnTo>
                  <a:lnTo>
                    <a:pt x="496" y="58"/>
                  </a:lnTo>
                  <a:lnTo>
                    <a:pt x="496" y="56"/>
                  </a:lnTo>
                  <a:lnTo>
                    <a:pt x="497" y="55"/>
                  </a:lnTo>
                  <a:lnTo>
                    <a:pt x="497" y="54"/>
                  </a:lnTo>
                  <a:lnTo>
                    <a:pt x="498" y="53"/>
                  </a:lnTo>
                  <a:lnTo>
                    <a:pt x="498" y="51"/>
                  </a:lnTo>
                  <a:lnTo>
                    <a:pt x="499" y="50"/>
                  </a:lnTo>
                  <a:lnTo>
                    <a:pt x="499" y="49"/>
                  </a:lnTo>
                  <a:lnTo>
                    <a:pt x="500" y="48"/>
                  </a:lnTo>
                  <a:lnTo>
                    <a:pt x="500" y="47"/>
                  </a:lnTo>
                  <a:lnTo>
                    <a:pt x="501" y="46"/>
                  </a:lnTo>
                  <a:lnTo>
                    <a:pt x="501" y="44"/>
                  </a:lnTo>
                  <a:lnTo>
                    <a:pt x="502" y="43"/>
                  </a:lnTo>
                  <a:lnTo>
                    <a:pt x="502" y="42"/>
                  </a:lnTo>
                  <a:lnTo>
                    <a:pt x="503" y="41"/>
                  </a:lnTo>
                  <a:lnTo>
                    <a:pt x="503" y="40"/>
                  </a:lnTo>
                  <a:lnTo>
                    <a:pt x="504" y="39"/>
                  </a:lnTo>
                  <a:lnTo>
                    <a:pt x="504" y="38"/>
                  </a:lnTo>
                  <a:lnTo>
                    <a:pt x="505" y="37"/>
                  </a:lnTo>
                  <a:lnTo>
                    <a:pt x="505" y="36"/>
                  </a:lnTo>
                  <a:lnTo>
                    <a:pt x="506" y="35"/>
                  </a:lnTo>
                  <a:lnTo>
                    <a:pt x="506" y="34"/>
                  </a:lnTo>
                  <a:lnTo>
                    <a:pt x="507" y="33"/>
                  </a:lnTo>
                  <a:lnTo>
                    <a:pt x="507" y="32"/>
                  </a:lnTo>
                  <a:lnTo>
                    <a:pt x="508" y="31"/>
                  </a:lnTo>
                  <a:lnTo>
                    <a:pt x="508" y="30"/>
                  </a:lnTo>
                  <a:lnTo>
                    <a:pt x="509" y="29"/>
                  </a:lnTo>
                  <a:lnTo>
                    <a:pt x="509" y="28"/>
                  </a:lnTo>
                  <a:lnTo>
                    <a:pt x="510" y="27"/>
                  </a:lnTo>
                  <a:lnTo>
                    <a:pt x="510" y="26"/>
                  </a:lnTo>
                  <a:lnTo>
                    <a:pt x="511" y="25"/>
                  </a:lnTo>
                  <a:lnTo>
                    <a:pt x="511" y="24"/>
                  </a:lnTo>
                  <a:lnTo>
                    <a:pt x="512" y="24"/>
                  </a:lnTo>
                  <a:lnTo>
                    <a:pt x="512" y="23"/>
                  </a:lnTo>
                  <a:lnTo>
                    <a:pt x="513" y="22"/>
                  </a:lnTo>
                  <a:lnTo>
                    <a:pt x="513" y="21"/>
                  </a:lnTo>
                  <a:lnTo>
                    <a:pt x="514" y="20"/>
                  </a:lnTo>
                  <a:lnTo>
                    <a:pt x="514" y="20"/>
                  </a:lnTo>
                  <a:lnTo>
                    <a:pt x="514" y="19"/>
                  </a:lnTo>
                  <a:lnTo>
                    <a:pt x="515" y="18"/>
                  </a:lnTo>
                  <a:lnTo>
                    <a:pt x="515" y="17"/>
                  </a:lnTo>
                  <a:lnTo>
                    <a:pt x="516" y="17"/>
                  </a:lnTo>
                  <a:lnTo>
                    <a:pt x="516" y="16"/>
                  </a:lnTo>
                  <a:lnTo>
                    <a:pt x="517" y="15"/>
                  </a:lnTo>
                  <a:lnTo>
                    <a:pt x="517" y="14"/>
                  </a:lnTo>
                  <a:lnTo>
                    <a:pt x="518" y="14"/>
                  </a:lnTo>
                  <a:lnTo>
                    <a:pt x="518" y="13"/>
                  </a:lnTo>
                  <a:lnTo>
                    <a:pt x="519" y="12"/>
                  </a:lnTo>
                  <a:lnTo>
                    <a:pt x="519" y="12"/>
                  </a:lnTo>
                  <a:lnTo>
                    <a:pt x="520" y="11"/>
                  </a:lnTo>
                  <a:lnTo>
                    <a:pt x="520" y="11"/>
                  </a:lnTo>
                  <a:lnTo>
                    <a:pt x="521" y="10"/>
                  </a:lnTo>
                  <a:lnTo>
                    <a:pt x="521" y="10"/>
                  </a:lnTo>
                  <a:lnTo>
                    <a:pt x="522" y="9"/>
                  </a:lnTo>
                  <a:lnTo>
                    <a:pt x="522" y="8"/>
                  </a:lnTo>
                  <a:lnTo>
                    <a:pt x="523" y="8"/>
                  </a:lnTo>
                  <a:lnTo>
                    <a:pt x="523" y="7"/>
                  </a:lnTo>
                  <a:lnTo>
                    <a:pt x="524" y="7"/>
                  </a:lnTo>
                  <a:lnTo>
                    <a:pt x="524" y="7"/>
                  </a:lnTo>
                  <a:lnTo>
                    <a:pt x="525" y="6"/>
                  </a:lnTo>
                  <a:lnTo>
                    <a:pt x="525" y="6"/>
                  </a:lnTo>
                  <a:lnTo>
                    <a:pt x="526" y="5"/>
                  </a:lnTo>
                  <a:lnTo>
                    <a:pt x="526" y="5"/>
                  </a:lnTo>
                  <a:lnTo>
                    <a:pt x="527" y="4"/>
                  </a:lnTo>
                  <a:lnTo>
                    <a:pt x="527" y="4"/>
                  </a:lnTo>
                  <a:lnTo>
                    <a:pt x="528" y="4"/>
                  </a:lnTo>
                  <a:lnTo>
                    <a:pt x="528" y="3"/>
                  </a:lnTo>
                  <a:lnTo>
                    <a:pt x="529" y="3"/>
                  </a:lnTo>
                  <a:lnTo>
                    <a:pt x="529" y="3"/>
                  </a:lnTo>
                  <a:lnTo>
                    <a:pt x="530" y="3"/>
                  </a:lnTo>
                  <a:lnTo>
                    <a:pt x="530" y="2"/>
                  </a:lnTo>
                  <a:lnTo>
                    <a:pt x="531" y="2"/>
                  </a:lnTo>
                  <a:lnTo>
                    <a:pt x="531" y="2"/>
                  </a:lnTo>
                  <a:lnTo>
                    <a:pt x="532" y="2"/>
                  </a:lnTo>
                  <a:lnTo>
                    <a:pt x="532" y="1"/>
                  </a:lnTo>
                  <a:lnTo>
                    <a:pt x="533" y="1"/>
                  </a:lnTo>
                  <a:lnTo>
                    <a:pt x="533" y="1"/>
                  </a:lnTo>
                  <a:lnTo>
                    <a:pt x="534" y="1"/>
                  </a:lnTo>
                  <a:lnTo>
                    <a:pt x="534" y="1"/>
                  </a:lnTo>
                  <a:lnTo>
                    <a:pt x="535" y="1"/>
                  </a:lnTo>
                  <a:lnTo>
                    <a:pt x="535" y="1"/>
                  </a:lnTo>
                  <a:lnTo>
                    <a:pt x="536" y="0"/>
                  </a:lnTo>
                  <a:lnTo>
                    <a:pt x="536" y="0"/>
                  </a:lnTo>
                  <a:lnTo>
                    <a:pt x="536" y="0"/>
                  </a:lnTo>
                  <a:lnTo>
                    <a:pt x="537" y="0"/>
                  </a:lnTo>
                  <a:lnTo>
                    <a:pt x="537" y="0"/>
                  </a:lnTo>
                  <a:lnTo>
                    <a:pt x="538" y="0"/>
                  </a:lnTo>
                  <a:lnTo>
                    <a:pt x="538" y="0"/>
                  </a:lnTo>
                  <a:lnTo>
                    <a:pt x="539" y="0"/>
                  </a:lnTo>
                  <a:lnTo>
                    <a:pt x="539" y="0"/>
                  </a:lnTo>
                  <a:lnTo>
                    <a:pt x="540" y="0"/>
                  </a:lnTo>
                  <a:lnTo>
                    <a:pt x="540" y="0"/>
                  </a:lnTo>
                  <a:lnTo>
                    <a:pt x="541" y="1"/>
                  </a:lnTo>
                  <a:lnTo>
                    <a:pt x="541" y="1"/>
                  </a:lnTo>
                  <a:lnTo>
                    <a:pt x="542" y="1"/>
                  </a:lnTo>
                  <a:lnTo>
                    <a:pt x="542" y="1"/>
                  </a:lnTo>
                  <a:lnTo>
                    <a:pt x="543" y="1"/>
                  </a:lnTo>
                  <a:lnTo>
                    <a:pt x="543" y="1"/>
                  </a:lnTo>
                  <a:lnTo>
                    <a:pt x="544" y="2"/>
                  </a:lnTo>
                  <a:lnTo>
                    <a:pt x="544" y="2"/>
                  </a:lnTo>
                  <a:lnTo>
                    <a:pt x="545" y="2"/>
                  </a:lnTo>
                  <a:lnTo>
                    <a:pt x="545" y="2"/>
                  </a:lnTo>
                  <a:lnTo>
                    <a:pt x="546" y="2"/>
                  </a:lnTo>
                  <a:lnTo>
                    <a:pt x="546" y="3"/>
                  </a:lnTo>
                  <a:lnTo>
                    <a:pt x="547" y="3"/>
                  </a:lnTo>
                  <a:lnTo>
                    <a:pt x="547" y="3"/>
                  </a:lnTo>
                  <a:lnTo>
                    <a:pt x="548" y="4"/>
                  </a:lnTo>
                  <a:lnTo>
                    <a:pt x="548" y="4"/>
                  </a:lnTo>
                  <a:lnTo>
                    <a:pt x="549" y="4"/>
                  </a:lnTo>
                  <a:lnTo>
                    <a:pt x="549" y="5"/>
                  </a:lnTo>
                  <a:lnTo>
                    <a:pt x="550" y="5"/>
                  </a:lnTo>
                  <a:lnTo>
                    <a:pt x="550" y="6"/>
                  </a:lnTo>
                  <a:lnTo>
                    <a:pt x="551" y="6"/>
                  </a:lnTo>
                  <a:lnTo>
                    <a:pt x="551" y="6"/>
                  </a:lnTo>
                  <a:lnTo>
                    <a:pt x="552" y="7"/>
                  </a:lnTo>
                  <a:lnTo>
                    <a:pt x="552" y="7"/>
                  </a:lnTo>
                  <a:lnTo>
                    <a:pt x="553" y="8"/>
                  </a:lnTo>
                  <a:lnTo>
                    <a:pt x="553" y="8"/>
                  </a:lnTo>
                  <a:lnTo>
                    <a:pt x="554" y="9"/>
                  </a:lnTo>
                  <a:lnTo>
                    <a:pt x="554" y="9"/>
                  </a:lnTo>
                  <a:lnTo>
                    <a:pt x="555" y="10"/>
                  </a:lnTo>
                  <a:lnTo>
                    <a:pt x="555" y="11"/>
                  </a:lnTo>
                  <a:lnTo>
                    <a:pt x="556" y="11"/>
                  </a:lnTo>
                  <a:lnTo>
                    <a:pt x="556" y="12"/>
                  </a:lnTo>
                  <a:lnTo>
                    <a:pt x="557" y="12"/>
                  </a:lnTo>
                  <a:lnTo>
                    <a:pt x="557" y="13"/>
                  </a:lnTo>
                  <a:lnTo>
                    <a:pt x="558" y="14"/>
                  </a:lnTo>
                  <a:lnTo>
                    <a:pt x="558" y="14"/>
                  </a:lnTo>
                  <a:lnTo>
                    <a:pt x="558" y="15"/>
                  </a:lnTo>
                  <a:lnTo>
                    <a:pt x="559" y="16"/>
                  </a:lnTo>
                  <a:lnTo>
                    <a:pt x="559" y="16"/>
                  </a:lnTo>
                  <a:lnTo>
                    <a:pt x="560" y="17"/>
                  </a:lnTo>
                  <a:lnTo>
                    <a:pt x="560" y="18"/>
                  </a:lnTo>
                  <a:lnTo>
                    <a:pt x="561" y="19"/>
                  </a:lnTo>
                  <a:lnTo>
                    <a:pt x="561" y="19"/>
                  </a:lnTo>
                  <a:lnTo>
                    <a:pt x="562" y="20"/>
                  </a:lnTo>
                  <a:lnTo>
                    <a:pt x="562" y="21"/>
                  </a:lnTo>
                  <a:lnTo>
                    <a:pt x="563" y="22"/>
                  </a:lnTo>
                  <a:lnTo>
                    <a:pt x="563" y="23"/>
                  </a:lnTo>
                  <a:lnTo>
                    <a:pt x="564" y="24"/>
                  </a:lnTo>
                  <a:lnTo>
                    <a:pt x="564" y="24"/>
                  </a:lnTo>
                  <a:lnTo>
                    <a:pt x="565" y="25"/>
                  </a:lnTo>
                  <a:lnTo>
                    <a:pt x="565" y="26"/>
                  </a:lnTo>
                  <a:lnTo>
                    <a:pt x="566" y="27"/>
                  </a:lnTo>
                  <a:lnTo>
                    <a:pt x="566" y="28"/>
                  </a:lnTo>
                  <a:lnTo>
                    <a:pt x="567" y="29"/>
                  </a:lnTo>
                  <a:lnTo>
                    <a:pt x="567" y="30"/>
                  </a:lnTo>
                  <a:lnTo>
                    <a:pt x="568" y="31"/>
                  </a:lnTo>
                  <a:lnTo>
                    <a:pt x="568" y="32"/>
                  </a:lnTo>
                  <a:lnTo>
                    <a:pt x="569" y="33"/>
                  </a:lnTo>
                  <a:lnTo>
                    <a:pt x="569" y="34"/>
                  </a:lnTo>
                  <a:lnTo>
                    <a:pt x="570" y="35"/>
                  </a:lnTo>
                  <a:lnTo>
                    <a:pt x="570" y="36"/>
                  </a:lnTo>
                  <a:lnTo>
                    <a:pt x="571" y="37"/>
                  </a:lnTo>
                  <a:lnTo>
                    <a:pt x="571" y="38"/>
                  </a:lnTo>
                  <a:lnTo>
                    <a:pt x="572" y="39"/>
                  </a:lnTo>
                  <a:lnTo>
                    <a:pt x="572" y="40"/>
                  </a:lnTo>
                  <a:lnTo>
                    <a:pt x="573" y="41"/>
                  </a:lnTo>
                  <a:lnTo>
                    <a:pt x="573" y="42"/>
                  </a:lnTo>
                  <a:lnTo>
                    <a:pt x="574" y="43"/>
                  </a:lnTo>
                  <a:lnTo>
                    <a:pt x="574" y="44"/>
                  </a:lnTo>
                  <a:lnTo>
                    <a:pt x="575" y="45"/>
                  </a:lnTo>
                  <a:lnTo>
                    <a:pt x="575" y="47"/>
                  </a:lnTo>
                  <a:lnTo>
                    <a:pt x="576" y="48"/>
                  </a:lnTo>
                  <a:lnTo>
                    <a:pt x="576" y="49"/>
                  </a:lnTo>
                  <a:lnTo>
                    <a:pt x="577" y="50"/>
                  </a:lnTo>
                  <a:lnTo>
                    <a:pt x="577" y="51"/>
                  </a:lnTo>
                  <a:lnTo>
                    <a:pt x="578" y="53"/>
                  </a:lnTo>
                  <a:lnTo>
                    <a:pt x="578" y="54"/>
                  </a:lnTo>
                  <a:lnTo>
                    <a:pt x="579" y="55"/>
                  </a:lnTo>
                  <a:lnTo>
                    <a:pt x="579" y="56"/>
                  </a:lnTo>
                  <a:lnTo>
                    <a:pt x="580" y="58"/>
                  </a:lnTo>
                  <a:lnTo>
                    <a:pt x="580" y="59"/>
                  </a:lnTo>
                  <a:lnTo>
                    <a:pt x="580" y="60"/>
                  </a:lnTo>
                  <a:lnTo>
                    <a:pt x="581" y="61"/>
                  </a:lnTo>
                  <a:lnTo>
                    <a:pt x="581" y="63"/>
                  </a:lnTo>
                  <a:lnTo>
                    <a:pt x="582" y="64"/>
                  </a:lnTo>
                  <a:lnTo>
                    <a:pt x="582" y="65"/>
                  </a:lnTo>
                  <a:lnTo>
                    <a:pt x="583" y="67"/>
                  </a:lnTo>
                  <a:lnTo>
                    <a:pt x="583" y="68"/>
                  </a:lnTo>
                  <a:lnTo>
                    <a:pt x="584" y="69"/>
                  </a:lnTo>
                  <a:lnTo>
                    <a:pt x="584" y="71"/>
                  </a:lnTo>
                  <a:lnTo>
                    <a:pt x="585" y="72"/>
                  </a:lnTo>
                  <a:lnTo>
                    <a:pt x="585" y="73"/>
                  </a:lnTo>
                  <a:lnTo>
                    <a:pt x="586" y="75"/>
                  </a:lnTo>
                  <a:lnTo>
                    <a:pt x="586" y="76"/>
                  </a:lnTo>
                  <a:lnTo>
                    <a:pt x="587" y="78"/>
                  </a:lnTo>
                  <a:lnTo>
                    <a:pt x="587" y="79"/>
                  </a:lnTo>
                  <a:lnTo>
                    <a:pt x="588" y="80"/>
                  </a:lnTo>
                  <a:lnTo>
                    <a:pt x="588" y="82"/>
                  </a:lnTo>
                  <a:lnTo>
                    <a:pt x="589" y="83"/>
                  </a:lnTo>
                  <a:lnTo>
                    <a:pt x="589" y="85"/>
                  </a:lnTo>
                  <a:lnTo>
                    <a:pt x="590" y="86"/>
                  </a:lnTo>
                  <a:lnTo>
                    <a:pt x="590" y="88"/>
                  </a:lnTo>
                  <a:lnTo>
                    <a:pt x="591" y="89"/>
                  </a:lnTo>
                  <a:lnTo>
                    <a:pt x="591" y="91"/>
                  </a:lnTo>
                  <a:lnTo>
                    <a:pt x="592" y="92"/>
                  </a:lnTo>
                  <a:lnTo>
                    <a:pt x="592" y="94"/>
                  </a:lnTo>
                  <a:lnTo>
                    <a:pt x="593" y="95"/>
                  </a:lnTo>
                  <a:lnTo>
                    <a:pt x="593" y="97"/>
                  </a:lnTo>
                  <a:lnTo>
                    <a:pt x="594" y="98"/>
                  </a:lnTo>
                  <a:lnTo>
                    <a:pt x="594" y="100"/>
                  </a:lnTo>
                  <a:lnTo>
                    <a:pt x="595" y="101"/>
                  </a:lnTo>
                  <a:lnTo>
                    <a:pt x="595" y="103"/>
                  </a:lnTo>
                  <a:lnTo>
                    <a:pt x="596" y="104"/>
                  </a:lnTo>
                  <a:lnTo>
                    <a:pt x="596" y="106"/>
                  </a:lnTo>
                  <a:lnTo>
                    <a:pt x="597" y="107"/>
                  </a:lnTo>
                  <a:lnTo>
                    <a:pt x="597" y="109"/>
                  </a:lnTo>
                  <a:lnTo>
                    <a:pt x="598" y="110"/>
                  </a:lnTo>
                  <a:lnTo>
                    <a:pt x="598" y="112"/>
                  </a:lnTo>
                  <a:lnTo>
                    <a:pt x="599" y="114"/>
                  </a:lnTo>
                  <a:lnTo>
                    <a:pt x="599" y="115"/>
                  </a:lnTo>
                  <a:lnTo>
                    <a:pt x="600" y="117"/>
                  </a:lnTo>
                  <a:lnTo>
                    <a:pt x="600" y="118"/>
                  </a:lnTo>
                  <a:lnTo>
                    <a:pt x="601" y="120"/>
                  </a:lnTo>
                  <a:lnTo>
                    <a:pt x="601" y="121"/>
                  </a:lnTo>
                  <a:lnTo>
                    <a:pt x="602" y="123"/>
                  </a:lnTo>
                  <a:lnTo>
                    <a:pt x="602" y="125"/>
                  </a:lnTo>
                  <a:lnTo>
                    <a:pt x="603" y="126"/>
                  </a:lnTo>
                  <a:lnTo>
                    <a:pt x="603" y="128"/>
                  </a:lnTo>
                  <a:lnTo>
                    <a:pt x="603" y="130"/>
                  </a:lnTo>
                  <a:lnTo>
                    <a:pt x="604" y="131"/>
                  </a:lnTo>
                  <a:lnTo>
                    <a:pt x="604" y="133"/>
                  </a:lnTo>
                  <a:lnTo>
                    <a:pt x="605" y="134"/>
                  </a:lnTo>
                  <a:lnTo>
                    <a:pt x="605" y="136"/>
                  </a:lnTo>
                  <a:lnTo>
                    <a:pt x="606" y="138"/>
                  </a:lnTo>
                  <a:lnTo>
                    <a:pt x="606" y="139"/>
                  </a:lnTo>
                  <a:lnTo>
                    <a:pt x="607" y="141"/>
                  </a:lnTo>
                  <a:lnTo>
                    <a:pt x="607" y="143"/>
                  </a:lnTo>
                  <a:lnTo>
                    <a:pt x="608" y="144"/>
                  </a:lnTo>
                  <a:lnTo>
                    <a:pt x="608" y="146"/>
                  </a:lnTo>
                  <a:lnTo>
                    <a:pt x="609" y="148"/>
                  </a:lnTo>
                  <a:lnTo>
                    <a:pt x="609" y="149"/>
                  </a:lnTo>
                  <a:lnTo>
                    <a:pt x="610" y="151"/>
                  </a:lnTo>
                  <a:lnTo>
                    <a:pt x="610" y="153"/>
                  </a:lnTo>
                  <a:lnTo>
                    <a:pt x="611" y="154"/>
                  </a:lnTo>
                  <a:lnTo>
                    <a:pt x="611" y="156"/>
                  </a:lnTo>
                  <a:lnTo>
                    <a:pt x="612" y="158"/>
                  </a:lnTo>
                  <a:lnTo>
                    <a:pt x="612" y="159"/>
                  </a:lnTo>
                  <a:lnTo>
                    <a:pt x="613" y="161"/>
                  </a:lnTo>
                  <a:lnTo>
                    <a:pt x="613" y="163"/>
                  </a:lnTo>
                  <a:lnTo>
                    <a:pt x="614" y="164"/>
                  </a:lnTo>
                  <a:lnTo>
                    <a:pt x="614" y="166"/>
                  </a:lnTo>
                  <a:lnTo>
                    <a:pt x="615" y="168"/>
                  </a:lnTo>
                  <a:lnTo>
                    <a:pt x="615" y="169"/>
                  </a:lnTo>
                  <a:lnTo>
                    <a:pt x="616" y="171"/>
                  </a:lnTo>
                  <a:lnTo>
                    <a:pt x="616" y="173"/>
                  </a:lnTo>
                  <a:lnTo>
                    <a:pt x="617" y="174"/>
                  </a:lnTo>
                  <a:lnTo>
                    <a:pt x="617" y="176"/>
                  </a:lnTo>
                  <a:lnTo>
                    <a:pt x="618" y="178"/>
                  </a:lnTo>
                  <a:lnTo>
                    <a:pt x="618" y="179"/>
                  </a:lnTo>
                  <a:lnTo>
                    <a:pt x="619" y="181"/>
                  </a:lnTo>
                  <a:lnTo>
                    <a:pt x="619" y="183"/>
                  </a:lnTo>
                  <a:lnTo>
                    <a:pt x="620" y="184"/>
                  </a:lnTo>
                  <a:lnTo>
                    <a:pt x="620" y="186"/>
                  </a:lnTo>
                  <a:lnTo>
                    <a:pt x="621" y="188"/>
                  </a:lnTo>
                  <a:lnTo>
                    <a:pt x="621" y="189"/>
                  </a:lnTo>
                  <a:lnTo>
                    <a:pt x="622" y="191"/>
                  </a:lnTo>
                  <a:lnTo>
                    <a:pt x="622" y="193"/>
                  </a:lnTo>
                  <a:lnTo>
                    <a:pt x="623" y="194"/>
                  </a:lnTo>
                  <a:lnTo>
                    <a:pt x="623" y="196"/>
                  </a:lnTo>
                  <a:lnTo>
                    <a:pt x="624" y="197"/>
                  </a:lnTo>
                  <a:lnTo>
                    <a:pt x="624" y="199"/>
                  </a:lnTo>
                  <a:lnTo>
                    <a:pt x="625" y="201"/>
                  </a:lnTo>
                  <a:lnTo>
                    <a:pt x="625" y="202"/>
                  </a:lnTo>
                  <a:lnTo>
                    <a:pt x="625" y="204"/>
                  </a:lnTo>
                  <a:lnTo>
                    <a:pt x="626" y="206"/>
                  </a:lnTo>
                  <a:lnTo>
                    <a:pt x="626" y="207"/>
                  </a:lnTo>
                  <a:lnTo>
                    <a:pt x="627" y="209"/>
                  </a:lnTo>
                  <a:lnTo>
                    <a:pt x="627" y="210"/>
                  </a:lnTo>
                  <a:lnTo>
                    <a:pt x="628" y="212"/>
                  </a:lnTo>
                  <a:lnTo>
                    <a:pt x="628" y="214"/>
                  </a:lnTo>
                  <a:lnTo>
                    <a:pt x="629" y="215"/>
                  </a:lnTo>
                  <a:lnTo>
                    <a:pt x="629" y="217"/>
                  </a:lnTo>
                  <a:lnTo>
                    <a:pt x="630" y="218"/>
                  </a:lnTo>
                  <a:lnTo>
                    <a:pt x="630" y="220"/>
                  </a:lnTo>
                  <a:lnTo>
                    <a:pt x="631" y="222"/>
                  </a:lnTo>
                  <a:lnTo>
                    <a:pt x="631" y="223"/>
                  </a:lnTo>
                  <a:lnTo>
                    <a:pt x="632" y="225"/>
                  </a:lnTo>
                  <a:lnTo>
                    <a:pt x="632" y="226"/>
                  </a:lnTo>
                  <a:lnTo>
                    <a:pt x="633" y="228"/>
                  </a:lnTo>
                  <a:lnTo>
                    <a:pt x="633" y="229"/>
                  </a:lnTo>
                  <a:lnTo>
                    <a:pt x="634" y="231"/>
                  </a:lnTo>
                  <a:lnTo>
                    <a:pt x="634" y="232"/>
                  </a:lnTo>
                  <a:lnTo>
                    <a:pt x="635" y="234"/>
                  </a:lnTo>
                  <a:lnTo>
                    <a:pt x="635" y="236"/>
                  </a:lnTo>
                  <a:lnTo>
                    <a:pt x="636" y="237"/>
                  </a:lnTo>
                  <a:lnTo>
                    <a:pt x="636" y="239"/>
                  </a:lnTo>
                  <a:lnTo>
                    <a:pt x="637" y="240"/>
                  </a:lnTo>
                  <a:lnTo>
                    <a:pt x="637" y="242"/>
                  </a:lnTo>
                  <a:lnTo>
                    <a:pt x="638" y="243"/>
                  </a:lnTo>
                  <a:lnTo>
                    <a:pt x="638" y="245"/>
                  </a:lnTo>
                  <a:lnTo>
                    <a:pt x="639" y="246"/>
                  </a:lnTo>
                  <a:lnTo>
                    <a:pt x="639" y="247"/>
                  </a:lnTo>
                  <a:lnTo>
                    <a:pt x="640" y="249"/>
                  </a:lnTo>
                  <a:lnTo>
                    <a:pt x="640" y="250"/>
                  </a:lnTo>
                  <a:lnTo>
                    <a:pt x="641" y="252"/>
                  </a:lnTo>
                  <a:lnTo>
                    <a:pt x="641" y="253"/>
                  </a:lnTo>
                  <a:lnTo>
                    <a:pt x="642" y="255"/>
                  </a:lnTo>
                  <a:lnTo>
                    <a:pt x="642" y="256"/>
                  </a:lnTo>
                  <a:lnTo>
                    <a:pt x="643" y="257"/>
                  </a:lnTo>
                  <a:lnTo>
                    <a:pt x="643" y="259"/>
                  </a:lnTo>
                  <a:lnTo>
                    <a:pt x="644" y="260"/>
                  </a:lnTo>
                  <a:lnTo>
                    <a:pt x="644" y="262"/>
                  </a:lnTo>
                  <a:lnTo>
                    <a:pt x="645" y="263"/>
                  </a:lnTo>
                  <a:lnTo>
                    <a:pt x="645" y="264"/>
                  </a:lnTo>
                  <a:lnTo>
                    <a:pt x="646" y="266"/>
                  </a:lnTo>
                  <a:lnTo>
                    <a:pt x="646" y="267"/>
                  </a:lnTo>
                  <a:lnTo>
                    <a:pt x="647" y="268"/>
                  </a:lnTo>
                  <a:lnTo>
                    <a:pt x="647" y="270"/>
                  </a:lnTo>
                  <a:lnTo>
                    <a:pt x="647" y="271"/>
                  </a:lnTo>
                  <a:lnTo>
                    <a:pt x="648" y="272"/>
                  </a:lnTo>
                  <a:lnTo>
                    <a:pt x="648" y="274"/>
                  </a:lnTo>
                  <a:lnTo>
                    <a:pt x="649" y="275"/>
                  </a:lnTo>
                  <a:lnTo>
                    <a:pt x="649" y="276"/>
                  </a:lnTo>
                  <a:lnTo>
                    <a:pt x="650" y="277"/>
                  </a:lnTo>
                  <a:lnTo>
                    <a:pt x="650" y="279"/>
                  </a:lnTo>
                  <a:lnTo>
                    <a:pt x="651" y="280"/>
                  </a:lnTo>
                  <a:lnTo>
                    <a:pt x="651" y="281"/>
                  </a:lnTo>
                  <a:lnTo>
                    <a:pt x="652" y="282"/>
                  </a:lnTo>
                  <a:lnTo>
                    <a:pt x="652" y="284"/>
                  </a:lnTo>
                  <a:lnTo>
                    <a:pt x="653" y="285"/>
                  </a:lnTo>
                  <a:lnTo>
                    <a:pt x="653" y="286"/>
                  </a:lnTo>
                  <a:lnTo>
                    <a:pt x="654" y="287"/>
                  </a:lnTo>
                  <a:lnTo>
                    <a:pt x="654" y="288"/>
                  </a:lnTo>
                  <a:lnTo>
                    <a:pt x="655" y="289"/>
                  </a:lnTo>
                  <a:lnTo>
                    <a:pt x="655" y="290"/>
                  </a:lnTo>
                  <a:lnTo>
                    <a:pt x="656" y="292"/>
                  </a:lnTo>
                  <a:lnTo>
                    <a:pt x="656" y="293"/>
                  </a:lnTo>
                  <a:lnTo>
                    <a:pt x="657" y="294"/>
                  </a:lnTo>
                  <a:lnTo>
                    <a:pt x="657" y="295"/>
                  </a:lnTo>
                  <a:lnTo>
                    <a:pt x="658" y="296"/>
                  </a:lnTo>
                  <a:lnTo>
                    <a:pt x="658" y="297"/>
                  </a:lnTo>
                  <a:lnTo>
                    <a:pt x="659" y="298"/>
                  </a:lnTo>
                  <a:lnTo>
                    <a:pt x="659" y="299"/>
                  </a:lnTo>
                  <a:lnTo>
                    <a:pt x="660" y="300"/>
                  </a:lnTo>
                  <a:lnTo>
                    <a:pt x="660" y="301"/>
                  </a:lnTo>
                  <a:lnTo>
                    <a:pt x="661" y="302"/>
                  </a:lnTo>
                  <a:lnTo>
                    <a:pt x="661" y="303"/>
                  </a:lnTo>
                  <a:lnTo>
                    <a:pt x="662" y="304"/>
                  </a:lnTo>
                  <a:lnTo>
                    <a:pt x="662" y="305"/>
                  </a:lnTo>
                  <a:lnTo>
                    <a:pt x="663" y="306"/>
                  </a:lnTo>
                  <a:lnTo>
                    <a:pt x="663" y="307"/>
                  </a:lnTo>
                  <a:lnTo>
                    <a:pt x="664" y="308"/>
                  </a:lnTo>
                  <a:lnTo>
                    <a:pt x="664" y="309"/>
                  </a:lnTo>
                  <a:lnTo>
                    <a:pt x="665" y="309"/>
                  </a:lnTo>
                  <a:lnTo>
                    <a:pt x="665" y="310"/>
                  </a:lnTo>
                  <a:lnTo>
                    <a:pt x="666" y="311"/>
                  </a:lnTo>
                  <a:lnTo>
                    <a:pt x="666" y="312"/>
                  </a:lnTo>
                  <a:lnTo>
                    <a:pt x="667" y="313"/>
                  </a:lnTo>
                  <a:lnTo>
                    <a:pt x="667" y="314"/>
                  </a:lnTo>
                  <a:lnTo>
                    <a:pt x="668" y="314"/>
                  </a:lnTo>
                  <a:lnTo>
                    <a:pt x="668" y="315"/>
                  </a:lnTo>
                  <a:lnTo>
                    <a:pt x="669" y="316"/>
                  </a:lnTo>
                  <a:lnTo>
                    <a:pt x="669" y="317"/>
                  </a:lnTo>
                  <a:lnTo>
                    <a:pt x="669" y="317"/>
                  </a:lnTo>
                  <a:lnTo>
                    <a:pt x="670" y="318"/>
                  </a:lnTo>
                  <a:lnTo>
                    <a:pt x="670" y="319"/>
                  </a:lnTo>
                  <a:lnTo>
                    <a:pt x="671" y="319"/>
                  </a:lnTo>
                  <a:lnTo>
                    <a:pt x="671" y="320"/>
                  </a:lnTo>
                  <a:lnTo>
                    <a:pt x="672" y="321"/>
                  </a:lnTo>
                  <a:lnTo>
                    <a:pt x="672" y="321"/>
                  </a:lnTo>
                  <a:lnTo>
                    <a:pt x="673" y="322"/>
                  </a:lnTo>
                  <a:lnTo>
                    <a:pt x="673" y="323"/>
                  </a:lnTo>
                  <a:lnTo>
                    <a:pt x="674" y="323"/>
                  </a:lnTo>
                  <a:lnTo>
                    <a:pt x="674" y="324"/>
                  </a:lnTo>
                  <a:lnTo>
                    <a:pt x="675" y="324"/>
                  </a:lnTo>
                  <a:lnTo>
                    <a:pt x="675" y="325"/>
                  </a:lnTo>
                  <a:lnTo>
                    <a:pt x="676" y="325"/>
                  </a:lnTo>
                  <a:lnTo>
                    <a:pt x="676" y="326"/>
                  </a:lnTo>
                  <a:lnTo>
                    <a:pt x="677" y="326"/>
                  </a:lnTo>
                  <a:lnTo>
                    <a:pt x="677" y="327"/>
                  </a:lnTo>
                  <a:lnTo>
                    <a:pt x="678" y="327"/>
                  </a:lnTo>
                  <a:lnTo>
                    <a:pt x="678" y="328"/>
                  </a:lnTo>
                  <a:lnTo>
                    <a:pt x="679" y="328"/>
                  </a:lnTo>
                  <a:lnTo>
                    <a:pt x="679" y="329"/>
                  </a:lnTo>
                  <a:lnTo>
                    <a:pt x="680" y="329"/>
                  </a:lnTo>
                  <a:lnTo>
                    <a:pt x="680" y="329"/>
                  </a:lnTo>
                  <a:lnTo>
                    <a:pt x="681" y="330"/>
                  </a:lnTo>
                  <a:lnTo>
                    <a:pt x="681" y="330"/>
                  </a:lnTo>
                  <a:lnTo>
                    <a:pt x="682" y="331"/>
                  </a:lnTo>
                  <a:lnTo>
                    <a:pt x="682" y="331"/>
                  </a:lnTo>
                  <a:lnTo>
                    <a:pt x="683" y="331"/>
                  </a:lnTo>
                  <a:lnTo>
                    <a:pt x="683" y="331"/>
                  </a:lnTo>
                  <a:lnTo>
                    <a:pt x="684" y="332"/>
                  </a:lnTo>
                  <a:lnTo>
                    <a:pt x="684" y="332"/>
                  </a:lnTo>
                  <a:lnTo>
                    <a:pt x="685" y="332"/>
                  </a:lnTo>
                  <a:lnTo>
                    <a:pt x="685" y="332"/>
                  </a:lnTo>
                  <a:lnTo>
                    <a:pt x="686" y="333"/>
                  </a:lnTo>
                  <a:lnTo>
                    <a:pt x="686" y="333"/>
                  </a:lnTo>
                  <a:lnTo>
                    <a:pt x="687" y="333"/>
                  </a:lnTo>
                  <a:lnTo>
                    <a:pt x="687" y="333"/>
                  </a:lnTo>
                  <a:lnTo>
                    <a:pt x="688" y="333"/>
                  </a:lnTo>
                  <a:lnTo>
                    <a:pt x="688" y="333"/>
                  </a:lnTo>
                  <a:lnTo>
                    <a:pt x="689" y="333"/>
                  </a:lnTo>
                  <a:lnTo>
                    <a:pt x="689" y="334"/>
                  </a:lnTo>
                  <a:lnTo>
                    <a:pt x="690" y="334"/>
                  </a:lnTo>
                  <a:lnTo>
                    <a:pt x="690" y="334"/>
                  </a:lnTo>
                  <a:lnTo>
                    <a:pt x="691" y="334"/>
                  </a:lnTo>
                  <a:lnTo>
                    <a:pt x="691" y="334"/>
                  </a:lnTo>
                  <a:lnTo>
                    <a:pt x="691" y="334"/>
                  </a:lnTo>
                  <a:lnTo>
                    <a:pt x="692" y="334"/>
                  </a:lnTo>
                  <a:lnTo>
                    <a:pt x="692" y="334"/>
                  </a:lnTo>
                  <a:lnTo>
                    <a:pt x="693" y="334"/>
                  </a:lnTo>
                  <a:lnTo>
                    <a:pt x="693" y="334"/>
                  </a:lnTo>
                  <a:lnTo>
                    <a:pt x="694" y="334"/>
                  </a:lnTo>
                  <a:lnTo>
                    <a:pt x="694" y="333"/>
                  </a:lnTo>
                  <a:lnTo>
                    <a:pt x="695" y="333"/>
                  </a:lnTo>
                  <a:lnTo>
                    <a:pt x="695" y="333"/>
                  </a:lnTo>
                  <a:lnTo>
                    <a:pt x="696" y="333"/>
                  </a:lnTo>
                  <a:lnTo>
                    <a:pt x="696" y="333"/>
                  </a:lnTo>
                  <a:lnTo>
                    <a:pt x="697" y="333"/>
                  </a:lnTo>
                  <a:lnTo>
                    <a:pt x="697" y="332"/>
                  </a:lnTo>
                  <a:lnTo>
                    <a:pt x="698" y="332"/>
                  </a:lnTo>
                  <a:lnTo>
                    <a:pt x="698" y="332"/>
                  </a:lnTo>
                  <a:lnTo>
                    <a:pt x="699" y="332"/>
                  </a:lnTo>
                  <a:lnTo>
                    <a:pt x="699" y="332"/>
                  </a:lnTo>
                  <a:lnTo>
                    <a:pt x="700" y="331"/>
                  </a:lnTo>
                  <a:lnTo>
                    <a:pt x="700" y="331"/>
                  </a:lnTo>
                  <a:lnTo>
                    <a:pt x="701" y="331"/>
                  </a:lnTo>
                  <a:lnTo>
                    <a:pt x="701" y="330"/>
                  </a:lnTo>
                  <a:lnTo>
                    <a:pt x="702" y="330"/>
                  </a:lnTo>
                  <a:lnTo>
                    <a:pt x="702" y="330"/>
                  </a:lnTo>
                  <a:lnTo>
                    <a:pt x="703" y="329"/>
                  </a:lnTo>
                  <a:lnTo>
                    <a:pt x="703" y="329"/>
                  </a:lnTo>
                  <a:lnTo>
                    <a:pt x="704" y="328"/>
                  </a:lnTo>
                  <a:lnTo>
                    <a:pt x="704" y="328"/>
                  </a:lnTo>
                  <a:lnTo>
                    <a:pt x="705" y="328"/>
                  </a:lnTo>
                  <a:lnTo>
                    <a:pt x="705" y="327"/>
                  </a:lnTo>
                  <a:lnTo>
                    <a:pt x="706" y="327"/>
                  </a:lnTo>
                  <a:lnTo>
                    <a:pt x="706" y="326"/>
                  </a:lnTo>
                  <a:lnTo>
                    <a:pt x="707" y="326"/>
                  </a:lnTo>
                  <a:lnTo>
                    <a:pt x="707" y="325"/>
                  </a:lnTo>
                  <a:lnTo>
                    <a:pt x="708" y="325"/>
                  </a:lnTo>
                  <a:lnTo>
                    <a:pt x="708" y="324"/>
                  </a:lnTo>
                  <a:lnTo>
                    <a:pt x="709" y="323"/>
                  </a:lnTo>
                  <a:lnTo>
                    <a:pt x="709" y="323"/>
                  </a:lnTo>
                  <a:lnTo>
                    <a:pt x="710" y="322"/>
                  </a:lnTo>
                  <a:lnTo>
                    <a:pt x="710" y="322"/>
                  </a:lnTo>
                  <a:lnTo>
                    <a:pt x="711" y="321"/>
                  </a:lnTo>
                  <a:lnTo>
                    <a:pt x="711" y="320"/>
                  </a:lnTo>
                  <a:lnTo>
                    <a:pt x="712" y="320"/>
                  </a:lnTo>
                  <a:lnTo>
                    <a:pt x="712" y="319"/>
                  </a:lnTo>
                  <a:lnTo>
                    <a:pt x="713" y="318"/>
                  </a:lnTo>
                  <a:lnTo>
                    <a:pt x="713" y="318"/>
                  </a:lnTo>
                  <a:lnTo>
                    <a:pt x="714" y="317"/>
                  </a:lnTo>
                  <a:lnTo>
                    <a:pt x="714" y="316"/>
                  </a:lnTo>
                  <a:lnTo>
                    <a:pt x="714" y="315"/>
                  </a:lnTo>
                  <a:lnTo>
                    <a:pt x="715" y="315"/>
                  </a:lnTo>
                  <a:lnTo>
                    <a:pt x="715" y="314"/>
                  </a:lnTo>
                  <a:lnTo>
                    <a:pt x="716" y="313"/>
                  </a:lnTo>
                  <a:lnTo>
                    <a:pt x="716" y="312"/>
                  </a:lnTo>
                  <a:lnTo>
                    <a:pt x="717" y="311"/>
                  </a:lnTo>
                  <a:lnTo>
                    <a:pt x="717" y="311"/>
                  </a:lnTo>
                  <a:lnTo>
                    <a:pt x="718" y="310"/>
                  </a:lnTo>
                  <a:lnTo>
                    <a:pt x="718" y="309"/>
                  </a:lnTo>
                  <a:lnTo>
                    <a:pt x="719" y="308"/>
                  </a:lnTo>
                  <a:lnTo>
                    <a:pt x="719" y="307"/>
                  </a:lnTo>
                  <a:lnTo>
                    <a:pt x="720" y="306"/>
                  </a:lnTo>
                  <a:lnTo>
                    <a:pt x="720" y="305"/>
                  </a:lnTo>
                  <a:lnTo>
                    <a:pt x="721" y="304"/>
                  </a:lnTo>
                  <a:lnTo>
                    <a:pt x="721" y="303"/>
                  </a:lnTo>
                  <a:lnTo>
                    <a:pt x="722" y="302"/>
                  </a:lnTo>
                  <a:lnTo>
                    <a:pt x="722" y="301"/>
                  </a:lnTo>
                  <a:lnTo>
                    <a:pt x="723" y="300"/>
                  </a:lnTo>
                  <a:lnTo>
                    <a:pt x="723" y="299"/>
                  </a:lnTo>
                  <a:lnTo>
                    <a:pt x="724" y="298"/>
                  </a:lnTo>
                  <a:lnTo>
                    <a:pt x="724" y="297"/>
                  </a:lnTo>
                  <a:lnTo>
                    <a:pt x="725" y="296"/>
                  </a:lnTo>
                  <a:lnTo>
                    <a:pt x="725" y="295"/>
                  </a:lnTo>
                  <a:lnTo>
                    <a:pt x="726" y="294"/>
                  </a:lnTo>
                  <a:lnTo>
                    <a:pt x="726" y="293"/>
                  </a:lnTo>
                  <a:lnTo>
                    <a:pt x="727" y="292"/>
                  </a:lnTo>
                  <a:lnTo>
                    <a:pt x="727" y="291"/>
                  </a:lnTo>
                  <a:lnTo>
                    <a:pt x="728" y="290"/>
                  </a:lnTo>
                  <a:lnTo>
                    <a:pt x="728" y="289"/>
                  </a:lnTo>
                  <a:lnTo>
                    <a:pt x="729" y="288"/>
                  </a:lnTo>
                  <a:lnTo>
                    <a:pt x="729" y="286"/>
                  </a:lnTo>
                  <a:lnTo>
                    <a:pt x="730" y="285"/>
                  </a:lnTo>
                  <a:lnTo>
                    <a:pt x="730" y="284"/>
                  </a:lnTo>
                  <a:lnTo>
                    <a:pt x="731" y="283"/>
                  </a:lnTo>
                  <a:lnTo>
                    <a:pt x="731" y="282"/>
                  </a:lnTo>
                  <a:lnTo>
                    <a:pt x="732" y="280"/>
                  </a:lnTo>
                  <a:lnTo>
                    <a:pt x="732" y="279"/>
                  </a:lnTo>
                  <a:lnTo>
                    <a:pt x="733" y="278"/>
                  </a:lnTo>
                  <a:lnTo>
                    <a:pt x="733" y="277"/>
                  </a:lnTo>
                  <a:lnTo>
                    <a:pt x="734" y="275"/>
                  </a:lnTo>
                  <a:lnTo>
                    <a:pt x="734" y="274"/>
                  </a:lnTo>
                  <a:lnTo>
                    <a:pt x="735" y="273"/>
                  </a:lnTo>
                  <a:lnTo>
                    <a:pt x="735" y="272"/>
                  </a:lnTo>
                  <a:lnTo>
                    <a:pt x="736" y="270"/>
                  </a:lnTo>
                  <a:lnTo>
                    <a:pt x="736" y="269"/>
                  </a:lnTo>
                  <a:lnTo>
                    <a:pt x="736" y="268"/>
                  </a:lnTo>
                  <a:lnTo>
                    <a:pt x="737" y="266"/>
                  </a:lnTo>
                  <a:lnTo>
                    <a:pt x="737" y="265"/>
                  </a:lnTo>
                  <a:lnTo>
                    <a:pt x="738" y="264"/>
                  </a:lnTo>
                  <a:lnTo>
                    <a:pt x="738" y="262"/>
                  </a:lnTo>
                  <a:lnTo>
                    <a:pt x="739" y="261"/>
                  </a:lnTo>
                  <a:lnTo>
                    <a:pt x="739" y="259"/>
                  </a:lnTo>
                  <a:lnTo>
                    <a:pt x="740" y="258"/>
                  </a:lnTo>
                  <a:lnTo>
                    <a:pt x="740" y="257"/>
                  </a:lnTo>
                  <a:lnTo>
                    <a:pt x="741" y="255"/>
                  </a:lnTo>
                  <a:lnTo>
                    <a:pt x="741" y="254"/>
                  </a:lnTo>
                  <a:lnTo>
                    <a:pt x="742" y="252"/>
                  </a:lnTo>
                  <a:lnTo>
                    <a:pt x="742" y="251"/>
                  </a:lnTo>
                  <a:lnTo>
                    <a:pt x="743" y="250"/>
                  </a:lnTo>
                  <a:lnTo>
                    <a:pt x="743" y="248"/>
                  </a:lnTo>
                  <a:lnTo>
                    <a:pt x="744" y="247"/>
                  </a:lnTo>
                  <a:lnTo>
                    <a:pt x="744" y="245"/>
                  </a:lnTo>
                  <a:lnTo>
                    <a:pt x="745" y="244"/>
                  </a:lnTo>
                  <a:lnTo>
                    <a:pt x="745" y="242"/>
                  </a:lnTo>
                  <a:lnTo>
                    <a:pt x="746" y="241"/>
                  </a:lnTo>
                  <a:lnTo>
                    <a:pt x="746" y="239"/>
                  </a:lnTo>
                  <a:lnTo>
                    <a:pt x="747" y="238"/>
                  </a:lnTo>
                  <a:lnTo>
                    <a:pt x="747" y="236"/>
                  </a:lnTo>
                  <a:lnTo>
                    <a:pt x="748" y="235"/>
                  </a:lnTo>
                  <a:lnTo>
                    <a:pt x="748" y="233"/>
                  </a:lnTo>
                  <a:lnTo>
                    <a:pt x="749" y="232"/>
                  </a:lnTo>
                  <a:lnTo>
                    <a:pt x="749" y="230"/>
                  </a:lnTo>
                  <a:lnTo>
                    <a:pt x="750" y="229"/>
                  </a:lnTo>
                  <a:lnTo>
                    <a:pt x="750" y="227"/>
                  </a:lnTo>
                  <a:lnTo>
                    <a:pt x="751" y="225"/>
                  </a:lnTo>
                  <a:lnTo>
                    <a:pt x="751" y="224"/>
                  </a:lnTo>
                  <a:lnTo>
                    <a:pt x="752" y="222"/>
                  </a:lnTo>
                  <a:lnTo>
                    <a:pt x="752" y="221"/>
                  </a:lnTo>
                  <a:lnTo>
                    <a:pt x="753" y="219"/>
                  </a:lnTo>
                  <a:lnTo>
                    <a:pt x="753" y="218"/>
                  </a:lnTo>
                  <a:lnTo>
                    <a:pt x="754" y="216"/>
                  </a:lnTo>
                  <a:lnTo>
                    <a:pt x="754" y="214"/>
                  </a:lnTo>
                  <a:lnTo>
                    <a:pt x="755" y="213"/>
                  </a:lnTo>
                  <a:lnTo>
                    <a:pt x="755" y="211"/>
                  </a:lnTo>
                  <a:lnTo>
                    <a:pt x="756" y="210"/>
                  </a:lnTo>
                  <a:lnTo>
                    <a:pt x="756" y="208"/>
                  </a:lnTo>
                  <a:lnTo>
                    <a:pt x="757" y="206"/>
                  </a:lnTo>
                  <a:lnTo>
                    <a:pt x="757" y="205"/>
                  </a:lnTo>
                  <a:lnTo>
                    <a:pt x="758" y="203"/>
                  </a:lnTo>
                  <a:lnTo>
                    <a:pt x="758" y="201"/>
                  </a:lnTo>
                  <a:lnTo>
                    <a:pt x="758" y="200"/>
                  </a:lnTo>
                  <a:lnTo>
                    <a:pt x="759" y="198"/>
                  </a:lnTo>
                  <a:lnTo>
                    <a:pt x="759" y="197"/>
                  </a:lnTo>
                  <a:lnTo>
                    <a:pt x="760" y="195"/>
                  </a:lnTo>
                  <a:lnTo>
                    <a:pt x="760" y="193"/>
                  </a:lnTo>
                  <a:lnTo>
                    <a:pt x="761" y="192"/>
                  </a:lnTo>
                  <a:lnTo>
                    <a:pt x="761" y="190"/>
                  </a:lnTo>
                  <a:lnTo>
                    <a:pt x="762" y="188"/>
                  </a:lnTo>
                  <a:lnTo>
                    <a:pt x="762" y="187"/>
                  </a:lnTo>
                  <a:lnTo>
                    <a:pt x="763" y="185"/>
                  </a:lnTo>
                  <a:lnTo>
                    <a:pt x="763" y="183"/>
                  </a:lnTo>
                  <a:lnTo>
                    <a:pt x="764" y="182"/>
                  </a:lnTo>
                  <a:lnTo>
                    <a:pt x="764" y="180"/>
                  </a:lnTo>
                  <a:lnTo>
                    <a:pt x="765" y="178"/>
                  </a:lnTo>
                  <a:lnTo>
                    <a:pt x="765" y="177"/>
                  </a:lnTo>
                  <a:lnTo>
                    <a:pt x="766" y="175"/>
                  </a:lnTo>
                  <a:lnTo>
                    <a:pt x="766" y="173"/>
                  </a:lnTo>
                  <a:lnTo>
                    <a:pt x="767" y="172"/>
                  </a:lnTo>
                  <a:lnTo>
                    <a:pt x="767" y="170"/>
                  </a:lnTo>
                  <a:lnTo>
                    <a:pt x="768" y="168"/>
                  </a:lnTo>
                  <a:lnTo>
                    <a:pt x="768" y="167"/>
                  </a:lnTo>
                  <a:lnTo>
                    <a:pt x="769" y="165"/>
                  </a:lnTo>
                  <a:lnTo>
                    <a:pt x="769" y="163"/>
                  </a:lnTo>
                  <a:lnTo>
                    <a:pt x="770" y="162"/>
                  </a:lnTo>
                  <a:lnTo>
                    <a:pt x="770" y="160"/>
                  </a:lnTo>
                  <a:lnTo>
                    <a:pt x="771" y="158"/>
                  </a:lnTo>
                  <a:lnTo>
                    <a:pt x="771" y="157"/>
                  </a:lnTo>
                  <a:lnTo>
                    <a:pt x="772" y="155"/>
                  </a:lnTo>
                  <a:lnTo>
                    <a:pt x="772" y="153"/>
                  </a:lnTo>
                  <a:lnTo>
                    <a:pt x="773" y="152"/>
                  </a:lnTo>
                  <a:lnTo>
                    <a:pt x="773" y="150"/>
                  </a:lnTo>
                  <a:lnTo>
                    <a:pt x="774" y="148"/>
                  </a:lnTo>
                  <a:lnTo>
                    <a:pt x="774" y="147"/>
                  </a:lnTo>
                  <a:lnTo>
                    <a:pt x="775" y="145"/>
                  </a:lnTo>
                  <a:lnTo>
                    <a:pt x="775" y="143"/>
                  </a:lnTo>
                  <a:lnTo>
                    <a:pt x="776" y="142"/>
                  </a:lnTo>
                  <a:lnTo>
                    <a:pt x="776" y="140"/>
                  </a:lnTo>
                  <a:lnTo>
                    <a:pt x="777" y="138"/>
                  </a:lnTo>
                  <a:lnTo>
                    <a:pt x="777" y="137"/>
                  </a:lnTo>
                  <a:lnTo>
                    <a:pt x="778" y="135"/>
                  </a:lnTo>
                  <a:lnTo>
                    <a:pt x="778" y="134"/>
                  </a:lnTo>
                  <a:lnTo>
                    <a:pt x="779" y="132"/>
                  </a:lnTo>
                  <a:lnTo>
                    <a:pt x="779" y="130"/>
                  </a:lnTo>
                  <a:lnTo>
                    <a:pt x="780" y="129"/>
                  </a:lnTo>
                  <a:lnTo>
                    <a:pt x="780" y="127"/>
                  </a:lnTo>
                  <a:lnTo>
                    <a:pt x="780" y="125"/>
                  </a:lnTo>
                  <a:lnTo>
                    <a:pt x="781" y="124"/>
                  </a:lnTo>
                  <a:lnTo>
                    <a:pt x="781" y="122"/>
                  </a:lnTo>
                  <a:lnTo>
                    <a:pt x="782" y="121"/>
                  </a:lnTo>
                  <a:lnTo>
                    <a:pt x="782" y="119"/>
                  </a:lnTo>
                  <a:lnTo>
                    <a:pt x="783" y="117"/>
                  </a:lnTo>
                  <a:lnTo>
                    <a:pt x="783" y="116"/>
                  </a:lnTo>
                  <a:lnTo>
                    <a:pt x="784" y="114"/>
                  </a:lnTo>
                  <a:lnTo>
                    <a:pt x="784" y="113"/>
                  </a:lnTo>
                  <a:lnTo>
                    <a:pt x="785" y="111"/>
                  </a:lnTo>
                  <a:lnTo>
                    <a:pt x="785" y="110"/>
                  </a:lnTo>
                  <a:lnTo>
                    <a:pt x="786" y="108"/>
                  </a:lnTo>
                  <a:lnTo>
                    <a:pt x="786" y="106"/>
                  </a:lnTo>
                  <a:lnTo>
                    <a:pt x="787" y="105"/>
                  </a:lnTo>
                  <a:lnTo>
                    <a:pt x="787" y="103"/>
                  </a:lnTo>
                  <a:lnTo>
                    <a:pt x="788" y="102"/>
                  </a:lnTo>
                  <a:lnTo>
                    <a:pt x="788" y="100"/>
                  </a:lnTo>
                  <a:lnTo>
                    <a:pt x="789" y="99"/>
                  </a:lnTo>
                  <a:lnTo>
                    <a:pt x="789" y="97"/>
                  </a:lnTo>
                  <a:lnTo>
                    <a:pt x="790" y="96"/>
                  </a:lnTo>
                  <a:lnTo>
                    <a:pt x="790" y="94"/>
                  </a:lnTo>
                  <a:lnTo>
                    <a:pt x="791" y="93"/>
                  </a:lnTo>
                  <a:lnTo>
                    <a:pt x="791" y="91"/>
                  </a:lnTo>
                  <a:lnTo>
                    <a:pt x="792" y="90"/>
                  </a:lnTo>
                  <a:lnTo>
                    <a:pt x="792" y="88"/>
                  </a:lnTo>
                  <a:lnTo>
                    <a:pt x="793" y="87"/>
                  </a:lnTo>
                  <a:lnTo>
                    <a:pt x="793" y="85"/>
                  </a:lnTo>
                  <a:lnTo>
                    <a:pt x="794" y="84"/>
                  </a:lnTo>
                  <a:lnTo>
                    <a:pt x="794" y="82"/>
                  </a:lnTo>
                  <a:lnTo>
                    <a:pt x="795" y="81"/>
                  </a:lnTo>
                  <a:lnTo>
                    <a:pt x="795" y="80"/>
                  </a:lnTo>
                  <a:lnTo>
                    <a:pt x="796" y="78"/>
                  </a:lnTo>
                  <a:lnTo>
                    <a:pt x="796" y="77"/>
                  </a:lnTo>
                  <a:lnTo>
                    <a:pt x="797" y="75"/>
                  </a:lnTo>
                  <a:lnTo>
                    <a:pt x="797" y="74"/>
                  </a:lnTo>
                  <a:lnTo>
                    <a:pt x="798" y="73"/>
                  </a:lnTo>
                  <a:lnTo>
                    <a:pt x="798" y="71"/>
                  </a:lnTo>
                  <a:lnTo>
                    <a:pt x="799" y="70"/>
                  </a:lnTo>
                  <a:lnTo>
                    <a:pt x="799" y="68"/>
                  </a:lnTo>
                  <a:lnTo>
                    <a:pt x="800" y="67"/>
                  </a:lnTo>
                  <a:lnTo>
                    <a:pt x="800" y="66"/>
                  </a:lnTo>
                  <a:lnTo>
                    <a:pt x="801" y="64"/>
                  </a:lnTo>
                  <a:lnTo>
                    <a:pt x="801" y="63"/>
                  </a:lnTo>
                  <a:lnTo>
                    <a:pt x="802" y="62"/>
                  </a:lnTo>
                  <a:lnTo>
                    <a:pt x="802" y="61"/>
                  </a:lnTo>
                  <a:lnTo>
                    <a:pt x="802" y="59"/>
                  </a:lnTo>
                  <a:lnTo>
                    <a:pt x="803" y="58"/>
                  </a:lnTo>
                  <a:lnTo>
                    <a:pt x="803" y="57"/>
                  </a:lnTo>
                  <a:lnTo>
                    <a:pt x="804" y="56"/>
                  </a:lnTo>
                  <a:lnTo>
                    <a:pt x="804" y="54"/>
                  </a:lnTo>
                  <a:lnTo>
                    <a:pt x="805" y="53"/>
                  </a:lnTo>
                  <a:lnTo>
                    <a:pt x="805" y="52"/>
                  </a:lnTo>
                  <a:lnTo>
                    <a:pt x="806" y="51"/>
                  </a:lnTo>
                  <a:lnTo>
                    <a:pt x="806" y="49"/>
                  </a:lnTo>
                  <a:lnTo>
                    <a:pt x="807" y="48"/>
                  </a:lnTo>
                  <a:lnTo>
                    <a:pt x="807" y="47"/>
                  </a:lnTo>
                  <a:lnTo>
                    <a:pt x="808" y="46"/>
                  </a:lnTo>
                  <a:lnTo>
                    <a:pt x="808" y="45"/>
                  </a:lnTo>
                  <a:lnTo>
                    <a:pt x="809" y="44"/>
                  </a:lnTo>
                  <a:lnTo>
                    <a:pt x="809" y="43"/>
                  </a:lnTo>
                  <a:lnTo>
                    <a:pt x="810" y="42"/>
                  </a:lnTo>
                  <a:lnTo>
                    <a:pt x="810" y="40"/>
                  </a:lnTo>
                  <a:lnTo>
                    <a:pt x="811" y="39"/>
                  </a:lnTo>
                  <a:lnTo>
                    <a:pt x="811" y="38"/>
                  </a:lnTo>
                  <a:lnTo>
                    <a:pt x="812" y="37"/>
                  </a:lnTo>
                  <a:lnTo>
                    <a:pt x="812" y="36"/>
                  </a:lnTo>
                  <a:lnTo>
                    <a:pt x="813" y="35"/>
                  </a:lnTo>
                  <a:lnTo>
                    <a:pt x="813" y="34"/>
                  </a:lnTo>
                  <a:lnTo>
                    <a:pt x="814" y="33"/>
                  </a:lnTo>
                  <a:lnTo>
                    <a:pt x="814" y="32"/>
                  </a:lnTo>
                  <a:lnTo>
                    <a:pt x="815" y="31"/>
                  </a:lnTo>
                  <a:lnTo>
                    <a:pt x="815" y="30"/>
                  </a:lnTo>
                  <a:lnTo>
                    <a:pt x="816" y="29"/>
                  </a:lnTo>
                  <a:lnTo>
                    <a:pt x="816" y="28"/>
                  </a:lnTo>
                  <a:lnTo>
                    <a:pt x="817" y="27"/>
                  </a:lnTo>
                  <a:lnTo>
                    <a:pt x="817" y="27"/>
                  </a:lnTo>
                  <a:lnTo>
                    <a:pt x="818" y="26"/>
                  </a:lnTo>
                  <a:lnTo>
                    <a:pt x="818" y="25"/>
                  </a:lnTo>
                  <a:lnTo>
                    <a:pt x="819" y="24"/>
                  </a:lnTo>
                  <a:lnTo>
                    <a:pt x="819" y="23"/>
                  </a:lnTo>
                  <a:lnTo>
                    <a:pt x="820" y="22"/>
                  </a:lnTo>
                  <a:lnTo>
                    <a:pt x="820" y="21"/>
                  </a:lnTo>
                  <a:lnTo>
                    <a:pt x="821" y="21"/>
                  </a:lnTo>
                  <a:lnTo>
                    <a:pt x="821" y="20"/>
                  </a:lnTo>
                  <a:lnTo>
                    <a:pt x="822" y="19"/>
                  </a:lnTo>
                  <a:lnTo>
                    <a:pt x="822" y="18"/>
                  </a:lnTo>
                  <a:lnTo>
                    <a:pt x="823" y="17"/>
                  </a:lnTo>
                  <a:lnTo>
                    <a:pt x="823" y="17"/>
                  </a:lnTo>
                  <a:lnTo>
                    <a:pt x="824" y="16"/>
                  </a:lnTo>
                  <a:lnTo>
                    <a:pt x="824" y="15"/>
                  </a:lnTo>
                  <a:lnTo>
                    <a:pt x="824" y="15"/>
                  </a:lnTo>
                  <a:lnTo>
                    <a:pt x="825" y="14"/>
                  </a:lnTo>
                  <a:lnTo>
                    <a:pt x="825" y="13"/>
                  </a:lnTo>
                  <a:lnTo>
                    <a:pt x="826" y="13"/>
                  </a:lnTo>
                  <a:lnTo>
                    <a:pt x="826" y="12"/>
                  </a:lnTo>
                  <a:lnTo>
                    <a:pt x="827" y="11"/>
                  </a:lnTo>
                  <a:lnTo>
                    <a:pt x="827" y="11"/>
                  </a:lnTo>
                  <a:lnTo>
                    <a:pt x="828" y="10"/>
                  </a:lnTo>
                  <a:lnTo>
                    <a:pt x="828" y="10"/>
                  </a:lnTo>
                  <a:lnTo>
                    <a:pt x="829" y="9"/>
                  </a:lnTo>
                  <a:lnTo>
                    <a:pt x="829" y="9"/>
                  </a:lnTo>
                  <a:lnTo>
                    <a:pt x="830" y="8"/>
                  </a:lnTo>
                  <a:lnTo>
                    <a:pt x="830" y="8"/>
                  </a:lnTo>
                  <a:lnTo>
                    <a:pt x="831" y="7"/>
                  </a:lnTo>
                  <a:lnTo>
                    <a:pt x="831" y="7"/>
                  </a:lnTo>
                  <a:lnTo>
                    <a:pt x="832" y="6"/>
                  </a:lnTo>
                  <a:lnTo>
                    <a:pt x="832" y="6"/>
                  </a:lnTo>
                  <a:lnTo>
                    <a:pt x="833" y="5"/>
                  </a:lnTo>
                  <a:lnTo>
                    <a:pt x="833" y="5"/>
                  </a:lnTo>
                  <a:lnTo>
                    <a:pt x="834" y="5"/>
                  </a:lnTo>
                  <a:lnTo>
                    <a:pt x="834" y="4"/>
                  </a:lnTo>
                  <a:lnTo>
                    <a:pt x="835" y="4"/>
                  </a:lnTo>
                  <a:lnTo>
                    <a:pt x="835" y="4"/>
                  </a:lnTo>
                  <a:lnTo>
                    <a:pt x="836" y="3"/>
                  </a:lnTo>
                  <a:lnTo>
                    <a:pt x="836" y="3"/>
                  </a:lnTo>
                  <a:lnTo>
                    <a:pt x="837" y="3"/>
                  </a:lnTo>
                  <a:lnTo>
                    <a:pt x="837" y="2"/>
                  </a:lnTo>
                  <a:lnTo>
                    <a:pt x="838" y="2"/>
                  </a:lnTo>
                  <a:lnTo>
                    <a:pt x="838" y="2"/>
                  </a:lnTo>
                  <a:lnTo>
                    <a:pt x="839" y="2"/>
                  </a:lnTo>
                  <a:lnTo>
                    <a:pt x="839" y="1"/>
                  </a:lnTo>
                  <a:lnTo>
                    <a:pt x="840" y="1"/>
                  </a:lnTo>
                  <a:lnTo>
                    <a:pt x="840" y="1"/>
                  </a:lnTo>
                  <a:lnTo>
                    <a:pt x="841" y="1"/>
                  </a:lnTo>
                  <a:lnTo>
                    <a:pt x="841" y="1"/>
                  </a:lnTo>
                  <a:lnTo>
                    <a:pt x="842" y="1"/>
                  </a:lnTo>
                  <a:lnTo>
                    <a:pt x="842" y="1"/>
                  </a:lnTo>
                  <a:lnTo>
                    <a:pt x="843" y="0"/>
                  </a:lnTo>
                  <a:lnTo>
                    <a:pt x="843" y="0"/>
                  </a:lnTo>
                  <a:lnTo>
                    <a:pt x="844" y="0"/>
                  </a:lnTo>
                  <a:lnTo>
                    <a:pt x="844" y="0"/>
                  </a:lnTo>
                  <a:lnTo>
                    <a:pt x="845" y="0"/>
                  </a:lnTo>
                  <a:lnTo>
                    <a:pt x="845" y="0"/>
                  </a:lnTo>
                  <a:lnTo>
                    <a:pt x="846" y="0"/>
                  </a:lnTo>
                  <a:lnTo>
                    <a:pt x="846" y="0"/>
                  </a:lnTo>
                  <a:lnTo>
                    <a:pt x="847" y="0"/>
                  </a:lnTo>
                  <a:lnTo>
                    <a:pt x="847" y="0"/>
                  </a:lnTo>
                  <a:lnTo>
                    <a:pt x="847" y="0"/>
                  </a:lnTo>
                  <a:lnTo>
                    <a:pt x="848" y="1"/>
                  </a:lnTo>
                  <a:lnTo>
                    <a:pt x="848" y="1"/>
                  </a:lnTo>
                  <a:lnTo>
                    <a:pt x="849" y="1"/>
                  </a:lnTo>
                  <a:lnTo>
                    <a:pt x="849" y="1"/>
                  </a:lnTo>
                  <a:lnTo>
                    <a:pt x="850" y="1"/>
                  </a:lnTo>
                  <a:lnTo>
                    <a:pt x="850" y="1"/>
                  </a:lnTo>
                  <a:lnTo>
                    <a:pt x="851" y="1"/>
                  </a:lnTo>
                  <a:lnTo>
                    <a:pt x="851" y="2"/>
                  </a:lnTo>
                  <a:lnTo>
                    <a:pt x="852" y="2"/>
                  </a:lnTo>
                  <a:lnTo>
                    <a:pt x="852" y="2"/>
                  </a:lnTo>
                  <a:lnTo>
                    <a:pt x="853" y="2"/>
                  </a:lnTo>
                  <a:lnTo>
                    <a:pt x="853" y="3"/>
                  </a:lnTo>
                  <a:lnTo>
                    <a:pt x="854" y="3"/>
                  </a:lnTo>
                  <a:lnTo>
                    <a:pt x="854" y="3"/>
                  </a:lnTo>
                  <a:lnTo>
                    <a:pt x="855" y="4"/>
                  </a:lnTo>
                  <a:lnTo>
                    <a:pt x="855" y="4"/>
                  </a:lnTo>
                  <a:lnTo>
                    <a:pt x="856" y="4"/>
                  </a:lnTo>
                  <a:lnTo>
                    <a:pt x="856" y="5"/>
                  </a:lnTo>
                  <a:lnTo>
                    <a:pt x="857" y="5"/>
                  </a:lnTo>
                  <a:lnTo>
                    <a:pt x="857" y="5"/>
                  </a:lnTo>
                  <a:lnTo>
                    <a:pt x="858" y="6"/>
                  </a:lnTo>
                  <a:lnTo>
                    <a:pt x="858" y="6"/>
                  </a:lnTo>
                  <a:lnTo>
                    <a:pt x="859" y="7"/>
                  </a:lnTo>
                  <a:lnTo>
                    <a:pt x="859" y="7"/>
                  </a:lnTo>
                  <a:lnTo>
                    <a:pt x="860" y="8"/>
                  </a:lnTo>
                  <a:lnTo>
                    <a:pt x="860" y="8"/>
                  </a:lnTo>
                  <a:lnTo>
                    <a:pt x="861" y="9"/>
                  </a:lnTo>
                  <a:lnTo>
                    <a:pt x="861" y="9"/>
                  </a:lnTo>
                  <a:lnTo>
                    <a:pt x="862" y="10"/>
                  </a:lnTo>
                  <a:lnTo>
                    <a:pt x="862" y="10"/>
                  </a:lnTo>
                  <a:lnTo>
                    <a:pt x="863" y="11"/>
                  </a:lnTo>
                  <a:lnTo>
                    <a:pt x="863" y="12"/>
                  </a:lnTo>
                  <a:lnTo>
                    <a:pt x="864" y="12"/>
                  </a:lnTo>
                  <a:lnTo>
                    <a:pt x="864" y="13"/>
                  </a:lnTo>
                  <a:lnTo>
                    <a:pt x="865" y="13"/>
                  </a:lnTo>
                  <a:lnTo>
                    <a:pt x="865" y="14"/>
                  </a:lnTo>
                  <a:lnTo>
                    <a:pt x="866" y="15"/>
                  </a:lnTo>
                  <a:lnTo>
                    <a:pt x="866" y="16"/>
                  </a:lnTo>
                  <a:lnTo>
                    <a:pt x="867" y="16"/>
                  </a:lnTo>
                  <a:lnTo>
                    <a:pt x="867" y="17"/>
                  </a:lnTo>
                  <a:lnTo>
                    <a:pt x="868" y="18"/>
                  </a:lnTo>
                  <a:lnTo>
                    <a:pt x="868" y="18"/>
                  </a:lnTo>
                  <a:lnTo>
                    <a:pt x="869" y="19"/>
                  </a:lnTo>
                  <a:lnTo>
                    <a:pt x="869" y="20"/>
                  </a:lnTo>
                  <a:lnTo>
                    <a:pt x="869" y="21"/>
                  </a:lnTo>
                  <a:lnTo>
                    <a:pt x="870" y="22"/>
                  </a:lnTo>
                  <a:lnTo>
                    <a:pt x="870" y="22"/>
                  </a:lnTo>
                  <a:lnTo>
                    <a:pt x="871" y="23"/>
                  </a:lnTo>
                  <a:lnTo>
                    <a:pt x="871" y="24"/>
                  </a:lnTo>
                  <a:lnTo>
                    <a:pt x="872" y="25"/>
                  </a:lnTo>
                  <a:lnTo>
                    <a:pt x="872" y="26"/>
                  </a:lnTo>
                  <a:lnTo>
                    <a:pt x="873" y="27"/>
                  </a:lnTo>
                  <a:lnTo>
                    <a:pt x="873" y="28"/>
                  </a:lnTo>
                  <a:lnTo>
                    <a:pt x="874" y="29"/>
                  </a:lnTo>
                  <a:lnTo>
                    <a:pt x="874" y="29"/>
                  </a:lnTo>
                  <a:lnTo>
                    <a:pt x="875" y="30"/>
                  </a:lnTo>
                  <a:lnTo>
                    <a:pt x="875" y="31"/>
                  </a:lnTo>
                  <a:lnTo>
                    <a:pt x="876" y="32"/>
                  </a:lnTo>
                  <a:lnTo>
                    <a:pt x="876" y="33"/>
                  </a:lnTo>
                  <a:lnTo>
                    <a:pt x="877" y="34"/>
                  </a:lnTo>
                  <a:lnTo>
                    <a:pt x="877" y="35"/>
                  </a:lnTo>
                  <a:lnTo>
                    <a:pt x="878" y="36"/>
                  </a:lnTo>
                  <a:lnTo>
                    <a:pt x="878" y="37"/>
                  </a:lnTo>
                  <a:lnTo>
                    <a:pt x="879" y="39"/>
                  </a:lnTo>
                  <a:lnTo>
                    <a:pt x="879" y="40"/>
                  </a:lnTo>
                  <a:lnTo>
                    <a:pt x="880" y="41"/>
                  </a:lnTo>
                  <a:lnTo>
                    <a:pt x="880" y="42"/>
                  </a:lnTo>
                  <a:lnTo>
                    <a:pt x="881" y="43"/>
                  </a:lnTo>
                  <a:lnTo>
                    <a:pt x="881" y="44"/>
                  </a:lnTo>
                  <a:lnTo>
                    <a:pt x="882" y="45"/>
                  </a:lnTo>
                  <a:lnTo>
                    <a:pt x="882" y="46"/>
                  </a:lnTo>
                  <a:lnTo>
                    <a:pt x="883" y="47"/>
                  </a:lnTo>
                  <a:lnTo>
                    <a:pt x="883" y="49"/>
                  </a:lnTo>
                  <a:lnTo>
                    <a:pt x="884" y="50"/>
                  </a:lnTo>
                  <a:lnTo>
                    <a:pt x="884" y="51"/>
                  </a:lnTo>
                  <a:lnTo>
                    <a:pt x="885" y="52"/>
                  </a:lnTo>
                  <a:lnTo>
                    <a:pt x="885" y="53"/>
                  </a:lnTo>
                  <a:lnTo>
                    <a:pt x="886" y="55"/>
                  </a:lnTo>
                  <a:lnTo>
                    <a:pt x="886" y="56"/>
                  </a:lnTo>
                  <a:lnTo>
                    <a:pt x="887" y="57"/>
                  </a:lnTo>
                  <a:lnTo>
                    <a:pt x="887" y="58"/>
                  </a:lnTo>
                  <a:lnTo>
                    <a:pt x="888" y="60"/>
                  </a:lnTo>
                  <a:lnTo>
                    <a:pt x="888" y="61"/>
                  </a:lnTo>
                  <a:lnTo>
                    <a:pt x="889" y="62"/>
                  </a:lnTo>
                  <a:lnTo>
                    <a:pt x="889" y="64"/>
                  </a:lnTo>
                  <a:lnTo>
                    <a:pt x="890" y="65"/>
                  </a:lnTo>
                  <a:lnTo>
                    <a:pt x="890" y="66"/>
                  </a:lnTo>
                  <a:lnTo>
                    <a:pt x="891" y="67"/>
                  </a:lnTo>
                  <a:lnTo>
                    <a:pt x="891" y="69"/>
                  </a:lnTo>
                  <a:lnTo>
                    <a:pt x="891" y="70"/>
                  </a:lnTo>
                  <a:lnTo>
                    <a:pt x="892" y="72"/>
                  </a:lnTo>
                  <a:lnTo>
                    <a:pt x="892" y="73"/>
                  </a:lnTo>
                  <a:lnTo>
                    <a:pt x="893" y="74"/>
                  </a:lnTo>
                  <a:lnTo>
                    <a:pt x="893" y="76"/>
                  </a:lnTo>
                  <a:lnTo>
                    <a:pt x="894" y="77"/>
                  </a:lnTo>
                  <a:lnTo>
                    <a:pt x="894" y="78"/>
                  </a:lnTo>
                  <a:lnTo>
                    <a:pt x="895" y="80"/>
                  </a:lnTo>
                  <a:lnTo>
                    <a:pt x="895" y="81"/>
                  </a:lnTo>
                  <a:lnTo>
                    <a:pt x="896" y="83"/>
                  </a:lnTo>
                  <a:lnTo>
                    <a:pt x="896" y="84"/>
                  </a:lnTo>
                  <a:lnTo>
                    <a:pt x="897" y="86"/>
                  </a:lnTo>
                  <a:lnTo>
                    <a:pt x="897" y="87"/>
                  </a:lnTo>
                  <a:lnTo>
                    <a:pt x="898" y="89"/>
                  </a:lnTo>
                  <a:lnTo>
                    <a:pt x="898" y="90"/>
                  </a:lnTo>
                  <a:lnTo>
                    <a:pt x="899" y="92"/>
                  </a:lnTo>
                  <a:lnTo>
                    <a:pt x="899" y="93"/>
                  </a:lnTo>
                  <a:lnTo>
                    <a:pt x="900" y="95"/>
                  </a:lnTo>
                  <a:lnTo>
                    <a:pt x="900" y="96"/>
                  </a:lnTo>
                  <a:lnTo>
                    <a:pt x="901" y="98"/>
                  </a:lnTo>
                  <a:lnTo>
                    <a:pt x="901" y="99"/>
                  </a:lnTo>
                  <a:lnTo>
                    <a:pt x="902" y="101"/>
                  </a:lnTo>
                  <a:lnTo>
                    <a:pt x="902" y="102"/>
                  </a:lnTo>
                  <a:lnTo>
                    <a:pt x="903" y="104"/>
                  </a:lnTo>
                  <a:lnTo>
                    <a:pt x="903" y="105"/>
                  </a:lnTo>
                  <a:lnTo>
                    <a:pt x="904" y="107"/>
                  </a:lnTo>
                  <a:lnTo>
                    <a:pt x="904" y="108"/>
                  </a:lnTo>
                  <a:lnTo>
                    <a:pt x="905" y="110"/>
                  </a:lnTo>
                  <a:lnTo>
                    <a:pt x="905" y="111"/>
                  </a:lnTo>
                  <a:lnTo>
                    <a:pt x="906" y="113"/>
                  </a:lnTo>
                  <a:lnTo>
                    <a:pt x="906" y="115"/>
                  </a:lnTo>
                  <a:lnTo>
                    <a:pt x="907" y="116"/>
                  </a:lnTo>
                  <a:lnTo>
                    <a:pt x="907" y="118"/>
                  </a:lnTo>
                  <a:lnTo>
                    <a:pt x="908" y="119"/>
                  </a:lnTo>
                  <a:lnTo>
                    <a:pt x="908" y="121"/>
                  </a:lnTo>
                  <a:lnTo>
                    <a:pt x="909" y="123"/>
                  </a:lnTo>
                  <a:lnTo>
                    <a:pt x="909" y="124"/>
                  </a:lnTo>
                  <a:lnTo>
                    <a:pt x="910" y="126"/>
                  </a:lnTo>
                  <a:lnTo>
                    <a:pt x="910" y="127"/>
                  </a:lnTo>
                  <a:lnTo>
                    <a:pt x="911" y="129"/>
                  </a:lnTo>
                  <a:lnTo>
                    <a:pt x="911" y="131"/>
                  </a:lnTo>
                  <a:lnTo>
                    <a:pt x="912" y="132"/>
                  </a:lnTo>
                  <a:lnTo>
                    <a:pt x="912" y="134"/>
                  </a:lnTo>
                  <a:lnTo>
                    <a:pt x="913" y="136"/>
                  </a:lnTo>
                  <a:lnTo>
                    <a:pt x="913" y="137"/>
                  </a:lnTo>
                  <a:lnTo>
                    <a:pt x="913" y="139"/>
                  </a:lnTo>
                  <a:lnTo>
                    <a:pt x="914" y="141"/>
                  </a:lnTo>
                  <a:lnTo>
                    <a:pt x="914" y="142"/>
                  </a:lnTo>
                  <a:lnTo>
                    <a:pt x="915" y="144"/>
                  </a:lnTo>
                  <a:lnTo>
                    <a:pt x="915" y="145"/>
                  </a:lnTo>
                  <a:lnTo>
                    <a:pt x="916" y="147"/>
                  </a:lnTo>
                  <a:lnTo>
                    <a:pt x="916" y="149"/>
                  </a:lnTo>
                  <a:lnTo>
                    <a:pt x="917" y="150"/>
                  </a:lnTo>
                  <a:lnTo>
                    <a:pt x="917" y="152"/>
                  </a:lnTo>
                  <a:lnTo>
                    <a:pt x="918" y="154"/>
                  </a:lnTo>
                  <a:lnTo>
                    <a:pt x="918" y="155"/>
                  </a:lnTo>
                  <a:lnTo>
                    <a:pt x="919" y="157"/>
                  </a:lnTo>
                  <a:lnTo>
                    <a:pt x="919" y="159"/>
                  </a:lnTo>
                  <a:lnTo>
                    <a:pt x="920" y="160"/>
                  </a:lnTo>
                  <a:lnTo>
                    <a:pt x="920" y="162"/>
                  </a:lnTo>
                  <a:lnTo>
                    <a:pt x="921" y="164"/>
                  </a:lnTo>
                  <a:lnTo>
                    <a:pt x="921" y="165"/>
                  </a:lnTo>
                  <a:lnTo>
                    <a:pt x="922" y="167"/>
                  </a:lnTo>
                  <a:lnTo>
                    <a:pt x="922" y="169"/>
                  </a:lnTo>
                  <a:lnTo>
                    <a:pt x="923" y="170"/>
                  </a:lnTo>
                  <a:lnTo>
                    <a:pt x="923" y="172"/>
                  </a:lnTo>
                  <a:lnTo>
                    <a:pt x="924" y="174"/>
                  </a:lnTo>
                  <a:lnTo>
                    <a:pt x="924" y="175"/>
                  </a:lnTo>
                  <a:lnTo>
                    <a:pt x="925" y="177"/>
                  </a:lnTo>
                  <a:lnTo>
                    <a:pt x="925" y="179"/>
                  </a:lnTo>
                  <a:lnTo>
                    <a:pt x="926" y="180"/>
                  </a:lnTo>
                  <a:lnTo>
                    <a:pt x="926" y="182"/>
                  </a:lnTo>
                  <a:lnTo>
                    <a:pt x="927" y="184"/>
                  </a:lnTo>
                  <a:lnTo>
                    <a:pt x="927" y="185"/>
                  </a:lnTo>
                  <a:lnTo>
                    <a:pt x="928" y="187"/>
                  </a:lnTo>
                  <a:lnTo>
                    <a:pt x="928" y="189"/>
                  </a:lnTo>
                  <a:lnTo>
                    <a:pt x="929" y="190"/>
                  </a:lnTo>
                  <a:lnTo>
                    <a:pt x="929" y="192"/>
                  </a:lnTo>
                  <a:lnTo>
                    <a:pt x="930" y="194"/>
                  </a:lnTo>
                  <a:lnTo>
                    <a:pt x="930" y="195"/>
                  </a:lnTo>
                  <a:lnTo>
                    <a:pt x="931" y="197"/>
                  </a:lnTo>
                  <a:lnTo>
                    <a:pt x="931" y="199"/>
                  </a:lnTo>
                  <a:lnTo>
                    <a:pt x="932" y="200"/>
                  </a:lnTo>
                  <a:lnTo>
                    <a:pt x="932" y="202"/>
                  </a:lnTo>
                  <a:lnTo>
                    <a:pt x="933" y="203"/>
                  </a:lnTo>
                  <a:lnTo>
                    <a:pt x="933" y="205"/>
                  </a:lnTo>
                  <a:lnTo>
                    <a:pt x="934" y="207"/>
                  </a:lnTo>
                  <a:lnTo>
                    <a:pt x="934" y="208"/>
                  </a:lnTo>
                  <a:lnTo>
                    <a:pt x="935" y="210"/>
                  </a:lnTo>
                  <a:lnTo>
                    <a:pt x="935" y="212"/>
                  </a:lnTo>
                  <a:lnTo>
                    <a:pt x="935" y="213"/>
                  </a:lnTo>
                  <a:lnTo>
                    <a:pt x="936" y="215"/>
                  </a:lnTo>
                  <a:lnTo>
                    <a:pt x="936" y="216"/>
                  </a:lnTo>
                  <a:lnTo>
                    <a:pt x="937" y="218"/>
                  </a:lnTo>
                  <a:lnTo>
                    <a:pt x="937" y="220"/>
                  </a:lnTo>
                  <a:lnTo>
                    <a:pt x="938" y="221"/>
                  </a:lnTo>
                  <a:lnTo>
                    <a:pt x="938" y="223"/>
                  </a:lnTo>
                  <a:lnTo>
                    <a:pt x="939" y="224"/>
                  </a:lnTo>
                  <a:lnTo>
                    <a:pt x="939" y="226"/>
                  </a:lnTo>
                  <a:lnTo>
                    <a:pt x="940" y="227"/>
                  </a:lnTo>
                  <a:lnTo>
                    <a:pt x="940" y="229"/>
                  </a:lnTo>
                  <a:lnTo>
                    <a:pt x="941" y="230"/>
                  </a:lnTo>
                  <a:lnTo>
                    <a:pt x="941" y="232"/>
                  </a:lnTo>
                  <a:lnTo>
                    <a:pt x="942" y="234"/>
                  </a:lnTo>
                  <a:lnTo>
                    <a:pt x="942" y="235"/>
                  </a:lnTo>
                  <a:lnTo>
                    <a:pt x="943" y="237"/>
                  </a:lnTo>
                  <a:lnTo>
                    <a:pt x="943" y="238"/>
                  </a:lnTo>
                  <a:lnTo>
                    <a:pt x="944" y="240"/>
                  </a:lnTo>
                  <a:lnTo>
                    <a:pt x="944" y="241"/>
                  </a:lnTo>
                  <a:lnTo>
                    <a:pt x="945" y="243"/>
                  </a:lnTo>
                  <a:lnTo>
                    <a:pt x="945" y="244"/>
                  </a:lnTo>
                  <a:lnTo>
                    <a:pt x="946" y="246"/>
                  </a:lnTo>
                  <a:lnTo>
                    <a:pt x="946" y="247"/>
                  </a:lnTo>
                  <a:lnTo>
                    <a:pt x="947" y="248"/>
                  </a:lnTo>
                  <a:lnTo>
                    <a:pt x="947" y="250"/>
                  </a:lnTo>
                  <a:lnTo>
                    <a:pt x="948" y="251"/>
                  </a:lnTo>
                  <a:lnTo>
                    <a:pt x="948" y="253"/>
                  </a:lnTo>
                  <a:lnTo>
                    <a:pt x="949" y="254"/>
                  </a:lnTo>
                  <a:lnTo>
                    <a:pt x="949" y="256"/>
                  </a:lnTo>
                  <a:lnTo>
                    <a:pt x="950" y="257"/>
                  </a:lnTo>
                  <a:lnTo>
                    <a:pt x="950" y="258"/>
                  </a:lnTo>
                  <a:lnTo>
                    <a:pt x="951" y="260"/>
                  </a:lnTo>
                  <a:lnTo>
                    <a:pt x="951" y="261"/>
                  </a:lnTo>
                  <a:lnTo>
                    <a:pt x="952" y="263"/>
                  </a:lnTo>
                  <a:lnTo>
                    <a:pt x="952" y="264"/>
                  </a:lnTo>
                  <a:lnTo>
                    <a:pt x="953" y="265"/>
                  </a:lnTo>
                  <a:lnTo>
                    <a:pt x="953" y="267"/>
                  </a:lnTo>
                  <a:lnTo>
                    <a:pt x="954" y="268"/>
                  </a:lnTo>
                  <a:lnTo>
                    <a:pt x="954" y="269"/>
                  </a:lnTo>
                  <a:lnTo>
                    <a:pt x="955" y="271"/>
                  </a:lnTo>
                  <a:lnTo>
                    <a:pt x="955" y="272"/>
                  </a:lnTo>
                  <a:lnTo>
                    <a:pt x="956" y="273"/>
                  </a:lnTo>
                  <a:lnTo>
                    <a:pt x="956" y="274"/>
                  </a:lnTo>
                  <a:lnTo>
                    <a:pt x="957" y="276"/>
                  </a:lnTo>
                  <a:lnTo>
                    <a:pt x="957" y="277"/>
                  </a:lnTo>
                  <a:lnTo>
                    <a:pt x="958" y="278"/>
                  </a:lnTo>
                  <a:lnTo>
                    <a:pt x="958" y="279"/>
                  </a:lnTo>
                  <a:lnTo>
                    <a:pt x="958" y="281"/>
                  </a:lnTo>
                  <a:lnTo>
                    <a:pt x="959" y="282"/>
                  </a:lnTo>
                  <a:lnTo>
                    <a:pt x="959" y="283"/>
                  </a:lnTo>
                  <a:lnTo>
                    <a:pt x="960" y="284"/>
                  </a:lnTo>
                  <a:lnTo>
                    <a:pt x="960" y="286"/>
                  </a:lnTo>
                  <a:lnTo>
                    <a:pt x="961" y="287"/>
                  </a:lnTo>
                  <a:lnTo>
                    <a:pt x="961" y="288"/>
                  </a:lnTo>
                  <a:lnTo>
                    <a:pt x="962" y="289"/>
                  </a:lnTo>
                  <a:lnTo>
                    <a:pt x="962" y="290"/>
                  </a:lnTo>
                  <a:lnTo>
                    <a:pt x="963" y="291"/>
                  </a:lnTo>
                  <a:lnTo>
                    <a:pt x="963" y="292"/>
                  </a:lnTo>
                  <a:lnTo>
                    <a:pt x="964" y="293"/>
                  </a:lnTo>
                  <a:lnTo>
                    <a:pt x="964" y="294"/>
                  </a:lnTo>
                  <a:lnTo>
                    <a:pt x="965" y="296"/>
                  </a:lnTo>
                  <a:lnTo>
                    <a:pt x="965" y="297"/>
                  </a:lnTo>
                  <a:lnTo>
                    <a:pt x="966" y="298"/>
                  </a:lnTo>
                  <a:lnTo>
                    <a:pt x="966" y="299"/>
                  </a:lnTo>
                  <a:lnTo>
                    <a:pt x="967" y="300"/>
                  </a:lnTo>
                  <a:lnTo>
                    <a:pt x="967" y="301"/>
                  </a:lnTo>
                  <a:lnTo>
                    <a:pt x="968" y="302"/>
                  </a:lnTo>
                  <a:lnTo>
                    <a:pt x="968" y="303"/>
                  </a:lnTo>
                  <a:lnTo>
                    <a:pt x="969" y="304"/>
                  </a:lnTo>
                  <a:lnTo>
                    <a:pt x="969" y="305"/>
                  </a:lnTo>
                  <a:lnTo>
                    <a:pt x="970" y="306"/>
                  </a:lnTo>
                  <a:lnTo>
                    <a:pt x="970" y="306"/>
                  </a:lnTo>
                  <a:lnTo>
                    <a:pt x="971" y="307"/>
                  </a:lnTo>
                  <a:lnTo>
                    <a:pt x="971" y="308"/>
                  </a:lnTo>
                  <a:lnTo>
                    <a:pt x="972" y="309"/>
                  </a:lnTo>
                  <a:lnTo>
                    <a:pt x="972" y="310"/>
                  </a:lnTo>
                  <a:lnTo>
                    <a:pt x="973" y="311"/>
                  </a:lnTo>
                  <a:lnTo>
                    <a:pt x="973" y="312"/>
                  </a:lnTo>
                  <a:lnTo>
                    <a:pt x="974" y="313"/>
                  </a:lnTo>
                  <a:lnTo>
                    <a:pt x="974" y="313"/>
                  </a:lnTo>
                  <a:lnTo>
                    <a:pt x="975" y="314"/>
                  </a:lnTo>
                  <a:lnTo>
                    <a:pt x="975" y="315"/>
                  </a:lnTo>
                  <a:lnTo>
                    <a:pt x="976" y="316"/>
                  </a:lnTo>
                  <a:lnTo>
                    <a:pt x="976" y="316"/>
                  </a:lnTo>
                  <a:lnTo>
                    <a:pt x="977" y="317"/>
                  </a:lnTo>
                  <a:lnTo>
                    <a:pt x="977" y="318"/>
                  </a:lnTo>
                  <a:lnTo>
                    <a:pt x="978" y="319"/>
                  </a:lnTo>
                  <a:lnTo>
                    <a:pt x="978" y="319"/>
                  </a:lnTo>
                  <a:lnTo>
                    <a:pt x="979" y="320"/>
                  </a:lnTo>
                  <a:lnTo>
                    <a:pt x="979" y="321"/>
                  </a:lnTo>
                  <a:lnTo>
                    <a:pt x="980" y="321"/>
                  </a:lnTo>
                  <a:lnTo>
                    <a:pt x="980" y="322"/>
                  </a:lnTo>
                  <a:lnTo>
                    <a:pt x="980" y="322"/>
                  </a:lnTo>
                  <a:lnTo>
                    <a:pt x="981" y="323"/>
                  </a:lnTo>
                  <a:lnTo>
                    <a:pt x="981" y="324"/>
                  </a:lnTo>
                  <a:lnTo>
                    <a:pt x="982" y="324"/>
                  </a:lnTo>
                  <a:lnTo>
                    <a:pt x="982" y="325"/>
                  </a:lnTo>
                  <a:lnTo>
                    <a:pt x="983" y="325"/>
                  </a:lnTo>
                  <a:lnTo>
                    <a:pt x="983" y="326"/>
                  </a:lnTo>
                  <a:lnTo>
                    <a:pt x="984" y="326"/>
                  </a:lnTo>
                  <a:lnTo>
                    <a:pt x="984" y="327"/>
                  </a:lnTo>
                  <a:lnTo>
                    <a:pt x="985" y="327"/>
                  </a:lnTo>
                  <a:lnTo>
                    <a:pt x="985" y="328"/>
                  </a:lnTo>
                  <a:lnTo>
                    <a:pt x="986" y="328"/>
                  </a:lnTo>
                  <a:lnTo>
                    <a:pt x="986" y="329"/>
                  </a:lnTo>
                  <a:lnTo>
                    <a:pt x="987" y="329"/>
                  </a:lnTo>
                  <a:lnTo>
                    <a:pt x="987" y="329"/>
                  </a:lnTo>
                  <a:lnTo>
                    <a:pt x="988" y="330"/>
                  </a:lnTo>
                  <a:lnTo>
                    <a:pt x="988" y="330"/>
                  </a:lnTo>
                  <a:lnTo>
                    <a:pt x="989" y="330"/>
                  </a:lnTo>
                  <a:lnTo>
                    <a:pt x="989" y="331"/>
                  </a:lnTo>
                  <a:lnTo>
                    <a:pt x="990" y="331"/>
                  </a:lnTo>
                  <a:lnTo>
                    <a:pt x="990" y="331"/>
                  </a:lnTo>
                  <a:lnTo>
                    <a:pt x="991" y="332"/>
                  </a:lnTo>
                  <a:lnTo>
                    <a:pt x="991" y="332"/>
                  </a:lnTo>
                  <a:lnTo>
                    <a:pt x="992" y="332"/>
                  </a:lnTo>
                  <a:lnTo>
                    <a:pt x="992" y="332"/>
                  </a:lnTo>
                  <a:lnTo>
                    <a:pt x="993" y="333"/>
                  </a:lnTo>
                  <a:lnTo>
                    <a:pt x="993" y="333"/>
                  </a:lnTo>
                  <a:lnTo>
                    <a:pt x="994" y="333"/>
                  </a:lnTo>
                  <a:lnTo>
                    <a:pt x="994" y="333"/>
                  </a:lnTo>
                  <a:lnTo>
                    <a:pt x="995" y="333"/>
                  </a:lnTo>
                  <a:lnTo>
                    <a:pt x="995" y="333"/>
                  </a:lnTo>
                  <a:lnTo>
                    <a:pt x="996" y="333"/>
                  </a:lnTo>
                  <a:lnTo>
                    <a:pt x="996" y="334"/>
                  </a:lnTo>
                  <a:lnTo>
                    <a:pt x="997" y="334"/>
                  </a:lnTo>
                  <a:lnTo>
                    <a:pt x="997" y="334"/>
                  </a:lnTo>
                  <a:lnTo>
                    <a:pt x="998" y="334"/>
                  </a:lnTo>
                  <a:lnTo>
                    <a:pt x="998" y="334"/>
                  </a:lnTo>
                  <a:lnTo>
                    <a:pt x="999" y="334"/>
                  </a:lnTo>
                  <a:lnTo>
                    <a:pt x="999" y="334"/>
                  </a:lnTo>
                  <a:lnTo>
                    <a:pt x="1000" y="334"/>
                  </a:lnTo>
                  <a:lnTo>
                    <a:pt x="1000" y="334"/>
                  </a:lnTo>
                  <a:lnTo>
                    <a:pt x="1001" y="334"/>
                  </a:lnTo>
                  <a:lnTo>
                    <a:pt x="1001" y="334"/>
                  </a:lnTo>
                  <a:lnTo>
                    <a:pt x="1002" y="333"/>
                  </a:lnTo>
                  <a:lnTo>
                    <a:pt x="1002" y="333"/>
                  </a:lnTo>
                  <a:lnTo>
                    <a:pt x="1002" y="333"/>
                  </a:lnTo>
                  <a:lnTo>
                    <a:pt x="1003" y="333"/>
                  </a:lnTo>
                  <a:lnTo>
                    <a:pt x="1003" y="333"/>
                  </a:lnTo>
                  <a:lnTo>
                    <a:pt x="1004" y="333"/>
                  </a:lnTo>
                  <a:lnTo>
                    <a:pt x="1004" y="333"/>
                  </a:lnTo>
                  <a:lnTo>
                    <a:pt x="1005" y="332"/>
                  </a:lnTo>
                  <a:lnTo>
                    <a:pt x="1005" y="332"/>
                  </a:lnTo>
                  <a:lnTo>
                    <a:pt x="1006" y="332"/>
                  </a:lnTo>
                  <a:lnTo>
                    <a:pt x="1006" y="332"/>
                  </a:lnTo>
                  <a:lnTo>
                    <a:pt x="1007" y="331"/>
                  </a:lnTo>
                  <a:lnTo>
                    <a:pt x="1007" y="331"/>
                  </a:lnTo>
                  <a:lnTo>
                    <a:pt x="1008" y="331"/>
                  </a:lnTo>
                  <a:lnTo>
                    <a:pt x="1008" y="330"/>
                  </a:lnTo>
                  <a:lnTo>
                    <a:pt x="1009" y="330"/>
                  </a:lnTo>
                  <a:lnTo>
                    <a:pt x="1009" y="330"/>
                  </a:lnTo>
                  <a:lnTo>
                    <a:pt x="1010" y="329"/>
                  </a:lnTo>
                  <a:lnTo>
                    <a:pt x="1010" y="329"/>
                  </a:lnTo>
                  <a:lnTo>
                    <a:pt x="1011" y="329"/>
                  </a:lnTo>
                  <a:lnTo>
                    <a:pt x="1011" y="328"/>
                  </a:lnTo>
                  <a:lnTo>
                    <a:pt x="1012" y="328"/>
                  </a:lnTo>
                  <a:lnTo>
                    <a:pt x="1012" y="327"/>
                  </a:lnTo>
                  <a:lnTo>
                    <a:pt x="1013" y="327"/>
                  </a:lnTo>
                  <a:lnTo>
                    <a:pt x="1013" y="326"/>
                  </a:lnTo>
                  <a:lnTo>
                    <a:pt x="1014" y="326"/>
                  </a:lnTo>
                  <a:lnTo>
                    <a:pt x="1014" y="325"/>
                  </a:lnTo>
                  <a:lnTo>
                    <a:pt x="1015" y="325"/>
                  </a:lnTo>
                  <a:lnTo>
                    <a:pt x="1015" y="324"/>
                  </a:lnTo>
                  <a:lnTo>
                    <a:pt x="1016" y="324"/>
                  </a:lnTo>
                  <a:lnTo>
                    <a:pt x="1016" y="323"/>
                  </a:lnTo>
                  <a:lnTo>
                    <a:pt x="1017" y="322"/>
                  </a:lnTo>
                  <a:lnTo>
                    <a:pt x="1017" y="322"/>
                  </a:lnTo>
                  <a:lnTo>
                    <a:pt x="1018" y="321"/>
                  </a:lnTo>
                  <a:lnTo>
                    <a:pt x="1018" y="321"/>
                  </a:lnTo>
                  <a:lnTo>
                    <a:pt x="1019" y="320"/>
                  </a:lnTo>
                  <a:lnTo>
                    <a:pt x="1019" y="319"/>
                  </a:lnTo>
                  <a:lnTo>
                    <a:pt x="1020" y="319"/>
                  </a:lnTo>
                  <a:lnTo>
                    <a:pt x="1020" y="318"/>
                  </a:lnTo>
                  <a:lnTo>
                    <a:pt x="1021" y="317"/>
                  </a:lnTo>
                  <a:lnTo>
                    <a:pt x="1021" y="316"/>
                  </a:lnTo>
                  <a:lnTo>
                    <a:pt x="1022" y="316"/>
                  </a:lnTo>
                  <a:lnTo>
                    <a:pt x="1022" y="315"/>
                  </a:lnTo>
                  <a:lnTo>
                    <a:pt x="1023" y="314"/>
                  </a:lnTo>
                  <a:lnTo>
                    <a:pt x="1023" y="313"/>
                  </a:lnTo>
                  <a:lnTo>
                    <a:pt x="1024" y="313"/>
                  </a:lnTo>
                  <a:lnTo>
                    <a:pt x="1024" y="312"/>
                  </a:lnTo>
                  <a:lnTo>
                    <a:pt x="1024" y="311"/>
                  </a:lnTo>
                  <a:lnTo>
                    <a:pt x="1025" y="310"/>
                  </a:lnTo>
                  <a:lnTo>
                    <a:pt x="1025" y="309"/>
                  </a:lnTo>
                  <a:lnTo>
                    <a:pt x="1026" y="308"/>
                  </a:lnTo>
                  <a:lnTo>
                    <a:pt x="1026" y="307"/>
                  </a:lnTo>
                  <a:lnTo>
                    <a:pt x="1027" y="307"/>
                  </a:lnTo>
                  <a:lnTo>
                    <a:pt x="1027" y="306"/>
                  </a:lnTo>
                  <a:lnTo>
                    <a:pt x="1028" y="305"/>
                  </a:lnTo>
                  <a:lnTo>
                    <a:pt x="1028" y="304"/>
                  </a:lnTo>
                  <a:lnTo>
                    <a:pt x="1029" y="303"/>
                  </a:lnTo>
                  <a:lnTo>
                    <a:pt x="1029" y="302"/>
                  </a:lnTo>
                  <a:lnTo>
                    <a:pt x="1030" y="301"/>
                  </a:lnTo>
                  <a:lnTo>
                    <a:pt x="1030" y="300"/>
                  </a:lnTo>
                  <a:lnTo>
                    <a:pt x="1031" y="299"/>
                  </a:lnTo>
                  <a:lnTo>
                    <a:pt x="1031" y="298"/>
                  </a:lnTo>
                  <a:lnTo>
                    <a:pt x="1032" y="297"/>
                  </a:lnTo>
                  <a:lnTo>
                    <a:pt x="1032" y="296"/>
                  </a:lnTo>
                  <a:lnTo>
                    <a:pt x="1033" y="295"/>
                  </a:lnTo>
                  <a:lnTo>
                    <a:pt x="1033" y="293"/>
                  </a:lnTo>
                  <a:lnTo>
                    <a:pt x="1034" y="292"/>
                  </a:lnTo>
                  <a:lnTo>
                    <a:pt x="1034" y="291"/>
                  </a:lnTo>
                  <a:lnTo>
                    <a:pt x="1035" y="290"/>
                  </a:lnTo>
                  <a:lnTo>
                    <a:pt x="1035" y="289"/>
                  </a:lnTo>
                  <a:lnTo>
                    <a:pt x="1036" y="288"/>
                  </a:lnTo>
                  <a:lnTo>
                    <a:pt x="1036" y="287"/>
                  </a:lnTo>
                  <a:lnTo>
                    <a:pt x="1037" y="286"/>
                  </a:lnTo>
                  <a:lnTo>
                    <a:pt x="1037" y="284"/>
                  </a:lnTo>
                  <a:lnTo>
                    <a:pt x="1038" y="283"/>
                  </a:lnTo>
                  <a:lnTo>
                    <a:pt x="1038" y="282"/>
                  </a:lnTo>
                  <a:lnTo>
                    <a:pt x="1039" y="281"/>
                  </a:lnTo>
                  <a:lnTo>
                    <a:pt x="1039" y="280"/>
                  </a:lnTo>
                  <a:lnTo>
                    <a:pt x="1040" y="278"/>
                  </a:lnTo>
                  <a:lnTo>
                    <a:pt x="1040" y="277"/>
                  </a:lnTo>
                  <a:lnTo>
                    <a:pt x="1041" y="276"/>
                  </a:lnTo>
                  <a:lnTo>
                    <a:pt x="1041" y="275"/>
                  </a:lnTo>
                  <a:lnTo>
                    <a:pt x="1042" y="273"/>
                  </a:lnTo>
                  <a:lnTo>
                    <a:pt x="1042" y="272"/>
                  </a:lnTo>
                  <a:lnTo>
                    <a:pt x="1043" y="271"/>
                  </a:lnTo>
                  <a:lnTo>
                    <a:pt x="1043" y="269"/>
                  </a:lnTo>
                  <a:lnTo>
                    <a:pt x="1044" y="268"/>
                  </a:lnTo>
                  <a:lnTo>
                    <a:pt x="1044" y="267"/>
                  </a:lnTo>
                  <a:lnTo>
                    <a:pt x="1045" y="265"/>
                  </a:lnTo>
                  <a:lnTo>
                    <a:pt x="1045" y="264"/>
                  </a:lnTo>
                  <a:lnTo>
                    <a:pt x="1046" y="263"/>
                  </a:lnTo>
                  <a:lnTo>
                    <a:pt x="1046" y="261"/>
                  </a:lnTo>
                  <a:lnTo>
                    <a:pt x="1046" y="260"/>
                  </a:lnTo>
                  <a:lnTo>
                    <a:pt x="1047" y="259"/>
                  </a:lnTo>
                  <a:lnTo>
                    <a:pt x="1047" y="257"/>
                  </a:lnTo>
                  <a:lnTo>
                    <a:pt x="1048" y="256"/>
                  </a:lnTo>
                  <a:lnTo>
                    <a:pt x="1048" y="254"/>
                  </a:lnTo>
                  <a:lnTo>
                    <a:pt x="1049" y="253"/>
                  </a:lnTo>
                  <a:lnTo>
                    <a:pt x="1049" y="251"/>
                  </a:lnTo>
                  <a:lnTo>
                    <a:pt x="1050" y="250"/>
                  </a:lnTo>
                  <a:lnTo>
                    <a:pt x="1050" y="249"/>
                  </a:lnTo>
                  <a:lnTo>
                    <a:pt x="1051" y="247"/>
                  </a:lnTo>
                  <a:lnTo>
                    <a:pt x="1051" y="246"/>
                  </a:lnTo>
                  <a:lnTo>
                    <a:pt x="1052" y="244"/>
                  </a:lnTo>
                  <a:lnTo>
                    <a:pt x="1052" y="243"/>
                  </a:lnTo>
                  <a:lnTo>
                    <a:pt x="1053" y="241"/>
                  </a:lnTo>
                  <a:lnTo>
                    <a:pt x="1053" y="240"/>
                  </a:lnTo>
                  <a:lnTo>
                    <a:pt x="1054" y="238"/>
                  </a:lnTo>
                  <a:lnTo>
                    <a:pt x="1054" y="237"/>
                  </a:lnTo>
                  <a:lnTo>
                    <a:pt x="1055" y="235"/>
                  </a:lnTo>
                  <a:lnTo>
                    <a:pt x="1055" y="234"/>
                  </a:lnTo>
                  <a:lnTo>
                    <a:pt x="1056" y="232"/>
                  </a:lnTo>
                  <a:lnTo>
                    <a:pt x="1056" y="231"/>
                  </a:lnTo>
                  <a:lnTo>
                    <a:pt x="1057" y="229"/>
                  </a:lnTo>
                  <a:lnTo>
                    <a:pt x="1057" y="227"/>
                  </a:lnTo>
                  <a:lnTo>
                    <a:pt x="1058" y="226"/>
                  </a:lnTo>
                  <a:lnTo>
                    <a:pt x="1058" y="224"/>
                  </a:lnTo>
                  <a:lnTo>
                    <a:pt x="1059" y="223"/>
                  </a:lnTo>
                  <a:lnTo>
                    <a:pt x="1059" y="221"/>
                  </a:lnTo>
                  <a:lnTo>
                    <a:pt x="1060" y="220"/>
                  </a:lnTo>
                  <a:lnTo>
                    <a:pt x="1060" y="218"/>
                  </a:lnTo>
                  <a:lnTo>
                    <a:pt x="1061" y="216"/>
                  </a:lnTo>
                  <a:lnTo>
                    <a:pt x="1061" y="215"/>
                  </a:lnTo>
                  <a:lnTo>
                    <a:pt x="1062" y="213"/>
                  </a:lnTo>
                  <a:lnTo>
                    <a:pt x="1062" y="212"/>
                  </a:lnTo>
                  <a:lnTo>
                    <a:pt x="1063" y="210"/>
                  </a:lnTo>
                  <a:lnTo>
                    <a:pt x="1063" y="208"/>
                  </a:lnTo>
                  <a:lnTo>
                    <a:pt x="1064" y="207"/>
                  </a:lnTo>
                  <a:lnTo>
                    <a:pt x="1064" y="205"/>
                  </a:lnTo>
                  <a:lnTo>
                    <a:pt x="1065" y="204"/>
                  </a:lnTo>
                  <a:lnTo>
                    <a:pt x="1065" y="202"/>
                  </a:lnTo>
                  <a:lnTo>
                    <a:pt x="1066" y="200"/>
                  </a:lnTo>
                  <a:lnTo>
                    <a:pt x="1066" y="199"/>
                  </a:lnTo>
                  <a:lnTo>
                    <a:pt x="1067" y="197"/>
                  </a:lnTo>
                  <a:lnTo>
                    <a:pt x="1067" y="195"/>
                  </a:lnTo>
                  <a:lnTo>
                    <a:pt x="1068" y="194"/>
                  </a:lnTo>
                  <a:lnTo>
                    <a:pt x="1068" y="192"/>
                  </a:lnTo>
                  <a:lnTo>
                    <a:pt x="1069" y="190"/>
                  </a:lnTo>
                  <a:lnTo>
                    <a:pt x="1069" y="189"/>
                  </a:lnTo>
                  <a:lnTo>
                    <a:pt x="1069" y="187"/>
                  </a:lnTo>
                  <a:lnTo>
                    <a:pt x="1070" y="185"/>
                  </a:lnTo>
                  <a:lnTo>
                    <a:pt x="1070" y="184"/>
                  </a:lnTo>
                  <a:lnTo>
                    <a:pt x="1071" y="182"/>
                  </a:lnTo>
                  <a:lnTo>
                    <a:pt x="1071" y="181"/>
                  </a:lnTo>
                  <a:lnTo>
                    <a:pt x="1072" y="179"/>
                  </a:lnTo>
                  <a:lnTo>
                    <a:pt x="1072" y="177"/>
                  </a:lnTo>
                  <a:lnTo>
                    <a:pt x="1073" y="176"/>
                  </a:lnTo>
                  <a:lnTo>
                    <a:pt x="1073" y="174"/>
                  </a:lnTo>
                  <a:lnTo>
                    <a:pt x="1074" y="172"/>
                  </a:lnTo>
                  <a:lnTo>
                    <a:pt x="1074" y="171"/>
                  </a:lnTo>
                  <a:lnTo>
                    <a:pt x="1075" y="169"/>
                  </a:lnTo>
                  <a:lnTo>
                    <a:pt x="1075" y="167"/>
                  </a:lnTo>
                  <a:lnTo>
                    <a:pt x="1076" y="166"/>
                  </a:lnTo>
                  <a:lnTo>
                    <a:pt x="1076" y="164"/>
                  </a:lnTo>
                  <a:lnTo>
                    <a:pt x="1077" y="162"/>
                  </a:lnTo>
                  <a:lnTo>
                    <a:pt x="1077" y="161"/>
                  </a:lnTo>
                  <a:lnTo>
                    <a:pt x="1078" y="159"/>
                  </a:lnTo>
                  <a:lnTo>
                    <a:pt x="1078" y="157"/>
                  </a:lnTo>
                  <a:lnTo>
                    <a:pt x="1079" y="156"/>
                  </a:lnTo>
                  <a:lnTo>
                    <a:pt x="1079" y="154"/>
                  </a:lnTo>
                  <a:lnTo>
                    <a:pt x="1080" y="152"/>
                  </a:lnTo>
                  <a:lnTo>
                    <a:pt x="1080" y="151"/>
                  </a:lnTo>
                  <a:lnTo>
                    <a:pt x="1081" y="149"/>
                  </a:lnTo>
                  <a:lnTo>
                    <a:pt x="1081" y="147"/>
                  </a:lnTo>
                  <a:lnTo>
                    <a:pt x="1082" y="146"/>
                  </a:lnTo>
                  <a:lnTo>
                    <a:pt x="1082" y="144"/>
                  </a:lnTo>
                  <a:lnTo>
                    <a:pt x="1083" y="142"/>
                  </a:lnTo>
                  <a:lnTo>
                    <a:pt x="1083" y="141"/>
                  </a:lnTo>
                  <a:lnTo>
                    <a:pt x="1084" y="139"/>
                  </a:lnTo>
                  <a:lnTo>
                    <a:pt x="1084" y="137"/>
                  </a:lnTo>
                  <a:lnTo>
                    <a:pt x="1085" y="136"/>
                  </a:lnTo>
                  <a:lnTo>
                    <a:pt x="1085" y="134"/>
                  </a:lnTo>
                  <a:lnTo>
                    <a:pt x="1086" y="132"/>
                  </a:lnTo>
                  <a:lnTo>
                    <a:pt x="1086" y="131"/>
                  </a:lnTo>
                  <a:lnTo>
                    <a:pt x="1087" y="129"/>
                  </a:lnTo>
                  <a:lnTo>
                    <a:pt x="1087" y="128"/>
                  </a:lnTo>
                  <a:lnTo>
                    <a:pt x="1088" y="126"/>
                  </a:lnTo>
                  <a:lnTo>
                    <a:pt x="1088" y="124"/>
                  </a:lnTo>
                  <a:lnTo>
                    <a:pt x="1089" y="123"/>
                  </a:lnTo>
                  <a:lnTo>
                    <a:pt x="1089" y="121"/>
                  </a:lnTo>
                  <a:lnTo>
                    <a:pt x="1090" y="120"/>
                  </a:lnTo>
                  <a:lnTo>
                    <a:pt x="1090" y="118"/>
                  </a:lnTo>
                  <a:lnTo>
                    <a:pt x="1091" y="116"/>
                  </a:lnTo>
                  <a:lnTo>
                    <a:pt x="1091" y="115"/>
                  </a:lnTo>
                  <a:lnTo>
                    <a:pt x="1091" y="113"/>
                  </a:lnTo>
                  <a:lnTo>
                    <a:pt x="1092" y="112"/>
                  </a:lnTo>
                  <a:lnTo>
                    <a:pt x="1092" y="110"/>
                  </a:lnTo>
                  <a:lnTo>
                    <a:pt x="1093" y="108"/>
                  </a:lnTo>
                  <a:lnTo>
                    <a:pt x="1093" y="107"/>
                  </a:lnTo>
                  <a:lnTo>
                    <a:pt x="1094" y="105"/>
                  </a:lnTo>
                  <a:lnTo>
                    <a:pt x="1094" y="104"/>
                  </a:lnTo>
                  <a:lnTo>
                    <a:pt x="1095" y="102"/>
                  </a:lnTo>
                  <a:lnTo>
                    <a:pt x="1095" y="101"/>
                  </a:lnTo>
                  <a:lnTo>
                    <a:pt x="1096" y="99"/>
                  </a:lnTo>
                  <a:lnTo>
                    <a:pt x="1096" y="98"/>
                  </a:lnTo>
                  <a:lnTo>
                    <a:pt x="1097" y="96"/>
                  </a:lnTo>
                  <a:lnTo>
                    <a:pt x="1097" y="95"/>
                  </a:lnTo>
                  <a:lnTo>
                    <a:pt x="1098" y="93"/>
                  </a:lnTo>
                  <a:lnTo>
                    <a:pt x="1098" y="92"/>
                  </a:lnTo>
                  <a:lnTo>
                    <a:pt x="1099" y="90"/>
                  </a:lnTo>
                  <a:lnTo>
                    <a:pt x="1099" y="89"/>
                  </a:lnTo>
                  <a:lnTo>
                    <a:pt x="1100" y="87"/>
                  </a:lnTo>
                  <a:lnTo>
                    <a:pt x="1100" y="86"/>
                  </a:lnTo>
                  <a:lnTo>
                    <a:pt x="1101" y="84"/>
                  </a:lnTo>
                  <a:lnTo>
                    <a:pt x="1101" y="83"/>
                  </a:lnTo>
                  <a:lnTo>
                    <a:pt x="1102" y="81"/>
                  </a:lnTo>
                  <a:lnTo>
                    <a:pt x="1102" y="80"/>
                  </a:lnTo>
                  <a:lnTo>
                    <a:pt x="1103" y="79"/>
                  </a:lnTo>
                  <a:lnTo>
                    <a:pt x="1103" y="77"/>
                  </a:lnTo>
                  <a:lnTo>
                    <a:pt x="1104" y="76"/>
                  </a:lnTo>
                  <a:lnTo>
                    <a:pt x="1104" y="74"/>
                  </a:lnTo>
                  <a:lnTo>
                    <a:pt x="1105" y="73"/>
                  </a:lnTo>
                  <a:lnTo>
                    <a:pt x="1105" y="72"/>
                  </a:lnTo>
                  <a:lnTo>
                    <a:pt x="1106" y="70"/>
                  </a:lnTo>
                  <a:lnTo>
                    <a:pt x="1106" y="69"/>
                  </a:lnTo>
                  <a:lnTo>
                    <a:pt x="1107" y="68"/>
                  </a:lnTo>
                  <a:lnTo>
                    <a:pt x="1107" y="66"/>
                  </a:lnTo>
                  <a:lnTo>
                    <a:pt x="1108" y="65"/>
                  </a:lnTo>
                  <a:lnTo>
                    <a:pt x="1108" y="64"/>
                  </a:lnTo>
                  <a:lnTo>
                    <a:pt x="1109" y="62"/>
                  </a:lnTo>
                  <a:lnTo>
                    <a:pt x="1109" y="61"/>
                  </a:lnTo>
                  <a:lnTo>
                    <a:pt x="1110" y="60"/>
                  </a:lnTo>
                  <a:lnTo>
                    <a:pt x="1110" y="58"/>
                  </a:lnTo>
                  <a:lnTo>
                    <a:pt x="1111" y="57"/>
                  </a:lnTo>
                  <a:lnTo>
                    <a:pt x="1111" y="56"/>
                  </a:lnTo>
                  <a:lnTo>
                    <a:pt x="1112" y="55"/>
                  </a:lnTo>
                  <a:lnTo>
                    <a:pt x="1112" y="53"/>
                  </a:lnTo>
                  <a:lnTo>
                    <a:pt x="1113" y="52"/>
                  </a:lnTo>
                  <a:lnTo>
                    <a:pt x="1113" y="51"/>
                  </a:lnTo>
                  <a:lnTo>
                    <a:pt x="1113" y="50"/>
                  </a:lnTo>
                  <a:lnTo>
                    <a:pt x="1114" y="49"/>
                  </a:lnTo>
                  <a:lnTo>
                    <a:pt x="1114" y="48"/>
                  </a:lnTo>
                  <a:lnTo>
                    <a:pt x="1115" y="46"/>
                  </a:lnTo>
                  <a:lnTo>
                    <a:pt x="1115" y="45"/>
                  </a:lnTo>
                  <a:lnTo>
                    <a:pt x="1116" y="44"/>
                  </a:lnTo>
                  <a:lnTo>
                    <a:pt x="1116" y="43"/>
                  </a:lnTo>
                  <a:lnTo>
                    <a:pt x="1117" y="42"/>
                  </a:lnTo>
                  <a:lnTo>
                    <a:pt x="1117" y="41"/>
                  </a:lnTo>
                  <a:lnTo>
                    <a:pt x="1118" y="40"/>
                  </a:lnTo>
                  <a:lnTo>
                    <a:pt x="1118" y="39"/>
                  </a:lnTo>
                  <a:lnTo>
                    <a:pt x="1119" y="38"/>
                  </a:lnTo>
                  <a:lnTo>
                    <a:pt x="1119" y="36"/>
                  </a:lnTo>
                  <a:lnTo>
                    <a:pt x="1120" y="35"/>
                  </a:lnTo>
                  <a:lnTo>
                    <a:pt x="1120" y="34"/>
                  </a:lnTo>
                  <a:lnTo>
                    <a:pt x="1121" y="33"/>
                  </a:lnTo>
                  <a:lnTo>
                    <a:pt x="1121" y="32"/>
                  </a:lnTo>
                  <a:lnTo>
                    <a:pt x="1122" y="31"/>
                  </a:lnTo>
                  <a:lnTo>
                    <a:pt x="1122" y="31"/>
                  </a:lnTo>
                  <a:lnTo>
                    <a:pt x="1123" y="30"/>
                  </a:lnTo>
                  <a:lnTo>
                    <a:pt x="1123" y="29"/>
                  </a:lnTo>
                  <a:lnTo>
                    <a:pt x="1124" y="28"/>
                  </a:lnTo>
                  <a:lnTo>
                    <a:pt x="1124" y="27"/>
                  </a:lnTo>
                  <a:lnTo>
                    <a:pt x="1125" y="26"/>
                  </a:lnTo>
                  <a:lnTo>
                    <a:pt x="1125" y="25"/>
                  </a:lnTo>
                  <a:lnTo>
                    <a:pt x="1126" y="24"/>
                  </a:lnTo>
                  <a:lnTo>
                    <a:pt x="1126" y="23"/>
                  </a:lnTo>
                  <a:lnTo>
                    <a:pt x="1127" y="22"/>
                  </a:lnTo>
                  <a:lnTo>
                    <a:pt x="1127" y="22"/>
                  </a:lnTo>
                  <a:lnTo>
                    <a:pt x="1128" y="21"/>
                  </a:lnTo>
                  <a:lnTo>
                    <a:pt x="1128" y="20"/>
                  </a:lnTo>
                  <a:lnTo>
                    <a:pt x="1129" y="19"/>
                  </a:lnTo>
                  <a:lnTo>
                    <a:pt x="1129" y="18"/>
                  </a:lnTo>
                  <a:lnTo>
                    <a:pt x="1130" y="18"/>
                  </a:lnTo>
                  <a:lnTo>
                    <a:pt x="1130" y="17"/>
                  </a:lnTo>
                  <a:lnTo>
                    <a:pt x="1131" y="16"/>
                  </a:lnTo>
                  <a:lnTo>
                    <a:pt x="1131" y="16"/>
                  </a:lnTo>
                  <a:lnTo>
                    <a:pt x="1132" y="15"/>
                  </a:lnTo>
                  <a:lnTo>
                    <a:pt x="1132" y="14"/>
                  </a:lnTo>
                  <a:lnTo>
                    <a:pt x="1133" y="14"/>
                  </a:lnTo>
                  <a:lnTo>
                    <a:pt x="1133" y="13"/>
                  </a:lnTo>
                  <a:lnTo>
                    <a:pt x="1134" y="12"/>
                  </a:lnTo>
                  <a:lnTo>
                    <a:pt x="1134" y="12"/>
                  </a:lnTo>
                  <a:lnTo>
                    <a:pt x="1135" y="11"/>
                  </a:lnTo>
                  <a:lnTo>
                    <a:pt x="1135" y="10"/>
                  </a:lnTo>
                  <a:lnTo>
                    <a:pt x="1135" y="10"/>
                  </a:lnTo>
                  <a:lnTo>
                    <a:pt x="1136" y="9"/>
                  </a:lnTo>
                  <a:lnTo>
                    <a:pt x="1136" y="9"/>
                  </a:lnTo>
                  <a:lnTo>
                    <a:pt x="1137" y="8"/>
                  </a:lnTo>
                  <a:lnTo>
                    <a:pt x="1137" y="8"/>
                  </a:lnTo>
                  <a:lnTo>
                    <a:pt x="1138" y="7"/>
                  </a:lnTo>
                  <a:lnTo>
                    <a:pt x="1138" y="7"/>
                  </a:lnTo>
                  <a:lnTo>
                    <a:pt x="1139" y="6"/>
                  </a:lnTo>
                  <a:lnTo>
                    <a:pt x="1139" y="6"/>
                  </a:lnTo>
                  <a:lnTo>
                    <a:pt x="1140" y="6"/>
                  </a:lnTo>
                  <a:lnTo>
                    <a:pt x="1140" y="5"/>
                  </a:lnTo>
                  <a:lnTo>
                    <a:pt x="1141" y="5"/>
                  </a:lnTo>
                  <a:lnTo>
                    <a:pt x="1141" y="4"/>
                  </a:lnTo>
                  <a:lnTo>
                    <a:pt x="1142" y="4"/>
                  </a:lnTo>
                  <a:lnTo>
                    <a:pt x="1142" y="4"/>
                  </a:lnTo>
                  <a:lnTo>
                    <a:pt x="1143" y="3"/>
                  </a:lnTo>
                  <a:lnTo>
                    <a:pt x="1143" y="3"/>
                  </a:lnTo>
                  <a:lnTo>
                    <a:pt x="1144" y="3"/>
                  </a:lnTo>
                  <a:lnTo>
                    <a:pt x="1144" y="2"/>
                  </a:lnTo>
                  <a:lnTo>
                    <a:pt x="1145" y="2"/>
                  </a:lnTo>
                  <a:lnTo>
                    <a:pt x="1145" y="2"/>
                  </a:lnTo>
                  <a:lnTo>
                    <a:pt x="1146" y="2"/>
                  </a:lnTo>
                  <a:lnTo>
                    <a:pt x="1146" y="1"/>
                  </a:lnTo>
                  <a:lnTo>
                    <a:pt x="1147" y="1"/>
                  </a:lnTo>
                  <a:lnTo>
                    <a:pt x="1147" y="1"/>
                  </a:lnTo>
                  <a:lnTo>
                    <a:pt x="1148" y="1"/>
                  </a:lnTo>
                  <a:lnTo>
                    <a:pt x="1148" y="1"/>
                  </a:lnTo>
                  <a:lnTo>
                    <a:pt x="1149" y="1"/>
                  </a:lnTo>
                  <a:lnTo>
                    <a:pt x="1149" y="1"/>
                  </a:lnTo>
                  <a:lnTo>
                    <a:pt x="1150" y="0"/>
                  </a:lnTo>
                  <a:lnTo>
                    <a:pt x="1150" y="0"/>
                  </a:lnTo>
                  <a:lnTo>
                    <a:pt x="1151" y="0"/>
                  </a:lnTo>
                  <a:lnTo>
                    <a:pt x="1151" y="0"/>
                  </a:lnTo>
                  <a:lnTo>
                    <a:pt x="1152" y="0"/>
                  </a:lnTo>
                  <a:lnTo>
                    <a:pt x="1152" y="0"/>
                  </a:lnTo>
                  <a:lnTo>
                    <a:pt x="1153" y="0"/>
                  </a:lnTo>
                  <a:lnTo>
                    <a:pt x="1153" y="0"/>
                  </a:lnTo>
                  <a:lnTo>
                    <a:pt x="1154" y="0"/>
                  </a:lnTo>
                  <a:lnTo>
                    <a:pt x="1154" y="0"/>
                  </a:lnTo>
                  <a:lnTo>
                    <a:pt x="1155" y="0"/>
                  </a:lnTo>
                  <a:lnTo>
                    <a:pt x="1155" y="1"/>
                  </a:lnTo>
                  <a:lnTo>
                    <a:pt x="1156" y="1"/>
                  </a:lnTo>
                  <a:lnTo>
                    <a:pt x="1156" y="1"/>
                  </a:lnTo>
                  <a:lnTo>
                    <a:pt x="1157" y="1"/>
                  </a:lnTo>
                  <a:lnTo>
                    <a:pt x="1157" y="1"/>
                  </a:lnTo>
                  <a:lnTo>
                    <a:pt x="1157" y="1"/>
                  </a:lnTo>
                  <a:lnTo>
                    <a:pt x="1158" y="1"/>
                  </a:lnTo>
                  <a:lnTo>
                    <a:pt x="1158" y="2"/>
                  </a:lnTo>
                  <a:lnTo>
                    <a:pt x="1159" y="2"/>
                  </a:lnTo>
                  <a:lnTo>
                    <a:pt x="1159" y="2"/>
                  </a:lnTo>
                  <a:lnTo>
                    <a:pt x="1160" y="2"/>
                  </a:lnTo>
                  <a:lnTo>
                    <a:pt x="1160" y="3"/>
                  </a:lnTo>
                  <a:lnTo>
                    <a:pt x="1161" y="3"/>
                  </a:lnTo>
                  <a:lnTo>
                    <a:pt x="1161" y="3"/>
                  </a:lnTo>
                  <a:lnTo>
                    <a:pt x="1162" y="4"/>
                  </a:lnTo>
                  <a:lnTo>
                    <a:pt x="1162" y="4"/>
                  </a:lnTo>
                  <a:lnTo>
                    <a:pt x="1163" y="4"/>
                  </a:lnTo>
                  <a:lnTo>
                    <a:pt x="1163" y="5"/>
                  </a:lnTo>
                  <a:lnTo>
                    <a:pt x="1164" y="5"/>
                  </a:lnTo>
                  <a:lnTo>
                    <a:pt x="1164" y="5"/>
                  </a:lnTo>
                  <a:lnTo>
                    <a:pt x="1165" y="6"/>
                  </a:lnTo>
                  <a:lnTo>
                    <a:pt x="1165" y="6"/>
                  </a:lnTo>
                  <a:lnTo>
                    <a:pt x="1166" y="7"/>
                  </a:lnTo>
                  <a:lnTo>
                    <a:pt x="1166" y="7"/>
                  </a:lnTo>
                  <a:lnTo>
                    <a:pt x="1167" y="8"/>
                  </a:lnTo>
                  <a:lnTo>
                    <a:pt x="1167" y="8"/>
                  </a:lnTo>
                  <a:lnTo>
                    <a:pt x="1168" y="9"/>
                  </a:lnTo>
                  <a:lnTo>
                    <a:pt x="1168" y="9"/>
                  </a:lnTo>
                  <a:lnTo>
                    <a:pt x="1169" y="10"/>
                  </a:lnTo>
                  <a:lnTo>
                    <a:pt x="1169" y="10"/>
                  </a:lnTo>
                  <a:lnTo>
                    <a:pt x="1170" y="11"/>
                  </a:lnTo>
                  <a:lnTo>
                    <a:pt x="1170" y="11"/>
                  </a:lnTo>
                  <a:lnTo>
                    <a:pt x="1171" y="12"/>
                  </a:lnTo>
                  <a:lnTo>
                    <a:pt x="1171" y="13"/>
                  </a:lnTo>
                  <a:lnTo>
                    <a:pt x="1172" y="13"/>
                  </a:lnTo>
                  <a:lnTo>
                    <a:pt x="1172" y="14"/>
                  </a:lnTo>
                  <a:lnTo>
                    <a:pt x="1173" y="15"/>
                  </a:lnTo>
                  <a:lnTo>
                    <a:pt x="1173" y="15"/>
                  </a:lnTo>
                  <a:lnTo>
                    <a:pt x="1174" y="16"/>
                  </a:lnTo>
                  <a:lnTo>
                    <a:pt x="1174" y="17"/>
                  </a:lnTo>
                  <a:lnTo>
                    <a:pt x="1175" y="17"/>
                  </a:lnTo>
                  <a:lnTo>
                    <a:pt x="1175" y="18"/>
                  </a:lnTo>
                  <a:lnTo>
                    <a:pt x="1176" y="19"/>
                  </a:lnTo>
                  <a:lnTo>
                    <a:pt x="1176" y="20"/>
                  </a:lnTo>
                  <a:lnTo>
                    <a:pt x="1177" y="21"/>
                  </a:lnTo>
                  <a:lnTo>
                    <a:pt x="1177" y="21"/>
                  </a:lnTo>
                  <a:lnTo>
                    <a:pt x="1178" y="22"/>
                  </a:lnTo>
                  <a:lnTo>
                    <a:pt x="1178" y="23"/>
                  </a:lnTo>
                  <a:lnTo>
                    <a:pt x="1179" y="24"/>
                  </a:lnTo>
                  <a:lnTo>
                    <a:pt x="1179" y="25"/>
                  </a:lnTo>
                  <a:lnTo>
                    <a:pt x="1180" y="26"/>
                  </a:lnTo>
                  <a:lnTo>
                    <a:pt x="1180" y="26"/>
                  </a:lnTo>
                  <a:lnTo>
                    <a:pt x="1180" y="27"/>
                  </a:lnTo>
                  <a:lnTo>
                    <a:pt x="1181" y="28"/>
                  </a:lnTo>
                  <a:lnTo>
                    <a:pt x="1181" y="29"/>
                  </a:lnTo>
                  <a:lnTo>
                    <a:pt x="1182" y="30"/>
                  </a:lnTo>
                  <a:lnTo>
                    <a:pt x="1182" y="31"/>
                  </a:lnTo>
                  <a:lnTo>
                    <a:pt x="1183" y="32"/>
                  </a:lnTo>
                  <a:lnTo>
                    <a:pt x="1183" y="33"/>
                  </a:lnTo>
                  <a:lnTo>
                    <a:pt x="1184" y="34"/>
                  </a:lnTo>
                  <a:lnTo>
                    <a:pt x="1184" y="35"/>
                  </a:lnTo>
                  <a:lnTo>
                    <a:pt x="1185" y="36"/>
                  </a:lnTo>
                  <a:lnTo>
                    <a:pt x="1185" y="37"/>
                  </a:lnTo>
                  <a:lnTo>
                    <a:pt x="1186" y="38"/>
                  </a:lnTo>
                  <a:lnTo>
                    <a:pt x="1186" y="39"/>
                  </a:lnTo>
                  <a:lnTo>
                    <a:pt x="1187" y="40"/>
                  </a:lnTo>
                  <a:lnTo>
                    <a:pt x="1187" y="41"/>
                  </a:lnTo>
                  <a:lnTo>
                    <a:pt x="1188" y="43"/>
                  </a:lnTo>
                  <a:lnTo>
                    <a:pt x="1188" y="44"/>
                  </a:lnTo>
                  <a:lnTo>
                    <a:pt x="1189" y="45"/>
                  </a:lnTo>
                  <a:lnTo>
                    <a:pt x="1189" y="46"/>
                  </a:lnTo>
                  <a:lnTo>
                    <a:pt x="1190" y="47"/>
                  </a:lnTo>
                  <a:lnTo>
                    <a:pt x="1190" y="48"/>
                  </a:lnTo>
                  <a:lnTo>
                    <a:pt x="1191" y="49"/>
                  </a:lnTo>
                  <a:lnTo>
                    <a:pt x="1191" y="51"/>
                  </a:lnTo>
                  <a:lnTo>
                    <a:pt x="1192" y="52"/>
                  </a:lnTo>
                  <a:lnTo>
                    <a:pt x="1192" y="53"/>
                  </a:lnTo>
                  <a:lnTo>
                    <a:pt x="1193" y="54"/>
                  </a:lnTo>
                  <a:lnTo>
                    <a:pt x="1193" y="55"/>
                  </a:lnTo>
                  <a:lnTo>
                    <a:pt x="1194" y="57"/>
                  </a:lnTo>
                  <a:lnTo>
                    <a:pt x="1194" y="58"/>
                  </a:lnTo>
                  <a:lnTo>
                    <a:pt x="1195" y="59"/>
                  </a:lnTo>
                  <a:lnTo>
                    <a:pt x="1195" y="61"/>
                  </a:lnTo>
                  <a:lnTo>
                    <a:pt x="1196" y="62"/>
                  </a:lnTo>
                  <a:lnTo>
                    <a:pt x="1196" y="63"/>
                  </a:lnTo>
                  <a:lnTo>
                    <a:pt x="1197" y="64"/>
                  </a:lnTo>
                  <a:lnTo>
                    <a:pt x="1197" y="66"/>
                  </a:lnTo>
                  <a:lnTo>
                    <a:pt x="1198" y="67"/>
                  </a:lnTo>
                  <a:lnTo>
                    <a:pt x="1198" y="68"/>
                  </a:lnTo>
                  <a:lnTo>
                    <a:pt x="1199" y="70"/>
                  </a:lnTo>
                  <a:lnTo>
                    <a:pt x="1199" y="71"/>
                  </a:lnTo>
                  <a:lnTo>
                    <a:pt x="1200" y="72"/>
                  </a:lnTo>
                  <a:lnTo>
                    <a:pt x="1200" y="74"/>
                  </a:lnTo>
                  <a:lnTo>
                    <a:pt x="1201" y="75"/>
                  </a:lnTo>
                  <a:lnTo>
                    <a:pt x="1201" y="77"/>
                  </a:lnTo>
                  <a:lnTo>
                    <a:pt x="1202" y="78"/>
                  </a:lnTo>
                  <a:lnTo>
                    <a:pt x="1202" y="79"/>
                  </a:lnTo>
                  <a:lnTo>
                    <a:pt x="1202" y="81"/>
                  </a:lnTo>
                  <a:lnTo>
                    <a:pt x="1203" y="82"/>
                  </a:lnTo>
                  <a:lnTo>
                    <a:pt x="1203" y="84"/>
                  </a:lnTo>
                  <a:lnTo>
                    <a:pt x="1204" y="85"/>
                  </a:lnTo>
                  <a:lnTo>
                    <a:pt x="1204" y="87"/>
                  </a:lnTo>
                  <a:lnTo>
                    <a:pt x="1205" y="88"/>
                  </a:lnTo>
                  <a:lnTo>
                    <a:pt x="1205" y="90"/>
                  </a:lnTo>
                  <a:lnTo>
                    <a:pt x="1206" y="91"/>
                  </a:lnTo>
                  <a:lnTo>
                    <a:pt x="1206" y="93"/>
                  </a:lnTo>
                  <a:lnTo>
                    <a:pt x="1207" y="94"/>
                  </a:lnTo>
                  <a:lnTo>
                    <a:pt x="1207" y="96"/>
                  </a:lnTo>
                  <a:lnTo>
                    <a:pt x="1208" y="97"/>
                  </a:lnTo>
                  <a:lnTo>
                    <a:pt x="1208" y="99"/>
                  </a:lnTo>
                  <a:lnTo>
                    <a:pt x="1209" y="100"/>
                  </a:lnTo>
                  <a:lnTo>
                    <a:pt x="1209" y="102"/>
                  </a:lnTo>
                  <a:lnTo>
                    <a:pt x="1210" y="103"/>
                  </a:lnTo>
                  <a:lnTo>
                    <a:pt x="1210" y="105"/>
                  </a:lnTo>
                  <a:lnTo>
                    <a:pt x="1211" y="106"/>
                  </a:lnTo>
                  <a:lnTo>
                    <a:pt x="1211" y="108"/>
                  </a:lnTo>
                  <a:lnTo>
                    <a:pt x="1212" y="109"/>
                  </a:lnTo>
                  <a:lnTo>
                    <a:pt x="1212" y="111"/>
                  </a:lnTo>
                  <a:lnTo>
                    <a:pt x="1213" y="113"/>
                  </a:lnTo>
                  <a:lnTo>
                    <a:pt x="1213" y="114"/>
                  </a:lnTo>
                  <a:lnTo>
                    <a:pt x="1214" y="116"/>
                  </a:lnTo>
                  <a:lnTo>
                    <a:pt x="1214" y="117"/>
                  </a:lnTo>
                  <a:lnTo>
                    <a:pt x="1215" y="119"/>
                  </a:lnTo>
                  <a:lnTo>
                    <a:pt x="1215" y="120"/>
                  </a:lnTo>
                  <a:lnTo>
                    <a:pt x="1216" y="122"/>
                  </a:lnTo>
                  <a:lnTo>
                    <a:pt x="1216" y="124"/>
                  </a:lnTo>
                  <a:lnTo>
                    <a:pt x="1217" y="125"/>
                  </a:lnTo>
                  <a:lnTo>
                    <a:pt x="1217" y="127"/>
                  </a:lnTo>
                  <a:lnTo>
                    <a:pt x="1218" y="129"/>
                  </a:lnTo>
                  <a:lnTo>
                    <a:pt x="1218" y="130"/>
                  </a:lnTo>
                  <a:lnTo>
                    <a:pt x="1219" y="132"/>
                  </a:lnTo>
                  <a:lnTo>
                    <a:pt x="1219" y="133"/>
                  </a:lnTo>
                  <a:lnTo>
                    <a:pt x="1220" y="135"/>
                  </a:lnTo>
                  <a:lnTo>
                    <a:pt x="1220" y="137"/>
                  </a:lnTo>
                  <a:lnTo>
                    <a:pt x="1221" y="138"/>
                  </a:lnTo>
                  <a:lnTo>
                    <a:pt x="1221" y="140"/>
                  </a:lnTo>
                  <a:lnTo>
                    <a:pt x="1222" y="142"/>
                  </a:lnTo>
                  <a:lnTo>
                    <a:pt x="1222" y="143"/>
                  </a:lnTo>
                  <a:lnTo>
                    <a:pt x="1223" y="145"/>
                  </a:lnTo>
                  <a:lnTo>
                    <a:pt x="1223" y="147"/>
                  </a:lnTo>
                  <a:lnTo>
                    <a:pt x="1224" y="148"/>
                  </a:lnTo>
                  <a:lnTo>
                    <a:pt x="1224" y="150"/>
                  </a:lnTo>
                  <a:lnTo>
                    <a:pt x="1224" y="152"/>
                  </a:lnTo>
                  <a:lnTo>
                    <a:pt x="1225" y="153"/>
                  </a:lnTo>
                  <a:lnTo>
                    <a:pt x="1225" y="155"/>
                  </a:lnTo>
                  <a:lnTo>
                    <a:pt x="1226" y="157"/>
                  </a:lnTo>
                  <a:lnTo>
                    <a:pt x="1226" y="158"/>
                  </a:lnTo>
                  <a:lnTo>
                    <a:pt x="1227" y="160"/>
                  </a:lnTo>
                  <a:lnTo>
                    <a:pt x="1227" y="162"/>
                  </a:lnTo>
                  <a:lnTo>
                    <a:pt x="1228" y="163"/>
                  </a:lnTo>
                  <a:lnTo>
                    <a:pt x="1228" y="165"/>
                  </a:lnTo>
                  <a:lnTo>
                    <a:pt x="1229" y="167"/>
                  </a:lnTo>
                  <a:lnTo>
                    <a:pt x="1229" y="168"/>
                  </a:lnTo>
                  <a:lnTo>
                    <a:pt x="1230" y="170"/>
                  </a:lnTo>
                  <a:lnTo>
                    <a:pt x="1230" y="172"/>
                  </a:lnTo>
                  <a:lnTo>
                    <a:pt x="1231" y="173"/>
                  </a:lnTo>
                  <a:lnTo>
                    <a:pt x="1231" y="175"/>
                  </a:lnTo>
                  <a:lnTo>
                    <a:pt x="1232" y="177"/>
                  </a:lnTo>
                  <a:lnTo>
                    <a:pt x="1232" y="178"/>
                  </a:lnTo>
                  <a:lnTo>
                    <a:pt x="1233" y="180"/>
                  </a:lnTo>
                  <a:lnTo>
                    <a:pt x="1233" y="182"/>
                  </a:lnTo>
                  <a:lnTo>
                    <a:pt x="1234" y="183"/>
                  </a:lnTo>
                  <a:lnTo>
                    <a:pt x="1234" y="185"/>
                  </a:lnTo>
                  <a:lnTo>
                    <a:pt x="1235" y="187"/>
                  </a:lnTo>
                  <a:lnTo>
                    <a:pt x="1235" y="188"/>
                  </a:lnTo>
                  <a:lnTo>
                    <a:pt x="1236" y="190"/>
                  </a:lnTo>
                  <a:lnTo>
                    <a:pt x="1236" y="191"/>
                  </a:lnTo>
                  <a:lnTo>
                    <a:pt x="1237" y="193"/>
                  </a:lnTo>
                  <a:lnTo>
                    <a:pt x="1237" y="195"/>
                  </a:lnTo>
                  <a:lnTo>
                    <a:pt x="1238" y="196"/>
                  </a:lnTo>
                  <a:lnTo>
                    <a:pt x="1238" y="198"/>
                  </a:lnTo>
                  <a:lnTo>
                    <a:pt x="1239" y="200"/>
                  </a:lnTo>
                  <a:lnTo>
                    <a:pt x="1239" y="201"/>
                  </a:lnTo>
                  <a:lnTo>
                    <a:pt x="1240" y="203"/>
                  </a:lnTo>
                  <a:lnTo>
                    <a:pt x="1240" y="205"/>
                  </a:lnTo>
                  <a:lnTo>
                    <a:pt x="1241" y="206"/>
                  </a:lnTo>
                  <a:lnTo>
                    <a:pt x="1241" y="208"/>
                  </a:lnTo>
                  <a:lnTo>
                    <a:pt x="1242" y="209"/>
                  </a:lnTo>
                  <a:lnTo>
                    <a:pt x="1242" y="211"/>
                  </a:lnTo>
                  <a:lnTo>
                    <a:pt x="1243" y="213"/>
                  </a:lnTo>
                  <a:lnTo>
                    <a:pt x="1243" y="214"/>
                  </a:lnTo>
                  <a:lnTo>
                    <a:pt x="1244" y="216"/>
                  </a:lnTo>
                  <a:lnTo>
                    <a:pt x="1244" y="217"/>
                  </a:lnTo>
                  <a:lnTo>
                    <a:pt x="1245" y="219"/>
                  </a:lnTo>
                  <a:lnTo>
                    <a:pt x="1245" y="221"/>
                  </a:lnTo>
                  <a:lnTo>
                    <a:pt x="1246" y="222"/>
                  </a:lnTo>
                  <a:lnTo>
                    <a:pt x="1246" y="224"/>
                  </a:lnTo>
                  <a:lnTo>
                    <a:pt x="1246" y="225"/>
                  </a:lnTo>
                  <a:lnTo>
                    <a:pt x="1247" y="227"/>
                  </a:lnTo>
                  <a:lnTo>
                    <a:pt x="1247" y="228"/>
                  </a:lnTo>
                  <a:lnTo>
                    <a:pt x="1248" y="230"/>
                  </a:lnTo>
                  <a:lnTo>
                    <a:pt x="1248" y="232"/>
                  </a:lnTo>
                  <a:lnTo>
                    <a:pt x="1249" y="233"/>
                  </a:lnTo>
                  <a:lnTo>
                    <a:pt x="1249" y="235"/>
                  </a:lnTo>
                  <a:lnTo>
                    <a:pt x="1250" y="236"/>
                  </a:lnTo>
                  <a:lnTo>
                    <a:pt x="1250" y="238"/>
                  </a:lnTo>
                  <a:lnTo>
                    <a:pt x="1251" y="239"/>
                  </a:lnTo>
                  <a:lnTo>
                    <a:pt x="1251" y="241"/>
                  </a:lnTo>
                  <a:lnTo>
                    <a:pt x="1252" y="242"/>
                  </a:lnTo>
                  <a:lnTo>
                    <a:pt x="1252" y="244"/>
                  </a:lnTo>
                  <a:lnTo>
                    <a:pt x="1253" y="245"/>
                  </a:lnTo>
                  <a:lnTo>
                    <a:pt x="1253" y="247"/>
                  </a:lnTo>
                  <a:lnTo>
                    <a:pt x="1254" y="248"/>
                  </a:lnTo>
                  <a:lnTo>
                    <a:pt x="1254" y="249"/>
                  </a:lnTo>
                  <a:lnTo>
                    <a:pt x="1255" y="251"/>
                  </a:lnTo>
                  <a:lnTo>
                    <a:pt x="1255" y="252"/>
                  </a:lnTo>
                  <a:lnTo>
                    <a:pt x="1256" y="254"/>
                  </a:lnTo>
                  <a:lnTo>
                    <a:pt x="1256" y="255"/>
                  </a:lnTo>
                  <a:lnTo>
                    <a:pt x="1257" y="257"/>
                  </a:lnTo>
                  <a:lnTo>
                    <a:pt x="1257" y="258"/>
                  </a:lnTo>
                  <a:lnTo>
                    <a:pt x="1258" y="259"/>
                  </a:lnTo>
                  <a:lnTo>
                    <a:pt x="1258" y="261"/>
                  </a:lnTo>
                  <a:lnTo>
                    <a:pt x="1259" y="262"/>
                  </a:lnTo>
                  <a:lnTo>
                    <a:pt x="1259" y="264"/>
                  </a:lnTo>
                  <a:lnTo>
                    <a:pt x="1260" y="265"/>
                  </a:lnTo>
                  <a:lnTo>
                    <a:pt x="1260" y="266"/>
                  </a:lnTo>
                  <a:lnTo>
                    <a:pt x="1261" y="268"/>
                  </a:lnTo>
                  <a:lnTo>
                    <a:pt x="1261" y="269"/>
                  </a:lnTo>
                  <a:lnTo>
                    <a:pt x="1262" y="270"/>
                  </a:lnTo>
                  <a:lnTo>
                    <a:pt x="1262" y="271"/>
                  </a:lnTo>
                  <a:lnTo>
                    <a:pt x="1263" y="273"/>
                  </a:lnTo>
                  <a:lnTo>
                    <a:pt x="1263" y="274"/>
                  </a:lnTo>
                  <a:lnTo>
                    <a:pt x="1264" y="275"/>
                  </a:lnTo>
                  <a:lnTo>
                    <a:pt x="1264" y="277"/>
                  </a:lnTo>
                  <a:lnTo>
                    <a:pt x="1265" y="278"/>
                  </a:lnTo>
                  <a:lnTo>
                    <a:pt x="1265" y="279"/>
                  </a:lnTo>
                  <a:lnTo>
                    <a:pt x="1266" y="280"/>
                  </a:lnTo>
                  <a:lnTo>
                    <a:pt x="1266" y="282"/>
                  </a:lnTo>
                  <a:lnTo>
                    <a:pt x="1267" y="283"/>
                  </a:lnTo>
                  <a:lnTo>
                    <a:pt x="1267" y="284"/>
                  </a:lnTo>
                  <a:lnTo>
                    <a:pt x="1268" y="285"/>
                  </a:lnTo>
                  <a:lnTo>
                    <a:pt x="1268" y="286"/>
                  </a:lnTo>
                  <a:lnTo>
                    <a:pt x="1268" y="287"/>
                  </a:lnTo>
                  <a:lnTo>
                    <a:pt x="1269" y="289"/>
                  </a:lnTo>
                  <a:lnTo>
                    <a:pt x="1269" y="290"/>
                  </a:lnTo>
                  <a:lnTo>
                    <a:pt x="1270" y="291"/>
                  </a:lnTo>
                  <a:lnTo>
                    <a:pt x="1270" y="292"/>
                  </a:lnTo>
                  <a:lnTo>
                    <a:pt x="1271" y="293"/>
                  </a:lnTo>
                  <a:lnTo>
                    <a:pt x="1271" y="294"/>
                  </a:lnTo>
                  <a:lnTo>
                    <a:pt x="1272" y="295"/>
                  </a:lnTo>
                  <a:lnTo>
                    <a:pt x="1272" y="296"/>
                  </a:lnTo>
                  <a:lnTo>
                    <a:pt x="1273" y="297"/>
                  </a:lnTo>
                  <a:lnTo>
                    <a:pt x="1273" y="298"/>
                  </a:lnTo>
                  <a:lnTo>
                    <a:pt x="1274" y="299"/>
                  </a:lnTo>
                  <a:lnTo>
                    <a:pt x="1274" y="300"/>
                  </a:lnTo>
                  <a:lnTo>
                    <a:pt x="1275" y="301"/>
                  </a:lnTo>
                  <a:lnTo>
                    <a:pt x="1275" y="302"/>
                  </a:lnTo>
                  <a:lnTo>
                    <a:pt x="1276" y="303"/>
                  </a:lnTo>
                  <a:lnTo>
                    <a:pt x="1276" y="304"/>
                  </a:lnTo>
                  <a:lnTo>
                    <a:pt x="1277" y="305"/>
                  </a:lnTo>
                  <a:lnTo>
                    <a:pt x="1277" y="306"/>
                  </a:lnTo>
                  <a:lnTo>
                    <a:pt x="1278" y="307"/>
                  </a:lnTo>
                  <a:lnTo>
                    <a:pt x="1278" y="308"/>
                  </a:lnTo>
                  <a:lnTo>
                    <a:pt x="1279" y="309"/>
                  </a:lnTo>
                  <a:lnTo>
                    <a:pt x="1279" y="310"/>
                  </a:lnTo>
                  <a:lnTo>
                    <a:pt x="1280" y="311"/>
                  </a:lnTo>
                  <a:lnTo>
                    <a:pt x="1280" y="311"/>
                  </a:lnTo>
                  <a:lnTo>
                    <a:pt x="1281" y="312"/>
                  </a:lnTo>
                  <a:lnTo>
                    <a:pt x="1281" y="313"/>
                  </a:lnTo>
                  <a:lnTo>
                    <a:pt x="1282" y="314"/>
                  </a:lnTo>
                  <a:lnTo>
                    <a:pt x="1282" y="315"/>
                  </a:lnTo>
                  <a:lnTo>
                    <a:pt x="1283" y="315"/>
                  </a:lnTo>
                  <a:lnTo>
                    <a:pt x="1283" y="316"/>
                  </a:lnTo>
                  <a:lnTo>
                    <a:pt x="1284" y="317"/>
                  </a:lnTo>
                  <a:lnTo>
                    <a:pt x="1284" y="318"/>
                  </a:lnTo>
                  <a:lnTo>
                    <a:pt x="1285" y="318"/>
                  </a:lnTo>
                  <a:lnTo>
                    <a:pt x="1285" y="319"/>
                  </a:lnTo>
                  <a:lnTo>
                    <a:pt x="1286" y="320"/>
                  </a:lnTo>
                  <a:lnTo>
                    <a:pt x="1286" y="320"/>
                  </a:lnTo>
                  <a:lnTo>
                    <a:pt x="1287" y="321"/>
                  </a:lnTo>
                  <a:lnTo>
                    <a:pt x="1287" y="322"/>
                  </a:lnTo>
                  <a:lnTo>
                    <a:pt x="1288" y="322"/>
                  </a:lnTo>
                  <a:lnTo>
                    <a:pt x="1288" y="323"/>
                  </a:lnTo>
                  <a:lnTo>
                    <a:pt x="1289" y="323"/>
                  </a:lnTo>
                  <a:lnTo>
                    <a:pt x="1289" y="324"/>
                  </a:lnTo>
                  <a:lnTo>
                    <a:pt x="1290" y="325"/>
                  </a:lnTo>
                  <a:lnTo>
                    <a:pt x="1290" y="325"/>
                  </a:lnTo>
                  <a:lnTo>
                    <a:pt x="1291" y="326"/>
                  </a:lnTo>
                  <a:lnTo>
                    <a:pt x="1291" y="326"/>
                  </a:lnTo>
                  <a:lnTo>
                    <a:pt x="1291" y="327"/>
                  </a:lnTo>
                  <a:lnTo>
                    <a:pt x="1292" y="327"/>
                  </a:lnTo>
                  <a:lnTo>
                    <a:pt x="1292" y="328"/>
                  </a:lnTo>
                  <a:lnTo>
                    <a:pt x="1293" y="328"/>
                  </a:lnTo>
                  <a:lnTo>
                    <a:pt x="1293" y="328"/>
                  </a:lnTo>
                  <a:lnTo>
                    <a:pt x="1294" y="329"/>
                  </a:lnTo>
                  <a:lnTo>
                    <a:pt x="1294" y="329"/>
                  </a:lnTo>
                  <a:lnTo>
                    <a:pt x="1295" y="330"/>
                  </a:lnTo>
                  <a:lnTo>
                    <a:pt x="1295" y="330"/>
                  </a:lnTo>
                  <a:lnTo>
                    <a:pt x="1296" y="330"/>
                  </a:lnTo>
                  <a:lnTo>
                    <a:pt x="1296" y="331"/>
                  </a:lnTo>
                  <a:lnTo>
                    <a:pt x="1297" y="331"/>
                  </a:lnTo>
                  <a:lnTo>
                    <a:pt x="1297" y="331"/>
                  </a:lnTo>
                  <a:lnTo>
                    <a:pt x="1298" y="332"/>
                  </a:lnTo>
                  <a:lnTo>
                    <a:pt x="1298" y="332"/>
                  </a:lnTo>
                  <a:lnTo>
                    <a:pt x="1299" y="332"/>
                  </a:lnTo>
                  <a:lnTo>
                    <a:pt x="1299" y="332"/>
                  </a:lnTo>
                  <a:lnTo>
                    <a:pt x="1300" y="332"/>
                  </a:lnTo>
                  <a:lnTo>
                    <a:pt x="1300" y="333"/>
                  </a:lnTo>
                  <a:lnTo>
                    <a:pt x="1301" y="333"/>
                  </a:lnTo>
                  <a:lnTo>
                    <a:pt x="1301" y="333"/>
                  </a:lnTo>
                  <a:lnTo>
                    <a:pt x="1302" y="333"/>
                  </a:lnTo>
                  <a:lnTo>
                    <a:pt x="1302" y="333"/>
                  </a:lnTo>
                  <a:lnTo>
                    <a:pt x="1303" y="333"/>
                  </a:lnTo>
                  <a:lnTo>
                    <a:pt x="1303" y="334"/>
                  </a:lnTo>
                  <a:lnTo>
                    <a:pt x="1304" y="334"/>
                  </a:lnTo>
                  <a:lnTo>
                    <a:pt x="1304" y="334"/>
                  </a:lnTo>
                  <a:lnTo>
                    <a:pt x="1305" y="334"/>
                  </a:lnTo>
                  <a:lnTo>
                    <a:pt x="1305" y="334"/>
                  </a:lnTo>
                  <a:lnTo>
                    <a:pt x="1306" y="334"/>
                  </a:lnTo>
                  <a:lnTo>
                    <a:pt x="1306" y="334"/>
                  </a:lnTo>
                  <a:lnTo>
                    <a:pt x="1307" y="334"/>
                  </a:lnTo>
                  <a:lnTo>
                    <a:pt x="1307" y="334"/>
                  </a:lnTo>
                  <a:lnTo>
                    <a:pt x="1308" y="334"/>
                  </a:lnTo>
                  <a:lnTo>
                    <a:pt x="1308" y="334"/>
                  </a:lnTo>
                  <a:lnTo>
                    <a:pt x="1309" y="333"/>
                  </a:lnTo>
                  <a:lnTo>
                    <a:pt x="1309" y="333"/>
                  </a:lnTo>
                  <a:lnTo>
                    <a:pt x="1310" y="333"/>
                  </a:lnTo>
                  <a:lnTo>
                    <a:pt x="1310" y="333"/>
                  </a:lnTo>
                  <a:lnTo>
                    <a:pt x="1311" y="333"/>
                  </a:lnTo>
                  <a:lnTo>
                    <a:pt x="1311" y="333"/>
                  </a:lnTo>
                  <a:lnTo>
                    <a:pt x="1312" y="333"/>
                  </a:lnTo>
                  <a:lnTo>
                    <a:pt x="1312" y="332"/>
                  </a:lnTo>
                  <a:lnTo>
                    <a:pt x="1313" y="332"/>
                  </a:lnTo>
                  <a:lnTo>
                    <a:pt x="1313" y="332"/>
                  </a:lnTo>
                  <a:lnTo>
                    <a:pt x="1313" y="332"/>
                  </a:lnTo>
                  <a:lnTo>
                    <a:pt x="1314" y="331"/>
                  </a:lnTo>
                  <a:lnTo>
                    <a:pt x="1314" y="331"/>
                  </a:lnTo>
                  <a:lnTo>
                    <a:pt x="1315" y="331"/>
                  </a:lnTo>
                  <a:lnTo>
                    <a:pt x="1315" y="331"/>
                  </a:lnTo>
                  <a:lnTo>
                    <a:pt x="1316" y="330"/>
                  </a:lnTo>
                  <a:lnTo>
                    <a:pt x="1316" y="330"/>
                  </a:lnTo>
                  <a:lnTo>
                    <a:pt x="1317" y="329"/>
                  </a:lnTo>
                  <a:lnTo>
                    <a:pt x="1317" y="329"/>
                  </a:lnTo>
                  <a:lnTo>
                    <a:pt x="1318" y="329"/>
                  </a:lnTo>
                  <a:lnTo>
                    <a:pt x="1318" y="328"/>
                  </a:lnTo>
                  <a:lnTo>
                    <a:pt x="1319" y="328"/>
                  </a:lnTo>
                  <a:lnTo>
                    <a:pt x="1319" y="327"/>
                  </a:lnTo>
                  <a:lnTo>
                    <a:pt x="1320" y="327"/>
                  </a:lnTo>
                  <a:lnTo>
                    <a:pt x="1320" y="326"/>
                  </a:lnTo>
                  <a:lnTo>
                    <a:pt x="1321" y="326"/>
                  </a:lnTo>
                  <a:lnTo>
                    <a:pt x="1321" y="325"/>
                  </a:lnTo>
                  <a:lnTo>
                    <a:pt x="1322" y="325"/>
                  </a:lnTo>
                  <a:lnTo>
                    <a:pt x="1322" y="324"/>
                  </a:lnTo>
                  <a:lnTo>
                    <a:pt x="1323" y="324"/>
                  </a:lnTo>
                  <a:lnTo>
                    <a:pt x="1323" y="323"/>
                  </a:lnTo>
                  <a:lnTo>
                    <a:pt x="1324" y="323"/>
                  </a:lnTo>
                  <a:lnTo>
                    <a:pt x="1324" y="322"/>
                  </a:lnTo>
                  <a:lnTo>
                    <a:pt x="1325" y="321"/>
                  </a:lnTo>
                  <a:lnTo>
                    <a:pt x="1325" y="321"/>
                  </a:lnTo>
                  <a:lnTo>
                    <a:pt x="1326" y="320"/>
                  </a:lnTo>
                  <a:lnTo>
                    <a:pt x="1326" y="319"/>
                  </a:lnTo>
                  <a:lnTo>
                    <a:pt x="1327" y="319"/>
                  </a:lnTo>
                  <a:lnTo>
                    <a:pt x="1327" y="318"/>
                  </a:lnTo>
                  <a:lnTo>
                    <a:pt x="1328" y="317"/>
                  </a:lnTo>
                  <a:lnTo>
                    <a:pt x="1328" y="317"/>
                  </a:lnTo>
                  <a:lnTo>
                    <a:pt x="1329" y="316"/>
                  </a:lnTo>
                  <a:lnTo>
                    <a:pt x="1329" y="315"/>
                  </a:lnTo>
                  <a:lnTo>
                    <a:pt x="1330" y="314"/>
                  </a:lnTo>
                  <a:lnTo>
                    <a:pt x="1330" y="314"/>
                  </a:lnTo>
                  <a:lnTo>
                    <a:pt x="1331" y="313"/>
                  </a:lnTo>
                  <a:lnTo>
                    <a:pt x="1331" y="312"/>
                  </a:lnTo>
                  <a:lnTo>
                    <a:pt x="1332" y="311"/>
                  </a:lnTo>
                  <a:lnTo>
                    <a:pt x="1332" y="310"/>
                  </a:lnTo>
                  <a:lnTo>
                    <a:pt x="1333" y="309"/>
                  </a:lnTo>
                  <a:lnTo>
                    <a:pt x="1333" y="309"/>
                  </a:lnTo>
                  <a:lnTo>
                    <a:pt x="1334" y="308"/>
                  </a:lnTo>
                  <a:lnTo>
                    <a:pt x="1334" y="307"/>
                  </a:lnTo>
                  <a:lnTo>
                    <a:pt x="1335" y="306"/>
                  </a:lnTo>
                  <a:lnTo>
                    <a:pt x="1335" y="305"/>
                  </a:lnTo>
                  <a:lnTo>
                    <a:pt x="1335" y="304"/>
                  </a:lnTo>
                  <a:lnTo>
                    <a:pt x="1336" y="303"/>
                  </a:lnTo>
                  <a:lnTo>
                    <a:pt x="1336" y="302"/>
                  </a:lnTo>
                  <a:lnTo>
                    <a:pt x="1337" y="301"/>
                  </a:lnTo>
                  <a:lnTo>
                    <a:pt x="1337" y="300"/>
                  </a:lnTo>
                  <a:lnTo>
                    <a:pt x="1338" y="299"/>
                  </a:lnTo>
                  <a:lnTo>
                    <a:pt x="1338" y="298"/>
                  </a:lnTo>
                  <a:lnTo>
                    <a:pt x="1339" y="297"/>
                  </a:lnTo>
                  <a:lnTo>
                    <a:pt x="1339" y="296"/>
                  </a:lnTo>
                  <a:lnTo>
                    <a:pt x="1340" y="295"/>
                  </a:lnTo>
                  <a:lnTo>
                    <a:pt x="1340" y="294"/>
                  </a:lnTo>
                  <a:lnTo>
                    <a:pt x="1341" y="293"/>
                  </a:lnTo>
                  <a:lnTo>
                    <a:pt x="1341" y="292"/>
                  </a:lnTo>
                  <a:lnTo>
                    <a:pt x="1342" y="291"/>
                  </a:lnTo>
                  <a:lnTo>
                    <a:pt x="1342" y="289"/>
                  </a:lnTo>
                  <a:lnTo>
                    <a:pt x="1343" y="288"/>
                  </a:lnTo>
                  <a:lnTo>
                    <a:pt x="1343" y="287"/>
                  </a:lnTo>
                  <a:lnTo>
                    <a:pt x="1344" y="286"/>
                  </a:lnTo>
                  <a:lnTo>
                    <a:pt x="1344" y="285"/>
                  </a:lnTo>
                  <a:lnTo>
                    <a:pt x="1345" y="284"/>
                  </a:lnTo>
                  <a:lnTo>
                    <a:pt x="1345" y="282"/>
                  </a:lnTo>
                  <a:lnTo>
                    <a:pt x="1346" y="281"/>
                  </a:lnTo>
                  <a:lnTo>
                    <a:pt x="1346" y="280"/>
                  </a:lnTo>
                  <a:lnTo>
                    <a:pt x="1347" y="279"/>
                  </a:lnTo>
                  <a:lnTo>
                    <a:pt x="1347" y="277"/>
                  </a:lnTo>
                  <a:lnTo>
                    <a:pt x="1348" y="276"/>
                  </a:lnTo>
                  <a:lnTo>
                    <a:pt x="1348" y="275"/>
                  </a:lnTo>
                  <a:lnTo>
                    <a:pt x="1349" y="274"/>
                  </a:lnTo>
                  <a:lnTo>
                    <a:pt x="1349" y="272"/>
                  </a:lnTo>
                  <a:lnTo>
                    <a:pt x="1350" y="271"/>
                  </a:lnTo>
                  <a:lnTo>
                    <a:pt x="1350" y="270"/>
                  </a:lnTo>
                  <a:lnTo>
                    <a:pt x="1351" y="268"/>
                  </a:lnTo>
                  <a:lnTo>
                    <a:pt x="1351" y="267"/>
                  </a:lnTo>
                  <a:lnTo>
                    <a:pt x="1352" y="266"/>
                  </a:lnTo>
                  <a:lnTo>
                    <a:pt x="1352" y="264"/>
                  </a:lnTo>
                  <a:lnTo>
                    <a:pt x="1353" y="263"/>
                  </a:lnTo>
                  <a:lnTo>
                    <a:pt x="1353" y="262"/>
                  </a:lnTo>
                  <a:lnTo>
                    <a:pt x="1354" y="260"/>
                  </a:lnTo>
                  <a:lnTo>
                    <a:pt x="1354" y="259"/>
                  </a:lnTo>
                  <a:lnTo>
                    <a:pt x="1355" y="258"/>
                  </a:lnTo>
                  <a:lnTo>
                    <a:pt x="1355" y="256"/>
                  </a:lnTo>
                  <a:lnTo>
                    <a:pt x="1356" y="255"/>
                  </a:lnTo>
                  <a:lnTo>
                    <a:pt x="1356" y="253"/>
                  </a:lnTo>
                  <a:lnTo>
                    <a:pt x="1357" y="252"/>
                  </a:lnTo>
                  <a:lnTo>
                    <a:pt x="1357" y="250"/>
                  </a:lnTo>
                  <a:lnTo>
                    <a:pt x="1357" y="249"/>
                  </a:lnTo>
                  <a:lnTo>
                    <a:pt x="1358" y="248"/>
                  </a:lnTo>
                  <a:lnTo>
                    <a:pt x="1358" y="246"/>
                  </a:lnTo>
                  <a:lnTo>
                    <a:pt x="1359" y="245"/>
                  </a:lnTo>
                  <a:lnTo>
                    <a:pt x="1359" y="243"/>
                  </a:lnTo>
                  <a:lnTo>
                    <a:pt x="1360" y="242"/>
                  </a:lnTo>
                  <a:lnTo>
                    <a:pt x="1360" y="240"/>
                  </a:lnTo>
                  <a:lnTo>
                    <a:pt x="1361" y="239"/>
                  </a:lnTo>
                  <a:lnTo>
                    <a:pt x="1361" y="237"/>
                  </a:lnTo>
                  <a:lnTo>
                    <a:pt x="1362" y="236"/>
                  </a:lnTo>
                  <a:lnTo>
                    <a:pt x="1362" y="234"/>
                  </a:lnTo>
                  <a:lnTo>
                    <a:pt x="1363" y="233"/>
                  </a:lnTo>
                  <a:lnTo>
                    <a:pt x="1363" y="231"/>
                  </a:lnTo>
                  <a:lnTo>
                    <a:pt x="1364" y="230"/>
                  </a:lnTo>
                  <a:lnTo>
                    <a:pt x="1364" y="228"/>
                  </a:lnTo>
                  <a:lnTo>
                    <a:pt x="1365" y="226"/>
                  </a:lnTo>
                  <a:lnTo>
                    <a:pt x="1365" y="225"/>
                  </a:lnTo>
                  <a:lnTo>
                    <a:pt x="1366" y="223"/>
                  </a:lnTo>
                  <a:lnTo>
                    <a:pt x="1366" y="222"/>
                  </a:lnTo>
                  <a:lnTo>
                    <a:pt x="1367" y="220"/>
                  </a:lnTo>
                  <a:lnTo>
                    <a:pt x="1367" y="219"/>
                  </a:lnTo>
                  <a:lnTo>
                    <a:pt x="1368" y="217"/>
                  </a:lnTo>
                  <a:lnTo>
                    <a:pt x="1368" y="215"/>
                  </a:lnTo>
                  <a:lnTo>
                    <a:pt x="1369" y="214"/>
                  </a:lnTo>
                  <a:lnTo>
                    <a:pt x="1369" y="212"/>
                  </a:lnTo>
                  <a:lnTo>
                    <a:pt x="1370" y="211"/>
                  </a:lnTo>
                  <a:lnTo>
                    <a:pt x="1370" y="209"/>
                  </a:lnTo>
                  <a:lnTo>
                    <a:pt x="1371" y="207"/>
                  </a:lnTo>
                  <a:lnTo>
                    <a:pt x="1371" y="206"/>
                  </a:lnTo>
                  <a:lnTo>
                    <a:pt x="1372" y="204"/>
                  </a:lnTo>
                  <a:lnTo>
                    <a:pt x="1372" y="202"/>
                  </a:lnTo>
                  <a:lnTo>
                    <a:pt x="1373" y="201"/>
                  </a:lnTo>
                  <a:lnTo>
                    <a:pt x="1373" y="199"/>
                  </a:lnTo>
                  <a:lnTo>
                    <a:pt x="1374" y="198"/>
                  </a:lnTo>
                  <a:lnTo>
                    <a:pt x="1374" y="196"/>
                  </a:lnTo>
                  <a:lnTo>
                    <a:pt x="1375" y="194"/>
                  </a:lnTo>
                  <a:lnTo>
                    <a:pt x="1375" y="193"/>
                  </a:lnTo>
                  <a:lnTo>
                    <a:pt x="1376" y="191"/>
                  </a:lnTo>
                  <a:lnTo>
                    <a:pt x="1376" y="189"/>
                  </a:lnTo>
                  <a:lnTo>
                    <a:pt x="1377" y="188"/>
                  </a:lnTo>
                  <a:lnTo>
                    <a:pt x="1377" y="186"/>
                  </a:lnTo>
                  <a:lnTo>
                    <a:pt x="1378" y="184"/>
                  </a:lnTo>
                  <a:lnTo>
                    <a:pt x="1378" y="183"/>
                  </a:lnTo>
                  <a:lnTo>
                    <a:pt x="1379" y="181"/>
                  </a:lnTo>
                  <a:lnTo>
                    <a:pt x="1379" y="179"/>
                  </a:lnTo>
                  <a:lnTo>
                    <a:pt x="1379" y="178"/>
                  </a:lnTo>
                  <a:lnTo>
                    <a:pt x="1380" y="176"/>
                  </a:lnTo>
                  <a:lnTo>
                    <a:pt x="1380" y="174"/>
                  </a:lnTo>
                  <a:lnTo>
                    <a:pt x="1381" y="173"/>
                  </a:lnTo>
                  <a:lnTo>
                    <a:pt x="1381" y="171"/>
                  </a:lnTo>
                  <a:lnTo>
                    <a:pt x="1382" y="169"/>
                  </a:lnTo>
                  <a:lnTo>
                    <a:pt x="1382" y="168"/>
                  </a:lnTo>
                  <a:lnTo>
                    <a:pt x="1383" y="166"/>
                  </a:lnTo>
                  <a:lnTo>
                    <a:pt x="1383" y="164"/>
                  </a:lnTo>
                  <a:lnTo>
                    <a:pt x="1384" y="163"/>
                  </a:lnTo>
                  <a:lnTo>
                    <a:pt x="1384" y="161"/>
                  </a:lnTo>
                  <a:lnTo>
                    <a:pt x="1385" y="159"/>
                  </a:lnTo>
                  <a:lnTo>
                    <a:pt x="1385" y="158"/>
                  </a:lnTo>
                  <a:lnTo>
                    <a:pt x="1386" y="156"/>
                  </a:lnTo>
                  <a:lnTo>
                    <a:pt x="1386" y="154"/>
                  </a:lnTo>
                  <a:lnTo>
                    <a:pt x="1387" y="153"/>
                  </a:lnTo>
                  <a:lnTo>
                    <a:pt x="1387" y="151"/>
                  </a:lnTo>
                  <a:lnTo>
                    <a:pt x="1388" y="149"/>
                  </a:lnTo>
                  <a:lnTo>
                    <a:pt x="1388" y="148"/>
                  </a:lnTo>
                  <a:lnTo>
                    <a:pt x="1389" y="146"/>
                  </a:lnTo>
                  <a:lnTo>
                    <a:pt x="1389" y="144"/>
                  </a:lnTo>
                  <a:lnTo>
                    <a:pt x="1390" y="143"/>
                  </a:lnTo>
                  <a:lnTo>
                    <a:pt x="1390" y="141"/>
                  </a:lnTo>
                  <a:lnTo>
                    <a:pt x="1391" y="140"/>
                  </a:lnTo>
                  <a:lnTo>
                    <a:pt x="1391" y="138"/>
                  </a:lnTo>
                  <a:lnTo>
                    <a:pt x="1392" y="136"/>
                  </a:lnTo>
                  <a:lnTo>
                    <a:pt x="1392" y="135"/>
                  </a:lnTo>
                  <a:lnTo>
                    <a:pt x="1393" y="133"/>
                  </a:lnTo>
                  <a:lnTo>
                    <a:pt x="1393" y="131"/>
                  </a:lnTo>
                  <a:lnTo>
                    <a:pt x="1394" y="130"/>
                  </a:lnTo>
                  <a:lnTo>
                    <a:pt x="1394" y="128"/>
                  </a:lnTo>
                  <a:lnTo>
                    <a:pt x="1395" y="126"/>
                  </a:lnTo>
                  <a:lnTo>
                    <a:pt x="1395" y="125"/>
                  </a:lnTo>
                  <a:lnTo>
                    <a:pt x="1396" y="123"/>
                  </a:lnTo>
                  <a:lnTo>
                    <a:pt x="1396" y="122"/>
                  </a:lnTo>
                  <a:lnTo>
                    <a:pt x="1397" y="120"/>
                  </a:lnTo>
                  <a:lnTo>
                    <a:pt x="1397" y="118"/>
                  </a:lnTo>
                  <a:lnTo>
                    <a:pt x="1398" y="117"/>
                  </a:lnTo>
                  <a:lnTo>
                    <a:pt x="1398" y="115"/>
                  </a:lnTo>
                  <a:lnTo>
                    <a:pt x="1399" y="114"/>
                  </a:lnTo>
                  <a:lnTo>
                    <a:pt x="1399" y="112"/>
                  </a:lnTo>
                  <a:lnTo>
                    <a:pt x="1400" y="111"/>
                  </a:lnTo>
                  <a:lnTo>
                    <a:pt x="1400" y="109"/>
                  </a:lnTo>
                  <a:lnTo>
                    <a:pt x="1401" y="107"/>
                  </a:lnTo>
                  <a:lnTo>
                    <a:pt x="1401" y="106"/>
                  </a:lnTo>
                  <a:lnTo>
                    <a:pt x="1401" y="104"/>
                  </a:lnTo>
                  <a:lnTo>
                    <a:pt x="1402" y="103"/>
                  </a:lnTo>
                  <a:lnTo>
                    <a:pt x="1402" y="101"/>
                  </a:lnTo>
                  <a:lnTo>
                    <a:pt x="1403" y="100"/>
                  </a:lnTo>
                  <a:lnTo>
                    <a:pt x="1403" y="98"/>
                  </a:lnTo>
                  <a:lnTo>
                    <a:pt x="1404" y="97"/>
                  </a:lnTo>
                  <a:lnTo>
                    <a:pt x="1404" y="95"/>
                  </a:lnTo>
                  <a:lnTo>
                    <a:pt x="1405" y="94"/>
                  </a:lnTo>
                  <a:lnTo>
                    <a:pt x="1405" y="92"/>
                  </a:lnTo>
                  <a:lnTo>
                    <a:pt x="1406" y="91"/>
                  </a:lnTo>
                  <a:lnTo>
                    <a:pt x="1406" y="89"/>
                  </a:lnTo>
                  <a:lnTo>
                    <a:pt x="1407" y="88"/>
                  </a:lnTo>
                  <a:lnTo>
                    <a:pt x="1407" y="86"/>
                  </a:lnTo>
                  <a:lnTo>
                    <a:pt x="1408" y="85"/>
                  </a:lnTo>
                  <a:lnTo>
                    <a:pt x="1408" y="83"/>
                  </a:lnTo>
                  <a:lnTo>
                    <a:pt x="1409" y="82"/>
                  </a:lnTo>
                  <a:lnTo>
                    <a:pt x="1409" y="80"/>
                  </a:lnTo>
                  <a:lnTo>
                    <a:pt x="1410" y="79"/>
                  </a:lnTo>
                  <a:lnTo>
                    <a:pt x="1410" y="78"/>
                  </a:lnTo>
                  <a:lnTo>
                    <a:pt x="1411" y="76"/>
                  </a:lnTo>
                  <a:lnTo>
                    <a:pt x="1411" y="75"/>
                  </a:lnTo>
                  <a:lnTo>
                    <a:pt x="1412" y="73"/>
                  </a:lnTo>
                  <a:lnTo>
                    <a:pt x="1412" y="72"/>
                  </a:lnTo>
                  <a:lnTo>
                    <a:pt x="1413" y="71"/>
                  </a:lnTo>
                  <a:lnTo>
                    <a:pt x="1413" y="69"/>
                  </a:lnTo>
                  <a:lnTo>
                    <a:pt x="1414" y="68"/>
                  </a:lnTo>
                  <a:lnTo>
                    <a:pt x="1414" y="67"/>
                  </a:lnTo>
                  <a:lnTo>
                    <a:pt x="1415" y="65"/>
                  </a:lnTo>
                  <a:lnTo>
                    <a:pt x="1415" y="64"/>
                  </a:lnTo>
                  <a:lnTo>
                    <a:pt x="1416" y="63"/>
                  </a:lnTo>
                  <a:lnTo>
                    <a:pt x="1416" y="61"/>
                  </a:lnTo>
                  <a:lnTo>
                    <a:pt x="1417" y="60"/>
                  </a:lnTo>
                  <a:lnTo>
                    <a:pt x="1417" y="59"/>
                  </a:lnTo>
                  <a:lnTo>
                    <a:pt x="1418" y="58"/>
                  </a:lnTo>
                  <a:lnTo>
                    <a:pt x="1418" y="56"/>
                  </a:lnTo>
                  <a:lnTo>
                    <a:pt x="1419" y="55"/>
                  </a:lnTo>
                  <a:lnTo>
                    <a:pt x="1419" y="54"/>
                  </a:lnTo>
                  <a:lnTo>
                    <a:pt x="1420" y="53"/>
                  </a:lnTo>
                  <a:lnTo>
                    <a:pt x="1420" y="51"/>
                  </a:lnTo>
                  <a:lnTo>
                    <a:pt x="1421" y="50"/>
                  </a:lnTo>
                  <a:lnTo>
                    <a:pt x="1421" y="49"/>
                  </a:lnTo>
                  <a:lnTo>
                    <a:pt x="1422" y="48"/>
                  </a:lnTo>
                  <a:lnTo>
                    <a:pt x="1422" y="47"/>
                  </a:lnTo>
                  <a:lnTo>
                    <a:pt x="1423" y="46"/>
                  </a:lnTo>
                  <a:lnTo>
                    <a:pt x="1423" y="44"/>
                  </a:lnTo>
                  <a:lnTo>
                    <a:pt x="1424" y="43"/>
                  </a:lnTo>
                  <a:lnTo>
                    <a:pt x="1424" y="42"/>
                  </a:lnTo>
                  <a:lnTo>
                    <a:pt x="1424" y="41"/>
                  </a:lnTo>
                  <a:lnTo>
                    <a:pt x="1425" y="40"/>
                  </a:lnTo>
                  <a:lnTo>
                    <a:pt x="1425" y="39"/>
                  </a:lnTo>
                  <a:lnTo>
                    <a:pt x="1426" y="38"/>
                  </a:lnTo>
                  <a:lnTo>
                    <a:pt x="1426" y="37"/>
                  </a:lnTo>
                  <a:lnTo>
                    <a:pt x="1427" y="36"/>
                  </a:lnTo>
                  <a:lnTo>
                    <a:pt x="1427" y="35"/>
                  </a:lnTo>
                  <a:lnTo>
                    <a:pt x="1428" y="34"/>
                  </a:lnTo>
                  <a:lnTo>
                    <a:pt x="1428" y="33"/>
                  </a:lnTo>
                  <a:lnTo>
                    <a:pt x="1429" y="32"/>
                  </a:lnTo>
                  <a:lnTo>
                    <a:pt x="1429" y="31"/>
                  </a:lnTo>
                  <a:lnTo>
                    <a:pt x="1430" y="30"/>
                  </a:lnTo>
                  <a:lnTo>
                    <a:pt x="1430" y="29"/>
                  </a:lnTo>
                  <a:lnTo>
                    <a:pt x="1431" y="28"/>
                  </a:lnTo>
                  <a:lnTo>
                    <a:pt x="1431" y="27"/>
                  </a:lnTo>
                  <a:lnTo>
                    <a:pt x="1432" y="26"/>
                  </a:lnTo>
                  <a:lnTo>
                    <a:pt x="1432" y="25"/>
                  </a:lnTo>
                  <a:lnTo>
                    <a:pt x="1433" y="24"/>
                  </a:lnTo>
                  <a:lnTo>
                    <a:pt x="1433" y="24"/>
                  </a:lnTo>
                  <a:lnTo>
                    <a:pt x="1434" y="23"/>
                  </a:lnTo>
                  <a:lnTo>
                    <a:pt x="1434" y="22"/>
                  </a:lnTo>
                  <a:lnTo>
                    <a:pt x="1435" y="21"/>
                  </a:lnTo>
                  <a:lnTo>
                    <a:pt x="1435" y="20"/>
                  </a:lnTo>
                  <a:lnTo>
                    <a:pt x="1436" y="19"/>
                  </a:lnTo>
                  <a:lnTo>
                    <a:pt x="1436" y="19"/>
                  </a:lnTo>
                  <a:lnTo>
                    <a:pt x="1437" y="18"/>
                  </a:lnTo>
                  <a:lnTo>
                    <a:pt x="1437" y="17"/>
                  </a:lnTo>
                  <a:lnTo>
                    <a:pt x="1438" y="16"/>
                  </a:lnTo>
                  <a:lnTo>
                    <a:pt x="1438" y="16"/>
                  </a:lnTo>
                  <a:lnTo>
                    <a:pt x="1439" y="15"/>
                  </a:lnTo>
                  <a:lnTo>
                    <a:pt x="1439" y="14"/>
                  </a:lnTo>
                  <a:lnTo>
                    <a:pt x="1440" y="14"/>
                  </a:lnTo>
                  <a:lnTo>
                    <a:pt x="1440" y="13"/>
                  </a:lnTo>
                  <a:lnTo>
                    <a:pt x="1441" y="12"/>
                  </a:lnTo>
                  <a:lnTo>
                    <a:pt x="1441" y="12"/>
                  </a:lnTo>
                  <a:lnTo>
                    <a:pt x="1442" y="11"/>
                  </a:lnTo>
                  <a:lnTo>
                    <a:pt x="1442" y="11"/>
                  </a:lnTo>
                  <a:lnTo>
                    <a:pt x="1443" y="10"/>
                  </a:lnTo>
                  <a:lnTo>
                    <a:pt x="1443" y="10"/>
                  </a:lnTo>
                  <a:lnTo>
                    <a:pt x="1444" y="9"/>
                  </a:lnTo>
                  <a:lnTo>
                    <a:pt x="1444" y="8"/>
                  </a:lnTo>
                  <a:lnTo>
                    <a:pt x="1445" y="8"/>
                  </a:lnTo>
                  <a:lnTo>
                    <a:pt x="1445" y="7"/>
                  </a:lnTo>
                  <a:lnTo>
                    <a:pt x="1446" y="7"/>
                  </a:lnTo>
                  <a:lnTo>
                    <a:pt x="1446" y="7"/>
                  </a:lnTo>
                  <a:lnTo>
                    <a:pt x="1446" y="6"/>
                  </a:lnTo>
                  <a:lnTo>
                    <a:pt x="1447" y="6"/>
                  </a:lnTo>
                  <a:lnTo>
                    <a:pt x="1447" y="5"/>
                  </a:lnTo>
                  <a:lnTo>
                    <a:pt x="1448" y="5"/>
                  </a:lnTo>
                  <a:lnTo>
                    <a:pt x="1448" y="4"/>
                  </a:lnTo>
                  <a:lnTo>
                    <a:pt x="1449" y="4"/>
                  </a:lnTo>
                  <a:lnTo>
                    <a:pt x="1449" y="4"/>
                  </a:lnTo>
                  <a:lnTo>
                    <a:pt x="1450" y="3"/>
                  </a:lnTo>
                  <a:lnTo>
                    <a:pt x="1450" y="3"/>
                  </a:lnTo>
                  <a:lnTo>
                    <a:pt x="1451" y="3"/>
                  </a:lnTo>
                  <a:lnTo>
                    <a:pt x="1451" y="3"/>
                  </a:lnTo>
                  <a:lnTo>
                    <a:pt x="1452" y="2"/>
                  </a:lnTo>
                  <a:lnTo>
                    <a:pt x="1452" y="2"/>
                  </a:lnTo>
                  <a:lnTo>
                    <a:pt x="1453" y="2"/>
                  </a:lnTo>
                  <a:lnTo>
                    <a:pt x="1453" y="2"/>
                  </a:lnTo>
                  <a:lnTo>
                    <a:pt x="1454" y="1"/>
                  </a:lnTo>
                  <a:lnTo>
                    <a:pt x="1454" y="1"/>
                  </a:lnTo>
                  <a:lnTo>
                    <a:pt x="1455" y="1"/>
                  </a:lnTo>
                  <a:lnTo>
                    <a:pt x="1455" y="1"/>
                  </a:lnTo>
                  <a:lnTo>
                    <a:pt x="1456" y="1"/>
                  </a:lnTo>
                  <a:lnTo>
                    <a:pt x="1456" y="1"/>
                  </a:lnTo>
                  <a:lnTo>
                    <a:pt x="1457" y="1"/>
                  </a:lnTo>
                  <a:lnTo>
                    <a:pt x="1457" y="0"/>
                  </a:lnTo>
                  <a:lnTo>
                    <a:pt x="1458" y="0"/>
                  </a:lnTo>
                  <a:lnTo>
                    <a:pt x="1458" y="0"/>
                  </a:lnTo>
                  <a:lnTo>
                    <a:pt x="1459" y="0"/>
                  </a:lnTo>
                  <a:lnTo>
                    <a:pt x="1459" y="0"/>
                  </a:lnTo>
                  <a:lnTo>
                    <a:pt x="1460" y="0"/>
                  </a:lnTo>
                  <a:lnTo>
                    <a:pt x="1460" y="0"/>
                  </a:lnTo>
                  <a:lnTo>
                    <a:pt x="1461" y="0"/>
                  </a:lnTo>
                  <a:lnTo>
                    <a:pt x="1461" y="0"/>
                  </a:lnTo>
                  <a:lnTo>
                    <a:pt x="1462" y="0"/>
                  </a:lnTo>
                  <a:lnTo>
                    <a:pt x="1462" y="1"/>
                  </a:lnTo>
                  <a:lnTo>
                    <a:pt x="1463" y="1"/>
                  </a:lnTo>
                  <a:lnTo>
                    <a:pt x="1463" y="1"/>
                  </a:lnTo>
                  <a:lnTo>
                    <a:pt x="1464" y="1"/>
                  </a:lnTo>
                  <a:lnTo>
                    <a:pt x="1464" y="1"/>
                  </a:lnTo>
                  <a:lnTo>
                    <a:pt x="1465" y="1"/>
                  </a:lnTo>
                  <a:lnTo>
                    <a:pt x="1465" y="1"/>
                  </a:lnTo>
                  <a:lnTo>
                    <a:pt x="1466" y="2"/>
                  </a:lnTo>
                  <a:lnTo>
                    <a:pt x="1466" y="2"/>
                  </a:lnTo>
                  <a:lnTo>
                    <a:pt x="1467" y="2"/>
                  </a:lnTo>
                  <a:lnTo>
                    <a:pt x="1467" y="2"/>
                  </a:lnTo>
                  <a:lnTo>
                    <a:pt x="1468" y="3"/>
                  </a:lnTo>
                  <a:lnTo>
                    <a:pt x="1468" y="3"/>
                  </a:lnTo>
                  <a:lnTo>
                    <a:pt x="1468" y="3"/>
                  </a:lnTo>
                  <a:lnTo>
                    <a:pt x="1469" y="3"/>
                  </a:lnTo>
                  <a:lnTo>
                    <a:pt x="1469" y="4"/>
                  </a:lnTo>
                  <a:lnTo>
                    <a:pt x="1470" y="4"/>
                  </a:lnTo>
                  <a:lnTo>
                    <a:pt x="1470" y="4"/>
                  </a:lnTo>
                  <a:lnTo>
                    <a:pt x="1471" y="5"/>
                  </a:lnTo>
                  <a:lnTo>
                    <a:pt x="1471" y="5"/>
                  </a:lnTo>
                  <a:lnTo>
                    <a:pt x="1472" y="6"/>
                  </a:lnTo>
                  <a:lnTo>
                    <a:pt x="1472" y="6"/>
                  </a:lnTo>
                  <a:lnTo>
                    <a:pt x="1473" y="7"/>
                  </a:lnTo>
                  <a:lnTo>
                    <a:pt x="1473" y="7"/>
                  </a:lnTo>
                  <a:lnTo>
                    <a:pt x="1474" y="7"/>
                  </a:lnTo>
                  <a:lnTo>
                    <a:pt x="1474" y="8"/>
                  </a:lnTo>
                  <a:lnTo>
                    <a:pt x="1475" y="8"/>
                  </a:lnTo>
                  <a:lnTo>
                    <a:pt x="1475" y="9"/>
                  </a:lnTo>
                  <a:lnTo>
                    <a:pt x="1476" y="10"/>
                  </a:lnTo>
                  <a:lnTo>
                    <a:pt x="1476" y="10"/>
                  </a:lnTo>
                  <a:lnTo>
                    <a:pt x="1477" y="11"/>
                  </a:lnTo>
                  <a:lnTo>
                    <a:pt x="1477" y="11"/>
                  </a:lnTo>
                  <a:lnTo>
                    <a:pt x="1478" y="12"/>
                  </a:lnTo>
                  <a:lnTo>
                    <a:pt x="1478" y="12"/>
                  </a:lnTo>
                  <a:lnTo>
                    <a:pt x="1479" y="13"/>
                  </a:lnTo>
                  <a:lnTo>
                    <a:pt x="1479" y="14"/>
                  </a:lnTo>
                  <a:lnTo>
                    <a:pt x="1480" y="14"/>
                  </a:lnTo>
                  <a:lnTo>
                    <a:pt x="1480" y="15"/>
                  </a:lnTo>
                  <a:lnTo>
                    <a:pt x="1481" y="16"/>
                  </a:lnTo>
                  <a:lnTo>
                    <a:pt x="1481" y="16"/>
                  </a:lnTo>
                  <a:lnTo>
                    <a:pt x="1482" y="17"/>
                  </a:lnTo>
                  <a:lnTo>
                    <a:pt x="1482" y="18"/>
                  </a:lnTo>
                  <a:lnTo>
                    <a:pt x="1483" y="19"/>
                  </a:lnTo>
                  <a:lnTo>
                    <a:pt x="1483" y="19"/>
                  </a:lnTo>
                  <a:lnTo>
                    <a:pt x="1484" y="20"/>
                  </a:lnTo>
                  <a:lnTo>
                    <a:pt x="1484" y="21"/>
                  </a:lnTo>
                  <a:lnTo>
                    <a:pt x="1485" y="22"/>
                  </a:lnTo>
                  <a:lnTo>
                    <a:pt x="1485" y="23"/>
                  </a:lnTo>
                  <a:lnTo>
                    <a:pt x="1486" y="24"/>
                  </a:lnTo>
                  <a:lnTo>
                    <a:pt x="1486" y="24"/>
                  </a:lnTo>
                  <a:lnTo>
                    <a:pt x="1487" y="25"/>
                  </a:lnTo>
                  <a:lnTo>
                    <a:pt x="1487" y="26"/>
                  </a:lnTo>
                  <a:lnTo>
                    <a:pt x="1488" y="27"/>
                  </a:lnTo>
                  <a:lnTo>
                    <a:pt x="1488" y="28"/>
                  </a:lnTo>
                  <a:lnTo>
                    <a:pt x="1489" y="29"/>
                  </a:lnTo>
                  <a:lnTo>
                    <a:pt x="1489" y="30"/>
                  </a:lnTo>
                  <a:lnTo>
                    <a:pt x="1490" y="31"/>
                  </a:lnTo>
                  <a:lnTo>
                    <a:pt x="1490" y="32"/>
                  </a:lnTo>
                  <a:lnTo>
                    <a:pt x="1490" y="33"/>
                  </a:lnTo>
                  <a:lnTo>
                    <a:pt x="1491" y="34"/>
                  </a:lnTo>
                  <a:lnTo>
                    <a:pt x="1491" y="35"/>
                  </a:lnTo>
                  <a:lnTo>
                    <a:pt x="1492" y="36"/>
                  </a:lnTo>
                  <a:lnTo>
                    <a:pt x="1492" y="37"/>
                  </a:lnTo>
                  <a:lnTo>
                    <a:pt x="1493" y="38"/>
                  </a:lnTo>
                  <a:lnTo>
                    <a:pt x="1493" y="39"/>
                  </a:lnTo>
                  <a:lnTo>
                    <a:pt x="1494" y="40"/>
                  </a:lnTo>
                  <a:lnTo>
                    <a:pt x="1494" y="41"/>
                  </a:lnTo>
                  <a:lnTo>
                    <a:pt x="1495" y="42"/>
                  </a:lnTo>
                  <a:lnTo>
                    <a:pt x="1495" y="43"/>
                  </a:lnTo>
                  <a:lnTo>
                    <a:pt x="1496" y="44"/>
                  </a:lnTo>
                  <a:lnTo>
                    <a:pt x="1496" y="46"/>
                  </a:lnTo>
                  <a:lnTo>
                    <a:pt x="1497" y="47"/>
                  </a:lnTo>
                  <a:lnTo>
                    <a:pt x="1497" y="48"/>
                  </a:lnTo>
                  <a:lnTo>
                    <a:pt x="1498" y="49"/>
                  </a:lnTo>
                  <a:lnTo>
                    <a:pt x="1498" y="50"/>
                  </a:lnTo>
                  <a:lnTo>
                    <a:pt x="1499" y="51"/>
                  </a:lnTo>
                  <a:lnTo>
                    <a:pt x="1499" y="53"/>
                  </a:lnTo>
                  <a:lnTo>
                    <a:pt x="1500" y="54"/>
                  </a:lnTo>
                  <a:lnTo>
                    <a:pt x="1500" y="55"/>
                  </a:lnTo>
                  <a:lnTo>
                    <a:pt x="1501" y="56"/>
                  </a:lnTo>
                  <a:lnTo>
                    <a:pt x="1501" y="58"/>
                  </a:lnTo>
                  <a:lnTo>
                    <a:pt x="1502" y="59"/>
                  </a:lnTo>
                  <a:lnTo>
                    <a:pt x="1502" y="60"/>
                  </a:lnTo>
                  <a:lnTo>
                    <a:pt x="1503" y="61"/>
                  </a:lnTo>
                  <a:lnTo>
                    <a:pt x="1503" y="63"/>
                  </a:lnTo>
                  <a:lnTo>
                    <a:pt x="1504" y="64"/>
                  </a:lnTo>
                  <a:lnTo>
                    <a:pt x="1504" y="65"/>
                  </a:lnTo>
                  <a:lnTo>
                    <a:pt x="1505" y="67"/>
                  </a:lnTo>
                  <a:lnTo>
                    <a:pt x="1505" y="68"/>
                  </a:lnTo>
                  <a:lnTo>
                    <a:pt x="1506" y="69"/>
                  </a:lnTo>
                  <a:lnTo>
                    <a:pt x="1506" y="71"/>
                  </a:lnTo>
                  <a:lnTo>
                    <a:pt x="1507" y="72"/>
                  </a:lnTo>
                  <a:lnTo>
                    <a:pt x="1507" y="73"/>
                  </a:lnTo>
                  <a:lnTo>
                    <a:pt x="1508" y="75"/>
                  </a:lnTo>
                  <a:lnTo>
                    <a:pt x="1508" y="76"/>
                  </a:lnTo>
                  <a:lnTo>
                    <a:pt x="1509" y="78"/>
                  </a:lnTo>
                  <a:lnTo>
                    <a:pt x="1509" y="79"/>
                  </a:lnTo>
                  <a:lnTo>
                    <a:pt x="1510" y="80"/>
                  </a:lnTo>
                  <a:lnTo>
                    <a:pt x="1510" y="82"/>
                  </a:lnTo>
                  <a:lnTo>
                    <a:pt x="1511" y="83"/>
                  </a:lnTo>
                  <a:lnTo>
                    <a:pt x="1511" y="85"/>
                  </a:lnTo>
                  <a:lnTo>
                    <a:pt x="1512" y="86"/>
                  </a:lnTo>
                  <a:lnTo>
                    <a:pt x="1512" y="88"/>
                  </a:lnTo>
                  <a:lnTo>
                    <a:pt x="1512" y="89"/>
                  </a:lnTo>
                  <a:lnTo>
                    <a:pt x="1513" y="91"/>
                  </a:lnTo>
                  <a:lnTo>
                    <a:pt x="1513" y="92"/>
                  </a:lnTo>
                  <a:lnTo>
                    <a:pt x="1514" y="94"/>
                  </a:lnTo>
                  <a:lnTo>
                    <a:pt x="1514" y="95"/>
                  </a:lnTo>
                  <a:lnTo>
                    <a:pt x="1515" y="97"/>
                  </a:lnTo>
                  <a:lnTo>
                    <a:pt x="1515" y="98"/>
                  </a:lnTo>
                  <a:lnTo>
                    <a:pt x="1516" y="100"/>
                  </a:lnTo>
                  <a:lnTo>
                    <a:pt x="1516" y="101"/>
                  </a:lnTo>
                  <a:lnTo>
                    <a:pt x="1517" y="103"/>
                  </a:lnTo>
                  <a:lnTo>
                    <a:pt x="1517" y="104"/>
                  </a:lnTo>
                  <a:lnTo>
                    <a:pt x="1518" y="106"/>
                  </a:lnTo>
                  <a:lnTo>
                    <a:pt x="1518" y="107"/>
                  </a:lnTo>
                  <a:lnTo>
                    <a:pt x="1519" y="109"/>
                  </a:lnTo>
                  <a:lnTo>
                    <a:pt x="1519" y="110"/>
                  </a:lnTo>
                  <a:lnTo>
                    <a:pt x="1520" y="112"/>
                  </a:lnTo>
                  <a:lnTo>
                    <a:pt x="1520" y="114"/>
                  </a:lnTo>
                  <a:lnTo>
                    <a:pt x="1521" y="115"/>
                  </a:lnTo>
                  <a:lnTo>
                    <a:pt x="1521" y="117"/>
                  </a:lnTo>
                  <a:lnTo>
                    <a:pt x="1522" y="118"/>
                  </a:lnTo>
                  <a:lnTo>
                    <a:pt x="1522" y="120"/>
                  </a:lnTo>
                  <a:lnTo>
                    <a:pt x="1523" y="122"/>
                  </a:lnTo>
                  <a:lnTo>
                    <a:pt x="1523" y="123"/>
                  </a:lnTo>
                  <a:lnTo>
                    <a:pt x="1524" y="125"/>
                  </a:lnTo>
                  <a:lnTo>
                    <a:pt x="1524" y="126"/>
                  </a:lnTo>
                  <a:lnTo>
                    <a:pt x="1525" y="128"/>
                  </a:lnTo>
                  <a:lnTo>
                    <a:pt x="1525" y="130"/>
                  </a:lnTo>
                  <a:lnTo>
                    <a:pt x="1526" y="131"/>
                  </a:lnTo>
                  <a:lnTo>
                    <a:pt x="1526" y="133"/>
                  </a:lnTo>
                  <a:lnTo>
                    <a:pt x="1527" y="135"/>
                  </a:lnTo>
                  <a:lnTo>
                    <a:pt x="1527" y="136"/>
                  </a:lnTo>
                  <a:lnTo>
                    <a:pt x="1528" y="138"/>
                  </a:lnTo>
                  <a:lnTo>
                    <a:pt x="1528" y="139"/>
                  </a:lnTo>
                  <a:lnTo>
                    <a:pt x="1529" y="141"/>
                  </a:lnTo>
                  <a:lnTo>
                    <a:pt x="1529" y="143"/>
                  </a:lnTo>
                  <a:lnTo>
                    <a:pt x="1530" y="144"/>
                  </a:lnTo>
                  <a:lnTo>
                    <a:pt x="1530" y="146"/>
                  </a:lnTo>
                  <a:lnTo>
                    <a:pt x="1531" y="148"/>
                  </a:lnTo>
                  <a:lnTo>
                    <a:pt x="1531" y="149"/>
                  </a:lnTo>
                  <a:lnTo>
                    <a:pt x="1532" y="151"/>
                  </a:lnTo>
                  <a:lnTo>
                    <a:pt x="1532" y="153"/>
                  </a:lnTo>
                  <a:lnTo>
                    <a:pt x="1533" y="154"/>
                  </a:lnTo>
                  <a:lnTo>
                    <a:pt x="1533" y="156"/>
                  </a:lnTo>
                  <a:lnTo>
                    <a:pt x="1534" y="158"/>
                  </a:lnTo>
                  <a:lnTo>
                    <a:pt x="1534" y="159"/>
                  </a:lnTo>
                  <a:lnTo>
                    <a:pt x="1535" y="161"/>
                  </a:lnTo>
                  <a:lnTo>
                    <a:pt x="1535" y="163"/>
                  </a:lnTo>
                  <a:lnTo>
                    <a:pt x="1535" y="164"/>
                  </a:lnTo>
                  <a:lnTo>
                    <a:pt x="1536" y="166"/>
                  </a:lnTo>
                  <a:lnTo>
                    <a:pt x="1536" y="168"/>
                  </a:lnTo>
                  <a:lnTo>
                    <a:pt x="1537" y="169"/>
                  </a:lnTo>
                  <a:lnTo>
                    <a:pt x="1537" y="171"/>
                  </a:lnTo>
                  <a:lnTo>
                    <a:pt x="1538" y="173"/>
                  </a:lnTo>
                  <a:lnTo>
                    <a:pt x="1538" y="174"/>
                  </a:lnTo>
                  <a:lnTo>
                    <a:pt x="1539" y="176"/>
                  </a:lnTo>
                  <a:lnTo>
                    <a:pt x="1539" y="178"/>
                  </a:lnTo>
                  <a:lnTo>
                    <a:pt x="1540" y="179"/>
                  </a:lnTo>
                  <a:lnTo>
                    <a:pt x="1540" y="181"/>
                  </a:lnTo>
                  <a:lnTo>
                    <a:pt x="1541" y="183"/>
                  </a:lnTo>
                  <a:lnTo>
                    <a:pt x="1541" y="184"/>
                  </a:lnTo>
                  <a:lnTo>
                    <a:pt x="1542" y="186"/>
                  </a:lnTo>
                  <a:lnTo>
                    <a:pt x="1542" y="188"/>
                  </a:lnTo>
                  <a:lnTo>
                    <a:pt x="1543" y="189"/>
                  </a:lnTo>
                  <a:lnTo>
                    <a:pt x="1543" y="191"/>
                  </a:lnTo>
                  <a:lnTo>
                    <a:pt x="1544" y="193"/>
                  </a:lnTo>
                  <a:lnTo>
                    <a:pt x="1544" y="194"/>
                  </a:lnTo>
                  <a:lnTo>
                    <a:pt x="1545" y="196"/>
                  </a:lnTo>
                  <a:lnTo>
                    <a:pt x="1545" y="198"/>
                  </a:lnTo>
                  <a:lnTo>
                    <a:pt x="1546" y="199"/>
                  </a:lnTo>
                  <a:lnTo>
                    <a:pt x="1546" y="201"/>
                  </a:lnTo>
                  <a:lnTo>
                    <a:pt x="1547" y="202"/>
                  </a:lnTo>
                  <a:lnTo>
                    <a:pt x="1547" y="204"/>
                  </a:lnTo>
                  <a:lnTo>
                    <a:pt x="1548" y="206"/>
                  </a:lnTo>
                  <a:lnTo>
                    <a:pt x="1548" y="207"/>
                  </a:lnTo>
                  <a:lnTo>
                    <a:pt x="1549" y="209"/>
                  </a:lnTo>
                  <a:lnTo>
                    <a:pt x="1549" y="211"/>
                  </a:lnTo>
                  <a:lnTo>
                    <a:pt x="1550" y="212"/>
                  </a:lnTo>
                  <a:lnTo>
                    <a:pt x="1550" y="214"/>
                  </a:lnTo>
                  <a:lnTo>
                    <a:pt x="1551" y="215"/>
                  </a:lnTo>
                  <a:lnTo>
                    <a:pt x="1551" y="217"/>
                  </a:lnTo>
                  <a:lnTo>
                    <a:pt x="1552" y="219"/>
                  </a:lnTo>
                  <a:lnTo>
                    <a:pt x="1552" y="220"/>
                  </a:lnTo>
                  <a:lnTo>
                    <a:pt x="1553" y="222"/>
                  </a:lnTo>
                  <a:lnTo>
                    <a:pt x="1553" y="223"/>
                  </a:lnTo>
                  <a:lnTo>
                    <a:pt x="1554" y="225"/>
                  </a:lnTo>
                  <a:lnTo>
                    <a:pt x="1554" y="226"/>
                  </a:lnTo>
                  <a:lnTo>
                    <a:pt x="1555" y="228"/>
                  </a:lnTo>
                  <a:lnTo>
                    <a:pt x="1555" y="229"/>
                  </a:lnTo>
                  <a:lnTo>
                    <a:pt x="1556" y="231"/>
                  </a:lnTo>
                  <a:lnTo>
                    <a:pt x="1556" y="233"/>
                  </a:lnTo>
                  <a:lnTo>
                    <a:pt x="1557" y="234"/>
                  </a:lnTo>
                  <a:lnTo>
                    <a:pt x="1557" y="236"/>
                  </a:lnTo>
                  <a:lnTo>
                    <a:pt x="1557" y="237"/>
                  </a:lnTo>
                  <a:lnTo>
                    <a:pt x="1558" y="239"/>
                  </a:lnTo>
                  <a:lnTo>
                    <a:pt x="1558" y="240"/>
                  </a:lnTo>
                  <a:lnTo>
                    <a:pt x="1559" y="242"/>
                  </a:lnTo>
                  <a:lnTo>
                    <a:pt x="1559" y="243"/>
                  </a:lnTo>
                  <a:lnTo>
                    <a:pt x="1560" y="245"/>
                  </a:lnTo>
                  <a:lnTo>
                    <a:pt x="1560" y="246"/>
                  </a:lnTo>
                  <a:lnTo>
                    <a:pt x="1561" y="248"/>
                  </a:lnTo>
                  <a:lnTo>
                    <a:pt x="1561" y="249"/>
                  </a:lnTo>
                  <a:lnTo>
                    <a:pt x="1562" y="250"/>
                  </a:lnTo>
                  <a:lnTo>
                    <a:pt x="1562" y="252"/>
                  </a:lnTo>
                  <a:lnTo>
                    <a:pt x="1563" y="253"/>
                  </a:lnTo>
                  <a:lnTo>
                    <a:pt x="1563" y="255"/>
                  </a:lnTo>
                  <a:lnTo>
                    <a:pt x="1564" y="256"/>
                  </a:lnTo>
                  <a:lnTo>
                    <a:pt x="1564" y="258"/>
                  </a:lnTo>
                  <a:lnTo>
                    <a:pt x="1565" y="259"/>
                  </a:lnTo>
                  <a:lnTo>
                    <a:pt x="1565" y="260"/>
                  </a:lnTo>
                  <a:lnTo>
                    <a:pt x="1566" y="262"/>
                  </a:lnTo>
                  <a:lnTo>
                    <a:pt x="1566" y="263"/>
                  </a:lnTo>
                  <a:lnTo>
                    <a:pt x="1567" y="264"/>
                  </a:lnTo>
                  <a:lnTo>
                    <a:pt x="1567" y="266"/>
                  </a:lnTo>
                  <a:lnTo>
                    <a:pt x="1568" y="267"/>
                  </a:lnTo>
                  <a:lnTo>
                    <a:pt x="1568" y="268"/>
                  </a:lnTo>
                  <a:lnTo>
                    <a:pt x="1569" y="270"/>
                  </a:lnTo>
                  <a:lnTo>
                    <a:pt x="1569" y="271"/>
                  </a:lnTo>
                  <a:lnTo>
                    <a:pt x="1570" y="272"/>
                  </a:lnTo>
                  <a:lnTo>
                    <a:pt x="1570" y="274"/>
                  </a:lnTo>
                  <a:lnTo>
                    <a:pt x="1571" y="275"/>
                  </a:lnTo>
                  <a:lnTo>
                    <a:pt x="1571" y="276"/>
                  </a:lnTo>
                  <a:lnTo>
                    <a:pt x="1572" y="277"/>
                  </a:lnTo>
                  <a:lnTo>
                    <a:pt x="1572" y="279"/>
                  </a:lnTo>
                  <a:lnTo>
                    <a:pt x="1573" y="280"/>
                  </a:lnTo>
                  <a:lnTo>
                    <a:pt x="1573" y="281"/>
                  </a:lnTo>
                  <a:lnTo>
                    <a:pt x="1574" y="282"/>
                  </a:lnTo>
                  <a:lnTo>
                    <a:pt x="1574" y="284"/>
                  </a:lnTo>
                  <a:lnTo>
                    <a:pt x="1575" y="285"/>
                  </a:lnTo>
                  <a:lnTo>
                    <a:pt x="1575" y="286"/>
                  </a:lnTo>
                  <a:lnTo>
                    <a:pt x="1576" y="287"/>
                  </a:lnTo>
                  <a:lnTo>
                    <a:pt x="1576" y="288"/>
                  </a:lnTo>
                  <a:lnTo>
                    <a:pt x="1577" y="289"/>
                  </a:lnTo>
                  <a:lnTo>
                    <a:pt x="1577" y="291"/>
                  </a:lnTo>
                  <a:lnTo>
                    <a:pt x="1578" y="292"/>
                  </a:lnTo>
                  <a:lnTo>
                    <a:pt x="1578" y="293"/>
                  </a:lnTo>
                  <a:lnTo>
                    <a:pt x="1579" y="294"/>
                  </a:lnTo>
                  <a:lnTo>
                    <a:pt x="1579" y="295"/>
                  </a:lnTo>
                  <a:lnTo>
                    <a:pt x="1579" y="296"/>
                  </a:lnTo>
                  <a:lnTo>
                    <a:pt x="1580" y="297"/>
                  </a:lnTo>
                  <a:lnTo>
                    <a:pt x="1580" y="298"/>
                  </a:lnTo>
                  <a:lnTo>
                    <a:pt x="1581" y="299"/>
                  </a:lnTo>
                  <a:lnTo>
                    <a:pt x="1581" y="300"/>
                  </a:lnTo>
                  <a:lnTo>
                    <a:pt x="1582" y="301"/>
                  </a:lnTo>
                  <a:lnTo>
                    <a:pt x="1582" y="302"/>
                  </a:lnTo>
                  <a:lnTo>
                    <a:pt x="1583" y="303"/>
                  </a:lnTo>
                  <a:lnTo>
                    <a:pt x="1583" y="304"/>
                  </a:lnTo>
                  <a:lnTo>
                    <a:pt x="1584" y="305"/>
                  </a:lnTo>
                  <a:lnTo>
                    <a:pt x="1584" y="306"/>
                  </a:lnTo>
                  <a:lnTo>
                    <a:pt x="1585" y="307"/>
                  </a:lnTo>
                  <a:lnTo>
                    <a:pt x="1585" y="308"/>
                  </a:lnTo>
                  <a:lnTo>
                    <a:pt x="1586" y="309"/>
                  </a:lnTo>
                  <a:lnTo>
                    <a:pt x="1586" y="309"/>
                  </a:lnTo>
                  <a:lnTo>
                    <a:pt x="1587" y="310"/>
                  </a:lnTo>
                  <a:lnTo>
                    <a:pt x="1587" y="311"/>
                  </a:lnTo>
                  <a:lnTo>
                    <a:pt x="1588" y="312"/>
                  </a:lnTo>
                  <a:lnTo>
                    <a:pt x="1588" y="313"/>
                  </a:lnTo>
                  <a:lnTo>
                    <a:pt x="1589" y="314"/>
                  </a:lnTo>
                  <a:lnTo>
                    <a:pt x="1589" y="314"/>
                  </a:lnTo>
                  <a:lnTo>
                    <a:pt x="1590" y="315"/>
                  </a:lnTo>
                  <a:lnTo>
                    <a:pt x="1590" y="316"/>
                  </a:lnTo>
                  <a:lnTo>
                    <a:pt x="1591" y="317"/>
                  </a:lnTo>
                  <a:lnTo>
                    <a:pt x="1591" y="317"/>
                  </a:lnTo>
                  <a:lnTo>
                    <a:pt x="1592" y="318"/>
                  </a:lnTo>
                  <a:lnTo>
                    <a:pt x="1592" y="319"/>
                  </a:lnTo>
                  <a:lnTo>
                    <a:pt x="1593" y="319"/>
                  </a:lnTo>
                  <a:lnTo>
                    <a:pt x="1593" y="320"/>
                  </a:lnTo>
                  <a:lnTo>
                    <a:pt x="1594" y="321"/>
                  </a:lnTo>
                  <a:lnTo>
                    <a:pt x="1594" y="321"/>
                  </a:lnTo>
                  <a:lnTo>
                    <a:pt x="1595" y="322"/>
                  </a:lnTo>
                  <a:lnTo>
                    <a:pt x="1595" y="323"/>
                  </a:lnTo>
                  <a:lnTo>
                    <a:pt x="1596" y="323"/>
                  </a:lnTo>
                  <a:lnTo>
                    <a:pt x="1596" y="324"/>
                  </a:lnTo>
                  <a:lnTo>
                    <a:pt x="1597" y="324"/>
                  </a:lnTo>
                  <a:lnTo>
                    <a:pt x="1597" y="325"/>
                  </a:lnTo>
                  <a:lnTo>
                    <a:pt x="1598" y="325"/>
                  </a:lnTo>
                  <a:lnTo>
                    <a:pt x="1598" y="326"/>
                  </a:lnTo>
                  <a:lnTo>
                    <a:pt x="1599" y="326"/>
                  </a:lnTo>
                  <a:lnTo>
                    <a:pt x="1599" y="327"/>
                  </a:lnTo>
                  <a:lnTo>
                    <a:pt x="1600" y="327"/>
                  </a:lnTo>
                  <a:lnTo>
                    <a:pt x="1600" y="328"/>
                  </a:lnTo>
                  <a:lnTo>
                    <a:pt x="1601" y="328"/>
                  </a:lnTo>
                  <a:lnTo>
                    <a:pt x="1601" y="329"/>
                  </a:lnTo>
                  <a:lnTo>
                    <a:pt x="1601" y="329"/>
                  </a:lnTo>
                  <a:lnTo>
                    <a:pt x="1602" y="329"/>
                  </a:lnTo>
                  <a:lnTo>
                    <a:pt x="1602" y="330"/>
                  </a:lnTo>
                  <a:lnTo>
                    <a:pt x="1603" y="330"/>
                  </a:lnTo>
                  <a:lnTo>
                    <a:pt x="1603" y="331"/>
                  </a:lnTo>
                  <a:lnTo>
                    <a:pt x="1604" y="331"/>
                  </a:lnTo>
                  <a:lnTo>
                    <a:pt x="1604" y="331"/>
                  </a:lnTo>
                  <a:lnTo>
                    <a:pt x="1605" y="331"/>
                  </a:lnTo>
                  <a:lnTo>
                    <a:pt x="1605" y="332"/>
                  </a:lnTo>
                  <a:lnTo>
                    <a:pt x="1606" y="332"/>
                  </a:lnTo>
                  <a:lnTo>
                    <a:pt x="1606" y="332"/>
                  </a:lnTo>
                  <a:lnTo>
                    <a:pt x="1607" y="332"/>
                  </a:lnTo>
                  <a:lnTo>
                    <a:pt x="1607" y="333"/>
                  </a:lnTo>
                  <a:lnTo>
                    <a:pt x="1608" y="333"/>
                  </a:lnTo>
                  <a:lnTo>
                    <a:pt x="1608" y="333"/>
                  </a:lnTo>
                  <a:lnTo>
                    <a:pt x="1609" y="333"/>
                  </a:lnTo>
                  <a:lnTo>
                    <a:pt x="1609" y="333"/>
                  </a:lnTo>
                  <a:lnTo>
                    <a:pt x="1610" y="333"/>
                  </a:lnTo>
                  <a:lnTo>
                    <a:pt x="1610" y="333"/>
                  </a:lnTo>
                  <a:lnTo>
                    <a:pt x="1611" y="334"/>
                  </a:lnTo>
                  <a:lnTo>
                    <a:pt x="1611" y="334"/>
                  </a:lnTo>
                  <a:lnTo>
                    <a:pt x="1612" y="334"/>
                  </a:lnTo>
                  <a:lnTo>
                    <a:pt x="1612" y="334"/>
                  </a:lnTo>
                  <a:lnTo>
                    <a:pt x="1613" y="334"/>
                  </a:lnTo>
                  <a:lnTo>
                    <a:pt x="1613" y="334"/>
                  </a:lnTo>
                  <a:lnTo>
                    <a:pt x="1614" y="334"/>
                  </a:lnTo>
                  <a:lnTo>
                    <a:pt x="1614" y="334"/>
                  </a:lnTo>
                  <a:lnTo>
                    <a:pt x="1615" y="334"/>
                  </a:lnTo>
                  <a:lnTo>
                    <a:pt x="1615" y="334"/>
                  </a:lnTo>
                  <a:lnTo>
                    <a:pt x="1616" y="334"/>
                  </a:lnTo>
                  <a:lnTo>
                    <a:pt x="1616" y="333"/>
                  </a:lnTo>
                  <a:lnTo>
                    <a:pt x="1617" y="333"/>
                  </a:lnTo>
                  <a:lnTo>
                    <a:pt x="1617" y="333"/>
                  </a:lnTo>
                  <a:lnTo>
                    <a:pt x="1618" y="333"/>
                  </a:lnTo>
                  <a:lnTo>
                    <a:pt x="1618" y="333"/>
                  </a:lnTo>
                  <a:lnTo>
                    <a:pt x="1619" y="333"/>
                  </a:lnTo>
                  <a:lnTo>
                    <a:pt x="1619" y="332"/>
                  </a:lnTo>
                  <a:lnTo>
                    <a:pt x="1620" y="332"/>
                  </a:lnTo>
                  <a:lnTo>
                    <a:pt x="1620" y="332"/>
                  </a:lnTo>
                  <a:lnTo>
                    <a:pt x="1621" y="332"/>
                  </a:lnTo>
                  <a:lnTo>
                    <a:pt x="1621" y="332"/>
                  </a:lnTo>
                  <a:lnTo>
                    <a:pt x="1622" y="331"/>
                  </a:lnTo>
                  <a:lnTo>
                    <a:pt x="1622" y="331"/>
                  </a:lnTo>
                  <a:lnTo>
                    <a:pt x="1623" y="331"/>
                  </a:lnTo>
                  <a:lnTo>
                    <a:pt x="1623" y="330"/>
                  </a:lnTo>
                  <a:lnTo>
                    <a:pt x="1623" y="330"/>
                  </a:lnTo>
                  <a:lnTo>
                    <a:pt x="1624" y="330"/>
                  </a:lnTo>
                  <a:lnTo>
                    <a:pt x="1624" y="329"/>
                  </a:lnTo>
                  <a:lnTo>
                    <a:pt x="1625" y="329"/>
                  </a:lnTo>
                  <a:lnTo>
                    <a:pt x="1625" y="328"/>
                  </a:lnTo>
                  <a:lnTo>
                    <a:pt x="1626" y="328"/>
                  </a:lnTo>
                  <a:lnTo>
                    <a:pt x="1626" y="328"/>
                  </a:lnTo>
                  <a:lnTo>
                    <a:pt x="1627" y="327"/>
                  </a:lnTo>
                  <a:lnTo>
                    <a:pt x="1627" y="327"/>
                  </a:lnTo>
                  <a:lnTo>
                    <a:pt x="1628" y="326"/>
                  </a:lnTo>
                  <a:lnTo>
                    <a:pt x="1628" y="326"/>
                  </a:lnTo>
                  <a:lnTo>
                    <a:pt x="1629" y="325"/>
                  </a:lnTo>
                  <a:lnTo>
                    <a:pt x="1629" y="325"/>
                  </a:lnTo>
                  <a:lnTo>
                    <a:pt x="1630" y="324"/>
                  </a:lnTo>
                  <a:lnTo>
                    <a:pt x="1630" y="323"/>
                  </a:lnTo>
                  <a:lnTo>
                    <a:pt x="1631" y="323"/>
                  </a:lnTo>
                  <a:lnTo>
                    <a:pt x="1631" y="322"/>
                  </a:lnTo>
                  <a:lnTo>
                    <a:pt x="1632" y="322"/>
                  </a:lnTo>
                  <a:lnTo>
                    <a:pt x="1632" y="321"/>
                  </a:lnTo>
                  <a:lnTo>
                    <a:pt x="1633" y="320"/>
                  </a:lnTo>
                  <a:lnTo>
                    <a:pt x="1633" y="320"/>
                  </a:lnTo>
                  <a:lnTo>
                    <a:pt x="1634" y="319"/>
                  </a:lnTo>
                  <a:lnTo>
                    <a:pt x="1634" y="318"/>
                  </a:lnTo>
                  <a:lnTo>
                    <a:pt x="1635" y="318"/>
                  </a:lnTo>
                  <a:lnTo>
                    <a:pt x="1635" y="317"/>
                  </a:lnTo>
                  <a:lnTo>
                    <a:pt x="1636" y="316"/>
                  </a:lnTo>
                  <a:lnTo>
                    <a:pt x="1636" y="315"/>
                  </a:lnTo>
                  <a:lnTo>
                    <a:pt x="1637" y="315"/>
                  </a:lnTo>
                  <a:lnTo>
                    <a:pt x="1637" y="314"/>
                  </a:lnTo>
                  <a:lnTo>
                    <a:pt x="1638" y="313"/>
                  </a:lnTo>
                  <a:lnTo>
                    <a:pt x="1638" y="312"/>
                  </a:lnTo>
                  <a:lnTo>
                    <a:pt x="1639" y="311"/>
                  </a:lnTo>
                  <a:lnTo>
                    <a:pt x="1639" y="311"/>
                  </a:lnTo>
                  <a:lnTo>
                    <a:pt x="1640" y="310"/>
                  </a:lnTo>
                  <a:lnTo>
                    <a:pt x="1640" y="309"/>
                  </a:lnTo>
                  <a:lnTo>
                    <a:pt x="1641" y="308"/>
                  </a:lnTo>
                  <a:lnTo>
                    <a:pt x="1641" y="307"/>
                  </a:lnTo>
                  <a:lnTo>
                    <a:pt x="1642" y="306"/>
                  </a:lnTo>
                  <a:lnTo>
                    <a:pt x="1642" y="305"/>
                  </a:lnTo>
                  <a:lnTo>
                    <a:pt x="1643" y="304"/>
                  </a:lnTo>
                  <a:lnTo>
                    <a:pt x="1643" y="303"/>
                  </a:lnTo>
                  <a:lnTo>
                    <a:pt x="1644" y="302"/>
                  </a:lnTo>
                  <a:lnTo>
                    <a:pt x="1644" y="301"/>
                  </a:lnTo>
                  <a:lnTo>
                    <a:pt x="1645" y="300"/>
                  </a:lnTo>
                  <a:lnTo>
                    <a:pt x="1645" y="299"/>
                  </a:lnTo>
                  <a:lnTo>
                    <a:pt x="1646" y="298"/>
                  </a:lnTo>
                  <a:lnTo>
                    <a:pt x="1646" y="297"/>
                  </a:lnTo>
                  <a:lnTo>
                    <a:pt x="1646" y="296"/>
                  </a:lnTo>
                  <a:lnTo>
                    <a:pt x="1647" y="295"/>
                  </a:lnTo>
                  <a:lnTo>
                    <a:pt x="1647" y="294"/>
                  </a:lnTo>
                  <a:lnTo>
                    <a:pt x="1648" y="293"/>
                  </a:lnTo>
                  <a:lnTo>
                    <a:pt x="1648" y="292"/>
                  </a:lnTo>
                  <a:lnTo>
                    <a:pt x="1649" y="291"/>
                  </a:lnTo>
                  <a:lnTo>
                    <a:pt x="1649" y="290"/>
                  </a:lnTo>
                  <a:lnTo>
                    <a:pt x="1650" y="289"/>
                  </a:lnTo>
                  <a:lnTo>
                    <a:pt x="1650" y="287"/>
                  </a:lnTo>
                  <a:lnTo>
                    <a:pt x="1651" y="286"/>
                  </a:lnTo>
                  <a:lnTo>
                    <a:pt x="1651" y="285"/>
                  </a:lnTo>
                  <a:lnTo>
                    <a:pt x="1652" y="284"/>
                  </a:lnTo>
                  <a:lnTo>
                    <a:pt x="1652" y="283"/>
                  </a:lnTo>
                  <a:lnTo>
                    <a:pt x="1653" y="282"/>
                  </a:lnTo>
                  <a:lnTo>
                    <a:pt x="1653" y="280"/>
                  </a:lnTo>
                  <a:lnTo>
                    <a:pt x="1654" y="279"/>
                  </a:lnTo>
                  <a:lnTo>
                    <a:pt x="1654" y="278"/>
                  </a:lnTo>
                  <a:lnTo>
                    <a:pt x="1655" y="277"/>
                  </a:lnTo>
                  <a:lnTo>
                    <a:pt x="1655" y="275"/>
                  </a:lnTo>
                  <a:lnTo>
                    <a:pt x="1656" y="274"/>
                  </a:lnTo>
                  <a:lnTo>
                    <a:pt x="1656" y="273"/>
                  </a:lnTo>
                  <a:lnTo>
                    <a:pt x="1657" y="272"/>
                  </a:lnTo>
                  <a:lnTo>
                    <a:pt x="1657" y="270"/>
                  </a:lnTo>
                  <a:lnTo>
                    <a:pt x="1658" y="269"/>
                  </a:lnTo>
                  <a:lnTo>
                    <a:pt x="1658" y="268"/>
                  </a:lnTo>
                  <a:lnTo>
                    <a:pt x="1659" y="266"/>
                  </a:lnTo>
                  <a:lnTo>
                    <a:pt x="1659" y="265"/>
                  </a:lnTo>
                  <a:lnTo>
                    <a:pt x="1660" y="264"/>
                  </a:lnTo>
                  <a:lnTo>
                    <a:pt x="1660" y="262"/>
                  </a:lnTo>
                  <a:lnTo>
                    <a:pt x="1661" y="261"/>
                  </a:lnTo>
                  <a:lnTo>
                    <a:pt x="1661" y="259"/>
                  </a:lnTo>
                  <a:lnTo>
                    <a:pt x="1662" y="258"/>
                  </a:lnTo>
                  <a:lnTo>
                    <a:pt x="1662" y="257"/>
                  </a:lnTo>
                  <a:lnTo>
                    <a:pt x="1663" y="255"/>
                  </a:lnTo>
                  <a:lnTo>
                    <a:pt x="1663" y="254"/>
                  </a:lnTo>
                  <a:lnTo>
                    <a:pt x="1664" y="252"/>
                  </a:lnTo>
                  <a:lnTo>
                    <a:pt x="1664" y="251"/>
                  </a:lnTo>
                  <a:lnTo>
                    <a:pt x="1665" y="249"/>
                  </a:lnTo>
                  <a:lnTo>
                    <a:pt x="1665" y="248"/>
                  </a:lnTo>
                  <a:lnTo>
                    <a:pt x="1666" y="247"/>
                  </a:lnTo>
                  <a:lnTo>
                    <a:pt x="1666" y="245"/>
                  </a:lnTo>
                  <a:lnTo>
                    <a:pt x="1667" y="244"/>
                  </a:lnTo>
                  <a:lnTo>
                    <a:pt x="1667" y="242"/>
                  </a:lnTo>
                  <a:lnTo>
                    <a:pt x="1668" y="241"/>
                  </a:lnTo>
                  <a:lnTo>
                    <a:pt x="1668" y="239"/>
                  </a:lnTo>
                  <a:lnTo>
                    <a:pt x="1668" y="238"/>
                  </a:lnTo>
                  <a:lnTo>
                    <a:pt x="1669" y="236"/>
                  </a:lnTo>
                  <a:lnTo>
                    <a:pt x="1669" y="235"/>
                  </a:lnTo>
                  <a:lnTo>
                    <a:pt x="1670" y="233"/>
                  </a:lnTo>
                  <a:lnTo>
                    <a:pt x="1670" y="232"/>
                  </a:lnTo>
                  <a:lnTo>
                    <a:pt x="1671" y="230"/>
                  </a:lnTo>
                  <a:lnTo>
                    <a:pt x="1671" y="228"/>
                  </a:lnTo>
                  <a:lnTo>
                    <a:pt x="1672" y="227"/>
                  </a:lnTo>
                  <a:lnTo>
                    <a:pt x="1672" y="225"/>
                  </a:lnTo>
                  <a:lnTo>
                    <a:pt x="1673" y="224"/>
                  </a:lnTo>
                  <a:lnTo>
                    <a:pt x="1673" y="222"/>
                  </a:lnTo>
                  <a:lnTo>
                    <a:pt x="1674" y="221"/>
                  </a:lnTo>
                  <a:lnTo>
                    <a:pt x="1674" y="219"/>
                  </a:lnTo>
                  <a:lnTo>
                    <a:pt x="1675" y="217"/>
                  </a:lnTo>
                  <a:lnTo>
                    <a:pt x="1675" y="216"/>
                  </a:lnTo>
                  <a:lnTo>
                    <a:pt x="1676" y="214"/>
                  </a:lnTo>
                  <a:lnTo>
                    <a:pt x="1676" y="213"/>
                  </a:lnTo>
                  <a:lnTo>
                    <a:pt x="1677" y="211"/>
                  </a:lnTo>
                  <a:lnTo>
                    <a:pt x="1677" y="209"/>
                  </a:lnTo>
                  <a:lnTo>
                    <a:pt x="1678" y="208"/>
                  </a:lnTo>
                  <a:lnTo>
                    <a:pt x="1678" y="206"/>
                  </a:lnTo>
                  <a:lnTo>
                    <a:pt x="1679" y="205"/>
                  </a:lnTo>
                  <a:lnTo>
                    <a:pt x="1679" y="203"/>
                  </a:lnTo>
                  <a:lnTo>
                    <a:pt x="1680" y="201"/>
                  </a:lnTo>
                  <a:lnTo>
                    <a:pt x="1680" y="200"/>
                  </a:lnTo>
                  <a:lnTo>
                    <a:pt x="1681" y="198"/>
                  </a:lnTo>
                  <a:lnTo>
                    <a:pt x="1681" y="196"/>
                  </a:lnTo>
                  <a:lnTo>
                    <a:pt x="1682" y="195"/>
                  </a:lnTo>
                  <a:lnTo>
                    <a:pt x="1682" y="193"/>
                  </a:lnTo>
                  <a:lnTo>
                    <a:pt x="1683" y="192"/>
                  </a:lnTo>
                  <a:lnTo>
                    <a:pt x="1683" y="190"/>
                  </a:lnTo>
                  <a:lnTo>
                    <a:pt x="1684" y="188"/>
                  </a:lnTo>
                  <a:lnTo>
                    <a:pt x="1684" y="187"/>
                  </a:lnTo>
                  <a:lnTo>
                    <a:pt x="1685" y="185"/>
                  </a:lnTo>
                  <a:lnTo>
                    <a:pt x="1685" y="183"/>
                  </a:lnTo>
                  <a:lnTo>
                    <a:pt x="1686" y="182"/>
                  </a:lnTo>
                  <a:lnTo>
                    <a:pt x="1686" y="180"/>
                  </a:lnTo>
                  <a:lnTo>
                    <a:pt x="1687" y="178"/>
                  </a:lnTo>
                  <a:lnTo>
                    <a:pt x="1687" y="177"/>
                  </a:lnTo>
                  <a:lnTo>
                    <a:pt x="1688" y="175"/>
                  </a:lnTo>
                  <a:lnTo>
                    <a:pt x="1688" y="173"/>
                  </a:lnTo>
                  <a:lnTo>
                    <a:pt x="1689" y="172"/>
                  </a:lnTo>
                  <a:lnTo>
                    <a:pt x="1689" y="170"/>
                  </a:lnTo>
                  <a:lnTo>
                    <a:pt x="1690" y="168"/>
                  </a:lnTo>
                  <a:lnTo>
                    <a:pt x="1690" y="167"/>
                  </a:lnTo>
                  <a:lnTo>
                    <a:pt x="1690" y="165"/>
                  </a:lnTo>
                  <a:lnTo>
                    <a:pt x="1691" y="163"/>
                  </a:lnTo>
                  <a:lnTo>
                    <a:pt x="1691" y="162"/>
                  </a:lnTo>
                  <a:lnTo>
                    <a:pt x="1692" y="160"/>
                  </a:lnTo>
                  <a:lnTo>
                    <a:pt x="1692" y="158"/>
                  </a:lnTo>
                  <a:lnTo>
                    <a:pt x="1693" y="157"/>
                  </a:lnTo>
                  <a:lnTo>
                    <a:pt x="1693" y="155"/>
                  </a:lnTo>
                  <a:lnTo>
                    <a:pt x="1694" y="153"/>
                  </a:lnTo>
                  <a:lnTo>
                    <a:pt x="1694" y="152"/>
                  </a:lnTo>
                  <a:lnTo>
                    <a:pt x="1695" y="150"/>
                  </a:lnTo>
                  <a:lnTo>
                    <a:pt x="1695" y="148"/>
                  </a:lnTo>
                  <a:lnTo>
                    <a:pt x="1696" y="147"/>
                  </a:lnTo>
                  <a:lnTo>
                    <a:pt x="1696" y="145"/>
                  </a:lnTo>
                  <a:lnTo>
                    <a:pt x="1697" y="143"/>
                  </a:lnTo>
                  <a:lnTo>
                    <a:pt x="1697" y="142"/>
                  </a:lnTo>
                  <a:lnTo>
                    <a:pt x="1698" y="140"/>
                  </a:lnTo>
                  <a:lnTo>
                    <a:pt x="1698" y="138"/>
                  </a:lnTo>
                  <a:lnTo>
                    <a:pt x="1699" y="137"/>
                  </a:lnTo>
                  <a:lnTo>
                    <a:pt x="1699" y="135"/>
                  </a:lnTo>
                  <a:lnTo>
                    <a:pt x="1700" y="133"/>
                  </a:lnTo>
                  <a:lnTo>
                    <a:pt x="1700" y="132"/>
                  </a:lnTo>
                  <a:lnTo>
                    <a:pt x="1701" y="130"/>
                  </a:lnTo>
                  <a:lnTo>
                    <a:pt x="1701" y="129"/>
                  </a:lnTo>
                  <a:lnTo>
                    <a:pt x="1702" y="127"/>
                  </a:lnTo>
                  <a:lnTo>
                    <a:pt x="1702" y="125"/>
                  </a:lnTo>
                  <a:lnTo>
                    <a:pt x="1703" y="124"/>
                  </a:lnTo>
                  <a:lnTo>
                    <a:pt x="1703" y="122"/>
                  </a:lnTo>
                  <a:lnTo>
                    <a:pt x="1704" y="121"/>
                  </a:lnTo>
                  <a:lnTo>
                    <a:pt x="1704" y="119"/>
                  </a:lnTo>
                  <a:lnTo>
                    <a:pt x="1705" y="117"/>
                  </a:lnTo>
                  <a:lnTo>
                    <a:pt x="1705" y="116"/>
                  </a:lnTo>
                  <a:lnTo>
                    <a:pt x="1706" y="114"/>
                  </a:lnTo>
                  <a:lnTo>
                    <a:pt x="1706" y="113"/>
                  </a:lnTo>
                  <a:lnTo>
                    <a:pt x="1707" y="111"/>
                  </a:lnTo>
                  <a:lnTo>
                    <a:pt x="1707" y="109"/>
                  </a:lnTo>
                  <a:lnTo>
                    <a:pt x="1708" y="108"/>
                  </a:lnTo>
                  <a:lnTo>
                    <a:pt x="1708" y="106"/>
                  </a:lnTo>
                  <a:lnTo>
                    <a:pt x="1709" y="105"/>
                  </a:lnTo>
                  <a:lnTo>
                    <a:pt x="1709" y="103"/>
                  </a:lnTo>
                  <a:lnTo>
                    <a:pt x="1710" y="102"/>
                  </a:lnTo>
                  <a:lnTo>
                    <a:pt x="1710" y="100"/>
                  </a:lnTo>
                  <a:lnTo>
                    <a:pt x="1711" y="99"/>
                  </a:lnTo>
                  <a:lnTo>
                    <a:pt x="1711" y="97"/>
                  </a:lnTo>
                  <a:lnTo>
                    <a:pt x="1712" y="96"/>
                  </a:lnTo>
                  <a:lnTo>
                    <a:pt x="1712" y="94"/>
                  </a:lnTo>
                  <a:lnTo>
                    <a:pt x="1712" y="93"/>
                  </a:lnTo>
                  <a:lnTo>
                    <a:pt x="1713" y="91"/>
                  </a:lnTo>
                  <a:lnTo>
                    <a:pt x="1713" y="90"/>
                  </a:lnTo>
                  <a:lnTo>
                    <a:pt x="1714" y="88"/>
                  </a:lnTo>
                  <a:lnTo>
                    <a:pt x="1714" y="87"/>
                  </a:lnTo>
                  <a:lnTo>
                    <a:pt x="1715" y="85"/>
                  </a:lnTo>
                  <a:lnTo>
                    <a:pt x="1715" y="84"/>
                  </a:lnTo>
                  <a:lnTo>
                    <a:pt x="1716" y="82"/>
                  </a:lnTo>
                  <a:lnTo>
                    <a:pt x="1716" y="81"/>
                  </a:lnTo>
                  <a:lnTo>
                    <a:pt x="1717" y="79"/>
                  </a:lnTo>
                  <a:lnTo>
                    <a:pt x="1717" y="78"/>
                  </a:lnTo>
                  <a:lnTo>
                    <a:pt x="1718" y="77"/>
                  </a:lnTo>
                  <a:lnTo>
                    <a:pt x="1718" y="75"/>
                  </a:lnTo>
                  <a:lnTo>
                    <a:pt x="1719" y="74"/>
                  </a:lnTo>
                  <a:lnTo>
                    <a:pt x="1719" y="73"/>
                  </a:lnTo>
                  <a:lnTo>
                    <a:pt x="1720" y="71"/>
                  </a:lnTo>
                  <a:lnTo>
                    <a:pt x="1720" y="70"/>
                  </a:lnTo>
                  <a:lnTo>
                    <a:pt x="1721" y="68"/>
                  </a:lnTo>
                  <a:lnTo>
                    <a:pt x="1721" y="67"/>
                  </a:lnTo>
                  <a:lnTo>
                    <a:pt x="1722" y="66"/>
                  </a:lnTo>
                  <a:lnTo>
                    <a:pt x="1722" y="64"/>
                  </a:lnTo>
                  <a:lnTo>
                    <a:pt x="1723" y="63"/>
                  </a:lnTo>
                  <a:lnTo>
                    <a:pt x="1723" y="62"/>
                  </a:lnTo>
                  <a:lnTo>
                    <a:pt x="1724" y="61"/>
                  </a:lnTo>
                  <a:lnTo>
                    <a:pt x="1724" y="59"/>
                  </a:lnTo>
                  <a:lnTo>
                    <a:pt x="1725" y="58"/>
                  </a:lnTo>
                  <a:lnTo>
                    <a:pt x="1725" y="57"/>
                  </a:lnTo>
                  <a:lnTo>
                    <a:pt x="1726" y="55"/>
                  </a:lnTo>
                  <a:lnTo>
                    <a:pt x="1726" y="54"/>
                  </a:lnTo>
                  <a:lnTo>
                    <a:pt x="1727" y="53"/>
                  </a:lnTo>
                  <a:lnTo>
                    <a:pt x="1727" y="52"/>
                  </a:lnTo>
                  <a:lnTo>
                    <a:pt x="1728" y="51"/>
                  </a:lnTo>
                  <a:lnTo>
                    <a:pt x="1728" y="49"/>
                  </a:lnTo>
                  <a:lnTo>
                    <a:pt x="1729" y="48"/>
                  </a:lnTo>
                  <a:lnTo>
                    <a:pt x="1729" y="47"/>
                  </a:lnTo>
                  <a:lnTo>
                    <a:pt x="1730" y="46"/>
                  </a:lnTo>
                  <a:lnTo>
                    <a:pt x="1730" y="45"/>
                  </a:lnTo>
                  <a:lnTo>
                    <a:pt x="1731" y="44"/>
                  </a:lnTo>
                  <a:lnTo>
                    <a:pt x="1731" y="43"/>
                  </a:lnTo>
                  <a:lnTo>
                    <a:pt x="1732" y="41"/>
                  </a:lnTo>
                  <a:lnTo>
                    <a:pt x="1732" y="40"/>
                  </a:lnTo>
                  <a:lnTo>
                    <a:pt x="1733" y="39"/>
                  </a:lnTo>
                  <a:lnTo>
                    <a:pt x="1733" y="38"/>
                  </a:lnTo>
                  <a:lnTo>
                    <a:pt x="1734" y="37"/>
                  </a:lnTo>
                  <a:lnTo>
                    <a:pt x="1734" y="36"/>
                  </a:lnTo>
                  <a:lnTo>
                    <a:pt x="1734" y="35"/>
                  </a:lnTo>
                  <a:lnTo>
                    <a:pt x="1735" y="34"/>
                  </a:lnTo>
                  <a:lnTo>
                    <a:pt x="1735" y="33"/>
                  </a:lnTo>
                  <a:lnTo>
                    <a:pt x="1736" y="32"/>
                  </a:lnTo>
                  <a:lnTo>
                    <a:pt x="1736" y="31"/>
                  </a:lnTo>
                  <a:lnTo>
                    <a:pt x="1737" y="30"/>
                  </a:lnTo>
                  <a:lnTo>
                    <a:pt x="1737" y="29"/>
                  </a:lnTo>
                  <a:lnTo>
                    <a:pt x="1738" y="28"/>
                  </a:lnTo>
                  <a:lnTo>
                    <a:pt x="1738" y="27"/>
                  </a:lnTo>
                  <a:lnTo>
                    <a:pt x="1739" y="26"/>
                  </a:lnTo>
                  <a:lnTo>
                    <a:pt x="1739" y="26"/>
                  </a:lnTo>
                  <a:lnTo>
                    <a:pt x="1740" y="25"/>
                  </a:lnTo>
                  <a:lnTo>
                    <a:pt x="1740" y="24"/>
                  </a:lnTo>
                  <a:lnTo>
                    <a:pt x="1741" y="23"/>
                  </a:lnTo>
                  <a:lnTo>
                    <a:pt x="1741" y="22"/>
                  </a:lnTo>
                  <a:lnTo>
                    <a:pt x="1742" y="21"/>
                  </a:lnTo>
                  <a:lnTo>
                    <a:pt x="1742" y="21"/>
                  </a:lnTo>
                  <a:lnTo>
                    <a:pt x="1743" y="20"/>
                  </a:lnTo>
                  <a:lnTo>
                    <a:pt x="1743" y="19"/>
                  </a:lnTo>
                  <a:lnTo>
                    <a:pt x="1744" y="18"/>
                  </a:lnTo>
                  <a:lnTo>
                    <a:pt x="1744" y="17"/>
                  </a:lnTo>
                  <a:lnTo>
                    <a:pt x="1745" y="17"/>
                  </a:lnTo>
                  <a:lnTo>
                    <a:pt x="1745" y="16"/>
                  </a:lnTo>
                  <a:lnTo>
                    <a:pt x="1746" y="15"/>
                  </a:lnTo>
                  <a:lnTo>
                    <a:pt x="1746" y="15"/>
                  </a:lnTo>
                  <a:lnTo>
                    <a:pt x="1747" y="14"/>
                  </a:lnTo>
                  <a:lnTo>
                    <a:pt x="1747" y="13"/>
                  </a:lnTo>
                  <a:lnTo>
                    <a:pt x="1748" y="13"/>
                  </a:lnTo>
                  <a:lnTo>
                    <a:pt x="1748" y="12"/>
                  </a:lnTo>
                  <a:lnTo>
                    <a:pt x="1749" y="11"/>
                  </a:lnTo>
                  <a:lnTo>
                    <a:pt x="1749" y="11"/>
                  </a:lnTo>
                  <a:lnTo>
                    <a:pt x="1750" y="10"/>
                  </a:lnTo>
                  <a:lnTo>
                    <a:pt x="1750" y="10"/>
                  </a:lnTo>
                  <a:lnTo>
                    <a:pt x="1751" y="9"/>
                  </a:lnTo>
                  <a:lnTo>
                    <a:pt x="1751" y="9"/>
                  </a:lnTo>
                  <a:lnTo>
                    <a:pt x="1752" y="8"/>
                  </a:lnTo>
                  <a:lnTo>
                    <a:pt x="1752" y="8"/>
                  </a:lnTo>
                  <a:lnTo>
                    <a:pt x="1753" y="7"/>
                  </a:lnTo>
                  <a:lnTo>
                    <a:pt x="1753" y="7"/>
                  </a:lnTo>
                  <a:lnTo>
                    <a:pt x="1754" y="6"/>
                  </a:lnTo>
                  <a:lnTo>
                    <a:pt x="1754" y="6"/>
                  </a:lnTo>
                  <a:lnTo>
                    <a:pt x="1755" y="5"/>
                  </a:lnTo>
                  <a:lnTo>
                    <a:pt x="1755" y="5"/>
                  </a:lnTo>
                  <a:lnTo>
                    <a:pt x="1756" y="5"/>
                  </a:lnTo>
                  <a:lnTo>
                    <a:pt x="1756" y="4"/>
                  </a:lnTo>
                  <a:lnTo>
                    <a:pt x="1757" y="4"/>
                  </a:lnTo>
                  <a:lnTo>
                    <a:pt x="1757" y="4"/>
                  </a:lnTo>
                  <a:lnTo>
                    <a:pt x="1757" y="3"/>
                  </a:lnTo>
                  <a:lnTo>
                    <a:pt x="1758" y="3"/>
                  </a:lnTo>
                  <a:lnTo>
                    <a:pt x="1758" y="3"/>
                  </a:lnTo>
                  <a:lnTo>
                    <a:pt x="1759" y="2"/>
                  </a:lnTo>
                  <a:lnTo>
                    <a:pt x="1759" y="2"/>
                  </a:lnTo>
                  <a:lnTo>
                    <a:pt x="1760" y="2"/>
                  </a:lnTo>
                  <a:lnTo>
                    <a:pt x="1760" y="2"/>
                  </a:lnTo>
                  <a:lnTo>
                    <a:pt x="1761" y="1"/>
                  </a:lnTo>
                  <a:lnTo>
                    <a:pt x="1761" y="1"/>
                  </a:lnTo>
                  <a:lnTo>
                    <a:pt x="1762" y="1"/>
                  </a:lnTo>
                  <a:lnTo>
                    <a:pt x="1762" y="1"/>
                  </a:lnTo>
                  <a:lnTo>
                    <a:pt x="1763" y="1"/>
                  </a:lnTo>
                  <a:lnTo>
                    <a:pt x="1763" y="1"/>
                  </a:lnTo>
                  <a:lnTo>
                    <a:pt x="1764" y="1"/>
                  </a:lnTo>
                  <a:lnTo>
                    <a:pt x="1764" y="0"/>
                  </a:lnTo>
                  <a:lnTo>
                    <a:pt x="1765" y="0"/>
                  </a:lnTo>
                  <a:lnTo>
                    <a:pt x="1765" y="0"/>
                  </a:lnTo>
                  <a:lnTo>
                    <a:pt x="1766" y="0"/>
                  </a:lnTo>
                  <a:lnTo>
                    <a:pt x="1766" y="0"/>
                  </a:lnTo>
                  <a:lnTo>
                    <a:pt x="1767" y="0"/>
                  </a:lnTo>
                  <a:lnTo>
                    <a:pt x="1767" y="0"/>
                  </a:lnTo>
                  <a:lnTo>
                    <a:pt x="1768" y="0"/>
                  </a:lnTo>
                  <a:lnTo>
                    <a:pt x="1768" y="0"/>
                  </a:lnTo>
                  <a:lnTo>
                    <a:pt x="1769" y="0"/>
                  </a:lnTo>
                  <a:lnTo>
                    <a:pt x="1769" y="0"/>
                  </a:lnTo>
                  <a:lnTo>
                    <a:pt x="1770" y="1"/>
                  </a:lnTo>
                  <a:lnTo>
                    <a:pt x="1770" y="1"/>
                  </a:lnTo>
                  <a:lnTo>
                    <a:pt x="1771" y="1"/>
                  </a:lnTo>
                  <a:lnTo>
                    <a:pt x="1771" y="1"/>
                  </a:lnTo>
                  <a:lnTo>
                    <a:pt x="1772" y="1"/>
                  </a:lnTo>
                  <a:lnTo>
                    <a:pt x="1772" y="1"/>
                  </a:lnTo>
                  <a:lnTo>
                    <a:pt x="1773" y="1"/>
                  </a:lnTo>
                  <a:lnTo>
                    <a:pt x="1773" y="2"/>
                  </a:lnTo>
                  <a:lnTo>
                    <a:pt x="1774" y="2"/>
                  </a:lnTo>
                  <a:lnTo>
                    <a:pt x="1774" y="2"/>
                  </a:lnTo>
                  <a:lnTo>
                    <a:pt x="1775" y="2"/>
                  </a:lnTo>
                  <a:lnTo>
                    <a:pt x="1775" y="3"/>
                  </a:lnTo>
                  <a:lnTo>
                    <a:pt x="1776" y="3"/>
                  </a:lnTo>
                  <a:lnTo>
                    <a:pt x="1776" y="3"/>
                  </a:lnTo>
                  <a:lnTo>
                    <a:pt x="1777" y="4"/>
                  </a:lnTo>
                  <a:lnTo>
                    <a:pt x="1777" y="4"/>
                  </a:lnTo>
                  <a:lnTo>
                    <a:pt x="1778" y="4"/>
                  </a:lnTo>
                  <a:lnTo>
                    <a:pt x="1778" y="5"/>
                  </a:lnTo>
                  <a:lnTo>
                    <a:pt x="1779" y="5"/>
                  </a:lnTo>
                  <a:lnTo>
                    <a:pt x="1779" y="6"/>
                  </a:lnTo>
                  <a:lnTo>
                    <a:pt x="1779" y="6"/>
                  </a:lnTo>
                  <a:lnTo>
                    <a:pt x="1780" y="6"/>
                  </a:lnTo>
                  <a:lnTo>
                    <a:pt x="1780" y="7"/>
                  </a:lnTo>
                  <a:lnTo>
                    <a:pt x="1781" y="7"/>
                  </a:lnTo>
                  <a:lnTo>
                    <a:pt x="1781" y="8"/>
                  </a:lnTo>
                  <a:lnTo>
                    <a:pt x="1782" y="8"/>
                  </a:lnTo>
                  <a:lnTo>
                    <a:pt x="1782" y="9"/>
                  </a:lnTo>
                  <a:lnTo>
                    <a:pt x="1783" y="9"/>
                  </a:lnTo>
                  <a:lnTo>
                    <a:pt x="1783" y="10"/>
                  </a:lnTo>
                  <a:lnTo>
                    <a:pt x="1784" y="10"/>
                  </a:lnTo>
                  <a:lnTo>
                    <a:pt x="1784" y="11"/>
                  </a:lnTo>
                  <a:lnTo>
                    <a:pt x="1785" y="12"/>
                  </a:lnTo>
                  <a:lnTo>
                    <a:pt x="1785" y="12"/>
                  </a:lnTo>
                  <a:lnTo>
                    <a:pt x="1786" y="13"/>
                  </a:lnTo>
                  <a:lnTo>
                    <a:pt x="1786" y="14"/>
                  </a:lnTo>
                  <a:lnTo>
                    <a:pt x="1787" y="14"/>
                  </a:lnTo>
                  <a:lnTo>
                    <a:pt x="1787" y="15"/>
                  </a:lnTo>
                  <a:lnTo>
                    <a:pt x="1788" y="16"/>
                  </a:lnTo>
                  <a:lnTo>
                    <a:pt x="1788" y="16"/>
                  </a:lnTo>
                  <a:lnTo>
                    <a:pt x="1789" y="17"/>
                  </a:lnTo>
                  <a:lnTo>
                    <a:pt x="1789" y="18"/>
                  </a:lnTo>
                  <a:lnTo>
                    <a:pt x="1790" y="18"/>
                  </a:lnTo>
                  <a:lnTo>
                    <a:pt x="1790" y="19"/>
                  </a:lnTo>
                  <a:lnTo>
                    <a:pt x="1791" y="20"/>
                  </a:lnTo>
                  <a:lnTo>
                    <a:pt x="1791" y="21"/>
                  </a:lnTo>
                  <a:lnTo>
                    <a:pt x="1792" y="22"/>
                  </a:lnTo>
                  <a:lnTo>
                    <a:pt x="1792" y="22"/>
                  </a:lnTo>
                  <a:lnTo>
                    <a:pt x="1793" y="23"/>
                  </a:lnTo>
                  <a:lnTo>
                    <a:pt x="1793" y="24"/>
                  </a:lnTo>
                  <a:lnTo>
                    <a:pt x="1794" y="25"/>
                  </a:lnTo>
                  <a:lnTo>
                    <a:pt x="1794" y="26"/>
                  </a:lnTo>
                  <a:lnTo>
                    <a:pt x="1795" y="27"/>
                  </a:lnTo>
                  <a:lnTo>
                    <a:pt x="1795" y="28"/>
                  </a:lnTo>
                  <a:lnTo>
                    <a:pt x="1796" y="29"/>
                  </a:lnTo>
                  <a:lnTo>
                    <a:pt x="1796" y="30"/>
                  </a:lnTo>
                  <a:lnTo>
                    <a:pt x="1797" y="30"/>
                  </a:lnTo>
                  <a:lnTo>
                    <a:pt x="1797" y="31"/>
                  </a:lnTo>
                  <a:lnTo>
                    <a:pt x="1798" y="32"/>
                  </a:lnTo>
                  <a:lnTo>
                    <a:pt x="1798" y="33"/>
                  </a:lnTo>
                  <a:lnTo>
                    <a:pt x="1799" y="34"/>
                  </a:lnTo>
                  <a:lnTo>
                    <a:pt x="1799" y="35"/>
                  </a:lnTo>
                  <a:lnTo>
                    <a:pt x="1800" y="36"/>
                  </a:lnTo>
                  <a:lnTo>
                    <a:pt x="1800" y="38"/>
                  </a:lnTo>
                  <a:lnTo>
                    <a:pt x="1801" y="39"/>
                  </a:lnTo>
                  <a:lnTo>
                    <a:pt x="1801" y="40"/>
                  </a:lnTo>
                  <a:lnTo>
                    <a:pt x="1801" y="41"/>
                  </a:lnTo>
                  <a:lnTo>
                    <a:pt x="1802" y="42"/>
                  </a:lnTo>
                  <a:lnTo>
                    <a:pt x="1802" y="43"/>
                  </a:lnTo>
                  <a:lnTo>
                    <a:pt x="1803" y="44"/>
                  </a:lnTo>
                  <a:lnTo>
                    <a:pt x="1803" y="45"/>
                  </a:lnTo>
                  <a:lnTo>
                    <a:pt x="1804" y="46"/>
                  </a:lnTo>
                  <a:lnTo>
                    <a:pt x="1804" y="47"/>
                  </a:lnTo>
                  <a:lnTo>
                    <a:pt x="1805" y="49"/>
                  </a:lnTo>
                  <a:lnTo>
                    <a:pt x="1805" y="50"/>
                  </a:lnTo>
                  <a:lnTo>
                    <a:pt x="1806" y="51"/>
                  </a:lnTo>
                  <a:lnTo>
                    <a:pt x="1806" y="52"/>
                  </a:lnTo>
                  <a:lnTo>
                    <a:pt x="1807" y="53"/>
                  </a:lnTo>
                  <a:lnTo>
                    <a:pt x="1807" y="55"/>
                  </a:lnTo>
                  <a:lnTo>
                    <a:pt x="1808" y="56"/>
                  </a:lnTo>
                  <a:lnTo>
                    <a:pt x="1808" y="57"/>
                  </a:lnTo>
                  <a:lnTo>
                    <a:pt x="1809" y="58"/>
                  </a:lnTo>
                  <a:lnTo>
                    <a:pt x="1809" y="60"/>
                  </a:lnTo>
                  <a:lnTo>
                    <a:pt x="1810" y="61"/>
                  </a:lnTo>
                  <a:lnTo>
                    <a:pt x="1810" y="62"/>
                  </a:lnTo>
                  <a:lnTo>
                    <a:pt x="1811" y="64"/>
                  </a:lnTo>
                  <a:lnTo>
                    <a:pt x="1811" y="65"/>
                  </a:lnTo>
                  <a:lnTo>
                    <a:pt x="1812" y="66"/>
                  </a:lnTo>
                  <a:lnTo>
                    <a:pt x="1812" y="68"/>
                  </a:lnTo>
                  <a:lnTo>
                    <a:pt x="1813" y="69"/>
                  </a:lnTo>
                  <a:lnTo>
                    <a:pt x="1813" y="70"/>
                  </a:lnTo>
                  <a:lnTo>
                    <a:pt x="1814" y="72"/>
                  </a:lnTo>
                  <a:lnTo>
                    <a:pt x="1814" y="73"/>
                  </a:lnTo>
                  <a:lnTo>
                    <a:pt x="1815" y="74"/>
                  </a:lnTo>
                  <a:lnTo>
                    <a:pt x="1815" y="76"/>
                  </a:lnTo>
                  <a:lnTo>
                    <a:pt x="1816" y="77"/>
                  </a:lnTo>
                  <a:lnTo>
                    <a:pt x="1816" y="79"/>
                  </a:lnTo>
                  <a:lnTo>
                    <a:pt x="1817" y="80"/>
                  </a:lnTo>
                  <a:lnTo>
                    <a:pt x="1817" y="81"/>
                  </a:lnTo>
                  <a:lnTo>
                    <a:pt x="1818" y="83"/>
                  </a:lnTo>
                  <a:lnTo>
                    <a:pt x="1818" y="84"/>
                  </a:lnTo>
                  <a:lnTo>
                    <a:pt x="1819" y="86"/>
                  </a:lnTo>
                  <a:lnTo>
                    <a:pt x="1819" y="87"/>
                  </a:lnTo>
                  <a:lnTo>
                    <a:pt x="1820" y="89"/>
                  </a:lnTo>
                  <a:lnTo>
                    <a:pt x="1820" y="90"/>
                  </a:lnTo>
                  <a:lnTo>
                    <a:pt x="1821" y="92"/>
                  </a:lnTo>
                  <a:lnTo>
                    <a:pt x="1821" y="93"/>
                  </a:lnTo>
                  <a:lnTo>
                    <a:pt x="1822" y="95"/>
                  </a:lnTo>
                  <a:lnTo>
                    <a:pt x="1822" y="96"/>
                  </a:lnTo>
                  <a:lnTo>
                    <a:pt x="1823" y="98"/>
                  </a:lnTo>
                  <a:lnTo>
                    <a:pt x="1823" y="99"/>
                  </a:lnTo>
                  <a:lnTo>
                    <a:pt x="1823" y="101"/>
                  </a:lnTo>
                  <a:lnTo>
                    <a:pt x="1824" y="102"/>
                  </a:lnTo>
                  <a:lnTo>
                    <a:pt x="1824" y="104"/>
                  </a:lnTo>
                  <a:lnTo>
                    <a:pt x="1825" y="105"/>
                  </a:lnTo>
                  <a:lnTo>
                    <a:pt x="1825" y="107"/>
                  </a:lnTo>
                  <a:lnTo>
                    <a:pt x="1826" y="108"/>
                  </a:lnTo>
                  <a:lnTo>
                    <a:pt x="1826" y="110"/>
                  </a:lnTo>
                  <a:lnTo>
                    <a:pt x="1827" y="112"/>
                  </a:lnTo>
                  <a:lnTo>
                    <a:pt x="1827" y="113"/>
                  </a:lnTo>
                  <a:lnTo>
                    <a:pt x="1828" y="115"/>
                  </a:lnTo>
                  <a:lnTo>
                    <a:pt x="1828" y="116"/>
                  </a:lnTo>
                  <a:lnTo>
                    <a:pt x="1829" y="118"/>
                  </a:lnTo>
                  <a:lnTo>
                    <a:pt x="1829" y="119"/>
                  </a:lnTo>
                  <a:lnTo>
                    <a:pt x="1830" y="121"/>
                  </a:lnTo>
                  <a:lnTo>
                    <a:pt x="1830" y="123"/>
                  </a:lnTo>
                  <a:lnTo>
                    <a:pt x="1831" y="124"/>
                  </a:lnTo>
                  <a:lnTo>
                    <a:pt x="1831" y="126"/>
                  </a:lnTo>
                  <a:lnTo>
                    <a:pt x="1832" y="128"/>
                  </a:lnTo>
                  <a:lnTo>
                    <a:pt x="1832" y="129"/>
                  </a:lnTo>
                  <a:lnTo>
                    <a:pt x="1833" y="131"/>
                  </a:lnTo>
                  <a:lnTo>
                    <a:pt x="1833" y="132"/>
                  </a:lnTo>
                  <a:lnTo>
                    <a:pt x="1834" y="134"/>
                  </a:lnTo>
                  <a:lnTo>
                    <a:pt x="1834" y="136"/>
                  </a:lnTo>
                  <a:lnTo>
                    <a:pt x="1835" y="137"/>
                  </a:lnTo>
                  <a:lnTo>
                    <a:pt x="1835" y="139"/>
                  </a:lnTo>
                  <a:lnTo>
                    <a:pt x="1836" y="141"/>
                  </a:lnTo>
                  <a:lnTo>
                    <a:pt x="1836" y="142"/>
                  </a:lnTo>
                  <a:lnTo>
                    <a:pt x="1837" y="144"/>
                  </a:lnTo>
                  <a:lnTo>
                    <a:pt x="1837" y="146"/>
                  </a:lnTo>
                  <a:lnTo>
                    <a:pt x="1838" y="147"/>
                  </a:lnTo>
                  <a:lnTo>
                    <a:pt x="1838" y="149"/>
                  </a:lnTo>
                  <a:lnTo>
                    <a:pt x="1839" y="151"/>
                  </a:lnTo>
                  <a:lnTo>
                    <a:pt x="1839" y="152"/>
                  </a:lnTo>
                  <a:lnTo>
                    <a:pt x="1840" y="154"/>
                  </a:lnTo>
                  <a:lnTo>
                    <a:pt x="1840" y="155"/>
                  </a:lnTo>
                  <a:lnTo>
                    <a:pt x="1841" y="157"/>
                  </a:lnTo>
                  <a:lnTo>
                    <a:pt x="1841" y="159"/>
                  </a:lnTo>
                  <a:lnTo>
                    <a:pt x="1842" y="160"/>
                  </a:lnTo>
                  <a:lnTo>
                    <a:pt x="1842" y="162"/>
                  </a:lnTo>
                  <a:lnTo>
                    <a:pt x="1843" y="164"/>
                  </a:lnTo>
                  <a:lnTo>
                    <a:pt x="1843" y="165"/>
                  </a:lnTo>
                  <a:lnTo>
                    <a:pt x="1844" y="167"/>
                  </a:lnTo>
                  <a:lnTo>
                    <a:pt x="1844" y="169"/>
                  </a:lnTo>
                  <a:lnTo>
                    <a:pt x="1845" y="170"/>
                  </a:lnTo>
                  <a:lnTo>
                    <a:pt x="1845" y="172"/>
                  </a:lnTo>
                  <a:lnTo>
                    <a:pt x="1845" y="174"/>
                  </a:lnTo>
                  <a:lnTo>
                    <a:pt x="1846" y="175"/>
                  </a:lnTo>
                  <a:lnTo>
                    <a:pt x="1846" y="177"/>
                  </a:lnTo>
                  <a:lnTo>
                    <a:pt x="1847" y="179"/>
                  </a:lnTo>
                  <a:lnTo>
                    <a:pt x="1847" y="180"/>
                  </a:lnTo>
                  <a:lnTo>
                    <a:pt x="1848" y="182"/>
                  </a:lnTo>
                  <a:lnTo>
                    <a:pt x="1848" y="184"/>
                  </a:lnTo>
                  <a:lnTo>
                    <a:pt x="1849" y="185"/>
                  </a:lnTo>
                  <a:lnTo>
                    <a:pt x="1849" y="187"/>
                  </a:lnTo>
                  <a:lnTo>
                    <a:pt x="1850" y="189"/>
                  </a:lnTo>
                  <a:lnTo>
                    <a:pt x="1850" y="190"/>
                  </a:lnTo>
                  <a:lnTo>
                    <a:pt x="1851" y="192"/>
                  </a:lnTo>
                  <a:lnTo>
                    <a:pt x="1851" y="194"/>
                  </a:lnTo>
                  <a:lnTo>
                    <a:pt x="1852" y="195"/>
                  </a:lnTo>
                  <a:lnTo>
                    <a:pt x="1852" y="197"/>
                  </a:lnTo>
                  <a:lnTo>
                    <a:pt x="1853" y="199"/>
                  </a:lnTo>
                  <a:lnTo>
                    <a:pt x="1853" y="200"/>
                  </a:lnTo>
                  <a:lnTo>
                    <a:pt x="1854" y="202"/>
                  </a:lnTo>
                  <a:lnTo>
                    <a:pt x="1854" y="204"/>
                  </a:lnTo>
                  <a:lnTo>
                    <a:pt x="1855" y="205"/>
                  </a:lnTo>
                  <a:lnTo>
                    <a:pt x="1855" y="207"/>
                  </a:lnTo>
                  <a:lnTo>
                    <a:pt x="1856" y="208"/>
                  </a:lnTo>
                  <a:lnTo>
                    <a:pt x="1856" y="210"/>
                  </a:lnTo>
                  <a:lnTo>
                    <a:pt x="1857" y="212"/>
                  </a:lnTo>
                  <a:lnTo>
                    <a:pt x="1857" y="213"/>
                  </a:lnTo>
                  <a:lnTo>
                    <a:pt x="1858" y="215"/>
                  </a:lnTo>
                  <a:lnTo>
                    <a:pt x="1858" y="216"/>
                  </a:lnTo>
                  <a:lnTo>
                    <a:pt x="1859" y="218"/>
                  </a:lnTo>
                  <a:lnTo>
                    <a:pt x="1859" y="220"/>
                  </a:lnTo>
                  <a:lnTo>
                    <a:pt x="1860" y="221"/>
                  </a:lnTo>
                  <a:lnTo>
                    <a:pt x="1860" y="223"/>
                  </a:lnTo>
                  <a:lnTo>
                    <a:pt x="1861" y="224"/>
                  </a:lnTo>
                  <a:lnTo>
                    <a:pt x="1861" y="226"/>
                  </a:lnTo>
                  <a:lnTo>
                    <a:pt x="1862" y="227"/>
                  </a:lnTo>
                  <a:lnTo>
                    <a:pt x="1862" y="229"/>
                  </a:lnTo>
                  <a:lnTo>
                    <a:pt x="1863" y="231"/>
                  </a:lnTo>
                  <a:lnTo>
                    <a:pt x="1863" y="232"/>
                  </a:lnTo>
                  <a:lnTo>
                    <a:pt x="1864" y="234"/>
                  </a:lnTo>
                  <a:lnTo>
                    <a:pt x="1864" y="235"/>
                  </a:lnTo>
                  <a:lnTo>
                    <a:pt x="1865" y="237"/>
                  </a:lnTo>
                  <a:lnTo>
                    <a:pt x="1865" y="238"/>
                  </a:lnTo>
                  <a:lnTo>
                    <a:pt x="1866" y="240"/>
                  </a:lnTo>
                  <a:lnTo>
                    <a:pt x="1866" y="241"/>
                  </a:lnTo>
                  <a:lnTo>
                    <a:pt x="1867" y="243"/>
                  </a:lnTo>
                  <a:lnTo>
                    <a:pt x="1867" y="244"/>
                  </a:lnTo>
                  <a:lnTo>
                    <a:pt x="1868" y="246"/>
                  </a:lnTo>
                  <a:lnTo>
                    <a:pt x="1868" y="247"/>
                  </a:lnTo>
                  <a:lnTo>
                    <a:pt x="1868" y="249"/>
                  </a:lnTo>
                  <a:lnTo>
                    <a:pt x="1869" y="250"/>
                  </a:lnTo>
                  <a:lnTo>
                    <a:pt x="1869" y="251"/>
                  </a:lnTo>
                  <a:lnTo>
                    <a:pt x="1870" y="253"/>
                  </a:lnTo>
                  <a:lnTo>
                    <a:pt x="1870" y="254"/>
                  </a:lnTo>
                  <a:lnTo>
                    <a:pt x="1871" y="256"/>
                  </a:lnTo>
                  <a:lnTo>
                    <a:pt x="1871" y="257"/>
                  </a:lnTo>
                  <a:lnTo>
                    <a:pt x="1872" y="259"/>
                  </a:lnTo>
                  <a:lnTo>
                    <a:pt x="1872" y="260"/>
                  </a:lnTo>
                  <a:lnTo>
                    <a:pt x="1873" y="261"/>
                  </a:lnTo>
                  <a:lnTo>
                    <a:pt x="1873" y="263"/>
                  </a:lnTo>
                  <a:lnTo>
                    <a:pt x="1874" y="264"/>
                  </a:lnTo>
                  <a:lnTo>
                    <a:pt x="1874" y="265"/>
                  </a:lnTo>
                  <a:lnTo>
                    <a:pt x="1875" y="267"/>
                  </a:lnTo>
                  <a:lnTo>
                    <a:pt x="1875" y="268"/>
                  </a:lnTo>
                  <a:lnTo>
                    <a:pt x="1876" y="269"/>
                  </a:lnTo>
                  <a:lnTo>
                    <a:pt x="1876" y="271"/>
                  </a:lnTo>
                  <a:lnTo>
                    <a:pt x="1877" y="272"/>
                  </a:lnTo>
                  <a:lnTo>
                    <a:pt x="1877" y="273"/>
                  </a:lnTo>
                  <a:lnTo>
                    <a:pt x="1878" y="275"/>
                  </a:lnTo>
                  <a:lnTo>
                    <a:pt x="1878" y="276"/>
                  </a:lnTo>
                  <a:lnTo>
                    <a:pt x="1879" y="277"/>
                  </a:lnTo>
                  <a:lnTo>
                    <a:pt x="1879" y="278"/>
                  </a:lnTo>
                  <a:lnTo>
                    <a:pt x="1880" y="280"/>
                  </a:lnTo>
                  <a:lnTo>
                    <a:pt x="1880" y="281"/>
                  </a:lnTo>
                  <a:lnTo>
                    <a:pt x="1881" y="282"/>
                  </a:lnTo>
                  <a:lnTo>
                    <a:pt x="1881" y="283"/>
                  </a:lnTo>
                  <a:lnTo>
                    <a:pt x="1882" y="284"/>
                  </a:lnTo>
                  <a:lnTo>
                    <a:pt x="1882" y="286"/>
                  </a:lnTo>
                  <a:lnTo>
                    <a:pt x="1883" y="287"/>
                  </a:lnTo>
                  <a:lnTo>
                    <a:pt x="1883" y="288"/>
                  </a:lnTo>
                  <a:lnTo>
                    <a:pt x="1884" y="289"/>
                  </a:lnTo>
                  <a:lnTo>
                    <a:pt x="1884" y="290"/>
                  </a:lnTo>
                  <a:lnTo>
                    <a:pt x="1885" y="291"/>
                  </a:lnTo>
                  <a:lnTo>
                    <a:pt x="1885" y="292"/>
                  </a:lnTo>
                  <a:lnTo>
                    <a:pt x="1886" y="293"/>
                  </a:lnTo>
                  <a:lnTo>
                    <a:pt x="1886" y="295"/>
                  </a:lnTo>
                  <a:lnTo>
                    <a:pt x="1887" y="296"/>
                  </a:lnTo>
                  <a:lnTo>
                    <a:pt x="1887" y="297"/>
                  </a:lnTo>
                  <a:lnTo>
                    <a:pt x="1888" y="298"/>
                  </a:lnTo>
                  <a:lnTo>
                    <a:pt x="1888" y="299"/>
                  </a:lnTo>
                  <a:lnTo>
                    <a:pt x="1889" y="300"/>
                  </a:lnTo>
                  <a:lnTo>
                    <a:pt x="1889" y="301"/>
                  </a:lnTo>
                  <a:lnTo>
                    <a:pt x="1890" y="302"/>
                  </a:lnTo>
                  <a:lnTo>
                    <a:pt x="1890" y="303"/>
                  </a:lnTo>
                  <a:lnTo>
                    <a:pt x="1890" y="304"/>
                  </a:lnTo>
                  <a:lnTo>
                    <a:pt x="1891" y="305"/>
                  </a:lnTo>
                  <a:lnTo>
                    <a:pt x="1891" y="306"/>
                  </a:lnTo>
                  <a:lnTo>
                    <a:pt x="1892" y="306"/>
                  </a:lnTo>
                  <a:lnTo>
                    <a:pt x="1892" y="307"/>
                  </a:lnTo>
                  <a:lnTo>
                    <a:pt x="1893" y="308"/>
                  </a:lnTo>
                  <a:lnTo>
                    <a:pt x="1893" y="309"/>
                  </a:lnTo>
                  <a:lnTo>
                    <a:pt x="1894" y="310"/>
                  </a:lnTo>
                  <a:lnTo>
                    <a:pt x="1894" y="311"/>
                  </a:lnTo>
                  <a:lnTo>
                    <a:pt x="1895" y="312"/>
                  </a:lnTo>
                  <a:lnTo>
                    <a:pt x="1895" y="313"/>
                  </a:lnTo>
                  <a:lnTo>
                    <a:pt x="1896" y="313"/>
                  </a:lnTo>
                  <a:lnTo>
                    <a:pt x="1896" y="314"/>
                  </a:lnTo>
                  <a:lnTo>
                    <a:pt x="1897" y="315"/>
                  </a:lnTo>
                  <a:lnTo>
                    <a:pt x="1897" y="316"/>
                  </a:lnTo>
                  <a:lnTo>
                    <a:pt x="1898" y="316"/>
                  </a:lnTo>
                  <a:lnTo>
                    <a:pt x="1898" y="317"/>
                  </a:lnTo>
                  <a:lnTo>
                    <a:pt x="1899" y="318"/>
                  </a:lnTo>
                  <a:lnTo>
                    <a:pt x="1899" y="319"/>
                  </a:lnTo>
                  <a:lnTo>
                    <a:pt x="1900" y="319"/>
                  </a:lnTo>
                  <a:lnTo>
                    <a:pt x="1900" y="320"/>
                  </a:lnTo>
                  <a:lnTo>
                    <a:pt x="1901" y="321"/>
                  </a:lnTo>
                  <a:lnTo>
                    <a:pt x="1901" y="321"/>
                  </a:lnTo>
                  <a:lnTo>
                    <a:pt x="1902" y="322"/>
                  </a:lnTo>
                  <a:lnTo>
                    <a:pt x="1902" y="322"/>
                  </a:lnTo>
                  <a:lnTo>
                    <a:pt x="1903" y="323"/>
                  </a:lnTo>
                  <a:lnTo>
                    <a:pt x="1903" y="324"/>
                  </a:lnTo>
                  <a:lnTo>
                    <a:pt x="1904" y="324"/>
                  </a:lnTo>
                  <a:lnTo>
                    <a:pt x="1904" y="325"/>
                  </a:lnTo>
                  <a:lnTo>
                    <a:pt x="1905" y="325"/>
                  </a:lnTo>
                  <a:lnTo>
                    <a:pt x="1905" y="326"/>
                  </a:lnTo>
                  <a:lnTo>
                    <a:pt x="1906" y="326"/>
                  </a:lnTo>
                  <a:lnTo>
                    <a:pt x="1906" y="327"/>
                  </a:lnTo>
                  <a:lnTo>
                    <a:pt x="1907" y="327"/>
                  </a:lnTo>
                  <a:lnTo>
                    <a:pt x="1907" y="328"/>
                  </a:lnTo>
                  <a:lnTo>
                    <a:pt x="1908" y="328"/>
                  </a:lnTo>
                  <a:lnTo>
                    <a:pt x="1908" y="329"/>
                  </a:lnTo>
                  <a:lnTo>
                    <a:pt x="1909" y="329"/>
                  </a:lnTo>
                  <a:lnTo>
                    <a:pt x="1909" y="329"/>
                  </a:lnTo>
                  <a:lnTo>
                    <a:pt x="1910" y="330"/>
                  </a:lnTo>
                  <a:lnTo>
                    <a:pt x="1910" y="330"/>
                  </a:lnTo>
                  <a:lnTo>
                    <a:pt x="1911" y="330"/>
                  </a:lnTo>
                  <a:lnTo>
                    <a:pt x="1911" y="331"/>
                  </a:lnTo>
                  <a:lnTo>
                    <a:pt x="1912" y="331"/>
                  </a:lnTo>
                  <a:lnTo>
                    <a:pt x="1912" y="331"/>
                  </a:lnTo>
                  <a:lnTo>
                    <a:pt x="1912" y="332"/>
                  </a:lnTo>
                  <a:lnTo>
                    <a:pt x="1913" y="332"/>
                  </a:lnTo>
                  <a:lnTo>
                    <a:pt x="1913" y="332"/>
                  </a:lnTo>
                  <a:lnTo>
                    <a:pt x="1914" y="332"/>
                  </a:lnTo>
                  <a:lnTo>
                    <a:pt x="1914" y="333"/>
                  </a:lnTo>
                  <a:lnTo>
                    <a:pt x="1915" y="333"/>
                  </a:lnTo>
                  <a:lnTo>
                    <a:pt x="1915" y="333"/>
                  </a:lnTo>
                  <a:lnTo>
                    <a:pt x="1916" y="333"/>
                  </a:lnTo>
                  <a:lnTo>
                    <a:pt x="1916" y="333"/>
                  </a:lnTo>
                  <a:lnTo>
                    <a:pt x="1917" y="333"/>
                  </a:lnTo>
                  <a:lnTo>
                    <a:pt x="1917" y="333"/>
                  </a:lnTo>
                  <a:lnTo>
                    <a:pt x="1918" y="334"/>
                  </a:lnTo>
                  <a:lnTo>
                    <a:pt x="1918" y="334"/>
                  </a:lnTo>
                  <a:lnTo>
                    <a:pt x="1919" y="334"/>
                  </a:lnTo>
                  <a:lnTo>
                    <a:pt x="1919" y="334"/>
                  </a:lnTo>
                  <a:lnTo>
                    <a:pt x="1920" y="334"/>
                  </a:lnTo>
                  <a:lnTo>
                    <a:pt x="1920" y="334"/>
                  </a:lnTo>
                  <a:lnTo>
                    <a:pt x="1921" y="334"/>
                  </a:lnTo>
                  <a:lnTo>
                    <a:pt x="1921" y="334"/>
                  </a:lnTo>
                  <a:lnTo>
                    <a:pt x="1922" y="334"/>
                  </a:lnTo>
                  <a:lnTo>
                    <a:pt x="1922" y="334"/>
                  </a:lnTo>
                  <a:lnTo>
                    <a:pt x="1923" y="334"/>
                  </a:lnTo>
                  <a:lnTo>
                    <a:pt x="1923" y="333"/>
                  </a:lnTo>
                  <a:lnTo>
                    <a:pt x="1924" y="333"/>
                  </a:lnTo>
                  <a:lnTo>
                    <a:pt x="1924" y="333"/>
                  </a:lnTo>
                  <a:lnTo>
                    <a:pt x="1925" y="333"/>
                  </a:lnTo>
                  <a:lnTo>
                    <a:pt x="1925" y="333"/>
                  </a:lnTo>
                  <a:lnTo>
                    <a:pt x="1926" y="333"/>
                  </a:lnTo>
                  <a:lnTo>
                    <a:pt x="1926" y="333"/>
                  </a:lnTo>
                  <a:lnTo>
                    <a:pt x="1927" y="332"/>
                  </a:lnTo>
                  <a:lnTo>
                    <a:pt x="1927" y="332"/>
                  </a:lnTo>
                  <a:lnTo>
                    <a:pt x="1928" y="332"/>
                  </a:lnTo>
                  <a:lnTo>
                    <a:pt x="1928" y="332"/>
                  </a:lnTo>
                  <a:lnTo>
                    <a:pt x="1929" y="331"/>
                  </a:lnTo>
                  <a:lnTo>
                    <a:pt x="1929" y="331"/>
                  </a:lnTo>
                  <a:lnTo>
                    <a:pt x="1930" y="331"/>
                  </a:lnTo>
                  <a:lnTo>
                    <a:pt x="1930" y="330"/>
                  </a:lnTo>
                  <a:lnTo>
                    <a:pt x="1931" y="330"/>
                  </a:lnTo>
                  <a:lnTo>
                    <a:pt x="1931" y="330"/>
                  </a:lnTo>
                  <a:lnTo>
                    <a:pt x="1932" y="329"/>
                  </a:lnTo>
                  <a:lnTo>
                    <a:pt x="1932" y="329"/>
                  </a:lnTo>
                  <a:lnTo>
                    <a:pt x="1933" y="329"/>
                  </a:lnTo>
                  <a:lnTo>
                    <a:pt x="1933" y="328"/>
                  </a:lnTo>
                  <a:lnTo>
                    <a:pt x="1934" y="328"/>
                  </a:lnTo>
                  <a:lnTo>
                    <a:pt x="1934" y="327"/>
                  </a:lnTo>
                  <a:lnTo>
                    <a:pt x="1934" y="327"/>
                  </a:lnTo>
                  <a:lnTo>
                    <a:pt x="1935" y="326"/>
                  </a:lnTo>
                  <a:lnTo>
                    <a:pt x="1935" y="326"/>
                  </a:lnTo>
                  <a:lnTo>
                    <a:pt x="1936" y="325"/>
                  </a:lnTo>
                  <a:lnTo>
                    <a:pt x="1936" y="325"/>
                  </a:lnTo>
                  <a:lnTo>
                    <a:pt x="1937" y="324"/>
                  </a:lnTo>
                  <a:lnTo>
                    <a:pt x="1937" y="324"/>
                  </a:lnTo>
                  <a:lnTo>
                    <a:pt x="1938" y="323"/>
                  </a:lnTo>
                  <a:lnTo>
                    <a:pt x="1938" y="322"/>
                  </a:lnTo>
                  <a:lnTo>
                    <a:pt x="1939" y="322"/>
                  </a:lnTo>
                  <a:lnTo>
                    <a:pt x="1939" y="321"/>
                  </a:lnTo>
                  <a:lnTo>
                    <a:pt x="1940" y="321"/>
                  </a:lnTo>
                  <a:lnTo>
                    <a:pt x="1940" y="320"/>
                  </a:lnTo>
                  <a:lnTo>
                    <a:pt x="1941" y="319"/>
                  </a:lnTo>
                  <a:lnTo>
                    <a:pt x="1941" y="319"/>
                  </a:lnTo>
                  <a:lnTo>
                    <a:pt x="1942" y="318"/>
                  </a:lnTo>
                  <a:lnTo>
                    <a:pt x="1942" y="317"/>
                  </a:lnTo>
                  <a:lnTo>
                    <a:pt x="1943" y="316"/>
                  </a:lnTo>
                  <a:lnTo>
                    <a:pt x="1943" y="316"/>
                  </a:lnTo>
                  <a:lnTo>
                    <a:pt x="1944" y="315"/>
                  </a:lnTo>
                  <a:lnTo>
                    <a:pt x="1944" y="314"/>
                  </a:lnTo>
                  <a:lnTo>
                    <a:pt x="1945" y="313"/>
                  </a:lnTo>
                  <a:lnTo>
                    <a:pt x="1945" y="313"/>
                  </a:lnTo>
                  <a:lnTo>
                    <a:pt x="1946" y="312"/>
                  </a:lnTo>
                  <a:lnTo>
                    <a:pt x="1946" y="311"/>
                  </a:lnTo>
                  <a:lnTo>
                    <a:pt x="1947" y="310"/>
                  </a:lnTo>
                  <a:lnTo>
                    <a:pt x="1947" y="309"/>
                  </a:lnTo>
                  <a:lnTo>
                    <a:pt x="1948" y="308"/>
                  </a:lnTo>
                  <a:lnTo>
                    <a:pt x="1948" y="307"/>
                  </a:lnTo>
                  <a:lnTo>
                    <a:pt x="1949" y="306"/>
                  </a:lnTo>
                  <a:lnTo>
                    <a:pt x="1949" y="306"/>
                  </a:lnTo>
                  <a:lnTo>
                    <a:pt x="1950" y="305"/>
                  </a:lnTo>
                  <a:lnTo>
                    <a:pt x="1950" y="304"/>
                  </a:lnTo>
                  <a:lnTo>
                    <a:pt x="1951" y="303"/>
                  </a:lnTo>
                  <a:lnTo>
                    <a:pt x="1951" y="302"/>
                  </a:lnTo>
                  <a:lnTo>
                    <a:pt x="1952" y="301"/>
                  </a:lnTo>
                  <a:lnTo>
                    <a:pt x="1952" y="300"/>
                  </a:lnTo>
                  <a:lnTo>
                    <a:pt x="1953" y="299"/>
                  </a:lnTo>
                  <a:lnTo>
                    <a:pt x="1953" y="298"/>
                  </a:lnTo>
                  <a:lnTo>
                    <a:pt x="1954" y="297"/>
                  </a:lnTo>
                  <a:lnTo>
                    <a:pt x="1954" y="296"/>
                  </a:lnTo>
                  <a:lnTo>
                    <a:pt x="1955" y="295"/>
                  </a:lnTo>
                  <a:lnTo>
                    <a:pt x="1955" y="293"/>
                  </a:lnTo>
                  <a:lnTo>
                    <a:pt x="1956" y="292"/>
                  </a:lnTo>
                  <a:lnTo>
                    <a:pt x="1956" y="291"/>
                  </a:lnTo>
                  <a:lnTo>
                    <a:pt x="1956" y="290"/>
                  </a:lnTo>
                  <a:lnTo>
                    <a:pt x="1957" y="289"/>
                  </a:lnTo>
                  <a:lnTo>
                    <a:pt x="1957" y="288"/>
                  </a:lnTo>
                  <a:lnTo>
                    <a:pt x="1958" y="287"/>
                  </a:lnTo>
                  <a:lnTo>
                    <a:pt x="1958" y="286"/>
                  </a:lnTo>
                  <a:lnTo>
                    <a:pt x="1959" y="284"/>
                  </a:lnTo>
                  <a:lnTo>
                    <a:pt x="1959" y="283"/>
                  </a:lnTo>
                  <a:lnTo>
                    <a:pt x="1960" y="282"/>
                  </a:lnTo>
                  <a:lnTo>
                    <a:pt x="1960" y="281"/>
                  </a:lnTo>
                  <a:lnTo>
                    <a:pt x="1961" y="280"/>
                  </a:lnTo>
                  <a:lnTo>
                    <a:pt x="1961" y="278"/>
                  </a:lnTo>
                  <a:lnTo>
                    <a:pt x="1962" y="277"/>
                  </a:lnTo>
                  <a:lnTo>
                    <a:pt x="1962" y="276"/>
                  </a:lnTo>
                  <a:lnTo>
                    <a:pt x="1963" y="275"/>
                  </a:lnTo>
                  <a:lnTo>
                    <a:pt x="1963" y="273"/>
                  </a:lnTo>
                  <a:lnTo>
                    <a:pt x="1964" y="272"/>
                  </a:lnTo>
                  <a:lnTo>
                    <a:pt x="1964" y="271"/>
                  </a:lnTo>
                  <a:lnTo>
                    <a:pt x="1965" y="269"/>
                  </a:lnTo>
                  <a:lnTo>
                    <a:pt x="1965" y="268"/>
                  </a:lnTo>
                  <a:lnTo>
                    <a:pt x="1966" y="267"/>
                  </a:lnTo>
                  <a:lnTo>
                    <a:pt x="1966" y="265"/>
                  </a:lnTo>
                  <a:lnTo>
                    <a:pt x="1967" y="264"/>
                  </a:lnTo>
                  <a:lnTo>
                    <a:pt x="1967" y="263"/>
                  </a:lnTo>
                  <a:lnTo>
                    <a:pt x="1968" y="261"/>
                  </a:lnTo>
                  <a:lnTo>
                    <a:pt x="1968" y="260"/>
                  </a:lnTo>
                  <a:lnTo>
                    <a:pt x="1969" y="258"/>
                  </a:lnTo>
                  <a:lnTo>
                    <a:pt x="1969" y="257"/>
                  </a:lnTo>
                  <a:lnTo>
                    <a:pt x="1970" y="256"/>
                  </a:lnTo>
                  <a:lnTo>
                    <a:pt x="1970" y="254"/>
                  </a:lnTo>
                  <a:lnTo>
                    <a:pt x="1971" y="253"/>
                  </a:lnTo>
                  <a:lnTo>
                    <a:pt x="1971" y="251"/>
                  </a:lnTo>
                  <a:lnTo>
                    <a:pt x="1972" y="250"/>
                  </a:lnTo>
                  <a:lnTo>
                    <a:pt x="1972" y="249"/>
                  </a:lnTo>
                  <a:lnTo>
                    <a:pt x="1973" y="247"/>
                  </a:lnTo>
                  <a:lnTo>
                    <a:pt x="1973" y="246"/>
                  </a:lnTo>
                  <a:lnTo>
                    <a:pt x="1974" y="244"/>
                  </a:lnTo>
                  <a:lnTo>
                    <a:pt x="1974" y="243"/>
                  </a:lnTo>
                  <a:lnTo>
                    <a:pt x="1975" y="241"/>
                  </a:lnTo>
                  <a:lnTo>
                    <a:pt x="1975" y="240"/>
                  </a:lnTo>
                  <a:lnTo>
                    <a:pt x="1976" y="238"/>
                  </a:lnTo>
                  <a:lnTo>
                    <a:pt x="1976" y="237"/>
                  </a:lnTo>
                  <a:lnTo>
                    <a:pt x="1977" y="235"/>
                  </a:lnTo>
                  <a:lnTo>
                    <a:pt x="1977" y="234"/>
                  </a:lnTo>
                  <a:lnTo>
                    <a:pt x="1978" y="232"/>
                  </a:lnTo>
                  <a:lnTo>
                    <a:pt x="1978" y="231"/>
                  </a:lnTo>
                  <a:lnTo>
                    <a:pt x="1978" y="229"/>
                  </a:lnTo>
                  <a:lnTo>
                    <a:pt x="1979" y="227"/>
                  </a:lnTo>
                  <a:lnTo>
                    <a:pt x="1979" y="226"/>
                  </a:lnTo>
                  <a:lnTo>
                    <a:pt x="1980" y="224"/>
                  </a:lnTo>
                  <a:lnTo>
                    <a:pt x="1980" y="223"/>
                  </a:lnTo>
                  <a:lnTo>
                    <a:pt x="1981" y="221"/>
                  </a:lnTo>
                  <a:lnTo>
                    <a:pt x="1981" y="220"/>
                  </a:lnTo>
                  <a:lnTo>
                    <a:pt x="1982" y="218"/>
                  </a:lnTo>
                  <a:lnTo>
                    <a:pt x="1982" y="216"/>
                  </a:lnTo>
                  <a:lnTo>
                    <a:pt x="1983" y="215"/>
                  </a:lnTo>
                  <a:lnTo>
                    <a:pt x="1983" y="213"/>
                  </a:lnTo>
                  <a:lnTo>
                    <a:pt x="1984" y="212"/>
                  </a:lnTo>
                  <a:lnTo>
                    <a:pt x="1984" y="210"/>
                  </a:lnTo>
                  <a:lnTo>
                    <a:pt x="1985" y="208"/>
                  </a:lnTo>
                  <a:lnTo>
                    <a:pt x="1985" y="207"/>
                  </a:lnTo>
                  <a:lnTo>
                    <a:pt x="1986" y="205"/>
                  </a:lnTo>
                  <a:lnTo>
                    <a:pt x="1986" y="204"/>
                  </a:lnTo>
                  <a:lnTo>
                    <a:pt x="1987" y="202"/>
                  </a:lnTo>
                  <a:lnTo>
                    <a:pt x="1987" y="200"/>
                  </a:lnTo>
                  <a:lnTo>
                    <a:pt x="1988" y="199"/>
                  </a:lnTo>
                  <a:lnTo>
                    <a:pt x="1988" y="197"/>
                  </a:lnTo>
                  <a:lnTo>
                    <a:pt x="1989" y="195"/>
                  </a:lnTo>
                  <a:lnTo>
                    <a:pt x="1989" y="194"/>
                  </a:lnTo>
                  <a:lnTo>
                    <a:pt x="1990" y="192"/>
                  </a:lnTo>
                  <a:lnTo>
                    <a:pt x="1990" y="190"/>
                  </a:lnTo>
                  <a:lnTo>
                    <a:pt x="1991" y="189"/>
                  </a:lnTo>
                  <a:lnTo>
                    <a:pt x="1991" y="187"/>
                  </a:lnTo>
                  <a:lnTo>
                    <a:pt x="1992" y="185"/>
                  </a:lnTo>
                  <a:lnTo>
                    <a:pt x="1992" y="184"/>
                  </a:lnTo>
                  <a:lnTo>
                    <a:pt x="1993" y="182"/>
                  </a:lnTo>
                  <a:lnTo>
                    <a:pt x="1993" y="180"/>
                  </a:lnTo>
                  <a:lnTo>
                    <a:pt x="1994" y="179"/>
                  </a:lnTo>
                  <a:lnTo>
                    <a:pt x="1994" y="177"/>
                  </a:lnTo>
                  <a:lnTo>
                    <a:pt x="1995" y="175"/>
                  </a:lnTo>
                  <a:lnTo>
                    <a:pt x="1995" y="174"/>
                  </a:lnTo>
                  <a:lnTo>
                    <a:pt x="1996" y="172"/>
                  </a:lnTo>
                  <a:lnTo>
                    <a:pt x="1996" y="170"/>
                  </a:lnTo>
                  <a:lnTo>
                    <a:pt x="1997" y="169"/>
                  </a:lnTo>
                  <a:lnTo>
                    <a:pt x="1997" y="167"/>
                  </a:lnTo>
                  <a:lnTo>
                    <a:pt x="1998" y="165"/>
                  </a:lnTo>
                  <a:lnTo>
                    <a:pt x="1998" y="164"/>
                  </a:lnTo>
                  <a:lnTo>
                    <a:pt x="1999" y="162"/>
                  </a:lnTo>
                  <a:lnTo>
                    <a:pt x="1999" y="160"/>
                  </a:lnTo>
                  <a:lnTo>
                    <a:pt x="2000" y="159"/>
                  </a:lnTo>
                  <a:lnTo>
                    <a:pt x="2000" y="157"/>
                  </a:lnTo>
                  <a:lnTo>
                    <a:pt x="2001" y="155"/>
                  </a:lnTo>
                  <a:lnTo>
                    <a:pt x="2001" y="154"/>
                  </a:lnTo>
                  <a:lnTo>
                    <a:pt x="2001" y="152"/>
                  </a:lnTo>
                  <a:lnTo>
                    <a:pt x="2002" y="150"/>
                  </a:lnTo>
                  <a:lnTo>
                    <a:pt x="2002" y="149"/>
                  </a:lnTo>
                  <a:lnTo>
                    <a:pt x="2003" y="147"/>
                  </a:lnTo>
                  <a:lnTo>
                    <a:pt x="2003" y="145"/>
                  </a:lnTo>
                  <a:lnTo>
                    <a:pt x="2004" y="144"/>
                  </a:lnTo>
                  <a:lnTo>
                    <a:pt x="2004" y="142"/>
                  </a:lnTo>
                  <a:lnTo>
                    <a:pt x="2005" y="141"/>
                  </a:lnTo>
                  <a:lnTo>
                    <a:pt x="2005" y="139"/>
                  </a:lnTo>
                  <a:lnTo>
                    <a:pt x="2006" y="137"/>
                  </a:lnTo>
                  <a:lnTo>
                    <a:pt x="2006" y="136"/>
                  </a:lnTo>
                  <a:lnTo>
                    <a:pt x="2007" y="134"/>
                  </a:lnTo>
                  <a:lnTo>
                    <a:pt x="2007" y="132"/>
                  </a:lnTo>
                  <a:lnTo>
                    <a:pt x="2008" y="131"/>
                  </a:lnTo>
                  <a:lnTo>
                    <a:pt x="2008" y="129"/>
                  </a:lnTo>
                  <a:lnTo>
                    <a:pt x="2009" y="127"/>
                  </a:lnTo>
                  <a:lnTo>
                    <a:pt x="2009" y="126"/>
                  </a:lnTo>
                  <a:lnTo>
                    <a:pt x="2010" y="124"/>
                  </a:lnTo>
                  <a:lnTo>
                    <a:pt x="2010" y="123"/>
                  </a:lnTo>
                  <a:lnTo>
                    <a:pt x="2011" y="121"/>
                  </a:lnTo>
                  <a:lnTo>
                    <a:pt x="2011" y="119"/>
                  </a:lnTo>
                  <a:lnTo>
                    <a:pt x="2012" y="118"/>
                  </a:lnTo>
                  <a:lnTo>
                    <a:pt x="2012" y="116"/>
                  </a:lnTo>
                  <a:lnTo>
                    <a:pt x="2013" y="115"/>
                  </a:lnTo>
                  <a:lnTo>
                    <a:pt x="2013" y="113"/>
                  </a:lnTo>
                  <a:lnTo>
                    <a:pt x="2014" y="112"/>
                  </a:lnTo>
                  <a:lnTo>
                    <a:pt x="2014" y="110"/>
                  </a:lnTo>
                  <a:lnTo>
                    <a:pt x="2015" y="108"/>
                  </a:lnTo>
                  <a:lnTo>
                    <a:pt x="2015" y="107"/>
                  </a:lnTo>
                  <a:lnTo>
                    <a:pt x="2016" y="105"/>
                  </a:lnTo>
                  <a:lnTo>
                    <a:pt x="2016" y="104"/>
                  </a:lnTo>
                  <a:lnTo>
                    <a:pt x="2017" y="102"/>
                  </a:lnTo>
                  <a:lnTo>
                    <a:pt x="2017" y="101"/>
                  </a:lnTo>
                  <a:lnTo>
                    <a:pt x="2018" y="99"/>
                  </a:lnTo>
                  <a:lnTo>
                    <a:pt x="2018" y="98"/>
                  </a:lnTo>
                  <a:lnTo>
                    <a:pt x="2019" y="96"/>
                  </a:lnTo>
                  <a:lnTo>
                    <a:pt x="2019" y="95"/>
                  </a:lnTo>
                  <a:lnTo>
                    <a:pt x="2020" y="93"/>
                  </a:lnTo>
                  <a:lnTo>
                    <a:pt x="2020" y="92"/>
                  </a:lnTo>
                  <a:lnTo>
                    <a:pt x="2021" y="90"/>
                  </a:lnTo>
                  <a:lnTo>
                    <a:pt x="2021" y="89"/>
                  </a:lnTo>
                  <a:lnTo>
                    <a:pt x="2022" y="87"/>
                  </a:lnTo>
                  <a:lnTo>
                    <a:pt x="2022" y="86"/>
                  </a:lnTo>
                  <a:lnTo>
                    <a:pt x="2023" y="84"/>
                  </a:lnTo>
                  <a:lnTo>
                    <a:pt x="2023" y="83"/>
                  </a:lnTo>
                  <a:lnTo>
                    <a:pt x="2023" y="81"/>
                  </a:lnTo>
                  <a:lnTo>
                    <a:pt x="2024" y="80"/>
                  </a:lnTo>
                  <a:lnTo>
                    <a:pt x="2024" y="79"/>
                  </a:lnTo>
                  <a:lnTo>
                    <a:pt x="2025" y="77"/>
                  </a:lnTo>
                  <a:lnTo>
                    <a:pt x="2025" y="76"/>
                  </a:lnTo>
                  <a:lnTo>
                    <a:pt x="2026" y="74"/>
                  </a:lnTo>
                  <a:lnTo>
                    <a:pt x="2026" y="73"/>
                  </a:lnTo>
                  <a:lnTo>
                    <a:pt x="2027" y="72"/>
                  </a:lnTo>
                  <a:lnTo>
                    <a:pt x="2027" y="70"/>
                  </a:lnTo>
                  <a:lnTo>
                    <a:pt x="2028" y="69"/>
                  </a:lnTo>
                  <a:lnTo>
                    <a:pt x="2028" y="68"/>
                  </a:lnTo>
                  <a:lnTo>
                    <a:pt x="2029" y="66"/>
                  </a:lnTo>
                  <a:lnTo>
                    <a:pt x="2029" y="65"/>
                  </a:lnTo>
                  <a:lnTo>
                    <a:pt x="2030" y="64"/>
                  </a:lnTo>
                  <a:lnTo>
                    <a:pt x="2030" y="62"/>
                  </a:lnTo>
                  <a:lnTo>
                    <a:pt x="2031" y="61"/>
                  </a:lnTo>
                  <a:lnTo>
                    <a:pt x="2031" y="60"/>
                  </a:lnTo>
                  <a:lnTo>
                    <a:pt x="2032" y="58"/>
                  </a:lnTo>
                  <a:lnTo>
                    <a:pt x="2032" y="57"/>
                  </a:lnTo>
                  <a:lnTo>
                    <a:pt x="2033" y="56"/>
                  </a:lnTo>
                  <a:lnTo>
                    <a:pt x="2033" y="55"/>
                  </a:lnTo>
                  <a:lnTo>
                    <a:pt x="2034" y="53"/>
                  </a:lnTo>
                  <a:lnTo>
                    <a:pt x="2034" y="52"/>
                  </a:lnTo>
                  <a:lnTo>
                    <a:pt x="2035" y="51"/>
                  </a:lnTo>
                  <a:lnTo>
                    <a:pt x="2035" y="50"/>
                  </a:lnTo>
                  <a:lnTo>
                    <a:pt x="2036" y="49"/>
                  </a:lnTo>
                  <a:lnTo>
                    <a:pt x="2036" y="47"/>
                  </a:lnTo>
                  <a:lnTo>
                    <a:pt x="2037" y="46"/>
                  </a:lnTo>
                  <a:lnTo>
                    <a:pt x="2037" y="45"/>
                  </a:lnTo>
                  <a:lnTo>
                    <a:pt x="2038" y="44"/>
                  </a:lnTo>
                  <a:lnTo>
                    <a:pt x="2038" y="43"/>
                  </a:lnTo>
                  <a:lnTo>
                    <a:pt x="2039" y="42"/>
                  </a:lnTo>
                  <a:lnTo>
                    <a:pt x="2039" y="41"/>
                  </a:lnTo>
                  <a:lnTo>
                    <a:pt x="2040" y="40"/>
                  </a:lnTo>
                  <a:lnTo>
                    <a:pt x="2040" y="39"/>
                  </a:lnTo>
                  <a:lnTo>
                    <a:pt x="2041" y="37"/>
                  </a:lnTo>
                  <a:lnTo>
                    <a:pt x="2041" y="36"/>
                  </a:lnTo>
                  <a:lnTo>
                    <a:pt x="2042" y="35"/>
                  </a:lnTo>
                  <a:lnTo>
                    <a:pt x="2042" y="34"/>
                  </a:lnTo>
                  <a:lnTo>
                    <a:pt x="2043" y="33"/>
                  </a:lnTo>
                  <a:lnTo>
                    <a:pt x="2043" y="32"/>
                  </a:lnTo>
                  <a:lnTo>
                    <a:pt x="2044" y="31"/>
                  </a:lnTo>
                  <a:lnTo>
                    <a:pt x="2044" y="30"/>
                  </a:lnTo>
                  <a:lnTo>
                    <a:pt x="2045" y="30"/>
                  </a:lnTo>
                  <a:lnTo>
                    <a:pt x="2045" y="29"/>
                  </a:lnTo>
                  <a:lnTo>
                    <a:pt x="2045" y="28"/>
                  </a:lnTo>
                  <a:lnTo>
                    <a:pt x="2046" y="27"/>
                  </a:lnTo>
                  <a:lnTo>
                    <a:pt x="2046" y="26"/>
                  </a:lnTo>
                  <a:lnTo>
                    <a:pt x="2047" y="25"/>
                  </a:lnTo>
                  <a:lnTo>
                    <a:pt x="2047" y="24"/>
                  </a:lnTo>
                  <a:lnTo>
                    <a:pt x="2048" y="23"/>
                  </a:lnTo>
                  <a:lnTo>
                    <a:pt x="2048" y="22"/>
                  </a:lnTo>
                  <a:lnTo>
                    <a:pt x="2049" y="22"/>
                  </a:lnTo>
                  <a:lnTo>
                    <a:pt x="2049" y="21"/>
                  </a:lnTo>
                  <a:lnTo>
                    <a:pt x="2050" y="20"/>
                  </a:lnTo>
                  <a:lnTo>
                    <a:pt x="2050" y="19"/>
                  </a:lnTo>
                  <a:lnTo>
                    <a:pt x="2051" y="18"/>
                  </a:lnTo>
                  <a:lnTo>
                    <a:pt x="2051" y="18"/>
                  </a:lnTo>
                  <a:lnTo>
                    <a:pt x="2052" y="17"/>
                  </a:lnTo>
                  <a:lnTo>
                    <a:pt x="2052" y="16"/>
                  </a:lnTo>
                  <a:lnTo>
                    <a:pt x="2053" y="16"/>
                  </a:lnTo>
                  <a:lnTo>
                    <a:pt x="2053" y="15"/>
                  </a:lnTo>
                  <a:lnTo>
                    <a:pt x="2054" y="14"/>
                  </a:lnTo>
                  <a:lnTo>
                    <a:pt x="2054" y="14"/>
                  </a:lnTo>
                  <a:lnTo>
                    <a:pt x="2055" y="13"/>
                  </a:lnTo>
                  <a:lnTo>
                    <a:pt x="2055" y="12"/>
                  </a:lnTo>
                  <a:lnTo>
                    <a:pt x="2056" y="12"/>
                  </a:lnTo>
                  <a:lnTo>
                    <a:pt x="2056" y="11"/>
                  </a:lnTo>
                  <a:lnTo>
                    <a:pt x="2057" y="10"/>
                  </a:lnTo>
                  <a:lnTo>
                    <a:pt x="2057" y="10"/>
                  </a:lnTo>
                  <a:lnTo>
                    <a:pt x="2058" y="9"/>
                  </a:lnTo>
                  <a:lnTo>
                    <a:pt x="2058" y="9"/>
                  </a:lnTo>
                  <a:lnTo>
                    <a:pt x="2059" y="8"/>
                  </a:lnTo>
                  <a:lnTo>
                    <a:pt x="2059" y="8"/>
                  </a:lnTo>
                  <a:lnTo>
                    <a:pt x="2060" y="7"/>
                  </a:lnTo>
                  <a:lnTo>
                    <a:pt x="2060" y="7"/>
                  </a:lnTo>
                  <a:lnTo>
                    <a:pt x="2061" y="6"/>
                  </a:lnTo>
                  <a:lnTo>
                    <a:pt x="2061" y="6"/>
                  </a:lnTo>
                  <a:lnTo>
                    <a:pt x="2062" y="5"/>
                  </a:lnTo>
                  <a:lnTo>
                    <a:pt x="2062" y="5"/>
                  </a:lnTo>
                  <a:lnTo>
                    <a:pt x="2063" y="5"/>
                  </a:lnTo>
                  <a:lnTo>
                    <a:pt x="2063" y="4"/>
                  </a:lnTo>
                  <a:lnTo>
                    <a:pt x="2064" y="4"/>
                  </a:lnTo>
                  <a:lnTo>
                    <a:pt x="2064" y="4"/>
                  </a:lnTo>
                  <a:lnTo>
                    <a:pt x="2065" y="3"/>
                  </a:lnTo>
                  <a:lnTo>
                    <a:pt x="2065" y="3"/>
                  </a:lnTo>
                  <a:lnTo>
                    <a:pt x="2066" y="3"/>
                  </a:lnTo>
                  <a:lnTo>
                    <a:pt x="2066" y="2"/>
                  </a:lnTo>
                  <a:lnTo>
                    <a:pt x="2067" y="2"/>
                  </a:lnTo>
                  <a:lnTo>
                    <a:pt x="2067" y="2"/>
                  </a:lnTo>
                  <a:lnTo>
                    <a:pt x="2067" y="2"/>
                  </a:lnTo>
                  <a:lnTo>
                    <a:pt x="2068" y="1"/>
                  </a:lnTo>
                  <a:lnTo>
                    <a:pt x="2068" y="1"/>
                  </a:lnTo>
                  <a:lnTo>
                    <a:pt x="2069" y="1"/>
                  </a:lnTo>
                  <a:lnTo>
                    <a:pt x="2069" y="1"/>
                  </a:lnTo>
                  <a:lnTo>
                    <a:pt x="2070" y="1"/>
                  </a:lnTo>
                  <a:lnTo>
                    <a:pt x="2070" y="1"/>
                  </a:lnTo>
                  <a:lnTo>
                    <a:pt x="2071" y="1"/>
                  </a:lnTo>
                  <a:lnTo>
                    <a:pt x="2071" y="0"/>
                  </a:lnTo>
                  <a:lnTo>
                    <a:pt x="2072" y="0"/>
                  </a:lnTo>
                  <a:lnTo>
                    <a:pt x="2072" y="0"/>
                  </a:lnTo>
                  <a:lnTo>
                    <a:pt x="2073" y="0"/>
                  </a:lnTo>
                  <a:lnTo>
                    <a:pt x="2073" y="0"/>
                  </a:lnTo>
                  <a:lnTo>
                    <a:pt x="2074" y="0"/>
                  </a:lnTo>
                  <a:lnTo>
                    <a:pt x="2074" y="0"/>
                  </a:lnTo>
                  <a:lnTo>
                    <a:pt x="2075" y="0"/>
                  </a:lnTo>
                  <a:lnTo>
                    <a:pt x="2075" y="0"/>
                  </a:lnTo>
                  <a:lnTo>
                    <a:pt x="2076" y="0"/>
                  </a:lnTo>
                  <a:lnTo>
                    <a:pt x="2076" y="0"/>
                  </a:lnTo>
                  <a:lnTo>
                    <a:pt x="2077" y="1"/>
                  </a:lnTo>
                  <a:lnTo>
                    <a:pt x="2077" y="1"/>
                  </a:lnTo>
                  <a:lnTo>
                    <a:pt x="2078" y="1"/>
                  </a:lnTo>
                  <a:lnTo>
                    <a:pt x="2078" y="1"/>
                  </a:lnTo>
                  <a:lnTo>
                    <a:pt x="2079" y="1"/>
                  </a:lnTo>
                  <a:lnTo>
                    <a:pt x="2079" y="1"/>
                  </a:lnTo>
                  <a:lnTo>
                    <a:pt x="2080" y="1"/>
                  </a:lnTo>
                  <a:lnTo>
                    <a:pt x="2080" y="2"/>
                  </a:lnTo>
                  <a:lnTo>
                    <a:pt x="2081" y="2"/>
                  </a:lnTo>
                  <a:lnTo>
                    <a:pt x="2081" y="2"/>
                  </a:lnTo>
                  <a:lnTo>
                    <a:pt x="2082" y="2"/>
                  </a:lnTo>
                  <a:lnTo>
                    <a:pt x="2082" y="3"/>
                  </a:lnTo>
                  <a:lnTo>
                    <a:pt x="2083" y="3"/>
                  </a:lnTo>
                  <a:lnTo>
                    <a:pt x="2083" y="3"/>
                  </a:lnTo>
                  <a:lnTo>
                    <a:pt x="2084" y="4"/>
                  </a:lnTo>
                  <a:lnTo>
                    <a:pt x="2084" y="4"/>
                  </a:lnTo>
                  <a:lnTo>
                    <a:pt x="2085" y="4"/>
                  </a:lnTo>
                  <a:lnTo>
                    <a:pt x="2085" y="5"/>
                  </a:lnTo>
                  <a:lnTo>
                    <a:pt x="2086" y="5"/>
                  </a:lnTo>
                  <a:lnTo>
                    <a:pt x="2086" y="5"/>
                  </a:lnTo>
                  <a:lnTo>
                    <a:pt x="2087" y="6"/>
                  </a:lnTo>
                  <a:lnTo>
                    <a:pt x="2087" y="6"/>
                  </a:lnTo>
                  <a:lnTo>
                    <a:pt x="2088" y="7"/>
                  </a:lnTo>
                  <a:lnTo>
                    <a:pt x="2088" y="7"/>
                  </a:lnTo>
                  <a:lnTo>
                    <a:pt x="2089" y="8"/>
                  </a:lnTo>
                  <a:lnTo>
                    <a:pt x="2089" y="8"/>
                  </a:lnTo>
                  <a:lnTo>
                    <a:pt x="2089" y="9"/>
                  </a:lnTo>
                  <a:lnTo>
                    <a:pt x="2090" y="9"/>
                  </a:lnTo>
                  <a:lnTo>
                    <a:pt x="2090" y="10"/>
                  </a:lnTo>
                  <a:lnTo>
                    <a:pt x="2091" y="10"/>
                  </a:lnTo>
                  <a:lnTo>
                    <a:pt x="2091" y="11"/>
                  </a:lnTo>
                  <a:lnTo>
                    <a:pt x="2092" y="11"/>
                  </a:lnTo>
                  <a:lnTo>
                    <a:pt x="2092" y="12"/>
                  </a:lnTo>
                  <a:lnTo>
                    <a:pt x="2093" y="13"/>
                  </a:lnTo>
                  <a:lnTo>
                    <a:pt x="2093" y="13"/>
                  </a:lnTo>
                  <a:lnTo>
                    <a:pt x="2094" y="14"/>
                  </a:lnTo>
                  <a:lnTo>
                    <a:pt x="2094" y="15"/>
                  </a:lnTo>
                  <a:lnTo>
                    <a:pt x="2095" y="15"/>
                  </a:lnTo>
                  <a:lnTo>
                    <a:pt x="2095" y="16"/>
                  </a:lnTo>
                  <a:lnTo>
                    <a:pt x="2096" y="17"/>
                  </a:lnTo>
                  <a:lnTo>
                    <a:pt x="2096" y="17"/>
                  </a:lnTo>
                  <a:lnTo>
                    <a:pt x="2097" y="18"/>
                  </a:lnTo>
                  <a:lnTo>
                    <a:pt x="2097" y="19"/>
                  </a:lnTo>
                  <a:lnTo>
                    <a:pt x="2098" y="20"/>
                  </a:lnTo>
                  <a:lnTo>
                    <a:pt x="2098" y="21"/>
                  </a:lnTo>
                  <a:lnTo>
                    <a:pt x="2099" y="21"/>
                  </a:lnTo>
                  <a:lnTo>
                    <a:pt x="2099" y="22"/>
                  </a:lnTo>
                  <a:lnTo>
                    <a:pt x="2100" y="23"/>
                  </a:lnTo>
                  <a:lnTo>
                    <a:pt x="2100" y="24"/>
                  </a:lnTo>
                  <a:lnTo>
                    <a:pt x="2101" y="25"/>
                  </a:lnTo>
                  <a:lnTo>
                    <a:pt x="2101" y="26"/>
                  </a:lnTo>
                  <a:lnTo>
                    <a:pt x="2102" y="26"/>
                  </a:lnTo>
                  <a:lnTo>
                    <a:pt x="2102" y="27"/>
                  </a:lnTo>
                  <a:lnTo>
                    <a:pt x="2103" y="28"/>
                  </a:lnTo>
                  <a:lnTo>
                    <a:pt x="2103" y="29"/>
                  </a:lnTo>
                  <a:lnTo>
                    <a:pt x="2104" y="30"/>
                  </a:lnTo>
                  <a:lnTo>
                    <a:pt x="2104" y="31"/>
                  </a:lnTo>
                  <a:lnTo>
                    <a:pt x="2105" y="32"/>
                  </a:lnTo>
                  <a:lnTo>
                    <a:pt x="2105" y="33"/>
                  </a:lnTo>
                  <a:lnTo>
                    <a:pt x="2106" y="34"/>
                  </a:lnTo>
                  <a:lnTo>
                    <a:pt x="2106" y="35"/>
                  </a:lnTo>
                  <a:lnTo>
                    <a:pt x="2107" y="36"/>
                  </a:lnTo>
                  <a:lnTo>
                    <a:pt x="2107" y="37"/>
                  </a:lnTo>
                  <a:lnTo>
                    <a:pt x="2108" y="38"/>
                  </a:lnTo>
                  <a:lnTo>
                    <a:pt x="2108" y="39"/>
                  </a:lnTo>
                  <a:lnTo>
                    <a:pt x="2109" y="40"/>
                  </a:lnTo>
                  <a:lnTo>
                    <a:pt x="2109" y="41"/>
                  </a:lnTo>
                  <a:lnTo>
                    <a:pt x="2110" y="43"/>
                  </a:lnTo>
                  <a:lnTo>
                    <a:pt x="2110" y="44"/>
                  </a:lnTo>
                  <a:lnTo>
                    <a:pt x="2111" y="45"/>
                  </a:lnTo>
                  <a:lnTo>
                    <a:pt x="2111" y="46"/>
                  </a:lnTo>
                  <a:lnTo>
                    <a:pt x="2112" y="47"/>
                  </a:lnTo>
                  <a:lnTo>
                    <a:pt x="2112" y="48"/>
                  </a:lnTo>
                  <a:lnTo>
                    <a:pt x="2112" y="49"/>
                  </a:lnTo>
                  <a:lnTo>
                    <a:pt x="2113" y="51"/>
                  </a:lnTo>
                  <a:lnTo>
                    <a:pt x="2113" y="52"/>
                  </a:lnTo>
                  <a:lnTo>
                    <a:pt x="2114" y="53"/>
                  </a:lnTo>
                  <a:lnTo>
                    <a:pt x="2114" y="54"/>
                  </a:lnTo>
                  <a:lnTo>
                    <a:pt x="2115" y="56"/>
                  </a:lnTo>
                  <a:lnTo>
                    <a:pt x="2115" y="57"/>
                  </a:lnTo>
                  <a:lnTo>
                    <a:pt x="2116" y="58"/>
                  </a:lnTo>
                  <a:lnTo>
                    <a:pt x="2116" y="59"/>
                  </a:lnTo>
                  <a:lnTo>
                    <a:pt x="2117" y="61"/>
                  </a:lnTo>
                  <a:lnTo>
                    <a:pt x="2117" y="62"/>
                  </a:lnTo>
                  <a:lnTo>
                    <a:pt x="2118" y="63"/>
                  </a:lnTo>
                  <a:lnTo>
                    <a:pt x="2118" y="64"/>
                  </a:lnTo>
                  <a:lnTo>
                    <a:pt x="2119" y="66"/>
                  </a:lnTo>
                  <a:lnTo>
                    <a:pt x="2119" y="67"/>
                  </a:lnTo>
                  <a:lnTo>
                    <a:pt x="2120" y="68"/>
                  </a:lnTo>
                  <a:lnTo>
                    <a:pt x="2120" y="70"/>
                  </a:lnTo>
                  <a:lnTo>
                    <a:pt x="2121" y="71"/>
                  </a:lnTo>
                  <a:lnTo>
                    <a:pt x="2121" y="73"/>
                  </a:lnTo>
                  <a:lnTo>
                    <a:pt x="2122" y="74"/>
                  </a:lnTo>
                  <a:lnTo>
                    <a:pt x="2122" y="75"/>
                  </a:lnTo>
                  <a:lnTo>
                    <a:pt x="2123" y="77"/>
                  </a:lnTo>
                  <a:lnTo>
                    <a:pt x="2123" y="78"/>
                  </a:lnTo>
                  <a:lnTo>
                    <a:pt x="2124" y="80"/>
                  </a:lnTo>
                  <a:lnTo>
                    <a:pt x="2124" y="81"/>
                  </a:lnTo>
                  <a:lnTo>
                    <a:pt x="2125" y="82"/>
                  </a:lnTo>
                  <a:lnTo>
                    <a:pt x="2125" y="84"/>
                  </a:lnTo>
                  <a:lnTo>
                    <a:pt x="2126" y="85"/>
                  </a:lnTo>
                  <a:lnTo>
                    <a:pt x="2126" y="87"/>
                  </a:lnTo>
                  <a:lnTo>
                    <a:pt x="2127" y="88"/>
                  </a:lnTo>
                  <a:lnTo>
                    <a:pt x="2127" y="90"/>
                  </a:lnTo>
                  <a:lnTo>
                    <a:pt x="2128" y="91"/>
                  </a:lnTo>
                  <a:lnTo>
                    <a:pt x="2128" y="93"/>
                  </a:lnTo>
                  <a:lnTo>
                    <a:pt x="2129" y="94"/>
                  </a:lnTo>
                  <a:lnTo>
                    <a:pt x="2129" y="96"/>
                  </a:lnTo>
                  <a:lnTo>
                    <a:pt x="2130" y="97"/>
                  </a:lnTo>
                  <a:lnTo>
                    <a:pt x="2130" y="99"/>
                  </a:lnTo>
                  <a:lnTo>
                    <a:pt x="2131" y="100"/>
                  </a:lnTo>
                  <a:lnTo>
                    <a:pt x="2131" y="102"/>
                  </a:lnTo>
                  <a:lnTo>
                    <a:pt x="2132" y="103"/>
                  </a:lnTo>
                  <a:lnTo>
                    <a:pt x="2132" y="105"/>
                  </a:lnTo>
                  <a:lnTo>
                    <a:pt x="2133" y="106"/>
                  </a:lnTo>
                  <a:lnTo>
                    <a:pt x="2133" y="108"/>
                  </a:lnTo>
                  <a:lnTo>
                    <a:pt x="2134" y="109"/>
                  </a:lnTo>
                  <a:lnTo>
                    <a:pt x="2134" y="111"/>
                  </a:lnTo>
                  <a:lnTo>
                    <a:pt x="2134" y="113"/>
                  </a:lnTo>
                  <a:lnTo>
                    <a:pt x="2135" y="114"/>
                  </a:lnTo>
                  <a:lnTo>
                    <a:pt x="2135" y="116"/>
                  </a:lnTo>
                  <a:lnTo>
                    <a:pt x="2136" y="117"/>
                  </a:lnTo>
                  <a:lnTo>
                    <a:pt x="2136" y="119"/>
                  </a:lnTo>
                  <a:lnTo>
                    <a:pt x="2137" y="121"/>
                  </a:lnTo>
                  <a:lnTo>
                    <a:pt x="2137" y="122"/>
                  </a:lnTo>
                  <a:lnTo>
                    <a:pt x="2138" y="124"/>
                  </a:lnTo>
                  <a:lnTo>
                    <a:pt x="2138" y="125"/>
                  </a:lnTo>
                  <a:lnTo>
                    <a:pt x="2139" y="127"/>
                  </a:lnTo>
                  <a:lnTo>
                    <a:pt x="2139" y="129"/>
                  </a:lnTo>
                  <a:lnTo>
                    <a:pt x="2140" y="130"/>
                  </a:lnTo>
                  <a:lnTo>
                    <a:pt x="2140" y="132"/>
                  </a:lnTo>
                  <a:lnTo>
                    <a:pt x="2141" y="133"/>
                  </a:lnTo>
                  <a:lnTo>
                    <a:pt x="2141" y="135"/>
                  </a:lnTo>
                  <a:lnTo>
                    <a:pt x="2142" y="137"/>
                  </a:lnTo>
                  <a:lnTo>
                    <a:pt x="2142" y="138"/>
                  </a:lnTo>
                  <a:lnTo>
                    <a:pt x="2143" y="140"/>
                  </a:lnTo>
                  <a:lnTo>
                    <a:pt x="2143" y="142"/>
                  </a:lnTo>
                  <a:lnTo>
                    <a:pt x="2144" y="143"/>
                  </a:lnTo>
                  <a:lnTo>
                    <a:pt x="2144" y="145"/>
                  </a:lnTo>
                  <a:lnTo>
                    <a:pt x="2145" y="147"/>
                  </a:lnTo>
                  <a:lnTo>
                    <a:pt x="2145" y="148"/>
                  </a:lnTo>
                  <a:lnTo>
                    <a:pt x="2146" y="150"/>
                  </a:lnTo>
                  <a:lnTo>
                    <a:pt x="2146" y="152"/>
                  </a:lnTo>
                  <a:lnTo>
                    <a:pt x="2147" y="153"/>
                  </a:lnTo>
                  <a:lnTo>
                    <a:pt x="2147" y="155"/>
                  </a:lnTo>
                  <a:lnTo>
                    <a:pt x="2148" y="157"/>
                  </a:lnTo>
                  <a:lnTo>
                    <a:pt x="2148" y="158"/>
                  </a:lnTo>
                  <a:lnTo>
                    <a:pt x="2149" y="160"/>
                  </a:lnTo>
                  <a:lnTo>
                    <a:pt x="2149" y="162"/>
                  </a:lnTo>
                  <a:lnTo>
                    <a:pt x="2150" y="163"/>
                  </a:lnTo>
                  <a:lnTo>
                    <a:pt x="2150" y="165"/>
                  </a:lnTo>
                  <a:lnTo>
                    <a:pt x="2151" y="167"/>
                  </a:lnTo>
                  <a:lnTo>
                    <a:pt x="2151" y="168"/>
                  </a:lnTo>
                  <a:lnTo>
                    <a:pt x="2152" y="170"/>
                  </a:lnTo>
                  <a:lnTo>
                    <a:pt x="2152" y="172"/>
                  </a:lnTo>
                  <a:lnTo>
                    <a:pt x="2153" y="173"/>
                  </a:lnTo>
                  <a:lnTo>
                    <a:pt x="2153" y="175"/>
                  </a:lnTo>
                  <a:lnTo>
                    <a:pt x="2154" y="177"/>
                  </a:lnTo>
                  <a:lnTo>
                    <a:pt x="2154" y="178"/>
                  </a:lnTo>
                  <a:lnTo>
                    <a:pt x="2155" y="180"/>
                  </a:lnTo>
                  <a:lnTo>
                    <a:pt x="2155" y="182"/>
                  </a:lnTo>
                  <a:lnTo>
                    <a:pt x="2156" y="183"/>
                  </a:lnTo>
                  <a:lnTo>
                    <a:pt x="2156" y="185"/>
                  </a:lnTo>
                  <a:lnTo>
                    <a:pt x="2156" y="187"/>
                  </a:lnTo>
                  <a:lnTo>
                    <a:pt x="2157" y="188"/>
                  </a:lnTo>
                  <a:lnTo>
                    <a:pt x="2157" y="190"/>
                  </a:lnTo>
                  <a:lnTo>
                    <a:pt x="2158" y="192"/>
                  </a:lnTo>
                  <a:lnTo>
                    <a:pt x="2158" y="193"/>
                  </a:lnTo>
                  <a:lnTo>
                    <a:pt x="2159" y="195"/>
                  </a:lnTo>
                </a:path>
              </a:pathLst>
            </a:custGeom>
            <a:noFill/>
            <a:ln w="19050" cmpd="sng">
              <a:solidFill>
                <a:schemeClr val="tx1"/>
              </a:solidFill>
              <a:prstDash val="solid"/>
              <a:round/>
              <a:headEnd/>
              <a:tailEnd/>
            </a:ln>
            <a:extLst>
              <a:ext uri="{909E8E84-426E-40DD-AFC4-6F175D3DCCD1}">
                <a14:hiddenFill xmlns:a14="http://schemas.microsoft.com/office/drawing/2010/main">
                  <a:solidFill>
                    <a:srgbClr val="0033CC"/>
                  </a:solidFill>
                </a14:hiddenFill>
              </a:ext>
            </a:extLst>
          </p:spPr>
          <p:txBody>
            <a:bodyPr/>
            <a:lstStyle/>
            <a:p>
              <a:pPr eaLnBrk="0" fontAlgn="base" hangingPunct="0">
                <a:spcBef>
                  <a:spcPct val="20000"/>
                </a:spcBef>
                <a:spcAft>
                  <a:spcPct val="0"/>
                </a:spcAft>
              </a:pPr>
              <a:endParaRPr lang="it-IT" sz="2400">
                <a:solidFill>
                  <a:srgbClr val="000000"/>
                </a:solidFill>
              </a:endParaRPr>
            </a:p>
          </p:txBody>
        </p:sp>
      </p:grpSp>
      <p:pic>
        <p:nvPicPr>
          <p:cNvPr id="15" name="Immagine 14">
            <a:extLst>
              <a:ext uri="{FF2B5EF4-FFF2-40B4-BE49-F238E27FC236}">
                <a16:creationId xmlns:a16="http://schemas.microsoft.com/office/drawing/2014/main" id="{639CE445-8948-5978-FDB6-263CC698AFEE}"/>
              </a:ext>
            </a:extLst>
          </p:cNvPr>
          <p:cNvPicPr>
            <a:picLocks noChangeAspect="1"/>
          </p:cNvPicPr>
          <p:nvPr/>
        </p:nvPicPr>
        <p:blipFill rotWithShape="1">
          <a:blip r:embed="rId2"/>
          <a:srcRect l="14593" t="59652" r="55795" b="16717"/>
          <a:stretch/>
        </p:blipFill>
        <p:spPr>
          <a:xfrm>
            <a:off x="5726537" y="1558590"/>
            <a:ext cx="1807819" cy="911424"/>
          </a:xfrm>
          <a:prstGeom prst="rect">
            <a:avLst/>
          </a:prstGeom>
        </p:spPr>
      </p:pic>
      <p:sp>
        <p:nvSpPr>
          <p:cNvPr id="16" name="Rettangolo 15">
            <a:extLst>
              <a:ext uri="{FF2B5EF4-FFF2-40B4-BE49-F238E27FC236}">
                <a16:creationId xmlns:a16="http://schemas.microsoft.com/office/drawing/2014/main" id="{837FF581-F80A-DF1F-3E52-DF86D4407E52}"/>
              </a:ext>
            </a:extLst>
          </p:cNvPr>
          <p:cNvSpPr/>
          <p:nvPr/>
        </p:nvSpPr>
        <p:spPr>
          <a:xfrm>
            <a:off x="290352" y="3563850"/>
            <a:ext cx="8383291" cy="1015663"/>
          </a:xfrm>
          <a:prstGeom prst="rect">
            <a:avLst/>
          </a:prstGeom>
        </p:spPr>
        <p:txBody>
          <a:bodyPr wrap="square" lIns="91440" tIns="45720" rIns="91440" bIns="45720" anchor="t">
            <a:spAutoFit/>
          </a:bodyPr>
          <a:lstStyle/>
          <a:p>
            <a:pPr algn="ctr" fontAlgn="base">
              <a:spcBef>
                <a:spcPct val="0"/>
              </a:spcBef>
              <a:spcAft>
                <a:spcPct val="0"/>
              </a:spcAft>
            </a:pPr>
            <a:r>
              <a:rPr lang="en-US" sz="2000" b="1">
                <a:solidFill>
                  <a:srgbClr val="000000"/>
                </a:solidFill>
                <a:latin typeface="Arial"/>
                <a:cs typeface="Arial"/>
              </a:rPr>
              <a:t>If the oscillations are faster than muscles (=higher frequency) it is possible to split the two components and consider the flow resulting from the oscillatory pressure </a:t>
            </a:r>
            <a:r>
              <a:rPr lang="en-US" sz="2000" b="1" u="sng">
                <a:solidFill>
                  <a:srgbClr val="000000"/>
                </a:solidFill>
                <a:latin typeface="Arial"/>
                <a:cs typeface="Arial"/>
              </a:rPr>
              <a:t>only</a:t>
            </a:r>
            <a:r>
              <a:rPr lang="en-US" sz="2000" b="1">
                <a:solidFill>
                  <a:srgbClr val="000000"/>
                </a:solidFill>
                <a:latin typeface="Arial"/>
                <a:cs typeface="Arial"/>
              </a:rPr>
              <a:t>.</a:t>
            </a:r>
          </a:p>
        </p:txBody>
      </p:sp>
      <p:grpSp>
        <p:nvGrpSpPr>
          <p:cNvPr id="17" name="Gruppo 16">
            <a:extLst>
              <a:ext uri="{FF2B5EF4-FFF2-40B4-BE49-F238E27FC236}">
                <a16:creationId xmlns:a16="http://schemas.microsoft.com/office/drawing/2014/main" id="{DEA0ECDF-CDBD-7BC9-719A-39682580C980}"/>
              </a:ext>
            </a:extLst>
          </p:cNvPr>
          <p:cNvGrpSpPr/>
          <p:nvPr/>
        </p:nvGrpSpPr>
        <p:grpSpPr>
          <a:xfrm rot="10800000">
            <a:off x="8124040" y="1724609"/>
            <a:ext cx="209117" cy="418046"/>
            <a:chOff x="719138" y="4869160"/>
            <a:chExt cx="520959" cy="1412771"/>
          </a:xfrm>
        </p:grpSpPr>
        <p:sp>
          <p:nvSpPr>
            <p:cNvPr id="18" name="Ovale 17">
              <a:extLst>
                <a:ext uri="{FF2B5EF4-FFF2-40B4-BE49-F238E27FC236}">
                  <a16:creationId xmlns:a16="http://schemas.microsoft.com/office/drawing/2014/main" id="{32BF1B7D-B7A3-DF3F-7DC3-969FE76ADD32}"/>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19" name="Ovale 18">
              <a:extLst>
                <a:ext uri="{FF2B5EF4-FFF2-40B4-BE49-F238E27FC236}">
                  <a16:creationId xmlns:a16="http://schemas.microsoft.com/office/drawing/2014/main" id="{5D0DA15E-12E2-1299-58D8-E5DB3FC06E57}"/>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20" name="Ovale 19">
              <a:extLst>
                <a:ext uri="{FF2B5EF4-FFF2-40B4-BE49-F238E27FC236}">
                  <a16:creationId xmlns:a16="http://schemas.microsoft.com/office/drawing/2014/main" id="{E7289915-CA6F-0559-BD17-51C036920463}"/>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21" name="Ovale 20">
              <a:extLst>
                <a:ext uri="{FF2B5EF4-FFF2-40B4-BE49-F238E27FC236}">
                  <a16:creationId xmlns:a16="http://schemas.microsoft.com/office/drawing/2014/main" id="{D95F8E1E-0BAB-6A52-0E55-14BF0AB7113E}"/>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grpSp>
        <p:nvGrpSpPr>
          <p:cNvPr id="22" name="Group 24">
            <a:extLst>
              <a:ext uri="{FF2B5EF4-FFF2-40B4-BE49-F238E27FC236}">
                <a16:creationId xmlns:a16="http://schemas.microsoft.com/office/drawing/2014/main" id="{2B237024-5457-84D4-1BE7-CC07BF8F8551}"/>
              </a:ext>
            </a:extLst>
          </p:cNvPr>
          <p:cNvGrpSpPr>
            <a:grpSpLocks noChangeAspect="1"/>
          </p:cNvGrpSpPr>
          <p:nvPr/>
        </p:nvGrpSpPr>
        <p:grpSpPr bwMode="auto">
          <a:xfrm rot="16200000">
            <a:off x="514581" y="2307707"/>
            <a:ext cx="696110" cy="312012"/>
            <a:chOff x="2705" y="1955"/>
            <a:chExt cx="342" cy="136"/>
          </a:xfrm>
        </p:grpSpPr>
        <p:sp>
          <p:nvSpPr>
            <p:cNvPr id="23" name="Rectangle 25">
              <a:extLst>
                <a:ext uri="{FF2B5EF4-FFF2-40B4-BE49-F238E27FC236}">
                  <a16:creationId xmlns:a16="http://schemas.microsoft.com/office/drawing/2014/main" id="{93CCAB01-AFD0-B198-0FDA-004AE05D3CE1}"/>
                </a:ext>
              </a:extLst>
            </p:cNvPr>
            <p:cNvSpPr>
              <a:spLocks noChangeAspect="1" noChangeArrowheads="1"/>
            </p:cNvSpPr>
            <p:nvPr/>
          </p:nvSpPr>
          <p:spPr bwMode="auto">
            <a:xfrm>
              <a:off x="2828" y="1955"/>
              <a:ext cx="96" cy="56"/>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4" name="Freeform 26">
              <a:extLst>
                <a:ext uri="{FF2B5EF4-FFF2-40B4-BE49-F238E27FC236}">
                  <a16:creationId xmlns:a16="http://schemas.microsoft.com/office/drawing/2014/main" id="{FE8E3D84-66DD-CC40-32E0-3BFEED7285F4}"/>
                </a:ext>
              </a:extLst>
            </p:cNvPr>
            <p:cNvSpPr>
              <a:spLocks noChangeAspect="1"/>
            </p:cNvSpPr>
            <p:nvPr/>
          </p:nvSpPr>
          <p:spPr bwMode="auto">
            <a:xfrm>
              <a:off x="2705" y="1955"/>
              <a:ext cx="342" cy="127"/>
            </a:xfrm>
            <a:custGeom>
              <a:avLst/>
              <a:gdLst>
                <a:gd name="T0" fmla="*/ 0 w 1200"/>
                <a:gd name="T1" fmla="*/ 432 h 432"/>
                <a:gd name="T2" fmla="*/ 432 w 1200"/>
                <a:gd name="T3" fmla="*/ 192 h 432"/>
                <a:gd name="T4" fmla="*/ 432 w 1200"/>
                <a:gd name="T5" fmla="*/ 0 h 432"/>
                <a:gd name="T6" fmla="*/ 768 w 1200"/>
                <a:gd name="T7" fmla="*/ 0 h 432"/>
                <a:gd name="T8" fmla="*/ 768 w 1200"/>
                <a:gd name="T9" fmla="*/ 192 h 432"/>
                <a:gd name="T10" fmla="*/ 1200 w 1200"/>
                <a:gd name="T11" fmla="*/ 432 h 432"/>
              </a:gdLst>
              <a:ahLst/>
              <a:cxnLst>
                <a:cxn ang="0">
                  <a:pos x="T0" y="T1"/>
                </a:cxn>
                <a:cxn ang="0">
                  <a:pos x="T2" y="T3"/>
                </a:cxn>
                <a:cxn ang="0">
                  <a:pos x="T4" y="T5"/>
                </a:cxn>
                <a:cxn ang="0">
                  <a:pos x="T6" y="T7"/>
                </a:cxn>
                <a:cxn ang="0">
                  <a:pos x="T8" y="T9"/>
                </a:cxn>
                <a:cxn ang="0">
                  <a:pos x="T10" y="T11"/>
                </a:cxn>
              </a:cxnLst>
              <a:rect l="0" t="0" r="r" b="b"/>
              <a:pathLst>
                <a:path w="1200" h="432">
                  <a:moveTo>
                    <a:pt x="0" y="432"/>
                  </a:moveTo>
                  <a:lnTo>
                    <a:pt x="432" y="192"/>
                  </a:lnTo>
                  <a:lnTo>
                    <a:pt x="432" y="0"/>
                  </a:lnTo>
                  <a:lnTo>
                    <a:pt x="768" y="0"/>
                  </a:lnTo>
                  <a:lnTo>
                    <a:pt x="768" y="192"/>
                  </a:lnTo>
                  <a:lnTo>
                    <a:pt x="1200" y="432"/>
                  </a:lnTo>
                </a:path>
              </a:pathLst>
            </a:custGeom>
            <a:noFill/>
            <a:ln w="28575"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5" name="Line 27">
              <a:extLst>
                <a:ext uri="{FF2B5EF4-FFF2-40B4-BE49-F238E27FC236}">
                  <a16:creationId xmlns:a16="http://schemas.microsoft.com/office/drawing/2014/main" id="{E756FA7A-F3CB-438F-B62B-E09631F43E5F}"/>
                </a:ext>
              </a:extLst>
            </p:cNvPr>
            <p:cNvSpPr>
              <a:spLocks noChangeAspect="1" noChangeShapeType="1"/>
            </p:cNvSpPr>
            <p:nvPr/>
          </p:nvSpPr>
          <p:spPr bwMode="auto">
            <a:xfrm>
              <a:off x="2828" y="2011"/>
              <a:ext cx="96"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6" name="Line 28">
              <a:extLst>
                <a:ext uri="{FF2B5EF4-FFF2-40B4-BE49-F238E27FC236}">
                  <a16:creationId xmlns:a16="http://schemas.microsoft.com/office/drawing/2014/main" id="{16D2C150-E5C7-539C-50C5-2FB2308747D7}"/>
                </a:ext>
              </a:extLst>
            </p:cNvPr>
            <p:cNvSpPr>
              <a:spLocks noChangeAspect="1" noChangeShapeType="1"/>
            </p:cNvSpPr>
            <p:nvPr/>
          </p:nvSpPr>
          <p:spPr bwMode="auto">
            <a:xfrm flipV="1">
              <a:off x="2710" y="2091"/>
              <a:ext cx="333"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20000"/>
                </a:spcBef>
                <a:spcAft>
                  <a:spcPct val="0"/>
                </a:spcAft>
              </a:pPr>
              <a:endParaRPr lang="it-IT" sz="2400">
                <a:solidFill>
                  <a:srgbClr val="000000"/>
                </a:solidFill>
              </a:endParaRPr>
            </a:p>
          </p:txBody>
        </p:sp>
      </p:grpSp>
      <p:grpSp>
        <p:nvGrpSpPr>
          <p:cNvPr id="27" name="Group 24">
            <a:extLst>
              <a:ext uri="{FF2B5EF4-FFF2-40B4-BE49-F238E27FC236}">
                <a16:creationId xmlns:a16="http://schemas.microsoft.com/office/drawing/2014/main" id="{89A6C85A-7210-4082-0EBB-E133DB5C120F}"/>
              </a:ext>
            </a:extLst>
          </p:cNvPr>
          <p:cNvGrpSpPr>
            <a:grpSpLocks noChangeAspect="1"/>
          </p:cNvGrpSpPr>
          <p:nvPr/>
        </p:nvGrpSpPr>
        <p:grpSpPr bwMode="auto">
          <a:xfrm rot="16200000">
            <a:off x="7887837" y="2939595"/>
            <a:ext cx="696110" cy="312012"/>
            <a:chOff x="2705" y="1955"/>
            <a:chExt cx="342" cy="136"/>
          </a:xfrm>
        </p:grpSpPr>
        <p:sp>
          <p:nvSpPr>
            <p:cNvPr id="28" name="Rectangle 25">
              <a:extLst>
                <a:ext uri="{FF2B5EF4-FFF2-40B4-BE49-F238E27FC236}">
                  <a16:creationId xmlns:a16="http://schemas.microsoft.com/office/drawing/2014/main" id="{C050EAEA-B713-84BB-2151-6A217E06DDE2}"/>
                </a:ext>
              </a:extLst>
            </p:cNvPr>
            <p:cNvSpPr>
              <a:spLocks noChangeAspect="1" noChangeArrowheads="1"/>
            </p:cNvSpPr>
            <p:nvPr/>
          </p:nvSpPr>
          <p:spPr bwMode="auto">
            <a:xfrm>
              <a:off x="2828" y="1955"/>
              <a:ext cx="96" cy="56"/>
            </a:xfrm>
            <a:prstGeom prst="rect">
              <a:avLst/>
            </a:prstGeom>
            <a:noFill/>
            <a:ln w="28575">
              <a:solidFill>
                <a:srgbClr val="FF9900"/>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29" name="Freeform 26">
              <a:extLst>
                <a:ext uri="{FF2B5EF4-FFF2-40B4-BE49-F238E27FC236}">
                  <a16:creationId xmlns:a16="http://schemas.microsoft.com/office/drawing/2014/main" id="{599FF99A-E60B-4352-4D1E-896D36AEB81B}"/>
                </a:ext>
              </a:extLst>
            </p:cNvPr>
            <p:cNvSpPr>
              <a:spLocks noChangeAspect="1"/>
            </p:cNvSpPr>
            <p:nvPr/>
          </p:nvSpPr>
          <p:spPr bwMode="auto">
            <a:xfrm>
              <a:off x="2705" y="1955"/>
              <a:ext cx="342" cy="127"/>
            </a:xfrm>
            <a:custGeom>
              <a:avLst/>
              <a:gdLst>
                <a:gd name="T0" fmla="*/ 0 w 1200"/>
                <a:gd name="T1" fmla="*/ 432 h 432"/>
                <a:gd name="T2" fmla="*/ 432 w 1200"/>
                <a:gd name="T3" fmla="*/ 192 h 432"/>
                <a:gd name="T4" fmla="*/ 432 w 1200"/>
                <a:gd name="T5" fmla="*/ 0 h 432"/>
                <a:gd name="T6" fmla="*/ 768 w 1200"/>
                <a:gd name="T7" fmla="*/ 0 h 432"/>
                <a:gd name="T8" fmla="*/ 768 w 1200"/>
                <a:gd name="T9" fmla="*/ 192 h 432"/>
                <a:gd name="T10" fmla="*/ 1200 w 1200"/>
                <a:gd name="T11" fmla="*/ 432 h 432"/>
              </a:gdLst>
              <a:ahLst/>
              <a:cxnLst>
                <a:cxn ang="0">
                  <a:pos x="T0" y="T1"/>
                </a:cxn>
                <a:cxn ang="0">
                  <a:pos x="T2" y="T3"/>
                </a:cxn>
                <a:cxn ang="0">
                  <a:pos x="T4" y="T5"/>
                </a:cxn>
                <a:cxn ang="0">
                  <a:pos x="T6" y="T7"/>
                </a:cxn>
                <a:cxn ang="0">
                  <a:pos x="T8" y="T9"/>
                </a:cxn>
                <a:cxn ang="0">
                  <a:pos x="T10" y="T11"/>
                </a:cxn>
              </a:cxnLst>
              <a:rect l="0" t="0" r="r" b="b"/>
              <a:pathLst>
                <a:path w="1200" h="432">
                  <a:moveTo>
                    <a:pt x="0" y="432"/>
                  </a:moveTo>
                  <a:lnTo>
                    <a:pt x="432" y="192"/>
                  </a:lnTo>
                  <a:lnTo>
                    <a:pt x="432" y="0"/>
                  </a:lnTo>
                  <a:lnTo>
                    <a:pt x="768" y="0"/>
                  </a:lnTo>
                  <a:lnTo>
                    <a:pt x="768" y="192"/>
                  </a:lnTo>
                  <a:lnTo>
                    <a:pt x="1200" y="432"/>
                  </a:lnTo>
                </a:path>
              </a:pathLst>
            </a:custGeom>
            <a:noFill/>
            <a:ln w="28575" cmpd="sng">
              <a:solidFill>
                <a:srgbClr val="FF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30" name="Line 27">
              <a:extLst>
                <a:ext uri="{FF2B5EF4-FFF2-40B4-BE49-F238E27FC236}">
                  <a16:creationId xmlns:a16="http://schemas.microsoft.com/office/drawing/2014/main" id="{CA82880C-FE63-F5DF-507E-549AC35E5742}"/>
                </a:ext>
              </a:extLst>
            </p:cNvPr>
            <p:cNvSpPr>
              <a:spLocks noChangeAspect="1" noChangeShapeType="1"/>
            </p:cNvSpPr>
            <p:nvPr/>
          </p:nvSpPr>
          <p:spPr bwMode="auto">
            <a:xfrm>
              <a:off x="2828" y="2011"/>
              <a:ext cx="96"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eaLnBrk="0" fontAlgn="base" hangingPunct="0">
                <a:spcBef>
                  <a:spcPct val="20000"/>
                </a:spcBef>
                <a:spcAft>
                  <a:spcPct val="0"/>
                </a:spcAft>
              </a:pPr>
              <a:endParaRPr lang="it-IT" sz="2400">
                <a:solidFill>
                  <a:srgbClr val="000000"/>
                </a:solidFill>
              </a:endParaRPr>
            </a:p>
          </p:txBody>
        </p:sp>
        <p:sp>
          <p:nvSpPr>
            <p:cNvPr id="31" name="Line 28">
              <a:extLst>
                <a:ext uri="{FF2B5EF4-FFF2-40B4-BE49-F238E27FC236}">
                  <a16:creationId xmlns:a16="http://schemas.microsoft.com/office/drawing/2014/main" id="{5EA1A157-FAA0-CE23-B2F6-54771BAF770A}"/>
                </a:ext>
              </a:extLst>
            </p:cNvPr>
            <p:cNvSpPr>
              <a:spLocks noChangeAspect="1" noChangeShapeType="1"/>
            </p:cNvSpPr>
            <p:nvPr/>
          </p:nvSpPr>
          <p:spPr bwMode="auto">
            <a:xfrm flipV="1">
              <a:off x="2710" y="2091"/>
              <a:ext cx="333" cy="0"/>
            </a:xfrm>
            <a:prstGeom prst="line">
              <a:avLst/>
            </a:prstGeom>
            <a:noFill/>
            <a:ln w="28575">
              <a:solidFill>
                <a:srgbClr val="FF99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0" fontAlgn="base" hangingPunct="0">
                <a:spcBef>
                  <a:spcPct val="20000"/>
                </a:spcBef>
                <a:spcAft>
                  <a:spcPct val="0"/>
                </a:spcAft>
              </a:pPr>
              <a:endParaRPr lang="it-IT" sz="2400">
                <a:solidFill>
                  <a:srgbClr val="000000"/>
                </a:solidFill>
              </a:endParaRPr>
            </a:p>
          </p:txBody>
        </p:sp>
      </p:grpSp>
      <p:grpSp>
        <p:nvGrpSpPr>
          <p:cNvPr id="32" name="Gruppo 31">
            <a:extLst>
              <a:ext uri="{FF2B5EF4-FFF2-40B4-BE49-F238E27FC236}">
                <a16:creationId xmlns:a16="http://schemas.microsoft.com/office/drawing/2014/main" id="{967DF84D-6E2C-21D8-F9A4-FEADEB88CD2B}"/>
              </a:ext>
            </a:extLst>
          </p:cNvPr>
          <p:cNvGrpSpPr/>
          <p:nvPr/>
        </p:nvGrpSpPr>
        <p:grpSpPr>
          <a:xfrm rot="10800000">
            <a:off x="1480460" y="2253672"/>
            <a:ext cx="209117" cy="418046"/>
            <a:chOff x="719138" y="4869160"/>
            <a:chExt cx="520959" cy="1412771"/>
          </a:xfrm>
        </p:grpSpPr>
        <p:sp>
          <p:nvSpPr>
            <p:cNvPr id="33" name="Ovale 32">
              <a:extLst>
                <a:ext uri="{FF2B5EF4-FFF2-40B4-BE49-F238E27FC236}">
                  <a16:creationId xmlns:a16="http://schemas.microsoft.com/office/drawing/2014/main" id="{6BFA00EE-442D-F21E-B2C7-5D993391200E}"/>
                </a:ext>
              </a:extLst>
            </p:cNvPr>
            <p:cNvSpPr/>
            <p:nvPr/>
          </p:nvSpPr>
          <p:spPr bwMode="auto">
            <a:xfrm>
              <a:off x="719138" y="4869160"/>
              <a:ext cx="52095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34" name="Ovale 33">
              <a:extLst>
                <a:ext uri="{FF2B5EF4-FFF2-40B4-BE49-F238E27FC236}">
                  <a16:creationId xmlns:a16="http://schemas.microsoft.com/office/drawing/2014/main" id="{374DF6AA-12B1-6367-22A7-A800ACD5BC74}"/>
                </a:ext>
              </a:extLst>
            </p:cNvPr>
            <p:cNvSpPr/>
            <p:nvPr/>
          </p:nvSpPr>
          <p:spPr bwMode="auto">
            <a:xfrm>
              <a:off x="805018" y="4869160"/>
              <a:ext cx="348188"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35" name="Ovale 34">
              <a:extLst>
                <a:ext uri="{FF2B5EF4-FFF2-40B4-BE49-F238E27FC236}">
                  <a16:creationId xmlns:a16="http://schemas.microsoft.com/office/drawing/2014/main" id="{744C1D89-F40D-19DE-37EE-75C0352847DC}"/>
                </a:ext>
              </a:extLst>
            </p:cNvPr>
            <p:cNvSpPr/>
            <p:nvPr/>
          </p:nvSpPr>
          <p:spPr bwMode="auto">
            <a:xfrm>
              <a:off x="899592" y="4869160"/>
              <a:ext cx="166261"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sp>
          <p:nvSpPr>
            <p:cNvPr id="36" name="Ovale 35">
              <a:extLst>
                <a:ext uri="{FF2B5EF4-FFF2-40B4-BE49-F238E27FC236}">
                  <a16:creationId xmlns:a16="http://schemas.microsoft.com/office/drawing/2014/main" id="{15C3C37A-C7CD-2307-A056-9BDA107A304C}"/>
                </a:ext>
              </a:extLst>
            </p:cNvPr>
            <p:cNvSpPr/>
            <p:nvPr/>
          </p:nvSpPr>
          <p:spPr bwMode="auto">
            <a:xfrm>
              <a:off x="961448" y="4869160"/>
              <a:ext cx="45719" cy="1412771"/>
            </a:xfrm>
            <a:prstGeom prst="ellipse">
              <a:avLst/>
            </a:prstGeom>
            <a:noFill/>
            <a:ln w="190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rtlCol="0" anchor="t" anchorCtr="0" compatLnSpc="1">
              <a:prstTxWarp prst="textNoShape">
                <a:avLst/>
              </a:prstTxWarp>
            </a:bodyPr>
            <a:lstStyle/>
            <a:p>
              <a:pPr marL="0" marR="0" indent="0" algn="l" defTabSz="914400" rtl="0" eaLnBrk="0" fontAlgn="base" latinLnBrk="0" hangingPunct="0">
                <a:lnSpc>
                  <a:spcPct val="100000"/>
                </a:lnSpc>
                <a:spcBef>
                  <a:spcPct val="20000"/>
                </a:spcBef>
                <a:spcAft>
                  <a:spcPct val="0"/>
                </a:spcAft>
                <a:buClrTx/>
                <a:buSzTx/>
                <a:buFontTx/>
                <a:buNone/>
                <a:tabLst/>
              </a:pPr>
              <a:endParaRPr kumimoji="0" lang="it-IT" sz="2400" b="0" i="0" u="none" strike="noStrike" cap="none" normalizeH="0" baseline="0">
                <a:ln>
                  <a:noFill/>
                </a:ln>
                <a:solidFill>
                  <a:schemeClr val="tx1"/>
                </a:solidFill>
                <a:effectLst/>
                <a:latin typeface="Arial" pitchFamily="34" charset="0"/>
              </a:endParaRPr>
            </a:p>
          </p:txBody>
        </p:sp>
      </p:grpSp>
      <p:sp>
        <p:nvSpPr>
          <p:cNvPr id="37" name="CasellaDiTesto 36">
            <a:extLst>
              <a:ext uri="{FF2B5EF4-FFF2-40B4-BE49-F238E27FC236}">
                <a16:creationId xmlns:a16="http://schemas.microsoft.com/office/drawing/2014/main" id="{A13CE998-3F7E-A779-6D3D-F677260462C3}"/>
              </a:ext>
            </a:extLst>
          </p:cNvPr>
          <p:cNvSpPr txBox="1"/>
          <p:nvPr/>
        </p:nvSpPr>
        <p:spPr>
          <a:xfrm>
            <a:off x="1028561" y="2177626"/>
            <a:ext cx="425116" cy="584775"/>
          </a:xfrm>
          <a:prstGeom prst="rect">
            <a:avLst/>
          </a:prstGeom>
          <a:noFill/>
        </p:spPr>
        <p:txBody>
          <a:bodyPr wrap="none" rtlCol="0">
            <a:spAutoFit/>
          </a:bodyPr>
          <a:lstStyle/>
          <a:p>
            <a:r>
              <a:rPr lang="it-IT" sz="3200"/>
              <a:t>+</a:t>
            </a:r>
          </a:p>
        </p:txBody>
      </p:sp>
      <p:sp>
        <p:nvSpPr>
          <p:cNvPr id="39" name="CasellaDiTesto 38">
            <a:extLst>
              <a:ext uri="{FF2B5EF4-FFF2-40B4-BE49-F238E27FC236}">
                <a16:creationId xmlns:a16="http://schemas.microsoft.com/office/drawing/2014/main" id="{B8BC741A-C7EC-1B7A-270D-FB9759E2AB08}"/>
              </a:ext>
            </a:extLst>
          </p:cNvPr>
          <p:cNvSpPr txBox="1"/>
          <p:nvPr/>
        </p:nvSpPr>
        <p:spPr>
          <a:xfrm>
            <a:off x="4608839" y="5131558"/>
            <a:ext cx="800219" cy="584775"/>
          </a:xfrm>
          <a:prstGeom prst="rect">
            <a:avLst/>
          </a:prstGeom>
          <a:noFill/>
        </p:spPr>
        <p:txBody>
          <a:bodyPr wrap="none" rtlCol="0">
            <a:spAutoFit/>
          </a:bodyPr>
          <a:lstStyle/>
          <a:p>
            <a:r>
              <a:rPr lang="it-IT" sz="3200"/>
              <a:t>Hz:</a:t>
            </a:r>
          </a:p>
        </p:txBody>
      </p:sp>
      <p:sp>
        <p:nvSpPr>
          <p:cNvPr id="40" name="CasellaDiTesto 39">
            <a:extLst>
              <a:ext uri="{FF2B5EF4-FFF2-40B4-BE49-F238E27FC236}">
                <a16:creationId xmlns:a16="http://schemas.microsoft.com/office/drawing/2014/main" id="{0C74C37E-7002-FD89-5ECC-7D8D07D749D8}"/>
              </a:ext>
            </a:extLst>
          </p:cNvPr>
          <p:cNvSpPr txBox="1"/>
          <p:nvPr/>
        </p:nvSpPr>
        <p:spPr>
          <a:xfrm>
            <a:off x="5332598" y="5131558"/>
            <a:ext cx="3165408" cy="923330"/>
          </a:xfrm>
          <a:prstGeom prst="rect">
            <a:avLst/>
          </a:prstGeom>
          <a:noFill/>
        </p:spPr>
        <p:txBody>
          <a:bodyPr wrap="square" rtlCol="0">
            <a:spAutoFit/>
          </a:bodyPr>
          <a:lstStyle/>
          <a:p>
            <a:r>
              <a:rPr lang="en-US"/>
              <a:t>the number of times pressure oscillates in a second. </a:t>
            </a:r>
          </a:p>
          <a:p>
            <a:endParaRPr lang="it-IT"/>
          </a:p>
        </p:txBody>
      </p:sp>
      <p:sp>
        <p:nvSpPr>
          <p:cNvPr id="41" name="Titolo 1">
            <a:extLst>
              <a:ext uri="{FF2B5EF4-FFF2-40B4-BE49-F238E27FC236}">
                <a16:creationId xmlns:a16="http://schemas.microsoft.com/office/drawing/2014/main" id="{F8F050BA-F2ED-F8A5-E4B7-A4BD72B43E82}"/>
              </a:ext>
            </a:extLst>
          </p:cNvPr>
          <p:cNvSpPr txBox="1">
            <a:spLocks/>
          </p:cNvSpPr>
          <p:nvPr/>
        </p:nvSpPr>
        <p:spPr bwMode="auto">
          <a:xfrm>
            <a:off x="189908" y="108406"/>
            <a:ext cx="7954215" cy="83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l" rtl="0" eaLnBrk="0" fontAlgn="base" hangingPunct="0">
              <a:spcBef>
                <a:spcPct val="0"/>
              </a:spcBef>
              <a:spcAft>
                <a:spcPct val="0"/>
              </a:spcAft>
              <a:defRPr sz="2200" b="1">
                <a:solidFill>
                  <a:srgbClr val="003F6E"/>
                </a:solidFill>
                <a:latin typeface="+mj-lt"/>
                <a:ea typeface="+mj-ea"/>
                <a:cs typeface="+mj-cs"/>
              </a:defRPr>
            </a:lvl1pPr>
            <a:lvl2pPr algn="l" rtl="0" eaLnBrk="0" fontAlgn="base" hangingPunct="0">
              <a:spcBef>
                <a:spcPct val="0"/>
              </a:spcBef>
              <a:spcAft>
                <a:spcPct val="0"/>
              </a:spcAft>
              <a:defRPr sz="2200" b="1">
                <a:solidFill>
                  <a:srgbClr val="003F6E"/>
                </a:solidFill>
                <a:latin typeface="Arial" pitchFamily="34" charset="0"/>
              </a:defRPr>
            </a:lvl2pPr>
            <a:lvl3pPr algn="l" rtl="0" eaLnBrk="0" fontAlgn="base" hangingPunct="0">
              <a:spcBef>
                <a:spcPct val="0"/>
              </a:spcBef>
              <a:spcAft>
                <a:spcPct val="0"/>
              </a:spcAft>
              <a:defRPr sz="2200" b="1">
                <a:solidFill>
                  <a:srgbClr val="003F6E"/>
                </a:solidFill>
                <a:latin typeface="Arial" pitchFamily="34" charset="0"/>
              </a:defRPr>
            </a:lvl3pPr>
            <a:lvl4pPr algn="l" rtl="0" eaLnBrk="0" fontAlgn="base" hangingPunct="0">
              <a:spcBef>
                <a:spcPct val="0"/>
              </a:spcBef>
              <a:spcAft>
                <a:spcPct val="0"/>
              </a:spcAft>
              <a:defRPr sz="2200" b="1">
                <a:solidFill>
                  <a:srgbClr val="003F6E"/>
                </a:solidFill>
                <a:latin typeface="Arial" pitchFamily="34" charset="0"/>
              </a:defRPr>
            </a:lvl4pPr>
            <a:lvl5pPr algn="l" rtl="0" eaLnBrk="0" fontAlgn="base" hangingPunct="0">
              <a:spcBef>
                <a:spcPct val="0"/>
              </a:spcBef>
              <a:spcAft>
                <a:spcPct val="0"/>
              </a:spcAft>
              <a:defRPr sz="2200" b="1">
                <a:solidFill>
                  <a:srgbClr val="003F6E"/>
                </a:solidFill>
                <a:latin typeface="Arial" pitchFamily="34" charset="0"/>
              </a:defRPr>
            </a:lvl5pPr>
            <a:lvl6pPr marL="457200" algn="l" rtl="0" eaLnBrk="0" fontAlgn="base" hangingPunct="0">
              <a:spcBef>
                <a:spcPct val="0"/>
              </a:spcBef>
              <a:spcAft>
                <a:spcPct val="0"/>
              </a:spcAft>
              <a:defRPr sz="2200" b="1">
                <a:solidFill>
                  <a:srgbClr val="003F6E"/>
                </a:solidFill>
                <a:latin typeface="Arial" pitchFamily="34" charset="0"/>
              </a:defRPr>
            </a:lvl6pPr>
            <a:lvl7pPr marL="914400" algn="l" rtl="0" eaLnBrk="0" fontAlgn="base" hangingPunct="0">
              <a:spcBef>
                <a:spcPct val="0"/>
              </a:spcBef>
              <a:spcAft>
                <a:spcPct val="0"/>
              </a:spcAft>
              <a:defRPr sz="2200" b="1">
                <a:solidFill>
                  <a:srgbClr val="003F6E"/>
                </a:solidFill>
                <a:latin typeface="Arial" pitchFamily="34" charset="0"/>
              </a:defRPr>
            </a:lvl7pPr>
            <a:lvl8pPr marL="1371600" algn="l" rtl="0" eaLnBrk="0" fontAlgn="base" hangingPunct="0">
              <a:spcBef>
                <a:spcPct val="0"/>
              </a:spcBef>
              <a:spcAft>
                <a:spcPct val="0"/>
              </a:spcAft>
              <a:defRPr sz="2200" b="1">
                <a:solidFill>
                  <a:srgbClr val="003F6E"/>
                </a:solidFill>
                <a:latin typeface="Arial" pitchFamily="34" charset="0"/>
              </a:defRPr>
            </a:lvl8pPr>
            <a:lvl9pPr marL="1828800" algn="l" rtl="0" eaLnBrk="0" fontAlgn="base" hangingPunct="0">
              <a:spcBef>
                <a:spcPct val="0"/>
              </a:spcBef>
              <a:spcAft>
                <a:spcPct val="0"/>
              </a:spcAft>
              <a:defRPr sz="2200" b="1">
                <a:solidFill>
                  <a:srgbClr val="003F6E"/>
                </a:solidFill>
                <a:latin typeface="Arial" pitchFamily="34" charset="0"/>
              </a:defRPr>
            </a:lvl9pPr>
          </a:lstStyle>
          <a:p>
            <a:r>
              <a:rPr lang="en-US" kern="0" err="1"/>
              <a:t>Oscillometry</a:t>
            </a:r>
            <a:r>
              <a:rPr lang="en-US" kern="0"/>
              <a:t>: principles </a:t>
            </a:r>
          </a:p>
        </p:txBody>
      </p:sp>
    </p:spTree>
    <p:extLst>
      <p:ext uri="{BB962C8B-B14F-4D97-AF65-F5344CB8AC3E}">
        <p14:creationId xmlns:p14="http://schemas.microsoft.com/office/powerpoint/2010/main" val="3145813182"/>
      </p:ext>
    </p:extLst>
  </p:cSld>
  <p:clrMapOvr>
    <a:masterClrMapping/>
  </p:clrMapOvr>
</p:sld>
</file>

<file path=ppt/theme/theme1.xml><?xml version="1.0" encoding="utf-8"?>
<a:theme xmlns:a="http://schemas.openxmlformats.org/drawingml/2006/main" name="3_Struttura predefinita">
  <a:themeElements>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it-IT" altLang="it-IT" sz="24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0" tIns="0" rIns="0" bIns="0" numCol="1" anchor="t" anchorCtr="0" compatLnSpc="1">
        <a:prstTxWarp prst="textNoShape">
          <a:avLst/>
        </a:prstTxWarp>
      </a:bodyPr>
      <a:lstStyle>
        <a:defPPr marL="0" marR="0" indent="0" algn="l" defTabSz="914400" rtl="0" eaLnBrk="0" fontAlgn="base" latinLnBrk="0" hangingPunct="0">
          <a:lnSpc>
            <a:spcPct val="100000"/>
          </a:lnSpc>
          <a:spcBef>
            <a:spcPct val="20000"/>
          </a:spcBef>
          <a:spcAft>
            <a:spcPct val="0"/>
          </a:spcAft>
          <a:buClrTx/>
          <a:buSzTx/>
          <a:buFontTx/>
          <a:buNone/>
          <a:tabLst/>
          <a:defRPr kumimoji="0" lang="it-IT" altLang="it-IT" sz="24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Struttura predefinita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ruttura predefinita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ruttura predefinita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ruttura predefinita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5256</TotalTime>
  <Words>5331</Words>
  <Application>Microsoft Office PowerPoint</Application>
  <PresentationFormat>Presentazione su schermo (4:3)</PresentationFormat>
  <Paragraphs>652</Paragraphs>
  <Slides>72</Slides>
  <Notes>19</Notes>
  <HiddenSlides>3</HiddenSlides>
  <MMClips>0</MMClips>
  <ScaleCrop>false</ScaleCrop>
  <HeadingPairs>
    <vt:vector size="8" baseType="variant">
      <vt:variant>
        <vt:lpstr>Caratteri utilizzati</vt:lpstr>
      </vt:variant>
      <vt:variant>
        <vt:i4>15</vt:i4>
      </vt:variant>
      <vt:variant>
        <vt:lpstr>Tema</vt:lpstr>
      </vt:variant>
      <vt:variant>
        <vt:i4>1</vt:i4>
      </vt:variant>
      <vt:variant>
        <vt:lpstr>Server OLE incorporati</vt:lpstr>
      </vt:variant>
      <vt:variant>
        <vt:i4>2</vt:i4>
      </vt:variant>
      <vt:variant>
        <vt:lpstr>Titoli diapositive</vt:lpstr>
      </vt:variant>
      <vt:variant>
        <vt:i4>72</vt:i4>
      </vt:variant>
    </vt:vector>
  </HeadingPairs>
  <TitlesOfParts>
    <vt:vector size="90" baseType="lpstr">
      <vt:lpstr>Microsoft YaHei</vt:lpstr>
      <vt:lpstr>Aptos</vt:lpstr>
      <vt:lpstr>Arial</vt:lpstr>
      <vt:lpstr>Arial Narrow</vt:lpstr>
      <vt:lpstr>Calibri</vt:lpstr>
      <vt:lpstr>Courier New</vt:lpstr>
      <vt:lpstr>Klavika Lt</vt:lpstr>
      <vt:lpstr>Klavika Md</vt:lpstr>
      <vt:lpstr>Minion Web</vt:lpstr>
      <vt:lpstr>Open Sans</vt:lpstr>
      <vt:lpstr>Symbol</vt:lpstr>
      <vt:lpstr>Tahoma</vt:lpstr>
      <vt:lpstr>Times</vt:lpstr>
      <vt:lpstr>Times New Roman</vt:lpstr>
      <vt:lpstr>Wingdings</vt:lpstr>
      <vt:lpstr>3_Struttura predefinita</vt:lpstr>
      <vt:lpstr>SPW 11.0 Graph</vt:lpstr>
      <vt:lpstr>SPW 9.0 Graph</vt:lpstr>
      <vt:lpstr>Presentazione standard di PowerPoint</vt:lpstr>
      <vt:lpstr>Presentazione standard di PowerPoint</vt:lpstr>
      <vt:lpstr>Presentazione standard di PowerPoint</vt:lpstr>
      <vt:lpstr>Measuring mechanical properties of the respiratory system </vt:lpstr>
      <vt:lpstr>Forced Oscillation Technique or Oscillometry</vt:lpstr>
      <vt:lpstr>Forced Oscillation Technique or Oscillometry</vt:lpstr>
      <vt:lpstr>Forced Oscillation Technique or Oscillometry</vt:lpstr>
      <vt:lpstr>Oscillometry: principles </vt:lpstr>
      <vt:lpstr>Presentazione standard di PowerPoint</vt:lpstr>
      <vt:lpstr>OPTIMAL STIMULATION FREQUENCY: SPEED VS DEPTH</vt:lpstr>
      <vt:lpstr>OPTIMAL STIMULATION FREQUENCY: SPEED VS DEPTH</vt:lpstr>
      <vt:lpstr>Presentazione standard di PowerPoint</vt:lpstr>
      <vt:lpstr>Presentazione standard di PowerPoint</vt:lpstr>
      <vt:lpstr>RESISTANCE (Rrs): CLINICAL INTERPRETATION</vt:lpstr>
      <vt:lpstr>Small airways and airway resistance</vt:lpstr>
      <vt:lpstr>Presentazione standard di PowerPoint</vt:lpstr>
      <vt:lpstr>Presentazione standard di PowerPoint</vt:lpstr>
      <vt:lpstr>Presentazione standard di PowerPoint</vt:lpstr>
      <vt:lpstr>Presentazione standard di PowerPoint</vt:lpstr>
      <vt:lpstr>REACTANCE(Xrs): CLINICAL MEANINGS</vt:lpstr>
      <vt:lpstr>REACTANCE(Xrs): CLINICAL MEANINGS</vt:lpstr>
      <vt:lpstr>REACTANCE(Xrs): CLINICAL MEANINGS</vt:lpstr>
      <vt:lpstr>Presentazione standard di PowerPoint</vt:lpstr>
      <vt:lpstr>Presentazione standard di PowerPoint</vt:lpstr>
      <vt:lpstr>REACTANCE(Xrs): CLINICAL INTERPRETATION</vt:lpstr>
      <vt:lpstr>OSCILLOMETRY: KEY PARAMETERS</vt:lpstr>
      <vt:lpstr>Presentazione standard di PowerPoint</vt:lpstr>
      <vt:lpstr>Airway dynamics during inspiration and expiration</vt:lpstr>
      <vt:lpstr>Tidal EFL (EFLt): physiology</vt:lpstr>
      <vt:lpstr>Within breath Oscillometry: KEY PARAMETERS</vt:lpstr>
      <vt:lpstr>Within breath Oscillometry: ADVANTAGES</vt:lpstr>
      <vt:lpstr>Presentazione standard di PowerPoint</vt:lpstr>
      <vt:lpstr>Presentazione standard di PowerPoint</vt:lpstr>
      <vt:lpstr>Oscillometry: measurement protocol</vt:lpstr>
      <vt:lpstr>Presentazione standard di PowerPoint</vt:lpstr>
      <vt:lpstr>Evaluating possible measurement artifacts</vt:lpstr>
      <vt:lpstr>Presentazione standard di PowerPoint</vt:lpstr>
      <vt:lpstr>Presentazione standard di PowerPoint</vt:lpstr>
      <vt:lpstr>Advantages of oscillometry in clinical practice</vt:lpstr>
      <vt:lpstr>Conclusions</vt:lpstr>
      <vt:lpstr>Presentazione standard di PowerPoint</vt:lpstr>
      <vt:lpstr>Presentazione standard di PowerPoint</vt:lpstr>
      <vt:lpstr>Detection of central and peripheral obstruction</vt:lpstr>
      <vt:lpstr>Clinical interpretation of an oscillometry test</vt:lpstr>
      <vt:lpstr>Clinical interpretation of an oscillometry test</vt:lpstr>
      <vt:lpstr>Presentazione standard di PowerPoint</vt:lpstr>
      <vt:lpstr>Presentazione standard di PowerPoint</vt:lpstr>
      <vt:lpstr>Oscillometry and disease progression</vt:lpstr>
      <vt:lpstr>Presentazione standard di PowerPoint</vt:lpstr>
      <vt:lpstr>Bronchodilator reversibility testing</vt:lpstr>
      <vt:lpstr>Central and peripheral obstruction pre and post BD</vt:lpstr>
      <vt:lpstr>BDR testing using oscillometry</vt:lpstr>
      <vt:lpstr>BDR testing using oscillometry: ERS technical standard</vt:lpstr>
      <vt:lpstr>Presentazione standard di PowerPoint</vt:lpstr>
      <vt:lpstr>Tidal EFL (EFLt): physiology</vt:lpstr>
      <vt:lpstr>Detection of EFL by FOT</vt:lpstr>
      <vt:lpstr>Presentazione standard di PowerPoint</vt:lpstr>
      <vt:lpstr>Presentazione standard di PowerPoint</vt:lpstr>
      <vt:lpstr>Presentazione standard di PowerPoint</vt:lpstr>
      <vt:lpstr>Intubate acute patients: evidences in newborns</vt:lpstr>
      <vt:lpstr>Intubate acute patients: PEEP optimization</vt:lpstr>
      <vt:lpstr>Automatic PEEP tailoring to abolish tidal expiratory flow limitation </vt:lpstr>
      <vt:lpstr>Longitudinal monitoring in acute patients</vt:lpstr>
      <vt:lpstr>Presentazione standard di PowerPoint</vt:lpstr>
      <vt:lpstr>Presentazione standard di PowerPoint</vt:lpstr>
      <vt:lpstr>Longitudinal measurements</vt:lpstr>
      <vt:lpstr>Presentazione standard di PowerPoint</vt:lpstr>
      <vt:lpstr>Presentazione standard di PowerPoint</vt:lpstr>
      <vt:lpstr>Oscillomety + slow vital capacity Specific airway conductance (sGrs)</vt:lpstr>
      <vt:lpstr>Presentazione standard di PowerPoint</vt:lpstr>
      <vt:lpstr>Presentazione standard di PowerPoint</vt:lpstr>
      <vt:lpstr>How should I integrate oscillometry in my clinical routine?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Pasquale Pompilio</dc:creator>
  <cp:lastModifiedBy>Chiara Veneroni</cp:lastModifiedBy>
  <cp:revision>94</cp:revision>
  <cp:lastPrinted>2024-10-25T13:26:22Z</cp:lastPrinted>
  <dcterms:created xsi:type="dcterms:W3CDTF">2016-12-08T13:08:18Z</dcterms:created>
  <dcterms:modified xsi:type="dcterms:W3CDTF">2025-05-13T08:20:07Z</dcterms:modified>
</cp:coreProperties>
</file>