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259" r:id="rId3"/>
    <p:sldId id="1967" r:id="rId4"/>
    <p:sldId id="261" r:id="rId5"/>
    <p:sldId id="262" r:id="rId6"/>
    <p:sldId id="322" r:id="rId7"/>
    <p:sldId id="323" r:id="rId8"/>
    <p:sldId id="263" r:id="rId9"/>
    <p:sldId id="331" r:id="rId10"/>
    <p:sldId id="2010" r:id="rId11"/>
    <p:sldId id="328" r:id="rId12"/>
    <p:sldId id="334" r:id="rId13"/>
    <p:sldId id="2008" r:id="rId14"/>
    <p:sldId id="265" r:id="rId15"/>
    <p:sldId id="269" r:id="rId16"/>
    <p:sldId id="2009" r:id="rId17"/>
    <p:sldId id="325" r:id="rId18"/>
    <p:sldId id="270" r:id="rId19"/>
    <p:sldId id="271" r:id="rId20"/>
    <p:sldId id="1968" r:id="rId21"/>
    <p:sldId id="273" r:id="rId22"/>
    <p:sldId id="274" r:id="rId23"/>
    <p:sldId id="275" r:id="rId24"/>
    <p:sldId id="276" r:id="rId25"/>
    <p:sldId id="277" r:id="rId26"/>
    <p:sldId id="1969" r:id="rId27"/>
    <p:sldId id="282" r:id="rId28"/>
    <p:sldId id="281" r:id="rId29"/>
    <p:sldId id="1970" r:id="rId30"/>
    <p:sldId id="337" r:id="rId31"/>
    <p:sldId id="1983" r:id="rId32"/>
    <p:sldId id="287" r:id="rId33"/>
    <p:sldId id="288" r:id="rId34"/>
    <p:sldId id="291" r:id="rId35"/>
    <p:sldId id="2005" r:id="rId36"/>
    <p:sldId id="1985" r:id="rId37"/>
    <p:sldId id="1987" r:id="rId38"/>
    <p:sldId id="293" r:id="rId39"/>
    <p:sldId id="2006" r:id="rId40"/>
    <p:sldId id="294" r:id="rId41"/>
    <p:sldId id="2007" r:id="rId42"/>
    <p:sldId id="1966" r:id="rId43"/>
    <p:sldId id="257" r:id="rId44"/>
    <p:sldId id="1971" r:id="rId45"/>
    <p:sldId id="298" r:id="rId46"/>
    <p:sldId id="299" r:id="rId47"/>
    <p:sldId id="301" r:id="rId48"/>
    <p:sldId id="302" r:id="rId49"/>
    <p:sldId id="332" r:id="rId50"/>
    <p:sldId id="309" r:id="rId51"/>
    <p:sldId id="2004" r:id="rId52"/>
    <p:sldId id="303" r:id="rId53"/>
    <p:sldId id="304" r:id="rId54"/>
    <p:sldId id="305" r:id="rId55"/>
    <p:sldId id="313" r:id="rId56"/>
    <p:sldId id="307" r:id="rId57"/>
    <p:sldId id="1972" r:id="rId58"/>
    <p:sldId id="315" r:id="rId59"/>
    <p:sldId id="316" r:id="rId60"/>
    <p:sldId id="285" r:id="rId61"/>
    <p:sldId id="318" r:id="rId62"/>
    <p:sldId id="319" r:id="rId6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423"/>
    <p:restoredTop sz="94698"/>
  </p:normalViewPr>
  <p:slideViewPr>
    <p:cSldViewPr snapToGrid="0">
      <p:cViewPr>
        <p:scale>
          <a:sx n="110" d="100"/>
          <a:sy n="110" d="100"/>
        </p:scale>
        <p:origin x="9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0188C2-DBC7-1F4C-97F9-8C90E9D8EFE6}" type="doc">
      <dgm:prSet loTypeId="urn:microsoft.com/office/officeart/2005/8/layout/pList2" loCatId="" qsTypeId="urn:microsoft.com/office/officeart/2005/8/quickstyle/3d2" qsCatId="3D" csTypeId="urn:microsoft.com/office/officeart/2005/8/colors/accent5_1" csCatId="accent5" phldr="1"/>
      <dgm:spPr/>
    </dgm:pt>
    <dgm:pt modelId="{2FFCE332-5079-5646-A031-09D7BFD518BF}">
      <dgm:prSet phldrT="[Testo]" custT="1"/>
      <dgm:spPr/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i="0" u="none" strike="noStrike" cap="none">
              <a:latin typeface="Calibri"/>
              <a:ea typeface="Calibri"/>
              <a:cs typeface="Calibri"/>
              <a:sym typeface="Calibri"/>
            </a:rPr>
            <a:t>Endurance</a:t>
          </a:r>
          <a:endParaRPr lang="it-IT" sz="1800" b="1" i="0" u="none" strike="noStrike" cap="none">
            <a:latin typeface="+mn-lt"/>
            <a:ea typeface="Arial"/>
            <a:cs typeface="Arial"/>
            <a:sym typeface="Arial"/>
          </a:endParaRPr>
        </a:p>
        <a:p>
          <a:pPr defTabSz="1422400"/>
          <a:endParaRPr lang="it-IT" b="1" dirty="0"/>
        </a:p>
      </dgm:t>
    </dgm:pt>
    <dgm:pt modelId="{7DA957BA-8DBA-204C-9183-651F67BB17B5}" type="parTrans" cxnId="{DEDE1383-2BD9-0842-A3E8-2B0753EE0C4E}">
      <dgm:prSet/>
      <dgm:spPr/>
      <dgm:t>
        <a:bodyPr/>
        <a:lstStyle/>
        <a:p>
          <a:endParaRPr lang="it-IT" b="1"/>
        </a:p>
      </dgm:t>
    </dgm:pt>
    <dgm:pt modelId="{93B3B07C-A364-8842-B112-10236FD06FBF}" type="sibTrans" cxnId="{DEDE1383-2BD9-0842-A3E8-2B0753EE0C4E}">
      <dgm:prSet/>
      <dgm:spPr/>
      <dgm:t>
        <a:bodyPr/>
        <a:lstStyle/>
        <a:p>
          <a:endParaRPr lang="it-IT" b="1"/>
        </a:p>
      </dgm:t>
    </dgm:pt>
    <dgm:pt modelId="{F8A9C166-CFB5-DC48-BC48-4A99E498C18A}">
      <dgm:prSet phldrT="[Testo]" custT="1"/>
      <dgm:spPr/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i="0" u="none" strike="noStrike" cap="none">
              <a:latin typeface="Calibri"/>
              <a:ea typeface="Calibri"/>
              <a:cs typeface="Calibri"/>
              <a:sym typeface="Calibri"/>
            </a:rPr>
            <a:t>Strenght</a:t>
          </a:r>
        </a:p>
        <a:p>
          <a:pPr defTabSz="1422400"/>
          <a:endParaRPr lang="it-IT" b="1" dirty="0"/>
        </a:p>
      </dgm:t>
    </dgm:pt>
    <dgm:pt modelId="{408ECF7B-5869-1343-B529-9F7A717DDBFD}" type="parTrans" cxnId="{C80D5F29-E6E7-354D-BE36-9A852304BCEA}">
      <dgm:prSet/>
      <dgm:spPr/>
      <dgm:t>
        <a:bodyPr/>
        <a:lstStyle/>
        <a:p>
          <a:endParaRPr lang="it-IT" b="1"/>
        </a:p>
      </dgm:t>
    </dgm:pt>
    <dgm:pt modelId="{AC27E10A-D0F3-4946-A400-33B3272F9AD1}" type="sibTrans" cxnId="{C80D5F29-E6E7-354D-BE36-9A852304BCEA}">
      <dgm:prSet/>
      <dgm:spPr/>
      <dgm:t>
        <a:bodyPr/>
        <a:lstStyle/>
        <a:p>
          <a:endParaRPr lang="it-IT" b="1"/>
        </a:p>
      </dgm:t>
    </dgm:pt>
    <dgm:pt modelId="{014D1AF7-AFC4-494B-98D5-796609166C36}">
      <dgm:prSet phldrT="[Testo]" custT="1"/>
      <dgm:spPr/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>
              <a:latin typeface="Calibri"/>
              <a:ea typeface="Calibri"/>
              <a:cs typeface="Calibri"/>
              <a:sym typeface="Calibri"/>
            </a:rPr>
            <a:t>Respiratory Muscle Training</a:t>
          </a:r>
          <a:r>
            <a:rPr lang="it-IT" sz="1800" b="1" i="0" u="none" strike="noStrike" cap="none">
              <a:latin typeface="Calibri"/>
              <a:ea typeface="Calibri"/>
              <a:cs typeface="Calibri"/>
              <a:sym typeface="Calibri"/>
            </a:rPr>
            <a:t> </a:t>
          </a:r>
          <a:endParaRPr lang="it-IT" sz="1050" b="1" i="0" u="none" strike="noStrike" cap="none">
            <a:latin typeface="+mn-lt"/>
            <a:ea typeface="Arial"/>
            <a:cs typeface="Arial"/>
            <a:sym typeface="Arial"/>
          </a:endParaRPr>
        </a:p>
        <a:p>
          <a:pPr defTabSz="1244600"/>
          <a:endParaRPr lang="it-IT" b="1" dirty="0"/>
        </a:p>
      </dgm:t>
    </dgm:pt>
    <dgm:pt modelId="{8DB32BD7-6212-4140-B1AD-358BB69C1C14}" type="parTrans" cxnId="{495B452A-3394-5D4A-9A96-A4C25526653C}">
      <dgm:prSet/>
      <dgm:spPr/>
      <dgm:t>
        <a:bodyPr/>
        <a:lstStyle/>
        <a:p>
          <a:endParaRPr lang="it-IT" b="1"/>
        </a:p>
      </dgm:t>
    </dgm:pt>
    <dgm:pt modelId="{6E91F100-6408-844A-965A-595F0E7F480B}" type="sibTrans" cxnId="{495B452A-3394-5D4A-9A96-A4C25526653C}">
      <dgm:prSet/>
      <dgm:spPr/>
      <dgm:t>
        <a:bodyPr/>
        <a:lstStyle/>
        <a:p>
          <a:endParaRPr lang="it-IT" b="1"/>
        </a:p>
      </dgm:t>
    </dgm:pt>
    <dgm:pt modelId="{565C1184-BAC0-5B4D-BD4D-F615DFAA6203}" type="pres">
      <dgm:prSet presAssocID="{CA0188C2-DBC7-1F4C-97F9-8C90E9D8EFE6}" presName="Name0" presStyleCnt="0">
        <dgm:presLayoutVars>
          <dgm:dir/>
          <dgm:resizeHandles val="exact"/>
        </dgm:presLayoutVars>
      </dgm:prSet>
      <dgm:spPr/>
    </dgm:pt>
    <dgm:pt modelId="{70071C11-912F-9A47-8858-7C2D19943A7F}" type="pres">
      <dgm:prSet presAssocID="{CA0188C2-DBC7-1F4C-97F9-8C90E9D8EFE6}" presName="bkgdShp" presStyleLbl="alignAccFollowNode1" presStyleIdx="0" presStyleCnt="1" custLinFactNeighborX="492" custLinFactNeighborY="-1547"/>
      <dgm:spPr/>
    </dgm:pt>
    <dgm:pt modelId="{1352E604-7D68-AB42-B065-1585FB87BA1D}" type="pres">
      <dgm:prSet presAssocID="{CA0188C2-DBC7-1F4C-97F9-8C90E9D8EFE6}" presName="linComp" presStyleCnt="0"/>
      <dgm:spPr/>
    </dgm:pt>
    <dgm:pt modelId="{A6624134-7524-664A-A40D-CF4B6692F28A}" type="pres">
      <dgm:prSet presAssocID="{2FFCE332-5079-5646-A031-09D7BFD518BF}" presName="compNode" presStyleCnt="0"/>
      <dgm:spPr/>
    </dgm:pt>
    <dgm:pt modelId="{F80BAF72-0210-DD40-957A-9657382056DE}" type="pres">
      <dgm:prSet presAssocID="{2FFCE332-5079-5646-A031-09D7BFD518BF}" presName="node" presStyleLbl="node1" presStyleIdx="0" presStyleCnt="3">
        <dgm:presLayoutVars>
          <dgm:bulletEnabled val="1"/>
        </dgm:presLayoutVars>
      </dgm:prSet>
      <dgm:spPr/>
    </dgm:pt>
    <dgm:pt modelId="{0AF90521-247D-0E43-BF4D-D30ED9A61F8A}" type="pres">
      <dgm:prSet presAssocID="{2FFCE332-5079-5646-A031-09D7BFD518BF}" presName="invisiNode" presStyleLbl="node1" presStyleIdx="0" presStyleCnt="3"/>
      <dgm:spPr/>
    </dgm:pt>
    <dgm:pt modelId="{E2B985D9-9DA9-FD44-BFC4-E5279326EE38}" type="pres">
      <dgm:prSet presAssocID="{2FFCE332-5079-5646-A031-09D7BFD518BF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D2CA95E4-5E6F-8848-9D41-7CC346002A5B}" type="pres">
      <dgm:prSet presAssocID="{93B3B07C-A364-8842-B112-10236FD06FBF}" presName="sibTrans" presStyleLbl="sibTrans2D1" presStyleIdx="0" presStyleCnt="0"/>
      <dgm:spPr/>
    </dgm:pt>
    <dgm:pt modelId="{D6A1BA9D-9D47-8E4C-A754-AEC4A272CDD2}" type="pres">
      <dgm:prSet presAssocID="{F8A9C166-CFB5-DC48-BC48-4A99E498C18A}" presName="compNode" presStyleCnt="0"/>
      <dgm:spPr/>
    </dgm:pt>
    <dgm:pt modelId="{9D31607C-1AA7-0544-8036-2AFBD899C1E0}" type="pres">
      <dgm:prSet presAssocID="{F8A9C166-CFB5-DC48-BC48-4A99E498C18A}" presName="node" presStyleLbl="node1" presStyleIdx="1" presStyleCnt="3">
        <dgm:presLayoutVars>
          <dgm:bulletEnabled val="1"/>
        </dgm:presLayoutVars>
      </dgm:prSet>
      <dgm:spPr/>
    </dgm:pt>
    <dgm:pt modelId="{53BA7133-9568-9A47-BCD7-94526DE9F9D6}" type="pres">
      <dgm:prSet presAssocID="{F8A9C166-CFB5-DC48-BC48-4A99E498C18A}" presName="invisiNode" presStyleLbl="node1" presStyleIdx="1" presStyleCnt="3"/>
      <dgm:spPr/>
    </dgm:pt>
    <dgm:pt modelId="{F447F8F8-B557-CD47-B44C-E127AA500CFB}" type="pres">
      <dgm:prSet presAssocID="{F8A9C166-CFB5-DC48-BC48-4A99E498C18A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17000" b="-17000"/>
          </a:stretch>
        </a:blipFill>
      </dgm:spPr>
    </dgm:pt>
    <dgm:pt modelId="{A7651283-34A7-CA4E-A86D-BA961E426F92}" type="pres">
      <dgm:prSet presAssocID="{AC27E10A-D0F3-4946-A400-33B3272F9AD1}" presName="sibTrans" presStyleLbl="sibTrans2D1" presStyleIdx="0" presStyleCnt="0"/>
      <dgm:spPr/>
    </dgm:pt>
    <dgm:pt modelId="{C388B8A6-C10E-9D41-A6E4-A58DAA7F19C1}" type="pres">
      <dgm:prSet presAssocID="{014D1AF7-AFC4-494B-98D5-796609166C36}" presName="compNode" presStyleCnt="0"/>
      <dgm:spPr/>
    </dgm:pt>
    <dgm:pt modelId="{6A7EE93C-1E9F-D544-81EA-F36AB223CD23}" type="pres">
      <dgm:prSet presAssocID="{014D1AF7-AFC4-494B-98D5-796609166C36}" presName="node" presStyleLbl="node1" presStyleIdx="2" presStyleCnt="3">
        <dgm:presLayoutVars>
          <dgm:bulletEnabled val="1"/>
        </dgm:presLayoutVars>
      </dgm:prSet>
      <dgm:spPr/>
    </dgm:pt>
    <dgm:pt modelId="{B00EA430-1B56-9042-BC17-B8D1BB8C663D}" type="pres">
      <dgm:prSet presAssocID="{014D1AF7-AFC4-494B-98D5-796609166C36}" presName="invisiNode" presStyleLbl="node1" presStyleIdx="2" presStyleCnt="3"/>
      <dgm:spPr/>
    </dgm:pt>
    <dgm:pt modelId="{0975F08D-1ED4-124E-8A5E-D3740C853638}" type="pres">
      <dgm:prSet presAssocID="{014D1AF7-AFC4-494B-98D5-796609166C36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</dgm:ptLst>
  <dgm:cxnLst>
    <dgm:cxn modelId="{35D72529-CC2B-4D40-953D-A1F435DD29C1}" type="presOf" srcId="{93B3B07C-A364-8842-B112-10236FD06FBF}" destId="{D2CA95E4-5E6F-8848-9D41-7CC346002A5B}" srcOrd="0" destOrd="0" presId="urn:microsoft.com/office/officeart/2005/8/layout/pList2"/>
    <dgm:cxn modelId="{C80D5F29-E6E7-354D-BE36-9A852304BCEA}" srcId="{CA0188C2-DBC7-1F4C-97F9-8C90E9D8EFE6}" destId="{F8A9C166-CFB5-DC48-BC48-4A99E498C18A}" srcOrd="1" destOrd="0" parTransId="{408ECF7B-5869-1343-B529-9F7A717DDBFD}" sibTransId="{AC27E10A-D0F3-4946-A400-33B3272F9AD1}"/>
    <dgm:cxn modelId="{495B452A-3394-5D4A-9A96-A4C25526653C}" srcId="{CA0188C2-DBC7-1F4C-97F9-8C90E9D8EFE6}" destId="{014D1AF7-AFC4-494B-98D5-796609166C36}" srcOrd="2" destOrd="0" parTransId="{8DB32BD7-6212-4140-B1AD-358BB69C1C14}" sibTransId="{6E91F100-6408-844A-965A-595F0E7F480B}"/>
    <dgm:cxn modelId="{877CE639-D90E-634F-B650-173310E3C955}" type="presOf" srcId="{2FFCE332-5079-5646-A031-09D7BFD518BF}" destId="{F80BAF72-0210-DD40-957A-9657382056DE}" srcOrd="0" destOrd="0" presId="urn:microsoft.com/office/officeart/2005/8/layout/pList2"/>
    <dgm:cxn modelId="{EA3C3A45-19EF-2C4B-851F-2F53EE690154}" type="presOf" srcId="{AC27E10A-D0F3-4946-A400-33B3272F9AD1}" destId="{A7651283-34A7-CA4E-A86D-BA961E426F92}" srcOrd="0" destOrd="0" presId="urn:microsoft.com/office/officeart/2005/8/layout/pList2"/>
    <dgm:cxn modelId="{DEDE1383-2BD9-0842-A3E8-2B0753EE0C4E}" srcId="{CA0188C2-DBC7-1F4C-97F9-8C90E9D8EFE6}" destId="{2FFCE332-5079-5646-A031-09D7BFD518BF}" srcOrd="0" destOrd="0" parTransId="{7DA957BA-8DBA-204C-9183-651F67BB17B5}" sibTransId="{93B3B07C-A364-8842-B112-10236FD06FBF}"/>
    <dgm:cxn modelId="{B2282C95-B92C-0B42-BED3-ACA9FD02F4A9}" type="presOf" srcId="{CA0188C2-DBC7-1F4C-97F9-8C90E9D8EFE6}" destId="{565C1184-BAC0-5B4D-BD4D-F615DFAA6203}" srcOrd="0" destOrd="0" presId="urn:microsoft.com/office/officeart/2005/8/layout/pList2"/>
    <dgm:cxn modelId="{FB4BEEB3-504C-5249-B9E6-9F646E11E936}" type="presOf" srcId="{F8A9C166-CFB5-DC48-BC48-4A99E498C18A}" destId="{9D31607C-1AA7-0544-8036-2AFBD899C1E0}" srcOrd="0" destOrd="0" presId="urn:microsoft.com/office/officeart/2005/8/layout/pList2"/>
    <dgm:cxn modelId="{4588C3D2-0D6A-274B-9FD8-940165C8782E}" type="presOf" srcId="{014D1AF7-AFC4-494B-98D5-796609166C36}" destId="{6A7EE93C-1E9F-D544-81EA-F36AB223CD23}" srcOrd="0" destOrd="0" presId="urn:microsoft.com/office/officeart/2005/8/layout/pList2"/>
    <dgm:cxn modelId="{AFF1633E-E6FC-A042-A18B-5E589DF169DB}" type="presParOf" srcId="{565C1184-BAC0-5B4D-BD4D-F615DFAA6203}" destId="{70071C11-912F-9A47-8858-7C2D19943A7F}" srcOrd="0" destOrd="0" presId="urn:microsoft.com/office/officeart/2005/8/layout/pList2"/>
    <dgm:cxn modelId="{33A3D7C3-87A1-1940-876C-67A0CF6EE743}" type="presParOf" srcId="{565C1184-BAC0-5B4D-BD4D-F615DFAA6203}" destId="{1352E604-7D68-AB42-B065-1585FB87BA1D}" srcOrd="1" destOrd="0" presId="urn:microsoft.com/office/officeart/2005/8/layout/pList2"/>
    <dgm:cxn modelId="{E48DE49B-C895-C043-AA37-205045BE7A24}" type="presParOf" srcId="{1352E604-7D68-AB42-B065-1585FB87BA1D}" destId="{A6624134-7524-664A-A40D-CF4B6692F28A}" srcOrd="0" destOrd="0" presId="urn:microsoft.com/office/officeart/2005/8/layout/pList2"/>
    <dgm:cxn modelId="{76F71AB6-DAC9-D04C-A710-ED470DB86C89}" type="presParOf" srcId="{A6624134-7524-664A-A40D-CF4B6692F28A}" destId="{F80BAF72-0210-DD40-957A-9657382056DE}" srcOrd="0" destOrd="0" presId="urn:microsoft.com/office/officeart/2005/8/layout/pList2"/>
    <dgm:cxn modelId="{ADE2B7B0-75A6-2B4A-A765-14A3FF7F7E9D}" type="presParOf" srcId="{A6624134-7524-664A-A40D-CF4B6692F28A}" destId="{0AF90521-247D-0E43-BF4D-D30ED9A61F8A}" srcOrd="1" destOrd="0" presId="urn:microsoft.com/office/officeart/2005/8/layout/pList2"/>
    <dgm:cxn modelId="{0FC0B7EA-75C8-E54C-98A2-B4C9019DE4D0}" type="presParOf" srcId="{A6624134-7524-664A-A40D-CF4B6692F28A}" destId="{E2B985D9-9DA9-FD44-BFC4-E5279326EE38}" srcOrd="2" destOrd="0" presId="urn:microsoft.com/office/officeart/2005/8/layout/pList2"/>
    <dgm:cxn modelId="{B772BE8A-BBC1-7844-BDB9-592602EAE0A8}" type="presParOf" srcId="{1352E604-7D68-AB42-B065-1585FB87BA1D}" destId="{D2CA95E4-5E6F-8848-9D41-7CC346002A5B}" srcOrd="1" destOrd="0" presId="urn:microsoft.com/office/officeart/2005/8/layout/pList2"/>
    <dgm:cxn modelId="{3DB91833-0BDA-D041-9067-7EB34695A19A}" type="presParOf" srcId="{1352E604-7D68-AB42-B065-1585FB87BA1D}" destId="{D6A1BA9D-9D47-8E4C-A754-AEC4A272CDD2}" srcOrd="2" destOrd="0" presId="urn:microsoft.com/office/officeart/2005/8/layout/pList2"/>
    <dgm:cxn modelId="{523A6E9F-BDD2-1646-B491-7E5B71B602B7}" type="presParOf" srcId="{D6A1BA9D-9D47-8E4C-A754-AEC4A272CDD2}" destId="{9D31607C-1AA7-0544-8036-2AFBD899C1E0}" srcOrd="0" destOrd="0" presId="urn:microsoft.com/office/officeart/2005/8/layout/pList2"/>
    <dgm:cxn modelId="{B90BA39E-3769-364F-874E-2C9F09F038FD}" type="presParOf" srcId="{D6A1BA9D-9D47-8E4C-A754-AEC4A272CDD2}" destId="{53BA7133-9568-9A47-BCD7-94526DE9F9D6}" srcOrd="1" destOrd="0" presId="urn:microsoft.com/office/officeart/2005/8/layout/pList2"/>
    <dgm:cxn modelId="{2B1E1A5C-EB74-9D49-A8D0-8E212283FF6C}" type="presParOf" srcId="{D6A1BA9D-9D47-8E4C-A754-AEC4A272CDD2}" destId="{F447F8F8-B557-CD47-B44C-E127AA500CFB}" srcOrd="2" destOrd="0" presId="urn:microsoft.com/office/officeart/2005/8/layout/pList2"/>
    <dgm:cxn modelId="{1E9695FE-9374-BE48-8670-02F63F54B0C3}" type="presParOf" srcId="{1352E604-7D68-AB42-B065-1585FB87BA1D}" destId="{A7651283-34A7-CA4E-A86D-BA961E426F92}" srcOrd="3" destOrd="0" presId="urn:microsoft.com/office/officeart/2005/8/layout/pList2"/>
    <dgm:cxn modelId="{F4B16598-0035-374F-A905-29489CEA921D}" type="presParOf" srcId="{1352E604-7D68-AB42-B065-1585FB87BA1D}" destId="{C388B8A6-C10E-9D41-A6E4-A58DAA7F19C1}" srcOrd="4" destOrd="0" presId="urn:microsoft.com/office/officeart/2005/8/layout/pList2"/>
    <dgm:cxn modelId="{C0B3FB13-15F1-4143-B71E-CEC87A4EEF24}" type="presParOf" srcId="{C388B8A6-C10E-9D41-A6E4-A58DAA7F19C1}" destId="{6A7EE93C-1E9F-D544-81EA-F36AB223CD23}" srcOrd="0" destOrd="0" presId="urn:microsoft.com/office/officeart/2005/8/layout/pList2"/>
    <dgm:cxn modelId="{55C10947-F35C-B147-B937-C5BB5B3F5DC7}" type="presParOf" srcId="{C388B8A6-C10E-9D41-A6E4-A58DAA7F19C1}" destId="{B00EA430-1B56-9042-BC17-B8D1BB8C663D}" srcOrd="1" destOrd="0" presId="urn:microsoft.com/office/officeart/2005/8/layout/pList2"/>
    <dgm:cxn modelId="{E5345B6E-9503-9B47-A473-58A4F0DBEF59}" type="presParOf" srcId="{C388B8A6-C10E-9D41-A6E4-A58DAA7F19C1}" destId="{0975F08D-1ED4-124E-8A5E-D3740C85363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0188C2-DBC7-1F4C-97F9-8C90E9D8EFE6}" type="doc">
      <dgm:prSet loTypeId="urn:microsoft.com/office/officeart/2005/8/layout/pList2" loCatId="" qsTypeId="urn:microsoft.com/office/officeart/2005/8/quickstyle/3d2" qsCatId="3D" csTypeId="urn:microsoft.com/office/officeart/2005/8/colors/accent5_1" csCatId="accent5" phldr="1"/>
      <dgm:spPr/>
    </dgm:pt>
    <dgm:pt modelId="{2FFCE332-5079-5646-A031-09D7BFD518BF}">
      <dgm:prSet phldrT="[Testo]" custT="1"/>
      <dgm:spPr/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i="0" u="none" strike="noStrike" cap="none">
              <a:latin typeface="Calibri"/>
              <a:ea typeface="Calibri"/>
              <a:cs typeface="Calibri"/>
              <a:sym typeface="Calibri"/>
            </a:rPr>
            <a:t>Endurance</a:t>
          </a:r>
          <a:endParaRPr lang="it-IT" sz="1800" b="1" i="0" u="none" strike="noStrike" cap="none">
            <a:latin typeface="+mn-lt"/>
            <a:ea typeface="Arial"/>
            <a:cs typeface="Arial"/>
            <a:sym typeface="Arial"/>
          </a:endParaRPr>
        </a:p>
        <a:p>
          <a:pPr defTabSz="1422400"/>
          <a:endParaRPr lang="it-IT" b="1" dirty="0"/>
        </a:p>
      </dgm:t>
    </dgm:pt>
    <dgm:pt modelId="{7DA957BA-8DBA-204C-9183-651F67BB17B5}" type="parTrans" cxnId="{DEDE1383-2BD9-0842-A3E8-2B0753EE0C4E}">
      <dgm:prSet/>
      <dgm:spPr/>
      <dgm:t>
        <a:bodyPr/>
        <a:lstStyle/>
        <a:p>
          <a:endParaRPr lang="it-IT" b="1"/>
        </a:p>
      </dgm:t>
    </dgm:pt>
    <dgm:pt modelId="{93B3B07C-A364-8842-B112-10236FD06FBF}" type="sibTrans" cxnId="{DEDE1383-2BD9-0842-A3E8-2B0753EE0C4E}">
      <dgm:prSet/>
      <dgm:spPr/>
      <dgm:t>
        <a:bodyPr/>
        <a:lstStyle/>
        <a:p>
          <a:endParaRPr lang="it-IT" b="1"/>
        </a:p>
      </dgm:t>
    </dgm:pt>
    <dgm:pt modelId="{F8A9C166-CFB5-DC48-BC48-4A99E498C18A}">
      <dgm:prSet phldrT="[Testo]" custT="1"/>
      <dgm:spPr/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i="0" u="none" strike="noStrike" cap="none">
              <a:latin typeface="Calibri"/>
              <a:ea typeface="Calibri"/>
              <a:cs typeface="Calibri"/>
              <a:sym typeface="Calibri"/>
            </a:rPr>
            <a:t>Strenght</a:t>
          </a:r>
        </a:p>
        <a:p>
          <a:pPr defTabSz="1422400"/>
          <a:endParaRPr lang="it-IT" b="1" dirty="0"/>
        </a:p>
      </dgm:t>
    </dgm:pt>
    <dgm:pt modelId="{408ECF7B-5869-1343-B529-9F7A717DDBFD}" type="parTrans" cxnId="{C80D5F29-E6E7-354D-BE36-9A852304BCEA}">
      <dgm:prSet/>
      <dgm:spPr/>
      <dgm:t>
        <a:bodyPr/>
        <a:lstStyle/>
        <a:p>
          <a:endParaRPr lang="it-IT" b="1"/>
        </a:p>
      </dgm:t>
    </dgm:pt>
    <dgm:pt modelId="{AC27E10A-D0F3-4946-A400-33B3272F9AD1}" type="sibTrans" cxnId="{C80D5F29-E6E7-354D-BE36-9A852304BCEA}">
      <dgm:prSet/>
      <dgm:spPr/>
      <dgm:t>
        <a:bodyPr/>
        <a:lstStyle/>
        <a:p>
          <a:endParaRPr lang="it-IT" b="1"/>
        </a:p>
      </dgm:t>
    </dgm:pt>
    <dgm:pt modelId="{014D1AF7-AFC4-494B-98D5-796609166C36}">
      <dgm:prSet phldrT="[Testo]" custT="1"/>
      <dgm:spPr/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>
              <a:latin typeface="Calibri"/>
              <a:ea typeface="Calibri"/>
              <a:cs typeface="Calibri"/>
              <a:sym typeface="Calibri"/>
            </a:rPr>
            <a:t>Respiratory Muscle Training</a:t>
          </a:r>
          <a:r>
            <a:rPr lang="it-IT" sz="1800" b="1" i="0" u="none" strike="noStrike" cap="none">
              <a:latin typeface="Calibri"/>
              <a:ea typeface="Calibri"/>
              <a:cs typeface="Calibri"/>
              <a:sym typeface="Calibri"/>
            </a:rPr>
            <a:t> </a:t>
          </a:r>
          <a:endParaRPr lang="it-IT" sz="1050" b="1" i="0" u="none" strike="noStrike" cap="none">
            <a:latin typeface="+mn-lt"/>
            <a:ea typeface="Arial"/>
            <a:cs typeface="Arial"/>
            <a:sym typeface="Arial"/>
          </a:endParaRPr>
        </a:p>
        <a:p>
          <a:pPr defTabSz="1244600"/>
          <a:endParaRPr lang="it-IT" b="1" dirty="0"/>
        </a:p>
      </dgm:t>
    </dgm:pt>
    <dgm:pt modelId="{8DB32BD7-6212-4140-B1AD-358BB69C1C14}" type="parTrans" cxnId="{495B452A-3394-5D4A-9A96-A4C25526653C}">
      <dgm:prSet/>
      <dgm:spPr/>
      <dgm:t>
        <a:bodyPr/>
        <a:lstStyle/>
        <a:p>
          <a:endParaRPr lang="it-IT" b="1"/>
        </a:p>
      </dgm:t>
    </dgm:pt>
    <dgm:pt modelId="{6E91F100-6408-844A-965A-595F0E7F480B}" type="sibTrans" cxnId="{495B452A-3394-5D4A-9A96-A4C25526653C}">
      <dgm:prSet/>
      <dgm:spPr/>
      <dgm:t>
        <a:bodyPr/>
        <a:lstStyle/>
        <a:p>
          <a:endParaRPr lang="it-IT" b="1"/>
        </a:p>
      </dgm:t>
    </dgm:pt>
    <dgm:pt modelId="{565C1184-BAC0-5B4D-BD4D-F615DFAA6203}" type="pres">
      <dgm:prSet presAssocID="{CA0188C2-DBC7-1F4C-97F9-8C90E9D8EFE6}" presName="Name0" presStyleCnt="0">
        <dgm:presLayoutVars>
          <dgm:dir/>
          <dgm:resizeHandles val="exact"/>
        </dgm:presLayoutVars>
      </dgm:prSet>
      <dgm:spPr/>
    </dgm:pt>
    <dgm:pt modelId="{70071C11-912F-9A47-8858-7C2D19943A7F}" type="pres">
      <dgm:prSet presAssocID="{CA0188C2-DBC7-1F4C-97F9-8C90E9D8EFE6}" presName="bkgdShp" presStyleLbl="alignAccFollowNode1" presStyleIdx="0" presStyleCnt="1" custLinFactNeighborX="492" custLinFactNeighborY="-1547"/>
      <dgm:spPr/>
    </dgm:pt>
    <dgm:pt modelId="{1352E604-7D68-AB42-B065-1585FB87BA1D}" type="pres">
      <dgm:prSet presAssocID="{CA0188C2-DBC7-1F4C-97F9-8C90E9D8EFE6}" presName="linComp" presStyleCnt="0"/>
      <dgm:spPr/>
    </dgm:pt>
    <dgm:pt modelId="{A6624134-7524-664A-A40D-CF4B6692F28A}" type="pres">
      <dgm:prSet presAssocID="{2FFCE332-5079-5646-A031-09D7BFD518BF}" presName="compNode" presStyleCnt="0"/>
      <dgm:spPr/>
    </dgm:pt>
    <dgm:pt modelId="{F80BAF72-0210-DD40-957A-9657382056DE}" type="pres">
      <dgm:prSet presAssocID="{2FFCE332-5079-5646-A031-09D7BFD518BF}" presName="node" presStyleLbl="node1" presStyleIdx="0" presStyleCnt="3">
        <dgm:presLayoutVars>
          <dgm:bulletEnabled val="1"/>
        </dgm:presLayoutVars>
      </dgm:prSet>
      <dgm:spPr/>
    </dgm:pt>
    <dgm:pt modelId="{0AF90521-247D-0E43-BF4D-D30ED9A61F8A}" type="pres">
      <dgm:prSet presAssocID="{2FFCE332-5079-5646-A031-09D7BFD518BF}" presName="invisiNode" presStyleLbl="node1" presStyleIdx="0" presStyleCnt="3"/>
      <dgm:spPr/>
    </dgm:pt>
    <dgm:pt modelId="{E2B985D9-9DA9-FD44-BFC4-E5279326EE38}" type="pres">
      <dgm:prSet presAssocID="{2FFCE332-5079-5646-A031-09D7BFD518BF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D2CA95E4-5E6F-8848-9D41-7CC346002A5B}" type="pres">
      <dgm:prSet presAssocID="{93B3B07C-A364-8842-B112-10236FD06FBF}" presName="sibTrans" presStyleLbl="sibTrans2D1" presStyleIdx="0" presStyleCnt="0"/>
      <dgm:spPr/>
    </dgm:pt>
    <dgm:pt modelId="{D6A1BA9D-9D47-8E4C-A754-AEC4A272CDD2}" type="pres">
      <dgm:prSet presAssocID="{F8A9C166-CFB5-DC48-BC48-4A99E498C18A}" presName="compNode" presStyleCnt="0"/>
      <dgm:spPr/>
    </dgm:pt>
    <dgm:pt modelId="{9D31607C-1AA7-0544-8036-2AFBD899C1E0}" type="pres">
      <dgm:prSet presAssocID="{F8A9C166-CFB5-DC48-BC48-4A99E498C18A}" presName="node" presStyleLbl="node1" presStyleIdx="1" presStyleCnt="3">
        <dgm:presLayoutVars>
          <dgm:bulletEnabled val="1"/>
        </dgm:presLayoutVars>
      </dgm:prSet>
      <dgm:spPr/>
    </dgm:pt>
    <dgm:pt modelId="{53BA7133-9568-9A47-BCD7-94526DE9F9D6}" type="pres">
      <dgm:prSet presAssocID="{F8A9C166-CFB5-DC48-BC48-4A99E498C18A}" presName="invisiNode" presStyleLbl="node1" presStyleIdx="1" presStyleCnt="3"/>
      <dgm:spPr/>
    </dgm:pt>
    <dgm:pt modelId="{F447F8F8-B557-CD47-B44C-E127AA500CFB}" type="pres">
      <dgm:prSet presAssocID="{F8A9C166-CFB5-DC48-BC48-4A99E498C18A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17000" b="-17000"/>
          </a:stretch>
        </a:blipFill>
      </dgm:spPr>
    </dgm:pt>
    <dgm:pt modelId="{A7651283-34A7-CA4E-A86D-BA961E426F92}" type="pres">
      <dgm:prSet presAssocID="{AC27E10A-D0F3-4946-A400-33B3272F9AD1}" presName="sibTrans" presStyleLbl="sibTrans2D1" presStyleIdx="0" presStyleCnt="0"/>
      <dgm:spPr/>
    </dgm:pt>
    <dgm:pt modelId="{C388B8A6-C10E-9D41-A6E4-A58DAA7F19C1}" type="pres">
      <dgm:prSet presAssocID="{014D1AF7-AFC4-494B-98D5-796609166C36}" presName="compNode" presStyleCnt="0"/>
      <dgm:spPr/>
    </dgm:pt>
    <dgm:pt modelId="{6A7EE93C-1E9F-D544-81EA-F36AB223CD23}" type="pres">
      <dgm:prSet presAssocID="{014D1AF7-AFC4-494B-98D5-796609166C36}" presName="node" presStyleLbl="node1" presStyleIdx="2" presStyleCnt="3">
        <dgm:presLayoutVars>
          <dgm:bulletEnabled val="1"/>
        </dgm:presLayoutVars>
      </dgm:prSet>
      <dgm:spPr/>
    </dgm:pt>
    <dgm:pt modelId="{B00EA430-1B56-9042-BC17-B8D1BB8C663D}" type="pres">
      <dgm:prSet presAssocID="{014D1AF7-AFC4-494B-98D5-796609166C36}" presName="invisiNode" presStyleLbl="node1" presStyleIdx="2" presStyleCnt="3"/>
      <dgm:spPr/>
    </dgm:pt>
    <dgm:pt modelId="{0975F08D-1ED4-124E-8A5E-D3740C853638}" type="pres">
      <dgm:prSet presAssocID="{014D1AF7-AFC4-494B-98D5-796609166C36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</dgm:ptLst>
  <dgm:cxnLst>
    <dgm:cxn modelId="{35D72529-CC2B-4D40-953D-A1F435DD29C1}" type="presOf" srcId="{93B3B07C-A364-8842-B112-10236FD06FBF}" destId="{D2CA95E4-5E6F-8848-9D41-7CC346002A5B}" srcOrd="0" destOrd="0" presId="urn:microsoft.com/office/officeart/2005/8/layout/pList2"/>
    <dgm:cxn modelId="{C80D5F29-E6E7-354D-BE36-9A852304BCEA}" srcId="{CA0188C2-DBC7-1F4C-97F9-8C90E9D8EFE6}" destId="{F8A9C166-CFB5-DC48-BC48-4A99E498C18A}" srcOrd="1" destOrd="0" parTransId="{408ECF7B-5869-1343-B529-9F7A717DDBFD}" sibTransId="{AC27E10A-D0F3-4946-A400-33B3272F9AD1}"/>
    <dgm:cxn modelId="{495B452A-3394-5D4A-9A96-A4C25526653C}" srcId="{CA0188C2-DBC7-1F4C-97F9-8C90E9D8EFE6}" destId="{014D1AF7-AFC4-494B-98D5-796609166C36}" srcOrd="2" destOrd="0" parTransId="{8DB32BD7-6212-4140-B1AD-358BB69C1C14}" sibTransId="{6E91F100-6408-844A-965A-595F0E7F480B}"/>
    <dgm:cxn modelId="{877CE639-D90E-634F-B650-173310E3C955}" type="presOf" srcId="{2FFCE332-5079-5646-A031-09D7BFD518BF}" destId="{F80BAF72-0210-DD40-957A-9657382056DE}" srcOrd="0" destOrd="0" presId="urn:microsoft.com/office/officeart/2005/8/layout/pList2"/>
    <dgm:cxn modelId="{EA3C3A45-19EF-2C4B-851F-2F53EE690154}" type="presOf" srcId="{AC27E10A-D0F3-4946-A400-33B3272F9AD1}" destId="{A7651283-34A7-CA4E-A86D-BA961E426F92}" srcOrd="0" destOrd="0" presId="urn:microsoft.com/office/officeart/2005/8/layout/pList2"/>
    <dgm:cxn modelId="{DEDE1383-2BD9-0842-A3E8-2B0753EE0C4E}" srcId="{CA0188C2-DBC7-1F4C-97F9-8C90E9D8EFE6}" destId="{2FFCE332-5079-5646-A031-09D7BFD518BF}" srcOrd="0" destOrd="0" parTransId="{7DA957BA-8DBA-204C-9183-651F67BB17B5}" sibTransId="{93B3B07C-A364-8842-B112-10236FD06FBF}"/>
    <dgm:cxn modelId="{B2282C95-B92C-0B42-BED3-ACA9FD02F4A9}" type="presOf" srcId="{CA0188C2-DBC7-1F4C-97F9-8C90E9D8EFE6}" destId="{565C1184-BAC0-5B4D-BD4D-F615DFAA6203}" srcOrd="0" destOrd="0" presId="urn:microsoft.com/office/officeart/2005/8/layout/pList2"/>
    <dgm:cxn modelId="{FB4BEEB3-504C-5249-B9E6-9F646E11E936}" type="presOf" srcId="{F8A9C166-CFB5-DC48-BC48-4A99E498C18A}" destId="{9D31607C-1AA7-0544-8036-2AFBD899C1E0}" srcOrd="0" destOrd="0" presId="urn:microsoft.com/office/officeart/2005/8/layout/pList2"/>
    <dgm:cxn modelId="{4588C3D2-0D6A-274B-9FD8-940165C8782E}" type="presOf" srcId="{014D1AF7-AFC4-494B-98D5-796609166C36}" destId="{6A7EE93C-1E9F-D544-81EA-F36AB223CD23}" srcOrd="0" destOrd="0" presId="urn:microsoft.com/office/officeart/2005/8/layout/pList2"/>
    <dgm:cxn modelId="{AFF1633E-E6FC-A042-A18B-5E589DF169DB}" type="presParOf" srcId="{565C1184-BAC0-5B4D-BD4D-F615DFAA6203}" destId="{70071C11-912F-9A47-8858-7C2D19943A7F}" srcOrd="0" destOrd="0" presId="urn:microsoft.com/office/officeart/2005/8/layout/pList2"/>
    <dgm:cxn modelId="{33A3D7C3-87A1-1940-876C-67A0CF6EE743}" type="presParOf" srcId="{565C1184-BAC0-5B4D-BD4D-F615DFAA6203}" destId="{1352E604-7D68-AB42-B065-1585FB87BA1D}" srcOrd="1" destOrd="0" presId="urn:microsoft.com/office/officeart/2005/8/layout/pList2"/>
    <dgm:cxn modelId="{E48DE49B-C895-C043-AA37-205045BE7A24}" type="presParOf" srcId="{1352E604-7D68-AB42-B065-1585FB87BA1D}" destId="{A6624134-7524-664A-A40D-CF4B6692F28A}" srcOrd="0" destOrd="0" presId="urn:microsoft.com/office/officeart/2005/8/layout/pList2"/>
    <dgm:cxn modelId="{76F71AB6-DAC9-D04C-A710-ED470DB86C89}" type="presParOf" srcId="{A6624134-7524-664A-A40D-CF4B6692F28A}" destId="{F80BAF72-0210-DD40-957A-9657382056DE}" srcOrd="0" destOrd="0" presId="urn:microsoft.com/office/officeart/2005/8/layout/pList2"/>
    <dgm:cxn modelId="{ADE2B7B0-75A6-2B4A-A765-14A3FF7F7E9D}" type="presParOf" srcId="{A6624134-7524-664A-A40D-CF4B6692F28A}" destId="{0AF90521-247D-0E43-BF4D-D30ED9A61F8A}" srcOrd="1" destOrd="0" presId="urn:microsoft.com/office/officeart/2005/8/layout/pList2"/>
    <dgm:cxn modelId="{0FC0B7EA-75C8-E54C-98A2-B4C9019DE4D0}" type="presParOf" srcId="{A6624134-7524-664A-A40D-CF4B6692F28A}" destId="{E2B985D9-9DA9-FD44-BFC4-E5279326EE38}" srcOrd="2" destOrd="0" presId="urn:microsoft.com/office/officeart/2005/8/layout/pList2"/>
    <dgm:cxn modelId="{B772BE8A-BBC1-7844-BDB9-592602EAE0A8}" type="presParOf" srcId="{1352E604-7D68-AB42-B065-1585FB87BA1D}" destId="{D2CA95E4-5E6F-8848-9D41-7CC346002A5B}" srcOrd="1" destOrd="0" presId="urn:microsoft.com/office/officeart/2005/8/layout/pList2"/>
    <dgm:cxn modelId="{3DB91833-0BDA-D041-9067-7EB34695A19A}" type="presParOf" srcId="{1352E604-7D68-AB42-B065-1585FB87BA1D}" destId="{D6A1BA9D-9D47-8E4C-A754-AEC4A272CDD2}" srcOrd="2" destOrd="0" presId="urn:microsoft.com/office/officeart/2005/8/layout/pList2"/>
    <dgm:cxn modelId="{523A6E9F-BDD2-1646-B491-7E5B71B602B7}" type="presParOf" srcId="{D6A1BA9D-9D47-8E4C-A754-AEC4A272CDD2}" destId="{9D31607C-1AA7-0544-8036-2AFBD899C1E0}" srcOrd="0" destOrd="0" presId="urn:microsoft.com/office/officeart/2005/8/layout/pList2"/>
    <dgm:cxn modelId="{B90BA39E-3769-364F-874E-2C9F09F038FD}" type="presParOf" srcId="{D6A1BA9D-9D47-8E4C-A754-AEC4A272CDD2}" destId="{53BA7133-9568-9A47-BCD7-94526DE9F9D6}" srcOrd="1" destOrd="0" presId="urn:microsoft.com/office/officeart/2005/8/layout/pList2"/>
    <dgm:cxn modelId="{2B1E1A5C-EB74-9D49-A8D0-8E212283FF6C}" type="presParOf" srcId="{D6A1BA9D-9D47-8E4C-A754-AEC4A272CDD2}" destId="{F447F8F8-B557-CD47-B44C-E127AA500CFB}" srcOrd="2" destOrd="0" presId="urn:microsoft.com/office/officeart/2005/8/layout/pList2"/>
    <dgm:cxn modelId="{1E9695FE-9374-BE48-8670-02F63F54B0C3}" type="presParOf" srcId="{1352E604-7D68-AB42-B065-1585FB87BA1D}" destId="{A7651283-34A7-CA4E-A86D-BA961E426F92}" srcOrd="3" destOrd="0" presId="urn:microsoft.com/office/officeart/2005/8/layout/pList2"/>
    <dgm:cxn modelId="{F4B16598-0035-374F-A905-29489CEA921D}" type="presParOf" srcId="{1352E604-7D68-AB42-B065-1585FB87BA1D}" destId="{C388B8A6-C10E-9D41-A6E4-A58DAA7F19C1}" srcOrd="4" destOrd="0" presId="urn:microsoft.com/office/officeart/2005/8/layout/pList2"/>
    <dgm:cxn modelId="{C0B3FB13-15F1-4143-B71E-CEC87A4EEF24}" type="presParOf" srcId="{C388B8A6-C10E-9D41-A6E4-A58DAA7F19C1}" destId="{6A7EE93C-1E9F-D544-81EA-F36AB223CD23}" srcOrd="0" destOrd="0" presId="urn:microsoft.com/office/officeart/2005/8/layout/pList2"/>
    <dgm:cxn modelId="{55C10947-F35C-B147-B937-C5BB5B3F5DC7}" type="presParOf" srcId="{C388B8A6-C10E-9D41-A6E4-A58DAA7F19C1}" destId="{B00EA430-1B56-9042-BC17-B8D1BB8C663D}" srcOrd="1" destOrd="0" presId="urn:microsoft.com/office/officeart/2005/8/layout/pList2"/>
    <dgm:cxn modelId="{E5345B6E-9503-9B47-A473-58A4F0DBEF59}" type="presParOf" srcId="{C388B8A6-C10E-9D41-A6E4-A58DAA7F19C1}" destId="{0975F08D-1ED4-124E-8A5E-D3740C85363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0188C2-DBC7-1F4C-97F9-8C90E9D8EFE6}" type="doc">
      <dgm:prSet loTypeId="urn:microsoft.com/office/officeart/2005/8/layout/pList2" loCatId="" qsTypeId="urn:microsoft.com/office/officeart/2005/8/quickstyle/3d2" qsCatId="3D" csTypeId="urn:microsoft.com/office/officeart/2005/8/colors/accent5_1" csCatId="accent5" phldr="1"/>
      <dgm:spPr/>
    </dgm:pt>
    <dgm:pt modelId="{2FFCE332-5079-5646-A031-09D7BFD518BF}">
      <dgm:prSet phldrT="[Testo]" custT="1"/>
      <dgm:spPr/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i="0" u="none" strike="noStrike" cap="none">
              <a:latin typeface="Calibri"/>
              <a:ea typeface="Calibri"/>
              <a:cs typeface="Calibri"/>
              <a:sym typeface="Calibri"/>
            </a:rPr>
            <a:t>Endurance</a:t>
          </a:r>
          <a:endParaRPr lang="it-IT" sz="1800" b="1" i="0" u="none" strike="noStrike" cap="none">
            <a:latin typeface="+mn-lt"/>
            <a:ea typeface="Arial"/>
            <a:cs typeface="Arial"/>
            <a:sym typeface="Arial"/>
          </a:endParaRPr>
        </a:p>
        <a:p>
          <a:pPr defTabSz="1422400"/>
          <a:endParaRPr lang="it-IT" b="1" dirty="0"/>
        </a:p>
      </dgm:t>
    </dgm:pt>
    <dgm:pt modelId="{7DA957BA-8DBA-204C-9183-651F67BB17B5}" type="parTrans" cxnId="{DEDE1383-2BD9-0842-A3E8-2B0753EE0C4E}">
      <dgm:prSet/>
      <dgm:spPr/>
      <dgm:t>
        <a:bodyPr/>
        <a:lstStyle/>
        <a:p>
          <a:endParaRPr lang="it-IT" b="1"/>
        </a:p>
      </dgm:t>
    </dgm:pt>
    <dgm:pt modelId="{93B3B07C-A364-8842-B112-10236FD06FBF}" type="sibTrans" cxnId="{DEDE1383-2BD9-0842-A3E8-2B0753EE0C4E}">
      <dgm:prSet/>
      <dgm:spPr/>
      <dgm:t>
        <a:bodyPr/>
        <a:lstStyle/>
        <a:p>
          <a:endParaRPr lang="it-IT" b="1"/>
        </a:p>
      </dgm:t>
    </dgm:pt>
    <dgm:pt modelId="{F8A9C166-CFB5-DC48-BC48-4A99E498C18A}">
      <dgm:prSet phldrT="[Testo]" custT="1"/>
      <dgm:spPr/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i="0" u="none" strike="noStrike" cap="none">
              <a:latin typeface="Calibri"/>
              <a:ea typeface="Calibri"/>
              <a:cs typeface="Calibri"/>
              <a:sym typeface="Calibri"/>
            </a:rPr>
            <a:t>Strenght</a:t>
          </a:r>
        </a:p>
        <a:p>
          <a:pPr defTabSz="1422400"/>
          <a:endParaRPr lang="it-IT" b="1" dirty="0"/>
        </a:p>
      </dgm:t>
    </dgm:pt>
    <dgm:pt modelId="{408ECF7B-5869-1343-B529-9F7A717DDBFD}" type="parTrans" cxnId="{C80D5F29-E6E7-354D-BE36-9A852304BCEA}">
      <dgm:prSet/>
      <dgm:spPr/>
      <dgm:t>
        <a:bodyPr/>
        <a:lstStyle/>
        <a:p>
          <a:endParaRPr lang="it-IT" b="1"/>
        </a:p>
      </dgm:t>
    </dgm:pt>
    <dgm:pt modelId="{AC27E10A-D0F3-4946-A400-33B3272F9AD1}" type="sibTrans" cxnId="{C80D5F29-E6E7-354D-BE36-9A852304BCEA}">
      <dgm:prSet/>
      <dgm:spPr/>
      <dgm:t>
        <a:bodyPr/>
        <a:lstStyle/>
        <a:p>
          <a:endParaRPr lang="it-IT" b="1"/>
        </a:p>
      </dgm:t>
    </dgm:pt>
    <dgm:pt modelId="{014D1AF7-AFC4-494B-98D5-796609166C36}">
      <dgm:prSet phldrT="[Testo]" custT="1"/>
      <dgm:spPr/>
      <dgm:t>
        <a:bodyPr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>
              <a:latin typeface="Calibri"/>
              <a:ea typeface="Calibri"/>
              <a:cs typeface="Calibri"/>
              <a:sym typeface="Calibri"/>
            </a:rPr>
            <a:t>Respiratory Muscle Training</a:t>
          </a:r>
          <a:r>
            <a:rPr lang="it-IT" sz="1800" b="1" i="0" u="none" strike="noStrike" cap="none">
              <a:latin typeface="Calibri"/>
              <a:ea typeface="Calibri"/>
              <a:cs typeface="Calibri"/>
              <a:sym typeface="Calibri"/>
            </a:rPr>
            <a:t> </a:t>
          </a:r>
          <a:endParaRPr lang="it-IT" sz="1050" b="1" i="0" u="none" strike="noStrike" cap="none">
            <a:latin typeface="+mn-lt"/>
            <a:ea typeface="Arial"/>
            <a:cs typeface="Arial"/>
            <a:sym typeface="Arial"/>
          </a:endParaRPr>
        </a:p>
        <a:p>
          <a:pPr defTabSz="1244600"/>
          <a:endParaRPr lang="it-IT" b="1" dirty="0"/>
        </a:p>
      </dgm:t>
    </dgm:pt>
    <dgm:pt modelId="{8DB32BD7-6212-4140-B1AD-358BB69C1C14}" type="parTrans" cxnId="{495B452A-3394-5D4A-9A96-A4C25526653C}">
      <dgm:prSet/>
      <dgm:spPr/>
      <dgm:t>
        <a:bodyPr/>
        <a:lstStyle/>
        <a:p>
          <a:endParaRPr lang="it-IT" b="1"/>
        </a:p>
      </dgm:t>
    </dgm:pt>
    <dgm:pt modelId="{6E91F100-6408-844A-965A-595F0E7F480B}" type="sibTrans" cxnId="{495B452A-3394-5D4A-9A96-A4C25526653C}">
      <dgm:prSet/>
      <dgm:spPr/>
      <dgm:t>
        <a:bodyPr/>
        <a:lstStyle/>
        <a:p>
          <a:endParaRPr lang="it-IT" b="1"/>
        </a:p>
      </dgm:t>
    </dgm:pt>
    <dgm:pt modelId="{565C1184-BAC0-5B4D-BD4D-F615DFAA6203}" type="pres">
      <dgm:prSet presAssocID="{CA0188C2-DBC7-1F4C-97F9-8C90E9D8EFE6}" presName="Name0" presStyleCnt="0">
        <dgm:presLayoutVars>
          <dgm:dir/>
          <dgm:resizeHandles val="exact"/>
        </dgm:presLayoutVars>
      </dgm:prSet>
      <dgm:spPr/>
    </dgm:pt>
    <dgm:pt modelId="{70071C11-912F-9A47-8858-7C2D19943A7F}" type="pres">
      <dgm:prSet presAssocID="{CA0188C2-DBC7-1F4C-97F9-8C90E9D8EFE6}" presName="bkgdShp" presStyleLbl="alignAccFollowNode1" presStyleIdx="0" presStyleCnt="1" custLinFactNeighborX="492" custLinFactNeighborY="-1547"/>
      <dgm:spPr/>
    </dgm:pt>
    <dgm:pt modelId="{1352E604-7D68-AB42-B065-1585FB87BA1D}" type="pres">
      <dgm:prSet presAssocID="{CA0188C2-DBC7-1F4C-97F9-8C90E9D8EFE6}" presName="linComp" presStyleCnt="0"/>
      <dgm:spPr/>
    </dgm:pt>
    <dgm:pt modelId="{A6624134-7524-664A-A40D-CF4B6692F28A}" type="pres">
      <dgm:prSet presAssocID="{2FFCE332-5079-5646-A031-09D7BFD518BF}" presName="compNode" presStyleCnt="0"/>
      <dgm:spPr/>
    </dgm:pt>
    <dgm:pt modelId="{F80BAF72-0210-DD40-957A-9657382056DE}" type="pres">
      <dgm:prSet presAssocID="{2FFCE332-5079-5646-A031-09D7BFD518BF}" presName="node" presStyleLbl="node1" presStyleIdx="0" presStyleCnt="3">
        <dgm:presLayoutVars>
          <dgm:bulletEnabled val="1"/>
        </dgm:presLayoutVars>
      </dgm:prSet>
      <dgm:spPr/>
    </dgm:pt>
    <dgm:pt modelId="{0AF90521-247D-0E43-BF4D-D30ED9A61F8A}" type="pres">
      <dgm:prSet presAssocID="{2FFCE332-5079-5646-A031-09D7BFD518BF}" presName="invisiNode" presStyleLbl="node1" presStyleIdx="0" presStyleCnt="3"/>
      <dgm:spPr/>
    </dgm:pt>
    <dgm:pt modelId="{E2B985D9-9DA9-FD44-BFC4-E5279326EE38}" type="pres">
      <dgm:prSet presAssocID="{2FFCE332-5079-5646-A031-09D7BFD518BF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D2CA95E4-5E6F-8848-9D41-7CC346002A5B}" type="pres">
      <dgm:prSet presAssocID="{93B3B07C-A364-8842-B112-10236FD06FBF}" presName="sibTrans" presStyleLbl="sibTrans2D1" presStyleIdx="0" presStyleCnt="0"/>
      <dgm:spPr/>
    </dgm:pt>
    <dgm:pt modelId="{D6A1BA9D-9D47-8E4C-A754-AEC4A272CDD2}" type="pres">
      <dgm:prSet presAssocID="{F8A9C166-CFB5-DC48-BC48-4A99E498C18A}" presName="compNode" presStyleCnt="0"/>
      <dgm:spPr/>
    </dgm:pt>
    <dgm:pt modelId="{9D31607C-1AA7-0544-8036-2AFBD899C1E0}" type="pres">
      <dgm:prSet presAssocID="{F8A9C166-CFB5-DC48-BC48-4A99E498C18A}" presName="node" presStyleLbl="node1" presStyleIdx="1" presStyleCnt="3">
        <dgm:presLayoutVars>
          <dgm:bulletEnabled val="1"/>
        </dgm:presLayoutVars>
      </dgm:prSet>
      <dgm:spPr/>
    </dgm:pt>
    <dgm:pt modelId="{53BA7133-9568-9A47-BCD7-94526DE9F9D6}" type="pres">
      <dgm:prSet presAssocID="{F8A9C166-CFB5-DC48-BC48-4A99E498C18A}" presName="invisiNode" presStyleLbl="node1" presStyleIdx="1" presStyleCnt="3"/>
      <dgm:spPr/>
    </dgm:pt>
    <dgm:pt modelId="{F447F8F8-B557-CD47-B44C-E127AA500CFB}" type="pres">
      <dgm:prSet presAssocID="{F8A9C166-CFB5-DC48-BC48-4A99E498C18A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17000" b="-17000"/>
          </a:stretch>
        </a:blipFill>
      </dgm:spPr>
    </dgm:pt>
    <dgm:pt modelId="{A7651283-34A7-CA4E-A86D-BA961E426F92}" type="pres">
      <dgm:prSet presAssocID="{AC27E10A-D0F3-4946-A400-33B3272F9AD1}" presName="sibTrans" presStyleLbl="sibTrans2D1" presStyleIdx="0" presStyleCnt="0"/>
      <dgm:spPr/>
    </dgm:pt>
    <dgm:pt modelId="{C388B8A6-C10E-9D41-A6E4-A58DAA7F19C1}" type="pres">
      <dgm:prSet presAssocID="{014D1AF7-AFC4-494B-98D5-796609166C36}" presName="compNode" presStyleCnt="0"/>
      <dgm:spPr/>
    </dgm:pt>
    <dgm:pt modelId="{6A7EE93C-1E9F-D544-81EA-F36AB223CD23}" type="pres">
      <dgm:prSet presAssocID="{014D1AF7-AFC4-494B-98D5-796609166C36}" presName="node" presStyleLbl="node1" presStyleIdx="2" presStyleCnt="3">
        <dgm:presLayoutVars>
          <dgm:bulletEnabled val="1"/>
        </dgm:presLayoutVars>
      </dgm:prSet>
      <dgm:spPr/>
    </dgm:pt>
    <dgm:pt modelId="{B00EA430-1B56-9042-BC17-B8D1BB8C663D}" type="pres">
      <dgm:prSet presAssocID="{014D1AF7-AFC4-494B-98D5-796609166C36}" presName="invisiNode" presStyleLbl="node1" presStyleIdx="2" presStyleCnt="3"/>
      <dgm:spPr/>
    </dgm:pt>
    <dgm:pt modelId="{0975F08D-1ED4-124E-8A5E-D3740C853638}" type="pres">
      <dgm:prSet presAssocID="{014D1AF7-AFC4-494B-98D5-796609166C36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</dgm:ptLst>
  <dgm:cxnLst>
    <dgm:cxn modelId="{35D72529-CC2B-4D40-953D-A1F435DD29C1}" type="presOf" srcId="{93B3B07C-A364-8842-B112-10236FD06FBF}" destId="{D2CA95E4-5E6F-8848-9D41-7CC346002A5B}" srcOrd="0" destOrd="0" presId="urn:microsoft.com/office/officeart/2005/8/layout/pList2"/>
    <dgm:cxn modelId="{C80D5F29-E6E7-354D-BE36-9A852304BCEA}" srcId="{CA0188C2-DBC7-1F4C-97F9-8C90E9D8EFE6}" destId="{F8A9C166-CFB5-DC48-BC48-4A99E498C18A}" srcOrd="1" destOrd="0" parTransId="{408ECF7B-5869-1343-B529-9F7A717DDBFD}" sibTransId="{AC27E10A-D0F3-4946-A400-33B3272F9AD1}"/>
    <dgm:cxn modelId="{495B452A-3394-5D4A-9A96-A4C25526653C}" srcId="{CA0188C2-DBC7-1F4C-97F9-8C90E9D8EFE6}" destId="{014D1AF7-AFC4-494B-98D5-796609166C36}" srcOrd="2" destOrd="0" parTransId="{8DB32BD7-6212-4140-B1AD-358BB69C1C14}" sibTransId="{6E91F100-6408-844A-965A-595F0E7F480B}"/>
    <dgm:cxn modelId="{877CE639-D90E-634F-B650-173310E3C955}" type="presOf" srcId="{2FFCE332-5079-5646-A031-09D7BFD518BF}" destId="{F80BAF72-0210-DD40-957A-9657382056DE}" srcOrd="0" destOrd="0" presId="urn:microsoft.com/office/officeart/2005/8/layout/pList2"/>
    <dgm:cxn modelId="{EA3C3A45-19EF-2C4B-851F-2F53EE690154}" type="presOf" srcId="{AC27E10A-D0F3-4946-A400-33B3272F9AD1}" destId="{A7651283-34A7-CA4E-A86D-BA961E426F92}" srcOrd="0" destOrd="0" presId="urn:microsoft.com/office/officeart/2005/8/layout/pList2"/>
    <dgm:cxn modelId="{DEDE1383-2BD9-0842-A3E8-2B0753EE0C4E}" srcId="{CA0188C2-DBC7-1F4C-97F9-8C90E9D8EFE6}" destId="{2FFCE332-5079-5646-A031-09D7BFD518BF}" srcOrd="0" destOrd="0" parTransId="{7DA957BA-8DBA-204C-9183-651F67BB17B5}" sibTransId="{93B3B07C-A364-8842-B112-10236FD06FBF}"/>
    <dgm:cxn modelId="{B2282C95-B92C-0B42-BED3-ACA9FD02F4A9}" type="presOf" srcId="{CA0188C2-DBC7-1F4C-97F9-8C90E9D8EFE6}" destId="{565C1184-BAC0-5B4D-BD4D-F615DFAA6203}" srcOrd="0" destOrd="0" presId="urn:microsoft.com/office/officeart/2005/8/layout/pList2"/>
    <dgm:cxn modelId="{FB4BEEB3-504C-5249-B9E6-9F646E11E936}" type="presOf" srcId="{F8A9C166-CFB5-DC48-BC48-4A99E498C18A}" destId="{9D31607C-1AA7-0544-8036-2AFBD899C1E0}" srcOrd="0" destOrd="0" presId="urn:microsoft.com/office/officeart/2005/8/layout/pList2"/>
    <dgm:cxn modelId="{4588C3D2-0D6A-274B-9FD8-940165C8782E}" type="presOf" srcId="{014D1AF7-AFC4-494B-98D5-796609166C36}" destId="{6A7EE93C-1E9F-D544-81EA-F36AB223CD23}" srcOrd="0" destOrd="0" presId="urn:microsoft.com/office/officeart/2005/8/layout/pList2"/>
    <dgm:cxn modelId="{AFF1633E-E6FC-A042-A18B-5E589DF169DB}" type="presParOf" srcId="{565C1184-BAC0-5B4D-BD4D-F615DFAA6203}" destId="{70071C11-912F-9A47-8858-7C2D19943A7F}" srcOrd="0" destOrd="0" presId="urn:microsoft.com/office/officeart/2005/8/layout/pList2"/>
    <dgm:cxn modelId="{33A3D7C3-87A1-1940-876C-67A0CF6EE743}" type="presParOf" srcId="{565C1184-BAC0-5B4D-BD4D-F615DFAA6203}" destId="{1352E604-7D68-AB42-B065-1585FB87BA1D}" srcOrd="1" destOrd="0" presId="urn:microsoft.com/office/officeart/2005/8/layout/pList2"/>
    <dgm:cxn modelId="{E48DE49B-C895-C043-AA37-205045BE7A24}" type="presParOf" srcId="{1352E604-7D68-AB42-B065-1585FB87BA1D}" destId="{A6624134-7524-664A-A40D-CF4B6692F28A}" srcOrd="0" destOrd="0" presId="urn:microsoft.com/office/officeart/2005/8/layout/pList2"/>
    <dgm:cxn modelId="{76F71AB6-DAC9-D04C-A710-ED470DB86C89}" type="presParOf" srcId="{A6624134-7524-664A-A40D-CF4B6692F28A}" destId="{F80BAF72-0210-DD40-957A-9657382056DE}" srcOrd="0" destOrd="0" presId="urn:microsoft.com/office/officeart/2005/8/layout/pList2"/>
    <dgm:cxn modelId="{ADE2B7B0-75A6-2B4A-A765-14A3FF7F7E9D}" type="presParOf" srcId="{A6624134-7524-664A-A40D-CF4B6692F28A}" destId="{0AF90521-247D-0E43-BF4D-D30ED9A61F8A}" srcOrd="1" destOrd="0" presId="urn:microsoft.com/office/officeart/2005/8/layout/pList2"/>
    <dgm:cxn modelId="{0FC0B7EA-75C8-E54C-98A2-B4C9019DE4D0}" type="presParOf" srcId="{A6624134-7524-664A-A40D-CF4B6692F28A}" destId="{E2B985D9-9DA9-FD44-BFC4-E5279326EE38}" srcOrd="2" destOrd="0" presId="urn:microsoft.com/office/officeart/2005/8/layout/pList2"/>
    <dgm:cxn modelId="{B772BE8A-BBC1-7844-BDB9-592602EAE0A8}" type="presParOf" srcId="{1352E604-7D68-AB42-B065-1585FB87BA1D}" destId="{D2CA95E4-5E6F-8848-9D41-7CC346002A5B}" srcOrd="1" destOrd="0" presId="urn:microsoft.com/office/officeart/2005/8/layout/pList2"/>
    <dgm:cxn modelId="{3DB91833-0BDA-D041-9067-7EB34695A19A}" type="presParOf" srcId="{1352E604-7D68-AB42-B065-1585FB87BA1D}" destId="{D6A1BA9D-9D47-8E4C-A754-AEC4A272CDD2}" srcOrd="2" destOrd="0" presId="urn:microsoft.com/office/officeart/2005/8/layout/pList2"/>
    <dgm:cxn modelId="{523A6E9F-BDD2-1646-B491-7E5B71B602B7}" type="presParOf" srcId="{D6A1BA9D-9D47-8E4C-A754-AEC4A272CDD2}" destId="{9D31607C-1AA7-0544-8036-2AFBD899C1E0}" srcOrd="0" destOrd="0" presId="urn:microsoft.com/office/officeart/2005/8/layout/pList2"/>
    <dgm:cxn modelId="{B90BA39E-3769-364F-874E-2C9F09F038FD}" type="presParOf" srcId="{D6A1BA9D-9D47-8E4C-A754-AEC4A272CDD2}" destId="{53BA7133-9568-9A47-BCD7-94526DE9F9D6}" srcOrd="1" destOrd="0" presId="urn:microsoft.com/office/officeart/2005/8/layout/pList2"/>
    <dgm:cxn modelId="{2B1E1A5C-EB74-9D49-A8D0-8E212283FF6C}" type="presParOf" srcId="{D6A1BA9D-9D47-8E4C-A754-AEC4A272CDD2}" destId="{F447F8F8-B557-CD47-B44C-E127AA500CFB}" srcOrd="2" destOrd="0" presId="urn:microsoft.com/office/officeart/2005/8/layout/pList2"/>
    <dgm:cxn modelId="{1E9695FE-9374-BE48-8670-02F63F54B0C3}" type="presParOf" srcId="{1352E604-7D68-AB42-B065-1585FB87BA1D}" destId="{A7651283-34A7-CA4E-A86D-BA961E426F92}" srcOrd="3" destOrd="0" presId="urn:microsoft.com/office/officeart/2005/8/layout/pList2"/>
    <dgm:cxn modelId="{F4B16598-0035-374F-A905-29489CEA921D}" type="presParOf" srcId="{1352E604-7D68-AB42-B065-1585FB87BA1D}" destId="{C388B8A6-C10E-9D41-A6E4-A58DAA7F19C1}" srcOrd="4" destOrd="0" presId="urn:microsoft.com/office/officeart/2005/8/layout/pList2"/>
    <dgm:cxn modelId="{C0B3FB13-15F1-4143-B71E-CEC87A4EEF24}" type="presParOf" srcId="{C388B8A6-C10E-9D41-A6E4-A58DAA7F19C1}" destId="{6A7EE93C-1E9F-D544-81EA-F36AB223CD23}" srcOrd="0" destOrd="0" presId="urn:microsoft.com/office/officeart/2005/8/layout/pList2"/>
    <dgm:cxn modelId="{55C10947-F35C-B147-B937-C5BB5B3F5DC7}" type="presParOf" srcId="{C388B8A6-C10E-9D41-A6E4-A58DAA7F19C1}" destId="{B00EA430-1B56-9042-BC17-B8D1BB8C663D}" srcOrd="1" destOrd="0" presId="urn:microsoft.com/office/officeart/2005/8/layout/pList2"/>
    <dgm:cxn modelId="{E5345B6E-9503-9B47-A473-58A4F0DBEF59}" type="presParOf" srcId="{C388B8A6-C10E-9D41-A6E4-A58DAA7F19C1}" destId="{0975F08D-1ED4-124E-8A5E-D3740C85363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71C11-912F-9A47-8858-7C2D19943A7F}">
      <dsp:nvSpPr>
        <dsp:cNvPr id="0" name=""/>
        <dsp:cNvSpPr/>
      </dsp:nvSpPr>
      <dsp:spPr>
        <a:xfrm>
          <a:off x="0" y="0"/>
          <a:ext cx="6880509" cy="1459139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B985D9-9DA9-FD44-BFC4-E5279326EE38}">
      <dsp:nvSpPr>
        <dsp:cNvPr id="0" name=""/>
        <dsp:cNvSpPr/>
      </dsp:nvSpPr>
      <dsp:spPr>
        <a:xfrm>
          <a:off x="206415" y="194551"/>
          <a:ext cx="2021149" cy="1070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BAF72-0210-DD40-957A-9657382056DE}">
      <dsp:nvSpPr>
        <dsp:cNvPr id="0" name=""/>
        <dsp:cNvSpPr/>
      </dsp:nvSpPr>
      <dsp:spPr>
        <a:xfrm rot="10800000">
          <a:off x="206415" y="1459139"/>
          <a:ext cx="2021149" cy="17833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i="0" u="none" strike="noStrike" kern="1200" cap="none">
              <a:latin typeface="Calibri"/>
              <a:ea typeface="Calibri"/>
              <a:cs typeface="Calibri"/>
              <a:sym typeface="Calibri"/>
            </a:rPr>
            <a:t>Endurance</a:t>
          </a:r>
          <a:endParaRPr lang="it-IT" sz="1800" b="1" i="0" u="none" strike="noStrike" kern="1200" cap="none">
            <a:latin typeface="+mn-lt"/>
            <a:ea typeface="Arial"/>
            <a:cs typeface="Arial"/>
            <a:sym typeface="Arial"/>
          </a:endParaRPr>
        </a:p>
        <a:p>
          <a:pPr defTabSz="1422400">
            <a:spcBef>
              <a:spcPct val="0"/>
            </a:spcBef>
            <a:buNone/>
          </a:pPr>
          <a:endParaRPr lang="it-IT" b="1" kern="1200" dirty="0"/>
        </a:p>
      </dsp:txBody>
      <dsp:txXfrm rot="10800000">
        <a:off x="261260" y="1459139"/>
        <a:ext cx="1911459" cy="1728548"/>
      </dsp:txXfrm>
    </dsp:sp>
    <dsp:sp modelId="{F447F8F8-B557-CD47-B44C-E127AA500CFB}">
      <dsp:nvSpPr>
        <dsp:cNvPr id="0" name=""/>
        <dsp:cNvSpPr/>
      </dsp:nvSpPr>
      <dsp:spPr>
        <a:xfrm>
          <a:off x="2429679" y="194551"/>
          <a:ext cx="2021149" cy="1070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17000" b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1607C-1AA7-0544-8036-2AFBD899C1E0}">
      <dsp:nvSpPr>
        <dsp:cNvPr id="0" name=""/>
        <dsp:cNvSpPr/>
      </dsp:nvSpPr>
      <dsp:spPr>
        <a:xfrm rot="10800000">
          <a:off x="2429679" y="1459139"/>
          <a:ext cx="2021149" cy="17833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i="0" u="none" strike="noStrike" kern="1200" cap="none">
              <a:latin typeface="Calibri"/>
              <a:ea typeface="Calibri"/>
              <a:cs typeface="Calibri"/>
              <a:sym typeface="Calibri"/>
            </a:rPr>
            <a:t>Strenght</a:t>
          </a:r>
        </a:p>
        <a:p>
          <a:pPr defTabSz="1422400">
            <a:spcBef>
              <a:spcPct val="0"/>
            </a:spcBef>
            <a:buNone/>
          </a:pPr>
          <a:endParaRPr lang="it-IT" b="1" kern="1200" dirty="0"/>
        </a:p>
      </dsp:txBody>
      <dsp:txXfrm rot="10800000">
        <a:off x="2484524" y="1459139"/>
        <a:ext cx="1911459" cy="1728548"/>
      </dsp:txXfrm>
    </dsp:sp>
    <dsp:sp modelId="{0975F08D-1ED4-124E-8A5E-D3740C853638}">
      <dsp:nvSpPr>
        <dsp:cNvPr id="0" name=""/>
        <dsp:cNvSpPr/>
      </dsp:nvSpPr>
      <dsp:spPr>
        <a:xfrm>
          <a:off x="4652944" y="194551"/>
          <a:ext cx="2021149" cy="1070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EE93C-1E9F-D544-81EA-F36AB223CD23}">
      <dsp:nvSpPr>
        <dsp:cNvPr id="0" name=""/>
        <dsp:cNvSpPr/>
      </dsp:nvSpPr>
      <dsp:spPr>
        <a:xfrm rot="10800000">
          <a:off x="4652944" y="1459139"/>
          <a:ext cx="2021149" cy="17833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kern="1200">
              <a:latin typeface="Calibri"/>
              <a:ea typeface="Calibri"/>
              <a:cs typeface="Calibri"/>
              <a:sym typeface="Calibri"/>
            </a:rPr>
            <a:t>Respiratory Muscle Training</a:t>
          </a:r>
          <a:r>
            <a:rPr lang="it-IT" sz="1800" b="1" i="0" u="none" strike="noStrike" kern="1200" cap="none">
              <a:latin typeface="Calibri"/>
              <a:ea typeface="Calibri"/>
              <a:cs typeface="Calibri"/>
              <a:sym typeface="Calibri"/>
            </a:rPr>
            <a:t> </a:t>
          </a:r>
          <a:endParaRPr lang="it-IT" sz="1050" b="1" i="0" u="none" strike="noStrike" kern="1200" cap="none">
            <a:latin typeface="+mn-lt"/>
            <a:ea typeface="Arial"/>
            <a:cs typeface="Arial"/>
            <a:sym typeface="Arial"/>
          </a:endParaRPr>
        </a:p>
        <a:p>
          <a:pPr defTabSz="1244600">
            <a:spcBef>
              <a:spcPct val="0"/>
            </a:spcBef>
            <a:buNone/>
          </a:pPr>
          <a:endParaRPr lang="it-IT" b="1" kern="1200" dirty="0"/>
        </a:p>
      </dsp:txBody>
      <dsp:txXfrm rot="10800000">
        <a:off x="4707789" y="1459139"/>
        <a:ext cx="1911459" cy="1728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71C11-912F-9A47-8858-7C2D19943A7F}">
      <dsp:nvSpPr>
        <dsp:cNvPr id="0" name=""/>
        <dsp:cNvSpPr/>
      </dsp:nvSpPr>
      <dsp:spPr>
        <a:xfrm>
          <a:off x="0" y="0"/>
          <a:ext cx="6880509" cy="1459139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B985D9-9DA9-FD44-BFC4-E5279326EE38}">
      <dsp:nvSpPr>
        <dsp:cNvPr id="0" name=""/>
        <dsp:cNvSpPr/>
      </dsp:nvSpPr>
      <dsp:spPr>
        <a:xfrm>
          <a:off x="206415" y="194551"/>
          <a:ext cx="2021149" cy="1070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BAF72-0210-DD40-957A-9657382056DE}">
      <dsp:nvSpPr>
        <dsp:cNvPr id="0" name=""/>
        <dsp:cNvSpPr/>
      </dsp:nvSpPr>
      <dsp:spPr>
        <a:xfrm rot="10800000">
          <a:off x="206415" y="1459139"/>
          <a:ext cx="2021149" cy="17833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i="0" u="none" strike="noStrike" kern="1200" cap="none">
              <a:latin typeface="Calibri"/>
              <a:ea typeface="Calibri"/>
              <a:cs typeface="Calibri"/>
              <a:sym typeface="Calibri"/>
            </a:rPr>
            <a:t>Endurance</a:t>
          </a:r>
          <a:endParaRPr lang="it-IT" sz="1800" b="1" i="0" u="none" strike="noStrike" kern="1200" cap="none">
            <a:latin typeface="+mn-lt"/>
            <a:ea typeface="Arial"/>
            <a:cs typeface="Arial"/>
            <a:sym typeface="Arial"/>
          </a:endParaRPr>
        </a:p>
        <a:p>
          <a:pPr defTabSz="1422400">
            <a:spcBef>
              <a:spcPct val="0"/>
            </a:spcBef>
            <a:buNone/>
          </a:pPr>
          <a:endParaRPr lang="it-IT" b="1" kern="1200" dirty="0"/>
        </a:p>
      </dsp:txBody>
      <dsp:txXfrm rot="10800000">
        <a:off x="261260" y="1459139"/>
        <a:ext cx="1911459" cy="1728548"/>
      </dsp:txXfrm>
    </dsp:sp>
    <dsp:sp modelId="{F447F8F8-B557-CD47-B44C-E127AA500CFB}">
      <dsp:nvSpPr>
        <dsp:cNvPr id="0" name=""/>
        <dsp:cNvSpPr/>
      </dsp:nvSpPr>
      <dsp:spPr>
        <a:xfrm>
          <a:off x="2429679" y="194551"/>
          <a:ext cx="2021149" cy="1070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17000" b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1607C-1AA7-0544-8036-2AFBD899C1E0}">
      <dsp:nvSpPr>
        <dsp:cNvPr id="0" name=""/>
        <dsp:cNvSpPr/>
      </dsp:nvSpPr>
      <dsp:spPr>
        <a:xfrm rot="10800000">
          <a:off x="2429679" y="1459139"/>
          <a:ext cx="2021149" cy="17833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i="0" u="none" strike="noStrike" kern="1200" cap="none">
              <a:latin typeface="Calibri"/>
              <a:ea typeface="Calibri"/>
              <a:cs typeface="Calibri"/>
              <a:sym typeface="Calibri"/>
            </a:rPr>
            <a:t>Strenght</a:t>
          </a:r>
        </a:p>
        <a:p>
          <a:pPr defTabSz="1422400">
            <a:spcBef>
              <a:spcPct val="0"/>
            </a:spcBef>
            <a:buNone/>
          </a:pPr>
          <a:endParaRPr lang="it-IT" b="1" kern="1200" dirty="0"/>
        </a:p>
      </dsp:txBody>
      <dsp:txXfrm rot="10800000">
        <a:off x="2484524" y="1459139"/>
        <a:ext cx="1911459" cy="1728548"/>
      </dsp:txXfrm>
    </dsp:sp>
    <dsp:sp modelId="{0975F08D-1ED4-124E-8A5E-D3740C853638}">
      <dsp:nvSpPr>
        <dsp:cNvPr id="0" name=""/>
        <dsp:cNvSpPr/>
      </dsp:nvSpPr>
      <dsp:spPr>
        <a:xfrm>
          <a:off x="4652944" y="194551"/>
          <a:ext cx="2021149" cy="1070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EE93C-1E9F-D544-81EA-F36AB223CD23}">
      <dsp:nvSpPr>
        <dsp:cNvPr id="0" name=""/>
        <dsp:cNvSpPr/>
      </dsp:nvSpPr>
      <dsp:spPr>
        <a:xfrm rot="10800000">
          <a:off x="4652944" y="1459139"/>
          <a:ext cx="2021149" cy="17833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kern="1200">
              <a:latin typeface="Calibri"/>
              <a:ea typeface="Calibri"/>
              <a:cs typeface="Calibri"/>
              <a:sym typeface="Calibri"/>
            </a:rPr>
            <a:t>Respiratory Muscle Training</a:t>
          </a:r>
          <a:r>
            <a:rPr lang="it-IT" sz="1800" b="1" i="0" u="none" strike="noStrike" kern="1200" cap="none">
              <a:latin typeface="Calibri"/>
              <a:ea typeface="Calibri"/>
              <a:cs typeface="Calibri"/>
              <a:sym typeface="Calibri"/>
            </a:rPr>
            <a:t> </a:t>
          </a:r>
          <a:endParaRPr lang="it-IT" sz="1050" b="1" i="0" u="none" strike="noStrike" kern="1200" cap="none">
            <a:latin typeface="+mn-lt"/>
            <a:ea typeface="Arial"/>
            <a:cs typeface="Arial"/>
            <a:sym typeface="Arial"/>
          </a:endParaRPr>
        </a:p>
        <a:p>
          <a:pPr defTabSz="1244600">
            <a:spcBef>
              <a:spcPct val="0"/>
            </a:spcBef>
            <a:buNone/>
          </a:pPr>
          <a:endParaRPr lang="it-IT" b="1" kern="1200" dirty="0"/>
        </a:p>
      </dsp:txBody>
      <dsp:txXfrm rot="10800000">
        <a:off x="4707789" y="1459139"/>
        <a:ext cx="1911459" cy="17285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71C11-912F-9A47-8858-7C2D19943A7F}">
      <dsp:nvSpPr>
        <dsp:cNvPr id="0" name=""/>
        <dsp:cNvSpPr/>
      </dsp:nvSpPr>
      <dsp:spPr>
        <a:xfrm>
          <a:off x="0" y="0"/>
          <a:ext cx="6880509" cy="1459139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B985D9-9DA9-FD44-BFC4-E5279326EE38}">
      <dsp:nvSpPr>
        <dsp:cNvPr id="0" name=""/>
        <dsp:cNvSpPr/>
      </dsp:nvSpPr>
      <dsp:spPr>
        <a:xfrm>
          <a:off x="206415" y="194551"/>
          <a:ext cx="2021149" cy="1070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BAF72-0210-DD40-957A-9657382056DE}">
      <dsp:nvSpPr>
        <dsp:cNvPr id="0" name=""/>
        <dsp:cNvSpPr/>
      </dsp:nvSpPr>
      <dsp:spPr>
        <a:xfrm rot="10800000">
          <a:off x="206415" y="1459139"/>
          <a:ext cx="2021149" cy="17833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i="0" u="none" strike="noStrike" kern="1200" cap="none">
              <a:latin typeface="Calibri"/>
              <a:ea typeface="Calibri"/>
              <a:cs typeface="Calibri"/>
              <a:sym typeface="Calibri"/>
            </a:rPr>
            <a:t>Endurance</a:t>
          </a:r>
          <a:endParaRPr lang="it-IT" sz="1800" b="1" i="0" u="none" strike="noStrike" kern="1200" cap="none">
            <a:latin typeface="+mn-lt"/>
            <a:ea typeface="Arial"/>
            <a:cs typeface="Arial"/>
            <a:sym typeface="Arial"/>
          </a:endParaRPr>
        </a:p>
        <a:p>
          <a:pPr defTabSz="1422400">
            <a:spcBef>
              <a:spcPct val="0"/>
            </a:spcBef>
            <a:buNone/>
          </a:pPr>
          <a:endParaRPr lang="it-IT" b="1" kern="1200" dirty="0"/>
        </a:p>
      </dsp:txBody>
      <dsp:txXfrm rot="10800000">
        <a:off x="261260" y="1459139"/>
        <a:ext cx="1911459" cy="1728548"/>
      </dsp:txXfrm>
    </dsp:sp>
    <dsp:sp modelId="{F447F8F8-B557-CD47-B44C-E127AA500CFB}">
      <dsp:nvSpPr>
        <dsp:cNvPr id="0" name=""/>
        <dsp:cNvSpPr/>
      </dsp:nvSpPr>
      <dsp:spPr>
        <a:xfrm>
          <a:off x="2429679" y="194551"/>
          <a:ext cx="2021149" cy="1070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17000" b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1607C-1AA7-0544-8036-2AFBD899C1E0}">
      <dsp:nvSpPr>
        <dsp:cNvPr id="0" name=""/>
        <dsp:cNvSpPr/>
      </dsp:nvSpPr>
      <dsp:spPr>
        <a:xfrm rot="10800000">
          <a:off x="2429679" y="1459139"/>
          <a:ext cx="2021149" cy="17833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i="0" u="none" strike="noStrike" kern="1200" cap="none">
              <a:latin typeface="Calibri"/>
              <a:ea typeface="Calibri"/>
              <a:cs typeface="Calibri"/>
              <a:sym typeface="Calibri"/>
            </a:rPr>
            <a:t>Strenght</a:t>
          </a:r>
        </a:p>
        <a:p>
          <a:pPr defTabSz="1422400">
            <a:spcBef>
              <a:spcPct val="0"/>
            </a:spcBef>
            <a:buNone/>
          </a:pPr>
          <a:endParaRPr lang="it-IT" b="1" kern="1200" dirty="0"/>
        </a:p>
      </dsp:txBody>
      <dsp:txXfrm rot="10800000">
        <a:off x="2484524" y="1459139"/>
        <a:ext cx="1911459" cy="1728548"/>
      </dsp:txXfrm>
    </dsp:sp>
    <dsp:sp modelId="{0975F08D-1ED4-124E-8A5E-D3740C853638}">
      <dsp:nvSpPr>
        <dsp:cNvPr id="0" name=""/>
        <dsp:cNvSpPr/>
      </dsp:nvSpPr>
      <dsp:spPr>
        <a:xfrm>
          <a:off x="4652944" y="194551"/>
          <a:ext cx="2021149" cy="107003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EE93C-1E9F-D544-81EA-F36AB223CD23}">
      <dsp:nvSpPr>
        <dsp:cNvPr id="0" name=""/>
        <dsp:cNvSpPr/>
      </dsp:nvSpPr>
      <dsp:spPr>
        <a:xfrm rot="10800000">
          <a:off x="4652944" y="1459139"/>
          <a:ext cx="2021149" cy="178339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800" b="1" kern="1200">
              <a:latin typeface="Calibri"/>
              <a:ea typeface="Calibri"/>
              <a:cs typeface="Calibri"/>
              <a:sym typeface="Calibri"/>
            </a:rPr>
            <a:t>Respiratory Muscle Training</a:t>
          </a:r>
          <a:r>
            <a:rPr lang="it-IT" sz="1800" b="1" i="0" u="none" strike="noStrike" kern="1200" cap="none">
              <a:latin typeface="Calibri"/>
              <a:ea typeface="Calibri"/>
              <a:cs typeface="Calibri"/>
              <a:sym typeface="Calibri"/>
            </a:rPr>
            <a:t> </a:t>
          </a:r>
          <a:endParaRPr lang="it-IT" sz="1050" b="1" i="0" u="none" strike="noStrike" kern="1200" cap="none">
            <a:latin typeface="+mn-lt"/>
            <a:ea typeface="Arial"/>
            <a:cs typeface="Arial"/>
            <a:sym typeface="Arial"/>
          </a:endParaRPr>
        </a:p>
        <a:p>
          <a:pPr defTabSz="1244600">
            <a:spcBef>
              <a:spcPct val="0"/>
            </a:spcBef>
            <a:buNone/>
          </a:pPr>
          <a:endParaRPr lang="it-IT" b="1" kern="1200" dirty="0"/>
        </a:p>
      </dsp:txBody>
      <dsp:txXfrm rot="10800000">
        <a:off x="4707789" y="1459139"/>
        <a:ext cx="1911459" cy="1728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BEAE5-2A5F-F849-B066-180CEA49EF85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198689-752E-CA4E-BB86-A70776C350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03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6971045/#B128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sjournals.org/doi/full/10.1164/rccm.201402-0373ST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8" name="Google Shape;30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212121"/>
                </a:solidFill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</a:rPr>
              <a:t>È interessante notare che i pazienti con BPCO che mostravano un significativo affaticamento muscolare indotto dall'esercizio fisico avevano una capillarizzazione muscolare inferiore rispetto ai "non affaticati" ( </a:t>
            </a:r>
            <a:r>
              <a:rPr lang="it-IT" u="sng">
                <a:solidFill>
                  <a:srgbClr val="376FAA"/>
                </a:solidFill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Saey et al., 2005</a:t>
            </a:r>
            <a:r>
              <a:rPr lang="it-IT">
                <a:solidFill>
                  <a:srgbClr val="212121"/>
                </a:solidFill>
                <a:highlight>
                  <a:srgbClr val="FFFFFF"/>
                </a:highlight>
                <a:latin typeface="Cambria"/>
                <a:ea typeface="Cambria"/>
                <a:cs typeface="Cambria"/>
                <a:sym typeface="Cambria"/>
              </a:rPr>
              <a:t> ), suggerendo un collegamento meccanicistico tra questi fenomeni.</a:t>
            </a:r>
            <a:endParaRPr/>
          </a:p>
        </p:txBody>
      </p:sp>
      <p:sp>
        <p:nvSpPr>
          <p:cNvPr id="309" name="Google Shape;30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0342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685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400" eaLnBrk="1">
              <a:lnSpc>
                <a:spcPct val="100000"/>
              </a:lnSpc>
              <a:defRPr/>
            </a:pPr>
            <a:r>
              <a:rPr lang="it-IT" sz="1200">
                <a:latin typeface="Trebuchet MS" charset="0"/>
                <a:cs typeface="Trebuchet MS" charset="0"/>
                <a:sym typeface="Trebuchet MS" charset="0"/>
              </a:rPr>
              <a:t>Moreover a </a:t>
            </a:r>
            <a:r>
              <a:rPr lang="ja-JP" altLang="it-IT" sz="1200">
                <a:latin typeface="Trebuchet MS" charset="0"/>
                <a:cs typeface="Trebuchet MS" charset="0"/>
                <a:sym typeface="Trebuchet MS" charset="0"/>
              </a:rPr>
              <a:t>“</a:t>
            </a:r>
            <a:r>
              <a:rPr lang="it-IT" sz="1200">
                <a:latin typeface="Trebuchet MS" charset="0"/>
                <a:cs typeface="Trebuchet MS" charset="0"/>
                <a:sym typeface="Trebuchet MS" charset="0"/>
              </a:rPr>
              <a:t>metaboreflex</a:t>
            </a:r>
            <a:r>
              <a:rPr lang="ja-JP" altLang="it-IT" sz="1200">
                <a:latin typeface="Trebuchet MS" charset="0"/>
                <a:cs typeface="Trebuchet MS" charset="0"/>
                <a:sym typeface="Trebuchet MS" charset="0"/>
              </a:rPr>
              <a:t>”</a:t>
            </a:r>
            <a:r>
              <a:rPr lang="it-IT" sz="1200">
                <a:latin typeface="Trebuchet MS" charset="0"/>
                <a:cs typeface="Trebuchet MS" charset="0"/>
                <a:sym typeface="Trebuchet MS" charset="0"/>
              </a:rPr>
              <a:t> able to reduce peripheral muscle activation in case of severe respiratory fatigue, has been more recently advocated as a contributor to exercise intolerance.</a:t>
            </a:r>
          </a:p>
          <a:p>
            <a:pPr defTabSz="914400" eaLnBrk="1">
              <a:lnSpc>
                <a:spcPct val="100000"/>
              </a:lnSpc>
              <a:defRPr/>
            </a:pPr>
            <a:r>
              <a:rPr lang="it-IT" sz="1200">
                <a:latin typeface="Trebuchet MS" charset="0"/>
                <a:cs typeface="Trebuchet MS" charset="0"/>
                <a:sym typeface="Trebuchet MS" charset="0"/>
              </a:rPr>
              <a:t>The metaboreflex is initiated by fatigue of the respiratory muscles, mediated supraspinally via group III/IV afferents, leading to sympathetically mediated vasoconstriction of limb locomotor muscle vasculature, exacerbating peripheral fatigue of working limb muscles and (via feedback) intensifying effort perceptions, thereby contributing to limitation of heavy-intensity endurance exercise performance</a:t>
            </a: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435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8" name="Google Shape;3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5906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1" name="Google Shape;3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7" name="Google Shape;36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7" name="Google Shape;37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4" name="Google Shape;38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2913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7633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6:notes"/>
          <p:cNvSpPr txBox="1">
            <a:spLocks noGrp="1"/>
          </p:cNvSpPr>
          <p:nvPr>
            <p:ph type="body" idx="1"/>
          </p:nvPr>
        </p:nvSpPr>
        <p:spPr>
          <a:xfrm>
            <a:off x="1001713" y="3314700"/>
            <a:ext cx="8015287" cy="271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60425"/>
            <a:ext cx="4135437" cy="232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54" name="Google Shape;45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894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54918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3" name="Google Shape;52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2:notes"/>
          <p:cNvSpPr txBox="1">
            <a:spLocks noGrp="1"/>
          </p:cNvSpPr>
          <p:nvPr>
            <p:ph type="body" idx="1"/>
          </p:nvPr>
        </p:nvSpPr>
        <p:spPr>
          <a:xfrm>
            <a:off x="1001713" y="3314700"/>
            <a:ext cx="8015287" cy="271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60425"/>
            <a:ext cx="4135437" cy="232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6676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76" name="Google Shape;57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27039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15934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1413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3527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 err="1">
                <a:effectLst/>
                <a:latin typeface="DIN" pitchFamily="2" charset="0"/>
              </a:rPr>
              <a:t>Our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analysis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included</a:t>
            </a:r>
            <a:r>
              <a:rPr lang="it-IT" sz="1800" dirty="0">
                <a:effectLst/>
                <a:latin typeface="DIN" pitchFamily="2" charset="0"/>
              </a:rPr>
              <a:t> 15 studies with 979 </a:t>
            </a:r>
            <a:r>
              <a:rPr lang="it-IT" sz="1800" dirty="0" err="1">
                <a:effectLst/>
                <a:latin typeface="DIN" pitchFamily="2" charset="0"/>
              </a:rPr>
              <a:t>participants</a:t>
            </a:r>
            <a:r>
              <a:rPr lang="it-IT" sz="1800" dirty="0">
                <a:effectLst/>
                <a:latin typeface="DIN" pitchFamily="2" charset="0"/>
              </a:rPr>
              <a:t>. The </a:t>
            </a:r>
            <a:r>
              <a:rPr lang="it-IT" sz="1800" dirty="0" err="1">
                <a:effectLst/>
                <a:latin typeface="DIN" pitchFamily="2" charset="0"/>
              </a:rPr>
              <a:t>results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showed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that</a:t>
            </a:r>
            <a:r>
              <a:rPr lang="it-IT" sz="1800" dirty="0">
                <a:effectLst/>
                <a:latin typeface="DIN" pitchFamily="2" charset="0"/>
              </a:rPr>
              <a:t> HIIT led to the </a:t>
            </a:r>
            <a:r>
              <a:rPr lang="it-IT" sz="1800" dirty="0" err="1">
                <a:effectLst/>
                <a:latin typeface="DIN" pitchFamily="2" charset="0"/>
              </a:rPr>
              <a:t>most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significant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improvements</a:t>
            </a:r>
            <a:r>
              <a:rPr lang="it-IT" sz="1800" dirty="0">
                <a:effectLst/>
                <a:latin typeface="DIN" pitchFamily="2" charset="0"/>
              </a:rPr>
              <a:t> in </a:t>
            </a:r>
            <a:r>
              <a:rPr lang="it-IT" sz="1800" dirty="0" err="1">
                <a:effectLst/>
                <a:latin typeface="DIN" pitchFamily="2" charset="0"/>
              </a:rPr>
              <a:t>exercise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capac</a:t>
            </a:r>
            <a:r>
              <a:rPr lang="it-IT" sz="1800" dirty="0">
                <a:effectLst/>
                <a:latin typeface="DIN" pitchFamily="2" charset="0"/>
              </a:rPr>
              <a:t>- </a:t>
            </a:r>
            <a:r>
              <a:rPr lang="it-IT" sz="1800" dirty="0" err="1">
                <a:effectLst/>
                <a:latin typeface="DIN" pitchFamily="2" charset="0"/>
              </a:rPr>
              <a:t>ity</a:t>
            </a:r>
            <a:r>
              <a:rPr lang="it-IT" sz="1800" dirty="0">
                <a:effectLst/>
                <a:latin typeface="DIN" pitchFamily="2" charset="0"/>
              </a:rPr>
              <a:t>, </a:t>
            </a:r>
            <a:r>
              <a:rPr lang="it-IT" sz="1800" dirty="0" err="1">
                <a:effectLst/>
                <a:latin typeface="DIN" pitchFamily="2" charset="0"/>
              </a:rPr>
              <a:t>lung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function</a:t>
            </a:r>
            <a:r>
              <a:rPr lang="it-IT" sz="1800" dirty="0">
                <a:effectLst/>
                <a:latin typeface="DIN" pitchFamily="2" charset="0"/>
              </a:rPr>
              <a:t>, and </a:t>
            </a:r>
            <a:r>
              <a:rPr lang="it-IT" sz="1800" dirty="0" err="1">
                <a:effectLst/>
                <a:latin typeface="DIN" pitchFamily="2" charset="0"/>
              </a:rPr>
              <a:t>breathlessness</a:t>
            </a:r>
            <a:r>
              <a:rPr lang="it-IT" sz="1800" dirty="0">
                <a:effectLst/>
                <a:latin typeface="DIN" pitchFamily="2" charset="0"/>
              </a:rPr>
              <a:t>, and </a:t>
            </a:r>
            <a:r>
              <a:rPr lang="it-IT" sz="1800" dirty="0" err="1">
                <a:effectLst/>
                <a:latin typeface="DIN" pitchFamily="2" charset="0"/>
              </a:rPr>
              <a:t>it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also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enhanced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quality</a:t>
            </a:r>
            <a:r>
              <a:rPr lang="it-IT" sz="1800" dirty="0">
                <a:effectLst/>
                <a:latin typeface="DIN" pitchFamily="2" charset="0"/>
              </a:rPr>
              <a:t> of life. MICT </a:t>
            </a:r>
            <a:r>
              <a:rPr lang="it-IT" sz="1800" dirty="0" err="1">
                <a:effectLst/>
                <a:latin typeface="DIN" pitchFamily="2" charset="0"/>
              </a:rPr>
              <a:t>also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produced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notable</a:t>
            </a:r>
            <a:r>
              <a:rPr lang="it-IT" sz="1800" dirty="0">
                <a:effectLst/>
                <a:latin typeface="DIN" pitchFamily="2" charset="0"/>
              </a:rPr>
              <a:t> benefits, </a:t>
            </a:r>
            <a:r>
              <a:rPr lang="it-IT" sz="1800" dirty="0" err="1">
                <a:effectLst/>
                <a:latin typeface="DIN" pitchFamily="2" charset="0"/>
              </a:rPr>
              <a:t>particularly</a:t>
            </a:r>
            <a:r>
              <a:rPr lang="it-IT" sz="1800" dirty="0">
                <a:effectLst/>
                <a:latin typeface="DIN" pitchFamily="2" charset="0"/>
              </a:rPr>
              <a:t> in </a:t>
            </a:r>
            <a:r>
              <a:rPr lang="it-IT" sz="1800" dirty="0" err="1">
                <a:effectLst/>
                <a:latin typeface="DIN" pitchFamily="2" charset="0"/>
              </a:rPr>
              <a:t>exercise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capacity</a:t>
            </a:r>
            <a:r>
              <a:rPr lang="it-IT" sz="1800" dirty="0">
                <a:effectLst/>
                <a:latin typeface="DIN" pitchFamily="2" charset="0"/>
              </a:rPr>
              <a:t> and </a:t>
            </a:r>
            <a:r>
              <a:rPr lang="it-IT" sz="1800" dirty="0" err="1">
                <a:effectLst/>
                <a:latin typeface="DIN" pitchFamily="2" charset="0"/>
              </a:rPr>
              <a:t>quality</a:t>
            </a:r>
            <a:r>
              <a:rPr lang="it-IT" sz="1800" dirty="0">
                <a:effectLst/>
                <a:latin typeface="DIN" pitchFamily="2" charset="0"/>
              </a:rPr>
              <a:t> of life, </a:t>
            </a:r>
            <a:r>
              <a:rPr lang="it-IT" sz="1800" dirty="0" err="1">
                <a:effectLst/>
                <a:latin typeface="DIN" pitchFamily="2" charset="0"/>
              </a:rPr>
              <a:t>similar</a:t>
            </a:r>
            <a:r>
              <a:rPr lang="it-IT" sz="1800" dirty="0">
                <a:effectLst/>
                <a:latin typeface="DIN" pitchFamily="2" charset="0"/>
              </a:rPr>
              <a:t> to HICT. LICT </a:t>
            </a:r>
            <a:r>
              <a:rPr lang="it-IT" sz="1800" dirty="0" err="1">
                <a:effectLst/>
                <a:latin typeface="DIN" pitchFamily="2" charset="0"/>
              </a:rPr>
              <a:t>was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effective</a:t>
            </a:r>
            <a:r>
              <a:rPr lang="it-IT" sz="1800" dirty="0">
                <a:effectLst/>
                <a:latin typeface="DIN" pitchFamily="2" charset="0"/>
              </a:rPr>
              <a:t> in </a:t>
            </a:r>
            <a:r>
              <a:rPr lang="it-IT" sz="1800" dirty="0" err="1">
                <a:effectLst/>
                <a:latin typeface="DIN" pitchFamily="2" charset="0"/>
              </a:rPr>
              <a:t>improving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exercise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capacity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but</a:t>
            </a:r>
            <a:r>
              <a:rPr lang="it-IT" sz="1800" dirty="0">
                <a:effectLst/>
                <a:latin typeface="DIN" pitchFamily="2" charset="0"/>
              </a:rPr>
              <a:t> to a </a:t>
            </a:r>
            <a:r>
              <a:rPr lang="it-IT" sz="1800" dirty="0" err="1">
                <a:effectLst/>
                <a:latin typeface="DIN" pitchFamily="2" charset="0"/>
              </a:rPr>
              <a:t>lesser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extent</a:t>
            </a:r>
            <a:r>
              <a:rPr lang="it-IT" sz="1800" dirty="0">
                <a:effectLst/>
                <a:latin typeface="DIN" pitchFamily="2" charset="0"/>
              </a:rPr>
              <a:t>. Overall, the </a:t>
            </a:r>
            <a:r>
              <a:rPr lang="it-IT" sz="1800" dirty="0" err="1">
                <a:effectLst/>
                <a:latin typeface="DIN" pitchFamily="2" charset="0"/>
              </a:rPr>
              <a:t>evidence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suggests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that</a:t>
            </a:r>
            <a:r>
              <a:rPr lang="it-IT" sz="1800" dirty="0">
                <a:effectLst/>
                <a:latin typeface="DIN" pitchFamily="2" charset="0"/>
              </a:rPr>
              <a:t> HIIT and MICT </a:t>
            </a:r>
            <a:r>
              <a:rPr lang="it-IT" sz="1800" dirty="0" err="1">
                <a:effectLst/>
                <a:latin typeface="DIN" pitchFamily="2" charset="0"/>
              </a:rPr>
              <a:t>may</a:t>
            </a:r>
            <a:r>
              <a:rPr lang="it-IT" sz="1800" dirty="0">
                <a:effectLst/>
                <a:latin typeface="DIN" pitchFamily="2" charset="0"/>
              </a:rPr>
              <a:t> be the </a:t>
            </a:r>
            <a:r>
              <a:rPr lang="it-IT" sz="1800" dirty="0" err="1">
                <a:effectLst/>
                <a:latin typeface="DIN" pitchFamily="2" charset="0"/>
              </a:rPr>
              <a:t>most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effective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exercise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approaches</a:t>
            </a:r>
            <a:r>
              <a:rPr lang="it-IT" sz="1800" dirty="0">
                <a:effectLst/>
                <a:latin typeface="DIN" pitchFamily="2" charset="0"/>
              </a:rPr>
              <a:t> for </a:t>
            </a:r>
            <a:r>
              <a:rPr lang="it-IT" sz="1800" dirty="0" err="1">
                <a:effectLst/>
                <a:latin typeface="DIN" pitchFamily="2" charset="0"/>
              </a:rPr>
              <a:t>patients</a:t>
            </a:r>
            <a:r>
              <a:rPr lang="it-IT" sz="1800" dirty="0">
                <a:effectLst/>
                <a:latin typeface="DIN" pitchFamily="2" charset="0"/>
              </a:rPr>
              <a:t> with COPD. </a:t>
            </a:r>
            <a:r>
              <a:rPr lang="it-IT" sz="1800" dirty="0" err="1">
                <a:effectLst/>
                <a:latin typeface="DIN" pitchFamily="2" charset="0"/>
              </a:rPr>
              <a:t>However</a:t>
            </a:r>
            <a:r>
              <a:rPr lang="it-IT" sz="1800" dirty="0">
                <a:effectLst/>
                <a:latin typeface="DIN" pitchFamily="2" charset="0"/>
              </a:rPr>
              <a:t>, the </a:t>
            </a:r>
            <a:r>
              <a:rPr lang="it-IT" sz="1800" dirty="0" err="1">
                <a:effectLst/>
                <a:latin typeface="DIN" pitchFamily="2" charset="0"/>
              </a:rPr>
              <a:t>quality</a:t>
            </a:r>
            <a:r>
              <a:rPr lang="it-IT" sz="1800" dirty="0">
                <a:effectLst/>
                <a:latin typeface="DIN" pitchFamily="2" charset="0"/>
              </a:rPr>
              <a:t> of the </a:t>
            </a:r>
            <a:r>
              <a:rPr lang="it-IT" sz="1800" dirty="0" err="1">
                <a:effectLst/>
                <a:latin typeface="DIN" pitchFamily="2" charset="0"/>
              </a:rPr>
              <a:t>evidence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varied</a:t>
            </a:r>
            <a:r>
              <a:rPr lang="it-IT" sz="1800" dirty="0">
                <a:effectLst/>
                <a:latin typeface="DIN" pitchFamily="2" charset="0"/>
              </a:rPr>
              <a:t>, so </a:t>
            </a:r>
            <a:r>
              <a:rPr lang="it-IT" sz="1800" dirty="0" err="1">
                <a:effectLst/>
                <a:latin typeface="DIN" pitchFamily="2" charset="0"/>
              </a:rPr>
              <a:t>further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research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is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needed</a:t>
            </a:r>
            <a:r>
              <a:rPr lang="it-IT" sz="1800" dirty="0">
                <a:effectLst/>
                <a:latin typeface="DIN" pitchFamily="2" charset="0"/>
              </a:rPr>
              <a:t> to </a:t>
            </a:r>
            <a:r>
              <a:rPr lang="it-IT" sz="1800" dirty="0" err="1">
                <a:effectLst/>
                <a:latin typeface="DIN" pitchFamily="2" charset="0"/>
              </a:rPr>
              <a:t>confirm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these</a:t>
            </a:r>
            <a:r>
              <a:rPr lang="it-IT" sz="1800" dirty="0">
                <a:effectLst/>
                <a:latin typeface="DIN" pitchFamily="2" charset="0"/>
              </a:rPr>
              <a:t> </a:t>
            </a:r>
            <a:r>
              <a:rPr lang="it-IT" sz="1800" dirty="0" err="1">
                <a:effectLst/>
                <a:latin typeface="DIN" pitchFamily="2" charset="0"/>
              </a:rPr>
              <a:t>findings</a:t>
            </a:r>
            <a:r>
              <a:rPr lang="it-IT" sz="1800" dirty="0">
                <a:effectLst/>
                <a:latin typeface="DIN" pitchFamily="2" charset="0"/>
              </a:rPr>
              <a:t>. </a:t>
            </a:r>
            <a:endParaRPr lang="it-IT" dirty="0">
              <a:effectLst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EDAE3B-0265-E44C-8865-EC16263A7032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7212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86" name="Google Shape;68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97" name="Google Shape;697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7" name="Google Shape;72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46983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7" name="Google Shape;827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58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60:notes"/>
          <p:cNvSpPr txBox="1">
            <a:spLocks noGrp="1"/>
          </p:cNvSpPr>
          <p:nvPr>
            <p:ph type="body" idx="1"/>
          </p:nvPr>
        </p:nvSpPr>
        <p:spPr>
          <a:xfrm>
            <a:off x="1001713" y="3314700"/>
            <a:ext cx="8015287" cy="271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60425"/>
            <a:ext cx="4135437" cy="232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0858e5302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30858e5302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15845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:notes"/>
          <p:cNvSpPr txBox="1">
            <a:spLocks noGrp="1"/>
          </p:cNvSpPr>
          <p:nvPr>
            <p:ph type="body" idx="1"/>
          </p:nvPr>
        </p:nvSpPr>
        <p:spPr>
          <a:xfrm>
            <a:off x="1001713" y="3314700"/>
            <a:ext cx="8015287" cy="271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60425"/>
            <a:ext cx="4135437" cy="232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63:notes"/>
          <p:cNvSpPr txBox="1">
            <a:spLocks noGrp="1"/>
          </p:cNvSpPr>
          <p:nvPr>
            <p:ph type="body" idx="1"/>
          </p:nvPr>
        </p:nvSpPr>
        <p:spPr>
          <a:xfrm>
            <a:off x="1001713" y="3314700"/>
            <a:ext cx="8015287" cy="2713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48275" rIns="96575" bIns="48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60425"/>
            <a:ext cx="4135437" cy="2325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0858e5302f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30858e5302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2626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918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4869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4" name="Google Shape;26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Negli esseri umani, l’invecchiamento è associato ad una perdita di motoneuroni, soprattutto quelli più grandi con soglie di reclutamento più elevate ( </a:t>
            </a:r>
            <a:r>
              <a:rPr lang="it-IT" u="sng">
                <a:solidFill>
                  <a:srgbClr val="234E89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</a:t>
            </a:r>
            <a:r>
              <a:rPr lang="it-IT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 ). Ciò si traduce in una diminuzione del numero di fibre muscolari ( </a:t>
            </a:r>
            <a:r>
              <a:rPr lang="it-IT" u="sng">
                <a:solidFill>
                  <a:srgbClr val="234E89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</a:t>
            </a:r>
            <a:r>
              <a:rPr lang="it-IT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 ), molte delle quali perdono la loro innervazione, iniziano ad atrofizzarsi e cessano di funzionare insieme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https://www.mdpi.com/1422-0067/24/7/6454</a:t>
            </a:r>
            <a:endParaRPr/>
          </a:p>
        </p:txBody>
      </p:sp>
      <p:sp>
        <p:nvSpPr>
          <p:cNvPr id="265" name="Google Shape;26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CBA79E-6B31-F94E-677F-78853148D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C528BFC-88F9-C3F2-6B14-B08FD8D6D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C4272F-AB8C-AA1E-F67E-667983E1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60B4-3254-E94A-8CE1-ACFE03954979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7BD702-9A91-0560-767D-D875025E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7C154C-2841-00FC-DEF5-31D1530E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B22D-2DC3-3842-BCEB-A2D92B52EA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445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BE78CC-FC4F-0438-A402-761138E60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0039716-9D51-81E8-ED82-EB7E63BA5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4B50C2-87FE-8BE9-0836-6273322A9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60B4-3254-E94A-8CE1-ACFE03954979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421A2F-59A4-5954-3900-5E6E32E88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CA6788-FD0B-1198-FAFF-58D81E57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B22D-2DC3-3842-BCEB-A2D92B52EA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251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704387D-B4A2-3BA4-5605-CD5269CCB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A70AC7C-4F8A-4679-61A9-47B690869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CF0DC8-22DA-2BD6-D41C-A8B648B55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60B4-3254-E94A-8CE1-ACFE03954979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431966-D8FE-2C66-E4E2-E57BA0E1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662DE3-A8B0-6E49-BA8D-9CA571BB1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B22D-2DC3-3842-BCEB-A2D92B52EA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5208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109728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4114800"/>
            <a:ext cx="10972800" cy="1981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D884CD6-E281-4BD1-9608-B7F20074995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7870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8C548B-8BE2-F624-FABE-01F0BDBE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8FA0AD-EB46-980C-E38F-4FF4EB8F3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298256-EAA8-937F-6E98-7B26EE58A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60B4-3254-E94A-8CE1-ACFE03954979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717777-2C31-1F77-1451-29C7252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82D309-2838-B52B-69E8-45D7E353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B22D-2DC3-3842-BCEB-A2D92B52EA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207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3D0652-F888-5733-6F8E-B83F668E8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4773B90-D728-DC08-76BD-B7D0759A0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379CE2-7E57-38B8-DC90-5687C9DD8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60B4-3254-E94A-8CE1-ACFE03954979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196E91-A4EC-9571-2462-6843C97A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3685F0-1A5E-3904-A077-C09BC2842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B22D-2DC3-3842-BCEB-A2D92B52EA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53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B63E14-2AD5-061B-CA7A-2537406DA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389C85-2CA0-9FFF-0685-7E9F30BC0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99BB327-0B58-301C-D818-332C705F3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3362EE-6575-5276-CA4C-FE3BB33D9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60B4-3254-E94A-8CE1-ACFE03954979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1002649-E8C2-9F75-8A9E-1A9141D08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EEB495-175F-D7CC-8B79-4F4E93DD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B22D-2DC3-3842-BCEB-A2D92B52EA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540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95B415-7EF7-098C-E6C9-778EF4C9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23EC9E-1912-2E51-600C-C1655C9BD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CCE539A-5EF7-33C7-7D13-BCABC284D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7518D2-ED97-5A10-285E-29FC996F7C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9F41987-473D-D63B-CE3C-FB39E7BC0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FA3FAB2-6184-838D-E0CD-39EBFF747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60B4-3254-E94A-8CE1-ACFE03954979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635237-385B-26B0-4806-375A9769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E7C214A-A92F-DF31-C888-93CBEA3B2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B22D-2DC3-3842-BCEB-A2D92B52EA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195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6E991D-CE75-A3C9-6E1F-5ADB7BFD0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193FE5-6F81-755E-DC4B-6D847B0E2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60B4-3254-E94A-8CE1-ACFE03954979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90F8A1B-076B-446D-7086-B8207C0C2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3AF3013-A37A-E186-70E9-10BAF7279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B22D-2DC3-3842-BCEB-A2D92B52EA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7921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0799B33-B11B-36A1-B990-482057BE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60B4-3254-E94A-8CE1-ACFE03954979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73EE0A6-1D6F-F705-A79F-5ADDEC997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D90324-330B-2F4A-7181-62F9A5018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B22D-2DC3-3842-BCEB-A2D92B52EA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390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A44D97-BD5A-206A-980F-F347AE39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B6D197-7C1D-C312-D091-58DD9DD92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ED68440-2B0F-6493-154F-0F57B27E5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0925781-BF2D-7CC6-0825-D0DB5726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60B4-3254-E94A-8CE1-ACFE03954979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9FCD6F6-4EE6-6D6C-C61C-65C4FAFC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411045-E576-F5D2-FF2A-F89D29F7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B22D-2DC3-3842-BCEB-A2D92B52EA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723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B7E2C1-F492-F32D-6AB1-CD58B832E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7E7975F-F6BF-2575-EE02-9AE14439AF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BF7977E-B47A-4C58-9CFB-82EFFC6AC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664E2F-5D5E-7A8F-5706-28750167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60B4-3254-E94A-8CE1-ACFE03954979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3000AC-7464-6DB6-9073-ACC19EAD7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0863ED-1BE7-9641-2861-565050B20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3B22D-2DC3-3842-BCEB-A2D92B52EA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71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403A438-2F65-D91B-AA8F-FF1C9836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C2207F-418A-CBCE-6CDF-65631C8B2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3FD616-452E-BD66-50BA-F51D821D2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760B4-3254-E94A-8CE1-ACFE03954979}" type="datetimeFigureOut">
              <a:rPr lang="it-IT" smtClean="0"/>
              <a:t>13/05/25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568724-5770-3FC0-FBCA-1971307A4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CB52A0-510C-4E53-F66B-BF80FBEB0D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3B22D-2DC3-3842-BCEB-A2D92B52EA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1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hyperlink" Target="https://pubmed.ncbi.nlm.nih.gov/?term=Levine%20S%5BAuthor%5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ko/photo/575078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989100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4EACEC1-F369-9238-1669-F69EFA88C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it-IT" sz="4800" dirty="0">
                <a:latin typeface="Impact" panose="020B0806030902050204" pitchFamily="34" charset="0"/>
              </a:rPr>
              <a:t>Come allenare i pazienti all’esercizio fisico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51771C4-B9D9-5BAA-50A4-DD959B488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it-IT" sz="2000"/>
              <a:t>PANERONI MARA, PhD</a:t>
            </a:r>
          </a:p>
          <a:p>
            <a:pPr algn="l"/>
            <a:r>
              <a:rPr lang="it-IT" sz="2000"/>
              <a:t>ICS MAUGERI, PAVIA; LUMEZZANE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 descr="Immagine che contiene testo, schermata, computer, software&#10;&#10;Descrizione generata automaticamente">
            <a:extLst>
              <a:ext uri="{FF2B5EF4-FFF2-40B4-BE49-F238E27FC236}">
                <a16:creationId xmlns:a16="http://schemas.microsoft.com/office/drawing/2014/main" id="{3B357063-1ECE-3655-5389-5B1E0DC1B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1" t="10280" r="15709" b="13820"/>
          <a:stretch/>
        </p:blipFill>
        <p:spPr>
          <a:xfrm>
            <a:off x="5414356" y="1051204"/>
            <a:ext cx="6408836" cy="460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39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g30858e5302f_0_14"/>
          <p:cNvPicPr preferRelativeResize="0"/>
          <p:nvPr/>
        </p:nvPicPr>
        <p:blipFill rotWithShape="1">
          <a:blip r:embed="rId3">
            <a:alphaModFix/>
          </a:blip>
          <a:srcRect l="12628" r="12425"/>
          <a:stretch/>
        </p:blipFill>
        <p:spPr>
          <a:xfrm>
            <a:off x="2347433" y="164100"/>
            <a:ext cx="761460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30858e5302f_0_14"/>
          <p:cNvPicPr preferRelativeResize="0"/>
          <p:nvPr/>
        </p:nvPicPr>
        <p:blipFill rotWithShape="1">
          <a:blip r:embed="rId4">
            <a:alphaModFix/>
          </a:blip>
          <a:srcRect l="22276" t="14038" r="45977" b="30409"/>
          <a:stretch/>
        </p:blipFill>
        <p:spPr>
          <a:xfrm>
            <a:off x="0" y="77601"/>
            <a:ext cx="2892000" cy="260933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30858e5302f_0_14"/>
          <p:cNvSpPr txBox="1"/>
          <p:nvPr/>
        </p:nvSpPr>
        <p:spPr>
          <a:xfrm>
            <a:off x="7255700" y="533500"/>
            <a:ext cx="3860800" cy="90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-IT" sz="42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267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30858e5302f_0_14"/>
          <p:cNvSpPr txBox="1"/>
          <p:nvPr/>
        </p:nvSpPr>
        <p:spPr>
          <a:xfrm>
            <a:off x="7116500" y="2295096"/>
            <a:ext cx="4000000" cy="90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-IT" sz="4267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400" dirty="0"/>
          </a:p>
        </p:txBody>
      </p:sp>
      <p:sp>
        <p:nvSpPr>
          <p:cNvPr id="261" name="Google Shape;261;g30858e5302f_0_14"/>
          <p:cNvSpPr txBox="1"/>
          <p:nvPr/>
        </p:nvSpPr>
        <p:spPr>
          <a:xfrm>
            <a:off x="7116500" y="3021600"/>
            <a:ext cx="4000000" cy="90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-IT" sz="4267" b="1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rgbClr val="9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47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4069" t="27597" r="18324" b="27332"/>
          <a:stretch/>
        </p:blipFill>
        <p:spPr>
          <a:xfrm>
            <a:off x="1678742" y="1596981"/>
            <a:ext cx="8834516" cy="331132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734615" y="5331854"/>
            <a:ext cx="7006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chemeClr val="accent4"/>
                </a:solidFill>
              </a:rPr>
              <a:t>Aumento temporaneo di EELV durante periodi di aumentata richiesta </a:t>
            </a:r>
            <a:r>
              <a:rPr lang="it-IT" sz="1400" b="1" dirty="0" err="1">
                <a:solidFill>
                  <a:schemeClr val="accent4"/>
                </a:solidFill>
              </a:rPr>
              <a:t>ventilatoria</a:t>
            </a:r>
            <a:endParaRPr lang="it-IT" sz="1400" b="1" dirty="0">
              <a:solidFill>
                <a:schemeClr val="accent4"/>
              </a:solidFill>
            </a:endParaRPr>
          </a:p>
          <a:p>
            <a:pPr algn="ctr"/>
            <a:r>
              <a:rPr lang="it-IT" sz="1400" b="1" dirty="0">
                <a:solidFill>
                  <a:schemeClr val="accent4"/>
                </a:solidFill>
              </a:rPr>
              <a:t>(ad es. durante esercizio)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341280" y="5808907"/>
            <a:ext cx="23439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err="1"/>
              <a:t>Gagnon</a:t>
            </a:r>
            <a:r>
              <a:rPr lang="it-IT" sz="1100" b="1" dirty="0"/>
              <a:t> et al, </a:t>
            </a:r>
            <a:r>
              <a:rPr lang="it-IT" sz="1100" b="1" dirty="0" err="1"/>
              <a:t>Int</a:t>
            </a:r>
            <a:r>
              <a:rPr lang="it-IT" sz="1100" b="1" dirty="0"/>
              <a:t> J COPD 2014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949005" y="374696"/>
            <a:ext cx="8332631" cy="1222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err="1"/>
              <a:t>Iperinsufflazione</a:t>
            </a:r>
            <a:r>
              <a:rPr lang="it-IT" sz="3600" dirty="0"/>
              <a:t> dinamica</a:t>
            </a:r>
          </a:p>
        </p:txBody>
      </p:sp>
    </p:spTree>
    <p:extLst>
      <p:ext uri="{BB962C8B-B14F-4D97-AF65-F5344CB8AC3E}">
        <p14:creationId xmlns:p14="http://schemas.microsoft.com/office/powerpoint/2010/main" val="131339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457189" indent="-186262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37" name="Google Shape;2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6862"/>
            <a:ext cx="12192000" cy="581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B0DB26-D13A-FE2E-B766-8BDF1EBDED1E}"/>
              </a:ext>
            </a:extLst>
          </p:cNvPr>
          <p:cNvSpPr txBox="1"/>
          <p:nvPr/>
        </p:nvSpPr>
        <p:spPr>
          <a:xfrm>
            <a:off x="835377" y="742239"/>
            <a:ext cx="1828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733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VO2 ⬇️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3C9F63-EF4E-77B3-D797-9E330917C410}"/>
              </a:ext>
            </a:extLst>
          </p:cNvPr>
          <p:cNvSpPr txBox="1"/>
          <p:nvPr/>
        </p:nvSpPr>
        <p:spPr>
          <a:xfrm>
            <a:off x="1260011" y="4083349"/>
            <a:ext cx="2420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Lung</a:t>
            </a:r>
            <a:r>
              <a:rPr lang="it-IT" b="1" dirty="0"/>
              <a:t> </a:t>
            </a:r>
            <a:r>
              <a:rPr lang="it-IT" b="1" dirty="0" err="1"/>
              <a:t>Obstruction</a:t>
            </a:r>
            <a:endParaRPr lang="it-IT" b="1" dirty="0"/>
          </a:p>
          <a:p>
            <a:r>
              <a:rPr lang="it-IT" b="1" dirty="0" err="1"/>
              <a:t>Static</a:t>
            </a:r>
            <a:r>
              <a:rPr lang="it-IT" b="1" dirty="0"/>
              <a:t> </a:t>
            </a:r>
            <a:r>
              <a:rPr lang="it-IT" b="1" dirty="0" err="1"/>
              <a:t>hyperinflation</a:t>
            </a:r>
            <a:endParaRPr lang="it-IT" b="1" dirty="0"/>
          </a:p>
          <a:p>
            <a:r>
              <a:rPr lang="it-IT" b="1" dirty="0"/>
              <a:t>Dynamic </a:t>
            </a:r>
            <a:r>
              <a:rPr lang="it-IT" b="1" dirty="0" err="1"/>
              <a:t>hyperinflation</a:t>
            </a:r>
            <a:endParaRPr lang="it-IT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CC9B84-19CB-A396-D4FB-2AFAD026E769}"/>
              </a:ext>
            </a:extLst>
          </p:cNvPr>
          <p:cNvSpPr txBox="1"/>
          <p:nvPr/>
        </p:nvSpPr>
        <p:spPr>
          <a:xfrm>
            <a:off x="3660259" y="447096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+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971E77-E3EB-64C1-446C-581A6FC81BF4}"/>
              </a:ext>
            </a:extLst>
          </p:cNvPr>
          <p:cNvSpPr txBox="1"/>
          <p:nvPr/>
        </p:nvSpPr>
        <p:spPr>
          <a:xfrm>
            <a:off x="4026049" y="4343836"/>
            <a:ext cx="1308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Diffusive </a:t>
            </a:r>
          </a:p>
          <a:p>
            <a:r>
              <a:rPr lang="it-IT" b="1" dirty="0"/>
              <a:t>impairment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670876DF-9D2A-4062-A9E2-D6ABAF48AD8B}"/>
              </a:ext>
            </a:extLst>
          </p:cNvPr>
          <p:cNvCxnSpPr>
            <a:cxnSpLocks/>
          </p:cNvCxnSpPr>
          <p:nvPr/>
        </p:nvCxnSpPr>
        <p:spPr>
          <a:xfrm flipV="1">
            <a:off x="5535170" y="3218011"/>
            <a:ext cx="1121660" cy="8565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50B4BC8C-5AC2-FBBD-6D60-BDBC5EB83391}"/>
              </a:ext>
            </a:extLst>
          </p:cNvPr>
          <p:cNvCxnSpPr>
            <a:cxnSpLocks/>
          </p:cNvCxnSpPr>
          <p:nvPr/>
        </p:nvCxnSpPr>
        <p:spPr>
          <a:xfrm>
            <a:off x="1657613" y="5205019"/>
            <a:ext cx="400529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8D61254-64B7-16D8-5206-622F65EFCE63}"/>
              </a:ext>
            </a:extLst>
          </p:cNvPr>
          <p:cNvSpPr txBox="1"/>
          <p:nvPr/>
        </p:nvSpPr>
        <p:spPr>
          <a:xfrm>
            <a:off x="2825094" y="5403360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Exertional</a:t>
            </a:r>
            <a:r>
              <a:rPr lang="it-IT" b="1" dirty="0"/>
              <a:t> Dispnea</a:t>
            </a:r>
          </a:p>
          <a:p>
            <a:r>
              <a:rPr lang="it-IT" b="1" dirty="0"/>
              <a:t>O2 </a:t>
            </a:r>
            <a:r>
              <a:rPr lang="it-IT" b="1" dirty="0" err="1"/>
              <a:t>bioavailability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985148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457189" indent="-186262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37" name="Google Shape;2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6862"/>
            <a:ext cx="12192000" cy="581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B0DB26-D13A-FE2E-B766-8BDF1EBDED1E}"/>
              </a:ext>
            </a:extLst>
          </p:cNvPr>
          <p:cNvSpPr txBox="1"/>
          <p:nvPr/>
        </p:nvSpPr>
        <p:spPr>
          <a:xfrm>
            <a:off x="835377" y="742239"/>
            <a:ext cx="1828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733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VO2 ⬇️</a:t>
            </a:r>
          </a:p>
        </p:txBody>
      </p:sp>
    </p:spTree>
    <p:extLst>
      <p:ext uri="{BB962C8B-B14F-4D97-AF65-F5344CB8AC3E}">
        <p14:creationId xmlns:p14="http://schemas.microsoft.com/office/powerpoint/2010/main" val="3862091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"/>
          <p:cNvSpPr txBox="1"/>
          <p:nvPr/>
        </p:nvSpPr>
        <p:spPr>
          <a:xfrm>
            <a:off x="236539" y="4287015"/>
            <a:ext cx="6094412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350"/>
            </a:pPr>
            <a:r>
              <a:rPr lang="it-IT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Tipizzazione delle fibre muscolari</a:t>
            </a:r>
            <a:endParaRPr sz="2400"/>
          </a:p>
        </p:txBody>
      </p:sp>
      <p:sp>
        <p:nvSpPr>
          <p:cNvPr id="268" name="Google Shape;268;p9"/>
          <p:cNvSpPr txBox="1"/>
          <p:nvPr/>
        </p:nvSpPr>
        <p:spPr>
          <a:xfrm>
            <a:off x="387350" y="4687125"/>
            <a:ext cx="3755673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380990" indent="-380990">
              <a:buClr>
                <a:schemeClr val="dk1"/>
              </a:buClr>
              <a:buSzPts val="1350"/>
              <a:buFont typeface="Arial"/>
              <a:buChar char="•"/>
            </a:pP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CSA fibra ridotta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90" indent="-380990">
              <a:buClr>
                <a:schemeClr val="dk1"/>
              </a:buClr>
              <a:buSzPts val="1350"/>
              <a:buFont typeface="Arial"/>
              <a:buChar char="•"/>
            </a:pP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CSA muscolare ridotta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90" indent="-380990">
              <a:buClr>
                <a:schemeClr val="dk1"/>
              </a:buClr>
              <a:buSzPts val="1350"/>
              <a:buFont typeface="Arial"/>
              <a:buChar char="•"/>
            </a:pP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Shift verso IIA-IIX</a:t>
            </a:r>
            <a:endParaRPr sz="2400" dirty="0"/>
          </a:p>
          <a:p>
            <a:pPr marL="380990" indent="-380990">
              <a:buClr>
                <a:schemeClr val="dk1"/>
              </a:buClr>
              <a:buSzPts val="1350"/>
              <a:buFont typeface="Arial"/>
              <a:buChar char="•"/>
            </a:pP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L'infiltrazione di tessuto adiposo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9" descr="Ijms 24 06454 g001 5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6477" y="539752"/>
            <a:ext cx="8258175" cy="51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9"/>
          <p:cNvSpPr/>
          <p:nvPr/>
        </p:nvSpPr>
        <p:spPr>
          <a:xfrm>
            <a:off x="8337551" y="6211889"/>
            <a:ext cx="6096000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376FAA"/>
              </a:buClr>
              <a:buSzPts val="1350"/>
            </a:pPr>
            <a:r>
              <a:rPr lang="it-IT" u="sng">
                <a:solidFill>
                  <a:srgbClr val="376FAA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Levine</a:t>
            </a:r>
            <a:r>
              <a:rPr lang="it-IT" u="sng">
                <a:solidFill>
                  <a:srgbClr val="376F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 </a:t>
            </a:r>
            <a:r>
              <a:rPr lang="it-IT">
                <a:solidFill>
                  <a:srgbClr val="21212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 Appl Physiol (2012)</a:t>
            </a:r>
            <a:endParaRPr sz="2400"/>
          </a:p>
        </p:txBody>
      </p:sp>
      <p:pic>
        <p:nvPicPr>
          <p:cNvPr id="2" name="Immagine 1" descr="Immagine che contiene Software multimediale, software, Software per la grafica, Icona del computer&#10;&#10;Descrizione generata automaticamente">
            <a:extLst>
              <a:ext uri="{FF2B5EF4-FFF2-40B4-BE49-F238E27FC236}">
                <a16:creationId xmlns:a16="http://schemas.microsoft.com/office/drawing/2014/main" id="{47D9CB80-9E52-3B7A-CF73-AFA55B5C53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74" t="28253" r="19776" b="48275"/>
          <a:stretch/>
        </p:blipFill>
        <p:spPr>
          <a:xfrm>
            <a:off x="387350" y="349552"/>
            <a:ext cx="2191821" cy="158198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"/>
          <p:cNvSpPr txBox="1"/>
          <p:nvPr/>
        </p:nvSpPr>
        <p:spPr>
          <a:xfrm>
            <a:off x="650875" y="596901"/>
            <a:ext cx="6096000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350"/>
            </a:pPr>
            <a:r>
              <a:rPr lang="it-IT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Capillarizzazione </a:t>
            </a:r>
            <a:endParaRPr sz="2400"/>
          </a:p>
        </p:txBody>
      </p:sp>
      <p:sp>
        <p:nvSpPr>
          <p:cNvPr id="312" name="Google Shape;312;p13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135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1275" y="2714626"/>
            <a:ext cx="2979739" cy="17335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3"/>
          <p:cNvSpPr txBox="1"/>
          <p:nvPr/>
        </p:nvSpPr>
        <p:spPr>
          <a:xfrm>
            <a:off x="8771839" y="6023213"/>
            <a:ext cx="10126663" cy="2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105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Jobin</a:t>
            </a:r>
            <a:r>
              <a:rPr lang="it-IT" sz="105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Jean Journal of </a:t>
            </a:r>
            <a:r>
              <a:rPr lang="it-IT" sz="105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Cardiopulmonary</a:t>
            </a:r>
            <a:r>
              <a:rPr lang="it-IT" sz="105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05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Rehabilitation</a:t>
            </a:r>
            <a:r>
              <a:rPr lang="it-IT" sz="105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1998 </a:t>
            </a:r>
            <a:endParaRPr sz="2400" dirty="0"/>
          </a:p>
        </p:txBody>
      </p:sp>
      <p:pic>
        <p:nvPicPr>
          <p:cNvPr id="315" name="Google Shape;315;p13"/>
          <p:cNvPicPr preferRelativeResize="0"/>
          <p:nvPr/>
        </p:nvPicPr>
        <p:blipFill rotWithShape="1">
          <a:blip r:embed="rId4">
            <a:alphaModFix/>
          </a:blip>
          <a:srcRect l="23479" t="39862" r="39870" b="18955"/>
          <a:stretch/>
        </p:blipFill>
        <p:spPr>
          <a:xfrm>
            <a:off x="461964" y="234952"/>
            <a:ext cx="8045141" cy="5788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457189" indent="-186262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37" name="Google Shape;2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6862"/>
            <a:ext cx="12192000" cy="581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B0DB26-D13A-FE2E-B766-8BDF1EBDED1E}"/>
              </a:ext>
            </a:extLst>
          </p:cNvPr>
          <p:cNvSpPr txBox="1"/>
          <p:nvPr/>
        </p:nvSpPr>
        <p:spPr>
          <a:xfrm>
            <a:off x="835377" y="742239"/>
            <a:ext cx="1828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733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VO2 ⬇️</a:t>
            </a:r>
          </a:p>
        </p:txBody>
      </p:sp>
      <p:pic>
        <p:nvPicPr>
          <p:cNvPr id="3" name="Google Shape;237;p6">
            <a:extLst>
              <a:ext uri="{FF2B5EF4-FFF2-40B4-BE49-F238E27FC236}">
                <a16:creationId xmlns:a16="http://schemas.microsoft.com/office/drawing/2014/main" id="{4FD1A503-4CEE-B3AA-2666-EBF610A45B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7264"/>
            <a:ext cx="12192000" cy="5818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2A8388D6-31FD-51FD-0B92-1710D330D89B}"/>
              </a:ext>
            </a:extLst>
          </p:cNvPr>
          <p:cNvCxnSpPr>
            <a:cxnSpLocks/>
          </p:cNvCxnSpPr>
          <p:nvPr/>
        </p:nvCxnSpPr>
        <p:spPr>
          <a:xfrm>
            <a:off x="6877833" y="3278778"/>
            <a:ext cx="1386491" cy="1502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766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 descr="metaboreflex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53" y="168938"/>
            <a:ext cx="8506855" cy="605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1490" name="AutoShape 2"/>
          <p:cNvSpPr>
            <a:spLocks/>
          </p:cNvSpPr>
          <p:nvPr/>
        </p:nvSpPr>
        <p:spPr bwMode="auto">
          <a:xfrm>
            <a:off x="6616806" y="6484938"/>
            <a:ext cx="3657601" cy="2764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pPr defTabSz="642899">
              <a:defRPr/>
            </a:pPr>
            <a:r>
              <a:rPr lang="it-IT" sz="1200" dirty="0" err="1"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  <a:sym typeface="Gill Sans" charset="0"/>
              </a:rPr>
              <a:t>Dempsey</a:t>
            </a:r>
            <a:r>
              <a:rPr lang="it-IT" sz="1200" dirty="0"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  <a:sym typeface="Gill Sans" charset="0"/>
              </a:rPr>
              <a:t> et al. </a:t>
            </a:r>
            <a:r>
              <a:rPr lang="it-IT" sz="1200" dirty="0" err="1">
                <a:cs typeface="Gill Sans" charset="0"/>
                <a:sym typeface="Gill Sans" charset="0"/>
              </a:rPr>
              <a:t>Respir</a:t>
            </a:r>
            <a:r>
              <a:rPr lang="it-IT" sz="1200" dirty="0">
                <a:cs typeface="Gill Sans" charset="0"/>
                <a:sym typeface="Gill Sans" charset="0"/>
              </a:rPr>
              <a:t> </a:t>
            </a:r>
            <a:r>
              <a:rPr lang="it-IT" sz="1200" dirty="0" err="1">
                <a:cs typeface="Gill Sans" charset="0"/>
                <a:sym typeface="Gill Sans" charset="0"/>
              </a:rPr>
              <a:t>Physiol</a:t>
            </a:r>
            <a:r>
              <a:rPr lang="it-IT" sz="1200" dirty="0">
                <a:cs typeface="Gill Sans" charset="0"/>
                <a:sym typeface="Gill Sans" charset="0"/>
              </a:rPr>
              <a:t> </a:t>
            </a:r>
            <a:r>
              <a:rPr lang="it-IT" sz="1200" dirty="0" err="1">
                <a:cs typeface="Gill Sans" charset="0"/>
                <a:sym typeface="Gill Sans" charset="0"/>
              </a:rPr>
              <a:t>Neurobiol</a:t>
            </a:r>
            <a:r>
              <a:rPr lang="it-IT" sz="1200" dirty="0">
                <a:cs typeface="Gill Sans" charset="0"/>
                <a:sym typeface="Gill Sans" charset="0"/>
              </a:rPr>
              <a:t> 2006</a:t>
            </a:r>
            <a:endParaRPr lang="it-IT" sz="1200" dirty="0"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18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4" descr="https://ars.els-cdn.com/content/image/1-s2.0-S2590041223000612-gr1_lr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506" y="2841627"/>
            <a:ext cx="5092700" cy="213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4" descr="figure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7263" y="2456657"/>
            <a:ext cx="5848351" cy="163988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4"/>
          <p:cNvSpPr/>
          <p:nvPr/>
        </p:nvSpPr>
        <p:spPr>
          <a:xfrm>
            <a:off x="6037263" y="4406963"/>
            <a:ext cx="6096000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222222"/>
              </a:buClr>
              <a:buSzPts val="1350"/>
            </a:pPr>
            <a:r>
              <a:rPr lang="it-IT" dirty="0" err="1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Forest</a:t>
            </a:r>
            <a:r>
              <a:rPr lang="it-IT" dirty="0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 plot of the </a:t>
            </a:r>
            <a:r>
              <a:rPr lang="it-IT" dirty="0" err="1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difference</a:t>
            </a:r>
            <a:r>
              <a:rPr lang="it-IT" dirty="0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 in flow-</a:t>
            </a:r>
            <a:r>
              <a:rPr lang="it-IT" dirty="0" err="1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mediated</a:t>
            </a:r>
            <a:r>
              <a:rPr lang="it-IT" dirty="0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it-IT" dirty="0" err="1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dilatation</a:t>
            </a:r>
            <a:r>
              <a:rPr lang="it-IT" dirty="0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 (FMD) </a:t>
            </a:r>
            <a:r>
              <a:rPr lang="it-IT" dirty="0" err="1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among</a:t>
            </a:r>
            <a:r>
              <a:rPr lang="it-IT" dirty="0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it-IT" dirty="0" err="1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chronic</a:t>
            </a:r>
            <a:r>
              <a:rPr lang="it-IT" dirty="0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it-IT" dirty="0" err="1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obstructive</a:t>
            </a:r>
            <a:r>
              <a:rPr lang="it-IT" dirty="0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it-IT" dirty="0" err="1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pulmonary</a:t>
            </a:r>
            <a:r>
              <a:rPr lang="it-IT" dirty="0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 disease (COPD) </a:t>
            </a:r>
            <a:r>
              <a:rPr lang="it-IT" dirty="0" err="1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patients</a:t>
            </a:r>
            <a:r>
              <a:rPr lang="it-IT" dirty="0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 and </a:t>
            </a:r>
            <a:r>
              <a:rPr lang="it-IT" dirty="0" err="1">
                <a:solidFill>
                  <a:srgbClr val="222222"/>
                </a:solidFill>
                <a:latin typeface="Merriweather"/>
                <a:ea typeface="Merriweather"/>
                <a:cs typeface="Merriweather"/>
                <a:sym typeface="Merriweather"/>
              </a:rPr>
              <a:t>controls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4" descr="https://media.springernature.com/w72/springer-static/cover-hires/journal/11739?as=webp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chemeClr val="dk1"/>
              </a:buClr>
              <a:buSzPts val="135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1381" y="406633"/>
            <a:ext cx="1143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4"/>
          <p:cNvPicPr preferRelativeResize="0"/>
          <p:nvPr/>
        </p:nvPicPr>
        <p:blipFill rotWithShape="1">
          <a:blip r:embed="rId6">
            <a:alphaModFix/>
          </a:blip>
          <a:srcRect l="30717" t="13913" r="31650" b="62181"/>
          <a:stretch/>
        </p:blipFill>
        <p:spPr>
          <a:xfrm>
            <a:off x="1590676" y="244474"/>
            <a:ext cx="5848349" cy="2082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4377" y="506517"/>
            <a:ext cx="8153400" cy="543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 descr="Schermata 2016-05-08 alle 11.51.56.png">
            <a:extLst>
              <a:ext uri="{FF2B5EF4-FFF2-40B4-BE49-F238E27FC236}">
                <a16:creationId xmlns:a16="http://schemas.microsoft.com/office/drawing/2014/main" id="{140EA65F-68CB-4947-8A51-C29B2245C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9" y="124591"/>
            <a:ext cx="4232021" cy="376179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434A952-ED56-41F9-B573-61E3A4288267}"/>
              </a:ext>
            </a:extLst>
          </p:cNvPr>
          <p:cNvSpPr/>
          <p:nvPr/>
        </p:nvSpPr>
        <p:spPr>
          <a:xfrm>
            <a:off x="448467" y="5811410"/>
            <a:ext cx="5171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err="1"/>
              <a:t>Maltais</a:t>
            </a:r>
            <a:r>
              <a:rPr lang="it-IT" sz="2400" dirty="0"/>
              <a:t>, </a:t>
            </a:r>
            <a:r>
              <a:rPr lang="it-IT" sz="2400" dirty="0" err="1"/>
              <a:t>Am</a:t>
            </a:r>
            <a:r>
              <a:rPr lang="it-IT" sz="2400" dirty="0"/>
              <a:t> J </a:t>
            </a:r>
            <a:r>
              <a:rPr lang="it-IT" sz="2400" dirty="0" err="1"/>
              <a:t>Respir</a:t>
            </a:r>
            <a:r>
              <a:rPr lang="it-IT" sz="2400" dirty="0"/>
              <a:t> </a:t>
            </a:r>
            <a:r>
              <a:rPr lang="it-IT" sz="2400" dirty="0" err="1"/>
              <a:t>Crit</a:t>
            </a:r>
            <a:r>
              <a:rPr lang="it-IT" sz="2400" dirty="0"/>
              <a:t> Care </a:t>
            </a:r>
            <a:r>
              <a:rPr lang="it-IT" sz="2400" dirty="0" err="1"/>
              <a:t>Med</a:t>
            </a:r>
            <a:r>
              <a:rPr lang="it-IT" sz="2400" dirty="0"/>
              <a:t>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rgbClr val="E84F28"/>
              </a:buClr>
              <a:buSzPct val="100000"/>
            </a:pPr>
            <a:r>
              <a:rPr lang="it-IT" dirty="0">
                <a:solidFill>
                  <a:srgbClr val="FF0000"/>
                </a:solidFill>
                <a:latin typeface="Impact" panose="020B0806030902050204" pitchFamily="34" charset="0"/>
              </a:rPr>
              <a:t>Come allenare i pazienti all’esercizio fisico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182" name="Google Shape;182;p4"/>
          <p:cNvGrpSpPr/>
          <p:nvPr/>
        </p:nvGrpSpPr>
        <p:grpSpPr>
          <a:xfrm>
            <a:off x="609600" y="1600201"/>
            <a:ext cx="10972800" cy="4525433"/>
            <a:chOff x="0" y="0"/>
            <a:chExt cx="8229600" cy="3394075"/>
          </a:xfrm>
        </p:grpSpPr>
        <p:cxnSp>
          <p:nvCxnSpPr>
            <p:cNvPr id="183" name="Google Shape;183;p4"/>
            <p:cNvCxnSpPr/>
            <p:nvPr/>
          </p:nvCxnSpPr>
          <p:spPr>
            <a:xfrm>
              <a:off x="0" y="0"/>
              <a:ext cx="82296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4" name="Google Shape;184;p4"/>
            <p:cNvSpPr/>
            <p:nvPr/>
          </p:nvSpPr>
          <p:spPr>
            <a:xfrm>
              <a:off x="0" y="0"/>
              <a:ext cx="1645920" cy="339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185;p4"/>
            <p:cNvSpPr txBox="1"/>
            <p:nvPr/>
          </p:nvSpPr>
          <p:spPr>
            <a:xfrm>
              <a:off x="0" y="0"/>
              <a:ext cx="1645920" cy="339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B0F0"/>
                </a:buClr>
                <a:buSzPts val="2400"/>
              </a:pPr>
              <a:r>
                <a:rPr lang="it-IT" sz="3200">
                  <a:solidFill>
                    <a:srgbClr val="00B0F0"/>
                  </a:solidFill>
                  <a:latin typeface="Impact"/>
                  <a:ea typeface="Impact"/>
                  <a:cs typeface="Impact"/>
                  <a:sym typeface="Impact"/>
                </a:rPr>
                <a:t>Agenda</a:t>
              </a: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1769364" y="26723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187;p4"/>
            <p:cNvSpPr txBox="1"/>
            <p:nvPr/>
          </p:nvSpPr>
          <p:spPr>
            <a:xfrm>
              <a:off x="1769364" y="26723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Quale limitazione allo sforzo</a:t>
              </a:r>
              <a:endParaRPr sz="2400"/>
            </a:p>
          </p:txBody>
        </p:sp>
        <p:cxnSp>
          <p:nvCxnSpPr>
            <p:cNvPr id="188" name="Google Shape;188;p4"/>
            <p:cNvCxnSpPr/>
            <p:nvPr/>
          </p:nvCxnSpPr>
          <p:spPr>
            <a:xfrm>
              <a:off x="1645920" y="561190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9" name="Google Shape;189;p4"/>
            <p:cNvSpPr/>
            <p:nvPr/>
          </p:nvSpPr>
          <p:spPr>
            <a:xfrm>
              <a:off x="1769364" y="58791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190;p4"/>
            <p:cNvSpPr txBox="1"/>
            <p:nvPr/>
          </p:nvSpPr>
          <p:spPr>
            <a:xfrm>
              <a:off x="1769364" y="58791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Quale impatto sulla vita del paziente</a:t>
              </a:r>
              <a:endParaRPr sz="2400"/>
            </a:p>
          </p:txBody>
        </p:sp>
        <p:cxnSp>
          <p:nvCxnSpPr>
            <p:cNvPr id="191" name="Google Shape;191;p4"/>
            <p:cNvCxnSpPr/>
            <p:nvPr/>
          </p:nvCxnSpPr>
          <p:spPr>
            <a:xfrm>
              <a:off x="1645920" y="1122381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2" name="Google Shape;192;p4"/>
            <p:cNvSpPr/>
            <p:nvPr/>
          </p:nvSpPr>
          <p:spPr>
            <a:xfrm>
              <a:off x="1769364" y="114910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193;p4"/>
            <p:cNvSpPr txBox="1"/>
            <p:nvPr/>
          </p:nvSpPr>
          <p:spPr>
            <a:xfrm>
              <a:off x="1769364" y="114910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Perchè trattare la limitazione allo sforzo</a:t>
              </a:r>
              <a:endParaRPr sz="2400"/>
            </a:p>
          </p:txBody>
        </p:sp>
        <p:cxnSp>
          <p:nvCxnSpPr>
            <p:cNvPr id="194" name="Google Shape;194;p4"/>
            <p:cNvCxnSpPr/>
            <p:nvPr/>
          </p:nvCxnSpPr>
          <p:spPr>
            <a:xfrm>
              <a:off x="1645920" y="1683572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5" name="Google Shape;195;p4"/>
            <p:cNvSpPr/>
            <p:nvPr/>
          </p:nvSpPr>
          <p:spPr>
            <a:xfrm>
              <a:off x="1769364" y="1710295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196;p4"/>
            <p:cNvSpPr txBox="1"/>
            <p:nvPr/>
          </p:nvSpPr>
          <p:spPr>
            <a:xfrm>
              <a:off x="1769364" y="1710295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Come trattare la limitazione allo sforzo</a:t>
              </a:r>
              <a:endParaRPr sz="2400"/>
            </a:p>
          </p:txBody>
        </p:sp>
        <p:cxnSp>
          <p:nvCxnSpPr>
            <p:cNvPr id="197" name="Google Shape;197;p4"/>
            <p:cNvCxnSpPr/>
            <p:nvPr/>
          </p:nvCxnSpPr>
          <p:spPr>
            <a:xfrm>
              <a:off x="1645920" y="2244762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8" name="Google Shape;198;p4"/>
            <p:cNvSpPr/>
            <p:nvPr/>
          </p:nvSpPr>
          <p:spPr>
            <a:xfrm>
              <a:off x="1769364" y="2271486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1769364" y="2271486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Come personalizzare l’intervento</a:t>
              </a:r>
              <a:endParaRPr sz="2400"/>
            </a:p>
          </p:txBody>
        </p:sp>
        <p:cxnSp>
          <p:nvCxnSpPr>
            <p:cNvPr id="200" name="Google Shape;200;p4"/>
            <p:cNvCxnSpPr/>
            <p:nvPr/>
          </p:nvCxnSpPr>
          <p:spPr>
            <a:xfrm>
              <a:off x="1645920" y="2805953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1" name="Google Shape;201;p4"/>
            <p:cNvSpPr/>
            <p:nvPr/>
          </p:nvSpPr>
          <p:spPr>
            <a:xfrm>
              <a:off x="1769364" y="2832677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02;p4"/>
            <p:cNvSpPr txBox="1"/>
            <p:nvPr/>
          </p:nvSpPr>
          <p:spPr>
            <a:xfrm>
              <a:off x="1769364" y="2832677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Conclusioni </a:t>
              </a:r>
              <a:endParaRPr sz="2400"/>
            </a:p>
            <a:p>
              <a:pPr>
                <a:lnSpc>
                  <a:spcPct val="90000"/>
                </a:lnSpc>
                <a:spcBef>
                  <a:spcPts val="607"/>
                </a:spcBef>
                <a:buClr>
                  <a:schemeClr val="dk1"/>
                </a:buClr>
                <a:buSzPts val="1300"/>
              </a:pPr>
              <a:endParaRPr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3" name="Google Shape;203;p4"/>
            <p:cNvCxnSpPr/>
            <p:nvPr/>
          </p:nvCxnSpPr>
          <p:spPr>
            <a:xfrm>
              <a:off x="1645920" y="3367144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rgbClr val="E84F28"/>
              </a:buClr>
              <a:buSzPct val="100000"/>
            </a:pPr>
            <a:r>
              <a:rPr lang="it-IT" dirty="0">
                <a:solidFill>
                  <a:srgbClr val="FF0000"/>
                </a:solidFill>
                <a:latin typeface="Impact" panose="020B0806030902050204" pitchFamily="34" charset="0"/>
              </a:rPr>
              <a:t>Come allenare i pazienti all’esercizio fisico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182" name="Google Shape;182;p4"/>
          <p:cNvGrpSpPr/>
          <p:nvPr/>
        </p:nvGrpSpPr>
        <p:grpSpPr>
          <a:xfrm>
            <a:off x="609600" y="1600201"/>
            <a:ext cx="10972800" cy="4525433"/>
            <a:chOff x="0" y="0"/>
            <a:chExt cx="8229600" cy="3394075"/>
          </a:xfrm>
        </p:grpSpPr>
        <p:cxnSp>
          <p:nvCxnSpPr>
            <p:cNvPr id="183" name="Google Shape;183;p4"/>
            <p:cNvCxnSpPr/>
            <p:nvPr/>
          </p:nvCxnSpPr>
          <p:spPr>
            <a:xfrm>
              <a:off x="0" y="0"/>
              <a:ext cx="82296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4" name="Google Shape;184;p4"/>
            <p:cNvSpPr/>
            <p:nvPr/>
          </p:nvSpPr>
          <p:spPr>
            <a:xfrm>
              <a:off x="0" y="0"/>
              <a:ext cx="1645920" cy="339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185;p4"/>
            <p:cNvSpPr txBox="1"/>
            <p:nvPr/>
          </p:nvSpPr>
          <p:spPr>
            <a:xfrm>
              <a:off x="0" y="0"/>
              <a:ext cx="1645920" cy="339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B0F0"/>
                </a:buClr>
                <a:buSzPts val="2400"/>
              </a:pPr>
              <a:r>
                <a:rPr lang="it-IT" sz="3200">
                  <a:solidFill>
                    <a:srgbClr val="00B0F0"/>
                  </a:solidFill>
                  <a:latin typeface="Impact"/>
                  <a:ea typeface="Impact"/>
                  <a:cs typeface="Impact"/>
                  <a:sym typeface="Impact"/>
                </a:rPr>
                <a:t>Agenda</a:t>
              </a: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1769364" y="26723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187;p4"/>
            <p:cNvSpPr txBox="1"/>
            <p:nvPr/>
          </p:nvSpPr>
          <p:spPr>
            <a:xfrm>
              <a:off x="1769364" y="26723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 dirty="0">
                  <a:latin typeface="Calibri"/>
                  <a:ea typeface="Calibri"/>
                  <a:cs typeface="Calibri"/>
                  <a:sym typeface="Calibri"/>
                </a:rPr>
                <a:t>Quale limitazione allo sforzo</a:t>
              </a:r>
              <a:endParaRPr sz="2400" dirty="0"/>
            </a:p>
          </p:txBody>
        </p:sp>
        <p:cxnSp>
          <p:nvCxnSpPr>
            <p:cNvPr id="188" name="Google Shape;188;p4"/>
            <p:cNvCxnSpPr/>
            <p:nvPr/>
          </p:nvCxnSpPr>
          <p:spPr>
            <a:xfrm>
              <a:off x="1645920" y="561190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9" name="Google Shape;189;p4"/>
            <p:cNvSpPr/>
            <p:nvPr/>
          </p:nvSpPr>
          <p:spPr>
            <a:xfrm>
              <a:off x="1769364" y="58791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190;p4"/>
            <p:cNvSpPr txBox="1"/>
            <p:nvPr/>
          </p:nvSpPr>
          <p:spPr>
            <a:xfrm>
              <a:off x="1769364" y="58791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Quale impatto sulla vita del paziente</a:t>
              </a:r>
              <a:endParaRPr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91" name="Google Shape;191;p4"/>
            <p:cNvCxnSpPr/>
            <p:nvPr/>
          </p:nvCxnSpPr>
          <p:spPr>
            <a:xfrm>
              <a:off x="1645920" y="1122381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2" name="Google Shape;192;p4"/>
            <p:cNvSpPr/>
            <p:nvPr/>
          </p:nvSpPr>
          <p:spPr>
            <a:xfrm>
              <a:off x="1769364" y="114910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193;p4"/>
            <p:cNvSpPr txBox="1"/>
            <p:nvPr/>
          </p:nvSpPr>
          <p:spPr>
            <a:xfrm>
              <a:off x="1769364" y="114910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Perchè trattare la limitazione allo sforzo</a:t>
              </a:r>
              <a:endParaRPr sz="2400"/>
            </a:p>
          </p:txBody>
        </p:sp>
        <p:cxnSp>
          <p:nvCxnSpPr>
            <p:cNvPr id="194" name="Google Shape;194;p4"/>
            <p:cNvCxnSpPr/>
            <p:nvPr/>
          </p:nvCxnSpPr>
          <p:spPr>
            <a:xfrm>
              <a:off x="1645920" y="1683572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5" name="Google Shape;195;p4"/>
            <p:cNvSpPr/>
            <p:nvPr/>
          </p:nvSpPr>
          <p:spPr>
            <a:xfrm>
              <a:off x="1769364" y="1710295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196;p4"/>
            <p:cNvSpPr txBox="1"/>
            <p:nvPr/>
          </p:nvSpPr>
          <p:spPr>
            <a:xfrm>
              <a:off x="1769364" y="1710295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Come trattare la limitazione allo sforzo</a:t>
              </a:r>
              <a:endParaRPr sz="2400"/>
            </a:p>
          </p:txBody>
        </p:sp>
        <p:cxnSp>
          <p:nvCxnSpPr>
            <p:cNvPr id="197" name="Google Shape;197;p4"/>
            <p:cNvCxnSpPr/>
            <p:nvPr/>
          </p:nvCxnSpPr>
          <p:spPr>
            <a:xfrm>
              <a:off x="1645920" y="2244762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8" name="Google Shape;198;p4"/>
            <p:cNvSpPr/>
            <p:nvPr/>
          </p:nvSpPr>
          <p:spPr>
            <a:xfrm>
              <a:off x="1769364" y="2271486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1769364" y="2271486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Come personalizzare l’intervento</a:t>
              </a:r>
              <a:endParaRPr sz="2400"/>
            </a:p>
          </p:txBody>
        </p:sp>
        <p:cxnSp>
          <p:nvCxnSpPr>
            <p:cNvPr id="200" name="Google Shape;200;p4"/>
            <p:cNvCxnSpPr/>
            <p:nvPr/>
          </p:nvCxnSpPr>
          <p:spPr>
            <a:xfrm>
              <a:off x="1645920" y="2805953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1" name="Google Shape;201;p4"/>
            <p:cNvSpPr/>
            <p:nvPr/>
          </p:nvSpPr>
          <p:spPr>
            <a:xfrm>
              <a:off x="1769364" y="2832677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02;p4"/>
            <p:cNvSpPr txBox="1"/>
            <p:nvPr/>
          </p:nvSpPr>
          <p:spPr>
            <a:xfrm>
              <a:off x="1769364" y="2832677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Conclusioni </a:t>
              </a:r>
              <a:endParaRPr sz="2400"/>
            </a:p>
            <a:p>
              <a:pPr>
                <a:lnSpc>
                  <a:spcPct val="90000"/>
                </a:lnSpc>
                <a:spcBef>
                  <a:spcPts val="607"/>
                </a:spcBef>
                <a:buClr>
                  <a:schemeClr val="dk1"/>
                </a:buClr>
                <a:buSzPts val="1300"/>
              </a:pPr>
              <a:endParaRPr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3" name="Google Shape;203;p4"/>
            <p:cNvCxnSpPr/>
            <p:nvPr/>
          </p:nvCxnSpPr>
          <p:spPr>
            <a:xfrm>
              <a:off x="1645920" y="3367144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656098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4C65CE9-6DA9-4CBE-AA7F-6569938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79" t="20671" r="24243" b="53934"/>
          <a:stretch/>
        </p:blipFill>
        <p:spPr>
          <a:xfrm>
            <a:off x="275878" y="118345"/>
            <a:ext cx="4672117" cy="174160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385DAF7-3C36-4367-A3E2-C2752A76A5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43" t="24785" r="43358" b="10462"/>
          <a:stretch/>
        </p:blipFill>
        <p:spPr>
          <a:xfrm>
            <a:off x="5775626" y="222481"/>
            <a:ext cx="5161577" cy="596056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1FB0ECF-260A-4822-BA63-119C3863BA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15" t="45858" r="14234" b="32392"/>
          <a:stretch/>
        </p:blipFill>
        <p:spPr>
          <a:xfrm>
            <a:off x="195785" y="3096946"/>
            <a:ext cx="5071849" cy="213582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3205CE3-2554-4FA9-9BE2-9FEA6B5BBAD1}"/>
              </a:ext>
            </a:extLst>
          </p:cNvPr>
          <p:cNvSpPr txBox="1"/>
          <p:nvPr/>
        </p:nvSpPr>
        <p:spPr>
          <a:xfrm>
            <a:off x="364872" y="1975640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N=126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18"/>
          <p:cNvPicPr preferRelativeResize="0"/>
          <p:nvPr/>
        </p:nvPicPr>
        <p:blipFill rotWithShape="1">
          <a:blip r:embed="rId3">
            <a:alphaModFix/>
          </a:blip>
          <a:srcRect l="51604" t="63158" r="36591" b="17035"/>
          <a:stretch/>
        </p:blipFill>
        <p:spPr>
          <a:xfrm>
            <a:off x="5532439" y="2651126"/>
            <a:ext cx="6086475" cy="3481388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8"/>
          <p:cNvSpPr/>
          <p:nvPr/>
        </p:nvSpPr>
        <p:spPr>
          <a:xfrm>
            <a:off x="5218114" y="1081088"/>
            <a:ext cx="6475412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350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muscle loss phenotype (MLP) </a:t>
            </a:r>
            <a:endParaRPr sz="2400"/>
          </a:p>
          <a:p>
            <a:pPr>
              <a:buClr>
                <a:schemeClr val="dk1"/>
              </a:buClr>
              <a:buSzPts val="1350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53.4% of subjects with chronic obstructive pulmonary disease (COPD) met at least one criterion for MLP.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18"/>
          <p:cNvPicPr preferRelativeResize="0"/>
          <p:nvPr/>
        </p:nvPicPr>
        <p:blipFill rotWithShape="1">
          <a:blip r:embed="rId4">
            <a:alphaModFix/>
          </a:blip>
          <a:srcRect l="31439" t="17374" r="31136" b="56094"/>
          <a:stretch/>
        </p:blipFill>
        <p:spPr>
          <a:xfrm>
            <a:off x="111125" y="1"/>
            <a:ext cx="4562475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8"/>
          <p:cNvSpPr/>
          <p:nvPr/>
        </p:nvSpPr>
        <p:spPr>
          <a:xfrm>
            <a:off x="5218113" y="250825"/>
            <a:ext cx="6096000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350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retrospective cohort analysis </a:t>
            </a:r>
            <a:endParaRPr sz="2400"/>
          </a:p>
          <a:p>
            <a:pPr>
              <a:buClr>
                <a:schemeClr val="dk1"/>
              </a:buClr>
              <a:buSzPts val="1350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from adult UK Biobank COPD (2006–2010). </a:t>
            </a:r>
            <a:endParaRPr sz="2400"/>
          </a:p>
          <a:p>
            <a:pPr>
              <a:buClr>
                <a:schemeClr val="dk1"/>
              </a:buClr>
              <a:buSzPts val="1350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cohort of 502,536 participants (age 37-73y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74" name="Google Shape;374;p18"/>
          <p:cNvGraphicFramePr/>
          <p:nvPr/>
        </p:nvGraphicFramePr>
        <p:xfrm>
          <a:off x="202145" y="1819277"/>
          <a:ext cx="5015968" cy="4479290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5015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539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100" u="none" strike="noStrike" cap="none"/>
                        <a:t>Muscle loss phenotype was defined either as: 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1009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AutoNum type="arabicParenR"/>
                      </a:pPr>
                      <a:r>
                        <a:rPr lang="it-IT" sz="1100" u="none" strike="noStrike" cap="none" dirty="0"/>
                        <a:t>Low muscle mass (</a:t>
                      </a:r>
                      <a:r>
                        <a:rPr lang="it-IT" sz="1100" u="none" strike="noStrike" cap="none" dirty="0" err="1"/>
                        <a:t>whole</a:t>
                      </a:r>
                      <a:r>
                        <a:rPr lang="it-IT" sz="1100" u="none" strike="noStrike" cap="none" dirty="0"/>
                        <a:t> body). FFMI (</a:t>
                      </a:r>
                      <a:r>
                        <a:rPr lang="it-IT" sz="1100" u="none" strike="noStrike" cap="none" dirty="0" err="1"/>
                        <a:t>fat</a:t>
                      </a:r>
                      <a:r>
                        <a:rPr lang="it-IT" sz="1100" u="none" strike="noStrike" cap="none" dirty="0"/>
                        <a:t> free mass </a:t>
                      </a:r>
                      <a:r>
                        <a:rPr lang="it-IT" sz="1100" u="none" strike="noStrike" cap="none" dirty="0" err="1"/>
                        <a:t>index</a:t>
                      </a:r>
                      <a:r>
                        <a:rPr lang="it-IT" sz="1100" u="none" strike="noStrike" cap="none" dirty="0"/>
                        <a:t>): Whole body </a:t>
                      </a:r>
                      <a:r>
                        <a:rPr lang="it-IT" sz="1100" u="none" strike="noStrike" cap="none" dirty="0" err="1"/>
                        <a:t>fat</a:t>
                      </a:r>
                      <a:r>
                        <a:rPr lang="it-IT" sz="1100" u="none" strike="noStrike" cap="none" dirty="0"/>
                        <a:t> free mass / </a:t>
                      </a:r>
                      <a:r>
                        <a:rPr lang="it-IT" sz="1100" u="none" strike="noStrike" cap="none" dirty="0" err="1"/>
                        <a:t>height</a:t>
                      </a:r>
                      <a:r>
                        <a:rPr lang="it-IT" sz="1100" u="none" strike="noStrike" cap="none" dirty="0"/>
                        <a:t> (m)</a:t>
                      </a:r>
                      <a:r>
                        <a:rPr lang="it-IT" sz="1100" u="none" strike="noStrike" cap="none" baseline="30000" dirty="0"/>
                        <a:t>2</a:t>
                      </a:r>
                      <a:r>
                        <a:rPr lang="it-IT" sz="1100" u="none" strike="noStrike" cap="none" dirty="0"/>
                        <a:t> &lt;17.4 kg/m2 for male </a:t>
                      </a:r>
                      <a:r>
                        <a:rPr lang="it-IT" sz="1100" u="none" strike="noStrike" cap="none" dirty="0" err="1"/>
                        <a:t>subjects</a:t>
                      </a:r>
                      <a:r>
                        <a:rPr lang="it-IT" sz="1100" u="none" strike="noStrike" cap="none" dirty="0"/>
                        <a:t> and &lt;15 kg/m</a:t>
                      </a:r>
                      <a:r>
                        <a:rPr lang="it-IT" sz="1100" u="none" strike="noStrike" cap="none" baseline="30000" dirty="0"/>
                        <a:t>2</a:t>
                      </a:r>
                      <a:r>
                        <a:rPr lang="it-IT" sz="1100" u="none" strike="noStrike" cap="none" dirty="0"/>
                        <a:t> for </a:t>
                      </a:r>
                      <a:r>
                        <a:rPr lang="it-IT" sz="1100" u="none" strike="noStrike" cap="none" dirty="0" err="1"/>
                        <a:t>female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subjects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as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determined</a:t>
                      </a:r>
                      <a:r>
                        <a:rPr lang="it-IT" sz="1100" u="none" strike="noStrike" cap="none" dirty="0"/>
                        <a:t> by </a:t>
                      </a:r>
                      <a:r>
                        <a:rPr lang="it-IT" sz="1100" u="none" strike="noStrike" cap="none" dirty="0" err="1"/>
                        <a:t>bioelectric</a:t>
                      </a:r>
                      <a:r>
                        <a:rPr lang="it-IT" sz="1100" u="none" strike="noStrike" cap="none" dirty="0"/>
                        <a:t> impedance</a:t>
                      </a:r>
                      <a:r>
                        <a:rPr lang="it-IT" sz="1100" u="none" strike="noStrike" cap="none" baseline="30000" dirty="0"/>
                        <a:t>1</a:t>
                      </a:r>
                      <a:r>
                        <a:rPr lang="it-IT" sz="1100" u="none" strike="noStrike" cap="none" dirty="0"/>
                        <a:t>.</a:t>
                      </a:r>
                      <a:endParaRPr sz="1200" u="none" strike="noStrike" cap="none" dirty="0"/>
                    </a:p>
                    <a:p>
                      <a:pPr marL="342900" marR="0" lvl="0" indent="-34290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AutoNum type="arabicParenR"/>
                      </a:pPr>
                      <a:r>
                        <a:rPr lang="it-IT" sz="1100" u="none" strike="noStrike" cap="none" dirty="0"/>
                        <a:t>Low muscle mass (</a:t>
                      </a:r>
                      <a:r>
                        <a:rPr lang="it-IT" sz="1100" u="none" strike="noStrike" cap="none" dirty="0" err="1"/>
                        <a:t>appendages</a:t>
                      </a:r>
                      <a:r>
                        <a:rPr lang="it-IT" sz="1100" u="none" strike="noStrike" cap="none" dirty="0"/>
                        <a:t>). ASMI (</a:t>
                      </a:r>
                      <a:r>
                        <a:rPr lang="it-IT" sz="1100" u="none" strike="noStrike" cap="none" dirty="0" err="1"/>
                        <a:t>appendicular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skeletal</a:t>
                      </a:r>
                      <a:r>
                        <a:rPr lang="it-IT" sz="1100" u="none" strike="noStrike" cap="none" dirty="0"/>
                        <a:t> muscle </a:t>
                      </a:r>
                      <a:r>
                        <a:rPr lang="it-IT" sz="1100" u="none" strike="noStrike" cap="none" dirty="0" err="1"/>
                        <a:t>index</a:t>
                      </a:r>
                      <a:r>
                        <a:rPr lang="it-IT" sz="1100" u="none" strike="noStrike" cap="none" dirty="0"/>
                        <a:t>): Sum of the muscle mass (</a:t>
                      </a:r>
                      <a:r>
                        <a:rPr lang="it-IT" sz="1100" u="none" strike="noStrike" cap="none" dirty="0" err="1"/>
                        <a:t>fat</a:t>
                      </a:r>
                      <a:r>
                        <a:rPr lang="it-IT" sz="1100" u="none" strike="noStrike" cap="none" dirty="0"/>
                        <a:t> free mass) of the 4 </a:t>
                      </a:r>
                      <a:r>
                        <a:rPr lang="it-IT" sz="1100" u="none" strike="noStrike" cap="none" dirty="0" err="1"/>
                        <a:t>limbs</a:t>
                      </a:r>
                      <a:r>
                        <a:rPr lang="it-IT" sz="1100" u="none" strike="noStrike" cap="none" dirty="0"/>
                        <a:t> / </a:t>
                      </a:r>
                      <a:r>
                        <a:rPr lang="it-IT" sz="1100" u="none" strike="noStrike" cap="none" dirty="0" err="1"/>
                        <a:t>height</a:t>
                      </a:r>
                      <a:r>
                        <a:rPr lang="it-IT" sz="1100" u="none" strike="noStrike" cap="none" dirty="0"/>
                        <a:t> (m)</a:t>
                      </a:r>
                      <a:r>
                        <a:rPr lang="it-IT" sz="1100" u="none" strike="noStrike" cap="none" baseline="30000" dirty="0"/>
                        <a:t>2</a:t>
                      </a:r>
                      <a:r>
                        <a:rPr lang="it-IT" sz="1100" u="none" strike="noStrike" cap="none" dirty="0"/>
                        <a:t>. ASMI &lt; 8.90 kg/m</a:t>
                      </a:r>
                      <a:r>
                        <a:rPr lang="it-IT" sz="1100" u="none" strike="noStrike" cap="none" baseline="30000" dirty="0"/>
                        <a:t>2</a:t>
                      </a:r>
                      <a:r>
                        <a:rPr lang="it-IT" sz="1100" u="none" strike="noStrike" cap="none" dirty="0"/>
                        <a:t> in men and &lt; 6.37 kg/m</a:t>
                      </a:r>
                      <a:r>
                        <a:rPr lang="it-IT" sz="1100" u="none" strike="noStrike" cap="none" baseline="30000" dirty="0"/>
                        <a:t>2</a:t>
                      </a:r>
                      <a:r>
                        <a:rPr lang="it-IT" sz="1100" u="none" strike="noStrike" cap="none" dirty="0"/>
                        <a:t> in women</a:t>
                      </a:r>
                      <a:r>
                        <a:rPr lang="it-IT" sz="1100" u="none" strike="noStrike" cap="none" baseline="30000" dirty="0"/>
                        <a:t>2</a:t>
                      </a:r>
                      <a:r>
                        <a:rPr lang="it-IT" sz="1100" u="none" strike="noStrike" cap="none" dirty="0"/>
                        <a:t>.</a:t>
                      </a:r>
                      <a:endParaRPr sz="1200" u="none" strike="noStrike" cap="none" dirty="0"/>
                    </a:p>
                    <a:p>
                      <a:pPr marL="342900" marR="0" lvl="0" indent="-34290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AutoNum type="arabicParenR"/>
                      </a:pPr>
                      <a:r>
                        <a:rPr lang="it-IT" sz="1100" u="none" strike="noStrike" cap="none" dirty="0"/>
                        <a:t>Low muscle strength. HGS (</a:t>
                      </a:r>
                      <a:r>
                        <a:rPr lang="it-IT" sz="1100" u="none" strike="noStrike" cap="none" dirty="0" err="1"/>
                        <a:t>handgrip</a:t>
                      </a:r>
                      <a:r>
                        <a:rPr lang="it-IT" sz="1100" u="none" strike="noStrike" cap="none" dirty="0"/>
                        <a:t> strength): &lt;30 kg for men and &lt;20 kg for women</a:t>
                      </a:r>
                      <a:r>
                        <a:rPr lang="it-IT" sz="1100" u="none" strike="noStrike" cap="none" baseline="30000" dirty="0"/>
                        <a:t>3</a:t>
                      </a:r>
                      <a:r>
                        <a:rPr lang="it-IT" sz="1100" u="none" strike="noStrike" cap="none" dirty="0"/>
                        <a:t>.</a:t>
                      </a:r>
                      <a:endParaRPr sz="1200" u="none" strike="noStrike" cap="none" dirty="0"/>
                    </a:p>
                    <a:p>
                      <a:pPr marL="342900" marR="0" lvl="0" indent="-34290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Calibri"/>
                        <a:buAutoNum type="arabicParenR"/>
                      </a:pPr>
                      <a:r>
                        <a:rPr lang="it-IT" sz="1100" u="none" strike="noStrike" cap="none" dirty="0"/>
                        <a:t>Low muscle and </a:t>
                      </a:r>
                      <a:r>
                        <a:rPr lang="it-IT" sz="1100" u="none" strike="noStrike" cap="none" dirty="0" err="1"/>
                        <a:t>fat</a:t>
                      </a:r>
                      <a:r>
                        <a:rPr lang="it-IT" sz="1100" u="none" strike="noStrike" cap="none" dirty="0"/>
                        <a:t> mass. BMI (body mass </a:t>
                      </a:r>
                      <a:r>
                        <a:rPr lang="it-IT" sz="1100" u="none" strike="noStrike" cap="none" dirty="0" err="1"/>
                        <a:t>index</a:t>
                      </a:r>
                      <a:r>
                        <a:rPr lang="it-IT" sz="1100" u="none" strike="noStrike" cap="none" dirty="0"/>
                        <a:t>): &lt;18.5 kg/m</a:t>
                      </a:r>
                      <a:r>
                        <a:rPr lang="it-IT" sz="1100" u="none" strike="noStrike" cap="none" baseline="30000" dirty="0"/>
                        <a:t>2 4</a:t>
                      </a:r>
                      <a:r>
                        <a:rPr lang="it-IT" sz="1100" u="none" strike="noStrike" cap="none" dirty="0"/>
                        <a:t>. </a:t>
                      </a:r>
                      <a:r>
                        <a:rPr lang="it-IT" sz="1100" u="none" strike="noStrike" cap="none" dirty="0" err="1"/>
                        <a:t>While</a:t>
                      </a:r>
                      <a:r>
                        <a:rPr lang="it-IT" sz="1100" u="none" strike="noStrike" cap="none" dirty="0"/>
                        <a:t> low BMI </a:t>
                      </a:r>
                      <a:r>
                        <a:rPr lang="it-IT" sz="1100" u="none" strike="noStrike" cap="none" dirty="0" err="1"/>
                        <a:t>has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traditionally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been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considered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as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evidence</a:t>
                      </a:r>
                      <a:r>
                        <a:rPr lang="it-IT" sz="1100" u="none" strike="noStrike" cap="none" dirty="0"/>
                        <a:t> for malnutrition</a:t>
                      </a:r>
                      <a:r>
                        <a:rPr lang="it-IT" sz="1100" u="none" strike="noStrike" cap="none" baseline="30000" dirty="0"/>
                        <a:t>5</a:t>
                      </a:r>
                      <a:r>
                        <a:rPr lang="it-IT" sz="1100" u="none" strike="noStrike" cap="none" dirty="0"/>
                        <a:t>, </a:t>
                      </a:r>
                      <a:r>
                        <a:rPr lang="it-IT" sz="1100" u="none" strike="noStrike" cap="none" dirty="0" err="1"/>
                        <a:t>it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is</a:t>
                      </a:r>
                      <a:r>
                        <a:rPr lang="it-IT" sz="1100" u="none" strike="noStrike" cap="none" dirty="0"/>
                        <a:t> the </a:t>
                      </a:r>
                      <a:r>
                        <a:rPr lang="it-IT" sz="1100" u="none" strike="noStrike" cap="none" dirty="0" err="1"/>
                        <a:t>most</a:t>
                      </a:r>
                      <a:r>
                        <a:rPr lang="it-IT" sz="1100" u="none" strike="noStrike" cap="none" dirty="0"/>
                        <a:t> common method </a:t>
                      </a:r>
                      <a:r>
                        <a:rPr lang="it-IT" sz="1100" u="none" strike="noStrike" cap="none" dirty="0" err="1"/>
                        <a:t>that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physicians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consider</a:t>
                      </a:r>
                      <a:r>
                        <a:rPr lang="it-IT" sz="1100" u="none" strike="noStrike" cap="none" dirty="0"/>
                        <a:t> muscle </a:t>
                      </a:r>
                      <a:r>
                        <a:rPr lang="it-IT" sz="1100" u="none" strike="noStrike" cap="none" dirty="0" err="1"/>
                        <a:t>loss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clinically</a:t>
                      </a:r>
                      <a:r>
                        <a:rPr lang="it-IT" sz="1100" u="none" strike="noStrike" cap="none" dirty="0"/>
                        <a:t> and </a:t>
                      </a:r>
                      <a:r>
                        <a:rPr lang="it-IT" sz="1100" u="none" strike="noStrike" cap="none" dirty="0" err="1"/>
                        <a:t>has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been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incorporated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into</a:t>
                      </a:r>
                      <a:r>
                        <a:rPr lang="it-IT" sz="1100" u="none" strike="noStrike" cap="none" dirty="0"/>
                        <a:t> COPD prognostication</a:t>
                      </a:r>
                      <a:r>
                        <a:rPr lang="it-IT" sz="1100" u="none" strike="noStrike" cap="none" baseline="30000" dirty="0"/>
                        <a:t>6</a:t>
                      </a:r>
                      <a:r>
                        <a:rPr lang="it-IT" sz="1100" u="none" strike="noStrike" cap="none" dirty="0"/>
                        <a:t>, and </a:t>
                      </a:r>
                      <a:r>
                        <a:rPr lang="it-IT" sz="1100" u="none" strike="noStrike" cap="none" dirty="0" err="1"/>
                        <a:t>therefore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was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included</a:t>
                      </a:r>
                      <a:r>
                        <a:rPr lang="it-IT" sz="1100" u="none" strike="noStrike" cap="none" dirty="0"/>
                        <a:t> in </a:t>
                      </a:r>
                      <a:r>
                        <a:rPr lang="it-IT" sz="1100" u="none" strike="noStrike" cap="none" dirty="0" err="1"/>
                        <a:t>our</a:t>
                      </a:r>
                      <a:r>
                        <a:rPr lang="it-IT" sz="1100" u="none" strike="noStrike" cap="none" dirty="0"/>
                        <a:t> </a:t>
                      </a:r>
                      <a:r>
                        <a:rPr lang="it-IT" sz="1100" u="none" strike="noStrike" cap="none" dirty="0" err="1"/>
                        <a:t>analysis</a:t>
                      </a:r>
                      <a:r>
                        <a:rPr lang="it-IT" sz="1100" u="none" strike="noStrike" cap="none" dirty="0"/>
                        <a:t>. 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19"/>
          <p:cNvPicPr preferRelativeResize="0"/>
          <p:nvPr/>
        </p:nvPicPr>
        <p:blipFill rotWithShape="1">
          <a:blip r:embed="rId3">
            <a:alphaModFix/>
          </a:blip>
          <a:srcRect l="31439" t="17374" r="31136" b="56094"/>
          <a:stretch/>
        </p:blipFill>
        <p:spPr>
          <a:xfrm>
            <a:off x="111125" y="1"/>
            <a:ext cx="456247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9"/>
          <p:cNvPicPr preferRelativeResize="0"/>
          <p:nvPr/>
        </p:nvPicPr>
        <p:blipFill rotWithShape="1">
          <a:blip r:embed="rId4">
            <a:alphaModFix/>
          </a:blip>
          <a:srcRect l="20833" t="34074" r="51590" b="28619"/>
          <a:stretch/>
        </p:blipFill>
        <p:spPr>
          <a:xfrm>
            <a:off x="4559300" y="955677"/>
            <a:ext cx="7324725" cy="557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20" descr="Immagine che contiene testo, software, computer, Icona del computer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11465" t="19502" r="6825" b="25769"/>
          <a:stretch/>
        </p:blipFill>
        <p:spPr>
          <a:xfrm>
            <a:off x="219076" y="1"/>
            <a:ext cx="5110163" cy="222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0"/>
          <p:cNvSpPr txBox="1"/>
          <p:nvPr/>
        </p:nvSpPr>
        <p:spPr>
          <a:xfrm>
            <a:off x="429419" y="5517710"/>
            <a:ext cx="6100763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350"/>
            </a:pP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 COPD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patients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FEV</a:t>
            </a:r>
            <a:r>
              <a:rPr lang="it-IT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 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 ±17%predicted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20" descr="Immagine che contiene testo, software, Software multimediale, computer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 l="12752" t="33072" r="49380" b="28423"/>
          <a:stretch/>
        </p:blipFill>
        <p:spPr>
          <a:xfrm>
            <a:off x="658814" y="2462214"/>
            <a:ext cx="4229100" cy="279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0" descr="Immagine che contiene software, Software multimediale, Software per la grafica, schermata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 l="17531" t="16370" r="16720" b="11528"/>
          <a:stretch/>
        </p:blipFill>
        <p:spPr>
          <a:xfrm>
            <a:off x="5329239" y="231471"/>
            <a:ext cx="6643687" cy="553243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0"/>
          <p:cNvSpPr txBox="1"/>
          <p:nvPr/>
        </p:nvSpPr>
        <p:spPr>
          <a:xfrm>
            <a:off x="6096001" y="5370514"/>
            <a:ext cx="2144713" cy="3488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350"/>
            </a:pPr>
            <a:r>
              <a:rPr lang="it-IT" sz="1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rho= −0.47, p=0.002</a:t>
            </a:r>
            <a:endParaRPr sz="14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0"/>
          <p:cNvSpPr txBox="1"/>
          <p:nvPr/>
        </p:nvSpPr>
        <p:spPr>
          <a:xfrm>
            <a:off x="9223375" y="2730500"/>
            <a:ext cx="1892300" cy="3488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350"/>
            </a:pPr>
            <a:r>
              <a:rPr lang="it-IT" sz="1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rho=0.43, p=0.001</a:t>
            </a:r>
            <a:endParaRPr sz="14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0"/>
          <p:cNvSpPr txBox="1"/>
          <p:nvPr/>
        </p:nvSpPr>
        <p:spPr>
          <a:xfrm>
            <a:off x="6021389" y="2728913"/>
            <a:ext cx="2349239" cy="3488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350"/>
            </a:pPr>
            <a:r>
              <a:rPr lang="it-IT" sz="1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rho=0.59, p=0.001</a:t>
            </a:r>
            <a:endParaRPr sz="14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0"/>
          <p:cNvSpPr txBox="1"/>
          <p:nvPr/>
        </p:nvSpPr>
        <p:spPr>
          <a:xfrm>
            <a:off x="9085263" y="5413375"/>
            <a:ext cx="2159000" cy="3488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350"/>
            </a:pPr>
            <a:r>
              <a:rPr lang="it-IT" sz="1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rho=0.41, p=0.008 </a:t>
            </a:r>
            <a:endParaRPr sz="14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0"/>
          <p:cNvSpPr txBox="1"/>
          <p:nvPr/>
        </p:nvSpPr>
        <p:spPr>
          <a:xfrm>
            <a:off x="5329239" y="5991691"/>
            <a:ext cx="8543925" cy="328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350"/>
            </a:pPr>
            <a:r>
              <a:rPr lang="it-IT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Anne-Catherine, International Journal of </a:t>
            </a:r>
            <a:r>
              <a:rPr lang="it-IT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Chronic</a:t>
            </a:r>
            <a:r>
              <a:rPr lang="it-IT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Obstructive</a:t>
            </a:r>
            <a:r>
              <a:rPr lang="it-IT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333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Pulmonary</a:t>
            </a:r>
            <a:r>
              <a:rPr lang="it-IT" sz="1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Disease 2020</a:t>
            </a:r>
            <a:endParaRPr sz="1333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1"/>
          <p:cNvSpPr txBox="1"/>
          <p:nvPr/>
        </p:nvSpPr>
        <p:spPr>
          <a:xfrm>
            <a:off x="2578102" y="1408113"/>
            <a:ext cx="2148452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350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of life , costs</a:t>
            </a:r>
            <a:endParaRPr sz="2400"/>
          </a:p>
        </p:txBody>
      </p:sp>
      <p:pic>
        <p:nvPicPr>
          <p:cNvPr id="400" name="Google Shape;400;p21" descr="Immagine che contiene testo, software, Pagina Web, computer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9178" t="22362" r="4709" b="32161"/>
          <a:stretch/>
        </p:blipFill>
        <p:spPr>
          <a:xfrm>
            <a:off x="139701" y="288925"/>
            <a:ext cx="5956300" cy="204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1" descr="Immagine che contiene testo, software, computer, schermata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 l="52151" t="18594" r="3730" b="33425"/>
          <a:stretch/>
        </p:blipFill>
        <p:spPr>
          <a:xfrm>
            <a:off x="419101" y="2557465"/>
            <a:ext cx="4373563" cy="358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1" descr="Immagine che contiene testo, software, schermata, Icona del computer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 l="16858" t="24371" r="17456" b="49392"/>
          <a:stretch/>
        </p:blipFill>
        <p:spPr>
          <a:xfrm>
            <a:off x="5143500" y="3211513"/>
            <a:ext cx="6807200" cy="1768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1"/>
          <p:cNvSpPr txBox="1"/>
          <p:nvPr/>
        </p:nvSpPr>
        <p:spPr>
          <a:xfrm>
            <a:off x="6096001" y="1165226"/>
            <a:ext cx="7480300" cy="12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1400" b="1">
                <a:solidFill>
                  <a:srgbClr val="282323"/>
                </a:solidFill>
                <a:latin typeface="Times"/>
                <a:ea typeface="Times"/>
                <a:cs typeface="Times"/>
                <a:sym typeface="Times"/>
              </a:rPr>
              <a:t>57 stable COPD patients </a:t>
            </a:r>
            <a:endParaRPr sz="2400"/>
          </a:p>
          <a:p>
            <a:r>
              <a:rPr lang="it-IT" sz="1400" b="1">
                <a:solidFill>
                  <a:srgbClr val="282323"/>
                </a:solidFill>
                <a:latin typeface="Times"/>
                <a:ea typeface="Times"/>
                <a:cs typeface="Times"/>
                <a:sym typeface="Times"/>
              </a:rPr>
              <a:t>(FEV1) of 36±9%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400" b="1">
                <a:solidFill>
                  <a:srgbClr val="282323"/>
                </a:solidFill>
                <a:latin typeface="Times"/>
                <a:ea typeface="Times"/>
                <a:cs typeface="Times"/>
                <a:sym typeface="Times"/>
              </a:rPr>
              <a:t>Two groups: </a:t>
            </a:r>
            <a:endParaRPr sz="2400"/>
          </a:p>
          <a:p>
            <a:pPr marL="285744" indent="-285744">
              <a:buClr>
                <a:srgbClr val="282323"/>
              </a:buClr>
              <a:buSzPts val="1050"/>
              <a:buFont typeface="Arial"/>
              <a:buChar char="•"/>
            </a:pPr>
            <a:r>
              <a:rPr lang="it-IT" sz="1400" b="1">
                <a:solidFill>
                  <a:srgbClr val="282323"/>
                </a:solidFill>
                <a:latin typeface="Times"/>
                <a:ea typeface="Times"/>
                <a:cs typeface="Times"/>
                <a:sym typeface="Times"/>
              </a:rPr>
              <a:t>admitted at least twice in the last year (high medical consumption; n=23 </a:t>
            </a:r>
            <a:endParaRPr sz="2400"/>
          </a:p>
          <a:p>
            <a:pPr marL="285744" indent="-285744">
              <a:buClr>
                <a:srgbClr val="282323"/>
              </a:buClr>
              <a:buSzPts val="1050"/>
              <a:buFont typeface="Arial"/>
              <a:buChar char="•"/>
            </a:pPr>
            <a:r>
              <a:rPr lang="it-IT" sz="1400" b="1">
                <a:solidFill>
                  <a:srgbClr val="282323"/>
                </a:solidFill>
                <a:latin typeface="Times"/>
                <a:ea typeface="Times"/>
                <a:cs typeface="Times"/>
                <a:sym typeface="Times"/>
              </a:rPr>
              <a:t>not admitted in the last year (low medical consumption; n=34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rgbClr val="E84F28"/>
              </a:buClr>
              <a:buSzPct val="100000"/>
            </a:pPr>
            <a:r>
              <a:rPr lang="it-IT" dirty="0">
                <a:solidFill>
                  <a:srgbClr val="FF0000"/>
                </a:solidFill>
                <a:latin typeface="Impact" panose="020B0806030902050204" pitchFamily="34" charset="0"/>
              </a:rPr>
              <a:t>Come allenare i pazienti all’esercizio fisico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182" name="Google Shape;182;p4"/>
          <p:cNvGrpSpPr/>
          <p:nvPr/>
        </p:nvGrpSpPr>
        <p:grpSpPr>
          <a:xfrm>
            <a:off x="609600" y="1600201"/>
            <a:ext cx="10972800" cy="4525433"/>
            <a:chOff x="0" y="0"/>
            <a:chExt cx="8229600" cy="3394075"/>
          </a:xfrm>
        </p:grpSpPr>
        <p:cxnSp>
          <p:nvCxnSpPr>
            <p:cNvPr id="183" name="Google Shape;183;p4"/>
            <p:cNvCxnSpPr/>
            <p:nvPr/>
          </p:nvCxnSpPr>
          <p:spPr>
            <a:xfrm>
              <a:off x="0" y="0"/>
              <a:ext cx="82296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4" name="Google Shape;184;p4"/>
            <p:cNvSpPr/>
            <p:nvPr/>
          </p:nvSpPr>
          <p:spPr>
            <a:xfrm>
              <a:off x="0" y="0"/>
              <a:ext cx="1645920" cy="339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185;p4"/>
            <p:cNvSpPr txBox="1"/>
            <p:nvPr/>
          </p:nvSpPr>
          <p:spPr>
            <a:xfrm>
              <a:off x="0" y="0"/>
              <a:ext cx="1645920" cy="339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B0F0"/>
                </a:buClr>
                <a:buSzPts val="2400"/>
              </a:pPr>
              <a:r>
                <a:rPr lang="it-IT" sz="3200">
                  <a:solidFill>
                    <a:srgbClr val="00B0F0"/>
                  </a:solidFill>
                  <a:latin typeface="Impact"/>
                  <a:ea typeface="Impact"/>
                  <a:cs typeface="Impact"/>
                  <a:sym typeface="Impact"/>
                </a:rPr>
                <a:t>Agenda</a:t>
              </a: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1769364" y="26723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187;p4"/>
            <p:cNvSpPr txBox="1"/>
            <p:nvPr/>
          </p:nvSpPr>
          <p:spPr>
            <a:xfrm>
              <a:off x="1769364" y="26723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 dirty="0">
                  <a:latin typeface="Calibri"/>
                  <a:ea typeface="Calibri"/>
                  <a:cs typeface="Calibri"/>
                  <a:sym typeface="Calibri"/>
                </a:rPr>
                <a:t>Quale limitazione allo sforzo</a:t>
              </a:r>
              <a:endParaRPr sz="2400" dirty="0"/>
            </a:p>
          </p:txBody>
        </p:sp>
        <p:cxnSp>
          <p:nvCxnSpPr>
            <p:cNvPr id="188" name="Google Shape;188;p4"/>
            <p:cNvCxnSpPr/>
            <p:nvPr/>
          </p:nvCxnSpPr>
          <p:spPr>
            <a:xfrm>
              <a:off x="1645920" y="561190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9" name="Google Shape;189;p4"/>
            <p:cNvSpPr/>
            <p:nvPr/>
          </p:nvSpPr>
          <p:spPr>
            <a:xfrm>
              <a:off x="1769364" y="58791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190;p4"/>
            <p:cNvSpPr txBox="1"/>
            <p:nvPr/>
          </p:nvSpPr>
          <p:spPr>
            <a:xfrm>
              <a:off x="1769364" y="58791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Quale impatto sulla vita del paziente</a:t>
              </a:r>
              <a:endParaRPr sz="2400"/>
            </a:p>
          </p:txBody>
        </p:sp>
        <p:cxnSp>
          <p:nvCxnSpPr>
            <p:cNvPr id="191" name="Google Shape;191;p4"/>
            <p:cNvCxnSpPr/>
            <p:nvPr/>
          </p:nvCxnSpPr>
          <p:spPr>
            <a:xfrm>
              <a:off x="1645920" y="1122381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2" name="Google Shape;192;p4"/>
            <p:cNvSpPr/>
            <p:nvPr/>
          </p:nvSpPr>
          <p:spPr>
            <a:xfrm>
              <a:off x="1769364" y="114910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193;p4"/>
            <p:cNvSpPr txBox="1"/>
            <p:nvPr/>
          </p:nvSpPr>
          <p:spPr>
            <a:xfrm>
              <a:off x="1769364" y="114910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 dirty="0" err="1">
                  <a:solidFill>
                    <a:schemeClr val="accent2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Perchè</a:t>
              </a:r>
              <a:r>
                <a:rPr lang="it-IT" sz="1733" b="1" dirty="0">
                  <a:solidFill>
                    <a:schemeClr val="accent2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 trattare la limitazione allo sforzo</a:t>
              </a:r>
              <a:endParaRPr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94" name="Google Shape;194;p4"/>
            <p:cNvCxnSpPr/>
            <p:nvPr/>
          </p:nvCxnSpPr>
          <p:spPr>
            <a:xfrm>
              <a:off x="1645920" y="1683572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5" name="Google Shape;195;p4"/>
            <p:cNvSpPr/>
            <p:nvPr/>
          </p:nvSpPr>
          <p:spPr>
            <a:xfrm>
              <a:off x="1769364" y="1710295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196;p4"/>
            <p:cNvSpPr txBox="1"/>
            <p:nvPr/>
          </p:nvSpPr>
          <p:spPr>
            <a:xfrm>
              <a:off x="1769364" y="1710295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Come trattare la limitazione allo sforzo</a:t>
              </a:r>
              <a:endParaRPr sz="2400"/>
            </a:p>
          </p:txBody>
        </p:sp>
        <p:cxnSp>
          <p:nvCxnSpPr>
            <p:cNvPr id="197" name="Google Shape;197;p4"/>
            <p:cNvCxnSpPr/>
            <p:nvPr/>
          </p:nvCxnSpPr>
          <p:spPr>
            <a:xfrm>
              <a:off x="1645920" y="2244762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8" name="Google Shape;198;p4"/>
            <p:cNvSpPr/>
            <p:nvPr/>
          </p:nvSpPr>
          <p:spPr>
            <a:xfrm>
              <a:off x="1769364" y="2271486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1769364" y="2271486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Come personalizzare l’intervento</a:t>
              </a:r>
              <a:endParaRPr sz="2400"/>
            </a:p>
          </p:txBody>
        </p:sp>
        <p:cxnSp>
          <p:nvCxnSpPr>
            <p:cNvPr id="200" name="Google Shape;200;p4"/>
            <p:cNvCxnSpPr/>
            <p:nvPr/>
          </p:nvCxnSpPr>
          <p:spPr>
            <a:xfrm>
              <a:off x="1645920" y="2805953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1" name="Google Shape;201;p4"/>
            <p:cNvSpPr/>
            <p:nvPr/>
          </p:nvSpPr>
          <p:spPr>
            <a:xfrm>
              <a:off x="1769364" y="2832677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02;p4"/>
            <p:cNvSpPr txBox="1"/>
            <p:nvPr/>
          </p:nvSpPr>
          <p:spPr>
            <a:xfrm>
              <a:off x="1769364" y="2832677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Conclusioni </a:t>
              </a:r>
              <a:endParaRPr sz="2400"/>
            </a:p>
            <a:p>
              <a:pPr>
                <a:lnSpc>
                  <a:spcPct val="90000"/>
                </a:lnSpc>
                <a:spcBef>
                  <a:spcPts val="607"/>
                </a:spcBef>
                <a:buClr>
                  <a:schemeClr val="dk1"/>
                </a:buClr>
                <a:buSzPts val="1300"/>
              </a:pPr>
              <a:endParaRPr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3" name="Google Shape;203;p4"/>
            <p:cNvCxnSpPr/>
            <p:nvPr/>
          </p:nvCxnSpPr>
          <p:spPr>
            <a:xfrm>
              <a:off x="1645920" y="3367144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098808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26"/>
          <p:cNvPicPr preferRelativeResize="0"/>
          <p:nvPr/>
        </p:nvPicPr>
        <p:blipFill rotWithShape="1">
          <a:blip r:embed="rId3">
            <a:alphaModFix/>
          </a:blip>
          <a:srcRect l="19710" t="16893" r="19341" b="35255"/>
          <a:stretch/>
        </p:blipFill>
        <p:spPr>
          <a:xfrm>
            <a:off x="1704975" y="0"/>
            <a:ext cx="8547100" cy="3773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6"/>
          <p:cNvPicPr preferRelativeResize="0"/>
          <p:nvPr/>
        </p:nvPicPr>
        <p:blipFill rotWithShape="1">
          <a:blip r:embed="rId4">
            <a:alphaModFix/>
          </a:blip>
          <a:srcRect l="50000" t="23051" r="11499" b="41077"/>
          <a:stretch/>
        </p:blipFill>
        <p:spPr>
          <a:xfrm>
            <a:off x="3473450" y="3883026"/>
            <a:ext cx="5010151" cy="23998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26"/>
          <p:cNvCxnSpPr/>
          <p:nvPr/>
        </p:nvCxnSpPr>
        <p:spPr>
          <a:xfrm>
            <a:off x="5750596" y="5230965"/>
            <a:ext cx="2427288" cy="127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9" name="Google Shape;469;p26"/>
          <p:cNvCxnSpPr/>
          <p:nvPr/>
        </p:nvCxnSpPr>
        <p:spPr>
          <a:xfrm>
            <a:off x="3668714" y="5456725"/>
            <a:ext cx="2427287" cy="14287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25"/>
          <p:cNvPicPr preferRelativeResize="0"/>
          <p:nvPr/>
        </p:nvPicPr>
        <p:blipFill rotWithShape="1">
          <a:blip r:embed="rId3">
            <a:alphaModFix/>
          </a:blip>
          <a:srcRect l="31059" t="14275" r="39925" b="66599"/>
          <a:stretch/>
        </p:blipFill>
        <p:spPr>
          <a:xfrm>
            <a:off x="515938" y="387351"/>
            <a:ext cx="3536951" cy="131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5"/>
          <p:cNvPicPr preferRelativeResize="0"/>
          <p:nvPr/>
        </p:nvPicPr>
        <p:blipFill rotWithShape="1">
          <a:blip r:embed="rId4">
            <a:alphaModFix/>
          </a:blip>
          <a:srcRect l="34621" t="42557" r="38335" b="18384"/>
          <a:stretch/>
        </p:blipFill>
        <p:spPr>
          <a:xfrm>
            <a:off x="635000" y="2262189"/>
            <a:ext cx="4799013" cy="38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5"/>
          <p:cNvPicPr preferRelativeResize="0"/>
          <p:nvPr/>
        </p:nvPicPr>
        <p:blipFill rotWithShape="1">
          <a:blip r:embed="rId5">
            <a:alphaModFix/>
          </a:blip>
          <a:srcRect l="35378" t="59125" r="38409" b="17709"/>
          <a:stretch/>
        </p:blipFill>
        <p:spPr>
          <a:xfrm>
            <a:off x="6096001" y="2189163"/>
            <a:ext cx="5518151" cy="3459163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25"/>
          <p:cNvSpPr/>
          <p:nvPr/>
        </p:nvSpPr>
        <p:spPr>
          <a:xfrm>
            <a:off x="10558465" y="6365875"/>
            <a:ext cx="1368324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350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CHEST 2005</a:t>
            </a:r>
            <a:endParaRPr sz="2400"/>
          </a:p>
        </p:txBody>
      </p:sp>
      <p:sp>
        <p:nvSpPr>
          <p:cNvPr id="461" name="Google Shape;461;p25"/>
          <p:cNvSpPr/>
          <p:nvPr/>
        </p:nvSpPr>
        <p:spPr>
          <a:xfrm>
            <a:off x="5353051" y="387351"/>
            <a:ext cx="6096000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chemeClr val="dk1"/>
              </a:buClr>
              <a:buSzPts val="1350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Twenty-four patients with COPD (mean FEV1, 36.4 (8.5)% of predicted) underwent a </a:t>
            </a:r>
            <a:r>
              <a:rPr lang="it-IT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high-intensity cycle ergometer exercise training program for 45 minutes, three times a week for 7 weeks.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rgbClr val="E84F28"/>
              </a:buClr>
              <a:buSzPct val="100000"/>
            </a:pPr>
            <a:r>
              <a:rPr lang="it-IT" dirty="0">
                <a:solidFill>
                  <a:srgbClr val="FF0000"/>
                </a:solidFill>
                <a:latin typeface="Impact" panose="020B0806030902050204" pitchFamily="34" charset="0"/>
              </a:rPr>
              <a:t>Come allenare i pazienti all’esercizio fisico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182" name="Google Shape;182;p4"/>
          <p:cNvGrpSpPr/>
          <p:nvPr/>
        </p:nvGrpSpPr>
        <p:grpSpPr>
          <a:xfrm>
            <a:off x="609600" y="1600201"/>
            <a:ext cx="10972800" cy="4525433"/>
            <a:chOff x="0" y="0"/>
            <a:chExt cx="8229600" cy="3394075"/>
          </a:xfrm>
        </p:grpSpPr>
        <p:cxnSp>
          <p:nvCxnSpPr>
            <p:cNvPr id="183" name="Google Shape;183;p4"/>
            <p:cNvCxnSpPr/>
            <p:nvPr/>
          </p:nvCxnSpPr>
          <p:spPr>
            <a:xfrm>
              <a:off x="0" y="0"/>
              <a:ext cx="82296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4" name="Google Shape;184;p4"/>
            <p:cNvSpPr/>
            <p:nvPr/>
          </p:nvSpPr>
          <p:spPr>
            <a:xfrm>
              <a:off x="0" y="0"/>
              <a:ext cx="1645920" cy="339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185;p4"/>
            <p:cNvSpPr txBox="1"/>
            <p:nvPr/>
          </p:nvSpPr>
          <p:spPr>
            <a:xfrm>
              <a:off x="0" y="0"/>
              <a:ext cx="1645920" cy="339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B0F0"/>
                </a:buClr>
                <a:buSzPts val="2400"/>
              </a:pPr>
              <a:r>
                <a:rPr lang="it-IT" sz="3200" dirty="0">
                  <a:solidFill>
                    <a:srgbClr val="00B0F0"/>
                  </a:solidFill>
                  <a:latin typeface="Impact"/>
                  <a:ea typeface="Impact"/>
                  <a:cs typeface="Impact"/>
                  <a:sym typeface="Impact"/>
                </a:rPr>
                <a:t>Agenda</a:t>
              </a:r>
              <a:endParaRPr sz="2400" dirty="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1769364" y="26723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187;p4"/>
            <p:cNvSpPr txBox="1"/>
            <p:nvPr/>
          </p:nvSpPr>
          <p:spPr>
            <a:xfrm>
              <a:off x="1769364" y="26723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 dirty="0">
                  <a:latin typeface="Calibri"/>
                  <a:ea typeface="Calibri"/>
                  <a:cs typeface="Calibri"/>
                  <a:sym typeface="Calibri"/>
                </a:rPr>
                <a:t>Quale limitazione allo sforzo</a:t>
              </a:r>
              <a:endParaRPr sz="2400" dirty="0"/>
            </a:p>
          </p:txBody>
        </p:sp>
        <p:cxnSp>
          <p:nvCxnSpPr>
            <p:cNvPr id="188" name="Google Shape;188;p4"/>
            <p:cNvCxnSpPr/>
            <p:nvPr/>
          </p:nvCxnSpPr>
          <p:spPr>
            <a:xfrm>
              <a:off x="1645920" y="561190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9" name="Google Shape;189;p4"/>
            <p:cNvSpPr/>
            <p:nvPr/>
          </p:nvSpPr>
          <p:spPr>
            <a:xfrm>
              <a:off x="1769364" y="58791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190;p4"/>
            <p:cNvSpPr txBox="1"/>
            <p:nvPr/>
          </p:nvSpPr>
          <p:spPr>
            <a:xfrm>
              <a:off x="1769364" y="58791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Quale impatto sulla vita del paziente</a:t>
              </a:r>
              <a:endParaRPr sz="2400"/>
            </a:p>
          </p:txBody>
        </p:sp>
        <p:cxnSp>
          <p:nvCxnSpPr>
            <p:cNvPr id="191" name="Google Shape;191;p4"/>
            <p:cNvCxnSpPr/>
            <p:nvPr/>
          </p:nvCxnSpPr>
          <p:spPr>
            <a:xfrm>
              <a:off x="1645920" y="1122381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2" name="Google Shape;192;p4"/>
            <p:cNvSpPr/>
            <p:nvPr/>
          </p:nvSpPr>
          <p:spPr>
            <a:xfrm>
              <a:off x="1769364" y="114910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193;p4"/>
            <p:cNvSpPr txBox="1"/>
            <p:nvPr/>
          </p:nvSpPr>
          <p:spPr>
            <a:xfrm>
              <a:off x="1769364" y="114910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Perchè trattare la limitazione allo sforzo</a:t>
              </a:r>
              <a:endParaRPr sz="2400"/>
            </a:p>
          </p:txBody>
        </p:sp>
        <p:cxnSp>
          <p:nvCxnSpPr>
            <p:cNvPr id="194" name="Google Shape;194;p4"/>
            <p:cNvCxnSpPr/>
            <p:nvPr/>
          </p:nvCxnSpPr>
          <p:spPr>
            <a:xfrm>
              <a:off x="1645920" y="1683572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5" name="Google Shape;195;p4"/>
            <p:cNvSpPr/>
            <p:nvPr/>
          </p:nvSpPr>
          <p:spPr>
            <a:xfrm>
              <a:off x="1769364" y="1710295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196;p4"/>
            <p:cNvSpPr txBox="1"/>
            <p:nvPr/>
          </p:nvSpPr>
          <p:spPr>
            <a:xfrm>
              <a:off x="1769364" y="1710295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-IT" sz="1733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Come trattare la limitazione allo sforzo</a:t>
              </a:r>
              <a:endParaRPr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97" name="Google Shape;197;p4"/>
            <p:cNvCxnSpPr/>
            <p:nvPr/>
          </p:nvCxnSpPr>
          <p:spPr>
            <a:xfrm>
              <a:off x="1645920" y="2244762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8" name="Google Shape;198;p4"/>
            <p:cNvSpPr/>
            <p:nvPr/>
          </p:nvSpPr>
          <p:spPr>
            <a:xfrm>
              <a:off x="1769364" y="2271486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1769364" y="2271486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Come personalizzare l’intervento</a:t>
              </a:r>
              <a:endParaRPr sz="2400"/>
            </a:p>
          </p:txBody>
        </p:sp>
        <p:cxnSp>
          <p:nvCxnSpPr>
            <p:cNvPr id="200" name="Google Shape;200;p4"/>
            <p:cNvCxnSpPr/>
            <p:nvPr/>
          </p:nvCxnSpPr>
          <p:spPr>
            <a:xfrm>
              <a:off x="1645920" y="2805953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1" name="Google Shape;201;p4"/>
            <p:cNvSpPr/>
            <p:nvPr/>
          </p:nvSpPr>
          <p:spPr>
            <a:xfrm>
              <a:off x="1769364" y="2832677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02;p4"/>
            <p:cNvSpPr txBox="1"/>
            <p:nvPr/>
          </p:nvSpPr>
          <p:spPr>
            <a:xfrm>
              <a:off x="1769364" y="2832677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Conclusioni </a:t>
              </a:r>
              <a:endParaRPr sz="2400"/>
            </a:p>
            <a:p>
              <a:pPr>
                <a:lnSpc>
                  <a:spcPct val="90000"/>
                </a:lnSpc>
                <a:spcBef>
                  <a:spcPts val="607"/>
                </a:spcBef>
                <a:buClr>
                  <a:schemeClr val="dk1"/>
                </a:buClr>
                <a:buSzPts val="1300"/>
              </a:pPr>
              <a:endParaRPr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3" name="Google Shape;203;p4"/>
            <p:cNvCxnSpPr/>
            <p:nvPr/>
          </p:nvCxnSpPr>
          <p:spPr>
            <a:xfrm>
              <a:off x="1645920" y="3367144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60217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rgbClr val="E84F28"/>
              </a:buClr>
              <a:buSzPct val="100000"/>
            </a:pPr>
            <a:r>
              <a:rPr lang="it-IT" dirty="0">
                <a:solidFill>
                  <a:srgbClr val="FF0000"/>
                </a:solidFill>
                <a:latin typeface="Impact" panose="020B0806030902050204" pitchFamily="34" charset="0"/>
              </a:rPr>
              <a:t>Come allenare i pazienti all’esercizio fisico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182" name="Google Shape;182;p4"/>
          <p:cNvGrpSpPr/>
          <p:nvPr/>
        </p:nvGrpSpPr>
        <p:grpSpPr>
          <a:xfrm>
            <a:off x="609600" y="1600201"/>
            <a:ext cx="10972800" cy="4525433"/>
            <a:chOff x="0" y="0"/>
            <a:chExt cx="8229600" cy="3394075"/>
          </a:xfrm>
        </p:grpSpPr>
        <p:cxnSp>
          <p:nvCxnSpPr>
            <p:cNvPr id="183" name="Google Shape;183;p4"/>
            <p:cNvCxnSpPr/>
            <p:nvPr/>
          </p:nvCxnSpPr>
          <p:spPr>
            <a:xfrm>
              <a:off x="0" y="0"/>
              <a:ext cx="82296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4" name="Google Shape;184;p4"/>
            <p:cNvSpPr/>
            <p:nvPr/>
          </p:nvSpPr>
          <p:spPr>
            <a:xfrm>
              <a:off x="0" y="0"/>
              <a:ext cx="1645920" cy="339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185;p4"/>
            <p:cNvSpPr txBox="1"/>
            <p:nvPr/>
          </p:nvSpPr>
          <p:spPr>
            <a:xfrm>
              <a:off x="0" y="0"/>
              <a:ext cx="1645920" cy="339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B0F0"/>
                </a:buClr>
                <a:buSzPts val="2400"/>
              </a:pPr>
              <a:r>
                <a:rPr lang="it-IT" sz="3200">
                  <a:solidFill>
                    <a:srgbClr val="00B0F0"/>
                  </a:solidFill>
                  <a:latin typeface="Impact"/>
                  <a:ea typeface="Impact"/>
                  <a:cs typeface="Impact"/>
                  <a:sym typeface="Impact"/>
                </a:rPr>
                <a:t>Agenda</a:t>
              </a: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1769364" y="26723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187;p4"/>
            <p:cNvSpPr txBox="1"/>
            <p:nvPr/>
          </p:nvSpPr>
          <p:spPr>
            <a:xfrm>
              <a:off x="1769364" y="26723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Quale limitazione allo sforzo</a:t>
              </a:r>
              <a:endParaRPr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188" name="Google Shape;188;p4"/>
            <p:cNvCxnSpPr/>
            <p:nvPr/>
          </p:nvCxnSpPr>
          <p:spPr>
            <a:xfrm>
              <a:off x="1645920" y="561190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9" name="Google Shape;189;p4"/>
            <p:cNvSpPr/>
            <p:nvPr/>
          </p:nvSpPr>
          <p:spPr>
            <a:xfrm>
              <a:off x="1769364" y="58791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190;p4"/>
            <p:cNvSpPr txBox="1"/>
            <p:nvPr/>
          </p:nvSpPr>
          <p:spPr>
            <a:xfrm>
              <a:off x="1769364" y="58791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Quale impatto sulla vita del paziente</a:t>
              </a:r>
              <a:endParaRPr sz="2400"/>
            </a:p>
          </p:txBody>
        </p:sp>
        <p:cxnSp>
          <p:nvCxnSpPr>
            <p:cNvPr id="191" name="Google Shape;191;p4"/>
            <p:cNvCxnSpPr/>
            <p:nvPr/>
          </p:nvCxnSpPr>
          <p:spPr>
            <a:xfrm>
              <a:off x="1645920" y="1122381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2" name="Google Shape;192;p4"/>
            <p:cNvSpPr/>
            <p:nvPr/>
          </p:nvSpPr>
          <p:spPr>
            <a:xfrm>
              <a:off x="1769364" y="114910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193;p4"/>
            <p:cNvSpPr txBox="1"/>
            <p:nvPr/>
          </p:nvSpPr>
          <p:spPr>
            <a:xfrm>
              <a:off x="1769364" y="114910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Perchè trattare la limitazione allo sforzo</a:t>
              </a:r>
              <a:endParaRPr sz="2400"/>
            </a:p>
          </p:txBody>
        </p:sp>
        <p:cxnSp>
          <p:nvCxnSpPr>
            <p:cNvPr id="194" name="Google Shape;194;p4"/>
            <p:cNvCxnSpPr/>
            <p:nvPr/>
          </p:nvCxnSpPr>
          <p:spPr>
            <a:xfrm>
              <a:off x="1645920" y="1683572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5" name="Google Shape;195;p4"/>
            <p:cNvSpPr/>
            <p:nvPr/>
          </p:nvSpPr>
          <p:spPr>
            <a:xfrm>
              <a:off x="1769364" y="1710295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196;p4"/>
            <p:cNvSpPr txBox="1"/>
            <p:nvPr/>
          </p:nvSpPr>
          <p:spPr>
            <a:xfrm>
              <a:off x="1769364" y="1710295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Come trattare la limitazione allo sforzo</a:t>
              </a:r>
              <a:endParaRPr sz="2400"/>
            </a:p>
          </p:txBody>
        </p:sp>
        <p:cxnSp>
          <p:nvCxnSpPr>
            <p:cNvPr id="197" name="Google Shape;197;p4"/>
            <p:cNvCxnSpPr/>
            <p:nvPr/>
          </p:nvCxnSpPr>
          <p:spPr>
            <a:xfrm>
              <a:off x="1645920" y="2244762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8" name="Google Shape;198;p4"/>
            <p:cNvSpPr/>
            <p:nvPr/>
          </p:nvSpPr>
          <p:spPr>
            <a:xfrm>
              <a:off x="1769364" y="2271486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1769364" y="2271486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Come personalizzare l’intervento</a:t>
              </a:r>
              <a:endParaRPr sz="2400"/>
            </a:p>
          </p:txBody>
        </p:sp>
        <p:cxnSp>
          <p:nvCxnSpPr>
            <p:cNvPr id="200" name="Google Shape;200;p4"/>
            <p:cNvCxnSpPr/>
            <p:nvPr/>
          </p:nvCxnSpPr>
          <p:spPr>
            <a:xfrm>
              <a:off x="1645920" y="2805953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1" name="Google Shape;201;p4"/>
            <p:cNvSpPr/>
            <p:nvPr/>
          </p:nvSpPr>
          <p:spPr>
            <a:xfrm>
              <a:off x="1769364" y="2832677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02;p4"/>
            <p:cNvSpPr txBox="1"/>
            <p:nvPr/>
          </p:nvSpPr>
          <p:spPr>
            <a:xfrm>
              <a:off x="1769364" y="2832677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Conclusioni </a:t>
              </a:r>
              <a:endParaRPr sz="2400"/>
            </a:p>
            <a:p>
              <a:pPr>
                <a:lnSpc>
                  <a:spcPct val="90000"/>
                </a:lnSpc>
                <a:spcBef>
                  <a:spcPts val="607"/>
                </a:spcBef>
                <a:buClr>
                  <a:schemeClr val="dk1"/>
                </a:buClr>
                <a:buSzPts val="1300"/>
              </a:pPr>
              <a:endParaRPr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3" name="Google Shape;203;p4"/>
            <p:cNvCxnSpPr/>
            <p:nvPr/>
          </p:nvCxnSpPr>
          <p:spPr>
            <a:xfrm>
              <a:off x="1645920" y="3367144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455750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>
            <a:spLocks noGrp="1"/>
          </p:cNvSpPr>
          <p:nvPr>
            <p:ph type="title"/>
          </p:nvPr>
        </p:nvSpPr>
        <p:spPr>
          <a:xfrm>
            <a:off x="290222" y="4121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3600" b="1" dirty="0">
                <a:solidFill>
                  <a:srgbClr val="0070C0"/>
                </a:solidFill>
              </a:rPr>
              <a:t>PR EXERCISE </a:t>
            </a:r>
            <a:r>
              <a:rPr lang="it-IT" sz="3600" b="1" dirty="0" err="1">
                <a:solidFill>
                  <a:srgbClr val="0070C0"/>
                </a:solidFill>
              </a:rPr>
              <a:t>AREAs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endParaRPr sz="3600" b="1" dirty="0">
              <a:solidFill>
                <a:srgbClr val="0070C0"/>
              </a:solidFill>
            </a:endParaRPr>
          </a:p>
        </p:txBody>
      </p:sp>
      <p:sp>
        <p:nvSpPr>
          <p:cNvPr id="164" name="Google Shape;164;p6"/>
          <p:cNvSpPr txBox="1"/>
          <p:nvPr/>
        </p:nvSpPr>
        <p:spPr>
          <a:xfrm>
            <a:off x="8803903" y="3475410"/>
            <a:ext cx="2442900" cy="9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177800" rIns="17780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F19C07F7-FD3D-F843-8743-5EF83C1863EC}"/>
              </a:ext>
            </a:extLst>
          </p:cNvPr>
          <p:cNvGraphicFramePr/>
          <p:nvPr/>
        </p:nvGraphicFramePr>
        <p:xfrm>
          <a:off x="107597" y="1549998"/>
          <a:ext cx="6880509" cy="3242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67191A9-F021-38EA-6656-2856F73EF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7" y="0"/>
            <a:ext cx="4957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91;p2">
            <a:extLst>
              <a:ext uri="{FF2B5EF4-FFF2-40B4-BE49-F238E27FC236}">
                <a16:creationId xmlns:a16="http://schemas.microsoft.com/office/drawing/2014/main" id="{620167E5-AFB6-F8C8-9331-820F4FB9779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4849" t="23112" r="5137" b="38225"/>
          <a:stretch/>
        </p:blipFill>
        <p:spPr>
          <a:xfrm>
            <a:off x="971026" y="4873911"/>
            <a:ext cx="5153649" cy="1844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742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18D2959-6BA2-4FCA-CFBC-8406A8A5FDC5}"/>
              </a:ext>
            </a:extLst>
          </p:cNvPr>
          <p:cNvSpPr txBox="1"/>
          <p:nvPr/>
        </p:nvSpPr>
        <p:spPr>
          <a:xfrm>
            <a:off x="538223" y="333184"/>
            <a:ext cx="60998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u="none" strike="noStrike" dirty="0" err="1">
                <a:solidFill>
                  <a:srgbClr val="333333"/>
                </a:solidFill>
                <a:effectLst/>
                <a:latin typeface="PT Serif" panose="020A0603040505020204" pitchFamily="18" charset="77"/>
              </a:rPr>
              <a:t>Aerobic</a:t>
            </a:r>
            <a:r>
              <a:rPr lang="it-IT" b="1" i="0" u="none" strike="noStrike" dirty="0">
                <a:solidFill>
                  <a:srgbClr val="333333"/>
                </a:solidFill>
                <a:effectLst/>
                <a:latin typeface="PT Serif" panose="020A0603040505020204" pitchFamily="18" charset="77"/>
              </a:rPr>
              <a:t> training</a:t>
            </a:r>
          </a:p>
          <a:p>
            <a:pPr algn="l"/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The American College of Sports Medicine (ACSM)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defines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aerobic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exercise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“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purposeful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exercise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that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involves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major muscle groups and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continuous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and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rhythmic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in nature” .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includes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activities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such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cycling,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walking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swimming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dancing and can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also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be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performed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using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equipment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such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treadmill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or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stationary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bike.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60B42DD-DE17-3BCB-7396-C4886C8DB110}"/>
              </a:ext>
            </a:extLst>
          </p:cNvPr>
          <p:cNvSpPr txBox="1"/>
          <p:nvPr/>
        </p:nvSpPr>
        <p:spPr>
          <a:xfrm>
            <a:off x="7741199" y="6302432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Garber CE,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Med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Sci Sports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Exerc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2011</a:t>
            </a:r>
            <a:endParaRPr lang="it-IT" dirty="0"/>
          </a:p>
        </p:txBody>
      </p:sp>
      <p:pic>
        <p:nvPicPr>
          <p:cNvPr id="7" name="Immagine 6" descr="Immagine che contiene testo, Sito Web, software, Pagina Web&#10;&#10;Descrizione generata automaticamente">
            <a:extLst>
              <a:ext uri="{FF2B5EF4-FFF2-40B4-BE49-F238E27FC236}">
                <a16:creationId xmlns:a16="http://schemas.microsoft.com/office/drawing/2014/main" id="{03F0B805-1458-C8AF-C5CD-54CDEE1476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38" t="26743" r="6885" b="35111"/>
          <a:stretch/>
        </p:blipFill>
        <p:spPr>
          <a:xfrm>
            <a:off x="6823359" y="1381540"/>
            <a:ext cx="4830418" cy="429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88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277" t="11024" r="2138" b="3595"/>
          <a:stretch/>
        </p:blipFill>
        <p:spPr>
          <a:xfrm>
            <a:off x="1294959" y="2174115"/>
            <a:ext cx="8712327" cy="4113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288" y="1"/>
            <a:ext cx="4211637" cy="21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31"/>
          <p:cNvSpPr/>
          <p:nvPr/>
        </p:nvSpPr>
        <p:spPr>
          <a:xfrm>
            <a:off x="8642383" y="6509360"/>
            <a:ext cx="2729807" cy="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1400" dirty="0" err="1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Pulmonology</a:t>
            </a:r>
            <a:r>
              <a:rPr lang="it-IT" sz="1400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. 2023 29(4):306-314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Tabelle sul ritmo da tenere nelle ripetute - Personal Running Coach">
            <a:extLst>
              <a:ext uri="{FF2B5EF4-FFF2-40B4-BE49-F238E27FC236}">
                <a16:creationId xmlns:a16="http://schemas.microsoft.com/office/drawing/2014/main" id="{5E89A9AC-A04B-6075-2C05-39C73B5AA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38" y="89865"/>
            <a:ext cx="3500428" cy="18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32" descr="FIGURE15.t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7803" y="2033751"/>
            <a:ext cx="1845550" cy="3707442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2"/>
          <p:cNvSpPr txBox="1"/>
          <p:nvPr/>
        </p:nvSpPr>
        <p:spPr>
          <a:xfrm>
            <a:off x="1951038" y="331789"/>
            <a:ext cx="7612063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it-IT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 of interval exercise in severe COPD</a:t>
            </a:r>
            <a:endParaRPr sz="2400"/>
          </a:p>
        </p:txBody>
      </p:sp>
      <p:pic>
        <p:nvPicPr>
          <p:cNvPr id="536" name="Google Shape;536;p32"/>
          <p:cNvPicPr preferRelativeResize="0"/>
          <p:nvPr/>
        </p:nvPicPr>
        <p:blipFill rotWithShape="1">
          <a:blip r:embed="rId4">
            <a:alphaModFix/>
          </a:blip>
          <a:srcRect r="2179"/>
          <a:stretch/>
        </p:blipFill>
        <p:spPr>
          <a:xfrm>
            <a:off x="3578224" y="1493665"/>
            <a:ext cx="5035551" cy="47307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7" name="Google Shape;537;p32"/>
          <p:cNvGrpSpPr/>
          <p:nvPr/>
        </p:nvGrpSpPr>
        <p:grpSpPr>
          <a:xfrm>
            <a:off x="8613775" y="6249334"/>
            <a:ext cx="2016125" cy="433386"/>
            <a:chOff x="6084168" y="6309320"/>
            <a:chExt cx="2016224" cy="432048"/>
          </a:xfrm>
        </p:grpSpPr>
        <p:sp>
          <p:nvSpPr>
            <p:cNvPr id="538" name="Google Shape;538;p32"/>
            <p:cNvSpPr txBox="1"/>
            <p:nvPr/>
          </p:nvSpPr>
          <p:spPr>
            <a:xfrm>
              <a:off x="6084888" y="6381750"/>
              <a:ext cx="1957210" cy="2761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spAutoFit/>
            </a:bodyPr>
            <a:lstStyle/>
            <a:p>
              <a:r>
                <a:rPr lang="it-IT" sz="1200" b="1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Vogiatzis I. et al. ERJ 2004</a:t>
              </a:r>
              <a:endParaRPr sz="2400"/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6084168" y="6309320"/>
              <a:ext cx="2016224" cy="432048"/>
            </a:xfrm>
            <a:prstGeom prst="rect">
              <a:avLst/>
            </a:prstGeom>
            <a:noFill/>
            <a:ln w="9525" cap="flat" cmpd="sng">
              <a:solidFill>
                <a:srgbClr val="4A7EBB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0" dist="23000" dir="5400000" rotWithShape="0">
                <a:srgbClr val="808080">
                  <a:alpha val="34509"/>
                </a:srgbClr>
              </a:outerShdw>
            </a:effectLst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0" name="Google Shape;540;p32"/>
          <p:cNvSpPr/>
          <p:nvPr/>
        </p:nvSpPr>
        <p:spPr>
          <a:xfrm>
            <a:off x="9455150" y="188740"/>
            <a:ext cx="2493963" cy="1304925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38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it-IT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Crossover study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individuals with moderate COPD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1: intermittent (1 min exercise and rest intervals)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2: continuous test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70% of the W peak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291;g2948dda99a2_1_30" descr="Immagine che contiene software, Software multimediale, testo, Icona del computer&#10;&#10;Descrizione generata automaticamente">
            <a:extLst>
              <a:ext uri="{FF2B5EF4-FFF2-40B4-BE49-F238E27FC236}">
                <a16:creationId xmlns:a16="http://schemas.microsoft.com/office/drawing/2014/main" id="{7D4B5774-6539-3D9C-E4EC-99BC406EACD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416" t="18092" r="5779" b="12558"/>
          <a:stretch/>
        </p:blipFill>
        <p:spPr>
          <a:xfrm>
            <a:off x="68119" y="2152699"/>
            <a:ext cx="2937165" cy="25526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DFA0F6-7013-9ADC-61F5-EA79099E22AB}"/>
              </a:ext>
            </a:extLst>
          </p:cNvPr>
          <p:cNvSpPr txBox="1"/>
          <p:nvPr/>
        </p:nvSpPr>
        <p:spPr>
          <a:xfrm>
            <a:off x="469306" y="6156879"/>
            <a:ext cx="61012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dirty="0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rPr>
              <a:t>Troosters T, Eur </a:t>
            </a:r>
            <a:r>
              <a:rPr lang="it-IT" sz="1100" dirty="0" err="1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rPr>
              <a:t>Respir</a:t>
            </a:r>
            <a:r>
              <a:rPr lang="it-IT" sz="1100" dirty="0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100" dirty="0" err="1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rPr>
              <a:t>Rev</a:t>
            </a:r>
            <a:r>
              <a:rPr lang="it-IT" sz="1100" dirty="0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rPr>
              <a:t> 2023</a:t>
            </a:r>
            <a:endParaRPr lang="it-IT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35" descr="Immagine che contiene testo, software, computer, Icona del computer&#10;&#10;Descrizione generata automa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876" t="20908" r="4087" b="19711"/>
          <a:stretch/>
        </p:blipFill>
        <p:spPr>
          <a:xfrm>
            <a:off x="1" y="0"/>
            <a:ext cx="52705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35" descr="Immagine che contiene schermata, software, testo, Software multimedial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 l="43001" t="58037" r="41640" b="28645"/>
          <a:stretch/>
        </p:blipFill>
        <p:spPr>
          <a:xfrm>
            <a:off x="1689101" y="2601914"/>
            <a:ext cx="2120900" cy="11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5" descr="Immagine che contiene testo, schermata, software, Icona del computer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 l="9012" t="22864" r="11083" b="23870"/>
          <a:stretch/>
        </p:blipFill>
        <p:spPr>
          <a:xfrm>
            <a:off x="5626101" y="215900"/>
            <a:ext cx="6210300" cy="269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5" descr="Immagine che contiene testo, schermata, software, Icona del computer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 l="10158" t="22362" r="8796" b="9548"/>
          <a:stretch/>
        </p:blipFill>
        <p:spPr>
          <a:xfrm>
            <a:off x="5626100" y="3040215"/>
            <a:ext cx="6299200" cy="3180376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35"/>
          <p:cNvSpPr txBox="1"/>
          <p:nvPr/>
        </p:nvSpPr>
        <p:spPr>
          <a:xfrm>
            <a:off x="412749" y="4387294"/>
            <a:ext cx="4857751" cy="1508051"/>
          </a:xfrm>
          <a:prstGeom prst="rect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IET is superior to CET in improving exercise capacity and exercise-induced dyspnoea sensations in patients with CRDs; however, the extent of the clinical benefit is not considered clinically meaningful.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>
            <a:spLocks noGrp="1"/>
          </p:cNvSpPr>
          <p:nvPr>
            <p:ph type="title"/>
          </p:nvPr>
        </p:nvSpPr>
        <p:spPr>
          <a:xfrm>
            <a:off x="290222" y="4121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3600" b="1" dirty="0">
                <a:solidFill>
                  <a:srgbClr val="0070C0"/>
                </a:solidFill>
              </a:rPr>
              <a:t>PR EXERCISE </a:t>
            </a:r>
            <a:r>
              <a:rPr lang="it-IT" sz="3600" b="1" dirty="0" err="1">
                <a:solidFill>
                  <a:srgbClr val="0070C0"/>
                </a:solidFill>
              </a:rPr>
              <a:t>AREAs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endParaRPr sz="3600" b="1" dirty="0">
              <a:solidFill>
                <a:srgbClr val="0070C0"/>
              </a:solidFill>
            </a:endParaRPr>
          </a:p>
        </p:txBody>
      </p:sp>
      <p:sp>
        <p:nvSpPr>
          <p:cNvPr id="164" name="Google Shape;164;p6"/>
          <p:cNvSpPr txBox="1"/>
          <p:nvPr/>
        </p:nvSpPr>
        <p:spPr>
          <a:xfrm>
            <a:off x="8803903" y="3475410"/>
            <a:ext cx="2442900" cy="9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177800" rIns="17780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F19C07F7-FD3D-F843-8743-5EF83C1863EC}"/>
              </a:ext>
            </a:extLst>
          </p:cNvPr>
          <p:cNvGraphicFramePr/>
          <p:nvPr/>
        </p:nvGraphicFramePr>
        <p:xfrm>
          <a:off x="107597" y="1549998"/>
          <a:ext cx="6880509" cy="3242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67191A9-F021-38EA-6656-2856F73EF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7" y="0"/>
            <a:ext cx="4957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91;p2">
            <a:extLst>
              <a:ext uri="{FF2B5EF4-FFF2-40B4-BE49-F238E27FC236}">
                <a16:creationId xmlns:a16="http://schemas.microsoft.com/office/drawing/2014/main" id="{620167E5-AFB6-F8C8-9331-820F4FB9779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4849" t="23112" r="5137" b="38225"/>
          <a:stretch/>
        </p:blipFill>
        <p:spPr>
          <a:xfrm>
            <a:off x="971026" y="4873911"/>
            <a:ext cx="5153649" cy="1844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297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39E1EB-E6B1-2C27-1269-A4F121D398DE}"/>
              </a:ext>
            </a:extLst>
          </p:cNvPr>
          <p:cNvSpPr txBox="1"/>
          <p:nvPr/>
        </p:nvSpPr>
        <p:spPr>
          <a:xfrm>
            <a:off x="370090" y="952954"/>
            <a:ext cx="60976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Resistance</a:t>
            </a:r>
            <a:r>
              <a:rPr lang="it-IT" b="1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training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involves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muscle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contractions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performed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against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specific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opposing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force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generated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by a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resistance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such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body weight, free weights and weight machines.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an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umbrella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term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for training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different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aspects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of muscle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function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such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strength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and endurance.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22E19AB-40A9-66A1-9C7D-9DCA5F390D6E}"/>
              </a:ext>
            </a:extLst>
          </p:cNvPr>
          <p:cNvSpPr txBox="1"/>
          <p:nvPr/>
        </p:nvSpPr>
        <p:spPr>
          <a:xfrm>
            <a:off x="8510381" y="6402908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Williams MA,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Circulation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2007</a:t>
            </a:r>
            <a:endParaRPr lang="it-IT" dirty="0"/>
          </a:p>
        </p:txBody>
      </p:sp>
      <p:pic>
        <p:nvPicPr>
          <p:cNvPr id="10" name="Immagine 9" descr="Immagine che contiene testo, software, Sito Web, Pagina Web&#10;&#10;Descrizione generata automaticamente">
            <a:extLst>
              <a:ext uri="{FF2B5EF4-FFF2-40B4-BE49-F238E27FC236}">
                <a16:creationId xmlns:a16="http://schemas.microsoft.com/office/drawing/2014/main" id="{B6E8763C-CD13-2DD0-80FF-4422FBCBC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95" t="29495" r="33740" b="18398"/>
          <a:stretch/>
        </p:blipFill>
        <p:spPr>
          <a:xfrm>
            <a:off x="6867939" y="1431234"/>
            <a:ext cx="4691270" cy="436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47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4938E69D-3990-FB40-9164-F4EE756F00D1}"/>
              </a:ext>
            </a:extLst>
          </p:cNvPr>
          <p:cNvSpPr/>
          <p:nvPr/>
        </p:nvSpPr>
        <p:spPr>
          <a:xfrm>
            <a:off x="521208" y="978408"/>
            <a:ext cx="47548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RESISTIVE TRAINING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21208" y="2578608"/>
            <a:ext cx="4672584" cy="376732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Muscle weakness ranges from 20 to 40% depending on disease severity</a:t>
            </a:r>
          </a:p>
          <a:p>
            <a:pPr>
              <a:spcAft>
                <a:spcPts val="600"/>
              </a:spcAft>
            </a:pPr>
            <a:endParaRPr lang="en-US" sz="1200" baseline="300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chemeClr val="tx1"/>
                </a:solidFill>
              </a:rPr>
              <a:t>Seymour </a:t>
            </a:r>
            <a:r>
              <a:rPr lang="en-US" sz="1200" dirty="0" err="1">
                <a:solidFill>
                  <a:schemeClr val="tx1"/>
                </a:solidFill>
              </a:rPr>
              <a:t>Eur</a:t>
            </a:r>
            <a:r>
              <a:rPr lang="en-US" sz="1200" dirty="0">
                <a:solidFill>
                  <a:schemeClr val="tx1"/>
                </a:solidFill>
              </a:rPr>
              <a:t> Respir J, 36 (2010)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Reduced limb muscle endurance and muscle fatigue occur in 30–80%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200" dirty="0" err="1">
                <a:solidFill>
                  <a:schemeClr val="tx1"/>
                </a:solidFill>
              </a:rPr>
              <a:t>Mador</a:t>
            </a:r>
            <a:r>
              <a:rPr lang="en-US" sz="1200" dirty="0">
                <a:solidFill>
                  <a:schemeClr val="tx1"/>
                </a:solidFill>
              </a:rPr>
              <a:t> Am J Respir Crit Care Med, 163 (2001)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tx1"/>
              </a:solidFill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Upper limbs </a:t>
            </a:r>
            <a:r>
              <a:rPr lang="en-US" sz="1200" b="1" dirty="0" err="1">
                <a:solidFill>
                  <a:schemeClr val="tx1"/>
                </a:solidFill>
              </a:rPr>
              <a:t>stenght</a:t>
            </a:r>
            <a:r>
              <a:rPr lang="en-US" sz="1200" b="1" dirty="0">
                <a:solidFill>
                  <a:schemeClr val="tx1"/>
                </a:solidFill>
              </a:rPr>
              <a:t> seems more preserved than those of lower limbs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1200" dirty="0" err="1">
                <a:solidFill>
                  <a:schemeClr val="tx1"/>
                </a:solidFill>
              </a:rPr>
              <a:t>Gosselink</a:t>
            </a:r>
            <a:r>
              <a:rPr lang="en-US" sz="1200" dirty="0">
                <a:solidFill>
                  <a:schemeClr val="tx1"/>
                </a:solidFill>
              </a:rPr>
              <a:t> J Cardiopulmonary </a:t>
            </a:r>
            <a:r>
              <a:rPr lang="en-US" sz="1200" dirty="0" err="1">
                <a:solidFill>
                  <a:schemeClr val="tx1"/>
                </a:solidFill>
              </a:rPr>
              <a:t>Rehabil</a:t>
            </a:r>
            <a:r>
              <a:rPr lang="en-US" sz="1200" dirty="0">
                <a:solidFill>
                  <a:schemeClr val="tx1"/>
                </a:solidFill>
              </a:rPr>
              <a:t> (2000)</a:t>
            </a:r>
          </a:p>
        </p:txBody>
      </p:sp>
      <p:pic>
        <p:nvPicPr>
          <p:cNvPr id="6" name="Immagine 5" descr="Immagine che contiene persona, interni, parete, finestra&#10;&#10;Descrizione generata automaticamente">
            <a:extLst>
              <a:ext uri="{FF2B5EF4-FFF2-40B4-BE49-F238E27FC236}">
                <a16:creationId xmlns:a16="http://schemas.microsoft.com/office/drawing/2014/main" id="{477C25FD-90EE-304F-A4FD-E79FD2DB4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4801" b="3"/>
          <a:stretch/>
        </p:blipFill>
        <p:spPr>
          <a:xfrm>
            <a:off x="5958018" y="508090"/>
            <a:ext cx="5709726" cy="5846989"/>
          </a:xfrm>
          <a:prstGeom prst="rect">
            <a:avLst/>
          </a:prstGeom>
        </p:spPr>
      </p:pic>
      <p:sp>
        <p:nvSpPr>
          <p:cNvPr id="3" name="AutoShape 2" descr="Risultati immagini per muscolo"/>
          <p:cNvSpPr>
            <a:spLocks noChangeAspect="1" noChangeArrowheads="1"/>
          </p:cNvSpPr>
          <p:nvPr/>
        </p:nvSpPr>
        <p:spPr bwMode="auto">
          <a:xfrm>
            <a:off x="2754511" y="1418929"/>
            <a:ext cx="171450" cy="1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it-IT" sz="1013"/>
          </a:p>
        </p:txBody>
      </p:sp>
    </p:spTree>
    <p:extLst>
      <p:ext uri="{BB962C8B-B14F-4D97-AF65-F5344CB8AC3E}">
        <p14:creationId xmlns:p14="http://schemas.microsoft.com/office/powerpoint/2010/main" val="1809346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288" y="1"/>
            <a:ext cx="4211637" cy="21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37"/>
          <p:cNvSpPr/>
          <p:nvPr/>
        </p:nvSpPr>
        <p:spPr>
          <a:xfrm>
            <a:off x="7286574" y="6298060"/>
            <a:ext cx="3482149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b="1" dirty="0" err="1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Pulmonology</a:t>
            </a:r>
            <a:r>
              <a:rPr lang="it-IT" b="1" dirty="0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. 2023 29(4):306-314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1" name="Google Shape;581;p37"/>
          <p:cNvPicPr preferRelativeResize="0"/>
          <p:nvPr/>
        </p:nvPicPr>
        <p:blipFill rotWithShape="1">
          <a:blip r:embed="rId4">
            <a:alphaModFix/>
          </a:blip>
          <a:srcRect l="5608" t="11129" r="5565" b="3651"/>
          <a:stretch/>
        </p:blipFill>
        <p:spPr>
          <a:xfrm>
            <a:off x="3911397" y="2248222"/>
            <a:ext cx="7259639" cy="391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6512" t="36848" r="44339" b="21174"/>
          <a:stretch/>
        </p:blipFill>
        <p:spPr>
          <a:xfrm>
            <a:off x="5495464" y="70840"/>
            <a:ext cx="6592780" cy="4810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5"/>
          <p:cNvPicPr preferRelativeResize="0"/>
          <p:nvPr/>
        </p:nvPicPr>
        <p:blipFill rotWithShape="1">
          <a:blip r:embed="rId4">
            <a:alphaModFix/>
          </a:blip>
          <a:srcRect l="25048" t="19546" r="11285" b="9514"/>
          <a:stretch/>
        </p:blipFill>
        <p:spPr>
          <a:xfrm>
            <a:off x="71022" y="0"/>
            <a:ext cx="3329126" cy="208657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5"/>
          <p:cNvSpPr txBox="1"/>
          <p:nvPr/>
        </p:nvSpPr>
        <p:spPr>
          <a:xfrm>
            <a:off x="11212497" y="6496073"/>
            <a:ext cx="6527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342;p34">
            <a:extLst>
              <a:ext uri="{FF2B5EF4-FFF2-40B4-BE49-F238E27FC236}">
                <a16:creationId xmlns:a16="http://schemas.microsoft.com/office/drawing/2014/main" id="{541AEE60-D1D9-26BC-2034-B076838580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22" y="3472399"/>
            <a:ext cx="2893721" cy="33141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Google Shape;341;p34">
            <a:extLst>
              <a:ext uri="{FF2B5EF4-FFF2-40B4-BE49-F238E27FC236}">
                <a16:creationId xmlns:a16="http://schemas.microsoft.com/office/drawing/2014/main" id="{D36723BF-BD64-E33A-6329-287E3B33D7A2}"/>
              </a:ext>
            </a:extLst>
          </p:cNvPr>
          <p:cNvGraphicFramePr/>
          <p:nvPr/>
        </p:nvGraphicFramePr>
        <p:xfrm>
          <a:off x="3054999" y="3751203"/>
          <a:ext cx="2350208" cy="292953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75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5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511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it-IT" sz="1200" u="none" strike="noStrike" cap="none" dirty="0"/>
                        <a:t>%1-RM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it-IT" sz="1200" u="none" strike="noStrike" cap="none" dirty="0"/>
                        <a:t>Massimo numero di ripetizioni possibili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8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it-IT" sz="1200" u="none" strike="noStrike" cap="none"/>
                        <a:t>100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it-IT" sz="1200" u="none" strike="noStrike" cap="none"/>
                        <a:t>1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8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it-IT" sz="1200" u="none" strike="noStrike" cap="none" dirty="0"/>
                        <a:t>90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it-IT" sz="1200" u="none" strike="noStrike" cap="none"/>
                        <a:t>5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8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it-IT" sz="1200" u="none" strike="noStrike" cap="none"/>
                        <a:t>80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it-IT" sz="1200" u="none" strike="noStrike" cap="none"/>
                        <a:t>8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8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it-IT" sz="1200" u="none" strike="noStrike" cap="none"/>
                        <a:t>70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it-IT" sz="1200" u="none" strike="noStrike" cap="none" dirty="0"/>
                        <a:t>12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88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it-IT" sz="1200" u="none" strike="noStrike" cap="none"/>
                        <a:t>60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rPr lang="it-IT" sz="1200" u="none" strike="noStrike" cap="none" dirty="0"/>
                        <a:t>17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Freccia circolare in su 3">
            <a:extLst>
              <a:ext uri="{FF2B5EF4-FFF2-40B4-BE49-F238E27FC236}">
                <a16:creationId xmlns:a16="http://schemas.microsoft.com/office/drawing/2014/main" id="{0439A7B4-215C-4381-D010-700B9E03DDB4}"/>
              </a:ext>
            </a:extLst>
          </p:cNvPr>
          <p:cNvSpPr/>
          <p:nvPr/>
        </p:nvSpPr>
        <p:spPr>
          <a:xfrm rot="19338067">
            <a:off x="6178718" y="5469065"/>
            <a:ext cx="1216152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endParaRPr/>
          </a:p>
        </p:txBody>
      </p:sp>
      <p:sp>
        <p:nvSpPr>
          <p:cNvPr id="236" name="Google Shape;236;p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457189" indent="-186262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/>
          </a:p>
        </p:txBody>
      </p:sp>
      <p:pic>
        <p:nvPicPr>
          <p:cNvPr id="237" name="Google Shape;2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6862"/>
            <a:ext cx="12192000" cy="581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B0DB26-D13A-FE2E-B766-8BDF1EBDED1E}"/>
              </a:ext>
            </a:extLst>
          </p:cNvPr>
          <p:cNvSpPr txBox="1"/>
          <p:nvPr/>
        </p:nvSpPr>
        <p:spPr>
          <a:xfrm>
            <a:off x="835377" y="742239"/>
            <a:ext cx="1828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733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VO2 ⬇️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2088" y="160339"/>
            <a:ext cx="7427912" cy="6505575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38"/>
          <p:cNvSpPr/>
          <p:nvPr/>
        </p:nvSpPr>
        <p:spPr>
          <a:xfrm>
            <a:off x="2878137" y="4554539"/>
            <a:ext cx="5745163" cy="168275"/>
          </a:xfrm>
          <a:prstGeom prst="rect">
            <a:avLst/>
          </a:prstGeom>
          <a:solidFill>
            <a:srgbClr val="8DE796">
              <a:alpha val="26666"/>
            </a:srgbClr>
          </a:solidFill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38"/>
          <p:cNvSpPr/>
          <p:nvPr/>
        </p:nvSpPr>
        <p:spPr>
          <a:xfrm>
            <a:off x="2881314" y="5634039"/>
            <a:ext cx="4459287" cy="168275"/>
          </a:xfrm>
          <a:prstGeom prst="rect">
            <a:avLst/>
          </a:prstGeom>
          <a:solidFill>
            <a:srgbClr val="8DE796">
              <a:alpha val="26666"/>
            </a:srgbClr>
          </a:solidFill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38"/>
          <p:cNvSpPr/>
          <p:nvPr/>
        </p:nvSpPr>
        <p:spPr>
          <a:xfrm>
            <a:off x="1816100" y="5821364"/>
            <a:ext cx="6807200" cy="168275"/>
          </a:xfrm>
          <a:prstGeom prst="rect">
            <a:avLst/>
          </a:prstGeom>
          <a:solidFill>
            <a:srgbClr val="8DE796">
              <a:alpha val="26666"/>
            </a:srgbClr>
          </a:solidFill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38"/>
          <p:cNvSpPr/>
          <p:nvPr/>
        </p:nvSpPr>
        <p:spPr>
          <a:xfrm>
            <a:off x="1816101" y="6365875"/>
            <a:ext cx="5440363" cy="177800"/>
          </a:xfrm>
          <a:prstGeom prst="rect">
            <a:avLst/>
          </a:prstGeom>
          <a:solidFill>
            <a:srgbClr val="8DE796">
              <a:alpha val="26666"/>
            </a:srgbClr>
          </a:solidFill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1" name="Google Shape;591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61526" y="487365"/>
            <a:ext cx="2084388" cy="2732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>
            <a:spLocks noGrp="1"/>
          </p:cNvSpPr>
          <p:nvPr>
            <p:ph type="title"/>
          </p:nvPr>
        </p:nvSpPr>
        <p:spPr>
          <a:xfrm>
            <a:off x="290222" y="41214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 sz="3600" b="1" dirty="0">
                <a:solidFill>
                  <a:srgbClr val="0070C0"/>
                </a:solidFill>
              </a:rPr>
              <a:t>PR EXERCISE </a:t>
            </a:r>
            <a:r>
              <a:rPr lang="it-IT" sz="3600" b="1" dirty="0" err="1">
                <a:solidFill>
                  <a:srgbClr val="0070C0"/>
                </a:solidFill>
              </a:rPr>
              <a:t>AREAs</a:t>
            </a:r>
            <a:r>
              <a:rPr lang="it-IT" sz="3600" b="1" dirty="0">
                <a:solidFill>
                  <a:srgbClr val="0070C0"/>
                </a:solidFill>
              </a:rPr>
              <a:t> </a:t>
            </a:r>
            <a:endParaRPr sz="3600" b="1" dirty="0">
              <a:solidFill>
                <a:srgbClr val="0070C0"/>
              </a:solidFill>
            </a:endParaRPr>
          </a:p>
        </p:txBody>
      </p:sp>
      <p:sp>
        <p:nvSpPr>
          <p:cNvPr id="164" name="Google Shape;164;p6"/>
          <p:cNvSpPr txBox="1"/>
          <p:nvPr/>
        </p:nvSpPr>
        <p:spPr>
          <a:xfrm>
            <a:off x="8803903" y="3475410"/>
            <a:ext cx="2442900" cy="9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7800" tIns="177800" rIns="17780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F19C07F7-FD3D-F843-8743-5EF83C1863EC}"/>
              </a:ext>
            </a:extLst>
          </p:cNvPr>
          <p:cNvGraphicFramePr/>
          <p:nvPr/>
        </p:nvGraphicFramePr>
        <p:xfrm>
          <a:off x="107597" y="1549998"/>
          <a:ext cx="6880509" cy="3242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67191A9-F021-38EA-6656-2856F73EF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7" y="0"/>
            <a:ext cx="4957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91;p2">
            <a:extLst>
              <a:ext uri="{FF2B5EF4-FFF2-40B4-BE49-F238E27FC236}">
                <a16:creationId xmlns:a16="http://schemas.microsoft.com/office/drawing/2014/main" id="{620167E5-AFB6-F8C8-9331-820F4FB9779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34849" t="23112" r="5137" b="38225"/>
          <a:stretch/>
        </p:blipFill>
        <p:spPr>
          <a:xfrm>
            <a:off x="971026" y="4873911"/>
            <a:ext cx="5153649" cy="1844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0408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Preoperative inspiratory muscle training. | Download Scientific Diagram">
            <a:extLst>
              <a:ext uri="{FF2B5EF4-FFF2-40B4-BE49-F238E27FC236}">
                <a16:creationId xmlns:a16="http://schemas.microsoft.com/office/drawing/2014/main" id="{C4B90BD9-1C27-E387-10EF-A1B8A2BF1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3" r="63542" b="10000"/>
          <a:stretch/>
        </p:blipFill>
        <p:spPr bwMode="auto">
          <a:xfrm>
            <a:off x="9177022" y="0"/>
            <a:ext cx="3014978" cy="295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reoperative inspiratory muscle training. | Download Scientific Diagram">
            <a:extLst>
              <a:ext uri="{FF2B5EF4-FFF2-40B4-BE49-F238E27FC236}">
                <a16:creationId xmlns:a16="http://schemas.microsoft.com/office/drawing/2014/main" id="{8BBF0B32-EA38-3924-5609-CF3673BEB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7" r="28443"/>
          <a:stretch/>
        </p:blipFill>
        <p:spPr bwMode="auto">
          <a:xfrm>
            <a:off x="9598108" y="3090041"/>
            <a:ext cx="2467996" cy="358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0BF4EF-7948-806A-1589-A8CB2593BE81}"/>
              </a:ext>
            </a:extLst>
          </p:cNvPr>
          <p:cNvSpPr txBox="1"/>
          <p:nvPr/>
        </p:nvSpPr>
        <p:spPr>
          <a:xfrm>
            <a:off x="314147" y="842157"/>
            <a:ext cx="60976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333333"/>
                </a:solidFill>
                <a:latin typeface="Open Sans" panose="020B0606030504020204" pitchFamily="34" charset="0"/>
              </a:rPr>
              <a:t>I</a:t>
            </a:r>
            <a:r>
              <a:rPr lang="it-IT" b="1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nspiratory</a:t>
            </a:r>
            <a:r>
              <a:rPr lang="it-IT" b="1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muscle training</a:t>
            </a:r>
            <a:r>
              <a:rPr lang="it-IT" b="1" dirty="0">
                <a:solidFill>
                  <a:srgbClr val="333333"/>
                </a:solidFill>
                <a:latin typeface="Open Sans" panose="020B0606030504020204" pitchFamily="34" charset="0"/>
              </a:rPr>
              <a:t> </a:t>
            </a:r>
            <a:r>
              <a:rPr lang="it-IT" dirty="0" err="1">
                <a:solidFill>
                  <a:srgbClr val="333333"/>
                </a:solidFill>
                <a:latin typeface="Open Sans" panose="020B0606030504020204" pitchFamily="34" charset="0"/>
              </a:rPr>
              <a:t>is</a:t>
            </a:r>
            <a:r>
              <a:rPr lang="it-IT" dirty="0">
                <a:solidFill>
                  <a:srgbClr val="333333"/>
                </a:solidFill>
                <a:latin typeface="Open Sans" panose="020B0606030504020204" pitchFamily="34" charset="0"/>
              </a:rPr>
              <a:t> a r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esistive training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uses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devices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that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have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differing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levels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inspiratory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flow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resistance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eg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achieved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by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patient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breathing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through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holes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of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sequentially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smaller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diameter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it-IT" dirty="0">
                <a:solidFill>
                  <a:srgbClr val="333333"/>
                </a:solidFill>
                <a:latin typeface="Open Sans" panose="020B0606030504020204" pitchFamily="34" charset="0"/>
              </a:rPr>
              <a:t>, </a:t>
            </a:r>
            <a:r>
              <a:rPr lang="it-IT" dirty="0" err="1">
                <a:solidFill>
                  <a:srgbClr val="333333"/>
                </a:solidFill>
                <a:latin typeface="Open Sans" panose="020B0606030504020204" pitchFamily="34" charset="0"/>
              </a:rPr>
              <a:t>valves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or </a:t>
            </a:r>
            <a:r>
              <a:rPr lang="it-IT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tapered</a:t>
            </a:r>
            <a:r>
              <a:rPr lang="it-IT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flow resistive loading device). </a:t>
            </a:r>
            <a:endParaRPr lang="it-IT" dirty="0"/>
          </a:p>
        </p:txBody>
      </p:sp>
      <p:pic>
        <p:nvPicPr>
          <p:cNvPr id="2" name="Immagine 1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9C91E310-4587-CAAE-9689-5FB8935082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5" t="29319" r="4711" b="22649"/>
          <a:stretch/>
        </p:blipFill>
        <p:spPr>
          <a:xfrm>
            <a:off x="314146" y="2537893"/>
            <a:ext cx="8862875" cy="34779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F9EDC4E-35E7-EE73-2938-3AD4528BE330}"/>
              </a:ext>
            </a:extLst>
          </p:cNvPr>
          <p:cNvSpPr txBox="1"/>
          <p:nvPr/>
        </p:nvSpPr>
        <p:spPr>
          <a:xfrm>
            <a:off x="3025843" y="6303337"/>
            <a:ext cx="79326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latin typeface="TimesNewRomanPSMT"/>
              </a:rPr>
              <a:t>Kkp M, </a:t>
            </a:r>
            <a:r>
              <a:rPr lang="it-IT" sz="1800" i="1" dirty="0" err="1">
                <a:effectLst/>
                <a:latin typeface="TimesNewRomanPS"/>
              </a:rPr>
              <a:t>J</a:t>
            </a:r>
            <a:r>
              <a:rPr lang="it-IT" sz="1800" i="1" dirty="0">
                <a:effectLst/>
                <a:latin typeface="TimesNewRomanPS"/>
              </a:rPr>
              <a:t> </a:t>
            </a:r>
            <a:r>
              <a:rPr lang="it-IT" sz="1800" i="1" dirty="0" err="1">
                <a:effectLst/>
                <a:latin typeface="TimesNewRomanPS"/>
              </a:rPr>
              <a:t>Pulm</a:t>
            </a:r>
            <a:r>
              <a:rPr lang="it-IT" sz="1800" i="1" dirty="0">
                <a:effectLst/>
                <a:latin typeface="TimesNewRomanPS"/>
              </a:rPr>
              <a:t> </a:t>
            </a:r>
            <a:r>
              <a:rPr lang="it-IT" sz="1800" i="1" dirty="0" err="1">
                <a:effectLst/>
                <a:latin typeface="TimesNewRomanPS"/>
              </a:rPr>
              <a:t>Respir</a:t>
            </a:r>
            <a:r>
              <a:rPr lang="it-IT" sz="1800" i="1" dirty="0">
                <a:effectLst/>
                <a:latin typeface="TimesNewRomanPS"/>
              </a:rPr>
              <a:t> </a:t>
            </a:r>
            <a:r>
              <a:rPr lang="it-IT" sz="1800" i="1" dirty="0" err="1">
                <a:effectLst/>
                <a:latin typeface="TimesNewRomanPS"/>
              </a:rPr>
              <a:t>Med</a:t>
            </a:r>
            <a:r>
              <a:rPr lang="it-IT" sz="1800" dirty="0">
                <a:effectLst/>
                <a:latin typeface="TimesNewRomanPSMT"/>
              </a:rPr>
              <a:t>. </a:t>
            </a:r>
            <a:r>
              <a:rPr lang="it-IT" sz="1800" dirty="0">
                <a:solidFill>
                  <a:srgbClr val="00007F"/>
                </a:solidFill>
                <a:effectLst/>
                <a:latin typeface="TimesNewRomanPSMT"/>
              </a:rPr>
              <a:t>2018</a:t>
            </a:r>
            <a:endParaRPr lang="it-IT" sz="1800" dirty="0">
              <a:effectLst/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30772111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testo, software, computer, Icona del computer&#10;&#10;Descrizione generata automaticamente">
            <a:extLst>
              <a:ext uri="{FF2B5EF4-FFF2-40B4-BE49-F238E27FC236}">
                <a16:creationId xmlns:a16="http://schemas.microsoft.com/office/drawing/2014/main" id="{757BAAB2-52B2-4526-86BC-EA214A7DD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71" t="14845" r="15399" b="37865"/>
          <a:stretch/>
        </p:blipFill>
        <p:spPr>
          <a:xfrm>
            <a:off x="3975538" y="803439"/>
            <a:ext cx="4903076" cy="2181289"/>
          </a:xfr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5A7ECA-FE12-B53E-1A92-BA66AC64B612}"/>
              </a:ext>
            </a:extLst>
          </p:cNvPr>
          <p:cNvSpPr txBox="1"/>
          <p:nvPr/>
        </p:nvSpPr>
        <p:spPr>
          <a:xfrm>
            <a:off x="173420" y="2841234"/>
            <a:ext cx="1105162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effectLst/>
                <a:latin typeface="SourceSansPro"/>
              </a:rPr>
              <a:t>PR+IMT versus PR </a:t>
            </a:r>
            <a:endParaRPr lang="it-IT" dirty="0"/>
          </a:p>
          <a:p>
            <a:r>
              <a:rPr lang="it-IT" sz="1800" dirty="0">
                <a:effectLst/>
                <a:latin typeface="SourceSansPro"/>
              </a:rPr>
              <a:t>22 trials (1446 </a:t>
            </a:r>
            <a:r>
              <a:rPr lang="it-IT" sz="1800" dirty="0" err="1">
                <a:effectLst/>
                <a:latin typeface="SourceSansPro"/>
              </a:rPr>
              <a:t>participants</a:t>
            </a:r>
            <a:r>
              <a:rPr lang="it-IT" sz="1800" dirty="0">
                <a:effectLst/>
                <a:latin typeface="SourceSansPro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  <a:latin typeface="SourceSansPro"/>
              </a:rPr>
              <a:t>probably</a:t>
            </a:r>
            <a:r>
              <a:rPr lang="it-IT" sz="1800" dirty="0">
                <a:effectLst/>
                <a:latin typeface="SourceSansPro"/>
              </a:rPr>
              <a:t> makes </a:t>
            </a:r>
            <a:r>
              <a:rPr lang="it-IT" sz="1800" dirty="0" err="1">
                <a:effectLst/>
                <a:latin typeface="SourceSansPro"/>
              </a:rPr>
              <a:t>little</a:t>
            </a:r>
            <a:r>
              <a:rPr lang="it-IT" sz="1800" dirty="0">
                <a:effectLst/>
                <a:latin typeface="SourceSansPro"/>
              </a:rPr>
              <a:t> to no </a:t>
            </a:r>
            <a:r>
              <a:rPr lang="it-IT" sz="1800" dirty="0" err="1">
                <a:effectLst/>
                <a:latin typeface="SourceSansPro"/>
              </a:rPr>
              <a:t>difference</a:t>
            </a:r>
            <a:r>
              <a:rPr lang="it-IT" sz="1800" dirty="0">
                <a:effectLst/>
                <a:latin typeface="SourceSansPro"/>
              </a:rPr>
              <a:t> to </a:t>
            </a:r>
            <a:r>
              <a:rPr lang="it-IT" sz="1800" dirty="0" err="1">
                <a:effectLst/>
                <a:latin typeface="SourceSansPro"/>
              </a:rPr>
              <a:t>breathlessness</a:t>
            </a:r>
            <a:r>
              <a:rPr lang="it-IT" sz="1800" dirty="0">
                <a:effectLst/>
                <a:latin typeface="SourceSansPro"/>
              </a:rPr>
              <a:t> (</a:t>
            </a:r>
            <a:r>
              <a:rPr lang="it-IT" sz="1800" dirty="0" err="1">
                <a:effectLst/>
                <a:latin typeface="SourceSansPro"/>
              </a:rPr>
              <a:t>measured</a:t>
            </a:r>
            <a:r>
              <a:rPr lang="it-IT" sz="1800" dirty="0">
                <a:effectLst/>
                <a:latin typeface="SourceSansPro"/>
              </a:rPr>
              <a:t> with </a:t>
            </a:r>
            <a:r>
              <a:rPr lang="it-IT" sz="1800" dirty="0" err="1">
                <a:effectLst/>
                <a:latin typeface="SourceSansPro"/>
              </a:rPr>
              <a:t>different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scales</a:t>
            </a:r>
            <a:r>
              <a:rPr lang="it-IT" sz="1800" dirty="0">
                <a:effectLst/>
                <a:latin typeface="SourceSansPro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  <a:latin typeface="SourceSansPro"/>
              </a:rPr>
              <a:t>has</a:t>
            </a:r>
            <a:r>
              <a:rPr lang="it-IT" sz="1800" dirty="0">
                <a:effectLst/>
                <a:latin typeface="SourceSansPro"/>
              </a:rPr>
              <a:t> an </a:t>
            </a:r>
            <a:r>
              <a:rPr lang="it-IT" sz="1800" dirty="0" err="1">
                <a:effectLst/>
                <a:latin typeface="SourceSansPro"/>
              </a:rPr>
              <a:t>unknown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effect</a:t>
            </a:r>
            <a:r>
              <a:rPr lang="it-IT" sz="1800" dirty="0">
                <a:effectLst/>
                <a:latin typeface="SourceSansPro"/>
              </a:rPr>
              <a:t> on </a:t>
            </a:r>
            <a:r>
              <a:rPr lang="it-IT" sz="1800" dirty="0" err="1">
                <a:effectLst/>
                <a:latin typeface="SourceSansPro"/>
              </a:rPr>
              <a:t>physical</a:t>
            </a:r>
            <a:r>
              <a:rPr lang="it-IT" sz="1800" dirty="0">
                <a:effectLst/>
                <a:latin typeface="SourceSansPro"/>
              </a:rPr>
              <a:t> fitness;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  <a:latin typeface="SourceSansPro"/>
              </a:rPr>
              <a:t>may</a:t>
            </a:r>
            <a:r>
              <a:rPr lang="it-IT" sz="1800" dirty="0">
                <a:effectLst/>
                <a:latin typeface="SourceSansPro"/>
              </a:rPr>
              <a:t> make </a:t>
            </a:r>
            <a:r>
              <a:rPr lang="it-IT" sz="1800" dirty="0" err="1">
                <a:effectLst/>
                <a:latin typeface="SourceSansPro"/>
              </a:rPr>
              <a:t>little</a:t>
            </a:r>
            <a:r>
              <a:rPr lang="it-IT" sz="1800" dirty="0">
                <a:effectLst/>
                <a:latin typeface="SourceSansPro"/>
              </a:rPr>
              <a:t> to no </a:t>
            </a:r>
            <a:r>
              <a:rPr lang="it-IT" sz="1800" dirty="0" err="1">
                <a:effectLst/>
                <a:latin typeface="SourceSansPro"/>
              </a:rPr>
              <a:t>difference</a:t>
            </a:r>
            <a:r>
              <a:rPr lang="it-IT" sz="1800" dirty="0">
                <a:effectLst/>
                <a:latin typeface="SourceSansPro"/>
              </a:rPr>
              <a:t> to life </a:t>
            </a:r>
            <a:r>
              <a:rPr lang="it-IT" sz="1800" dirty="0" err="1">
                <a:effectLst/>
                <a:latin typeface="SourceSansPro"/>
              </a:rPr>
              <a:t>quality</a:t>
            </a:r>
            <a:r>
              <a:rPr lang="it-IT" sz="1800" dirty="0">
                <a:effectLst/>
                <a:latin typeface="SourceSansPro"/>
              </a:rPr>
              <a:t> (</a:t>
            </a:r>
            <a:r>
              <a:rPr lang="it-IT" sz="1800" dirty="0" err="1">
                <a:effectLst/>
                <a:latin typeface="SourceSansPro"/>
              </a:rPr>
              <a:t>measured</a:t>
            </a:r>
            <a:r>
              <a:rPr lang="it-IT" sz="1800" dirty="0">
                <a:effectLst/>
                <a:latin typeface="SourceSansPro"/>
              </a:rPr>
              <a:t> with </a:t>
            </a:r>
            <a:r>
              <a:rPr lang="it-IT" sz="1800" dirty="0" err="1">
                <a:effectLst/>
                <a:latin typeface="SourceSansPro"/>
              </a:rPr>
              <a:t>different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scales</a:t>
            </a:r>
            <a:r>
              <a:rPr lang="it-IT" sz="1800" dirty="0">
                <a:effectLst/>
                <a:latin typeface="SourceSansPro"/>
              </a:rPr>
              <a:t>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 err="1">
                <a:effectLst/>
                <a:latin typeface="SourceSansPro"/>
              </a:rPr>
              <a:t>probably</a:t>
            </a:r>
            <a:r>
              <a:rPr lang="it-IT" sz="1800" dirty="0">
                <a:effectLst/>
                <a:latin typeface="SourceSansPro"/>
              </a:rPr>
              <a:t> makes </a:t>
            </a:r>
            <a:r>
              <a:rPr lang="it-IT" sz="1800" dirty="0" err="1">
                <a:effectLst/>
                <a:latin typeface="SourceSansPro"/>
              </a:rPr>
              <a:t>little</a:t>
            </a:r>
            <a:r>
              <a:rPr lang="it-IT" sz="1800" dirty="0">
                <a:effectLst/>
                <a:latin typeface="SourceSansPro"/>
              </a:rPr>
              <a:t> to no </a:t>
            </a:r>
            <a:r>
              <a:rPr lang="it-IT" sz="1800" dirty="0" err="1">
                <a:effectLst/>
                <a:latin typeface="SourceSansPro"/>
              </a:rPr>
              <a:t>difference</a:t>
            </a:r>
            <a:r>
              <a:rPr lang="it-IT" sz="1800" dirty="0">
                <a:effectLst/>
                <a:latin typeface="SourceSansPro"/>
              </a:rPr>
              <a:t> to </a:t>
            </a:r>
            <a:r>
              <a:rPr lang="it-IT" sz="1800" dirty="0" err="1">
                <a:effectLst/>
                <a:latin typeface="SourceSansPro"/>
              </a:rPr>
              <a:t>strength</a:t>
            </a:r>
            <a:r>
              <a:rPr lang="it-IT" sz="1800" dirty="0">
                <a:effectLst/>
                <a:latin typeface="SourceSansPro"/>
              </a:rPr>
              <a:t> of </a:t>
            </a:r>
            <a:r>
              <a:rPr lang="it-IT" sz="1800" dirty="0" err="1">
                <a:effectLst/>
                <a:latin typeface="SourceSansPro"/>
              </a:rPr>
              <a:t>breathing</a:t>
            </a:r>
            <a:r>
              <a:rPr lang="it-IT" sz="1800" dirty="0">
                <a:effectLst/>
                <a:latin typeface="SourceSansPro"/>
              </a:rPr>
              <a:t> muscles. </a:t>
            </a:r>
          </a:p>
          <a:p>
            <a:r>
              <a:rPr lang="it-IT" sz="1800" b="1" dirty="0">
                <a:effectLst/>
                <a:latin typeface="SourceSansPro"/>
              </a:rPr>
              <a:t>IMT versus no training or </a:t>
            </a:r>
            <a:r>
              <a:rPr lang="it-IT" sz="1800" b="1" dirty="0" err="1">
                <a:effectLst/>
                <a:latin typeface="SourceSansPro"/>
              </a:rPr>
              <a:t>sham</a:t>
            </a:r>
            <a:r>
              <a:rPr lang="it-IT" sz="1800" b="1" dirty="0">
                <a:effectLst/>
                <a:latin typeface="SourceSansPro"/>
              </a:rPr>
              <a:t> device </a:t>
            </a:r>
            <a:endParaRPr lang="it-IT" dirty="0"/>
          </a:p>
          <a:p>
            <a:r>
              <a:rPr lang="it-IT" sz="1800" dirty="0">
                <a:effectLst/>
                <a:latin typeface="SourceSansPro"/>
              </a:rPr>
              <a:t>37 studies with 1021 </a:t>
            </a:r>
            <a:r>
              <a:rPr lang="it-IT" sz="1800" dirty="0" err="1">
                <a:effectLst/>
                <a:latin typeface="SourceSansPro"/>
              </a:rPr>
              <a:t>participants</a:t>
            </a:r>
            <a:r>
              <a:rPr lang="it-IT" sz="1800" dirty="0">
                <a:effectLst/>
                <a:latin typeface="SourceSansPro"/>
              </a:rPr>
              <a:t>. </a:t>
            </a:r>
            <a:br>
              <a:rPr lang="it-IT" sz="1800" dirty="0">
                <a:effectLst/>
                <a:latin typeface="SourceSansPro"/>
              </a:rPr>
            </a:br>
            <a:r>
              <a:rPr lang="it-IT" sz="1800" dirty="0">
                <a:effectLst/>
                <a:latin typeface="SourceSansPro"/>
              </a:rPr>
              <a:t>• </a:t>
            </a:r>
            <a:r>
              <a:rPr lang="it-IT" sz="1800" dirty="0" err="1">
                <a:effectLst/>
                <a:latin typeface="SourceSansPro"/>
              </a:rPr>
              <a:t>may</a:t>
            </a:r>
            <a:r>
              <a:rPr lang="it-IT" sz="1800" dirty="0">
                <a:effectLst/>
                <a:latin typeface="SourceSansPro"/>
              </a:rPr>
              <a:t> reduce </a:t>
            </a:r>
            <a:r>
              <a:rPr lang="it-IT" sz="1800" dirty="0" err="1">
                <a:effectLst/>
                <a:latin typeface="SourceSansPro"/>
              </a:rPr>
              <a:t>breathlessness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measured</a:t>
            </a:r>
            <a:r>
              <a:rPr lang="it-IT" sz="1800" dirty="0">
                <a:effectLst/>
                <a:latin typeface="SourceSansPro"/>
              </a:rPr>
              <a:t> with one scale, </a:t>
            </a:r>
            <a:r>
              <a:rPr lang="it-IT" sz="1800" dirty="0" err="1">
                <a:effectLst/>
                <a:latin typeface="SourceSansPro"/>
              </a:rPr>
              <a:t>but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it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is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unclear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if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it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has</a:t>
            </a:r>
            <a:r>
              <a:rPr lang="it-IT" sz="1800" dirty="0">
                <a:effectLst/>
                <a:latin typeface="SourceSansPro"/>
              </a:rPr>
              <a:t> an </a:t>
            </a:r>
            <a:r>
              <a:rPr lang="it-IT" sz="1800" dirty="0" err="1">
                <a:effectLst/>
                <a:latin typeface="SourceSansPro"/>
              </a:rPr>
              <a:t>effect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when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measured</a:t>
            </a:r>
            <a:r>
              <a:rPr lang="it-IT" sz="1800" dirty="0">
                <a:effectLst/>
                <a:latin typeface="SourceSansPro"/>
              </a:rPr>
              <a:t> with </a:t>
            </a:r>
            <a:r>
              <a:rPr lang="it-IT" sz="1800" dirty="0" err="1">
                <a:effectLst/>
                <a:latin typeface="SourceSansPro"/>
              </a:rPr>
              <a:t>two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other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scales</a:t>
            </a:r>
            <a:r>
              <a:rPr lang="it-IT" sz="1800" dirty="0">
                <a:effectLst/>
                <a:latin typeface="SourceSansPro"/>
              </a:rPr>
              <a:t>;</a:t>
            </a:r>
            <a:br>
              <a:rPr lang="it-IT" sz="1800" dirty="0">
                <a:effectLst/>
                <a:latin typeface="SourceSansPro"/>
              </a:rPr>
            </a:br>
            <a:r>
              <a:rPr lang="it-IT" sz="1800" dirty="0">
                <a:effectLst/>
                <a:latin typeface="SourceSansPro"/>
              </a:rPr>
              <a:t>• </a:t>
            </a:r>
            <a:r>
              <a:rPr lang="it-IT" sz="1800" dirty="0" err="1">
                <a:effectLst/>
                <a:latin typeface="SourceSansPro"/>
              </a:rPr>
              <a:t>probably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improves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physical</a:t>
            </a:r>
            <a:r>
              <a:rPr lang="it-IT" sz="1800" dirty="0">
                <a:effectLst/>
                <a:latin typeface="SourceSansPro"/>
              </a:rPr>
              <a:t> fitness;</a:t>
            </a:r>
            <a:br>
              <a:rPr lang="it-IT" sz="1800" dirty="0">
                <a:effectLst/>
                <a:latin typeface="SourceSansPro"/>
              </a:rPr>
            </a:br>
            <a:r>
              <a:rPr lang="it-IT" sz="1800" dirty="0">
                <a:effectLst/>
                <a:latin typeface="SourceSansPro"/>
              </a:rPr>
              <a:t>• </a:t>
            </a:r>
            <a:r>
              <a:rPr lang="it-IT" sz="1800" dirty="0" err="1">
                <a:effectLst/>
                <a:latin typeface="SourceSansPro"/>
              </a:rPr>
              <a:t>probably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improves</a:t>
            </a:r>
            <a:r>
              <a:rPr lang="it-IT" sz="1800" dirty="0">
                <a:effectLst/>
                <a:latin typeface="SourceSansPro"/>
              </a:rPr>
              <a:t> life </a:t>
            </a:r>
            <a:r>
              <a:rPr lang="it-IT" sz="1800" dirty="0" err="1">
                <a:effectLst/>
                <a:latin typeface="SourceSansPro"/>
              </a:rPr>
              <a:t>quality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when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measured</a:t>
            </a:r>
            <a:r>
              <a:rPr lang="it-IT" sz="1800" dirty="0">
                <a:effectLst/>
                <a:latin typeface="SourceSansPro"/>
              </a:rPr>
              <a:t> with one scale, </a:t>
            </a:r>
            <a:r>
              <a:rPr lang="it-IT" sz="1800" dirty="0" err="1">
                <a:effectLst/>
                <a:latin typeface="SourceSansPro"/>
              </a:rPr>
              <a:t>but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it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is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unclear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if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it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has</a:t>
            </a:r>
            <a:r>
              <a:rPr lang="it-IT" sz="1800" dirty="0">
                <a:effectLst/>
                <a:latin typeface="SourceSansPro"/>
              </a:rPr>
              <a:t> a benefit </a:t>
            </a:r>
            <a:r>
              <a:rPr lang="it-IT" sz="1800" dirty="0" err="1">
                <a:effectLst/>
                <a:latin typeface="SourceSansPro"/>
              </a:rPr>
              <a:t>when</a:t>
            </a:r>
            <a:r>
              <a:rPr lang="it-IT" sz="1800" dirty="0">
                <a:effectLst/>
                <a:latin typeface="SourceSansPro"/>
              </a:rPr>
              <a:t> </a:t>
            </a:r>
            <a:r>
              <a:rPr lang="it-IT" sz="1800" dirty="0" err="1">
                <a:effectLst/>
                <a:latin typeface="SourceSansPro"/>
              </a:rPr>
              <a:t>measured</a:t>
            </a:r>
            <a:r>
              <a:rPr lang="it-IT" sz="1800" dirty="0">
                <a:effectLst/>
                <a:latin typeface="SourceSansPro"/>
              </a:rPr>
              <a:t> with </a:t>
            </a:r>
            <a:r>
              <a:rPr lang="it-IT" sz="1800" dirty="0" err="1">
                <a:effectLst/>
                <a:latin typeface="SourceSansPro"/>
              </a:rPr>
              <a:t>another</a:t>
            </a:r>
            <a:r>
              <a:rPr lang="it-IT" sz="1800" dirty="0">
                <a:effectLst/>
                <a:latin typeface="SourceSansPro"/>
              </a:rPr>
              <a:t> one; </a:t>
            </a:r>
          </a:p>
          <a:p>
            <a:r>
              <a:rPr lang="it-IT" sz="1800" dirty="0">
                <a:effectLst/>
                <a:latin typeface="SourceSansPro"/>
              </a:rPr>
              <a:t>• </a:t>
            </a:r>
            <a:r>
              <a:rPr lang="it-IT" sz="1800" dirty="0" err="1">
                <a:effectLst/>
                <a:latin typeface="SourceSansPro"/>
              </a:rPr>
              <a:t>may</a:t>
            </a:r>
            <a:r>
              <a:rPr lang="it-IT" sz="1800" dirty="0">
                <a:effectLst/>
                <a:latin typeface="SourceSansPro"/>
              </a:rPr>
              <a:t> make </a:t>
            </a:r>
            <a:r>
              <a:rPr lang="it-IT" sz="1800" dirty="0" err="1">
                <a:effectLst/>
                <a:latin typeface="SourceSansPro"/>
              </a:rPr>
              <a:t>little</a:t>
            </a:r>
            <a:r>
              <a:rPr lang="it-IT" sz="1800" dirty="0">
                <a:effectLst/>
                <a:latin typeface="SourceSansPro"/>
              </a:rPr>
              <a:t> to no </a:t>
            </a:r>
            <a:r>
              <a:rPr lang="it-IT" sz="1800" dirty="0" err="1">
                <a:effectLst/>
                <a:latin typeface="SourceSansPro"/>
              </a:rPr>
              <a:t>difference</a:t>
            </a:r>
            <a:r>
              <a:rPr lang="it-IT" sz="1800" dirty="0">
                <a:effectLst/>
                <a:latin typeface="SourceSansPro"/>
              </a:rPr>
              <a:t> to </a:t>
            </a:r>
            <a:r>
              <a:rPr lang="it-IT" sz="1800" dirty="0" err="1">
                <a:effectLst/>
                <a:latin typeface="SourceSansPro"/>
              </a:rPr>
              <a:t>strength</a:t>
            </a:r>
            <a:r>
              <a:rPr lang="it-IT" sz="1800" dirty="0">
                <a:effectLst/>
                <a:latin typeface="SourceSansPro"/>
              </a:rPr>
              <a:t> of </a:t>
            </a:r>
            <a:r>
              <a:rPr lang="it-IT" sz="1800" dirty="0" err="1">
                <a:effectLst/>
                <a:latin typeface="SourceSansPro"/>
              </a:rPr>
              <a:t>breathing</a:t>
            </a:r>
            <a:r>
              <a:rPr lang="it-IT" sz="1800" dirty="0">
                <a:effectLst/>
                <a:latin typeface="SourceSansPro"/>
              </a:rPr>
              <a:t> muscles. 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0244" name="Picture 4" descr="Pollice su e pollice giù icona. Come e non piace segno nero ...">
            <a:extLst>
              <a:ext uri="{FF2B5EF4-FFF2-40B4-BE49-F238E27FC236}">
                <a16:creationId xmlns:a16="http://schemas.microsoft.com/office/drawing/2014/main" id="{24721DA5-7850-71E3-DD53-BFE7914BC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104" r="8418" b="23201"/>
          <a:stretch/>
        </p:blipFill>
        <p:spPr bwMode="auto">
          <a:xfrm>
            <a:off x="11005645" y="3133397"/>
            <a:ext cx="1077310" cy="128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ollice su e pollice giù icona. Come e non piace segno nero ...">
            <a:extLst>
              <a:ext uri="{FF2B5EF4-FFF2-40B4-BE49-F238E27FC236}">
                <a16:creationId xmlns:a16="http://schemas.microsoft.com/office/drawing/2014/main" id="{4F139938-4A2E-EAB5-A2CF-CBD5CCB4A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2" r="50000" b="37392"/>
          <a:stretch/>
        </p:blipFill>
        <p:spPr bwMode="auto">
          <a:xfrm>
            <a:off x="10896600" y="5662041"/>
            <a:ext cx="1295400" cy="107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102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rgbClr val="E84F28"/>
              </a:buClr>
              <a:buSzPct val="100000"/>
            </a:pPr>
            <a:r>
              <a:rPr lang="it-IT" dirty="0">
                <a:solidFill>
                  <a:srgbClr val="FF0000"/>
                </a:solidFill>
                <a:latin typeface="Impact" panose="020B0806030902050204" pitchFamily="34" charset="0"/>
              </a:rPr>
              <a:t>Come allenare i pazienti all’esercizio fisico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182" name="Google Shape;182;p4"/>
          <p:cNvGrpSpPr/>
          <p:nvPr/>
        </p:nvGrpSpPr>
        <p:grpSpPr>
          <a:xfrm>
            <a:off x="609600" y="1600201"/>
            <a:ext cx="10972800" cy="4525433"/>
            <a:chOff x="0" y="0"/>
            <a:chExt cx="8229600" cy="3394075"/>
          </a:xfrm>
        </p:grpSpPr>
        <p:cxnSp>
          <p:nvCxnSpPr>
            <p:cNvPr id="183" name="Google Shape;183;p4"/>
            <p:cNvCxnSpPr/>
            <p:nvPr/>
          </p:nvCxnSpPr>
          <p:spPr>
            <a:xfrm>
              <a:off x="0" y="0"/>
              <a:ext cx="82296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4" name="Google Shape;184;p4"/>
            <p:cNvSpPr/>
            <p:nvPr/>
          </p:nvSpPr>
          <p:spPr>
            <a:xfrm>
              <a:off x="0" y="0"/>
              <a:ext cx="1645920" cy="339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185;p4"/>
            <p:cNvSpPr txBox="1"/>
            <p:nvPr/>
          </p:nvSpPr>
          <p:spPr>
            <a:xfrm>
              <a:off x="0" y="0"/>
              <a:ext cx="1645920" cy="339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B0F0"/>
                </a:buClr>
                <a:buSzPts val="2400"/>
              </a:pPr>
              <a:r>
                <a:rPr lang="it-IT" sz="3200">
                  <a:solidFill>
                    <a:srgbClr val="00B0F0"/>
                  </a:solidFill>
                  <a:latin typeface="Impact"/>
                  <a:ea typeface="Impact"/>
                  <a:cs typeface="Impact"/>
                  <a:sym typeface="Impact"/>
                </a:rPr>
                <a:t>Agenda</a:t>
              </a: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1769364" y="26723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187;p4"/>
            <p:cNvSpPr txBox="1"/>
            <p:nvPr/>
          </p:nvSpPr>
          <p:spPr>
            <a:xfrm>
              <a:off x="1769364" y="26723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 dirty="0">
                  <a:latin typeface="Calibri"/>
                  <a:ea typeface="Calibri"/>
                  <a:cs typeface="Calibri"/>
                  <a:sym typeface="Calibri"/>
                </a:rPr>
                <a:t>Quale limitazione allo sforzo</a:t>
              </a:r>
              <a:endParaRPr sz="2400" dirty="0"/>
            </a:p>
          </p:txBody>
        </p:sp>
        <p:cxnSp>
          <p:nvCxnSpPr>
            <p:cNvPr id="188" name="Google Shape;188;p4"/>
            <p:cNvCxnSpPr/>
            <p:nvPr/>
          </p:nvCxnSpPr>
          <p:spPr>
            <a:xfrm>
              <a:off x="1645920" y="561190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9" name="Google Shape;189;p4"/>
            <p:cNvSpPr/>
            <p:nvPr/>
          </p:nvSpPr>
          <p:spPr>
            <a:xfrm>
              <a:off x="1769364" y="58791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190;p4"/>
            <p:cNvSpPr txBox="1"/>
            <p:nvPr/>
          </p:nvSpPr>
          <p:spPr>
            <a:xfrm>
              <a:off x="1769364" y="58791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Quale impatto sulla vita del paziente</a:t>
              </a:r>
              <a:endParaRPr sz="2400"/>
            </a:p>
          </p:txBody>
        </p:sp>
        <p:cxnSp>
          <p:nvCxnSpPr>
            <p:cNvPr id="191" name="Google Shape;191;p4"/>
            <p:cNvCxnSpPr/>
            <p:nvPr/>
          </p:nvCxnSpPr>
          <p:spPr>
            <a:xfrm>
              <a:off x="1645920" y="1122381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2" name="Google Shape;192;p4"/>
            <p:cNvSpPr/>
            <p:nvPr/>
          </p:nvSpPr>
          <p:spPr>
            <a:xfrm>
              <a:off x="1769364" y="114910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193;p4"/>
            <p:cNvSpPr txBox="1"/>
            <p:nvPr/>
          </p:nvSpPr>
          <p:spPr>
            <a:xfrm>
              <a:off x="1769364" y="114910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Perchè trattare la limitazione allo sforzo</a:t>
              </a:r>
              <a:endParaRPr sz="2400"/>
            </a:p>
          </p:txBody>
        </p:sp>
        <p:cxnSp>
          <p:nvCxnSpPr>
            <p:cNvPr id="194" name="Google Shape;194;p4"/>
            <p:cNvCxnSpPr/>
            <p:nvPr/>
          </p:nvCxnSpPr>
          <p:spPr>
            <a:xfrm>
              <a:off x="1645920" y="1683572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5" name="Google Shape;195;p4"/>
            <p:cNvSpPr/>
            <p:nvPr/>
          </p:nvSpPr>
          <p:spPr>
            <a:xfrm>
              <a:off x="1769364" y="1710295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196;p4"/>
            <p:cNvSpPr txBox="1"/>
            <p:nvPr/>
          </p:nvSpPr>
          <p:spPr>
            <a:xfrm>
              <a:off x="1769364" y="1710295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Come trattare la limitazione allo sforzo</a:t>
              </a:r>
              <a:endParaRPr sz="2400"/>
            </a:p>
          </p:txBody>
        </p:sp>
        <p:cxnSp>
          <p:nvCxnSpPr>
            <p:cNvPr id="197" name="Google Shape;197;p4"/>
            <p:cNvCxnSpPr/>
            <p:nvPr/>
          </p:nvCxnSpPr>
          <p:spPr>
            <a:xfrm>
              <a:off x="1645920" y="2244762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8" name="Google Shape;198;p4"/>
            <p:cNvSpPr/>
            <p:nvPr/>
          </p:nvSpPr>
          <p:spPr>
            <a:xfrm>
              <a:off x="1769364" y="2271486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1769364" y="2271486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Come personalizzare l’intervento</a:t>
              </a:r>
              <a:endParaRPr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200" name="Google Shape;200;p4"/>
            <p:cNvCxnSpPr/>
            <p:nvPr/>
          </p:nvCxnSpPr>
          <p:spPr>
            <a:xfrm>
              <a:off x="1645920" y="2805953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1" name="Google Shape;201;p4"/>
            <p:cNvSpPr/>
            <p:nvPr/>
          </p:nvSpPr>
          <p:spPr>
            <a:xfrm>
              <a:off x="1769364" y="2832677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02;p4"/>
            <p:cNvSpPr txBox="1"/>
            <p:nvPr/>
          </p:nvSpPr>
          <p:spPr>
            <a:xfrm>
              <a:off x="1769364" y="2832677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Conclusioni </a:t>
              </a:r>
              <a:endParaRPr sz="2400"/>
            </a:p>
            <a:p>
              <a:pPr>
                <a:lnSpc>
                  <a:spcPct val="90000"/>
                </a:lnSpc>
                <a:spcBef>
                  <a:spcPts val="607"/>
                </a:spcBef>
                <a:buClr>
                  <a:schemeClr val="dk1"/>
                </a:buClr>
                <a:buSzPts val="1300"/>
              </a:pPr>
              <a:endParaRPr sz="17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3" name="Google Shape;203;p4"/>
            <p:cNvCxnSpPr/>
            <p:nvPr/>
          </p:nvCxnSpPr>
          <p:spPr>
            <a:xfrm>
              <a:off x="1645920" y="3367144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6293396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365125"/>
            <a:ext cx="4664075" cy="3063875"/>
          </a:xfrm>
          <a:prstGeom prst="rect">
            <a:avLst/>
          </a:prstGeom>
          <a:noFill/>
          <a:ln w="57150" cap="flat" cmpd="sng">
            <a:solidFill>
              <a:srgbClr val="FF93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45" name="Google Shape;645;p42"/>
          <p:cNvSpPr txBox="1"/>
          <p:nvPr/>
        </p:nvSpPr>
        <p:spPr>
          <a:xfrm>
            <a:off x="6461125" y="2103439"/>
            <a:ext cx="4664075" cy="374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/>
          <a:p>
            <a:pPr marL="182875" indent="-182875"/>
            <a:r>
              <a:rPr lang="it-IT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Despite the numerous benefits resulting from these conventional approaches for the ‘average’ person with COPD, </a:t>
            </a:r>
            <a:r>
              <a:rPr lang="it-IT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individual variability remains concerning both the likelihood and magnitude of benefits from exercise training</a:t>
            </a:r>
            <a:r>
              <a:rPr lang="it-IT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No single best approach exists that caters to all such individual variability. However, </a:t>
            </a:r>
            <a:r>
              <a:rPr lang="it-IT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several novel training modalities have emerged in recent years seeking to advance the benefits of exercise training in individuals with COPD</a:t>
            </a:r>
            <a:endParaRPr sz="2400"/>
          </a:p>
        </p:txBody>
      </p:sp>
      <p:sp>
        <p:nvSpPr>
          <p:cNvPr id="646" name="Google Shape;646;p42"/>
          <p:cNvSpPr txBox="1"/>
          <p:nvPr/>
        </p:nvSpPr>
        <p:spPr>
          <a:xfrm>
            <a:off x="838201" y="259053"/>
            <a:ext cx="50927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42"/>
          <p:cNvSpPr txBox="1"/>
          <p:nvPr/>
        </p:nvSpPr>
        <p:spPr>
          <a:xfrm>
            <a:off x="2518495" y="5874758"/>
            <a:ext cx="9508003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Bisca GW, EXPERT REVIEW OF RESPIRATORY MEDICINE, 2017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1654" t="21088" r="24264" b="38955"/>
          <a:stretch/>
        </p:blipFill>
        <p:spPr>
          <a:xfrm>
            <a:off x="127001" y="147639"/>
            <a:ext cx="7065963" cy="149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43"/>
          <p:cNvPicPr preferRelativeResize="0"/>
          <p:nvPr/>
        </p:nvPicPr>
        <p:blipFill rotWithShape="1">
          <a:blip r:embed="rId4">
            <a:alphaModFix/>
          </a:blip>
          <a:srcRect l="16804" t="30414" r="19943" b="35693"/>
          <a:stretch/>
        </p:blipFill>
        <p:spPr>
          <a:xfrm>
            <a:off x="227014" y="1757364"/>
            <a:ext cx="7896225" cy="3455987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43"/>
          <p:cNvSpPr/>
          <p:nvPr/>
        </p:nvSpPr>
        <p:spPr>
          <a:xfrm>
            <a:off x="1938338" y="5348288"/>
            <a:ext cx="7358063" cy="123031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endParaRPr sz="1351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it-IT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Patients were clustered into four groups 18.3%;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it-IT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“very good responder”, 35.9%; “good responder”, 35.4%; “moderate responder”, and</a:t>
            </a: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10.5%; “poor responder”</a:t>
            </a:r>
            <a:endParaRPr sz="2400"/>
          </a:p>
          <a:p>
            <a:pPr algn="ctr"/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sz="1351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43"/>
          <p:cNvSpPr/>
          <p:nvPr/>
        </p:nvSpPr>
        <p:spPr>
          <a:xfrm>
            <a:off x="10631383" y="5963445"/>
            <a:ext cx="2579688" cy="40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it-IT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Eur</a:t>
            </a:r>
            <a:r>
              <a:rPr lang="it-IT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Respir</a:t>
            </a:r>
            <a:r>
              <a:rPr lang="it-IT" sz="1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J 2015</a:t>
            </a:r>
            <a:endParaRPr sz="2400" dirty="0"/>
          </a:p>
        </p:txBody>
      </p:sp>
      <p:sp>
        <p:nvSpPr>
          <p:cNvPr id="656" name="Google Shape;656;p43"/>
          <p:cNvSpPr txBox="1"/>
          <p:nvPr/>
        </p:nvSpPr>
        <p:spPr>
          <a:xfrm>
            <a:off x="8466139" y="373063"/>
            <a:ext cx="3251200" cy="2893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b="1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rPr>
              <a:t>Dyspnoea, exercise performance, health status, mood status and problematic activities of daily life were assessed before and after a 40-session pulmonary rehabilitation programme in 2068 patients with COPD </a:t>
            </a:r>
            <a:endParaRPr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45" descr="Immagine che contiene testo, software, Software multimediale, diagramm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5801" t="15075" r="5607" b="19688"/>
          <a:stretch/>
        </p:blipFill>
        <p:spPr>
          <a:xfrm>
            <a:off x="544233" y="2322935"/>
            <a:ext cx="5289552" cy="3578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45"/>
          <p:cNvPicPr preferRelativeResize="0"/>
          <p:nvPr/>
        </p:nvPicPr>
        <p:blipFill rotWithShape="1">
          <a:blip r:embed="rId4">
            <a:alphaModFix/>
          </a:blip>
          <a:srcRect l="23135" t="20180" r="23135" b="6757"/>
          <a:stretch/>
        </p:blipFill>
        <p:spPr>
          <a:xfrm>
            <a:off x="6796742" y="1679025"/>
            <a:ext cx="4932363" cy="3732213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45"/>
          <p:cNvSpPr txBox="1"/>
          <p:nvPr/>
        </p:nvSpPr>
        <p:spPr>
          <a:xfrm>
            <a:off x="7384517" y="6181057"/>
            <a:ext cx="6097772" cy="441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it-IT" dirty="0" err="1">
                <a:solidFill>
                  <a:srgbClr val="0071BC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Wounters</a:t>
            </a:r>
            <a:r>
              <a:rPr lang="it-IT" dirty="0">
                <a:solidFill>
                  <a:srgbClr val="0071BC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EFM, </a:t>
            </a:r>
            <a:r>
              <a:rPr lang="it-IT" dirty="0" err="1">
                <a:solidFill>
                  <a:srgbClr val="0071BC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Eur</a:t>
            </a:r>
            <a:r>
              <a:rPr lang="it-IT" dirty="0">
                <a:solidFill>
                  <a:srgbClr val="0071BC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it-IT" dirty="0" err="1">
                <a:solidFill>
                  <a:srgbClr val="0071BC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Respir</a:t>
            </a:r>
            <a:r>
              <a:rPr lang="it-IT" dirty="0">
                <a:solidFill>
                  <a:srgbClr val="0071BC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it-IT" dirty="0" err="1">
                <a:solidFill>
                  <a:srgbClr val="0071BC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Rev</a:t>
            </a:r>
            <a:r>
              <a:rPr lang="it-IT" dirty="0">
                <a:solidFill>
                  <a:srgbClr val="0071BC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it-IT" dirty="0">
                <a:solidFill>
                  <a:srgbClr val="5B616B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2018</a:t>
            </a:r>
            <a:endParaRPr sz="2400" dirty="0"/>
          </a:p>
        </p:txBody>
      </p:sp>
      <p:pic>
        <p:nvPicPr>
          <p:cNvPr id="675" name="Google Shape;675;p45"/>
          <p:cNvPicPr preferRelativeResize="0"/>
          <p:nvPr/>
        </p:nvPicPr>
        <p:blipFill rotWithShape="1">
          <a:blip r:embed="rId5">
            <a:alphaModFix/>
          </a:blip>
          <a:srcRect l="38374" t="17191" r="16965" b="51213"/>
          <a:stretch/>
        </p:blipFill>
        <p:spPr>
          <a:xfrm>
            <a:off x="1" y="88901"/>
            <a:ext cx="5289551" cy="1544639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45"/>
          <p:cNvSpPr txBox="1"/>
          <p:nvPr/>
        </p:nvSpPr>
        <p:spPr>
          <a:xfrm>
            <a:off x="4610100" y="1417639"/>
            <a:ext cx="630941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1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2019</a:t>
            </a:r>
            <a:endParaRPr sz="240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E3540F-63AD-40D6-B95B-0E576FA6705A}"/>
              </a:ext>
            </a:extLst>
          </p:cNvPr>
          <p:cNvSpPr txBox="1"/>
          <p:nvPr/>
        </p:nvSpPr>
        <p:spPr>
          <a:xfrm>
            <a:off x="7942997" y="235338"/>
            <a:ext cx="3324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1° DEFINIRE I PROBLEMI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it-IT"/>
              <a:t>mac carla</a:t>
            </a:r>
            <a:endParaRPr/>
          </a:p>
        </p:txBody>
      </p:sp>
      <p:pic>
        <p:nvPicPr>
          <p:cNvPr id="682" name="Google Shape;682;p46"/>
          <p:cNvPicPr preferRelativeResize="0"/>
          <p:nvPr/>
        </p:nvPicPr>
        <p:blipFill rotWithShape="1">
          <a:blip r:embed="rId3">
            <a:alphaModFix/>
          </a:blip>
          <a:srcRect l="8565" t="6014" r="9074"/>
          <a:stretch/>
        </p:blipFill>
        <p:spPr>
          <a:xfrm>
            <a:off x="254000" y="114300"/>
            <a:ext cx="11734800" cy="662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46"/>
          <p:cNvSpPr txBox="1"/>
          <p:nvPr/>
        </p:nvSpPr>
        <p:spPr>
          <a:xfrm>
            <a:off x="152400" y="6400801"/>
            <a:ext cx="2616200" cy="4000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6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7620" t="27968" r="32538" b="28306"/>
          <a:stretch/>
        </p:blipFill>
        <p:spPr>
          <a:xfrm>
            <a:off x="728665" y="1757363"/>
            <a:ext cx="7362825" cy="4311651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61"/>
          <p:cNvSpPr txBox="1"/>
          <p:nvPr/>
        </p:nvSpPr>
        <p:spPr>
          <a:xfrm>
            <a:off x="307976" y="250826"/>
            <a:ext cx="8132763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32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THE CHALLENGE:</a:t>
            </a:r>
            <a:endParaRPr sz="2400"/>
          </a:p>
          <a:p>
            <a:r>
              <a:rPr lang="it-IT" sz="32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BEST THE RECIPE</a:t>
            </a:r>
            <a:endParaRPr sz="2400"/>
          </a:p>
        </p:txBody>
      </p:sp>
      <p:pic>
        <p:nvPicPr>
          <p:cNvPr id="849" name="Google Shape;849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9914" y="900113"/>
            <a:ext cx="2478087" cy="2246312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61" descr="Risultati immagini per schedule exercise"/>
          <p:cNvSpPr/>
          <p:nvPr/>
        </p:nvSpPr>
        <p:spPr>
          <a:xfrm>
            <a:off x="1492251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851" name="Google Shape;851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0739" y="4230688"/>
            <a:ext cx="2792412" cy="1838325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61"/>
          <p:cNvSpPr/>
          <p:nvPr/>
        </p:nvSpPr>
        <p:spPr>
          <a:xfrm>
            <a:off x="5146677" y="6253165"/>
            <a:ext cx="2543860" cy="276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1000" b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Buchheit M, Sports Med (2013) 43:313–338</a:t>
            </a:r>
            <a:endParaRPr sz="1000" b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EED09D7-9801-47A5-BF2F-D4619DD04436}"/>
              </a:ext>
            </a:extLst>
          </p:cNvPr>
          <p:cNvSpPr/>
          <p:nvPr/>
        </p:nvSpPr>
        <p:spPr>
          <a:xfrm>
            <a:off x="7159078" y="185260"/>
            <a:ext cx="4977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2°PERSONALIZZARE LA PRESCRIZIONE</a:t>
            </a:r>
          </a:p>
        </p:txBody>
      </p:sp>
    </p:spTree>
    <p:extLst>
      <p:ext uri="{BB962C8B-B14F-4D97-AF65-F5344CB8AC3E}">
        <p14:creationId xmlns:p14="http://schemas.microsoft.com/office/powerpoint/2010/main" val="860447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7"/>
          <p:cNvPicPr preferRelativeResize="0"/>
          <p:nvPr/>
        </p:nvPicPr>
        <p:blipFill rotWithShape="1">
          <a:blip r:embed="rId3">
            <a:alphaModFix/>
          </a:blip>
          <a:srcRect l="12628" r="12425"/>
          <a:stretch/>
        </p:blipFill>
        <p:spPr>
          <a:xfrm>
            <a:off x="2347433" y="164100"/>
            <a:ext cx="761460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7"/>
          <p:cNvPicPr preferRelativeResize="0"/>
          <p:nvPr/>
        </p:nvPicPr>
        <p:blipFill rotWithShape="1">
          <a:blip r:embed="rId4">
            <a:alphaModFix/>
          </a:blip>
          <a:srcRect l="22276" t="14038" r="45977" b="30409"/>
          <a:stretch/>
        </p:blipFill>
        <p:spPr>
          <a:xfrm>
            <a:off x="0" y="77601"/>
            <a:ext cx="2892000" cy="260933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7"/>
          <p:cNvSpPr txBox="1"/>
          <p:nvPr/>
        </p:nvSpPr>
        <p:spPr>
          <a:xfrm>
            <a:off x="7255700" y="533500"/>
            <a:ext cx="3860800" cy="90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-IT" sz="4267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267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53" descr="Immagine che contiene testo, software, computer, schermat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20616" t="21104" r="20398" b="44975"/>
          <a:stretch/>
        </p:blipFill>
        <p:spPr>
          <a:xfrm>
            <a:off x="344489" y="160339"/>
            <a:ext cx="45847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53" descr="Immagine che contiene schermata, software, testo, Software multimediale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 l="25681" t="38693" r="25136" b="51759"/>
          <a:stretch/>
        </p:blipFill>
        <p:spPr>
          <a:xfrm>
            <a:off x="512763" y="1989139"/>
            <a:ext cx="4025900" cy="4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53" descr="Immagine che contiene testo, software, computer, Software multimediale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 l="30746" t="13065" r="32161" b="56029"/>
          <a:stretch/>
        </p:blipFill>
        <p:spPr>
          <a:xfrm>
            <a:off x="433389" y="2587626"/>
            <a:ext cx="4584700" cy="1798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53" descr="Immagine che contiene testo, software, computer, Software multimediale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 l="36792" t="33417" r="35429" b="35679"/>
          <a:stretch/>
        </p:blipFill>
        <p:spPr>
          <a:xfrm>
            <a:off x="684214" y="4748214"/>
            <a:ext cx="3854449" cy="158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53" descr="The Potential Role of Nutrition in Overtraining Syndrome: A Narrative Review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1" y="487363"/>
            <a:ext cx="4729163" cy="255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53" descr="Overtraining Syndrome | SpringerLink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94402" y="3046414"/>
            <a:ext cx="4494213" cy="3195639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53"/>
          <p:cNvSpPr txBox="1"/>
          <p:nvPr/>
        </p:nvSpPr>
        <p:spPr>
          <a:xfrm>
            <a:off x="4840609" y="5936036"/>
            <a:ext cx="716436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endParaRPr sz="24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C51FC6-9637-19CD-55F1-E6EE4CFDA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 descr="Immagine che contiene testo, software, computer, Software multimediale&#10;&#10;Descrizione generata automaticamente">
            <a:extLst>
              <a:ext uri="{FF2B5EF4-FFF2-40B4-BE49-F238E27FC236}">
                <a16:creationId xmlns:a16="http://schemas.microsoft.com/office/drawing/2014/main" id="{11805D87-8E10-2ACC-A638-8CEF8825D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010" t="17104" r="13221" b="11332"/>
          <a:stretch/>
        </p:blipFill>
        <p:spPr>
          <a:xfrm>
            <a:off x="4630828" y="0"/>
            <a:ext cx="7561172" cy="6858000"/>
          </a:xfrm>
        </p:spPr>
      </p:pic>
      <p:pic>
        <p:nvPicPr>
          <p:cNvPr id="9" name="Immagine 8" descr="Immagine che contiene testo, software, computer, Icona del computer&#10;&#10;Descrizione generata automaticamente">
            <a:extLst>
              <a:ext uri="{FF2B5EF4-FFF2-40B4-BE49-F238E27FC236}">
                <a16:creationId xmlns:a16="http://schemas.microsoft.com/office/drawing/2014/main" id="{5952BD2F-7ADC-4471-829A-3E370C4F9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25" t="28071" r="13900" b="40698"/>
          <a:stretch/>
        </p:blipFill>
        <p:spPr>
          <a:xfrm>
            <a:off x="-1869" y="331192"/>
            <a:ext cx="4632697" cy="1294431"/>
          </a:xfrm>
          <a:prstGeom prst="rect">
            <a:avLst/>
          </a:prstGeom>
        </p:spPr>
      </p:pic>
      <p:pic>
        <p:nvPicPr>
          <p:cNvPr id="11" name="Immagine 10" descr="Immagine che contiene testo, software, schermata, Software multimediale&#10;&#10;Descrizione generata automaticamente">
            <a:extLst>
              <a:ext uri="{FF2B5EF4-FFF2-40B4-BE49-F238E27FC236}">
                <a16:creationId xmlns:a16="http://schemas.microsoft.com/office/drawing/2014/main" id="{1BD44A9A-FD80-6207-CA4E-AEA8F193A1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69" t="16758" r="14042" b="17509"/>
          <a:stretch/>
        </p:blipFill>
        <p:spPr>
          <a:xfrm>
            <a:off x="276186" y="1709928"/>
            <a:ext cx="4354642" cy="429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228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47"/>
          <p:cNvPicPr preferRelativeResize="0"/>
          <p:nvPr/>
        </p:nvPicPr>
        <p:blipFill rotWithShape="1">
          <a:blip r:embed="rId3">
            <a:alphaModFix/>
          </a:blip>
          <a:srcRect l="20226" t="28687" r="57121" b="14074"/>
          <a:stretch/>
        </p:blipFill>
        <p:spPr>
          <a:xfrm>
            <a:off x="6400800" y="415927"/>
            <a:ext cx="4941888" cy="5866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47"/>
          <p:cNvPicPr preferRelativeResize="0"/>
          <p:nvPr/>
        </p:nvPicPr>
        <p:blipFill rotWithShape="1">
          <a:blip r:embed="rId4">
            <a:alphaModFix/>
          </a:blip>
          <a:srcRect l="22121" t="42021" r="35529" b="34544"/>
          <a:stretch/>
        </p:blipFill>
        <p:spPr>
          <a:xfrm>
            <a:off x="285750" y="2733013"/>
            <a:ext cx="6134100" cy="24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47"/>
          <p:cNvPicPr preferRelativeResize="0"/>
          <p:nvPr/>
        </p:nvPicPr>
        <p:blipFill rotWithShape="1">
          <a:blip r:embed="rId5">
            <a:alphaModFix/>
          </a:blip>
          <a:srcRect l="21211" t="15891" r="33788" b="63905"/>
          <a:stretch/>
        </p:blipFill>
        <p:spPr>
          <a:xfrm>
            <a:off x="609600" y="304800"/>
            <a:ext cx="5486400" cy="1385888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47"/>
          <p:cNvSpPr/>
          <p:nvPr/>
        </p:nvSpPr>
        <p:spPr>
          <a:xfrm>
            <a:off x="1681533" y="5785052"/>
            <a:ext cx="3574056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 </a:t>
            </a:r>
            <a:r>
              <a:rPr lang="it-IT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Thorac</a:t>
            </a:r>
            <a:r>
              <a:rPr lang="it-IT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</a:t>
            </a:r>
            <a:r>
              <a:rPr lang="it-IT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2016;8(11):3379-3400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DBEEB8B-E51F-4EEF-BC0F-5A51BF9A8CB7}"/>
              </a:ext>
            </a:extLst>
          </p:cNvPr>
          <p:cNvSpPr/>
          <p:nvPr/>
        </p:nvSpPr>
        <p:spPr>
          <a:xfrm>
            <a:off x="3601571" y="63442"/>
            <a:ext cx="6070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3°GESTIRE  I TRATTAMENTI COMPLEMENTARI 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699;p48"/>
          <p:cNvGrpSpPr/>
          <p:nvPr/>
        </p:nvGrpSpPr>
        <p:grpSpPr>
          <a:xfrm>
            <a:off x="1657351" y="901700"/>
            <a:ext cx="4348163" cy="1563688"/>
            <a:chOff x="84" y="37"/>
            <a:chExt cx="3652" cy="1314"/>
          </a:xfrm>
        </p:grpSpPr>
        <p:pic>
          <p:nvPicPr>
            <p:cNvPr id="700" name="Google Shape;700;p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" y="37"/>
              <a:ext cx="3652" cy="1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1" name="Google Shape;701;p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54" y="709"/>
              <a:ext cx="1386" cy="1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2" name="Google Shape;702;p48"/>
          <p:cNvGrpSpPr/>
          <p:nvPr/>
        </p:nvGrpSpPr>
        <p:grpSpPr>
          <a:xfrm>
            <a:off x="4241800" y="2565401"/>
            <a:ext cx="7588251" cy="2874963"/>
            <a:chOff x="567" y="1661"/>
            <a:chExt cx="4780" cy="2414"/>
          </a:xfrm>
        </p:grpSpPr>
        <p:pic>
          <p:nvPicPr>
            <p:cNvPr id="703" name="Google Shape;703;p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7" y="1661"/>
              <a:ext cx="4464" cy="241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04" name="Google Shape;704;p48"/>
            <p:cNvCxnSpPr/>
            <p:nvPr/>
          </p:nvCxnSpPr>
          <p:spPr>
            <a:xfrm rot="10800000">
              <a:off x="2971" y="2132"/>
              <a:ext cx="0" cy="3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05" name="Google Shape;705;p48"/>
            <p:cNvCxnSpPr/>
            <p:nvPr/>
          </p:nvCxnSpPr>
          <p:spPr>
            <a:xfrm rot="10800000">
              <a:off x="4694" y="2132"/>
              <a:ext cx="0" cy="3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706" name="Google Shape;706;p48"/>
            <p:cNvSpPr txBox="1"/>
            <p:nvPr/>
          </p:nvSpPr>
          <p:spPr>
            <a:xfrm>
              <a:off x="2992" y="2160"/>
              <a:ext cx="600" cy="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spAutoFit/>
            </a:bodyPr>
            <a:lstStyle/>
            <a:p>
              <a:r>
                <a:rPr lang="it-IT" sz="1051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+ 5,35 min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48"/>
            <p:cNvSpPr txBox="1"/>
            <p:nvPr/>
          </p:nvSpPr>
          <p:spPr>
            <a:xfrm>
              <a:off x="4747" y="2160"/>
              <a:ext cx="600" cy="2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spAutoFit/>
            </a:bodyPr>
            <a:lstStyle/>
            <a:p>
              <a:r>
                <a:rPr lang="it-IT" sz="1051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+ 6,60 min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8" name="Google Shape;708;p48"/>
          <p:cNvSpPr txBox="1"/>
          <p:nvPr/>
        </p:nvSpPr>
        <p:spPr>
          <a:xfrm>
            <a:off x="814389" y="3119439"/>
            <a:ext cx="2557463" cy="1339557"/>
          </a:xfrm>
          <a:prstGeom prst="rect">
            <a:avLst/>
          </a:prstGeom>
          <a:solidFill>
            <a:srgbClr val="E5DFEC"/>
          </a:solidFill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r>
              <a:rPr lang="it-IT" sz="1351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Tiotropium group  n = 47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351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Placebo  group n = 44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351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weeks of PR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351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treadmill training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351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times a week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35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&gt; </a:t>
            </a:r>
            <a:r>
              <a:rPr lang="it-IT" sz="1351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 min per session</a:t>
            </a:r>
            <a:endParaRPr sz="135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49" descr="Immagine che contiene testo, software, computer, Software multimediale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14079" t="13818" r="14515" b="11809"/>
          <a:stretch/>
        </p:blipFill>
        <p:spPr>
          <a:xfrm>
            <a:off x="5157789" y="0"/>
            <a:ext cx="6932612" cy="616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9" descr="Immagine che contiene testo, computer, software, Sito Web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 l="9668" t="17336" r="11247" b="35931"/>
          <a:stretch/>
        </p:blipFill>
        <p:spPr>
          <a:xfrm>
            <a:off x="101601" y="1"/>
            <a:ext cx="5056188" cy="19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57" descr="Immagine che contiene testo, software, Pagina Web, Sito Web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4602" t="48994" r="23011" b="24875"/>
          <a:stretch/>
        </p:blipFill>
        <p:spPr>
          <a:xfrm>
            <a:off x="114300" y="292100"/>
            <a:ext cx="5734051" cy="13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57"/>
          <p:cNvSpPr txBox="1"/>
          <p:nvPr/>
        </p:nvSpPr>
        <p:spPr>
          <a:xfrm>
            <a:off x="7284028" y="5954815"/>
            <a:ext cx="6096000" cy="3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1200" dirty="0" err="1">
                <a:solidFill>
                  <a:srgbClr val="007CAA"/>
                </a:solidFill>
                <a:latin typeface="Arial"/>
                <a:ea typeface="Arial"/>
                <a:cs typeface="Arial"/>
                <a:sym typeface="Arial"/>
              </a:rPr>
              <a:t>Annals</a:t>
            </a:r>
            <a:r>
              <a:rPr lang="it-IT" sz="1200" dirty="0">
                <a:solidFill>
                  <a:srgbClr val="007CAA"/>
                </a:solidFill>
                <a:latin typeface="Arial"/>
                <a:ea typeface="Arial"/>
                <a:cs typeface="Arial"/>
                <a:sym typeface="Arial"/>
              </a:rPr>
              <a:t> of Physical and </a:t>
            </a:r>
            <a:r>
              <a:rPr lang="it-IT" sz="1200" dirty="0" err="1">
                <a:solidFill>
                  <a:srgbClr val="007CAA"/>
                </a:solidFill>
                <a:latin typeface="Arial"/>
                <a:ea typeface="Arial"/>
                <a:cs typeface="Arial"/>
                <a:sym typeface="Arial"/>
              </a:rPr>
              <a:t>Rehabilitation</a:t>
            </a:r>
            <a:r>
              <a:rPr lang="it-IT" sz="1200" dirty="0">
                <a:solidFill>
                  <a:srgbClr val="007CAA"/>
                </a:solidFill>
                <a:latin typeface="Arial"/>
                <a:ea typeface="Arial"/>
                <a:cs typeface="Arial"/>
                <a:sym typeface="Arial"/>
              </a:rPr>
              <a:t> Medicine 64 (2021) 101460 </a:t>
            </a:r>
            <a:endParaRPr sz="12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795" name="Google Shape;795;p57"/>
          <p:cNvSpPr txBox="1"/>
          <p:nvPr/>
        </p:nvSpPr>
        <p:spPr>
          <a:xfrm>
            <a:off x="339725" y="3325814"/>
            <a:ext cx="4994275" cy="1785050"/>
          </a:xfrm>
          <a:prstGeom prst="rect">
            <a:avLst/>
          </a:prstGeom>
          <a:noFill/>
          <a:ln w="571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review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reveals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NIV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seems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relevant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adjuvant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exercise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training in COPD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individuals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because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intervention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could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exercise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performance and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QoL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give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recommendations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the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NIV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interventions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exercise</a:t>
            </a:r>
            <a:r>
              <a:rPr lang="it-IT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training. </a:t>
            </a:r>
            <a:endParaRPr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796" name="Google Shape;796;p57" descr="Immagine che contiene testo, schermata, software, Icona del computer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 l="13693" t="13818" r="12349" b="9298"/>
          <a:stretch/>
        </p:blipFill>
        <p:spPr>
          <a:xfrm>
            <a:off x="5848350" y="508001"/>
            <a:ext cx="6229351" cy="53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57" descr="Immagine che contiene testo, software, schermata, computer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 l="29438" t="43968" r="50462" b="44727"/>
          <a:stretch/>
        </p:blipFill>
        <p:spPr>
          <a:xfrm>
            <a:off x="2055814" y="2195514"/>
            <a:ext cx="156210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51" descr="Immagine che contiene testo, software, schermata, computer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5781" t="16869" r="39052" b="39618"/>
          <a:stretch/>
        </p:blipFill>
        <p:spPr>
          <a:xfrm>
            <a:off x="136526" y="136525"/>
            <a:ext cx="4287839" cy="21986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FFB8384-878B-4696-B6A4-0895CFDDF0CA}"/>
              </a:ext>
            </a:extLst>
          </p:cNvPr>
          <p:cNvSpPr/>
          <p:nvPr/>
        </p:nvSpPr>
        <p:spPr>
          <a:xfrm>
            <a:off x="5246255" y="22522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b="1" dirty="0" err="1"/>
              <a:t>Macronutrients</a:t>
            </a:r>
            <a:r>
              <a:rPr lang="it-IT" sz="1600" b="1" dirty="0"/>
              <a:t> </a:t>
            </a:r>
            <a:r>
              <a:rPr lang="it-IT" sz="1600" b="1" dirty="0" err="1"/>
              <a:t>supplementation</a:t>
            </a:r>
            <a:r>
              <a:rPr lang="it-IT" sz="1600" b="1" dirty="0"/>
              <a:t>: </a:t>
            </a:r>
            <a:r>
              <a:rPr lang="it-IT" sz="1600" dirty="0" err="1"/>
              <a:t>as</a:t>
            </a:r>
            <a:r>
              <a:rPr lang="it-IT" sz="1600" dirty="0"/>
              <a:t> calorie-</a:t>
            </a:r>
            <a:r>
              <a:rPr lang="it-IT" sz="1600" dirty="0" err="1"/>
              <a:t>protein</a:t>
            </a:r>
            <a:r>
              <a:rPr lang="it-IT" sz="1600" dirty="0"/>
              <a:t> or </a:t>
            </a:r>
            <a:r>
              <a:rPr lang="it-IT" sz="1600" dirty="0" err="1"/>
              <a:t>aminoacids</a:t>
            </a:r>
            <a:r>
              <a:rPr lang="it-IT" sz="1600" dirty="0"/>
              <a:t> (AA) </a:t>
            </a:r>
            <a:r>
              <a:rPr lang="it-IT" sz="1600" dirty="0" err="1"/>
              <a:t>supplementation</a:t>
            </a:r>
            <a:endParaRPr lang="it-IT" sz="1600" dirty="0"/>
          </a:p>
          <a:p>
            <a:r>
              <a:rPr lang="it-IT" sz="1600" b="1" dirty="0" err="1"/>
              <a:t>Micronutrients</a:t>
            </a:r>
            <a:r>
              <a:rPr lang="it-IT" sz="1600" b="1" dirty="0"/>
              <a:t> </a:t>
            </a:r>
            <a:r>
              <a:rPr lang="it-IT" sz="1600" b="1" dirty="0" err="1"/>
              <a:t>supplementation</a:t>
            </a:r>
            <a:r>
              <a:rPr lang="it-IT" sz="1600" b="1" dirty="0"/>
              <a:t>: </a:t>
            </a:r>
            <a:r>
              <a:rPr lang="it-IT" sz="1600" dirty="0" err="1"/>
              <a:t>vitamins</a:t>
            </a:r>
            <a:r>
              <a:rPr lang="it-IT" sz="1600" dirty="0"/>
              <a:t> or </a:t>
            </a:r>
            <a:r>
              <a:rPr lang="it-IT" sz="1600" dirty="0" err="1"/>
              <a:t>bioactive</a:t>
            </a:r>
            <a:r>
              <a:rPr lang="it-IT" sz="1600" dirty="0"/>
              <a:t> </a:t>
            </a:r>
            <a:r>
              <a:rPr lang="it-IT" sz="1600" dirty="0" err="1"/>
              <a:t>compounds</a:t>
            </a:r>
            <a:r>
              <a:rPr lang="it-IT" sz="1600" dirty="0"/>
              <a:t> </a:t>
            </a:r>
            <a:r>
              <a:rPr lang="it-IT" sz="1600" dirty="0" err="1"/>
              <a:t>supplementation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DC3F55-9EF5-4D76-BF89-48BF4704F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21" t="26666" r="35606" b="8687"/>
          <a:stretch/>
        </p:blipFill>
        <p:spPr>
          <a:xfrm>
            <a:off x="387929" y="2595417"/>
            <a:ext cx="2888788" cy="352829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036B7EF-A5F2-40D2-AB20-7CB16715A1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56" t="38341" r="32732" b="23410"/>
          <a:stretch/>
        </p:blipFill>
        <p:spPr>
          <a:xfrm>
            <a:off x="4779962" y="1838037"/>
            <a:ext cx="6562293" cy="409387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E85B95E-667D-42EE-817A-6300A4AE43B4}"/>
              </a:ext>
            </a:extLst>
          </p:cNvPr>
          <p:cNvSpPr/>
          <p:nvPr/>
        </p:nvSpPr>
        <p:spPr>
          <a:xfrm>
            <a:off x="7818726" y="5931908"/>
            <a:ext cx="39052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Journal of the American Nutrition Association 2024</a:t>
            </a:r>
            <a:endParaRPr lang="it-IT" sz="1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rgbClr val="E84F28"/>
              </a:buClr>
              <a:buSzPct val="100000"/>
            </a:pPr>
            <a:r>
              <a:rPr lang="it-IT" dirty="0">
                <a:solidFill>
                  <a:srgbClr val="FF0000"/>
                </a:solidFill>
                <a:latin typeface="Impact" panose="020B0806030902050204" pitchFamily="34" charset="0"/>
              </a:rPr>
              <a:t>Come allenare i pazienti all’esercizio fisico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182" name="Google Shape;182;p4"/>
          <p:cNvGrpSpPr/>
          <p:nvPr/>
        </p:nvGrpSpPr>
        <p:grpSpPr>
          <a:xfrm>
            <a:off x="609600" y="1600201"/>
            <a:ext cx="10972800" cy="4525433"/>
            <a:chOff x="0" y="0"/>
            <a:chExt cx="8229600" cy="3394075"/>
          </a:xfrm>
        </p:grpSpPr>
        <p:cxnSp>
          <p:nvCxnSpPr>
            <p:cNvPr id="183" name="Google Shape;183;p4"/>
            <p:cNvCxnSpPr/>
            <p:nvPr/>
          </p:nvCxnSpPr>
          <p:spPr>
            <a:xfrm>
              <a:off x="0" y="0"/>
              <a:ext cx="822960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4" name="Google Shape;184;p4"/>
            <p:cNvSpPr/>
            <p:nvPr/>
          </p:nvSpPr>
          <p:spPr>
            <a:xfrm>
              <a:off x="0" y="0"/>
              <a:ext cx="1645920" cy="339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5" name="Google Shape;185;p4"/>
            <p:cNvSpPr txBox="1"/>
            <p:nvPr/>
          </p:nvSpPr>
          <p:spPr>
            <a:xfrm>
              <a:off x="0" y="0"/>
              <a:ext cx="1645920" cy="33940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rgbClr val="00B0F0"/>
                </a:buClr>
                <a:buSzPts val="2400"/>
              </a:pPr>
              <a:r>
                <a:rPr lang="it-IT" sz="3200">
                  <a:solidFill>
                    <a:srgbClr val="00B0F0"/>
                  </a:solidFill>
                  <a:latin typeface="Impact"/>
                  <a:ea typeface="Impact"/>
                  <a:cs typeface="Impact"/>
                  <a:sym typeface="Impact"/>
                </a:rPr>
                <a:t>Agenda</a:t>
              </a: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1769364" y="26723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7" name="Google Shape;187;p4"/>
            <p:cNvSpPr txBox="1"/>
            <p:nvPr/>
          </p:nvSpPr>
          <p:spPr>
            <a:xfrm>
              <a:off x="1769364" y="26723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 dirty="0">
                  <a:latin typeface="Calibri"/>
                  <a:ea typeface="Calibri"/>
                  <a:cs typeface="Calibri"/>
                  <a:sym typeface="Calibri"/>
                </a:rPr>
                <a:t>Quale limitazione allo sforzo</a:t>
              </a:r>
              <a:endParaRPr sz="2400" dirty="0"/>
            </a:p>
          </p:txBody>
        </p:sp>
        <p:cxnSp>
          <p:nvCxnSpPr>
            <p:cNvPr id="188" name="Google Shape;188;p4"/>
            <p:cNvCxnSpPr/>
            <p:nvPr/>
          </p:nvCxnSpPr>
          <p:spPr>
            <a:xfrm>
              <a:off x="1645920" y="561190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9" name="Google Shape;189;p4"/>
            <p:cNvSpPr/>
            <p:nvPr/>
          </p:nvSpPr>
          <p:spPr>
            <a:xfrm>
              <a:off x="1769364" y="58791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0" name="Google Shape;190;p4"/>
            <p:cNvSpPr txBox="1"/>
            <p:nvPr/>
          </p:nvSpPr>
          <p:spPr>
            <a:xfrm>
              <a:off x="1769364" y="58791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Quale impatto sulla vita del paziente</a:t>
              </a:r>
              <a:endParaRPr sz="2400"/>
            </a:p>
          </p:txBody>
        </p:sp>
        <p:cxnSp>
          <p:nvCxnSpPr>
            <p:cNvPr id="191" name="Google Shape;191;p4"/>
            <p:cNvCxnSpPr/>
            <p:nvPr/>
          </p:nvCxnSpPr>
          <p:spPr>
            <a:xfrm>
              <a:off x="1645920" y="1122381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2" name="Google Shape;192;p4"/>
            <p:cNvSpPr/>
            <p:nvPr/>
          </p:nvSpPr>
          <p:spPr>
            <a:xfrm>
              <a:off x="1769364" y="114910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3" name="Google Shape;193;p4"/>
            <p:cNvSpPr txBox="1"/>
            <p:nvPr/>
          </p:nvSpPr>
          <p:spPr>
            <a:xfrm>
              <a:off x="1769364" y="1149104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Perchè trattare la limitazione allo sforzo</a:t>
              </a:r>
              <a:endParaRPr sz="2400"/>
            </a:p>
          </p:txBody>
        </p:sp>
        <p:cxnSp>
          <p:nvCxnSpPr>
            <p:cNvPr id="194" name="Google Shape;194;p4"/>
            <p:cNvCxnSpPr/>
            <p:nvPr/>
          </p:nvCxnSpPr>
          <p:spPr>
            <a:xfrm>
              <a:off x="1645920" y="1683572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5" name="Google Shape;195;p4"/>
            <p:cNvSpPr/>
            <p:nvPr/>
          </p:nvSpPr>
          <p:spPr>
            <a:xfrm>
              <a:off x="1769364" y="1710295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6" name="Google Shape;196;p4"/>
            <p:cNvSpPr txBox="1"/>
            <p:nvPr/>
          </p:nvSpPr>
          <p:spPr>
            <a:xfrm>
              <a:off x="1769364" y="1710295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Come trattare la limitazione allo sforzo</a:t>
              </a:r>
              <a:endParaRPr sz="2400"/>
            </a:p>
          </p:txBody>
        </p:sp>
        <p:cxnSp>
          <p:nvCxnSpPr>
            <p:cNvPr id="197" name="Google Shape;197;p4"/>
            <p:cNvCxnSpPr/>
            <p:nvPr/>
          </p:nvCxnSpPr>
          <p:spPr>
            <a:xfrm>
              <a:off x="1645920" y="2244762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8" name="Google Shape;198;p4"/>
            <p:cNvSpPr/>
            <p:nvPr/>
          </p:nvSpPr>
          <p:spPr>
            <a:xfrm>
              <a:off x="1769364" y="2271486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1769364" y="2271486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Come personalizzare l’intervento</a:t>
              </a:r>
              <a:endParaRPr sz="2400"/>
            </a:p>
          </p:txBody>
        </p:sp>
        <p:cxnSp>
          <p:nvCxnSpPr>
            <p:cNvPr id="200" name="Google Shape;200;p4"/>
            <p:cNvCxnSpPr/>
            <p:nvPr/>
          </p:nvCxnSpPr>
          <p:spPr>
            <a:xfrm>
              <a:off x="1645920" y="2805953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1" name="Google Shape;201;p4"/>
            <p:cNvSpPr/>
            <p:nvPr/>
          </p:nvSpPr>
          <p:spPr>
            <a:xfrm>
              <a:off x="1769364" y="2832677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2" name="Google Shape;202;p4"/>
            <p:cNvSpPr txBox="1"/>
            <p:nvPr/>
          </p:nvSpPr>
          <p:spPr>
            <a:xfrm>
              <a:off x="1769364" y="2832677"/>
              <a:ext cx="6460236" cy="534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6033" tIns="66033" rIns="66033" bIns="66033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dk1"/>
                </a:buClr>
                <a:buSzPts val="1300"/>
              </a:pPr>
              <a:r>
                <a:rPr lang="it-IT" sz="1733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Conclusioni </a:t>
              </a:r>
              <a:endParaRPr sz="2400" dirty="0">
                <a:solidFill>
                  <a:srgbClr val="FF0000"/>
                </a:solidFill>
              </a:endParaRPr>
            </a:p>
            <a:p>
              <a:pPr>
                <a:lnSpc>
                  <a:spcPct val="90000"/>
                </a:lnSpc>
                <a:spcBef>
                  <a:spcPts val="607"/>
                </a:spcBef>
                <a:buClr>
                  <a:schemeClr val="dk1"/>
                </a:buClr>
                <a:buSzPts val="1300"/>
              </a:pPr>
              <a:endParaRPr sz="17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03" name="Google Shape;203;p4"/>
            <p:cNvCxnSpPr/>
            <p:nvPr/>
          </p:nvCxnSpPr>
          <p:spPr>
            <a:xfrm>
              <a:off x="1645920" y="3367144"/>
              <a:ext cx="658368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>
              <a:solidFill>
                <a:srgbClr val="C0CCE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0468433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59"/>
          <p:cNvPicPr preferRelativeResize="0"/>
          <p:nvPr/>
        </p:nvPicPr>
        <p:blipFill rotWithShape="1">
          <a:blip r:embed="rId3">
            <a:alphaModFix/>
          </a:blip>
          <a:srcRect l="26104" t="37541" r="44571" b="27579"/>
          <a:stretch/>
        </p:blipFill>
        <p:spPr>
          <a:xfrm>
            <a:off x="6278927" y="350838"/>
            <a:ext cx="5412533" cy="4455916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59"/>
          <p:cNvSpPr/>
          <p:nvPr/>
        </p:nvSpPr>
        <p:spPr>
          <a:xfrm>
            <a:off x="228237" y="350838"/>
            <a:ext cx="5684839" cy="5663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Exercise training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safe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beneficial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for the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vast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majority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patients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with COPD,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being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</a:rPr>
              <a:t>c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ombining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endurance and strength the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most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valuable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option to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treat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limb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muscle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dysfunction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stable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patients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with COPD. </a:t>
            </a:r>
            <a:endParaRPr sz="2400" dirty="0"/>
          </a:p>
          <a:p>
            <a:endParaRPr dirty="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it-IT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Adaptations</a:t>
            </a:r>
            <a:r>
              <a:rPr lang="it-IT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of the training </a:t>
            </a:r>
            <a:r>
              <a:rPr lang="it-IT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regimen</a:t>
            </a:r>
            <a:r>
              <a:rPr lang="it-IT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may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allow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selected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patients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to benefit from a training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program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that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would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otherwise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be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possible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difficult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situations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such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as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exacerbation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, or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when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comorbidities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or disease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severity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compromise the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ability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of the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patients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tolerate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training. </a:t>
            </a:r>
            <a:endParaRPr sz="2400" dirty="0"/>
          </a:p>
          <a:p>
            <a:endParaRPr dirty="0">
              <a:solidFill>
                <a:srgbClr val="1F1F1F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Further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work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is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necessary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dirty="0"/>
          </a:p>
          <a:p>
            <a:pPr marL="285744" indent="-285744">
              <a:buClr>
                <a:srgbClr val="1F1F1F"/>
              </a:buClr>
              <a:buSzPts val="1350"/>
              <a:buFont typeface="Arial"/>
              <a:buChar char="•"/>
            </a:pP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understand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the short- and long-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term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clinical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benefits  in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specific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population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2400" dirty="0"/>
          </a:p>
          <a:p>
            <a:pPr marL="285744" indent="-285744">
              <a:buClr>
                <a:srgbClr val="1F1F1F"/>
              </a:buClr>
              <a:buSzPts val="1350"/>
              <a:buFont typeface="Arial"/>
              <a:buChar char="•"/>
            </a:pP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evaluate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combination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therapies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consisting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classic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adjunct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modalities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dirty="0"/>
          </a:p>
          <a:p>
            <a:pPr marL="285744" indent="-285744">
              <a:buClr>
                <a:srgbClr val="1F1F1F"/>
              </a:buClr>
              <a:buSzPts val="1350"/>
              <a:buFont typeface="Arial"/>
              <a:buChar char="•"/>
            </a:pP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evaluate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how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personalizing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exercise training and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optimizing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dirty="0" err="1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its</a:t>
            </a:r>
            <a:r>
              <a:rPr lang="it-IT" dirty="0">
                <a:solidFill>
                  <a:srgbClr val="1F1F1F"/>
                </a:solidFill>
                <a:latin typeface="Arial"/>
                <a:ea typeface="Arial"/>
                <a:cs typeface="Arial"/>
                <a:sym typeface="Arial"/>
              </a:rPr>
              <a:t> benefits.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59"/>
          <p:cNvSpPr/>
          <p:nvPr/>
        </p:nvSpPr>
        <p:spPr>
          <a:xfrm>
            <a:off x="6871154" y="5680303"/>
            <a:ext cx="4228081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Jatovich A, Am J Respir Crit Care Med 2018</a:t>
            </a:r>
            <a:endParaRPr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60"/>
          <p:cNvSpPr txBox="1">
            <a:spLocks noGrp="1"/>
          </p:cNvSpPr>
          <p:nvPr>
            <p:ph type="title"/>
          </p:nvPr>
        </p:nvSpPr>
        <p:spPr>
          <a:xfrm>
            <a:off x="569049" y="109181"/>
            <a:ext cx="112141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rgbClr val="000000"/>
              </a:buClr>
              <a:buSzPts val="4400"/>
            </a:pPr>
            <a:r>
              <a:rPr lang="it-IT" sz="4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WHAT IS THE AIM? WHICH ADAPTATIONS? </a:t>
            </a:r>
            <a:endParaRPr dirty="0"/>
          </a:p>
        </p:txBody>
      </p:sp>
      <p:pic>
        <p:nvPicPr>
          <p:cNvPr id="838" name="Google Shape;838;p60" descr="Immagine che contiene testo, software, Software multimediale, schermat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31444" t="57240" r="22214" b="17322"/>
          <a:stretch/>
        </p:blipFill>
        <p:spPr>
          <a:xfrm>
            <a:off x="436564" y="1474790"/>
            <a:ext cx="10313987" cy="3127375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60"/>
          <p:cNvSpPr txBox="1"/>
          <p:nvPr/>
        </p:nvSpPr>
        <p:spPr>
          <a:xfrm>
            <a:off x="2624317" y="5453784"/>
            <a:ext cx="1287105" cy="400055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DISPNEA</a:t>
            </a:r>
            <a:endParaRPr sz="2400"/>
          </a:p>
        </p:txBody>
      </p:sp>
      <p:sp>
        <p:nvSpPr>
          <p:cNvPr id="840" name="Google Shape;840;p60"/>
          <p:cNvSpPr txBox="1"/>
          <p:nvPr/>
        </p:nvSpPr>
        <p:spPr>
          <a:xfrm>
            <a:off x="7363546" y="5310189"/>
            <a:ext cx="1706564" cy="954053"/>
          </a:xfrm>
          <a:prstGeom prst="rect">
            <a:avLst/>
          </a:prstGeom>
          <a:noFill/>
          <a:ln w="5715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FUNZIONE </a:t>
            </a:r>
            <a:endParaRPr sz="2400"/>
          </a:p>
          <a:p>
            <a:r>
              <a:rPr lang="it-IT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MUSCOLARE</a:t>
            </a:r>
            <a:br>
              <a:rPr lang="it-IT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PERIFERICA </a:t>
            </a:r>
            <a:endParaRPr sz="2400"/>
          </a:p>
        </p:txBody>
      </p:sp>
      <p:sp>
        <p:nvSpPr>
          <p:cNvPr id="841" name="Google Shape;841;p60"/>
          <p:cNvSpPr/>
          <p:nvPr/>
        </p:nvSpPr>
        <p:spPr>
          <a:xfrm>
            <a:off x="3108325" y="3694114"/>
            <a:ext cx="319088" cy="155575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60"/>
          <p:cNvSpPr/>
          <p:nvPr/>
        </p:nvSpPr>
        <p:spPr>
          <a:xfrm>
            <a:off x="7961313" y="3694114"/>
            <a:ext cx="357187" cy="164941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2" descr="ve_VO2_health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966" y="1855860"/>
            <a:ext cx="6492297" cy="42579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4019" name="AutoShape 3"/>
          <p:cNvSpPr>
            <a:spLocks/>
          </p:cNvSpPr>
          <p:nvPr/>
        </p:nvSpPr>
        <p:spPr bwMode="auto">
          <a:xfrm>
            <a:off x="3811670" y="2118701"/>
            <a:ext cx="4566959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lIns="45719" tIns="45719" rIns="45719" bIns="45719" anchor="ctr"/>
          <a:lstStyle/>
          <a:p>
            <a:endParaRPr lang="it-IT" sz="1400"/>
          </a:p>
        </p:txBody>
      </p:sp>
      <p:sp>
        <p:nvSpPr>
          <p:cNvPr id="117767" name="AutoShape 6"/>
          <p:cNvSpPr>
            <a:spLocks/>
          </p:cNvSpPr>
          <p:nvPr/>
        </p:nvSpPr>
        <p:spPr bwMode="auto">
          <a:xfrm>
            <a:off x="1866993" y="229718"/>
            <a:ext cx="8478745" cy="175434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pPr defTabSz="642899">
              <a:defRPr/>
            </a:pPr>
            <a:r>
              <a:rPr lang="it-IT" sz="2000" dirty="0">
                <a:cs typeface="Gill Sans SemiBold" charset="0"/>
                <a:sym typeface="Gill Sans SemiBold" charset="0"/>
              </a:rPr>
              <a:t>Soggetto sano, 45 anni:  FEV</a:t>
            </a:r>
            <a:r>
              <a:rPr lang="it-IT" sz="2000" baseline="-25000" dirty="0">
                <a:cs typeface="Gill Sans SemiBold" charset="0"/>
                <a:sym typeface="Gill Sans SemiBold" charset="0"/>
              </a:rPr>
              <a:t>1</a:t>
            </a:r>
            <a:r>
              <a:rPr lang="it-IT" sz="2000" dirty="0">
                <a:cs typeface="Gill Sans SemiBold" charset="0"/>
                <a:sym typeface="Gill Sans SemiBold" charset="0"/>
              </a:rPr>
              <a:t> 4,71 L   (124% </a:t>
            </a:r>
            <a:r>
              <a:rPr lang="it-IT" sz="2000" dirty="0" err="1">
                <a:cs typeface="Gill Sans SemiBold" charset="0"/>
                <a:sym typeface="Gill Sans SemiBold" charset="0"/>
              </a:rPr>
              <a:t>pred</a:t>
            </a:r>
            <a:r>
              <a:rPr lang="it-IT" sz="2000" dirty="0">
                <a:cs typeface="Gill Sans SemiBold" charset="0"/>
                <a:sym typeface="Gill Sans SemiBold" charset="0"/>
              </a:rPr>
              <a:t>.)</a:t>
            </a:r>
          </a:p>
          <a:p>
            <a:pPr defTabSz="642899">
              <a:defRPr/>
            </a:pPr>
            <a:endParaRPr lang="it-IT" sz="2000" dirty="0">
              <a:cs typeface="Gill Sans SemiBold" charset="0"/>
              <a:sym typeface="Gill Sans SemiBold" charset="0"/>
            </a:endParaRPr>
          </a:p>
          <a:p>
            <a:pPr defTabSz="642899">
              <a:defRPr/>
            </a:pPr>
            <a:r>
              <a:rPr lang="it-IT" sz="2000" dirty="0">
                <a:cs typeface="Gill Sans SemiBold" charset="0"/>
                <a:sym typeface="Gill Sans SemiBold" charset="0"/>
              </a:rPr>
              <a:t>MVV: 188,4 L/</a:t>
            </a:r>
            <a:r>
              <a:rPr lang="it-IT" sz="2000" dirty="0" err="1">
                <a:cs typeface="Gill Sans SemiBold" charset="0"/>
                <a:sym typeface="Gill Sans SemiBold" charset="0"/>
              </a:rPr>
              <a:t>min</a:t>
            </a:r>
            <a:endParaRPr lang="it-IT" sz="2000" dirty="0">
              <a:cs typeface="Gill Sans SemiBold" charset="0"/>
              <a:sym typeface="Gill Sans SemiBold" charset="0"/>
            </a:endParaRPr>
          </a:p>
          <a:p>
            <a:pPr defTabSz="642899">
              <a:defRPr/>
            </a:pPr>
            <a:endParaRPr lang="it-IT" sz="2000" dirty="0">
              <a:cs typeface="Gill Sans SemiBold" charset="0"/>
              <a:sym typeface="Gill Sans SemiBold" charset="0"/>
            </a:endParaRPr>
          </a:p>
          <a:p>
            <a:pPr defTabSz="642899">
              <a:defRPr/>
            </a:pPr>
            <a:r>
              <a:rPr lang="it-IT" sz="2000" dirty="0" err="1">
                <a:cs typeface="Gill Sans SemiBold" charset="0"/>
                <a:sym typeface="Gill Sans SemiBold" charset="0"/>
              </a:rPr>
              <a:t>VEmax</a:t>
            </a:r>
            <a:r>
              <a:rPr lang="it-IT" sz="2000" dirty="0">
                <a:cs typeface="Gill Sans SemiBold" charset="0"/>
                <a:sym typeface="Gill Sans SemiBold" charset="0"/>
              </a:rPr>
              <a:t> raggiunta durante sforzo: 138 L/</a:t>
            </a:r>
            <a:r>
              <a:rPr lang="it-IT" sz="2000" dirty="0" err="1">
                <a:cs typeface="Gill Sans SemiBold" charset="0"/>
                <a:sym typeface="Gill Sans SemiBold" charset="0"/>
              </a:rPr>
              <a:t>min</a:t>
            </a:r>
            <a:r>
              <a:rPr lang="it-IT" sz="2000" dirty="0">
                <a:cs typeface="Gill Sans SemiBold" charset="0"/>
                <a:sym typeface="Gill Sans SemiBold" charset="0"/>
              </a:rPr>
              <a:t>   </a:t>
            </a:r>
            <a:r>
              <a:rPr lang="it-IT" sz="2000" dirty="0">
                <a:cs typeface="Gill Sans SemiBold" charset="0"/>
                <a:sym typeface="Wingdings"/>
              </a:rPr>
              <a:t>  </a:t>
            </a:r>
            <a:r>
              <a:rPr lang="it-IT" sz="2000" dirty="0" err="1">
                <a:cs typeface="Gill Sans SemiBold" charset="0"/>
                <a:sym typeface="Wingdings"/>
              </a:rPr>
              <a:t>VEmax</a:t>
            </a:r>
            <a:r>
              <a:rPr lang="it-IT" sz="2000" dirty="0">
                <a:cs typeface="Gill Sans SemiBold" charset="0"/>
                <a:sym typeface="Wingdings"/>
              </a:rPr>
              <a:t>/MVV = 73%</a:t>
            </a:r>
            <a:endParaRPr lang="it-IT" sz="2000" dirty="0">
              <a:cs typeface="Gill Sans Light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8378630" y="2292445"/>
            <a:ext cx="1342559" cy="824247"/>
            <a:chOff x="7452320" y="2565227"/>
            <a:chExt cx="1369416" cy="647749"/>
          </a:xfrm>
        </p:grpSpPr>
        <p:sp>
          <p:nvSpPr>
            <p:cNvPr id="4" name="Parentesi graffa chiusa 3"/>
            <p:cNvSpPr/>
            <p:nvPr/>
          </p:nvSpPr>
          <p:spPr>
            <a:xfrm>
              <a:off x="7452320" y="2565227"/>
              <a:ext cx="72008" cy="647749"/>
            </a:xfrm>
            <a:prstGeom prst="rightBrac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7524328" y="2627491"/>
              <a:ext cx="1297408" cy="459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rgbClr val="002060"/>
                  </a:solidFill>
                </a:rPr>
                <a:t>Riserva </a:t>
              </a:r>
              <a:r>
                <a:rPr lang="it-IT" sz="1600" dirty="0" err="1">
                  <a:solidFill>
                    <a:srgbClr val="002060"/>
                  </a:solidFill>
                </a:rPr>
                <a:t>ventilatoria</a:t>
              </a:r>
              <a:endParaRPr lang="it-IT" sz="1600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7" name="Connettore 1 6"/>
          <p:cNvCxnSpPr/>
          <p:nvPr/>
        </p:nvCxnSpPr>
        <p:spPr>
          <a:xfrm flipH="1">
            <a:off x="3838526" y="3116687"/>
            <a:ext cx="4494951" cy="0"/>
          </a:xfrm>
          <a:prstGeom prst="line">
            <a:avLst/>
          </a:prstGeom>
          <a:ln w="762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51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77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9"/>
          <p:cNvSpPr/>
          <p:nvPr/>
        </p:nvSpPr>
        <p:spPr>
          <a:xfrm>
            <a:off x="375181" y="5930900"/>
            <a:ext cx="2503249" cy="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Simoes, J Thorac Dis</a:t>
            </a:r>
            <a:r>
              <a:rPr lang="it-IT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2018 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0" name="Google Shape;510;p29" descr="Programmazione dell'allenamento : principi generali – Luca Galli  preparatore atletico e personal train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500" y="3429001"/>
            <a:ext cx="3454400" cy="250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9" descr="Immagine che contiene testo, software, schermata, Software multimediale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 l="13425" t="14322" r="37492" b="12813"/>
          <a:stretch/>
        </p:blipFill>
        <p:spPr>
          <a:xfrm>
            <a:off x="4089400" y="292100"/>
            <a:ext cx="8102600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1215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62"/>
          <p:cNvSpPr txBox="1">
            <a:spLocks noGrp="1"/>
          </p:cNvSpPr>
          <p:nvPr>
            <p:ph type="title"/>
          </p:nvPr>
        </p:nvSpPr>
        <p:spPr>
          <a:xfrm>
            <a:off x="541339" y="257176"/>
            <a:ext cx="112141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rgbClr val="000000"/>
              </a:buClr>
              <a:buSzPts val="4400"/>
            </a:pPr>
            <a:r>
              <a:rPr lang="it-IT" sz="4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EXACERBATION / ICU </a:t>
            </a:r>
            <a:endParaRPr/>
          </a:p>
        </p:txBody>
      </p:sp>
      <p:pic>
        <p:nvPicPr>
          <p:cNvPr id="858" name="Google Shape;858;p62" descr="Immagine che contiene testo, software, Software multimediale, schermat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31444" t="57240" r="22214" b="17322"/>
          <a:stretch/>
        </p:blipFill>
        <p:spPr>
          <a:xfrm>
            <a:off x="436564" y="1474790"/>
            <a:ext cx="10313987" cy="3127375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62"/>
          <p:cNvSpPr/>
          <p:nvPr/>
        </p:nvSpPr>
        <p:spPr>
          <a:xfrm rot="-5400000">
            <a:off x="4811713" y="1743077"/>
            <a:ext cx="914400" cy="6099175"/>
          </a:xfrm>
          <a:prstGeom prst="rtTriangle">
            <a:avLst/>
          </a:prstGeom>
          <a:solidFill>
            <a:srgbClr val="FF0000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62"/>
          <p:cNvSpPr/>
          <p:nvPr/>
        </p:nvSpPr>
        <p:spPr>
          <a:xfrm rot="5400000">
            <a:off x="4993481" y="2785269"/>
            <a:ext cx="914400" cy="6100763"/>
          </a:xfrm>
          <a:prstGeom prst="rtTriangle">
            <a:avLst/>
          </a:prstGeom>
          <a:solidFill>
            <a:srgbClr val="00B050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62"/>
          <p:cNvSpPr txBox="1"/>
          <p:nvPr/>
        </p:nvSpPr>
        <p:spPr>
          <a:xfrm>
            <a:off x="9047165" y="4602163"/>
            <a:ext cx="1287105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DISPNEA</a:t>
            </a:r>
            <a:endParaRPr sz="2400"/>
          </a:p>
        </p:txBody>
      </p:sp>
      <p:sp>
        <p:nvSpPr>
          <p:cNvPr id="862" name="Google Shape;862;p62"/>
          <p:cNvSpPr txBox="1"/>
          <p:nvPr/>
        </p:nvSpPr>
        <p:spPr>
          <a:xfrm>
            <a:off x="9226549" y="5337297"/>
            <a:ext cx="6100763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FUNZIONE </a:t>
            </a:r>
            <a:endParaRPr sz="2400" dirty="0"/>
          </a:p>
          <a:p>
            <a:r>
              <a:rPr lang="it-IT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MUSCOLARE</a:t>
            </a:r>
            <a:br>
              <a:rPr lang="it-IT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PERIFERICA </a:t>
            </a:r>
            <a:endParaRPr sz="2400" dirty="0"/>
          </a:p>
        </p:txBody>
      </p:sp>
      <p:sp>
        <p:nvSpPr>
          <p:cNvPr id="863" name="Google Shape;863;p62"/>
          <p:cNvSpPr/>
          <p:nvPr/>
        </p:nvSpPr>
        <p:spPr>
          <a:xfrm rot="10800000">
            <a:off x="8469313" y="3594100"/>
            <a:ext cx="703263" cy="222567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62"/>
          <p:cNvSpPr/>
          <p:nvPr/>
        </p:nvSpPr>
        <p:spPr>
          <a:xfrm rot="-5400000">
            <a:off x="6136483" y="4866482"/>
            <a:ext cx="531812" cy="276542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62"/>
          <p:cNvSpPr/>
          <p:nvPr/>
        </p:nvSpPr>
        <p:spPr>
          <a:xfrm rot="10800000">
            <a:off x="5516562" y="4000500"/>
            <a:ext cx="703263" cy="229090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62"/>
          <p:cNvSpPr/>
          <p:nvPr/>
        </p:nvSpPr>
        <p:spPr>
          <a:xfrm rot="10800000">
            <a:off x="6945313" y="3749676"/>
            <a:ext cx="703263" cy="229090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62"/>
          <p:cNvSpPr/>
          <p:nvPr/>
        </p:nvSpPr>
        <p:spPr>
          <a:xfrm>
            <a:off x="7908926" y="4148138"/>
            <a:ext cx="214313" cy="2470151"/>
          </a:xfrm>
          <a:prstGeom prst="rect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3"/>
          <p:cNvSpPr txBox="1">
            <a:spLocks noGrp="1"/>
          </p:cNvSpPr>
          <p:nvPr>
            <p:ph type="title"/>
          </p:nvPr>
        </p:nvSpPr>
        <p:spPr>
          <a:xfrm>
            <a:off x="541339" y="257176"/>
            <a:ext cx="112141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00" tIns="45700" rIns="91400" bIns="45700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rgbClr val="000000"/>
              </a:buClr>
              <a:buSzPts val="4400"/>
            </a:pPr>
            <a:r>
              <a:rPr lang="it-IT" sz="4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STABLE SEVERE COPD </a:t>
            </a:r>
            <a:endParaRPr/>
          </a:p>
        </p:txBody>
      </p:sp>
      <p:pic>
        <p:nvPicPr>
          <p:cNvPr id="873" name="Google Shape;873;p63" descr="Immagine che contiene testo, software, Software multimediale, schermat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31444" t="57240" r="22214" b="17322"/>
          <a:stretch/>
        </p:blipFill>
        <p:spPr>
          <a:xfrm>
            <a:off x="436564" y="1474790"/>
            <a:ext cx="10313987" cy="3127375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63"/>
          <p:cNvSpPr/>
          <p:nvPr/>
        </p:nvSpPr>
        <p:spPr>
          <a:xfrm rot="-5400000">
            <a:off x="4886327" y="1936751"/>
            <a:ext cx="823912" cy="5888037"/>
          </a:xfrm>
          <a:prstGeom prst="rtTriangle">
            <a:avLst/>
          </a:prstGeom>
          <a:solidFill>
            <a:srgbClr val="FF0000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63"/>
          <p:cNvSpPr/>
          <p:nvPr/>
        </p:nvSpPr>
        <p:spPr>
          <a:xfrm rot="5400000">
            <a:off x="4947444" y="2843213"/>
            <a:ext cx="914400" cy="6100763"/>
          </a:xfrm>
          <a:prstGeom prst="rtTriangle">
            <a:avLst/>
          </a:prstGeom>
          <a:solidFill>
            <a:srgbClr val="00B050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63"/>
          <p:cNvSpPr txBox="1"/>
          <p:nvPr/>
        </p:nvSpPr>
        <p:spPr>
          <a:xfrm>
            <a:off x="9047165" y="4602163"/>
            <a:ext cx="1287105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DISPNEA</a:t>
            </a:r>
            <a:endParaRPr sz="2400"/>
          </a:p>
        </p:txBody>
      </p:sp>
      <p:sp>
        <p:nvSpPr>
          <p:cNvPr id="877" name="Google Shape;877;p63"/>
          <p:cNvSpPr txBox="1"/>
          <p:nvPr/>
        </p:nvSpPr>
        <p:spPr>
          <a:xfrm>
            <a:off x="8852189" y="5383211"/>
            <a:ext cx="6100763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FUNZIONE MUSCOLARE</a:t>
            </a:r>
            <a:br>
              <a:rPr lang="it-IT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it-IT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PERIFERICA </a:t>
            </a:r>
            <a:endParaRPr sz="2400" dirty="0"/>
          </a:p>
        </p:txBody>
      </p:sp>
      <p:sp>
        <p:nvSpPr>
          <p:cNvPr id="878" name="Google Shape;878;p63"/>
          <p:cNvSpPr txBox="1"/>
          <p:nvPr/>
        </p:nvSpPr>
        <p:spPr>
          <a:xfrm>
            <a:off x="3765551" y="3244850"/>
            <a:ext cx="7531100" cy="4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it-IT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WHICH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9" name="Google Shape;879;p63" descr="Immagine che contiene testo, software, Software multimediale, schermata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31444" t="57240" r="22214" b="17322"/>
          <a:stretch/>
        </p:blipFill>
        <p:spPr>
          <a:xfrm>
            <a:off x="449264" y="1341439"/>
            <a:ext cx="10313987" cy="3127375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63"/>
          <p:cNvSpPr/>
          <p:nvPr/>
        </p:nvSpPr>
        <p:spPr>
          <a:xfrm>
            <a:off x="8097839" y="122239"/>
            <a:ext cx="2159000" cy="14827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it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WEAKNESS?</a:t>
            </a:r>
            <a:endParaRPr sz="2400"/>
          </a:p>
        </p:txBody>
      </p:sp>
      <p:sp>
        <p:nvSpPr>
          <p:cNvPr id="881" name="Google Shape;881;p63"/>
          <p:cNvSpPr/>
          <p:nvPr/>
        </p:nvSpPr>
        <p:spPr>
          <a:xfrm rot="10800000">
            <a:off x="4988863" y="3864770"/>
            <a:ext cx="703263" cy="24860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63"/>
          <p:cNvSpPr/>
          <p:nvPr/>
        </p:nvSpPr>
        <p:spPr>
          <a:xfrm rot="10800000">
            <a:off x="3554993" y="4028283"/>
            <a:ext cx="703263" cy="232251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63"/>
          <p:cNvSpPr/>
          <p:nvPr/>
        </p:nvSpPr>
        <p:spPr>
          <a:xfrm>
            <a:off x="457200" y="3883026"/>
            <a:ext cx="1720851" cy="13049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it-IT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EXTERNAL HELPS</a:t>
            </a:r>
            <a:endParaRPr sz="2400"/>
          </a:p>
        </p:txBody>
      </p:sp>
      <p:sp>
        <p:nvSpPr>
          <p:cNvPr id="884" name="Google Shape;884;p63"/>
          <p:cNvSpPr/>
          <p:nvPr/>
        </p:nvSpPr>
        <p:spPr>
          <a:xfrm>
            <a:off x="5780233" y="3889087"/>
            <a:ext cx="174625" cy="2468563"/>
          </a:xfrm>
          <a:prstGeom prst="rect">
            <a:avLst/>
          </a:prstGeom>
          <a:noFill/>
          <a:ln w="571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7" name="AutoShape 6"/>
          <p:cNvSpPr>
            <a:spLocks/>
          </p:cNvSpPr>
          <p:nvPr/>
        </p:nvSpPr>
        <p:spPr bwMode="auto">
          <a:xfrm>
            <a:off x="1802834" y="158213"/>
            <a:ext cx="8685655" cy="1784889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19" tIns="45719" rIns="45719" bIns="45719"/>
          <a:lstStyle/>
          <a:p>
            <a:pPr defTabSz="642899">
              <a:defRPr/>
            </a:pPr>
            <a:r>
              <a:rPr lang="it-IT" sz="2000" b="1" dirty="0">
                <a:cs typeface="Gill Sans SemiBold" charset="0"/>
                <a:sym typeface="Gill Sans SemiBold" charset="0"/>
              </a:rPr>
              <a:t>Soggetto con BPCO, 45 anni:  </a:t>
            </a:r>
            <a:r>
              <a:rPr lang="it-IT" sz="2000" b="1" u="sng" dirty="0">
                <a:solidFill>
                  <a:srgbClr val="D2533C"/>
                </a:solidFill>
                <a:cs typeface="Gill Sans SemiBold" charset="0"/>
                <a:sym typeface="Gill Sans SemiBold" charset="0"/>
              </a:rPr>
              <a:t>FEV</a:t>
            </a:r>
            <a:r>
              <a:rPr lang="it-IT" sz="2000" b="1" u="sng" baseline="-25000" dirty="0">
                <a:solidFill>
                  <a:srgbClr val="D2533C"/>
                </a:solidFill>
                <a:cs typeface="Gill Sans SemiBold" charset="0"/>
                <a:sym typeface="Gill Sans SemiBold" charset="0"/>
              </a:rPr>
              <a:t>1</a:t>
            </a:r>
            <a:r>
              <a:rPr lang="it-IT" sz="2000" b="1" u="sng" dirty="0">
                <a:solidFill>
                  <a:srgbClr val="D2533C"/>
                </a:solidFill>
                <a:cs typeface="Gill Sans SemiBold" charset="0"/>
                <a:sym typeface="Gill Sans SemiBold" charset="0"/>
              </a:rPr>
              <a:t> 1,0 L</a:t>
            </a:r>
            <a:r>
              <a:rPr lang="it-IT" sz="2000" b="1" dirty="0">
                <a:solidFill>
                  <a:srgbClr val="D2533C"/>
                </a:solidFill>
                <a:cs typeface="Gill Sans SemiBold" charset="0"/>
                <a:sym typeface="Gill Sans SemiBold" charset="0"/>
              </a:rPr>
              <a:t>     </a:t>
            </a:r>
            <a:r>
              <a:rPr lang="it-IT" sz="2000" b="1" dirty="0">
                <a:cs typeface="Gill Sans SemiBold" charset="0"/>
                <a:sym typeface="Gill Sans SemiBold" charset="0"/>
              </a:rPr>
              <a:t>(26% </a:t>
            </a:r>
            <a:r>
              <a:rPr lang="it-IT" sz="2000" b="1" dirty="0" err="1">
                <a:cs typeface="Gill Sans SemiBold" charset="0"/>
                <a:sym typeface="Gill Sans SemiBold" charset="0"/>
              </a:rPr>
              <a:t>pred</a:t>
            </a:r>
            <a:r>
              <a:rPr lang="it-IT" sz="2000" b="1" dirty="0">
                <a:cs typeface="Gill Sans SemiBold" charset="0"/>
                <a:sym typeface="Gill Sans SemiBold" charset="0"/>
              </a:rPr>
              <a:t>.)</a:t>
            </a:r>
          </a:p>
          <a:p>
            <a:pPr defTabSz="642899">
              <a:defRPr/>
            </a:pPr>
            <a:endParaRPr lang="it-IT" sz="2000" b="1" dirty="0">
              <a:cs typeface="Gill Sans SemiBold" charset="0"/>
              <a:sym typeface="Gill Sans SemiBold" charset="0"/>
            </a:endParaRPr>
          </a:p>
          <a:p>
            <a:pPr defTabSz="642899">
              <a:defRPr/>
            </a:pPr>
            <a:r>
              <a:rPr lang="it-IT" sz="2000" b="1" dirty="0">
                <a:cs typeface="Gill Sans SemiBold" charset="0"/>
                <a:sym typeface="Gill Sans SemiBold" charset="0"/>
              </a:rPr>
              <a:t>MVV (FEV</a:t>
            </a:r>
            <a:r>
              <a:rPr lang="it-IT" sz="2000" b="1" baseline="-25000" dirty="0">
                <a:cs typeface="Gill Sans SemiBold" charset="0"/>
                <a:sym typeface="Gill Sans SemiBold" charset="0"/>
              </a:rPr>
              <a:t>1</a:t>
            </a:r>
            <a:r>
              <a:rPr lang="it-IT" sz="2000" b="1" dirty="0">
                <a:cs typeface="Gill Sans SemiBold" charset="0"/>
                <a:sym typeface="Gill Sans SemiBold" charset="0"/>
              </a:rPr>
              <a:t> x 40): 40 L/</a:t>
            </a:r>
            <a:r>
              <a:rPr lang="it-IT" sz="2000" b="1" dirty="0" err="1">
                <a:cs typeface="Gill Sans SemiBold" charset="0"/>
                <a:sym typeface="Gill Sans SemiBold" charset="0"/>
              </a:rPr>
              <a:t>min</a:t>
            </a:r>
            <a:endParaRPr lang="it-IT" sz="2000" b="1" dirty="0">
              <a:cs typeface="Gill Sans SemiBold" charset="0"/>
              <a:sym typeface="Gill Sans SemiBold" charset="0"/>
            </a:endParaRPr>
          </a:p>
          <a:p>
            <a:pPr defTabSz="642899">
              <a:defRPr/>
            </a:pPr>
            <a:endParaRPr lang="it-IT" sz="2000" b="1" dirty="0">
              <a:cs typeface="Gill Sans SemiBold" charset="0"/>
              <a:sym typeface="Gill Sans SemiBold" charset="0"/>
            </a:endParaRPr>
          </a:p>
          <a:p>
            <a:pPr defTabSz="642899">
              <a:defRPr/>
            </a:pPr>
            <a:r>
              <a:rPr lang="it-IT" sz="2000" b="1" dirty="0" err="1">
                <a:cs typeface="Gill Sans SemiBold" charset="0"/>
                <a:sym typeface="Gill Sans SemiBold" charset="0"/>
              </a:rPr>
              <a:t>VEmax</a:t>
            </a:r>
            <a:r>
              <a:rPr lang="it-IT" sz="2000" b="1" dirty="0">
                <a:cs typeface="Gill Sans SemiBold" charset="0"/>
                <a:sym typeface="Gill Sans SemiBold" charset="0"/>
              </a:rPr>
              <a:t> raggiunta durante sforzo: 40 L/</a:t>
            </a:r>
            <a:r>
              <a:rPr lang="it-IT" sz="2000" b="1" dirty="0" err="1">
                <a:cs typeface="Gill Sans SemiBold" charset="0"/>
                <a:sym typeface="Gill Sans SemiBold" charset="0"/>
              </a:rPr>
              <a:t>min</a:t>
            </a:r>
            <a:r>
              <a:rPr lang="it-IT" sz="2000" b="1" dirty="0">
                <a:cs typeface="Gill Sans SemiBold" charset="0"/>
                <a:sym typeface="Gill Sans SemiBold" charset="0"/>
              </a:rPr>
              <a:t>   </a:t>
            </a:r>
            <a:r>
              <a:rPr lang="it-IT" sz="2000" b="1" dirty="0">
                <a:cs typeface="Gill Sans SemiBold" charset="0"/>
                <a:sym typeface="Wingdings"/>
              </a:rPr>
              <a:t>   </a:t>
            </a:r>
            <a:r>
              <a:rPr lang="it-IT" sz="2000" b="1" u="sng" dirty="0" err="1">
                <a:solidFill>
                  <a:srgbClr val="FF0000"/>
                </a:solidFill>
                <a:cs typeface="Gill Sans SemiBold" charset="0"/>
                <a:sym typeface="Wingdings"/>
              </a:rPr>
              <a:t>VEmax</a:t>
            </a:r>
            <a:r>
              <a:rPr lang="it-IT" sz="2000" b="1" u="sng" dirty="0">
                <a:solidFill>
                  <a:srgbClr val="FF0000"/>
                </a:solidFill>
                <a:cs typeface="Gill Sans SemiBold" charset="0"/>
                <a:sym typeface="Wingdings"/>
              </a:rPr>
              <a:t>/MVV = 100%</a:t>
            </a:r>
            <a:endParaRPr lang="it-IT" sz="2000" u="sng" dirty="0">
              <a:solidFill>
                <a:srgbClr val="FF0000"/>
              </a:solidFill>
              <a:cs typeface="Gill Sans Light" charset="0"/>
            </a:endParaRPr>
          </a:p>
        </p:txBody>
      </p:sp>
      <p:pic>
        <p:nvPicPr>
          <p:cNvPr id="5" name="Picture 1" descr="ve_VO2_health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7" y="1943101"/>
            <a:ext cx="6135687" cy="427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AutoShape 4"/>
          <p:cNvSpPr>
            <a:spLocks/>
          </p:cNvSpPr>
          <p:nvPr/>
        </p:nvSpPr>
        <p:spPr bwMode="auto">
          <a:xfrm>
            <a:off x="3806825" y="4227512"/>
            <a:ext cx="4967288" cy="3603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lIns="45719" tIns="45719" rIns="45719" bIns="45719" anchor="ctr"/>
          <a:lstStyle/>
          <a:p>
            <a:endParaRPr lang="it-IT" sz="1400"/>
          </a:p>
        </p:txBody>
      </p:sp>
      <p:sp>
        <p:nvSpPr>
          <p:cNvPr id="8" name="AutoShape 5"/>
          <p:cNvSpPr>
            <a:spLocks/>
          </p:cNvSpPr>
          <p:nvPr/>
        </p:nvSpPr>
        <p:spPr bwMode="auto">
          <a:xfrm>
            <a:off x="4578102" y="2322512"/>
            <a:ext cx="5053199" cy="19050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  <a:miter lim="0"/>
            <a:headEnd/>
            <a:tailEnd/>
          </a:ln>
          <a:effectLst/>
        </p:spPr>
        <p:txBody>
          <a:bodyPr lIns="45719" tIns="45719" rIns="45719" bIns="45719"/>
          <a:lstStyle/>
          <a:p>
            <a:pPr algn="ctr" defTabSz="642899">
              <a:spcBef>
                <a:spcPts val="1200"/>
              </a:spcBef>
              <a:defRPr/>
            </a:pPr>
            <a:r>
              <a:rPr lang="it-IT" sz="2000" dirty="0" err="1">
                <a:latin typeface="Arial Bold" charset="0"/>
                <a:cs typeface="Arial Bold" charset="0"/>
                <a:sym typeface="Arial Bold" charset="0"/>
              </a:rPr>
              <a:t>VEmax</a:t>
            </a:r>
            <a:r>
              <a:rPr lang="it-IT" sz="2000" dirty="0">
                <a:latin typeface="Arial Bold" charset="0"/>
                <a:cs typeface="Arial Bold" charset="0"/>
                <a:sym typeface="Arial Bold" charset="0"/>
              </a:rPr>
              <a:t>/MVV &gt; 0.85 </a:t>
            </a:r>
          </a:p>
          <a:p>
            <a:pPr algn="ctr" defTabSz="642899">
              <a:spcBef>
                <a:spcPts val="1200"/>
              </a:spcBef>
              <a:defRPr/>
            </a:pPr>
            <a:r>
              <a:rPr lang="it-IT" sz="2000" dirty="0">
                <a:latin typeface="Arial Bold" charset="0"/>
                <a:cs typeface="Arial Bold" charset="0"/>
                <a:sym typeface="Arial Bold" charset="0"/>
              </a:rPr>
              <a:t>= presenza di un limite </a:t>
            </a:r>
            <a:r>
              <a:rPr lang="it-IT" sz="2000" dirty="0" err="1">
                <a:latin typeface="Arial Bold" charset="0"/>
                <a:cs typeface="Arial Bold" charset="0"/>
                <a:sym typeface="Arial Bold" charset="0"/>
              </a:rPr>
              <a:t>ventilatorio</a:t>
            </a:r>
            <a:endParaRPr lang="it-IT" sz="2800" dirty="0">
              <a:latin typeface="Times New Roman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35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77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g30858e5302f_0_6"/>
          <p:cNvPicPr preferRelativeResize="0"/>
          <p:nvPr/>
        </p:nvPicPr>
        <p:blipFill rotWithShape="1">
          <a:blip r:embed="rId3">
            <a:alphaModFix/>
          </a:blip>
          <a:srcRect l="12628" r="12425"/>
          <a:stretch/>
        </p:blipFill>
        <p:spPr>
          <a:xfrm>
            <a:off x="2347433" y="164100"/>
            <a:ext cx="761460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30858e5302f_0_6"/>
          <p:cNvPicPr preferRelativeResize="0"/>
          <p:nvPr/>
        </p:nvPicPr>
        <p:blipFill rotWithShape="1">
          <a:blip r:embed="rId4">
            <a:alphaModFix/>
          </a:blip>
          <a:srcRect l="22276" t="14038" r="45977" b="30409"/>
          <a:stretch/>
        </p:blipFill>
        <p:spPr>
          <a:xfrm>
            <a:off x="0" y="77601"/>
            <a:ext cx="2892000" cy="260933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30858e5302f_0_6"/>
          <p:cNvSpPr txBox="1"/>
          <p:nvPr/>
        </p:nvSpPr>
        <p:spPr>
          <a:xfrm>
            <a:off x="7255700" y="533500"/>
            <a:ext cx="3860800" cy="90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-IT" sz="42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4267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30858e5302f_0_6"/>
          <p:cNvSpPr txBox="1"/>
          <p:nvPr/>
        </p:nvSpPr>
        <p:spPr>
          <a:xfrm>
            <a:off x="7116500" y="2303465"/>
            <a:ext cx="4000000" cy="90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-IT" sz="4267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5155" t="25836" r="22780" b="28037"/>
          <a:stretch/>
        </p:blipFill>
        <p:spPr>
          <a:xfrm>
            <a:off x="2013400" y="401358"/>
            <a:ext cx="5610765" cy="279471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24264" t="25307" r="23176" b="29622"/>
          <a:stretch/>
        </p:blipFill>
        <p:spPr>
          <a:xfrm>
            <a:off x="2013399" y="3490176"/>
            <a:ext cx="5610765" cy="270500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997651" y="1843572"/>
            <a:ext cx="2206711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Svantaggio meccanico dei muscoli inspiratori accessori in accorciamento</a:t>
            </a:r>
          </a:p>
          <a:p>
            <a:pPr algn="ctr"/>
            <a:r>
              <a:rPr lang="it-IT" sz="1600" dirty="0">
                <a:solidFill>
                  <a:schemeClr val="accent5"/>
                </a:solidFill>
              </a:rPr>
              <a:t>legge di Frank- </a:t>
            </a:r>
            <a:r>
              <a:rPr lang="it-IT" sz="1600" dirty="0" err="1">
                <a:solidFill>
                  <a:schemeClr val="accent5"/>
                </a:solidFill>
              </a:rPr>
              <a:t>Starling</a:t>
            </a:r>
            <a:endParaRPr lang="it-IT" sz="1600" dirty="0">
              <a:solidFill>
                <a:schemeClr val="accent5"/>
              </a:solidFill>
            </a:endParaRPr>
          </a:p>
          <a:p>
            <a:pPr algn="ctr"/>
            <a:endParaRPr lang="it-IT" sz="1600" dirty="0"/>
          </a:p>
          <a:p>
            <a:pPr algn="ctr"/>
            <a:r>
              <a:rPr lang="it-IT" sz="1600" dirty="0"/>
              <a:t>Svantaggio meccanico del diaframma appiattito</a:t>
            </a:r>
          </a:p>
          <a:p>
            <a:pPr algn="ctr"/>
            <a:r>
              <a:rPr lang="it-IT" sz="1600" dirty="0">
                <a:solidFill>
                  <a:schemeClr val="accent5"/>
                </a:solidFill>
              </a:rPr>
              <a:t>legge di Laplace</a:t>
            </a:r>
          </a:p>
          <a:p>
            <a:pPr algn="ctr"/>
            <a:r>
              <a:rPr lang="it-IT" sz="1600" dirty="0">
                <a:solidFill>
                  <a:schemeClr val="accent5"/>
                </a:solidFill>
              </a:rPr>
              <a:t>P = T/r</a:t>
            </a:r>
          </a:p>
        </p:txBody>
      </p:sp>
    </p:spTree>
    <p:extLst>
      <p:ext uri="{BB962C8B-B14F-4D97-AF65-F5344CB8AC3E}">
        <p14:creationId xmlns:p14="http://schemas.microsoft.com/office/powerpoint/2010/main" val="2464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7295</TotalTime>
  <Words>2167</Words>
  <Application>Microsoft Macintosh PowerPoint</Application>
  <PresentationFormat>Widescreen</PresentationFormat>
  <Paragraphs>275</Paragraphs>
  <Slides>62</Slides>
  <Notes>52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62</vt:i4>
      </vt:variant>
    </vt:vector>
  </HeadingPairs>
  <TitlesOfParts>
    <vt:vector size="83" baseType="lpstr">
      <vt:lpstr>Arial</vt:lpstr>
      <vt:lpstr>Arial</vt:lpstr>
      <vt:lpstr>Arial Bold</vt:lpstr>
      <vt:lpstr>Calibri</vt:lpstr>
      <vt:lpstr>Calibri Light</vt:lpstr>
      <vt:lpstr>Cambria</vt:lpstr>
      <vt:lpstr>DIN</vt:lpstr>
      <vt:lpstr>Garamond</vt:lpstr>
      <vt:lpstr>Helvetica Neue</vt:lpstr>
      <vt:lpstr>Impact</vt:lpstr>
      <vt:lpstr>Merriweather</vt:lpstr>
      <vt:lpstr>Open Sans</vt:lpstr>
      <vt:lpstr>PT Serif</vt:lpstr>
      <vt:lpstr>Roboto</vt:lpstr>
      <vt:lpstr>SourceSansPro</vt:lpstr>
      <vt:lpstr>Times</vt:lpstr>
      <vt:lpstr>Times New Roman</vt:lpstr>
      <vt:lpstr>TimesNewRomanPS</vt:lpstr>
      <vt:lpstr>TimesNewRomanPSMT</vt:lpstr>
      <vt:lpstr>Trebuchet MS</vt:lpstr>
      <vt:lpstr>Tema di Office</vt:lpstr>
      <vt:lpstr>Come allenare i pazienti all’esercizio fisico</vt:lpstr>
      <vt:lpstr>Come allenare i pazienti all’esercizio fisico</vt:lpstr>
      <vt:lpstr>Come allenare i pazienti all’esercizio fisico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allenare i pazienti all’esercizio fisico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allenare i pazienti all’esercizio fisico</vt:lpstr>
      <vt:lpstr>Presentazione standard di PowerPoint</vt:lpstr>
      <vt:lpstr>Presentazione standard di PowerPoint</vt:lpstr>
      <vt:lpstr>Come allenare i pazienti all’esercizio fisico</vt:lpstr>
      <vt:lpstr>PR EXERCISE AREAs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 EXERCISE AREAs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 EXERCISE AREAs </vt:lpstr>
      <vt:lpstr>Presentazione standard di PowerPoint</vt:lpstr>
      <vt:lpstr>Presentazione standard di PowerPoint</vt:lpstr>
      <vt:lpstr>Come allenare i pazienti all’esercizio fisico</vt:lpstr>
      <vt:lpstr>Presentazione standard di PowerPoint</vt:lpstr>
      <vt:lpstr>Presentazione standard di PowerPoint</vt:lpstr>
      <vt:lpstr>Presentazione standard di PowerPoint</vt:lpstr>
      <vt:lpstr>mac carla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allenare i pazienti all’esercizio fisico</vt:lpstr>
      <vt:lpstr>Presentazione standard di PowerPoint</vt:lpstr>
      <vt:lpstr>WHAT IS THE AIM? WHICH ADAPTATIONS? </vt:lpstr>
      <vt:lpstr>Presentazione standard di PowerPoint</vt:lpstr>
      <vt:lpstr>EXACERBATION / ICU </vt:lpstr>
      <vt:lpstr>STABLE SEVERE COPD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allenare i pazienti all’esercizio fisico</dc:title>
  <dc:creator>mara paneroni</dc:creator>
  <cp:lastModifiedBy>mara paneroni</cp:lastModifiedBy>
  <cp:revision>7</cp:revision>
  <dcterms:created xsi:type="dcterms:W3CDTF">2025-04-20T06:34:12Z</dcterms:created>
  <dcterms:modified xsi:type="dcterms:W3CDTF">2025-05-14T06:13:24Z</dcterms:modified>
</cp:coreProperties>
</file>