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2" r:id="rId3"/>
    <p:sldId id="282" r:id="rId4"/>
    <p:sldId id="280" r:id="rId5"/>
    <p:sldId id="284" r:id="rId6"/>
    <p:sldId id="294" r:id="rId7"/>
    <p:sldId id="257" r:id="rId8"/>
    <p:sldId id="283" r:id="rId9"/>
    <p:sldId id="292" r:id="rId10"/>
    <p:sldId id="288" r:id="rId11"/>
    <p:sldId id="293" r:id="rId12"/>
    <p:sldId id="296" r:id="rId13"/>
  </p:sldIdLst>
  <p:sldSz cx="12192000" cy="6858000"/>
  <p:notesSz cx="6797675" cy="9928225"/>
  <p:custDataLst>
    <p:tags r:id="rId1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EEF3C-5B8E-4919-9DCB-7046888AB3E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73422E9-96BB-41E0-9512-32E044E50C94}">
      <dgm:prSet phldrT="[Tes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Informare tempestivamente dell’accaduto la Direzione strategica, il Risk Manager</a:t>
          </a:r>
        </a:p>
      </dgm:t>
    </dgm:pt>
    <dgm:pt modelId="{B2B7468D-A5D5-4DEC-B51F-A8C7065B7501}" type="parTrans" cxnId="{32F0CB54-BEDA-4CE2-A4CF-86D88AF77CF2}">
      <dgm:prSet/>
      <dgm:spPr/>
      <dgm:t>
        <a:bodyPr/>
        <a:lstStyle/>
        <a:p>
          <a:endParaRPr lang="it-IT"/>
        </a:p>
      </dgm:t>
    </dgm:pt>
    <dgm:pt modelId="{2007B2B4-677C-4C42-BAFE-D88879722FE5}" type="sibTrans" cxnId="{32F0CB54-BEDA-4CE2-A4CF-86D88AF77CF2}">
      <dgm:prSet/>
      <dgm:spPr/>
      <dgm:t>
        <a:bodyPr/>
        <a:lstStyle/>
        <a:p>
          <a:endParaRPr lang="it-IT"/>
        </a:p>
      </dgm:t>
    </dgm:pt>
    <dgm:pt modelId="{AAAF00D6-80E5-469D-8701-84705AA2302F}">
      <dgm:prSet phldrT="[Testo]"/>
      <dgm:spPr/>
      <dgm:t>
        <a:bodyPr/>
        <a:lstStyle/>
        <a:p>
          <a:pPr algn="just"/>
          <a:r>
            <a:rPr lang="it-IT" dirty="0"/>
            <a:t>Se l’evento ha le caratteristiche dell’evento sentinella si effettua la</a:t>
          </a:r>
          <a:r>
            <a:rPr lang="it-IT" b="1" dirty="0"/>
            <a:t> segnalazione al Ministero della Salute </a:t>
          </a:r>
          <a:r>
            <a:rPr lang="it-IT" dirty="0"/>
            <a:t>(scheda A SIMES)</a:t>
          </a:r>
        </a:p>
      </dgm:t>
    </dgm:pt>
    <dgm:pt modelId="{FD2AC394-AF9A-4914-BAB2-B877A8DCC8BD}" type="parTrans" cxnId="{5CB2CBE4-9593-492E-A83B-C264696204AD}">
      <dgm:prSet/>
      <dgm:spPr/>
      <dgm:t>
        <a:bodyPr/>
        <a:lstStyle/>
        <a:p>
          <a:endParaRPr lang="it-IT"/>
        </a:p>
      </dgm:t>
    </dgm:pt>
    <dgm:pt modelId="{5D6D3762-CE09-40D9-8F33-F56A07A0C890}" type="sibTrans" cxnId="{5CB2CBE4-9593-492E-A83B-C264696204AD}">
      <dgm:prSet/>
      <dgm:spPr/>
      <dgm:t>
        <a:bodyPr/>
        <a:lstStyle/>
        <a:p>
          <a:endParaRPr lang="it-IT"/>
        </a:p>
      </dgm:t>
    </dgm:pt>
    <dgm:pt modelId="{3E304364-2689-4177-98AE-124CBEB12195}">
      <dgm:prSet phldrT="[Testo]"/>
      <dgm:spPr/>
      <dgm:t>
        <a:bodyPr/>
        <a:lstStyle/>
        <a:p>
          <a:r>
            <a:rPr lang="it-IT" dirty="0"/>
            <a:t>Procedere </a:t>
          </a:r>
          <a:r>
            <a:rPr lang="it-IT" b="1" dirty="0"/>
            <a:t>all’analisi dell’evento</a:t>
          </a:r>
          <a:r>
            <a:rPr lang="it-IT" dirty="0"/>
            <a:t> mediante </a:t>
          </a:r>
          <a:r>
            <a:rPr lang="it-IT" b="1" dirty="0"/>
            <a:t>Root Cause Analysis (RCA) o </a:t>
          </a:r>
          <a:r>
            <a:rPr lang="it-IT" b="1" dirty="0" err="1"/>
            <a:t>significant</a:t>
          </a:r>
          <a:r>
            <a:rPr lang="it-IT" b="1" dirty="0"/>
            <a:t> event audit (SEA)</a:t>
          </a:r>
          <a:endParaRPr lang="it-IT" dirty="0"/>
        </a:p>
      </dgm:t>
    </dgm:pt>
    <dgm:pt modelId="{3BF83A10-C6D4-4324-9236-95DFAA05189F}" type="parTrans" cxnId="{37F05B88-7F99-4767-B0A7-695F0E552253}">
      <dgm:prSet/>
      <dgm:spPr/>
      <dgm:t>
        <a:bodyPr/>
        <a:lstStyle/>
        <a:p>
          <a:endParaRPr lang="it-IT"/>
        </a:p>
      </dgm:t>
    </dgm:pt>
    <dgm:pt modelId="{1F259FE4-3C12-43BE-9650-3F6727C95477}" type="sibTrans" cxnId="{37F05B88-7F99-4767-B0A7-695F0E552253}">
      <dgm:prSet/>
      <dgm:spPr/>
      <dgm:t>
        <a:bodyPr/>
        <a:lstStyle/>
        <a:p>
          <a:endParaRPr lang="it-IT"/>
        </a:p>
      </dgm:t>
    </dgm:pt>
    <dgm:pt modelId="{22C612B3-DB93-43A4-9CC6-9C81F727CCE1}">
      <dgm:prSet/>
      <dgm:spPr/>
      <dgm:t>
        <a:bodyPr/>
        <a:lstStyle/>
        <a:p>
          <a:r>
            <a:rPr lang="it-IT" dirty="0"/>
            <a:t>Predisporre un piano d’azione fattibile e potenzialmente in grado di prevenire il </a:t>
          </a:r>
          <a:r>
            <a:rPr lang="it-IT" dirty="0" err="1"/>
            <a:t>ri</a:t>
          </a:r>
          <a:r>
            <a:rPr lang="it-IT" dirty="0"/>
            <a:t>-accadimento di eventi analoghi</a:t>
          </a:r>
        </a:p>
      </dgm:t>
    </dgm:pt>
    <dgm:pt modelId="{99E7A575-FC49-4B7F-966D-6F504315D19E}" type="parTrans" cxnId="{8964EB37-FB90-4386-8D45-D52F77F58CC1}">
      <dgm:prSet/>
      <dgm:spPr/>
      <dgm:t>
        <a:bodyPr/>
        <a:lstStyle/>
        <a:p>
          <a:endParaRPr lang="it-IT"/>
        </a:p>
      </dgm:t>
    </dgm:pt>
    <dgm:pt modelId="{CFF7264C-6B42-4643-BFFB-44D3BB5CE1F6}" type="sibTrans" cxnId="{8964EB37-FB90-4386-8D45-D52F77F58CC1}">
      <dgm:prSet/>
      <dgm:spPr/>
      <dgm:t>
        <a:bodyPr/>
        <a:lstStyle/>
        <a:p>
          <a:endParaRPr lang="it-IT"/>
        </a:p>
      </dgm:t>
    </dgm:pt>
    <dgm:pt modelId="{926608BE-9F20-44B0-ACBC-543FCE39EF0A}">
      <dgm:prSet/>
      <dgm:spPr/>
      <dgm:t>
        <a:bodyPr/>
        <a:lstStyle/>
        <a:p>
          <a:endParaRPr lang="it-IT"/>
        </a:p>
      </dgm:t>
    </dgm:pt>
    <dgm:pt modelId="{73C65CB4-370B-4DE1-9BA0-8E01239594C2}" type="parTrans" cxnId="{D7179FFB-F911-4C7D-A0F7-B1603DA03EF0}">
      <dgm:prSet/>
      <dgm:spPr/>
      <dgm:t>
        <a:bodyPr/>
        <a:lstStyle/>
        <a:p>
          <a:endParaRPr lang="it-IT"/>
        </a:p>
      </dgm:t>
    </dgm:pt>
    <dgm:pt modelId="{13FEBA91-E3FE-4893-BA01-80F7260F0848}" type="sibTrans" cxnId="{D7179FFB-F911-4C7D-A0F7-B1603DA03EF0}">
      <dgm:prSet/>
      <dgm:spPr/>
      <dgm:t>
        <a:bodyPr/>
        <a:lstStyle/>
        <a:p>
          <a:endParaRPr lang="it-IT"/>
        </a:p>
      </dgm:t>
    </dgm:pt>
    <dgm:pt modelId="{790BB299-E518-46CD-B935-0813D2359628}">
      <dgm:prSet/>
      <dgm:spPr/>
      <dgm:t>
        <a:bodyPr/>
        <a:lstStyle/>
        <a:p>
          <a:r>
            <a:rPr lang="it-IT" dirty="0"/>
            <a:t>Completa la segnalazione al Ministero (scheda B) inserendo l’analisi delle cause e dei fattori contribuenti e il piano d’azione</a:t>
          </a:r>
        </a:p>
      </dgm:t>
    </dgm:pt>
    <dgm:pt modelId="{2F8C3315-D2E9-4813-9B90-1BBDC5E5C53E}" type="parTrans" cxnId="{69107113-E826-4A93-B42D-808D664EFEE0}">
      <dgm:prSet/>
      <dgm:spPr/>
      <dgm:t>
        <a:bodyPr/>
        <a:lstStyle/>
        <a:p>
          <a:endParaRPr lang="it-IT"/>
        </a:p>
      </dgm:t>
    </dgm:pt>
    <dgm:pt modelId="{A3ACA221-4F43-4C07-B6DE-4B626A298463}" type="sibTrans" cxnId="{69107113-E826-4A93-B42D-808D664EFEE0}">
      <dgm:prSet/>
      <dgm:spPr/>
      <dgm:t>
        <a:bodyPr/>
        <a:lstStyle/>
        <a:p>
          <a:endParaRPr lang="it-IT"/>
        </a:p>
      </dgm:t>
    </dgm:pt>
    <dgm:pt modelId="{02C61525-2693-4385-BB24-3A02973C045D}" type="pres">
      <dgm:prSet presAssocID="{5D0EEF3C-5B8E-4919-9DCB-7046888AB3E2}" presName="outerComposite" presStyleCnt="0">
        <dgm:presLayoutVars>
          <dgm:chMax val="5"/>
          <dgm:dir/>
          <dgm:resizeHandles val="exact"/>
        </dgm:presLayoutVars>
      </dgm:prSet>
      <dgm:spPr/>
    </dgm:pt>
    <dgm:pt modelId="{3152573C-DDB6-46F1-AF2D-50F26C25FDDC}" type="pres">
      <dgm:prSet presAssocID="{5D0EEF3C-5B8E-4919-9DCB-7046888AB3E2}" presName="dummyMaxCanvas" presStyleCnt="0">
        <dgm:presLayoutVars/>
      </dgm:prSet>
      <dgm:spPr/>
    </dgm:pt>
    <dgm:pt modelId="{320B3345-C3FD-40E9-8ED1-DBD6F150F1A5}" type="pres">
      <dgm:prSet presAssocID="{5D0EEF3C-5B8E-4919-9DCB-7046888AB3E2}" presName="FiveNodes_1" presStyleLbl="node1" presStyleIdx="0" presStyleCnt="5">
        <dgm:presLayoutVars>
          <dgm:bulletEnabled val="1"/>
        </dgm:presLayoutVars>
      </dgm:prSet>
      <dgm:spPr/>
    </dgm:pt>
    <dgm:pt modelId="{694BA9AC-3922-4151-B4E2-F544D49CD536}" type="pres">
      <dgm:prSet presAssocID="{5D0EEF3C-5B8E-4919-9DCB-7046888AB3E2}" presName="FiveNodes_2" presStyleLbl="node1" presStyleIdx="1" presStyleCnt="5">
        <dgm:presLayoutVars>
          <dgm:bulletEnabled val="1"/>
        </dgm:presLayoutVars>
      </dgm:prSet>
      <dgm:spPr/>
    </dgm:pt>
    <dgm:pt modelId="{15B8E812-B308-41AC-93FF-32AD3A67B2C9}" type="pres">
      <dgm:prSet presAssocID="{5D0EEF3C-5B8E-4919-9DCB-7046888AB3E2}" presName="FiveNodes_3" presStyleLbl="node1" presStyleIdx="2" presStyleCnt="5">
        <dgm:presLayoutVars>
          <dgm:bulletEnabled val="1"/>
        </dgm:presLayoutVars>
      </dgm:prSet>
      <dgm:spPr/>
    </dgm:pt>
    <dgm:pt modelId="{B489A554-3DFB-48A6-A8DC-CEB3068F9BFA}" type="pres">
      <dgm:prSet presAssocID="{5D0EEF3C-5B8E-4919-9DCB-7046888AB3E2}" presName="FiveNodes_4" presStyleLbl="node1" presStyleIdx="3" presStyleCnt="5">
        <dgm:presLayoutVars>
          <dgm:bulletEnabled val="1"/>
        </dgm:presLayoutVars>
      </dgm:prSet>
      <dgm:spPr/>
    </dgm:pt>
    <dgm:pt modelId="{0B6929D8-060A-444B-B5DA-C9D0BA4DF1F5}" type="pres">
      <dgm:prSet presAssocID="{5D0EEF3C-5B8E-4919-9DCB-7046888AB3E2}" presName="FiveNodes_5" presStyleLbl="node1" presStyleIdx="4" presStyleCnt="5">
        <dgm:presLayoutVars>
          <dgm:bulletEnabled val="1"/>
        </dgm:presLayoutVars>
      </dgm:prSet>
      <dgm:spPr/>
    </dgm:pt>
    <dgm:pt modelId="{2BB89A41-1EC0-4742-A18D-C25078644EE7}" type="pres">
      <dgm:prSet presAssocID="{5D0EEF3C-5B8E-4919-9DCB-7046888AB3E2}" presName="FiveConn_1-2" presStyleLbl="fgAccFollowNode1" presStyleIdx="0" presStyleCnt="4">
        <dgm:presLayoutVars>
          <dgm:bulletEnabled val="1"/>
        </dgm:presLayoutVars>
      </dgm:prSet>
      <dgm:spPr/>
    </dgm:pt>
    <dgm:pt modelId="{DC229588-2994-4DFD-AB97-18A69535EBC8}" type="pres">
      <dgm:prSet presAssocID="{5D0EEF3C-5B8E-4919-9DCB-7046888AB3E2}" presName="FiveConn_2-3" presStyleLbl="fgAccFollowNode1" presStyleIdx="1" presStyleCnt="4">
        <dgm:presLayoutVars>
          <dgm:bulletEnabled val="1"/>
        </dgm:presLayoutVars>
      </dgm:prSet>
      <dgm:spPr/>
    </dgm:pt>
    <dgm:pt modelId="{B57FF24D-C94B-441E-81C4-D84CC76CD30C}" type="pres">
      <dgm:prSet presAssocID="{5D0EEF3C-5B8E-4919-9DCB-7046888AB3E2}" presName="FiveConn_3-4" presStyleLbl="fgAccFollowNode1" presStyleIdx="2" presStyleCnt="4">
        <dgm:presLayoutVars>
          <dgm:bulletEnabled val="1"/>
        </dgm:presLayoutVars>
      </dgm:prSet>
      <dgm:spPr/>
    </dgm:pt>
    <dgm:pt modelId="{82B30E41-AE08-4CB7-B2D1-4150481821DE}" type="pres">
      <dgm:prSet presAssocID="{5D0EEF3C-5B8E-4919-9DCB-7046888AB3E2}" presName="FiveConn_4-5" presStyleLbl="fgAccFollowNode1" presStyleIdx="3" presStyleCnt="4">
        <dgm:presLayoutVars>
          <dgm:bulletEnabled val="1"/>
        </dgm:presLayoutVars>
      </dgm:prSet>
      <dgm:spPr/>
    </dgm:pt>
    <dgm:pt modelId="{DCDE61B7-3878-4B4B-B398-B57087C6CA69}" type="pres">
      <dgm:prSet presAssocID="{5D0EEF3C-5B8E-4919-9DCB-7046888AB3E2}" presName="FiveNodes_1_text" presStyleLbl="node1" presStyleIdx="4" presStyleCnt="5">
        <dgm:presLayoutVars>
          <dgm:bulletEnabled val="1"/>
        </dgm:presLayoutVars>
      </dgm:prSet>
      <dgm:spPr/>
    </dgm:pt>
    <dgm:pt modelId="{B22C4ED8-533C-4DA6-8AD6-8E6DEB0BC7D2}" type="pres">
      <dgm:prSet presAssocID="{5D0EEF3C-5B8E-4919-9DCB-7046888AB3E2}" presName="FiveNodes_2_text" presStyleLbl="node1" presStyleIdx="4" presStyleCnt="5">
        <dgm:presLayoutVars>
          <dgm:bulletEnabled val="1"/>
        </dgm:presLayoutVars>
      </dgm:prSet>
      <dgm:spPr/>
    </dgm:pt>
    <dgm:pt modelId="{B6F440E9-DD6E-41B1-BC61-FA0730F44B9A}" type="pres">
      <dgm:prSet presAssocID="{5D0EEF3C-5B8E-4919-9DCB-7046888AB3E2}" presName="FiveNodes_3_text" presStyleLbl="node1" presStyleIdx="4" presStyleCnt="5">
        <dgm:presLayoutVars>
          <dgm:bulletEnabled val="1"/>
        </dgm:presLayoutVars>
      </dgm:prSet>
      <dgm:spPr/>
    </dgm:pt>
    <dgm:pt modelId="{CF382FA4-D749-4114-9019-90D693D8C8D7}" type="pres">
      <dgm:prSet presAssocID="{5D0EEF3C-5B8E-4919-9DCB-7046888AB3E2}" presName="FiveNodes_4_text" presStyleLbl="node1" presStyleIdx="4" presStyleCnt="5">
        <dgm:presLayoutVars>
          <dgm:bulletEnabled val="1"/>
        </dgm:presLayoutVars>
      </dgm:prSet>
      <dgm:spPr/>
    </dgm:pt>
    <dgm:pt modelId="{3745F74E-6046-4AB2-86C1-983D244A92EB}" type="pres">
      <dgm:prSet presAssocID="{5D0EEF3C-5B8E-4919-9DCB-7046888AB3E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9107113-E826-4A93-B42D-808D664EFEE0}" srcId="{5D0EEF3C-5B8E-4919-9DCB-7046888AB3E2}" destId="{790BB299-E518-46CD-B935-0813D2359628}" srcOrd="4" destOrd="0" parTransId="{2F8C3315-D2E9-4813-9B90-1BBDC5E5C53E}" sibTransId="{A3ACA221-4F43-4C07-B6DE-4B626A298463}"/>
    <dgm:cxn modelId="{BCCF8A18-885C-45DC-85B2-933146169982}" type="presOf" srcId="{AAAF00D6-80E5-469D-8701-84705AA2302F}" destId="{B22C4ED8-533C-4DA6-8AD6-8E6DEB0BC7D2}" srcOrd="1" destOrd="0" presId="urn:microsoft.com/office/officeart/2005/8/layout/vProcess5"/>
    <dgm:cxn modelId="{ADF2FE23-5895-465E-8C9B-4DB616D30EDE}" type="presOf" srcId="{5D0EEF3C-5B8E-4919-9DCB-7046888AB3E2}" destId="{02C61525-2693-4385-BB24-3A02973C045D}" srcOrd="0" destOrd="0" presId="urn:microsoft.com/office/officeart/2005/8/layout/vProcess5"/>
    <dgm:cxn modelId="{AC8B0037-27D0-4910-9D0C-8F34E6D74B3E}" type="presOf" srcId="{22C612B3-DB93-43A4-9CC6-9C81F727CCE1}" destId="{CF382FA4-D749-4114-9019-90D693D8C8D7}" srcOrd="1" destOrd="0" presId="urn:microsoft.com/office/officeart/2005/8/layout/vProcess5"/>
    <dgm:cxn modelId="{8964EB37-FB90-4386-8D45-D52F77F58CC1}" srcId="{5D0EEF3C-5B8E-4919-9DCB-7046888AB3E2}" destId="{22C612B3-DB93-43A4-9CC6-9C81F727CCE1}" srcOrd="3" destOrd="0" parTransId="{99E7A575-FC49-4B7F-966D-6F504315D19E}" sibTransId="{CFF7264C-6B42-4643-BFFB-44D3BB5CE1F6}"/>
    <dgm:cxn modelId="{A5600962-98D7-42D8-AFAA-C6E132FC6062}" type="presOf" srcId="{2007B2B4-677C-4C42-BAFE-D88879722FE5}" destId="{2BB89A41-1EC0-4742-A18D-C25078644EE7}" srcOrd="0" destOrd="0" presId="urn:microsoft.com/office/officeart/2005/8/layout/vProcess5"/>
    <dgm:cxn modelId="{32F0CB54-BEDA-4CE2-A4CF-86D88AF77CF2}" srcId="{5D0EEF3C-5B8E-4919-9DCB-7046888AB3E2}" destId="{073422E9-96BB-41E0-9512-32E044E50C94}" srcOrd="0" destOrd="0" parTransId="{B2B7468D-A5D5-4DEC-B51F-A8C7065B7501}" sibTransId="{2007B2B4-677C-4C42-BAFE-D88879722FE5}"/>
    <dgm:cxn modelId="{37F05B88-7F99-4767-B0A7-695F0E552253}" srcId="{5D0EEF3C-5B8E-4919-9DCB-7046888AB3E2}" destId="{3E304364-2689-4177-98AE-124CBEB12195}" srcOrd="2" destOrd="0" parTransId="{3BF83A10-C6D4-4324-9236-95DFAA05189F}" sibTransId="{1F259FE4-3C12-43BE-9650-3F6727C95477}"/>
    <dgm:cxn modelId="{81D7B48D-30ED-495D-8BC2-BDB3884BC34E}" type="presOf" srcId="{790BB299-E518-46CD-B935-0813D2359628}" destId="{0B6929D8-060A-444B-B5DA-C9D0BA4DF1F5}" srcOrd="0" destOrd="0" presId="urn:microsoft.com/office/officeart/2005/8/layout/vProcess5"/>
    <dgm:cxn modelId="{E7F3BE97-622C-4AEA-BE01-52724C3BF061}" type="presOf" srcId="{790BB299-E518-46CD-B935-0813D2359628}" destId="{3745F74E-6046-4AB2-86C1-983D244A92EB}" srcOrd="1" destOrd="0" presId="urn:microsoft.com/office/officeart/2005/8/layout/vProcess5"/>
    <dgm:cxn modelId="{12EF4A9D-4BE1-4433-B26A-3A90714CAFB8}" type="presOf" srcId="{22C612B3-DB93-43A4-9CC6-9C81F727CCE1}" destId="{B489A554-3DFB-48A6-A8DC-CEB3068F9BFA}" srcOrd="0" destOrd="0" presId="urn:microsoft.com/office/officeart/2005/8/layout/vProcess5"/>
    <dgm:cxn modelId="{8DB0A6A0-38E6-4555-B185-7A1346A17B4A}" type="presOf" srcId="{AAAF00D6-80E5-469D-8701-84705AA2302F}" destId="{694BA9AC-3922-4151-B4E2-F544D49CD536}" srcOrd="0" destOrd="0" presId="urn:microsoft.com/office/officeart/2005/8/layout/vProcess5"/>
    <dgm:cxn modelId="{386B2EB4-52D4-4DAD-822B-5D67A029DE35}" type="presOf" srcId="{073422E9-96BB-41E0-9512-32E044E50C94}" destId="{DCDE61B7-3878-4B4B-B398-B57087C6CA69}" srcOrd="1" destOrd="0" presId="urn:microsoft.com/office/officeart/2005/8/layout/vProcess5"/>
    <dgm:cxn modelId="{A6C092BC-D957-454F-937B-48AC03F65091}" type="presOf" srcId="{3E304364-2689-4177-98AE-124CBEB12195}" destId="{15B8E812-B308-41AC-93FF-32AD3A67B2C9}" srcOrd="0" destOrd="0" presId="urn:microsoft.com/office/officeart/2005/8/layout/vProcess5"/>
    <dgm:cxn modelId="{816D2BC4-FBF7-417C-917D-338E59453CAE}" type="presOf" srcId="{073422E9-96BB-41E0-9512-32E044E50C94}" destId="{320B3345-C3FD-40E9-8ED1-DBD6F150F1A5}" srcOrd="0" destOrd="0" presId="urn:microsoft.com/office/officeart/2005/8/layout/vProcess5"/>
    <dgm:cxn modelId="{B7EEB9CF-7E39-4813-A279-653316C1FA32}" type="presOf" srcId="{1F259FE4-3C12-43BE-9650-3F6727C95477}" destId="{B57FF24D-C94B-441E-81C4-D84CC76CD30C}" srcOrd="0" destOrd="0" presId="urn:microsoft.com/office/officeart/2005/8/layout/vProcess5"/>
    <dgm:cxn modelId="{23E8A9DB-1116-4E1B-8AAE-42CBBC1B85FF}" type="presOf" srcId="{5D6D3762-CE09-40D9-8F33-F56A07A0C890}" destId="{DC229588-2994-4DFD-AB97-18A69535EBC8}" srcOrd="0" destOrd="0" presId="urn:microsoft.com/office/officeart/2005/8/layout/vProcess5"/>
    <dgm:cxn modelId="{5CB2CBE4-9593-492E-A83B-C264696204AD}" srcId="{5D0EEF3C-5B8E-4919-9DCB-7046888AB3E2}" destId="{AAAF00D6-80E5-469D-8701-84705AA2302F}" srcOrd="1" destOrd="0" parTransId="{FD2AC394-AF9A-4914-BAB2-B877A8DCC8BD}" sibTransId="{5D6D3762-CE09-40D9-8F33-F56A07A0C890}"/>
    <dgm:cxn modelId="{05176DF7-5BAF-49A5-8E77-DFE6E5C8D572}" type="presOf" srcId="{CFF7264C-6B42-4643-BFFB-44D3BB5CE1F6}" destId="{82B30E41-AE08-4CB7-B2D1-4150481821DE}" srcOrd="0" destOrd="0" presId="urn:microsoft.com/office/officeart/2005/8/layout/vProcess5"/>
    <dgm:cxn modelId="{D7179FFB-F911-4C7D-A0F7-B1603DA03EF0}" srcId="{5D0EEF3C-5B8E-4919-9DCB-7046888AB3E2}" destId="{926608BE-9F20-44B0-ACBC-543FCE39EF0A}" srcOrd="5" destOrd="0" parTransId="{73C65CB4-370B-4DE1-9BA0-8E01239594C2}" sibTransId="{13FEBA91-E3FE-4893-BA01-80F7260F0848}"/>
    <dgm:cxn modelId="{6A8396FE-8A04-4428-9A68-E4CD27D1CC63}" type="presOf" srcId="{3E304364-2689-4177-98AE-124CBEB12195}" destId="{B6F440E9-DD6E-41B1-BC61-FA0730F44B9A}" srcOrd="1" destOrd="0" presId="urn:microsoft.com/office/officeart/2005/8/layout/vProcess5"/>
    <dgm:cxn modelId="{E6EC3F17-DDDE-42C3-9504-7AAFAAEFA96F}" type="presParOf" srcId="{02C61525-2693-4385-BB24-3A02973C045D}" destId="{3152573C-DDB6-46F1-AF2D-50F26C25FDDC}" srcOrd="0" destOrd="0" presId="urn:microsoft.com/office/officeart/2005/8/layout/vProcess5"/>
    <dgm:cxn modelId="{BBF2AE04-A4DD-4FAC-8FFA-F1D138044B09}" type="presParOf" srcId="{02C61525-2693-4385-BB24-3A02973C045D}" destId="{320B3345-C3FD-40E9-8ED1-DBD6F150F1A5}" srcOrd="1" destOrd="0" presId="urn:microsoft.com/office/officeart/2005/8/layout/vProcess5"/>
    <dgm:cxn modelId="{1A3D1EC5-0573-45BD-99AC-BD1F248568E3}" type="presParOf" srcId="{02C61525-2693-4385-BB24-3A02973C045D}" destId="{694BA9AC-3922-4151-B4E2-F544D49CD536}" srcOrd="2" destOrd="0" presId="urn:microsoft.com/office/officeart/2005/8/layout/vProcess5"/>
    <dgm:cxn modelId="{97F4F5C4-1D9E-44B3-9EAA-A6CCCE755C69}" type="presParOf" srcId="{02C61525-2693-4385-BB24-3A02973C045D}" destId="{15B8E812-B308-41AC-93FF-32AD3A67B2C9}" srcOrd="3" destOrd="0" presId="urn:microsoft.com/office/officeart/2005/8/layout/vProcess5"/>
    <dgm:cxn modelId="{2D706DF5-BD57-4F61-8FAC-5A550223E36C}" type="presParOf" srcId="{02C61525-2693-4385-BB24-3A02973C045D}" destId="{B489A554-3DFB-48A6-A8DC-CEB3068F9BFA}" srcOrd="4" destOrd="0" presId="urn:microsoft.com/office/officeart/2005/8/layout/vProcess5"/>
    <dgm:cxn modelId="{7CA9BF0A-F827-471A-9F93-BAF1B73C6280}" type="presParOf" srcId="{02C61525-2693-4385-BB24-3A02973C045D}" destId="{0B6929D8-060A-444B-B5DA-C9D0BA4DF1F5}" srcOrd="5" destOrd="0" presId="urn:microsoft.com/office/officeart/2005/8/layout/vProcess5"/>
    <dgm:cxn modelId="{AA2790EE-31B2-4800-9C7D-BF3A0CCDADEF}" type="presParOf" srcId="{02C61525-2693-4385-BB24-3A02973C045D}" destId="{2BB89A41-1EC0-4742-A18D-C25078644EE7}" srcOrd="6" destOrd="0" presId="urn:microsoft.com/office/officeart/2005/8/layout/vProcess5"/>
    <dgm:cxn modelId="{1765118C-5EE7-44F5-A4B5-EE3021828FE9}" type="presParOf" srcId="{02C61525-2693-4385-BB24-3A02973C045D}" destId="{DC229588-2994-4DFD-AB97-18A69535EBC8}" srcOrd="7" destOrd="0" presId="urn:microsoft.com/office/officeart/2005/8/layout/vProcess5"/>
    <dgm:cxn modelId="{0ED9513D-D8A7-4FC3-8C93-1783C896B0F4}" type="presParOf" srcId="{02C61525-2693-4385-BB24-3A02973C045D}" destId="{B57FF24D-C94B-441E-81C4-D84CC76CD30C}" srcOrd="8" destOrd="0" presId="urn:microsoft.com/office/officeart/2005/8/layout/vProcess5"/>
    <dgm:cxn modelId="{47A1B758-2462-464C-8A9D-F99A6A976F0E}" type="presParOf" srcId="{02C61525-2693-4385-BB24-3A02973C045D}" destId="{82B30E41-AE08-4CB7-B2D1-4150481821DE}" srcOrd="9" destOrd="0" presId="urn:microsoft.com/office/officeart/2005/8/layout/vProcess5"/>
    <dgm:cxn modelId="{A8689A1D-C56B-448E-A9E9-0200E5D30CFB}" type="presParOf" srcId="{02C61525-2693-4385-BB24-3A02973C045D}" destId="{DCDE61B7-3878-4B4B-B398-B57087C6CA69}" srcOrd="10" destOrd="0" presId="urn:microsoft.com/office/officeart/2005/8/layout/vProcess5"/>
    <dgm:cxn modelId="{0CDDF310-0A8B-475D-8247-572DAB30CC5B}" type="presParOf" srcId="{02C61525-2693-4385-BB24-3A02973C045D}" destId="{B22C4ED8-533C-4DA6-8AD6-8E6DEB0BC7D2}" srcOrd="11" destOrd="0" presId="urn:microsoft.com/office/officeart/2005/8/layout/vProcess5"/>
    <dgm:cxn modelId="{131EB203-A0ED-49DA-9654-506657521950}" type="presParOf" srcId="{02C61525-2693-4385-BB24-3A02973C045D}" destId="{B6F440E9-DD6E-41B1-BC61-FA0730F44B9A}" srcOrd="12" destOrd="0" presId="urn:microsoft.com/office/officeart/2005/8/layout/vProcess5"/>
    <dgm:cxn modelId="{8D09FBEB-CB55-4974-A4E2-AAF94BF1B3D8}" type="presParOf" srcId="{02C61525-2693-4385-BB24-3A02973C045D}" destId="{CF382FA4-D749-4114-9019-90D693D8C8D7}" srcOrd="13" destOrd="0" presId="urn:microsoft.com/office/officeart/2005/8/layout/vProcess5"/>
    <dgm:cxn modelId="{A48C277D-AFE9-4FB9-939D-11C2884AF940}" type="presParOf" srcId="{02C61525-2693-4385-BB24-3A02973C045D}" destId="{3745F74E-6046-4AB2-86C1-983D244A92E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B3345-C3FD-40E9-8ED1-DBD6F150F1A5}">
      <dsp:nvSpPr>
        <dsp:cNvPr id="0" name=""/>
        <dsp:cNvSpPr/>
      </dsp:nvSpPr>
      <dsp:spPr>
        <a:xfrm>
          <a:off x="0" y="0"/>
          <a:ext cx="5728793" cy="9076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it-IT" sz="1700" kern="1200" dirty="0"/>
            <a:t>Informare tempestivamente dell’accaduto la Direzione strategica, il Risk Manager</a:t>
          </a:r>
        </a:p>
      </dsp:txBody>
      <dsp:txXfrm>
        <a:off x="26583" y="26583"/>
        <a:ext cx="4643217" cy="854446"/>
      </dsp:txXfrm>
    </dsp:sp>
    <dsp:sp modelId="{694BA9AC-3922-4151-B4E2-F544D49CD536}">
      <dsp:nvSpPr>
        <dsp:cNvPr id="0" name=""/>
        <dsp:cNvSpPr/>
      </dsp:nvSpPr>
      <dsp:spPr>
        <a:xfrm>
          <a:off x="427799" y="1033670"/>
          <a:ext cx="5728793" cy="907612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Se l’evento ha le caratteristiche dell’evento sentinella si effettua la</a:t>
          </a:r>
          <a:r>
            <a:rPr lang="it-IT" sz="1700" b="1" kern="1200" dirty="0"/>
            <a:t> segnalazione al Ministero della Salute </a:t>
          </a:r>
          <a:r>
            <a:rPr lang="it-IT" sz="1700" kern="1200" dirty="0"/>
            <a:t>(scheda A SIMES)</a:t>
          </a:r>
        </a:p>
      </dsp:txBody>
      <dsp:txXfrm>
        <a:off x="454382" y="1060253"/>
        <a:ext cx="4657879" cy="854446"/>
      </dsp:txXfrm>
    </dsp:sp>
    <dsp:sp modelId="{15B8E812-B308-41AC-93FF-32AD3A67B2C9}">
      <dsp:nvSpPr>
        <dsp:cNvPr id="0" name=""/>
        <dsp:cNvSpPr/>
      </dsp:nvSpPr>
      <dsp:spPr>
        <a:xfrm>
          <a:off x="855598" y="2067340"/>
          <a:ext cx="5728793" cy="90761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Procedere </a:t>
          </a:r>
          <a:r>
            <a:rPr lang="it-IT" sz="1700" b="1" kern="1200" dirty="0"/>
            <a:t>all’analisi dell’evento</a:t>
          </a:r>
          <a:r>
            <a:rPr lang="it-IT" sz="1700" kern="1200" dirty="0"/>
            <a:t> mediante </a:t>
          </a:r>
          <a:r>
            <a:rPr lang="it-IT" sz="1700" b="1" kern="1200" dirty="0"/>
            <a:t>Root Cause Analysis (RCA) o </a:t>
          </a:r>
          <a:r>
            <a:rPr lang="it-IT" sz="1700" b="1" kern="1200" dirty="0" err="1"/>
            <a:t>significant</a:t>
          </a:r>
          <a:r>
            <a:rPr lang="it-IT" sz="1700" b="1" kern="1200" dirty="0"/>
            <a:t> event audit (SEA)</a:t>
          </a:r>
          <a:endParaRPr lang="it-IT" sz="1700" kern="1200" dirty="0"/>
        </a:p>
      </dsp:txBody>
      <dsp:txXfrm>
        <a:off x="882181" y="2093923"/>
        <a:ext cx="4657879" cy="854446"/>
      </dsp:txXfrm>
    </dsp:sp>
    <dsp:sp modelId="{B489A554-3DFB-48A6-A8DC-CEB3068F9BFA}">
      <dsp:nvSpPr>
        <dsp:cNvPr id="0" name=""/>
        <dsp:cNvSpPr/>
      </dsp:nvSpPr>
      <dsp:spPr>
        <a:xfrm>
          <a:off x="1283398" y="3101010"/>
          <a:ext cx="5728793" cy="907612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Predisporre un piano d’azione fattibile e potenzialmente in grado di prevenire il </a:t>
          </a:r>
          <a:r>
            <a:rPr lang="it-IT" sz="1700" kern="1200" dirty="0" err="1"/>
            <a:t>ri</a:t>
          </a:r>
          <a:r>
            <a:rPr lang="it-IT" sz="1700" kern="1200" dirty="0"/>
            <a:t>-accadimento di eventi analoghi</a:t>
          </a:r>
        </a:p>
      </dsp:txBody>
      <dsp:txXfrm>
        <a:off x="1309981" y="3127593"/>
        <a:ext cx="4657879" cy="854446"/>
      </dsp:txXfrm>
    </dsp:sp>
    <dsp:sp modelId="{0B6929D8-060A-444B-B5DA-C9D0BA4DF1F5}">
      <dsp:nvSpPr>
        <dsp:cNvPr id="0" name=""/>
        <dsp:cNvSpPr/>
      </dsp:nvSpPr>
      <dsp:spPr>
        <a:xfrm>
          <a:off x="1711197" y="4134680"/>
          <a:ext cx="5728793" cy="90761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Completa la segnalazione al Ministero (scheda B) inserendo l’analisi delle cause e dei fattori contribuenti e il piano d’azione</a:t>
          </a:r>
        </a:p>
      </dsp:txBody>
      <dsp:txXfrm>
        <a:off x="1737780" y="4161263"/>
        <a:ext cx="4657879" cy="854446"/>
      </dsp:txXfrm>
    </dsp:sp>
    <dsp:sp modelId="{2BB89A41-1EC0-4742-A18D-C25078644EE7}">
      <dsp:nvSpPr>
        <dsp:cNvPr id="0" name=""/>
        <dsp:cNvSpPr/>
      </dsp:nvSpPr>
      <dsp:spPr>
        <a:xfrm>
          <a:off x="5138844" y="663061"/>
          <a:ext cx="589948" cy="589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5271582" y="663061"/>
        <a:ext cx="324472" cy="443936"/>
      </dsp:txXfrm>
    </dsp:sp>
    <dsp:sp modelId="{DC229588-2994-4DFD-AB97-18A69535EBC8}">
      <dsp:nvSpPr>
        <dsp:cNvPr id="0" name=""/>
        <dsp:cNvSpPr/>
      </dsp:nvSpPr>
      <dsp:spPr>
        <a:xfrm>
          <a:off x="5566644" y="1696731"/>
          <a:ext cx="589948" cy="589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5699382" y="1696731"/>
        <a:ext cx="324472" cy="443936"/>
      </dsp:txXfrm>
    </dsp:sp>
    <dsp:sp modelId="{B57FF24D-C94B-441E-81C4-D84CC76CD30C}">
      <dsp:nvSpPr>
        <dsp:cNvPr id="0" name=""/>
        <dsp:cNvSpPr/>
      </dsp:nvSpPr>
      <dsp:spPr>
        <a:xfrm>
          <a:off x="5994443" y="2715274"/>
          <a:ext cx="589948" cy="589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6127181" y="2715274"/>
        <a:ext cx="324472" cy="443936"/>
      </dsp:txXfrm>
    </dsp:sp>
    <dsp:sp modelId="{82B30E41-AE08-4CB7-B2D1-4150481821DE}">
      <dsp:nvSpPr>
        <dsp:cNvPr id="0" name=""/>
        <dsp:cNvSpPr/>
      </dsp:nvSpPr>
      <dsp:spPr>
        <a:xfrm>
          <a:off x="6422243" y="3759029"/>
          <a:ext cx="589948" cy="589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6554981" y="3759029"/>
        <a:ext cx="324472" cy="443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422CE-A506-485F-B438-8FD9225F504D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3611-A4DE-4D5B-9AF7-2874CD28A8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04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3611-A4DE-4D5B-9AF7-2874CD28A85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93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3611-A4DE-4D5B-9AF7-2874CD28A85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47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A4195-5C45-5863-FCB4-A3E7DD23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594887C-868C-9DA7-485C-2E3CA5186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16CD5E8-AD39-F1D0-D070-236D5F572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DE2C40-594A-3C15-F6DC-8CFF8FA93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3611-A4DE-4D5B-9AF7-2874CD28A85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27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25CC1-31EA-17E3-AEA4-63940754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E5894F7-D9FA-E7EC-4335-50BE0EBBB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89003F4-F04C-222B-377E-2A255613C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296C35-7935-4561-D27C-94F4F0731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3611-A4DE-4D5B-9AF7-2874CD28A85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0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3611-A4DE-4D5B-9AF7-2874CD28A85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55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19E353-B94C-4F0F-99CB-89078D4C8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832076-21FE-4DDE-8551-33966C37E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481B4-B2F0-4DFD-A57B-67571AB5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E1E289-27D8-4E0E-8227-E4C898AF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2BF3D7-AD9A-4C35-9930-E1FAC793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96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40A29-E37D-46D7-A1EB-CF65BD04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D6B41D-45D8-4183-91AC-50F9FD52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37948B-C379-4C39-9AC8-8DF6D73E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1905B4-2F61-4028-A1E5-CA8ABC30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534B2F-1335-48B2-9129-58E7B83D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15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87E3E4-C7C1-41FD-92CC-98DD6B06A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2924BE-131F-41F7-B7C5-72584E291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4B46DD-5223-4049-930E-7D420017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236BF1-5F1C-40F3-A555-C870E743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110FC5-4B28-4EE8-B7B7-2734A450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17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su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75104"/>
            <a:ext cx="12193057" cy="1828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57" y="6215741"/>
            <a:ext cx="12193057" cy="46333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4833" y="1892084"/>
            <a:ext cx="10515600" cy="2111745"/>
          </a:xfrm>
        </p:spPr>
        <p:txBody>
          <a:bodyPr>
            <a:normAutofit/>
          </a:bodyPr>
          <a:lstStyle>
            <a:lvl1pPr algn="ctr">
              <a:defRPr sz="4800" cap="all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90871" y="5828645"/>
            <a:ext cx="182895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361D5-44F3-49CE-84B8-126A63F8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DAC078-4EC9-491A-8AB2-AFC0CA85C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911085-6321-4FE3-9DA0-F5326E70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04EC57-0D75-4CE4-86E8-DF627C8C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4D24C4-460C-4297-A2C6-9B1FFAEB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74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1B6EE-C1DA-460D-B02E-1582A58B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948B5E-CDAF-4DA8-A619-3F13DFB8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912DBC-7C4F-4C64-81DF-907E7817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C5A80B-C631-46CD-B57B-5B9094EB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EFA43F-4B99-41BD-AF78-12C4A22A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97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63E56A-094D-433E-A278-C73DD080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4204E9-D0D5-4C33-B299-82FC8F850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493087-E8AF-4794-9D83-A2820C061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74DA1C-6795-4990-812C-1E9B3144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7DD3F-AB00-44BE-A776-1371C530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CCF4B-07C6-4A18-BF14-57181E62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66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F9B21-8416-41FA-ADDC-D42699D8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74C619-C165-4C4F-9582-BB8BABAA9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026E94-083B-4D6C-B33F-2A2CBFB83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E367DB1-63BD-4F07-B7E4-AC815A4E0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DEC42B6-95B5-4967-9CB5-6DE67075D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115E4E8-EAA9-4F07-AF8F-E0400C26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0A2646-5902-4B5B-B09D-EFDDDD48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1E870B-2F63-4ED8-A463-5DD8B476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04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951B22-5402-4A22-AB14-1D9DC6F3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459F65-B7DC-481B-8322-85B9DB59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72D0F22-6719-4A34-8B17-54975535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D727B5-F3D0-4EA9-8A9B-202D9D28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88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6285B6-9A1F-49E4-9115-C31B5E45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D7B90D-62D3-4101-BEA0-051C5382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4D094F-FF81-494A-AAF5-6A15335A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59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B905F8-2A19-4EDA-B0A8-62D5C610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BF28C8-85E1-40BD-BCF5-FEE7528B3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12C36A-72D3-44B3-A821-C3DBF3E8D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FF7245-B235-4E67-AEE1-176D5990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554176-0BBB-4EF6-95C5-EAE6EE97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637F99-4C40-41AB-88EA-242DA834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12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30D9D6-4122-43E1-B3A3-54009387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06062AC-FD27-4147-AA69-AF0BDF0BE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75F274-F084-4140-B16C-13528BB9F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EB768-5D7B-4767-B07E-E03668B6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E87D2C-6878-40A9-95B7-DD18ED45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5B2650-1D21-4D46-A9AD-FA496301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85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CFA418-D83B-478B-8AED-EE0139D5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3757-649E-401B-9161-CC7E830CC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D84AFD-4094-4AC5-B2AC-4A3E26445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F8C5-BA6F-4531-B32D-95780EA8106E}" type="datetimeFigureOut">
              <a:rPr lang="it-IT" smtClean="0"/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285EB0-8C12-4A54-AFCC-9DB69A9F8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F9B1D6-E255-4882-9D21-2B95A18E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10CC-0313-416C-9C49-E4FB5AC45B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37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07166" y="3853318"/>
            <a:ext cx="10514367" cy="1076491"/>
          </a:xfrm>
        </p:spPr>
        <p:txBody>
          <a:bodyPr>
            <a:normAutofit/>
          </a:bodyPr>
          <a:lstStyle/>
          <a:p>
            <a:r>
              <a:rPr lang="it-IT" sz="5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 e sicurezza delle cure</a:t>
            </a:r>
            <a:endParaRPr lang="it-IT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FE1923-CF3F-4300-90C1-C4913540E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" b="29698"/>
          <a:stretch/>
        </p:blipFill>
        <p:spPr>
          <a:xfrm>
            <a:off x="168964" y="174626"/>
            <a:ext cx="11854070" cy="3254374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E61DF07C-12E6-47BA-8D7F-5B349EE4AE28}"/>
              </a:ext>
            </a:extLst>
          </p:cNvPr>
          <p:cNvSpPr txBox="1">
            <a:spLocks/>
          </p:cNvSpPr>
          <p:nvPr/>
        </p:nvSpPr>
        <p:spPr>
          <a:xfrm>
            <a:off x="168964" y="6284940"/>
            <a:ext cx="9144000" cy="3095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/>
              <a:t>Dr.ssa Romina Perossa - Responsabile SSD Rischio clinico, Qualità e Accreditamento ASUGI</a:t>
            </a:r>
          </a:p>
          <a:p>
            <a:pPr marL="0" indent="0">
              <a:buNone/>
            </a:pP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38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5CF054-E5FD-46EE-B019-20FFF00F103A}"/>
              </a:ext>
            </a:extLst>
          </p:cNvPr>
          <p:cNvSpPr txBox="1"/>
          <p:nvPr/>
        </p:nvSpPr>
        <p:spPr>
          <a:xfrm>
            <a:off x="314322" y="1365448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Evento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sentinella</a:t>
            </a:r>
            <a:endParaRPr lang="en-US" sz="34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Morte o grave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danno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correlato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ad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errore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e/o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ritardo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di </a:t>
            </a:r>
            <a:r>
              <a:rPr lang="en-US" sz="34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diagnosi</a:t>
            </a:r>
            <a:r>
              <a:rPr lang="en-US" sz="3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medica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F19D8C-BCCF-45B3-B5D8-38CBE2DAC8ED}"/>
              </a:ext>
            </a:extLst>
          </p:cNvPr>
          <p:cNvSpPr txBox="1"/>
          <p:nvPr/>
        </p:nvSpPr>
        <p:spPr>
          <a:xfrm>
            <a:off x="4810259" y="649480"/>
            <a:ext cx="6944861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La signora L. 88 anni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Accesso al Pronto </a:t>
            </a:r>
            <a:r>
              <a:rPr lang="en-US" sz="2400" dirty="0" err="1"/>
              <a:t>Soccorso</a:t>
            </a:r>
            <a:r>
              <a:rPr lang="en-US" sz="2400" dirty="0"/>
              <a:t> per </a:t>
            </a:r>
            <a:r>
              <a:rPr lang="en-US" sz="2400" dirty="0" err="1"/>
              <a:t>frattura</a:t>
            </a:r>
            <a:r>
              <a:rPr lang="en-US" sz="2400" dirty="0"/>
              <a:t> di </a:t>
            </a:r>
            <a:r>
              <a:rPr lang="en-US" sz="2400" dirty="0" err="1"/>
              <a:t>femore</a:t>
            </a:r>
            <a:r>
              <a:rPr lang="en-US" sz="2400" dirty="0"/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u="none" strike="noStrike" baseline="0" dirty="0"/>
              <a:t>Tra </a:t>
            </a:r>
            <a:r>
              <a:rPr lang="en-US" sz="2400" b="0" u="none" strike="noStrike" baseline="0" dirty="0" err="1"/>
              <a:t>gli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esami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preoperatori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veniva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effettuata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una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radiografia</a:t>
            </a:r>
            <a:r>
              <a:rPr lang="en-US" sz="2400" b="0" u="none" strike="noStrike" baseline="0" dirty="0"/>
              <a:t> del </a:t>
            </a:r>
            <a:r>
              <a:rPr lang="en-US" sz="2400" b="0" u="none" strike="noStrike" baseline="0" dirty="0" err="1"/>
              <a:t>torace</a:t>
            </a:r>
            <a:r>
              <a:rPr lang="en-US" sz="2400" b="0" u="none" strike="noStrike" baseline="0" dirty="0"/>
              <a:t>, </a:t>
            </a:r>
            <a:r>
              <a:rPr lang="en-US" sz="2400" b="0" u="none" strike="noStrike" baseline="0" dirty="0" err="1"/>
              <a:t>che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evidenziava</a:t>
            </a:r>
            <a:r>
              <a:rPr lang="en-US" sz="2400" b="0" u="none" strike="noStrike" baseline="0" dirty="0"/>
              <a:t> “</a:t>
            </a:r>
            <a:r>
              <a:rPr lang="en-US" sz="2400" b="0" i="1" u="none" strike="noStrike" baseline="0" dirty="0" err="1"/>
              <a:t>opacità</a:t>
            </a:r>
            <a:r>
              <a:rPr lang="en-US" sz="2400" b="0" i="1" u="none" strike="noStrike" baseline="0" dirty="0"/>
              <a:t> </a:t>
            </a:r>
            <a:r>
              <a:rPr lang="en-US" sz="2400" b="0" i="1" u="none" strike="noStrike" baseline="0" dirty="0" err="1"/>
              <a:t>rotondeggiante</a:t>
            </a:r>
            <a:r>
              <a:rPr lang="en-US" sz="2400" b="0" i="1" u="none" strike="noStrike" baseline="0" dirty="0"/>
              <a:t> di 37 mm di </a:t>
            </a:r>
            <a:r>
              <a:rPr lang="en-US" sz="2400" b="0" i="1" u="none" strike="noStrike" baseline="0" dirty="0" err="1"/>
              <a:t>maggior</a:t>
            </a:r>
            <a:r>
              <a:rPr lang="en-US" sz="2400" b="0" i="1" u="none" strike="noStrike" baseline="0" dirty="0"/>
              <a:t> </a:t>
            </a:r>
            <a:r>
              <a:rPr lang="en-US" sz="2400" b="0" i="1" u="none" strike="noStrike" baseline="0" dirty="0" err="1"/>
              <a:t>diametro</a:t>
            </a:r>
            <a:r>
              <a:rPr lang="en-US" sz="2400" b="0" i="1" u="none" strike="noStrike" baseline="0" dirty="0"/>
              <a:t> </a:t>
            </a:r>
            <a:r>
              <a:rPr lang="en-US" sz="2400" b="0" i="1" u="none" strike="noStrike" baseline="0" dirty="0" err="1"/>
              <a:t>meritevole</a:t>
            </a:r>
            <a:r>
              <a:rPr lang="en-US" sz="2400" b="0" i="1" u="none" strike="noStrike" baseline="0" dirty="0"/>
              <a:t> di </a:t>
            </a:r>
            <a:r>
              <a:rPr lang="en-US" sz="2400" b="0" i="1" u="none" strike="noStrike" baseline="0" dirty="0" err="1"/>
              <a:t>approfondimento</a:t>
            </a:r>
            <a:r>
              <a:rPr lang="en-US" sz="2400" b="0" i="1" u="none" strike="noStrike" baseline="0" dirty="0"/>
              <a:t> TC</a:t>
            </a:r>
            <a:r>
              <a:rPr lang="en-US" sz="2400" b="0" u="none" strike="noStrike" baseline="0" dirty="0"/>
              <a:t>”.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u="none" strike="noStrike" baseline="0" dirty="0"/>
              <a:t>La TC non </a:t>
            </a:r>
            <a:r>
              <a:rPr lang="en-US" sz="2400" b="0" u="none" strike="noStrike" baseline="0" dirty="0" err="1"/>
              <a:t>veniva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richiesta</a:t>
            </a:r>
            <a:r>
              <a:rPr lang="en-US" sz="2400" b="0" u="none" strike="noStrike" baseline="0" dirty="0"/>
              <a:t>, la </a:t>
            </a:r>
            <a:r>
              <a:rPr lang="en-US" sz="2400" b="0" u="none" strike="noStrike" baseline="0" dirty="0" err="1"/>
              <a:t>paziente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veniva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sottoposta</a:t>
            </a:r>
            <a:r>
              <a:rPr lang="en-US" sz="2400" b="0" u="none" strike="noStrike" baseline="0" dirty="0"/>
              <a:t> ad </a:t>
            </a:r>
            <a:r>
              <a:rPr lang="en-US" sz="2400" b="0" u="none" strike="noStrike" baseline="0" dirty="0" err="1"/>
              <a:t>intervento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chirurgico</a:t>
            </a:r>
            <a:r>
              <a:rPr lang="en-US" sz="2400" b="0" u="none" strike="noStrike" baseline="0" dirty="0"/>
              <a:t> e </a:t>
            </a:r>
            <a:r>
              <a:rPr lang="en-US" sz="2400" b="0" u="none" strike="noStrike" baseline="0" dirty="0" err="1"/>
              <a:t>successivamente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dimessa</a:t>
            </a:r>
            <a:r>
              <a:rPr lang="en-US" sz="2400" b="0" u="none" strike="noStrike" baseline="0" dirty="0"/>
              <a:t>: </a:t>
            </a:r>
            <a:r>
              <a:rPr lang="en-US" sz="2400" b="0" u="none" strike="noStrike" baseline="0" dirty="0" err="1"/>
              <a:t>nella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lettera</a:t>
            </a:r>
            <a:r>
              <a:rPr lang="en-US" sz="2400" b="0" u="none" strike="noStrike" baseline="0" dirty="0"/>
              <a:t> di </a:t>
            </a:r>
            <a:r>
              <a:rPr lang="en-US" sz="2400" b="0" u="none" strike="noStrike" baseline="0" dirty="0" err="1"/>
              <a:t>dimissione</a:t>
            </a:r>
            <a:r>
              <a:rPr lang="en-US" sz="2400" b="0" u="none" strike="noStrike" baseline="0" dirty="0"/>
              <a:t> non </a:t>
            </a:r>
            <a:r>
              <a:rPr lang="en-US" sz="2400" b="0" u="none" strike="noStrike" baseline="0" dirty="0" err="1"/>
              <a:t>viene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fatta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menzione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della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radiografia</a:t>
            </a:r>
            <a:r>
              <a:rPr lang="en-US" sz="2400" b="0" u="none" strike="noStrike" baseline="0" dirty="0"/>
              <a:t> del </a:t>
            </a:r>
            <a:r>
              <a:rPr lang="en-US" sz="2400" b="0" u="none" strike="noStrike" baseline="0" dirty="0" err="1"/>
              <a:t>torace</a:t>
            </a:r>
            <a:r>
              <a:rPr lang="en-US" sz="2400" b="0" u="none" strike="noStrike" baseline="0" dirty="0"/>
              <a:t> né del </a:t>
            </a:r>
            <a:r>
              <a:rPr lang="en-US" sz="2400" b="0" u="none" strike="noStrike" baseline="0" dirty="0" err="1"/>
              <a:t>suo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esito</a:t>
            </a:r>
            <a:r>
              <a:rPr lang="en-US" sz="2400" b="0" u="none" strike="noStrike" baseline="0" dirty="0"/>
              <a:t>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400" b="0" u="none" strike="noStrike" baseline="0" dirty="0" err="1"/>
              <a:t>Seguivano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ricovero</a:t>
            </a:r>
            <a:r>
              <a:rPr lang="en-US" sz="2400" b="0" u="none" strike="noStrike" baseline="0" dirty="0"/>
              <a:t> in RSA e </a:t>
            </a:r>
            <a:r>
              <a:rPr lang="en-US" sz="2400" b="0" u="none" strike="noStrike" baseline="0" dirty="0" err="1"/>
              <a:t>dimissione</a:t>
            </a:r>
            <a:r>
              <a:rPr lang="en-US" sz="2400" b="0" u="none" strike="noStrike" baseline="0" dirty="0"/>
              <a:t> a </a:t>
            </a:r>
            <a:r>
              <a:rPr lang="en-US" sz="2400" b="0" u="none" strike="noStrike" baseline="0" dirty="0" err="1"/>
              <a:t>domicilio</a:t>
            </a:r>
            <a:r>
              <a:rPr lang="en-US" sz="2400" b="0" u="none" strike="noStrike" baseline="0" dirty="0"/>
              <a:t> 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u="none" strike="noStrike" baseline="0" dirty="0"/>
              <a:t>A due anni di </a:t>
            </a:r>
            <a:r>
              <a:rPr lang="en-US" sz="2400" b="0" u="none" strike="noStrike" baseline="0" dirty="0" err="1"/>
              <a:t>distanza</a:t>
            </a:r>
            <a:r>
              <a:rPr lang="en-US" sz="2400" b="0" u="none" strike="noStrike" baseline="0" dirty="0"/>
              <a:t>, per il </a:t>
            </a:r>
            <a:r>
              <a:rPr lang="en-US" sz="2400" b="0" u="none" strike="noStrike" baseline="0" dirty="0" err="1"/>
              <a:t>peggioramento</a:t>
            </a:r>
            <a:r>
              <a:rPr lang="en-US" sz="2400" b="0" u="none" strike="noStrike" baseline="0" dirty="0"/>
              <a:t> di </a:t>
            </a:r>
            <a:r>
              <a:rPr lang="en-US" sz="2400" b="0" u="none" strike="noStrike" baseline="0" dirty="0" err="1"/>
              <a:t>dispnea</a:t>
            </a:r>
            <a:r>
              <a:rPr lang="en-US" sz="2400" b="0" u="none" strike="noStrike" baseline="0" dirty="0"/>
              <a:t> da </a:t>
            </a:r>
            <a:r>
              <a:rPr lang="en-US" sz="2400" b="0" u="none" strike="noStrike" baseline="0" dirty="0" err="1"/>
              <a:t>sforzo</a:t>
            </a:r>
            <a:r>
              <a:rPr lang="en-US" sz="2400" b="0" u="none" strike="noStrike" baseline="0" dirty="0"/>
              <a:t>, </a:t>
            </a:r>
            <a:r>
              <a:rPr lang="en-US" sz="2400" b="0" u="none" strike="noStrike" baseline="0" dirty="0" err="1"/>
              <a:t>veniva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posta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diagnosi</a:t>
            </a:r>
            <a:r>
              <a:rPr lang="en-US" sz="2400" b="0" u="none" strike="noStrike" baseline="0" dirty="0"/>
              <a:t> di neoplasia </a:t>
            </a:r>
            <a:r>
              <a:rPr lang="en-US" sz="2400" b="0" u="none" strike="noStrike" baseline="0" dirty="0" err="1"/>
              <a:t>polmonare</a:t>
            </a:r>
            <a:r>
              <a:rPr lang="en-US" sz="2400" b="0" u="none" strike="noStrike" baseline="0" dirty="0"/>
              <a:t> </a:t>
            </a:r>
            <a:r>
              <a:rPr lang="en-US" sz="2400" b="0" u="none" strike="noStrike" baseline="0" dirty="0" err="1"/>
              <a:t>metastatica</a:t>
            </a:r>
            <a:r>
              <a:rPr lang="en-US" sz="2400" b="0" u="none" strike="noStrike" baseline="0" dirty="0"/>
              <a:t>. </a:t>
            </a:r>
            <a:r>
              <a:rPr lang="en-US" sz="2400" b="0" u="none" strike="noStrike" baseline="0" dirty="0" err="1"/>
              <a:t>Decesso</a:t>
            </a:r>
            <a:r>
              <a:rPr lang="en-US" sz="2400" b="0" u="none" strike="noStrike" baseline="0" dirty="0"/>
              <a:t>. 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2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5B35E-E7AE-6EF2-744C-C33F20D8A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742060C2-BB11-21DB-DCA4-EFFBE8E43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475AE3AD-197A-EECC-C891-80F598C4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65DEEC66-4074-1DBF-12A4-0C5694059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4C4B15-491D-08D3-32E8-38BB9D1B0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7C8436-D905-4351-89D5-EEC3900D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EE39695-B9F2-EA8D-0326-3D4CFEC4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6A12C5-AA36-913B-FB2B-50AAE7E4D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3EEDA1-27D6-DFE5-0F30-425F30833FBB}"/>
              </a:ext>
            </a:extLst>
          </p:cNvPr>
          <p:cNvSpPr txBox="1"/>
          <p:nvPr/>
        </p:nvSpPr>
        <p:spPr>
          <a:xfrm>
            <a:off x="466722" y="14504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sentinella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Perchè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è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successo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1A8B094-80CB-A5C0-C350-D6A5432FE8FD}"/>
              </a:ext>
            </a:extLst>
          </p:cNvPr>
          <p:cNvSpPr/>
          <p:nvPr/>
        </p:nvSpPr>
        <p:spPr>
          <a:xfrm>
            <a:off x="4504548" y="1176403"/>
            <a:ext cx="7082625" cy="21078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lvl="0"/>
            <a:r>
              <a:rPr lang="en-US" sz="2000" b="1" dirty="0"/>
              <a:t>CAUSE E FATTORI ORGANIZZATIVI</a:t>
            </a:r>
            <a:endParaRPr lang="it-IT" sz="2000" dirty="0"/>
          </a:p>
          <a:p>
            <a:pPr marL="1524000" lvl="1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</a:rPr>
              <a:t>Mancanza di percorso strutturato e codificato per la stampa e successiva presa visione (da parte dei medici) degli accertamenti prescritti nel corso del ricovero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AEB705B-BCEA-0F02-5D0F-C0E39E6A4178}"/>
              </a:ext>
            </a:extLst>
          </p:cNvPr>
          <p:cNvSpPr/>
          <p:nvPr/>
        </p:nvSpPr>
        <p:spPr>
          <a:xfrm>
            <a:off x="4562221" y="1508030"/>
            <a:ext cx="1532255" cy="1472342"/>
          </a:xfrm>
          <a:prstGeom prst="roundRect">
            <a:avLst>
              <a:gd name="adj" fmla="val 10000"/>
            </a:avLst>
          </a:prstGeom>
          <a:blipFill rotWithShape="1">
            <a:blip r:embed="rId4"/>
            <a:srcRect/>
            <a:stretch>
              <a:fillRect t="-7000" b="-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69A20C2-C720-D644-9EA1-22C52EB35B33}"/>
              </a:ext>
            </a:extLst>
          </p:cNvPr>
          <p:cNvSpPr/>
          <p:nvPr/>
        </p:nvSpPr>
        <p:spPr>
          <a:xfrm>
            <a:off x="4612855" y="3721614"/>
            <a:ext cx="7082625" cy="23265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lvl="0"/>
            <a:r>
              <a:rPr lang="it-IT" sz="2000" b="1" dirty="0"/>
              <a:t>CAUSE E FATTORI LEGATI ALLA COMUNICAZIONE</a:t>
            </a:r>
          </a:p>
          <a:p>
            <a:pPr marL="1524000"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</a:rPr>
              <a:t>Incompleta verifica e registrazione (nella lettera di dimissione) degli accertamenti diagnostici effettuati durante il ricovero.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4410F3D-F25D-95B9-85FA-D6EE7849476C}"/>
              </a:ext>
            </a:extLst>
          </p:cNvPr>
          <p:cNvSpPr/>
          <p:nvPr/>
        </p:nvSpPr>
        <p:spPr>
          <a:xfrm>
            <a:off x="4683832" y="4208681"/>
            <a:ext cx="1532255" cy="1472342"/>
          </a:xfrm>
          <a:prstGeom prst="roundRect">
            <a:avLst>
              <a:gd name="adj" fmla="val 10000"/>
            </a:avLst>
          </a:prstGeom>
          <a:blipFill rotWithShape="1">
            <a:blip r:embed="rId5"/>
            <a:srcRect/>
            <a:stretch>
              <a:fillRect l="-51000" r="-5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26189"/>
              <a:satOff val="-1446"/>
              <a:lumOff val="55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3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551B0AA-7747-4C05-89AE-ABB86D54B9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8" t="1972" r="10318"/>
          <a:stretch/>
        </p:blipFill>
        <p:spPr>
          <a:xfrm>
            <a:off x="2034072" y="625152"/>
            <a:ext cx="7669763" cy="5121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2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F7D05D-71D0-4D1E-9707-B13DF61B8B1A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Eventi sentinella</a:t>
            </a:r>
          </a:p>
        </p:txBody>
      </p:sp>
      <p:pic>
        <p:nvPicPr>
          <p:cNvPr id="3" name="Immagine 2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DDB35219-4D4E-4FE2-96ED-B1E84C824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1" t="17095" r="42985" b="4765"/>
          <a:stretch/>
        </p:blipFill>
        <p:spPr>
          <a:xfrm>
            <a:off x="1890812" y="1825625"/>
            <a:ext cx="3076376" cy="4351338"/>
          </a:xfrm>
          <a:prstGeom prst="rect">
            <a:avLst/>
          </a:prstGeom>
          <a:noFill/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2600" b="1" dirty="0"/>
              <a:t>Nel Protocollo di monitoraggio degli eventi sentinella il Ministero definisce evento sentinella un:</a:t>
            </a:r>
          </a:p>
          <a:p>
            <a:pPr marL="0" indent="0">
              <a:buNone/>
              <a:defRPr/>
            </a:pPr>
            <a:r>
              <a:rPr lang="it-IT" sz="2600" b="1" dirty="0"/>
              <a:t>“</a:t>
            </a:r>
            <a:r>
              <a:rPr lang="it-IT" sz="2600" i="1" dirty="0"/>
              <a:t>evento avverso di particolare gravità, potenzialmente evitabile, che può comportare morte o grave danno al paziente e che determina una perdita di fiducia dei cittadini nei confronti del servizio sanitario. </a:t>
            </a:r>
          </a:p>
          <a:p>
            <a:endParaRPr lang="it-IT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7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F7D05D-71D0-4D1E-9707-B13DF61B8B1A}"/>
              </a:ext>
            </a:extLst>
          </p:cNvPr>
          <p:cNvSpPr txBox="1"/>
          <p:nvPr/>
        </p:nvSpPr>
        <p:spPr>
          <a:xfrm>
            <a:off x="476250" y="140461"/>
            <a:ext cx="1123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  <a:latin typeface="Century Gothic" panose="020B0502020202020204" pitchFamily="34" charset="0"/>
              </a:rPr>
              <a:t>Eventi sentinella anno 2023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018489" y="3270512"/>
            <a:ext cx="4697261" cy="164085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Nell’anno 2023 sono pervenute su SIMES 1122 segnalazioni di eventi sentinella 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17E04C-22C1-4B76-B4C2-FD6BC285B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70" t="17936" r="37226" b="8531"/>
          <a:stretch/>
        </p:blipFill>
        <p:spPr>
          <a:xfrm>
            <a:off x="305724" y="754537"/>
            <a:ext cx="5603308" cy="53489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F3E50FF-719E-4F89-8301-B69EA5EF8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743" y="1276490"/>
            <a:ext cx="4011561" cy="1720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77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F7D05D-71D0-4D1E-9707-B13DF61B8B1A}"/>
              </a:ext>
            </a:extLst>
          </p:cNvPr>
          <p:cNvSpPr txBox="1"/>
          <p:nvPr/>
        </p:nvSpPr>
        <p:spPr>
          <a:xfrm>
            <a:off x="476250" y="140461"/>
            <a:ext cx="1123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70C0"/>
                </a:solidFill>
                <a:latin typeface="Century Gothic" panose="020B0502020202020204" pitchFamily="34" charset="0"/>
              </a:rPr>
              <a:t>Eventi sentinella – aggiornamento 2024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76250" y="1098398"/>
            <a:ext cx="6329903" cy="51270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Vanno segnalati anche </a:t>
            </a:r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eventi, incidenti o errori che evidenziano una </a:t>
            </a:r>
            <a:r>
              <a:rPr lang="it-IT" sz="26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deviazione dalle pratiche di sicurezza nell’ambito di processi ad alto rischio </a:t>
            </a:r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che sono spia di un </a:t>
            </a:r>
            <a:r>
              <a:rPr lang="it-IT" sz="2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di errore </a:t>
            </a:r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potrebbe ripresentarsi determinando esiti gravi (no </a:t>
            </a:r>
            <a:r>
              <a:rPr lang="it-IT" sz="2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</a:t>
            </a:r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 esempio trasfusione di una sacca di sangue errata ma senza che si origini alcuna reazione da incompatibilità 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Sono, invece, esclusi dalla segnalazione i </a:t>
            </a:r>
            <a:r>
              <a:rPr lang="it-IT" sz="26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it-IT" sz="26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miss</a:t>
            </a:r>
            <a:r>
              <a:rPr lang="it-IT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cioè gli incidenti e gli errori che non hanno “raggiunto” il paziente (ad esempio, lo scambio di sacche nel processo trasfusionale, intercettato prima della trasfusione). </a:t>
            </a:r>
          </a:p>
          <a:p>
            <a:pPr marL="0" indent="0" algn="just">
              <a:spcBef>
                <a:spcPts val="500"/>
              </a:spcBef>
              <a:buFont typeface="Arial" panose="020B0604020202020204" pitchFamily="34" charset="0"/>
              <a:buNone/>
              <a:defRPr/>
            </a:pPr>
            <a:endParaRPr lang="it-IT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B35219-4D4E-4FE2-96ED-B1E84C8248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21" t="17095" r="42985" b="4765"/>
          <a:stretch/>
        </p:blipFill>
        <p:spPr>
          <a:xfrm>
            <a:off x="7656493" y="1190097"/>
            <a:ext cx="3289943" cy="46534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4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F7D05D-71D0-4D1E-9707-B13DF61B8B1A}"/>
              </a:ext>
            </a:extLst>
          </p:cNvPr>
          <p:cNvSpPr txBox="1"/>
          <p:nvPr/>
        </p:nvSpPr>
        <p:spPr>
          <a:xfrm>
            <a:off x="665480" y="222885"/>
            <a:ext cx="11170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4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Eventi sentinella – aggiornamento elenco  2024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3C455614-6F6B-448B-AF0C-BD1F8772C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28002"/>
              </p:ext>
            </p:extLst>
          </p:nvPr>
        </p:nvGraphicFramePr>
        <p:xfrm>
          <a:off x="1172978" y="1828800"/>
          <a:ext cx="9487852" cy="4293014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{22838BEF-8BB2-4498-84A7-C5851F593DF1}</a:tableStyleId>
              </a:tblPr>
              <a:tblGrid>
                <a:gridCol w="554222">
                  <a:extLst>
                    <a:ext uri="{9D8B030D-6E8A-4147-A177-3AD203B41FA5}">
                      <a16:colId xmlns:a16="http://schemas.microsoft.com/office/drawing/2014/main" val="307825444"/>
                    </a:ext>
                  </a:extLst>
                </a:gridCol>
                <a:gridCol w="8933630">
                  <a:extLst>
                    <a:ext uri="{9D8B030D-6E8A-4147-A177-3AD203B41FA5}">
                      <a16:colId xmlns:a16="http://schemas.microsoft.com/office/drawing/2014/main" val="3490873702"/>
                    </a:ext>
                  </a:extLst>
                </a:gridCol>
              </a:tblGrid>
              <a:tr h="414068">
                <a:tc>
                  <a:txBody>
                    <a:bodyPr/>
                    <a:lstStyle/>
                    <a:p>
                      <a:pPr algn="ctr"/>
                      <a:r>
                        <a:rPr lang="it-IT" sz="1500" b="0" dirty="0"/>
                        <a:t>1</a:t>
                      </a:r>
                      <a:endParaRPr lang="it-IT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Procedura chirurgica </a:t>
                      </a:r>
                      <a:r>
                        <a:rPr lang="it-IT" sz="15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 interventistica </a:t>
                      </a: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in paziente sbagliato </a:t>
                      </a:r>
                      <a:endParaRPr lang="it-IT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7109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2</a:t>
                      </a:r>
                      <a:endParaRPr lang="it-IT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Procedura chirurgica </a:t>
                      </a:r>
                      <a:r>
                        <a:rPr lang="it-IT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 interventistica </a:t>
                      </a: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in parte del corpo sbagliata (lato, organo o parte) </a:t>
                      </a:r>
                      <a:endParaRPr lang="it-IT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64823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3</a:t>
                      </a:r>
                      <a:endParaRPr lang="it-IT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Errata procedura diagnostico-terapeutica su paziente corretto </a:t>
                      </a:r>
                      <a:endParaRPr lang="it-IT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18686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4</a:t>
                      </a:r>
                      <a:endParaRPr lang="it-IT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Strumento o altro materiale lasciato all’interno del sito chirurgico che richiede un successivo intervento o ulteriori procedure </a:t>
                      </a:r>
                      <a:endParaRPr lang="it-IT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1898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/>
                        <a:t>5</a:t>
                      </a:r>
                      <a:endParaRPr lang="it-I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Errore trasfusionale </a:t>
                      </a: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correlato ad incompatibilità AB0, </a:t>
                      </a:r>
                      <a:r>
                        <a:rPr lang="it-IT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Rh, Duffy, Kelly, Lewis </a:t>
                      </a:r>
                      <a:endParaRPr lang="it-IT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35552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6</a:t>
                      </a:r>
                      <a:endParaRPr lang="it-IT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Morte, coma o grave danno derivati da errori in terapia farmacologica </a:t>
                      </a:r>
                      <a:endParaRPr lang="it-IT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94224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7</a:t>
                      </a:r>
                      <a:endParaRPr lang="it-IT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Morte materna o </a:t>
                      </a:r>
                      <a:r>
                        <a:rPr lang="it-IT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grave danno occorsi durante la gravidanza </a:t>
                      </a: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il travaglio e/o parto </a:t>
                      </a:r>
                      <a:r>
                        <a:rPr lang="it-IT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ed entro 42 giorni dal termine della gravidanza</a:t>
                      </a:r>
                      <a:endParaRPr lang="it-IT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97489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8</a:t>
                      </a:r>
                      <a:endParaRPr lang="it-IT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Morte </a:t>
                      </a:r>
                      <a:r>
                        <a:rPr lang="it-IT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 grave danno </a:t>
                      </a: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in neonato sano </a:t>
                      </a:r>
                      <a:r>
                        <a:rPr lang="it-IT" sz="15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 termine (&gt; o = 37 settimane) </a:t>
                      </a: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non correlata a malattie congenite </a:t>
                      </a:r>
                      <a:endParaRPr lang="it-IT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57000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9</a:t>
                      </a:r>
                      <a:endParaRPr lang="it-IT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Morte o grave danno per caduta di paziente </a:t>
                      </a:r>
                      <a:endParaRPr lang="it-IT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34782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/>
                        <a:t>10</a:t>
                      </a:r>
                      <a:endParaRPr lang="it-IT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Suicidio o tentato suicidio di paziente in ospedale </a:t>
                      </a:r>
                      <a:endParaRPr lang="it-IT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81775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/>
                        <a:t>11</a:t>
                      </a:r>
                      <a:endParaRPr lang="it-I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739" marR="84739" marT="42369" marB="4236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solidFill>
                            <a:srgbClr val="000000"/>
                          </a:solidFill>
                          <a:effectLst/>
                        </a:rPr>
                        <a:t>Violenza su paziente </a:t>
                      </a:r>
                      <a:endParaRPr lang="it-IT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54" marR="635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076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932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885AA-3303-0245-B1FA-CF9D2D8E5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F320BA-D0E7-46BD-ED1D-2DD998DA6B7C}"/>
              </a:ext>
            </a:extLst>
          </p:cNvPr>
          <p:cNvSpPr txBox="1"/>
          <p:nvPr/>
        </p:nvSpPr>
        <p:spPr>
          <a:xfrm>
            <a:off x="665480" y="222885"/>
            <a:ext cx="11170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4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Eventi sentinella – aggiornamento elenco  2024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4F826911-9AD1-141B-CCD3-47FAEB9D7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27804"/>
              </p:ext>
            </p:extLst>
          </p:nvPr>
        </p:nvGraphicFramePr>
        <p:xfrm>
          <a:off x="1172978" y="1828800"/>
          <a:ext cx="9487852" cy="4348174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{22838BEF-8BB2-4498-84A7-C5851F593DF1}</a:tableStyleId>
              </a:tblPr>
              <a:tblGrid>
                <a:gridCol w="338269">
                  <a:extLst>
                    <a:ext uri="{9D8B030D-6E8A-4147-A177-3AD203B41FA5}">
                      <a16:colId xmlns:a16="http://schemas.microsoft.com/office/drawing/2014/main" val="307825444"/>
                    </a:ext>
                  </a:extLst>
                </a:gridCol>
                <a:gridCol w="9149583">
                  <a:extLst>
                    <a:ext uri="{9D8B030D-6E8A-4147-A177-3AD203B41FA5}">
                      <a16:colId xmlns:a16="http://schemas.microsoft.com/office/drawing/2014/main" val="3490873702"/>
                    </a:ext>
                  </a:extLst>
                </a:gridCol>
              </a:tblGrid>
              <a:tr h="4140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9539" marR="85055" marT="17011" marB="1275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it-IT" sz="1100" b="0" kern="12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Morte o grave danno causato da </a:t>
                      </a:r>
                      <a:r>
                        <a:rPr lang="it-IT" sz="1100" b="1" kern="12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violenza verso o nei confronti </a:t>
                      </a:r>
                      <a:r>
                        <a:rPr lang="it-IT" sz="1100" b="0" kern="12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 operatore </a:t>
                      </a:r>
                    </a:p>
                  </a:txBody>
                  <a:tcPr marL="59539" marR="63791" marT="17011" marB="12758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7109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Morte o grave danno conseguente ad un malfunzionamento del sistema di trasporto (intraospedaliero, extraospedaliero) 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64823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Morte o grave danno conseguente a non corretta attribuzione del codice triage nella Centrale operativa 118 e/o all’interno del Pronto Soccorso 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18686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Morte o grave danno </a:t>
                      </a:r>
                      <a:r>
                        <a:rPr lang="it-IT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imprevisti </a:t>
                      </a: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conseguente ad intervento chirurgico 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1898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Morte causata o concausata da infezione correlata alle pratiche assistenziali ospedaliere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35552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Morte o grave </a:t>
                      </a:r>
                      <a:r>
                        <a:rPr lang="it-IT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danno</a:t>
                      </a:r>
                      <a:r>
                        <a:rPr lang="it-IT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conseguente ad errato utilizzo o utilizzo anomalo dei dispositivi medici/apparecchiature elettromedicali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94224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Perdita/smarrimento di campioni anatomici/istologici/biologici o deterioramento che ne causa l’impossibilità di processazione 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97489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Morte o grave danno causato da esposizioni accidentali o indebite a radiazioni ionizzanti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57000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Morte o grave danno correlati a pratiche anestesiologiche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34782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Morte o grave danno correlato ad errore e/o ritardo di diagnosi medica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81775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b="1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Errore in chemioterapia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07690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it-IT" sz="11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9539" marR="85055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100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Ogni altro evento avverso che causa morte o grave danno al paziente </a:t>
                      </a:r>
                      <a:endParaRPr lang="it-IT" sz="1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39" marR="63791" marT="17011" marB="1275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68386"/>
                  </a:ext>
                </a:extLst>
              </a:tr>
            </a:tbl>
          </a:graphicData>
        </a:graphic>
      </p:graphicFrame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50713BC4-7B17-42B7-8E97-11A3A226177A}"/>
              </a:ext>
            </a:extLst>
          </p:cNvPr>
          <p:cNvSpPr/>
          <p:nvPr/>
        </p:nvSpPr>
        <p:spPr>
          <a:xfrm>
            <a:off x="799434" y="3429000"/>
            <a:ext cx="239589" cy="125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7C821CB6-1961-4B34-8971-2834FA329C71}"/>
              </a:ext>
            </a:extLst>
          </p:cNvPr>
          <p:cNvSpPr/>
          <p:nvPr/>
        </p:nvSpPr>
        <p:spPr>
          <a:xfrm>
            <a:off x="799434" y="3792116"/>
            <a:ext cx="239589" cy="125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4AD4E13-57F9-47DF-809C-A6DF5E6E316F}"/>
              </a:ext>
            </a:extLst>
          </p:cNvPr>
          <p:cNvSpPr/>
          <p:nvPr/>
        </p:nvSpPr>
        <p:spPr>
          <a:xfrm>
            <a:off x="799434" y="4155232"/>
            <a:ext cx="239589" cy="125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AAA1ECD7-AC91-41BF-A465-88FBEADA1725}"/>
              </a:ext>
            </a:extLst>
          </p:cNvPr>
          <p:cNvSpPr/>
          <p:nvPr/>
        </p:nvSpPr>
        <p:spPr>
          <a:xfrm>
            <a:off x="799434" y="5186265"/>
            <a:ext cx="239589" cy="125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8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408FCF20-61E9-449B-9DA3-7D2847562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226451"/>
              </p:ext>
            </p:extLst>
          </p:nvPr>
        </p:nvGraphicFramePr>
        <p:xfrm>
          <a:off x="292100" y="1199481"/>
          <a:ext cx="7439991" cy="504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3BF548-25F7-46A2-8920-8E1789AA0849}"/>
              </a:ext>
            </a:extLst>
          </p:cNvPr>
          <p:cNvSpPr txBox="1"/>
          <p:nvPr/>
        </p:nvSpPr>
        <p:spPr>
          <a:xfrm>
            <a:off x="159026" y="1404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Eventi sentinella – percorso della segnalazione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E23C3A-F2DF-4E75-8DAA-240E79182A55}"/>
              </a:ext>
            </a:extLst>
          </p:cNvPr>
          <p:cNvSpPr txBox="1"/>
          <p:nvPr/>
        </p:nvSpPr>
        <p:spPr>
          <a:xfrm>
            <a:off x="8130210" y="5041445"/>
            <a:ext cx="3541090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Per alcuni eventi sentinella è previsto il monitoraggio dello stato di attuazione dei piani di miglioramento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194198-9E81-4D64-A0CA-F64FB7429AD9}"/>
              </a:ext>
            </a:extLst>
          </p:cNvPr>
          <p:cNvSpPr txBox="1"/>
          <p:nvPr/>
        </p:nvSpPr>
        <p:spPr>
          <a:xfrm>
            <a:off x="7212956" y="1712017"/>
            <a:ext cx="3541090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Comunicazione al paziente e ai familiari e loro coinvolgimento nella progettazione di strategie e azioni per ridurre la probabilità di recidiva</a:t>
            </a:r>
          </a:p>
        </p:txBody>
      </p:sp>
      <p:pic>
        <p:nvPicPr>
          <p:cNvPr id="1026" name="Picture 2" descr="new – Figlie di Maria Ausiliatrice Piemonte e Valle d'Aosta">
            <a:extLst>
              <a:ext uri="{FF2B5EF4-FFF2-40B4-BE49-F238E27FC236}">
                <a16:creationId xmlns:a16="http://schemas.microsoft.com/office/drawing/2014/main" id="{72B67B86-5069-40CA-9E41-818C9B7D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77" y="4450703"/>
            <a:ext cx="1049742" cy="8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reaking bad news to patients">
            <a:extLst>
              <a:ext uri="{FF2B5EF4-FFF2-40B4-BE49-F238E27FC236}">
                <a16:creationId xmlns:a16="http://schemas.microsoft.com/office/drawing/2014/main" id="{2861921E-F956-4BC7-BF7C-DBBA57EBF1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1616F8-9711-482D-8ACC-50169A867E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2379" y="975451"/>
            <a:ext cx="1534595" cy="1025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2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5CF054-E5FD-46EE-B019-20FFF00F103A}"/>
              </a:ext>
            </a:extLst>
          </p:cNvPr>
          <p:cNvSpPr txBox="1"/>
          <p:nvPr/>
        </p:nvSpPr>
        <p:spPr>
          <a:xfrm>
            <a:off x="304162" y="1365448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sentinella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terra di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nessuno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F19D8C-BCCF-45B3-B5D8-38CBE2DAC8ED}"/>
              </a:ext>
            </a:extLst>
          </p:cNvPr>
          <p:cNvSpPr txBox="1"/>
          <p:nvPr/>
        </p:nvSpPr>
        <p:spPr>
          <a:xfrm>
            <a:off x="4610298" y="451740"/>
            <a:ext cx="7087739" cy="595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Il signor G. 85 anni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Diabete</a:t>
            </a:r>
            <a:r>
              <a:rPr lang="en-US" sz="2000" dirty="0"/>
              <a:t> </a:t>
            </a:r>
            <a:r>
              <a:rPr lang="en-US" sz="2000" dirty="0" err="1"/>
              <a:t>mellito</a:t>
            </a:r>
            <a:r>
              <a:rPr lang="en-US" sz="2000" dirty="0"/>
              <a:t> </a:t>
            </a:r>
            <a:r>
              <a:rPr lang="en-US" sz="2000" dirty="0" err="1"/>
              <a:t>complicato</a:t>
            </a:r>
            <a:r>
              <a:rPr lang="en-US" sz="2000" dirty="0"/>
              <a:t>, </a:t>
            </a:r>
            <a:r>
              <a:rPr lang="en-US" sz="2000" dirty="0" err="1"/>
              <a:t>iperteso</a:t>
            </a:r>
            <a:r>
              <a:rPr lang="en-US" sz="2000" dirty="0"/>
              <a:t>, </a:t>
            </a:r>
            <a:r>
              <a:rPr lang="en-US" sz="2000" dirty="0" err="1"/>
              <a:t>encefalopatia</a:t>
            </a:r>
            <a:r>
              <a:rPr lang="en-US" sz="2000" dirty="0"/>
              <a:t> </a:t>
            </a:r>
            <a:r>
              <a:rPr lang="en-US" sz="2000" dirty="0" err="1"/>
              <a:t>vascolare</a:t>
            </a:r>
            <a:r>
              <a:rPr lang="en-US" sz="2000" dirty="0"/>
              <a:t>, BPCO </a:t>
            </a:r>
            <a:r>
              <a:rPr lang="en-US" sz="2000" dirty="0" err="1"/>
              <a:t>severa</a:t>
            </a:r>
            <a:r>
              <a:rPr lang="en-US" sz="2000" dirty="0"/>
              <a:t> in NIV </a:t>
            </a:r>
            <a:r>
              <a:rPr lang="en-US" sz="2000" dirty="0" err="1"/>
              <a:t>domiciliare</a:t>
            </a:r>
            <a:r>
              <a:rPr lang="en-US" sz="2000" dirty="0"/>
              <a:t>, </a:t>
            </a:r>
            <a:r>
              <a:rPr lang="en-US" sz="2000" dirty="0" err="1"/>
              <a:t>cuore</a:t>
            </a:r>
            <a:r>
              <a:rPr lang="en-US" sz="2000" dirty="0"/>
              <a:t> </a:t>
            </a:r>
            <a:r>
              <a:rPr lang="en-US" sz="2000" dirty="0" err="1"/>
              <a:t>polmonare</a:t>
            </a:r>
            <a:r>
              <a:rPr lang="en-US" sz="2000" dirty="0"/>
              <a:t> </a:t>
            </a:r>
            <a:r>
              <a:rPr lang="en-US" sz="2000" dirty="0" err="1"/>
              <a:t>cronico</a:t>
            </a:r>
            <a:r>
              <a:rPr lang="en-US" sz="2000" dirty="0"/>
              <a:t>, </a:t>
            </a:r>
            <a:r>
              <a:rPr lang="en-US" sz="2000" dirty="0" err="1"/>
              <a:t>scompenso</a:t>
            </a:r>
            <a:r>
              <a:rPr lang="en-US" sz="2000" dirty="0"/>
              <a:t> </a:t>
            </a:r>
            <a:r>
              <a:rPr lang="en-US" sz="2000" dirty="0" err="1"/>
              <a:t>cardiaco</a:t>
            </a:r>
            <a:r>
              <a:rPr lang="en-US" sz="2000" dirty="0"/>
              <a:t> </a:t>
            </a:r>
            <a:r>
              <a:rPr lang="en-US" sz="2000" dirty="0" err="1"/>
              <a:t>cronico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Recente</a:t>
            </a:r>
            <a:r>
              <a:rPr lang="en-US" sz="2000" dirty="0"/>
              <a:t> </a:t>
            </a:r>
            <a:r>
              <a:rPr lang="en-US" sz="2000" dirty="0" err="1"/>
              <a:t>intervento</a:t>
            </a:r>
            <a:r>
              <a:rPr lang="en-US" sz="2000" dirty="0"/>
              <a:t> </a:t>
            </a:r>
            <a:r>
              <a:rPr lang="en-US" sz="2000" dirty="0" err="1"/>
              <a:t>chirurgico</a:t>
            </a:r>
            <a:r>
              <a:rPr lang="en-US" sz="2000" dirty="0"/>
              <a:t>, </a:t>
            </a:r>
            <a:r>
              <a:rPr lang="en-US" sz="2000" dirty="0" err="1"/>
              <a:t>paziente</a:t>
            </a:r>
            <a:r>
              <a:rPr lang="en-US" sz="2000" dirty="0"/>
              <a:t> in </a:t>
            </a:r>
            <a:r>
              <a:rPr lang="en-US" sz="2000" dirty="0" err="1"/>
              <a:t>attesa</a:t>
            </a:r>
            <a:r>
              <a:rPr lang="en-US" sz="2000" dirty="0"/>
              <a:t> di </a:t>
            </a:r>
            <a:r>
              <a:rPr lang="en-US" sz="2000" dirty="0" err="1"/>
              <a:t>ricovero</a:t>
            </a:r>
            <a:r>
              <a:rPr lang="en-US" sz="2000" dirty="0"/>
              <a:t> per </a:t>
            </a:r>
            <a:r>
              <a:rPr lang="en-US" sz="2000" dirty="0" err="1"/>
              <a:t>deiescenza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ferita</a:t>
            </a:r>
            <a:r>
              <a:rPr lang="en-US" sz="2000" dirty="0"/>
              <a:t> </a:t>
            </a:r>
            <a:r>
              <a:rPr lang="en-US" sz="2000" dirty="0" err="1"/>
              <a:t>chirurgica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Rimane</a:t>
            </a:r>
            <a:r>
              <a:rPr lang="en-US" sz="2000" dirty="0"/>
              <a:t> in stanza di </a:t>
            </a:r>
            <a:r>
              <a:rPr lang="en-US" sz="2000" dirty="0" err="1"/>
              <a:t>isolamento</a:t>
            </a:r>
            <a:r>
              <a:rPr lang="en-US" sz="2000" dirty="0"/>
              <a:t> </a:t>
            </a:r>
            <a:r>
              <a:rPr lang="en-US" sz="2000" dirty="0" err="1"/>
              <a:t>tutto</a:t>
            </a:r>
            <a:r>
              <a:rPr lang="en-US" sz="2000" dirty="0"/>
              <a:t> il </a:t>
            </a:r>
            <a:r>
              <a:rPr lang="en-US" sz="2000" dirty="0" err="1"/>
              <a:t>pomeriggio</a:t>
            </a:r>
            <a:r>
              <a:rPr lang="en-US" sz="2000" dirty="0"/>
              <a:t> in </a:t>
            </a:r>
            <a:r>
              <a:rPr lang="en-US" sz="2000" dirty="0" err="1"/>
              <a:t>attesa</a:t>
            </a:r>
            <a:r>
              <a:rPr lang="en-US" sz="2000" dirty="0"/>
              <a:t> del </a:t>
            </a:r>
            <a:r>
              <a:rPr lang="en-US" sz="2000" dirty="0" err="1"/>
              <a:t>risultato</a:t>
            </a:r>
            <a:r>
              <a:rPr lang="en-US" sz="2000" dirty="0"/>
              <a:t> del </a:t>
            </a:r>
            <a:r>
              <a:rPr lang="en-US" sz="2000" dirty="0" err="1"/>
              <a:t>tampone</a:t>
            </a:r>
            <a:r>
              <a:rPr lang="en-US" sz="2000" dirty="0"/>
              <a:t> </a:t>
            </a:r>
            <a:r>
              <a:rPr lang="en-US" sz="2000" dirty="0" err="1"/>
              <a:t>nasofaringeo</a:t>
            </a:r>
            <a:r>
              <a:rPr lang="en-US" sz="2000" dirty="0"/>
              <a:t> (in </a:t>
            </a:r>
            <a:r>
              <a:rPr lang="en-US" sz="2000" dirty="0" err="1"/>
              <a:t>corso</a:t>
            </a:r>
            <a:r>
              <a:rPr lang="en-US" sz="2000" dirty="0"/>
              <a:t> di </a:t>
            </a:r>
            <a:r>
              <a:rPr lang="en-US" sz="2000" dirty="0" err="1"/>
              <a:t>emergenza</a:t>
            </a:r>
            <a:r>
              <a:rPr lang="en-US" sz="2000" dirty="0"/>
              <a:t> </a:t>
            </a:r>
            <a:r>
              <a:rPr lang="en-US" sz="2000" dirty="0" err="1"/>
              <a:t>pandemica</a:t>
            </a:r>
            <a:r>
              <a:rPr lang="en-US" sz="2000" dirty="0"/>
              <a:t>),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arriva</a:t>
            </a:r>
            <a:r>
              <a:rPr lang="en-US" sz="2000" dirty="0"/>
              <a:t> dopo </a:t>
            </a:r>
            <a:r>
              <a:rPr lang="en-US" sz="2000" dirty="0" err="1"/>
              <a:t>molte</a:t>
            </a:r>
            <a:r>
              <a:rPr lang="en-US" sz="2000" dirty="0"/>
              <a:t> ore.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In </a:t>
            </a:r>
            <a:r>
              <a:rPr lang="en-US" sz="2000" dirty="0" err="1"/>
              <a:t>serata</a:t>
            </a:r>
            <a:r>
              <a:rPr lang="en-US" sz="2000" dirty="0"/>
              <a:t>: </a:t>
            </a:r>
            <a:r>
              <a:rPr lang="en-US" sz="2000" dirty="0" err="1"/>
              <a:t>mancata</a:t>
            </a:r>
            <a:r>
              <a:rPr lang="en-US" sz="2000" dirty="0"/>
              <a:t> </a:t>
            </a:r>
            <a:r>
              <a:rPr lang="en-US" sz="2000" dirty="0" err="1"/>
              <a:t>somministrazione</a:t>
            </a:r>
            <a:r>
              <a:rPr lang="en-US" sz="2000" dirty="0"/>
              <a:t> di </a:t>
            </a:r>
            <a:r>
              <a:rPr lang="en-US" sz="2000" dirty="0" err="1"/>
              <a:t>alcuni</a:t>
            </a:r>
            <a:r>
              <a:rPr lang="en-US" sz="2000" dirty="0"/>
              <a:t> </a:t>
            </a:r>
            <a:r>
              <a:rPr lang="en-US" sz="2000" dirty="0" err="1"/>
              <a:t>farmaci</a:t>
            </a:r>
            <a:r>
              <a:rPr lang="en-US" sz="2000" dirty="0"/>
              <a:t>, </a:t>
            </a:r>
            <a:r>
              <a:rPr lang="en-US" sz="2000" dirty="0" err="1"/>
              <a:t>desaturazione</a:t>
            </a:r>
            <a:r>
              <a:rPr lang="en-US" sz="2000" dirty="0"/>
              <a:t> con </a:t>
            </a:r>
            <a:r>
              <a:rPr lang="en-US" sz="2000" dirty="0" err="1"/>
              <a:t>posizionamento</a:t>
            </a:r>
            <a:r>
              <a:rPr lang="en-US" sz="2000" dirty="0"/>
              <a:t> di </a:t>
            </a:r>
            <a:r>
              <a:rPr lang="en-US" sz="2000" dirty="0" err="1"/>
              <a:t>occhialini</a:t>
            </a:r>
            <a:r>
              <a:rPr lang="en-US" sz="2000" dirty="0"/>
              <a:t> 3 </a:t>
            </a:r>
            <a:r>
              <a:rPr lang="en-US" sz="2000" dirty="0" err="1"/>
              <a:t>litri</a:t>
            </a:r>
            <a:r>
              <a:rPr lang="en-US" sz="2000" dirty="0"/>
              <a:t>/min.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Non </a:t>
            </a:r>
            <a:r>
              <a:rPr lang="en-US" sz="2000" dirty="0" err="1"/>
              <a:t>applicato</a:t>
            </a:r>
            <a:r>
              <a:rPr lang="en-US" sz="2000" dirty="0"/>
              <a:t> C-PAP </a:t>
            </a:r>
            <a:r>
              <a:rPr lang="en-US" sz="2000" dirty="0" err="1"/>
              <a:t>durante</a:t>
            </a:r>
            <a:r>
              <a:rPr lang="en-US" sz="2000" dirty="0"/>
              <a:t> la notte (è </a:t>
            </a:r>
            <a:r>
              <a:rPr lang="en-US" sz="2000" dirty="0" err="1"/>
              <a:t>sprovvisto</a:t>
            </a:r>
            <a:r>
              <a:rPr lang="en-US" sz="2000" dirty="0"/>
              <a:t>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Il </a:t>
            </a:r>
            <a:r>
              <a:rPr lang="en-US" sz="2000" dirty="0" err="1"/>
              <a:t>giorno</a:t>
            </a:r>
            <a:r>
              <a:rPr lang="en-US" sz="2000" dirty="0"/>
              <a:t> </a:t>
            </a:r>
            <a:r>
              <a:rPr lang="en-US" sz="2000" dirty="0" err="1"/>
              <a:t>successivo</a:t>
            </a:r>
            <a:r>
              <a:rPr lang="en-US" sz="2000" dirty="0"/>
              <a:t> </a:t>
            </a:r>
            <a:r>
              <a:rPr lang="en-US" sz="2000" dirty="0" err="1"/>
              <a:t>dispnea</a:t>
            </a:r>
            <a:r>
              <a:rPr lang="en-US" sz="2000" dirty="0"/>
              <a:t> e </a:t>
            </a:r>
            <a:r>
              <a:rPr lang="en-US" sz="2000" dirty="0" err="1"/>
              <a:t>severa</a:t>
            </a:r>
            <a:r>
              <a:rPr lang="en-US" sz="2000" dirty="0"/>
              <a:t> </a:t>
            </a:r>
            <a:r>
              <a:rPr lang="en-US" sz="2000" dirty="0" err="1"/>
              <a:t>desaturazione</a:t>
            </a:r>
            <a:r>
              <a:rPr lang="en-US" sz="2000" dirty="0"/>
              <a:t>, </a:t>
            </a:r>
            <a:r>
              <a:rPr lang="en-US" sz="2000" dirty="0" err="1"/>
              <a:t>insufficienza</a:t>
            </a:r>
            <a:r>
              <a:rPr lang="en-US" sz="2000" dirty="0"/>
              <a:t> respiratoria acuta. </a:t>
            </a:r>
            <a:r>
              <a:rPr lang="en-US" sz="2000" dirty="0" err="1"/>
              <a:t>Consulenza</a:t>
            </a:r>
            <a:r>
              <a:rPr lang="en-US" sz="2000" dirty="0"/>
              <a:t> </a:t>
            </a:r>
            <a:r>
              <a:rPr lang="en-US" sz="2000" dirty="0" err="1"/>
              <a:t>rianimatoria</a:t>
            </a:r>
            <a:r>
              <a:rPr lang="en-US" sz="2000" dirty="0"/>
              <a:t> e </a:t>
            </a:r>
            <a:r>
              <a:rPr lang="en-US" sz="2000" dirty="0" err="1"/>
              <a:t>cardiologica</a:t>
            </a:r>
            <a:r>
              <a:rPr lang="en-US" sz="2000" dirty="0"/>
              <a:t>, </a:t>
            </a:r>
            <a:r>
              <a:rPr lang="en-US" sz="2000" dirty="0" err="1"/>
              <a:t>decesso</a:t>
            </a:r>
            <a:r>
              <a:rPr lang="en-US" sz="2000" dirty="0"/>
              <a:t> in </a:t>
            </a:r>
            <a:r>
              <a:rPr lang="en-US" sz="2000" dirty="0" err="1"/>
              <a:t>serata</a:t>
            </a:r>
            <a:r>
              <a:rPr lang="en-US" sz="2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2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7C493B-D57E-9AB1-B08C-146865D75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B82418E1-4B76-54F5-6C20-C32AECB42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8215F40B-B5D6-B883-F48C-C800E82C4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D3A1F49-C69B-63E1-1850-334C47B2F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7AD45-CBE8-62EC-7BB4-5BEA8267A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A8B172-0C05-7648-FB80-701B23302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4FE7A3-BFE8-959D-1B2D-4DAB09893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3B8D65-C589-BA92-6807-7BCF780A7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3AD082-1A28-B705-13D9-2AAD3B595C31}"/>
              </a:ext>
            </a:extLst>
          </p:cNvPr>
          <p:cNvSpPr txBox="1"/>
          <p:nvPr/>
        </p:nvSpPr>
        <p:spPr>
          <a:xfrm>
            <a:off x="466722" y="14504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sentinella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La terra di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nessuno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Perchè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è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successo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00EA278-682A-2DC5-6853-F63CCACD6BB0}"/>
              </a:ext>
            </a:extLst>
          </p:cNvPr>
          <p:cNvSpPr/>
          <p:nvPr/>
        </p:nvSpPr>
        <p:spPr>
          <a:xfrm>
            <a:off x="4435219" y="279719"/>
            <a:ext cx="7082625" cy="17468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6563" lvl="0">
              <a:tabLst>
                <a:tab pos="1341438" algn="l"/>
                <a:tab pos="1798638" algn="l"/>
              </a:tabLst>
            </a:pPr>
            <a:r>
              <a:rPr lang="en-US" sz="1700" b="1" dirty="0"/>
              <a:t>CAUSE E FATTORI ORGANIZZATIVI</a:t>
            </a:r>
            <a:endParaRPr lang="it-IT" sz="1700" dirty="0"/>
          </a:p>
          <a:p>
            <a:pPr marL="1793875" lvl="1" indent="-87313">
              <a:buFont typeface="Arial" panose="020B0604020202020204" pitchFamily="34" charset="0"/>
              <a:buChar char="•"/>
              <a:tabLst>
                <a:tab pos="1341438" algn="l"/>
                <a:tab pos="1798638" algn="l"/>
                <a:tab pos="1971675" algn="l"/>
              </a:tabLst>
            </a:pPr>
            <a:r>
              <a:rPr lang="en-US" sz="1800" b="0" i="0" u="none" strike="noStrike" baseline="0" dirty="0"/>
              <a:t>La </a:t>
            </a:r>
            <a:r>
              <a:rPr lang="en-US" sz="1800" b="0" i="0" u="none" strike="noStrike" baseline="0" dirty="0" err="1"/>
              <a:t>procedura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relativa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all’accoglienza</a:t>
            </a:r>
            <a:r>
              <a:rPr lang="en-US" sz="1800" b="0" i="0" u="none" strike="noStrike" baseline="0" dirty="0"/>
              <a:t> del </a:t>
            </a:r>
            <a:r>
              <a:rPr lang="en-US" sz="1800" b="0" i="0" u="none" strike="noStrike" baseline="0" dirty="0" err="1"/>
              <a:t>paziente</a:t>
            </a:r>
            <a:r>
              <a:rPr lang="en-US" sz="1800" b="0" i="0" u="none" strike="noStrike" baseline="0" dirty="0"/>
              <a:t> in </a:t>
            </a:r>
            <a:r>
              <a:rPr lang="en-US" sz="1800" b="0" i="0" u="none" strike="noStrike" baseline="0" dirty="0" err="1"/>
              <a:t>reparto</a:t>
            </a:r>
            <a:r>
              <a:rPr lang="en-US" sz="1800" b="0" i="0" u="none" strike="noStrike" baseline="0" dirty="0"/>
              <a:t> in </a:t>
            </a:r>
            <a:r>
              <a:rPr lang="en-US" sz="1800" b="0" i="0" u="none" strike="noStrike" baseline="0" dirty="0" err="1"/>
              <a:t>attesa</a:t>
            </a:r>
            <a:r>
              <a:rPr lang="en-US" sz="1800" b="0" i="0" u="none" strike="noStrike" baseline="0" dirty="0"/>
              <a:t> di </a:t>
            </a:r>
            <a:r>
              <a:rPr lang="en-US" sz="1800" b="0" i="0" u="none" strike="noStrike" baseline="0" dirty="0" err="1"/>
              <a:t>esito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tampone</a:t>
            </a:r>
            <a:r>
              <a:rPr lang="en-US" sz="1800" b="0" i="0" u="none" strike="noStrike" baseline="0" dirty="0"/>
              <a:t> per SARS-CoV2 non era </a:t>
            </a:r>
            <a:r>
              <a:rPr lang="en-US" sz="1800" dirty="0" err="1"/>
              <a:t>chiara</a:t>
            </a:r>
            <a:r>
              <a:rPr lang="en-US" sz="1800" b="0" i="0" u="none" strike="noStrike" baseline="0" dirty="0"/>
              <a:t> (non </a:t>
            </a:r>
            <a:r>
              <a:rPr lang="en-US" sz="1800" b="0" i="0" u="none" strike="noStrike" baseline="0" dirty="0" err="1"/>
              <a:t>previsto</a:t>
            </a:r>
            <a:r>
              <a:rPr lang="en-US" sz="1800" b="0" i="0" u="none" strike="noStrike" baseline="0" dirty="0"/>
              <a:t> il </a:t>
            </a:r>
            <a:r>
              <a:rPr lang="en-US" sz="1800" b="0" i="0" u="none" strike="noStrike" baseline="0" dirty="0" err="1"/>
              <a:t>ricovero</a:t>
            </a:r>
            <a:r>
              <a:rPr lang="en-US" sz="1800" b="0" i="0" u="none" strike="noStrike" baseline="0" dirty="0"/>
              <a:t>, non </a:t>
            </a:r>
            <a:r>
              <a:rPr lang="en-US" sz="1800" b="0" i="0" u="none" strike="noStrike" baseline="0" dirty="0" err="1"/>
              <a:t>indicata</a:t>
            </a:r>
            <a:r>
              <a:rPr lang="en-US" sz="1800" b="0" i="0" u="none" strike="noStrike" baseline="0" dirty="0"/>
              <a:t> la </a:t>
            </a:r>
            <a:r>
              <a:rPr lang="en-US" sz="1800" b="0" i="0" u="none" strike="noStrike" baseline="0" dirty="0" err="1"/>
              <a:t>modalità</a:t>
            </a:r>
            <a:r>
              <a:rPr lang="en-US" sz="1800" b="0" i="0" u="none" strike="noStrike" baseline="0" dirty="0"/>
              <a:t> di presa in </a:t>
            </a:r>
            <a:r>
              <a:rPr lang="en-US" sz="1800" b="0" i="0" u="none" strike="noStrike" baseline="0" dirty="0" err="1"/>
              <a:t>carico</a:t>
            </a:r>
            <a:r>
              <a:rPr lang="en-US" sz="1800" b="0" i="0" u="none" strike="noStrike" baseline="0" dirty="0"/>
              <a:t>)</a:t>
            </a:r>
            <a:endParaRPr lang="it-IT" sz="1800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F345133-C2A6-B412-B3C9-557E9D865815}"/>
              </a:ext>
            </a:extLst>
          </p:cNvPr>
          <p:cNvSpPr/>
          <p:nvPr/>
        </p:nvSpPr>
        <p:spPr>
          <a:xfrm>
            <a:off x="4572072" y="443821"/>
            <a:ext cx="1532255" cy="1472342"/>
          </a:xfrm>
          <a:prstGeom prst="roundRect">
            <a:avLst>
              <a:gd name="adj" fmla="val 10000"/>
            </a:avLst>
          </a:prstGeom>
          <a:blipFill rotWithShape="1">
            <a:blip r:embed="rId4"/>
            <a:srcRect/>
            <a:stretch>
              <a:fillRect t="-7000" b="-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98C5631-0677-09FE-6FF8-F7AAEABBEA5E}"/>
              </a:ext>
            </a:extLst>
          </p:cNvPr>
          <p:cNvSpPr/>
          <p:nvPr/>
        </p:nvSpPr>
        <p:spPr>
          <a:xfrm>
            <a:off x="4504548" y="2171490"/>
            <a:ext cx="7082625" cy="23265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lvl="0">
              <a:tabLst>
                <a:tab pos="1524000" algn="l"/>
                <a:tab pos="6543675" algn="l"/>
              </a:tabLst>
            </a:pPr>
            <a:r>
              <a:rPr lang="it-IT" sz="1700" b="1" dirty="0"/>
              <a:t>CAUSE E FATTORI LEGATI ALLA COMUNICAZIONE</a:t>
            </a:r>
          </a:p>
          <a:p>
            <a:pPr marL="1809750" lvl="1" indent="-285750">
              <a:buFont typeface="Arial" panose="020B0604020202020204" pitchFamily="34" charset="0"/>
              <a:buChar char="•"/>
              <a:tabLst>
                <a:tab pos="1524000" algn="l"/>
                <a:tab pos="6543675" algn="l"/>
              </a:tabLst>
            </a:pPr>
            <a:r>
              <a:rPr lang="en-US" sz="1600" b="0" i="0" u="none" strike="noStrike" baseline="0" dirty="0" err="1"/>
              <a:t>Inadeguata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compilazione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della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documentazione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clinico-assistenziale</a:t>
            </a:r>
            <a:r>
              <a:rPr lang="en-US" sz="1600" b="0" i="0" u="none" strike="noStrike" baseline="0" dirty="0"/>
              <a:t> da </a:t>
            </a:r>
            <a:r>
              <a:rPr lang="en-US" sz="1600" b="0" i="0" u="none" strike="noStrike" baseline="0" dirty="0" err="1"/>
              <a:t>parte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degli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operatori</a:t>
            </a:r>
            <a:r>
              <a:rPr lang="en-US" sz="1600" b="0" i="0" u="none" strike="noStrike" baseline="0" dirty="0"/>
              <a:t> </a:t>
            </a:r>
            <a:endParaRPr lang="it-IT" sz="1600" dirty="0"/>
          </a:p>
          <a:p>
            <a:pPr marL="1809750" lvl="1" indent="-285750">
              <a:buFont typeface="Arial" panose="020B0604020202020204" pitchFamily="34" charset="0"/>
              <a:buChar char="•"/>
              <a:tabLst>
                <a:tab pos="1524000" algn="l"/>
                <a:tab pos="6543675" algn="l"/>
              </a:tabLst>
            </a:pPr>
            <a:r>
              <a:rPr lang="en-US" sz="1600" b="0" i="0" u="none" strike="noStrike" baseline="0" dirty="0" err="1"/>
              <a:t>Inadeguata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comunicazione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tra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gli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operatori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sanitari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durante</a:t>
            </a:r>
            <a:r>
              <a:rPr lang="en-US" sz="1600" b="0" i="0" u="none" strike="noStrike" baseline="0" dirty="0"/>
              <a:t> le </a:t>
            </a:r>
            <a:r>
              <a:rPr lang="en-US" sz="1600" b="0" i="0" u="none" strike="noStrike" baseline="0" dirty="0" err="1"/>
              <a:t>consegne</a:t>
            </a:r>
            <a:r>
              <a:rPr lang="en-US" sz="1600" b="0" i="0" u="none" strike="noStrike" baseline="0" dirty="0"/>
              <a:t> e </a:t>
            </a:r>
            <a:r>
              <a:rPr lang="en-US" sz="1600" b="0" i="0" u="none" strike="noStrike" baseline="0" dirty="0" err="1"/>
              <a:t>tra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i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turni</a:t>
            </a:r>
            <a:r>
              <a:rPr lang="en-US" sz="1600" b="0" i="0" u="none" strike="noStrike" baseline="0" dirty="0"/>
              <a:t> </a:t>
            </a:r>
          </a:p>
          <a:p>
            <a:pPr marL="1809750" lvl="1" indent="-285750">
              <a:buFont typeface="Arial" panose="020B0604020202020204" pitchFamily="34" charset="0"/>
              <a:buChar char="•"/>
              <a:tabLst>
                <a:tab pos="1524000" algn="l"/>
                <a:tab pos="6543675" algn="l"/>
              </a:tabLst>
            </a:pPr>
            <a:r>
              <a:rPr lang="en-US" sz="1600" b="0" i="0" u="none" strike="noStrike" baseline="0" dirty="0" err="1"/>
              <a:t>Inadeguata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comunicazione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tra</a:t>
            </a:r>
            <a:r>
              <a:rPr lang="en-US" sz="1600" b="0" i="0" u="none" strike="noStrike" baseline="0" dirty="0"/>
              <a:t> il </a:t>
            </a:r>
            <a:r>
              <a:rPr lang="en-US" sz="1600" b="0" i="0" u="none" strike="noStrike" baseline="0" dirty="0" err="1"/>
              <a:t>personale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d’assistenza</a:t>
            </a:r>
            <a:r>
              <a:rPr lang="en-US" sz="1600" b="0" i="0" u="none" strike="noStrike" baseline="0" dirty="0"/>
              <a:t> e </a:t>
            </a:r>
            <a:r>
              <a:rPr lang="en-US" sz="1600" b="0" i="0" u="none" strike="noStrike" baseline="0" dirty="0" err="1"/>
              <a:t>paziente</a:t>
            </a:r>
            <a:r>
              <a:rPr lang="en-US" sz="1600" b="0" i="0" u="none" strike="noStrike" baseline="0" dirty="0"/>
              <a:t>/caregivers </a:t>
            </a:r>
            <a:r>
              <a:rPr lang="en-US" sz="1600" b="0" i="0" u="none" strike="noStrike" baseline="0" dirty="0" err="1"/>
              <a:t>nella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fornitura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della</a:t>
            </a:r>
            <a:r>
              <a:rPr lang="en-US" sz="1600" b="0" i="0" u="none" strike="noStrike" baseline="0" dirty="0"/>
              <a:t> C-PAP </a:t>
            </a:r>
            <a:r>
              <a:rPr lang="en-US" sz="1600" b="0" i="0" u="none" strike="noStrike" baseline="0" dirty="0" err="1"/>
              <a:t>domiciliare</a:t>
            </a:r>
            <a:r>
              <a:rPr lang="en-US" sz="1600" b="0" i="0" u="none" strike="noStrike" baseline="0" dirty="0"/>
              <a:t> (in </a:t>
            </a:r>
            <a:r>
              <a:rPr lang="en-US" sz="1600" b="0" i="0" u="none" strike="noStrike" baseline="0" dirty="0" err="1"/>
              <a:t>presenza</a:t>
            </a:r>
            <a:r>
              <a:rPr lang="en-US" sz="1600" b="0" i="0" u="none" strike="noStrike" baseline="0" dirty="0"/>
              <a:t> di </a:t>
            </a:r>
            <a:r>
              <a:rPr lang="en-US" sz="1600" b="0" i="0" u="none" strike="noStrike" baseline="0" dirty="0" err="1"/>
              <a:t>divieto</a:t>
            </a:r>
            <a:r>
              <a:rPr lang="en-US" sz="1600" b="0" i="0" u="none" strike="noStrike" baseline="0" dirty="0"/>
              <a:t> ai </a:t>
            </a:r>
            <a:r>
              <a:rPr lang="en-US" sz="1600" b="0" i="0" u="none" strike="noStrike" baseline="0" dirty="0" err="1"/>
              <a:t>visitatori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consegnato</a:t>
            </a:r>
            <a:r>
              <a:rPr lang="en-US" sz="1600" b="0" i="0" u="none" strike="noStrike" baseline="0" dirty="0"/>
              <a:t> C-PAP in </a:t>
            </a:r>
            <a:r>
              <a:rPr lang="en-US" sz="1600" b="0" i="0" u="none" strike="noStrike" baseline="0" dirty="0" err="1"/>
              <a:t>reparto</a:t>
            </a:r>
            <a:r>
              <a:rPr lang="en-US" sz="1600" b="0" i="0" u="none" strike="noStrike" baseline="0" dirty="0"/>
              <a:t> e non </a:t>
            </a:r>
            <a:r>
              <a:rPr lang="en-US" sz="1600" b="0" i="0" u="none" strike="noStrike" baseline="0" dirty="0" err="1"/>
              <a:t>trovato</a:t>
            </a:r>
            <a:r>
              <a:rPr lang="en-US" sz="1600" b="0" i="0" u="none" strike="noStrike" baseline="0" dirty="0"/>
              <a:t>)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E5C0E4F-0B9E-6332-7F83-84315C1CD7E9}"/>
              </a:ext>
            </a:extLst>
          </p:cNvPr>
          <p:cNvSpPr/>
          <p:nvPr/>
        </p:nvSpPr>
        <p:spPr>
          <a:xfrm>
            <a:off x="4504548" y="4642946"/>
            <a:ext cx="7082625" cy="2070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lvl="0"/>
            <a:r>
              <a:rPr lang="en-US" sz="1700" b="1" i="0" u="none" strike="noStrike" baseline="0" dirty="0"/>
              <a:t>CAUSE E FATTORI UMANI</a:t>
            </a:r>
            <a:endParaRPr lang="it-IT" sz="1700" dirty="0"/>
          </a:p>
          <a:p>
            <a:pPr marL="18097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 err="1"/>
              <a:t>Mancanza</a:t>
            </a:r>
            <a:r>
              <a:rPr lang="en-US" sz="1600" b="0" i="0" u="none" strike="noStrike" baseline="0" dirty="0"/>
              <a:t> di </a:t>
            </a:r>
            <a:r>
              <a:rPr lang="en-US" sz="1600" b="0" i="0" u="none" strike="noStrike" baseline="0" dirty="0" err="1"/>
              <a:t>capacità</a:t>
            </a:r>
            <a:r>
              <a:rPr lang="en-US" sz="1600" b="0" i="0" u="none" strike="noStrike" baseline="0" dirty="0"/>
              <a:t> di problem solving (in </a:t>
            </a:r>
            <a:r>
              <a:rPr lang="en-US" sz="1600" b="0" i="0" u="none" strike="noStrike" baseline="0" dirty="0" err="1"/>
              <a:t>assenza</a:t>
            </a:r>
            <a:r>
              <a:rPr lang="en-US" sz="1600" b="0" i="0" u="none" strike="noStrike" baseline="0" dirty="0"/>
              <a:t> del C-PAP di </a:t>
            </a:r>
            <a:r>
              <a:rPr lang="en-US" sz="1600" b="0" i="0" u="none" strike="noStrike" baseline="0" dirty="0" err="1"/>
              <a:t>proprietà</a:t>
            </a:r>
            <a:r>
              <a:rPr lang="en-US" sz="1600" b="0" i="0" u="none" strike="noStrike" baseline="0" dirty="0"/>
              <a:t> del </a:t>
            </a:r>
            <a:r>
              <a:rPr lang="en-US" sz="1600" b="0" i="0" u="none" strike="noStrike" baseline="0" dirty="0" err="1"/>
              <a:t>paziente</a:t>
            </a:r>
            <a:r>
              <a:rPr lang="en-US" sz="1600" b="0" i="0" u="none" strike="noStrike" baseline="0" dirty="0"/>
              <a:t> non è </a:t>
            </a:r>
            <a:r>
              <a:rPr lang="en-US" sz="1600" b="0" i="0" u="none" strike="noStrike" baseline="0" dirty="0" err="1"/>
              <a:t>stato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ricercato</a:t>
            </a:r>
            <a:r>
              <a:rPr lang="en-US" sz="1600" b="0" i="0" u="none" strike="noStrike" baseline="0" dirty="0"/>
              <a:t> un </a:t>
            </a:r>
            <a:r>
              <a:rPr lang="en-US" sz="1600" b="0" i="0" u="none" strike="noStrike" baseline="0" dirty="0" err="1"/>
              <a:t>altro</a:t>
            </a:r>
            <a:r>
              <a:rPr lang="en-US" sz="1600" b="0" i="0" u="none" strike="noStrike" baseline="0" dirty="0"/>
              <a:t> C-PAP </a:t>
            </a:r>
            <a:r>
              <a:rPr lang="en-US" sz="1600" b="0" i="0" u="none" strike="noStrike" baseline="0" dirty="0" err="1"/>
              <a:t>all’interno</a:t>
            </a:r>
            <a:r>
              <a:rPr lang="en-US" sz="1600" b="0" i="0" u="none" strike="noStrike" baseline="0" dirty="0"/>
              <a:t> del </a:t>
            </a:r>
            <a:r>
              <a:rPr lang="en-US" sz="1600" b="0" i="0" u="none" strike="noStrike" baseline="0" dirty="0" err="1"/>
              <a:t>nosocomio</a:t>
            </a:r>
            <a:r>
              <a:rPr lang="en-US" sz="1600" b="0" i="0" u="none" strike="noStrike" baseline="0" dirty="0"/>
              <a:t>) </a:t>
            </a:r>
          </a:p>
          <a:p>
            <a:pPr marL="18097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 err="1"/>
              <a:t>Mancata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richiesta</a:t>
            </a:r>
            <a:r>
              <a:rPr lang="en-US" sz="1600" b="0" i="0" u="none" strike="noStrike" baseline="0" dirty="0"/>
              <a:t> di </a:t>
            </a:r>
            <a:r>
              <a:rPr lang="en-US" sz="1600" b="0" i="0" u="none" strike="noStrike" baseline="0" dirty="0" err="1"/>
              <a:t>consulenza</a:t>
            </a:r>
            <a:r>
              <a:rPr lang="en-US" sz="1600" b="0" i="0" u="none" strike="noStrike" baseline="0" dirty="0"/>
              <a:t> medica dopo </a:t>
            </a:r>
            <a:r>
              <a:rPr lang="en-US" sz="1600" b="0" i="0" u="none" strike="noStrike" baseline="0" dirty="0" err="1"/>
              <a:t>peggioramento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clinico</a:t>
            </a:r>
            <a:endParaRPr lang="en-US" sz="1300" b="0" i="0" u="none" strike="noStrike" baseline="0" dirty="0"/>
          </a:p>
          <a:p>
            <a:pPr marL="1809750" lvl="1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 err="1"/>
              <a:t>Mancata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somministrazione</a:t>
            </a:r>
            <a:r>
              <a:rPr lang="en-US" sz="1600" b="0" i="0" u="none" strike="noStrike" baseline="0" dirty="0"/>
              <a:t> </a:t>
            </a:r>
            <a:r>
              <a:rPr lang="en-US" sz="1600" b="0" i="0" u="none" strike="noStrike" baseline="0" dirty="0" err="1"/>
              <a:t>terapeutica</a:t>
            </a:r>
            <a:r>
              <a:rPr lang="en-US" sz="1600" b="0" i="0" u="none" strike="noStrike" baseline="0" dirty="0"/>
              <a:t> </a:t>
            </a:r>
            <a:endParaRPr lang="en-US" sz="1300" b="0" i="0" u="none" strike="noStrike" baseline="0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B09F7E2-330B-C129-CB2B-F8267AB1EA92}"/>
              </a:ext>
            </a:extLst>
          </p:cNvPr>
          <p:cNvSpPr/>
          <p:nvPr/>
        </p:nvSpPr>
        <p:spPr>
          <a:xfrm>
            <a:off x="4572072" y="2598583"/>
            <a:ext cx="1532255" cy="1472342"/>
          </a:xfrm>
          <a:prstGeom prst="roundRect">
            <a:avLst>
              <a:gd name="adj" fmla="val 10000"/>
            </a:avLst>
          </a:prstGeom>
          <a:blipFill rotWithShape="1">
            <a:blip r:embed="rId5"/>
            <a:srcRect/>
            <a:stretch>
              <a:fillRect l="-51000" r="-5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26189"/>
              <a:satOff val="-1446"/>
              <a:lumOff val="55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FA31C77-474D-5ACD-5577-442CD2B452FF}"/>
              </a:ext>
            </a:extLst>
          </p:cNvPr>
          <p:cNvSpPr/>
          <p:nvPr/>
        </p:nvSpPr>
        <p:spPr>
          <a:xfrm>
            <a:off x="4572072" y="4941837"/>
            <a:ext cx="1532255" cy="1472342"/>
          </a:xfrm>
          <a:prstGeom prst="roundRect">
            <a:avLst>
              <a:gd name="adj" fmla="val 10000"/>
            </a:avLst>
          </a:prstGeom>
          <a:blipFill rotWithShape="1">
            <a:blip r:embed="rId6"/>
            <a:srcRect/>
            <a:stretch>
              <a:fillRect l="-16000" r="-1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52377"/>
              <a:satOff val="-2891"/>
              <a:lumOff val="111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3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erossa Pneumo TS 2025[2025051408421478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1116</Words>
  <Application>Microsoft Office PowerPoint</Application>
  <PresentationFormat>Widescreen</PresentationFormat>
  <Paragraphs>113</Paragraphs>
  <Slides>12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Symbol</vt:lpstr>
      <vt:lpstr>Wingdings</vt:lpstr>
      <vt:lpstr>Tema di Office</vt:lpstr>
      <vt:lpstr>Qualità e sicurezza delle cure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Qualità e sicurezza delle cure</dc:title>
  <dc:creator>Romina Perossa</dc:creator>
  <cp:lastModifiedBy>Media DIgital Business</cp:lastModifiedBy>
  <cp:revision>28</cp:revision>
  <cp:lastPrinted>2025-05-12T05:43:07Z</cp:lastPrinted>
  <dcterms:created xsi:type="dcterms:W3CDTF">2025-04-28T14:31:09Z</dcterms:created>
  <dcterms:modified xsi:type="dcterms:W3CDTF">2025-05-14T06:42:28Z</dcterms:modified>
</cp:coreProperties>
</file>