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2.xml" ContentType="application/vnd.openxmlformats-officedocument.presentationml.slideMaster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1.xml.rels" ContentType="application/vnd.openxmlformats-package.relationships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presProps.xml" ContentType="application/vnd.openxmlformats-officedocument.presentationml.presProps+xml"/>
  <Override PartName="/ppt/theme/_rels/theme14.xml.rels" ContentType="application/vnd.openxmlformats-package.relationships+xml"/>
  <Override PartName="/ppt/theme/_rels/theme12.xml.rels" ContentType="application/vnd.openxmlformats-package.relationships+xml"/>
  <Override PartName="/ppt/theme/_rels/theme13.xml.rels" ContentType="application/vnd.openxmlformats-package.relationships+xml"/>
  <Override PartName="/ppt/theme/theme14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7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_rels/presentation.xml.rels" ContentType="application/vnd.openxmlformats-package.relationships+xml"/>
  <Override PartName="/ppt/media/image58.png" ContentType="image/png"/>
  <Override PartName="/ppt/media/image56.png" ContentType="image/png"/>
  <Override PartName="/ppt/media/image55.jpeg" ContentType="image/jpeg"/>
  <Override PartName="/ppt/media/image8.png" ContentType="image/png"/>
  <Override PartName="/ppt/media/image17.png" ContentType="image/png"/>
  <Override PartName="/ppt/media/image54.jpeg" ContentType="image/jpeg"/>
  <Override PartName="/ppt/media/image53.png" ContentType="image/png"/>
  <Override PartName="/ppt/media/image52.png" ContentType="image/png"/>
  <Override PartName="/ppt/media/image51.png" ContentType="image/png"/>
  <Override PartName="/ppt/media/image46.jpeg" ContentType="image/jpeg"/>
  <Override PartName="/ppt/media/image6.jpeg" ContentType="image/jpeg"/>
  <Override PartName="/ppt/media/image50.png" ContentType="image/png"/>
  <Override PartName="/ppt/media/image5.jpeg" ContentType="image/jpeg"/>
  <Override PartName="/ppt/media/image47.png" ContentType="image/png"/>
  <Override PartName="/ppt/media/image1.jpeg" ContentType="image/jpeg"/>
  <Override PartName="/ppt/media/image3.jpeg" ContentType="image/jpeg"/>
  <Override PartName="/ppt/media/image30.png" ContentType="image/png"/>
  <Override PartName="/ppt/media/image15.png" ContentType="image/png"/>
  <Override PartName="/ppt/media/image41.jpeg" ContentType="image/jpeg"/>
  <Override PartName="/ppt/media/image19.png" ContentType="image/png"/>
  <Override PartName="/ppt/media/image22.png" ContentType="image/png"/>
  <Override PartName="/ppt/media/image23.png" ContentType="image/png"/>
  <Override PartName="/ppt/media/image26.png" ContentType="image/png"/>
  <Override PartName="/ppt/media/image21.jpeg" ContentType="image/jpeg"/>
  <Override PartName="/ppt/media/image27.png" ContentType="image/png"/>
  <Override PartName="/ppt/media/image60.jpeg" ContentType="image/jpeg"/>
  <Override PartName="/ppt/media/image43.png" ContentType="image/png"/>
  <Override PartName="/ppt/media/image68.png" ContentType="image/png"/>
  <Override PartName="/ppt/media/image67.jpeg" ContentType="image/jpeg"/>
  <Override PartName="/ppt/media/image34.png" ContentType="image/png"/>
  <Override PartName="/ppt/media/image66.jpeg" ContentType="image/jpeg"/>
  <Override PartName="/ppt/media/image24.png" ContentType="image/png"/>
  <Override PartName="/ppt/media/image69.png" ContentType="image/png"/>
  <Override PartName="/ppt/media/image65.jpeg" ContentType="image/jpeg"/>
  <Override PartName="/ppt/media/image14.png" ContentType="image/png"/>
  <Override PartName="/ppt/media/image64.jpeg" ContentType="image/jpeg"/>
  <Override PartName="/ppt/media/image18.png" ContentType="image/png"/>
  <Override PartName="/ppt/media/image9.png" ContentType="image/png"/>
  <Override PartName="/ppt/media/image63.jpeg" ContentType="image/jpeg"/>
  <Override PartName="/ppt/media/image28.png" ContentType="image/png"/>
  <Override PartName="/ppt/media/image62.jpeg" ContentType="image/jpeg"/>
  <Override PartName="/ppt/media/image61.jpeg" ContentType="image/jpeg"/>
  <Override PartName="/ppt/media/image29.png" ContentType="image/png"/>
  <Override PartName="/ppt/media/image20.png" ContentType="image/png"/>
  <Override PartName="/ppt/media/image10.jpeg" ContentType="image/jpeg"/>
  <Override PartName="/ppt/media/image42.png" ContentType="image/png"/>
  <Override PartName="/ppt/media/image36.png" ContentType="image/png"/>
  <Override PartName="/ppt/media/image4.png" ContentType="image/png"/>
  <Override PartName="/ppt/media/image13.png" ContentType="image/png"/>
  <Override PartName="/ppt/media/image16.png" ContentType="image/png"/>
  <Override PartName="/ppt/media/image7.png" ContentType="image/png"/>
  <Override PartName="/ppt/media/image39.png" ContentType="image/png"/>
  <Override PartName="/ppt/media/image2.png" ContentType="image/png"/>
  <Override PartName="/ppt/media/image11.png" ContentType="image/png"/>
  <Override PartName="/ppt/media/image48.png" ContentType="image/png"/>
  <Override PartName="/ppt/media/image12.png" ContentType="image/png"/>
  <Override PartName="/ppt/media/image49.png" ContentType="image/png"/>
  <Override PartName="/ppt/media/image25.png" ContentType="image/png"/>
  <Override PartName="/ppt/media/image31.jpeg" ContentType="image/jpeg"/>
  <Override PartName="/ppt/media/image44.png" ContentType="image/png"/>
  <Override PartName="/ppt/media/image33.png" ContentType="image/png"/>
  <Override PartName="/ppt/media/image32.jpeg" ContentType="image/jpeg"/>
  <Override PartName="/ppt/media/image35.png" ContentType="image/png"/>
  <Override PartName="/ppt/media/image37.png" ContentType="image/png"/>
  <Override PartName="/ppt/media/image57.png" ContentType="image/png"/>
  <Override PartName="/ppt/media/image59.jpeg" ContentType="image/jpeg"/>
  <Override PartName="/ppt/media/image38.png" ContentType="image/png"/>
  <Override PartName="/ppt/media/image40.png" ContentType="image/png"/>
  <Override PartName="/ppt/media/image45.png" ContentType="image/png"/>
  <Override PartName="/ppt/embeddings/oleObject1.bin" ContentType="application/vnd.openxmlformats-officedocument.oleObject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46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49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47.xml.rels" ContentType="application/vnd.openxmlformats-package.relationships+xml"/>
  <Override PartName="/ppt/slides/_rels/slide10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29.xml.rels" ContentType="application/vnd.openxmlformats-package.relationships+xml"/>
  <Override PartName="/ppt/slides/_rels/slide11.xml.rels" ContentType="application/vnd.openxmlformats-package.relationships+xml"/>
  <Override PartName="/ppt/slides/_rels/slide48.xml.rels" ContentType="application/vnd.openxmlformats-package.relationships+xml"/>
  <Override PartName="/ppt/slides/_rels/slide34.xml.rels" ContentType="application/vnd.openxmlformats-package.relationships+xml"/>
  <Override PartName="/ppt/slides/_rels/slide35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33.xml.rels" ContentType="application/vnd.openxmlformats-package.relationships+xml"/>
  <Override PartName="/ppt/slides/slide38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</p:sld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<Relationship Id="rId60" Type="http://schemas.openxmlformats.org/officeDocument/2006/relationships/slide" Target="slides/slide45.xml"/><Relationship Id="rId61" Type="http://schemas.openxmlformats.org/officeDocument/2006/relationships/slide" Target="slides/slide46.xml"/><Relationship Id="rId62" Type="http://schemas.openxmlformats.org/officeDocument/2006/relationships/slide" Target="slides/slide47.xml"/><Relationship Id="rId63" Type="http://schemas.openxmlformats.org/officeDocument/2006/relationships/slide" Target="slides/slide48.xml"/><Relationship Id="rId64" Type="http://schemas.openxmlformats.org/officeDocument/2006/relationships/slide" Target="slides/slide49.xml"/><Relationship Id="rId6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524D522-FB09-4C88-B9BF-004A6CD7D69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4D0F7B20-4F4B-4B27-B303-0775DF62F20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77B21E34-2F41-4106-9670-3AC8792BEF7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olo e contenuto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7614D3D6-8C5A-4046-84A3-D556EE63F32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olo e contenuto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8D69F1FC-3CEE-4D2A-B697-FCFCC6DD9F1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9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redefin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1"/>
          </p:nvPr>
        </p:nvSpPr>
        <p:spPr/>
        <p:txBody>
          <a:bodyPr/>
          <a:p>
            <a:fld id="{BD70C064-53FF-4BDF-B015-9A8E9F29214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2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A2FC4AD-716D-4337-A699-60D016BE629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0F44732-BEFB-4110-9FA8-85CD3C0E49E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2F75C6D3-1CA2-4BF8-9166-10D068F9A65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12FDB34A-24FF-4E3E-9102-993BAFF2CB6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440" cy="452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3880" y="1600200"/>
            <a:ext cx="4015440" cy="452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1F60FEA6-7500-41F0-A14E-18851112E05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A0879481-133C-44AD-8DE7-90C9E3EDCC7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A80A3540-B1FB-432B-971E-86946661938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A5DB0D20-99D8-45F8-B8C7-784D3649221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5B46951D-AF63-42E3-A6D6-CF39975A27F1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ftr" idx="28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ldNum" idx="29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DA63332F-BD02-4D63-B5A2-400FF40DAFE1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30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ftr" idx="31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ldNum" idx="32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8D2BF2B0-6E9E-4471-9DBD-80344A5844AB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dt" idx="33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64571" sy="64571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igura a mano libera 6"/>
          <p:cNvSpPr/>
          <p:nvPr/>
        </p:nvSpPr>
        <p:spPr>
          <a:xfrm>
            <a:off x="-9360" y="-7200"/>
            <a:ext cx="9162360" cy="1040760"/>
          </a:xfrm>
          <a:custGeom>
            <a:avLst/>
            <a:gdLst>
              <a:gd name="textAreaLeft" fmla="*/ 0 w 9162360"/>
              <a:gd name="textAreaRight" fmla="*/ 9162720 w 9162360"/>
              <a:gd name="textAreaTop" fmla="*/ 0 h 1040760"/>
              <a:gd name="textAreaBottom" fmla="*/ 1041120 h 104076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0" name="Figura a mano libera 7"/>
          <p:cNvSpPr/>
          <p:nvPr/>
        </p:nvSpPr>
        <p:spPr>
          <a:xfrm>
            <a:off x="4381560" y="-7200"/>
            <a:ext cx="4761720" cy="637560"/>
          </a:xfrm>
          <a:custGeom>
            <a:avLst/>
            <a:gdLst>
              <a:gd name="textAreaLeft" fmla="*/ 0 w 4761720"/>
              <a:gd name="textAreaRight" fmla="*/ 4762080 w 4761720"/>
              <a:gd name="textAreaTop" fmla="*/ 0 h 637560"/>
              <a:gd name="textAreaBottom" fmla="*/ 637920 h 63756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>
                  <a:alpha val="30000"/>
                </a:srgbClr>
              </a:gs>
              <a:gs pos="80000">
                <a:srgbClr val="008abf">
                  <a:alpha val="4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51" name="Gruppo 1"/>
          <p:cNvGrpSpPr/>
          <p:nvPr/>
        </p:nvGrpSpPr>
        <p:grpSpPr>
          <a:xfrm>
            <a:off x="-29160" y="-16920"/>
            <a:ext cx="9197280" cy="1085760"/>
            <a:chOff x="-29160" y="-16920"/>
            <a:chExt cx="9197280" cy="1085760"/>
          </a:xfrm>
        </p:grpSpPr>
        <p:sp>
          <p:nvSpPr>
            <p:cNvPr id="52" name="Figura a mano libera 11"/>
            <p:cNvSpPr/>
            <p:nvPr/>
          </p:nvSpPr>
          <p:spPr>
            <a:xfrm rot="21435600">
              <a:off x="-18720" y="201600"/>
              <a:ext cx="9162360" cy="648360"/>
            </a:xfrm>
            <a:custGeom>
              <a:avLst/>
              <a:gdLst>
                <a:gd name="textAreaLeft" fmla="*/ 0 w 9162360"/>
                <a:gd name="textAreaRight" fmla="*/ 9162720 w 9162360"/>
                <a:gd name="textAreaTop" fmla="*/ 0 h 648360"/>
                <a:gd name="textAreaBottom" fmla="*/ 648720 h 64836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3" name="Figura a mano libera 12"/>
            <p:cNvSpPr/>
            <p:nvPr/>
          </p:nvSpPr>
          <p:spPr>
            <a:xfrm rot="21435600">
              <a:off x="-14040" y="275040"/>
              <a:ext cx="9174960" cy="529560"/>
            </a:xfrm>
            <a:custGeom>
              <a:avLst/>
              <a:gdLst>
                <a:gd name="textAreaLeft" fmla="*/ 0 w 9174960"/>
                <a:gd name="textAreaRight" fmla="*/ 9175320 w 9174960"/>
                <a:gd name="textAreaTop" fmla="*/ 0 h 529560"/>
                <a:gd name="textAreaBottom" fmla="*/ 529920 h 52956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ftr" idx="34"/>
          </p:nvPr>
        </p:nvSpPr>
        <p:spPr>
          <a:xfrm>
            <a:off x="2666880" y="6356520"/>
            <a:ext cx="335196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sldNum" idx="35"/>
          </p:nvPr>
        </p:nvSpPr>
        <p:spPr>
          <a:xfrm>
            <a:off x="7924680" y="6356520"/>
            <a:ext cx="76140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it-IT" sz="1200" spc="-1" strike="noStrike">
                <a:solidFill>
                  <a:schemeClr val="dk2">
                    <a:shade val="90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40ABE06-8BB1-4D48-80CA-C67C2F5BA0DB}" type="slidenum">
              <a:rPr b="0" lang="it-IT" sz="1200" spc="-1" strike="noStrike">
                <a:solidFill>
                  <a:schemeClr val="dk2">
                    <a:shade val="90000"/>
                  </a:schemeClr>
                </a:solidFill>
                <a:latin typeface="Calibri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dt" idx="36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64571" sy="64571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igura a mano libera 6"/>
          <p:cNvSpPr/>
          <p:nvPr/>
        </p:nvSpPr>
        <p:spPr>
          <a:xfrm>
            <a:off x="-9360" y="-7200"/>
            <a:ext cx="9162360" cy="1040760"/>
          </a:xfrm>
          <a:custGeom>
            <a:avLst/>
            <a:gdLst>
              <a:gd name="textAreaLeft" fmla="*/ 0 w 9162360"/>
              <a:gd name="textAreaRight" fmla="*/ 9162720 w 9162360"/>
              <a:gd name="textAreaTop" fmla="*/ 0 h 1040760"/>
              <a:gd name="textAreaBottom" fmla="*/ 1041120 h 104076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2" name="Figura a mano libera 7"/>
          <p:cNvSpPr/>
          <p:nvPr/>
        </p:nvSpPr>
        <p:spPr>
          <a:xfrm>
            <a:off x="4381560" y="-7200"/>
            <a:ext cx="4761720" cy="637560"/>
          </a:xfrm>
          <a:custGeom>
            <a:avLst/>
            <a:gdLst>
              <a:gd name="textAreaLeft" fmla="*/ 0 w 4761720"/>
              <a:gd name="textAreaRight" fmla="*/ 4762080 w 4761720"/>
              <a:gd name="textAreaTop" fmla="*/ 0 h 637560"/>
              <a:gd name="textAreaBottom" fmla="*/ 637920 h 63756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>
                  <a:alpha val="30000"/>
                </a:srgbClr>
              </a:gs>
              <a:gs pos="80000">
                <a:srgbClr val="008abf">
                  <a:alpha val="4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63" name="Gruppo 1"/>
          <p:cNvGrpSpPr/>
          <p:nvPr/>
        </p:nvGrpSpPr>
        <p:grpSpPr>
          <a:xfrm>
            <a:off x="-29160" y="-16920"/>
            <a:ext cx="9197280" cy="1085760"/>
            <a:chOff x="-29160" y="-16920"/>
            <a:chExt cx="9197280" cy="1085760"/>
          </a:xfrm>
        </p:grpSpPr>
        <p:sp>
          <p:nvSpPr>
            <p:cNvPr id="64" name="Figura a mano libera 11"/>
            <p:cNvSpPr/>
            <p:nvPr/>
          </p:nvSpPr>
          <p:spPr>
            <a:xfrm rot="21435600">
              <a:off x="-18720" y="201600"/>
              <a:ext cx="9162360" cy="648360"/>
            </a:xfrm>
            <a:custGeom>
              <a:avLst/>
              <a:gdLst>
                <a:gd name="textAreaLeft" fmla="*/ 0 w 9162360"/>
                <a:gd name="textAreaRight" fmla="*/ 9162720 w 9162360"/>
                <a:gd name="textAreaTop" fmla="*/ 0 h 648360"/>
                <a:gd name="textAreaBottom" fmla="*/ 648720 h 64836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65" name="Figura a mano libera 12"/>
            <p:cNvSpPr/>
            <p:nvPr/>
          </p:nvSpPr>
          <p:spPr>
            <a:xfrm rot="21435600">
              <a:off x="-14040" y="275040"/>
              <a:ext cx="9174960" cy="529560"/>
            </a:xfrm>
            <a:custGeom>
              <a:avLst/>
              <a:gdLst>
                <a:gd name="textAreaLeft" fmla="*/ 0 w 9174960"/>
                <a:gd name="textAreaRight" fmla="*/ 9175320 w 9174960"/>
                <a:gd name="textAreaTop" fmla="*/ 0 h 529560"/>
                <a:gd name="textAreaBottom" fmla="*/ 529920 h 52956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ftr" idx="37"/>
          </p:nvPr>
        </p:nvSpPr>
        <p:spPr>
          <a:xfrm>
            <a:off x="2666880" y="6356520"/>
            <a:ext cx="335196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sldNum" idx="38"/>
          </p:nvPr>
        </p:nvSpPr>
        <p:spPr>
          <a:xfrm>
            <a:off x="7924680" y="6356520"/>
            <a:ext cx="76140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it-IT" sz="1200" spc="-1" strike="noStrike">
                <a:solidFill>
                  <a:schemeClr val="dk2">
                    <a:shade val="90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6B611D5-75CC-4EE0-A2EF-338E3B99E42B}" type="slidenum">
              <a:rPr b="0" lang="it-IT" sz="1200" spc="-1" strike="noStrike">
                <a:solidFill>
                  <a:schemeClr val="dk2">
                    <a:shade val="90000"/>
                  </a:schemeClr>
                </a:solidFill>
                <a:latin typeface="Calibri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dt" idx="39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64571" sy="64571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igura a mano libera 6"/>
          <p:cNvSpPr/>
          <p:nvPr/>
        </p:nvSpPr>
        <p:spPr>
          <a:xfrm>
            <a:off x="-9360" y="-7200"/>
            <a:ext cx="9162360" cy="1040760"/>
          </a:xfrm>
          <a:custGeom>
            <a:avLst/>
            <a:gdLst>
              <a:gd name="textAreaLeft" fmla="*/ 0 w 9162360"/>
              <a:gd name="textAreaRight" fmla="*/ 9162720 w 9162360"/>
              <a:gd name="textAreaTop" fmla="*/ 0 h 1040760"/>
              <a:gd name="textAreaBottom" fmla="*/ 1041120 h 104076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4" name="Figura a mano libera 7"/>
          <p:cNvSpPr/>
          <p:nvPr/>
        </p:nvSpPr>
        <p:spPr>
          <a:xfrm>
            <a:off x="4381560" y="-7200"/>
            <a:ext cx="4761720" cy="637560"/>
          </a:xfrm>
          <a:custGeom>
            <a:avLst/>
            <a:gdLst>
              <a:gd name="textAreaLeft" fmla="*/ 0 w 4761720"/>
              <a:gd name="textAreaRight" fmla="*/ 4762080 w 4761720"/>
              <a:gd name="textAreaTop" fmla="*/ 0 h 637560"/>
              <a:gd name="textAreaBottom" fmla="*/ 637920 h 63756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>
                  <a:alpha val="30000"/>
                </a:srgbClr>
              </a:gs>
              <a:gs pos="80000">
                <a:srgbClr val="008abf">
                  <a:alpha val="4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75" name="Gruppo 1"/>
          <p:cNvGrpSpPr/>
          <p:nvPr/>
        </p:nvGrpSpPr>
        <p:grpSpPr>
          <a:xfrm>
            <a:off x="-29160" y="-16920"/>
            <a:ext cx="9197280" cy="1085760"/>
            <a:chOff x="-29160" y="-16920"/>
            <a:chExt cx="9197280" cy="1085760"/>
          </a:xfrm>
        </p:grpSpPr>
        <p:sp>
          <p:nvSpPr>
            <p:cNvPr id="76" name="Figura a mano libera 11"/>
            <p:cNvSpPr/>
            <p:nvPr/>
          </p:nvSpPr>
          <p:spPr>
            <a:xfrm rot="21435600">
              <a:off x="-18720" y="201600"/>
              <a:ext cx="9162360" cy="648360"/>
            </a:xfrm>
            <a:custGeom>
              <a:avLst/>
              <a:gdLst>
                <a:gd name="textAreaLeft" fmla="*/ 0 w 9162360"/>
                <a:gd name="textAreaRight" fmla="*/ 9162720 w 9162360"/>
                <a:gd name="textAreaTop" fmla="*/ 0 h 648360"/>
                <a:gd name="textAreaBottom" fmla="*/ 648720 h 64836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7" name="Figura a mano libera 12"/>
            <p:cNvSpPr/>
            <p:nvPr/>
          </p:nvSpPr>
          <p:spPr>
            <a:xfrm rot="21435600">
              <a:off x="-14040" y="275040"/>
              <a:ext cx="9174960" cy="529560"/>
            </a:xfrm>
            <a:custGeom>
              <a:avLst/>
              <a:gdLst>
                <a:gd name="textAreaLeft" fmla="*/ 0 w 9174960"/>
                <a:gd name="textAreaRight" fmla="*/ 9175320 w 9174960"/>
                <a:gd name="textAreaTop" fmla="*/ 0 h 529560"/>
                <a:gd name="textAreaBottom" fmla="*/ 529920 h 52956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78" name="PlaceHolder 1"/>
          <p:cNvSpPr>
            <a:spLocks noGrp="1"/>
          </p:cNvSpPr>
          <p:nvPr>
            <p:ph type="ftr" idx="40"/>
          </p:nvPr>
        </p:nvSpPr>
        <p:spPr>
          <a:xfrm>
            <a:off x="2666880" y="6356520"/>
            <a:ext cx="335196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ldNum" idx="41"/>
          </p:nvPr>
        </p:nvSpPr>
        <p:spPr>
          <a:xfrm>
            <a:off x="7924680" y="6356520"/>
            <a:ext cx="76140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it-IT" sz="1200" spc="-1" strike="noStrike">
                <a:solidFill>
                  <a:schemeClr val="dk2">
                    <a:shade val="90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73ECA1B-AA28-4AA6-A96F-461CA9CD37D7}" type="slidenum">
              <a:rPr b="0" lang="it-IT" sz="1200" spc="-1" strike="noStrike">
                <a:solidFill>
                  <a:schemeClr val="dk2">
                    <a:shade val="90000"/>
                  </a:schemeClr>
                </a:solidFill>
                <a:latin typeface="Calibri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 idx="42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it-IT" sz="44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0FBF231F-07B0-47B8-9323-4200F09EFB50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DAA58006-B040-4C0C-A7AD-28C5C7BBB4B7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ftr" idx="10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sldNum" idx="11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507DFFF4-79B2-431D-B3C2-5E4F6F0C4341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ftr" idx="13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sldNum" idx="14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181A9826-B5E4-4367-B1A5-E415F913DEA9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dt" idx="15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3880" y="1600200"/>
            <a:ext cx="4015080" cy="452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6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sldNum" idx="17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D45B83FB-0268-415D-B589-12C6BE842BE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6"/>
          <p:cNvSpPr>
            <a:spLocks noGrp="1"/>
          </p:cNvSpPr>
          <p:nvPr>
            <p:ph type="dt" idx="18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ftr" idx="19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sldNum" idx="20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C1A18DD4-EE3E-45B7-9DD1-9443DAF15A87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dt" idx="21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ftr" idx="22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sldNum" idx="23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63F2AAE9-7336-431F-B263-C9891980B296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dt" idx="24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ftr" idx="25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ldNum" idx="26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0927BF3B-2BFD-405A-B099-53B6B1FE957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27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4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jpeg"/><Relationship Id="rId4" Type="http://schemas.openxmlformats.org/officeDocument/2006/relationships/slideLayout" Target="../slideLayouts/slideLayout4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4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jpeg"/><Relationship Id="rId4" Type="http://schemas.openxmlformats.org/officeDocument/2006/relationships/slideLayout" Target="../slideLayouts/slideLayout4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4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4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4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image" Target="../media/image56.png"/><Relationship Id="rId4" Type="http://schemas.openxmlformats.org/officeDocument/2006/relationships/slideLayout" Target="../slideLayouts/slideLayout4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4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4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60.jpeg"/><Relationship Id="rId3" Type="http://schemas.openxmlformats.org/officeDocument/2006/relationships/slideLayout" Target="../slideLayouts/slideLayout1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4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slideLayout" Target="../slideLayouts/slideLayout12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slideLayout" Target="../slideLayouts/slideLayout12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12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2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12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311760" y="2108880"/>
            <a:ext cx="8519400" cy="2734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3600" spc="-1" strike="noStrike">
                <a:solidFill>
                  <a:schemeClr val="dk1"/>
                </a:solidFill>
                <a:latin typeface="Arial"/>
              </a:rPr>
              <a:t>Il paziente con drenaggio toracico: cosa fare e cosa non fare</a:t>
            </a:r>
            <a:br>
              <a:rPr sz="3600"/>
            </a:br>
            <a:br>
              <a:rPr sz="3600"/>
            </a:br>
            <a:r>
              <a:rPr b="0" lang="it-IT" sz="3600" spc="-1" strike="noStrike">
                <a:solidFill>
                  <a:schemeClr val="dk1"/>
                </a:solidFill>
                <a:latin typeface="Arial"/>
              </a:rPr>
              <a:t>Corso per Infermieri</a:t>
            </a:r>
            <a:endParaRPr b="0" lang="it-IT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311760" y="5213520"/>
            <a:ext cx="8519400" cy="1055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800" spc="-1" strike="noStrike">
                <a:solidFill>
                  <a:schemeClr val="dk1"/>
                </a:solidFill>
                <a:latin typeface="Arial"/>
              </a:rPr>
              <a:t>Dott. Mario Santagiuliana,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800" spc="-1" strike="noStrike">
                <a:solidFill>
                  <a:schemeClr val="dk1"/>
                </a:solidFill>
                <a:latin typeface="Arial"/>
              </a:rPr>
              <a:t>S.C. Pneumologia di Trieste – Direttore Prof.Marco Confalonieri,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800" spc="-1" strike="noStrike">
                <a:solidFill>
                  <a:schemeClr val="dk1"/>
                </a:solidFill>
                <a:latin typeface="Arial"/>
              </a:rPr>
              <a:t>Ospedale di Cattinara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800" spc="-1" strike="noStrike">
                <a:solidFill>
                  <a:schemeClr val="dk1"/>
                </a:solidFill>
                <a:latin typeface="Arial"/>
              </a:rPr>
              <a:t>Email: mario.santagiuliana@asugi.sanita.fvg.it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" name="Google Shape;56;p1" descr="asu gi verde tratto-01"/>
          <p:cNvPicPr/>
          <p:nvPr/>
        </p:nvPicPr>
        <p:blipFill>
          <a:blip r:embed="rId1"/>
          <a:stretch/>
        </p:blipFill>
        <p:spPr>
          <a:xfrm>
            <a:off x="717480" y="453960"/>
            <a:ext cx="2288160" cy="949680"/>
          </a:xfrm>
          <a:prstGeom prst="rect">
            <a:avLst/>
          </a:prstGeom>
          <a:ln w="0">
            <a:noFill/>
          </a:ln>
        </p:spPr>
      </p:pic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3285360" y="180000"/>
            <a:ext cx="5713920" cy="1575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Pleural Effusion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Picture 2" descr=""/>
          <p:cNvPicPr/>
          <p:nvPr/>
        </p:nvPicPr>
        <p:blipFill>
          <a:blip r:embed="rId1"/>
          <a:stretch/>
        </p:blipFill>
        <p:spPr>
          <a:xfrm>
            <a:off x="518760" y="2217960"/>
            <a:ext cx="3427920" cy="2296080"/>
          </a:xfrm>
          <a:prstGeom prst="rect">
            <a:avLst/>
          </a:prstGeom>
          <a:ln w="9525">
            <a:noFill/>
          </a:ln>
        </p:spPr>
      </p:pic>
      <p:pic>
        <p:nvPicPr>
          <p:cNvPr id="130" name="Picture 3" descr=""/>
          <p:cNvPicPr/>
          <p:nvPr/>
        </p:nvPicPr>
        <p:blipFill>
          <a:blip r:embed="rId2"/>
          <a:stretch/>
        </p:blipFill>
        <p:spPr>
          <a:xfrm>
            <a:off x="5499720" y="1991520"/>
            <a:ext cx="2628000" cy="2856600"/>
          </a:xfrm>
          <a:prstGeom prst="rect">
            <a:avLst/>
          </a:prstGeom>
          <a:ln w="9525">
            <a:noFill/>
          </a:ln>
        </p:spPr>
      </p:pic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Picture 2" descr=""/>
          <p:cNvPicPr/>
          <p:nvPr/>
        </p:nvPicPr>
        <p:blipFill>
          <a:blip r:embed="rId1"/>
          <a:stretch/>
        </p:blipFill>
        <p:spPr>
          <a:xfrm>
            <a:off x="443880" y="439560"/>
            <a:ext cx="4174200" cy="3135600"/>
          </a:xfrm>
          <a:prstGeom prst="rect">
            <a:avLst/>
          </a:prstGeom>
          <a:ln w="9525">
            <a:noFill/>
          </a:ln>
        </p:spPr>
      </p:pic>
      <p:pic>
        <p:nvPicPr>
          <p:cNvPr id="135" name="Picture 3" descr=""/>
          <p:cNvPicPr/>
          <p:nvPr/>
        </p:nvPicPr>
        <p:blipFill>
          <a:blip r:embed="rId2"/>
          <a:stretch/>
        </p:blipFill>
        <p:spPr>
          <a:xfrm>
            <a:off x="5126040" y="586800"/>
            <a:ext cx="3427920" cy="2570760"/>
          </a:xfrm>
          <a:prstGeom prst="rect">
            <a:avLst/>
          </a:prstGeom>
          <a:ln w="9525">
            <a:noFill/>
          </a:ln>
        </p:spPr>
      </p:pic>
      <p:pic>
        <p:nvPicPr>
          <p:cNvPr id="136" name="Picture 4" descr=""/>
          <p:cNvPicPr/>
          <p:nvPr/>
        </p:nvPicPr>
        <p:blipFill>
          <a:blip r:embed="rId3"/>
          <a:stretch/>
        </p:blipFill>
        <p:spPr>
          <a:xfrm>
            <a:off x="5805360" y="3332520"/>
            <a:ext cx="2753280" cy="2388240"/>
          </a:xfrm>
          <a:prstGeom prst="rect">
            <a:avLst/>
          </a:prstGeom>
          <a:ln w="9525">
            <a:noFill/>
          </a:ln>
        </p:spPr>
      </p:pic>
      <p:pic>
        <p:nvPicPr>
          <p:cNvPr id="137" name="Picture 5" descr=""/>
          <p:cNvPicPr/>
          <p:nvPr/>
        </p:nvPicPr>
        <p:blipFill>
          <a:blip r:embed="rId4"/>
          <a:stretch/>
        </p:blipFill>
        <p:spPr>
          <a:xfrm>
            <a:off x="200520" y="3734640"/>
            <a:ext cx="5565960" cy="27442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Picture 2" descr=""/>
          <p:cNvPicPr/>
          <p:nvPr/>
        </p:nvPicPr>
        <p:blipFill>
          <a:blip r:embed="rId1"/>
          <a:stretch/>
        </p:blipFill>
        <p:spPr>
          <a:xfrm>
            <a:off x="288360" y="1285920"/>
            <a:ext cx="4010400" cy="3599280"/>
          </a:xfrm>
          <a:prstGeom prst="rect">
            <a:avLst/>
          </a:prstGeom>
          <a:ln w="9525">
            <a:noFill/>
          </a:ln>
        </p:spPr>
      </p:pic>
      <p:pic>
        <p:nvPicPr>
          <p:cNvPr id="141" name="Picture 3" descr=""/>
          <p:cNvPicPr/>
          <p:nvPr/>
        </p:nvPicPr>
        <p:blipFill>
          <a:blip r:embed="rId2"/>
          <a:stretch/>
        </p:blipFill>
        <p:spPr>
          <a:xfrm>
            <a:off x="4462560" y="1211400"/>
            <a:ext cx="4371840" cy="37551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Cosa fare in queste situazioni?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Toracentesi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Drenaggio pleurico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Perché?</a:t>
            </a: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	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Scopo diagnostico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Prelievo di materiale per analisi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Scopo terapeutico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Ristabilire la normale pressione intrapleurica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Infondere sostanze (pleurodesi, fibrinolisi ecc.)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Picture 2" descr="Light&amp;#39;s Criteria for Pleural Effusions #Diagnosis ... | GrepMed"/>
          <p:cNvPicPr/>
          <p:nvPr/>
        </p:nvPicPr>
        <p:blipFill>
          <a:blip r:embed="rId1"/>
          <a:stretch/>
        </p:blipFill>
        <p:spPr>
          <a:xfrm>
            <a:off x="1342440" y="1020960"/>
            <a:ext cx="6445800" cy="4891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Toracentesi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Picture 2" descr=""/>
          <p:cNvPicPr/>
          <p:nvPr/>
        </p:nvPicPr>
        <p:blipFill>
          <a:blip r:embed="rId1"/>
          <a:stretch/>
        </p:blipFill>
        <p:spPr>
          <a:xfrm>
            <a:off x="281520" y="1406880"/>
            <a:ext cx="4264920" cy="3201840"/>
          </a:xfrm>
          <a:prstGeom prst="rect">
            <a:avLst/>
          </a:prstGeom>
          <a:ln w="9525">
            <a:noFill/>
          </a:ln>
        </p:spPr>
      </p:pic>
      <p:pic>
        <p:nvPicPr>
          <p:cNvPr id="152" name="Picture 3" descr=""/>
          <p:cNvPicPr/>
          <p:nvPr/>
        </p:nvPicPr>
        <p:blipFill>
          <a:blip r:embed="rId2"/>
          <a:stretch/>
        </p:blipFill>
        <p:spPr>
          <a:xfrm>
            <a:off x="5075640" y="1644480"/>
            <a:ext cx="3405600" cy="2353320"/>
          </a:xfrm>
          <a:prstGeom prst="rect">
            <a:avLst/>
          </a:prstGeom>
          <a:ln w="9525">
            <a:noFill/>
          </a:ln>
        </p:spPr>
      </p:pic>
      <p:pic>
        <p:nvPicPr>
          <p:cNvPr id="153" name="Picture 4" descr=""/>
          <p:cNvPicPr/>
          <p:nvPr/>
        </p:nvPicPr>
        <p:blipFill>
          <a:blip r:embed="rId3"/>
          <a:stretch/>
        </p:blipFill>
        <p:spPr>
          <a:xfrm>
            <a:off x="2936520" y="4763160"/>
            <a:ext cx="2970720" cy="16563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Drenaggio toracico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Scelte da fare: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it-IT" sz="2800" spc="-1" strike="noStrike">
                <a:solidFill>
                  <a:schemeClr val="dk1"/>
                </a:solidFill>
                <a:latin typeface="Calibri"/>
              </a:rPr>
              <a:t>Il tipo di drenaggio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it-IT" sz="2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it-IT" sz="2800" spc="-1" strike="noStrike">
                <a:solidFill>
                  <a:schemeClr val="dk1"/>
                </a:solidFill>
                <a:latin typeface="Calibri"/>
              </a:rPr>
              <a:t>Le dimensioni del drenaggio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it-IT" sz="2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it-IT" sz="2800" spc="-1" strike="noStrike">
                <a:solidFill>
                  <a:schemeClr val="dk1"/>
                </a:solidFill>
                <a:latin typeface="Calibri"/>
              </a:rPr>
              <a:t>La tecnica di inserimento (dipende dal tipo)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it-IT" sz="2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it-IT" sz="2800" spc="-1" strike="noStrike">
                <a:solidFill>
                  <a:schemeClr val="dk1"/>
                </a:solidFill>
                <a:latin typeface="Calibri"/>
              </a:rPr>
              <a:t>La sede del posizionamento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it-IT" sz="2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it-IT" sz="2800" spc="-1" strike="noStrike">
                <a:solidFill>
                  <a:schemeClr val="dk1"/>
                </a:solidFill>
                <a:latin typeface="Calibri"/>
              </a:rPr>
              <a:t>Aspirazione sì o no?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I tipi di drenaggio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7222"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Tipo trocar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Meno costoso, 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Maggiori complicanze (dipende)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Più doloroso (dipende)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Tipo PigTail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Posizionato mediante filo guida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1143000" indent="-22860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(dipende)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1143000"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Tipo PleuraCath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Picture 3" descr=""/>
          <p:cNvPicPr/>
          <p:nvPr/>
        </p:nvPicPr>
        <p:blipFill>
          <a:blip r:embed="rId1"/>
          <a:stretch/>
        </p:blipFill>
        <p:spPr>
          <a:xfrm>
            <a:off x="5936760" y="1143000"/>
            <a:ext cx="2421360" cy="2284920"/>
          </a:xfrm>
          <a:prstGeom prst="rect">
            <a:avLst/>
          </a:prstGeom>
          <a:ln w="9525">
            <a:noFill/>
          </a:ln>
        </p:spPr>
      </p:pic>
      <p:pic>
        <p:nvPicPr>
          <p:cNvPr id="159" name="Picture 5" descr=""/>
          <p:cNvPicPr/>
          <p:nvPr/>
        </p:nvPicPr>
        <p:blipFill>
          <a:blip r:embed="rId2"/>
          <a:stretch/>
        </p:blipFill>
        <p:spPr>
          <a:xfrm>
            <a:off x="6269040" y="3492720"/>
            <a:ext cx="1625400" cy="2102760"/>
          </a:xfrm>
          <a:prstGeom prst="rect">
            <a:avLst/>
          </a:prstGeom>
          <a:ln w="9525">
            <a:noFill/>
          </a:ln>
        </p:spPr>
      </p:pic>
      <p:pic>
        <p:nvPicPr>
          <p:cNvPr id="160" name="Picture 7" descr=""/>
          <p:cNvPicPr/>
          <p:nvPr/>
        </p:nvPicPr>
        <p:blipFill>
          <a:blip r:embed="rId3"/>
          <a:stretch/>
        </p:blipFill>
        <p:spPr>
          <a:xfrm>
            <a:off x="3725640" y="5264280"/>
            <a:ext cx="2058480" cy="14832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Tipi di drenaggio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Catetere a permanenza - Tunnellizzati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" name="Picture 3" descr=""/>
          <p:cNvPicPr/>
          <p:nvPr/>
        </p:nvPicPr>
        <p:blipFill>
          <a:blip r:embed="rId1"/>
          <a:stretch/>
        </p:blipFill>
        <p:spPr>
          <a:xfrm>
            <a:off x="4039920" y="2128320"/>
            <a:ext cx="4847760" cy="3196440"/>
          </a:xfrm>
          <a:prstGeom prst="rect">
            <a:avLst/>
          </a:prstGeom>
          <a:ln w="9525">
            <a:noFill/>
          </a:ln>
        </p:spPr>
      </p:pic>
      <p:pic>
        <p:nvPicPr>
          <p:cNvPr id="164" name="Picture 5" descr=""/>
          <p:cNvPicPr/>
          <p:nvPr/>
        </p:nvPicPr>
        <p:blipFill>
          <a:blip r:embed="rId2"/>
          <a:stretch/>
        </p:blipFill>
        <p:spPr>
          <a:xfrm>
            <a:off x="367200" y="3789360"/>
            <a:ext cx="3689280" cy="28148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Sommario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77777"/>
          </a:bodyPr>
          <a:p>
            <a:pPr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Anatomia del torace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Patologie della pleura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it-IT" sz="2800" spc="-1" strike="noStrike">
                <a:solidFill>
                  <a:schemeClr val="dk1"/>
                </a:solidFill>
                <a:latin typeface="Calibri"/>
              </a:rPr>
              <a:t>Pneumotorace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it-IT" sz="2800" spc="-1" strike="noStrike">
                <a:solidFill>
                  <a:schemeClr val="dk1"/>
                </a:solidFill>
                <a:latin typeface="Calibri"/>
              </a:rPr>
              <a:t>Pleural Effusion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Cosa fare in queste situazioni?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Tipi di drenaggio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Tecniche di posizionamento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Dopo il posizionamento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Picture 2" descr="Indwelling Pleural Catheter (PleurX™) | OncoLink"/>
          <p:cNvPicPr/>
          <p:nvPr/>
        </p:nvPicPr>
        <p:blipFill>
          <a:blip r:embed="rId1"/>
          <a:stretch/>
        </p:blipFill>
        <p:spPr>
          <a:xfrm>
            <a:off x="304920" y="237240"/>
            <a:ext cx="4617000" cy="325980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4" descr="Pleural Catheter System"/>
          <p:cNvPicPr/>
          <p:nvPr/>
        </p:nvPicPr>
        <p:blipFill>
          <a:blip r:embed="rId2"/>
          <a:stretch/>
        </p:blipFill>
        <p:spPr>
          <a:xfrm>
            <a:off x="5022000" y="246240"/>
            <a:ext cx="3980520" cy="390276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6" descr="Carefusion PleurX Drainage System | 500/1000 mL Kits"/>
          <p:cNvPicPr/>
          <p:nvPr/>
        </p:nvPicPr>
        <p:blipFill>
          <a:blip r:embed="rId3"/>
          <a:stretch/>
        </p:blipFill>
        <p:spPr>
          <a:xfrm>
            <a:off x="823680" y="3617280"/>
            <a:ext cx="3632760" cy="2979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Che misura?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Ce ne sono tantissime ma…più piccolo è meglio è! 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2" name="Picture 3" descr=""/>
          <p:cNvPicPr/>
          <p:nvPr/>
        </p:nvPicPr>
        <p:blipFill>
          <a:blip r:embed="rId1"/>
          <a:stretch/>
        </p:blipFill>
        <p:spPr>
          <a:xfrm>
            <a:off x="321120" y="2883960"/>
            <a:ext cx="4333680" cy="1159920"/>
          </a:xfrm>
          <a:prstGeom prst="rect">
            <a:avLst/>
          </a:prstGeom>
          <a:ln w="9525">
            <a:noFill/>
          </a:ln>
        </p:spPr>
      </p:pic>
      <p:pic>
        <p:nvPicPr>
          <p:cNvPr id="173" name="Picture 4" descr=""/>
          <p:cNvPicPr/>
          <p:nvPr/>
        </p:nvPicPr>
        <p:blipFill>
          <a:blip r:embed="rId2"/>
          <a:stretch/>
        </p:blipFill>
        <p:spPr>
          <a:xfrm>
            <a:off x="3820680" y="3894840"/>
            <a:ext cx="4462920" cy="1676160"/>
          </a:xfrm>
          <a:prstGeom prst="rect">
            <a:avLst/>
          </a:prstGeom>
          <a:ln w="9525">
            <a:noFill/>
          </a:ln>
        </p:spPr>
      </p:pic>
      <p:pic>
        <p:nvPicPr>
          <p:cNvPr id="174" name="Picture 6" descr=""/>
          <p:cNvPicPr/>
          <p:nvPr/>
        </p:nvPicPr>
        <p:blipFill>
          <a:blip r:embed="rId3"/>
          <a:stretch/>
        </p:blipFill>
        <p:spPr>
          <a:xfrm>
            <a:off x="195840" y="5531760"/>
            <a:ext cx="4885200" cy="1142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Dove?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Dove si vuole con ecografo…possibilmente nel torace!!!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Picture 3" descr=""/>
          <p:cNvPicPr/>
          <p:nvPr/>
        </p:nvPicPr>
        <p:blipFill>
          <a:blip r:embed="rId1"/>
          <a:stretch/>
        </p:blipFill>
        <p:spPr>
          <a:xfrm>
            <a:off x="4701960" y="2235600"/>
            <a:ext cx="3977280" cy="4124880"/>
          </a:xfrm>
          <a:prstGeom prst="rect">
            <a:avLst/>
          </a:prstGeom>
          <a:ln w="9525">
            <a:noFill/>
          </a:ln>
        </p:spPr>
      </p:pic>
      <p:sp>
        <p:nvSpPr>
          <p:cNvPr id="178" name="Rettangolo 5"/>
          <p:cNvSpPr/>
          <p:nvPr/>
        </p:nvSpPr>
        <p:spPr>
          <a:xfrm>
            <a:off x="527400" y="3042000"/>
            <a:ext cx="457092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it-IT" sz="1800" spc="-1" strike="noStrike">
                <a:solidFill>
                  <a:schemeClr val="dk1"/>
                </a:solidFill>
                <a:latin typeface="Calibri"/>
              </a:rPr>
              <a:t>2-3°spazio intercostale (evacuazione di aria)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it-IT" sz="1800" spc="-1" strike="noStrike">
                <a:solidFill>
                  <a:schemeClr val="dk1"/>
                </a:solidFill>
                <a:latin typeface="Calibri"/>
              </a:rPr>
              <a:t>4-5°spazio sull’ascellare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it-IT" sz="1800" spc="-1" strike="noStrike">
                <a:solidFill>
                  <a:schemeClr val="dk1"/>
                </a:solidFill>
                <a:latin typeface="Calibri"/>
              </a:rPr>
              <a:t>media (evacuazione di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it-IT" sz="1800" spc="-1" strike="noStrike">
                <a:solidFill>
                  <a:schemeClr val="dk1"/>
                </a:solidFill>
                <a:latin typeface="Calibri"/>
              </a:rPr>
              <a:t>liquido). IL PIU’ USATO PERCHE’???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Picture 2" descr=""/>
          <p:cNvPicPr/>
          <p:nvPr/>
        </p:nvPicPr>
        <p:blipFill>
          <a:blip r:embed="rId1"/>
          <a:stretch/>
        </p:blipFill>
        <p:spPr>
          <a:xfrm>
            <a:off x="2308320" y="1932120"/>
            <a:ext cx="4524840" cy="29930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Trocar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3" name="Picture 2" descr=""/>
          <p:cNvPicPr/>
          <p:nvPr/>
        </p:nvPicPr>
        <p:blipFill>
          <a:blip r:embed="rId1"/>
          <a:stretch/>
        </p:blipFill>
        <p:spPr>
          <a:xfrm>
            <a:off x="1552680" y="1600200"/>
            <a:ext cx="6037200" cy="45248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Trocar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Picture 2" descr=""/>
          <p:cNvPicPr/>
          <p:nvPr/>
        </p:nvPicPr>
        <p:blipFill>
          <a:blip r:embed="rId1"/>
          <a:stretch/>
        </p:blipFill>
        <p:spPr>
          <a:xfrm>
            <a:off x="226440" y="1401840"/>
            <a:ext cx="4722840" cy="2294280"/>
          </a:xfrm>
          <a:prstGeom prst="rect">
            <a:avLst/>
          </a:prstGeom>
          <a:ln w="9525">
            <a:noFill/>
          </a:ln>
        </p:spPr>
      </p:pic>
      <p:pic>
        <p:nvPicPr>
          <p:cNvPr id="187" name="Picture 3" descr=""/>
          <p:cNvPicPr/>
          <p:nvPr/>
        </p:nvPicPr>
        <p:blipFill>
          <a:blip r:embed="rId2"/>
          <a:stretch/>
        </p:blipFill>
        <p:spPr>
          <a:xfrm>
            <a:off x="4163400" y="3801960"/>
            <a:ext cx="4469400" cy="2809080"/>
          </a:xfrm>
          <a:prstGeom prst="rect">
            <a:avLst/>
          </a:prstGeom>
          <a:ln w="9525">
            <a:noFill/>
          </a:ln>
        </p:spPr>
      </p:pic>
      <p:pic>
        <p:nvPicPr>
          <p:cNvPr id="188" name="Immagine 5" descr=""/>
          <p:cNvPicPr/>
          <p:nvPr/>
        </p:nvPicPr>
        <p:blipFill>
          <a:blip r:embed="rId3"/>
          <a:stretch/>
        </p:blipFill>
        <p:spPr>
          <a:xfrm>
            <a:off x="736560" y="4075200"/>
            <a:ext cx="2691360" cy="239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Trocar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1" name="Picture 4" descr=""/>
          <p:cNvPicPr/>
          <p:nvPr/>
        </p:nvPicPr>
        <p:blipFill>
          <a:blip r:embed="rId1"/>
          <a:stretch/>
        </p:blipFill>
        <p:spPr>
          <a:xfrm>
            <a:off x="123120" y="1799280"/>
            <a:ext cx="8949600" cy="44859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AutoShape 2"/>
          <p:cNvSpPr/>
          <p:nvPr/>
        </p:nvSpPr>
        <p:spPr>
          <a:xfrm>
            <a:off x="116640" y="-144360"/>
            <a:ext cx="22752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3" name="AutoShape 4"/>
          <p:cNvSpPr/>
          <p:nvPr/>
        </p:nvSpPr>
        <p:spPr>
          <a:xfrm>
            <a:off x="231120" y="7920"/>
            <a:ext cx="22752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4" name="AutoShape 6"/>
          <p:cNvSpPr/>
          <p:nvPr/>
        </p:nvSpPr>
        <p:spPr>
          <a:xfrm>
            <a:off x="345240" y="160200"/>
            <a:ext cx="22752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5" name="AutoShape 2"/>
          <p:cNvSpPr/>
          <p:nvPr/>
        </p:nvSpPr>
        <p:spPr>
          <a:xfrm>
            <a:off x="459720" y="312840"/>
            <a:ext cx="22752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196" name="Oggetto 5"/>
          <p:cNvGraphicFramePr/>
          <p:nvPr/>
        </p:nvGraphicFramePr>
        <p:xfrm>
          <a:off x="1869840" y="1221480"/>
          <a:ext cx="5034240" cy="5380560"/>
        </p:xfrm>
        <a:graphic>
          <a:graphicData uri="http://schemas.openxmlformats.org/presentationml/2006/ole">
            <p:oleObj progId="PBrush" r:id="rId1" spid="">
              <p:embed/>
              <p:pic>
                <p:nvPicPr>
                  <p:cNvPr id="197" name="Oggetto 5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869840" y="1221480"/>
                    <a:ext cx="5034240" cy="53805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Trocar semplificati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1" name="Picture 4" descr=""/>
          <p:cNvPicPr/>
          <p:nvPr/>
        </p:nvPicPr>
        <p:blipFill>
          <a:blip r:embed="rId1"/>
          <a:srcRect l="21427" t="29999" r="22858" b="14286"/>
          <a:stretch/>
        </p:blipFill>
        <p:spPr>
          <a:xfrm>
            <a:off x="4457520" y="2028960"/>
            <a:ext cx="4066200" cy="4066200"/>
          </a:xfrm>
          <a:prstGeom prst="rect">
            <a:avLst/>
          </a:prstGeom>
          <a:ln w="9525">
            <a:noFill/>
          </a:ln>
        </p:spPr>
      </p:pic>
      <p:pic>
        <p:nvPicPr>
          <p:cNvPr id="202" name="Picture 5" descr=""/>
          <p:cNvPicPr/>
          <p:nvPr/>
        </p:nvPicPr>
        <p:blipFill>
          <a:blip r:embed="rId2"/>
          <a:srcRect l="0" t="0" r="2150" b="28205"/>
          <a:stretch/>
        </p:blipFill>
        <p:spPr>
          <a:xfrm>
            <a:off x="331200" y="1272600"/>
            <a:ext cx="4609080" cy="1917720"/>
          </a:xfrm>
          <a:prstGeom prst="rect">
            <a:avLst/>
          </a:prstGeom>
          <a:ln w="9525">
            <a:noFill/>
          </a:ln>
        </p:spPr>
      </p:pic>
      <p:pic>
        <p:nvPicPr>
          <p:cNvPr id="203" name="Picture 7" descr="Ago monouso di Verres AV di Biomedical"/>
          <p:cNvPicPr/>
          <p:nvPr/>
        </p:nvPicPr>
        <p:blipFill>
          <a:blip r:embed="rId3"/>
          <a:stretch/>
        </p:blipFill>
        <p:spPr>
          <a:xfrm>
            <a:off x="1421640" y="3798360"/>
            <a:ext cx="2175840" cy="218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Dispositivo “UNICO”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6" name="Picture 2" descr=""/>
          <p:cNvPicPr/>
          <p:nvPr/>
        </p:nvPicPr>
        <p:blipFill>
          <a:blip r:embed="rId1"/>
          <a:stretch/>
        </p:blipFill>
        <p:spPr>
          <a:xfrm>
            <a:off x="281160" y="1457280"/>
            <a:ext cx="8580960" cy="39423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magine 6" descr="Immagine1.jpg"/>
          <p:cNvPicPr/>
          <p:nvPr/>
        </p:nvPicPr>
        <p:blipFill>
          <a:blip r:embed="rId1"/>
          <a:srcRect l="5862" t="0" r="6744" b="39188"/>
          <a:stretch/>
        </p:blipFill>
        <p:spPr>
          <a:xfrm>
            <a:off x="133200" y="2376720"/>
            <a:ext cx="4380480" cy="3650400"/>
          </a:xfrm>
          <a:prstGeom prst="rect">
            <a:avLst/>
          </a:prstGeom>
          <a:ln w="0">
            <a:noFill/>
          </a:ln>
        </p:spPr>
      </p:pic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310320" y="248040"/>
            <a:ext cx="7428600" cy="89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4000" spc="-1" strike="noStrike">
                <a:solidFill>
                  <a:schemeClr val="dk1"/>
                </a:solidFill>
                <a:latin typeface="Arial"/>
              </a:rPr>
              <a:t>Anatomia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" name="Immagine 7" descr="Immagine2.jpg"/>
          <p:cNvPicPr/>
          <p:nvPr/>
        </p:nvPicPr>
        <p:blipFill>
          <a:blip r:embed="rId2"/>
          <a:stretch/>
        </p:blipFill>
        <p:spPr>
          <a:xfrm>
            <a:off x="4636440" y="1909800"/>
            <a:ext cx="4301280" cy="494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Seldinger – filo guida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9" name="Picture 5" descr=""/>
          <p:cNvPicPr/>
          <p:nvPr/>
        </p:nvPicPr>
        <p:blipFill>
          <a:blip r:embed="rId1"/>
          <a:stretch/>
        </p:blipFill>
        <p:spPr>
          <a:xfrm>
            <a:off x="165960" y="4306680"/>
            <a:ext cx="8805960" cy="2550240"/>
          </a:xfrm>
          <a:prstGeom prst="rect">
            <a:avLst/>
          </a:prstGeom>
          <a:ln w="9525">
            <a:noFill/>
          </a:ln>
        </p:spPr>
      </p:pic>
      <p:sp>
        <p:nvSpPr>
          <p:cNvPr id="210" name="AutoShape 7"/>
          <p:cNvSpPr/>
          <p:nvPr/>
        </p:nvSpPr>
        <p:spPr>
          <a:xfrm>
            <a:off x="155520" y="-136440"/>
            <a:ext cx="295920" cy="29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1" name="AutoShape 9"/>
          <p:cNvSpPr/>
          <p:nvPr/>
        </p:nvSpPr>
        <p:spPr>
          <a:xfrm>
            <a:off x="155520" y="-136440"/>
            <a:ext cx="295920" cy="29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2" name="AutoShape 11"/>
          <p:cNvSpPr/>
          <p:nvPr/>
        </p:nvSpPr>
        <p:spPr>
          <a:xfrm>
            <a:off x="155520" y="-136440"/>
            <a:ext cx="295920" cy="29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3" name="AutoShape 13"/>
          <p:cNvSpPr/>
          <p:nvPr/>
        </p:nvSpPr>
        <p:spPr>
          <a:xfrm>
            <a:off x="155520" y="-136440"/>
            <a:ext cx="295920" cy="29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4" name="AutoShape 15"/>
          <p:cNvSpPr/>
          <p:nvPr/>
        </p:nvSpPr>
        <p:spPr>
          <a:xfrm>
            <a:off x="155520" y="-136440"/>
            <a:ext cx="295920" cy="29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15" name="Picture 16" descr="C:\Users\orf053\Downloads\Steps-of-the-modified-Seldinger-technique-for-placement-of-PICC-lines-a-Diagram-depicts.png"/>
          <p:cNvPicPr/>
          <p:nvPr/>
        </p:nvPicPr>
        <p:blipFill>
          <a:blip r:embed="rId2"/>
          <a:stretch/>
        </p:blipFill>
        <p:spPr>
          <a:xfrm>
            <a:off x="502200" y="1239840"/>
            <a:ext cx="3700080" cy="284328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8" descr="PDF] Some important details in the technique of percutaneous dilatational  tracheostomy via the modified Seldinger technique. | Semantic Scholar"/>
          <p:cNvPicPr/>
          <p:nvPr/>
        </p:nvPicPr>
        <p:blipFill>
          <a:blip r:embed="rId3"/>
          <a:stretch/>
        </p:blipFill>
        <p:spPr>
          <a:xfrm>
            <a:off x="5404680" y="1969560"/>
            <a:ext cx="2473560" cy="1931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Dopo il posizionamento?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Fissaggio del tubo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9" name="Picture 2" descr=""/>
          <p:cNvPicPr/>
          <p:nvPr/>
        </p:nvPicPr>
        <p:blipFill>
          <a:blip r:embed="rId1"/>
          <a:stretch/>
        </p:blipFill>
        <p:spPr>
          <a:xfrm>
            <a:off x="490320" y="2235600"/>
            <a:ext cx="2764800" cy="2203560"/>
          </a:xfrm>
          <a:prstGeom prst="rect">
            <a:avLst/>
          </a:prstGeom>
          <a:ln w="9525">
            <a:noFill/>
          </a:ln>
        </p:spPr>
      </p:pic>
      <p:pic>
        <p:nvPicPr>
          <p:cNvPr id="220" name="Picture 3" descr=""/>
          <p:cNvPicPr/>
          <p:nvPr/>
        </p:nvPicPr>
        <p:blipFill>
          <a:blip r:embed="rId2"/>
          <a:stretch/>
        </p:blipFill>
        <p:spPr>
          <a:xfrm>
            <a:off x="4675320" y="2180160"/>
            <a:ext cx="3092400" cy="2276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3" name="Picture 5" descr="https://news.kerna.it/wp-content/uploads/2013/07/Istruzioni-medicazione-fissaggio-cateteri-drain-lok.png"/>
          <p:cNvPicPr/>
          <p:nvPr/>
        </p:nvPicPr>
        <p:blipFill>
          <a:blip r:embed="rId1"/>
          <a:stretch/>
        </p:blipFill>
        <p:spPr>
          <a:xfrm>
            <a:off x="645840" y="1603800"/>
            <a:ext cx="7863840" cy="444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Dopo il posizionamento?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Raccordo ad un sistema di raccolta!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6" name="Segnaposto contenuto 12" descr="aspirazionead-acqua.jpg"/>
          <p:cNvPicPr/>
          <p:nvPr/>
        </p:nvPicPr>
        <p:blipFill>
          <a:blip r:embed="rId1"/>
          <a:stretch/>
        </p:blipFill>
        <p:spPr>
          <a:xfrm>
            <a:off x="3785040" y="2576160"/>
            <a:ext cx="2625480" cy="346860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2" descr="C:\Users\eleonora\Desktop\Valvola-di-heimilich.jpg"/>
          <p:cNvPicPr/>
          <p:nvPr/>
        </p:nvPicPr>
        <p:blipFill>
          <a:blip r:embed="rId2"/>
          <a:stretch/>
        </p:blipFill>
        <p:spPr>
          <a:xfrm>
            <a:off x="366840" y="2523240"/>
            <a:ext cx="3388320" cy="358272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3" descr=""/>
          <p:cNvPicPr/>
          <p:nvPr/>
        </p:nvPicPr>
        <p:blipFill>
          <a:blip r:embed="rId3"/>
          <a:stretch/>
        </p:blipFill>
        <p:spPr>
          <a:xfrm>
            <a:off x="6506640" y="2305080"/>
            <a:ext cx="2337480" cy="40755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33264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5000" spc="-1" strike="noStrike">
                <a:solidFill>
                  <a:schemeClr val="dk2"/>
                </a:solidFill>
                <a:latin typeface="Calibri"/>
              </a:rPr>
              <a:t>I sistemi di raccolta</a:t>
            </a:r>
            <a:endParaRPr b="0" lang="it-IT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539640" y="2061000"/>
            <a:ext cx="8228880" cy="4388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it-IT" sz="2600" spc="-1" strike="noStrike">
                <a:solidFill>
                  <a:schemeClr val="dk1"/>
                </a:solidFill>
                <a:latin typeface="Calibri"/>
              </a:rPr>
              <a:t>Garantiscono l’unidirezionalità. </a:t>
            </a: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it-IT" sz="2600" spc="-1" strike="noStrike">
                <a:solidFill>
                  <a:schemeClr val="dk1"/>
                </a:solidFill>
                <a:latin typeface="Calibri"/>
              </a:rPr>
              <a:t>3 elementi sono responsabili del corretto funzionamento: </a:t>
            </a: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it-IT" sz="2600" spc="-1" strike="noStrike">
                <a:solidFill>
                  <a:schemeClr val="dk1"/>
                </a:solidFill>
                <a:latin typeface="Calibri"/>
              </a:rPr>
              <a:t>Gravità </a:t>
            </a: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it-IT" sz="2600" spc="-1" strike="noStrike">
                <a:solidFill>
                  <a:schemeClr val="dk1"/>
                </a:solidFill>
                <a:latin typeface="Calibri"/>
              </a:rPr>
              <a:t>Differenza di pressione </a:t>
            </a: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it-IT" sz="2600" spc="-1" strike="noStrike">
                <a:solidFill>
                  <a:schemeClr val="dk1"/>
                </a:solidFill>
                <a:latin typeface="Calibri"/>
              </a:rPr>
              <a:t>Possibilità di applicare l’aspirazione</a:t>
            </a: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Funzionamento PleurEvac principio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3" name="Picture 2" descr=""/>
          <p:cNvPicPr/>
          <p:nvPr/>
        </p:nvPicPr>
        <p:blipFill>
          <a:blip r:embed="rId1"/>
          <a:stretch/>
        </p:blipFill>
        <p:spPr>
          <a:xfrm>
            <a:off x="1800360" y="1266840"/>
            <a:ext cx="4784040" cy="51375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6" name="Picture 2" descr=""/>
          <p:cNvPicPr/>
          <p:nvPr/>
        </p:nvPicPr>
        <p:blipFill>
          <a:blip r:embed="rId1"/>
          <a:stretch/>
        </p:blipFill>
        <p:spPr>
          <a:xfrm>
            <a:off x="619200" y="847800"/>
            <a:ext cx="7904520" cy="51613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1115640" y="708120"/>
            <a:ext cx="8186040" cy="64224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3600" spc="-1" strike="noStrike">
                <a:solidFill>
                  <a:schemeClr val="dk2"/>
                </a:solidFill>
                <a:latin typeface="Calibri"/>
              </a:rPr>
              <a:t>IL PLEUR-EVAC</a:t>
            </a:r>
            <a:r>
              <a:rPr b="0" lang="it-IT" sz="3600" spc="-1" strike="noStrike">
                <a:solidFill>
                  <a:srgbClr val="383838"/>
                </a:solidFill>
                <a:latin typeface="Gill Sans"/>
              </a:rPr>
              <a:t>®</a:t>
            </a:r>
            <a:endParaRPr b="0" lang="it-IT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CasellaDiTesto 7"/>
          <p:cNvSpPr/>
          <p:nvPr/>
        </p:nvSpPr>
        <p:spPr>
          <a:xfrm>
            <a:off x="214200" y="2371680"/>
            <a:ext cx="37141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defTabSz="914400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chemeClr val="dk1"/>
                </a:solidFill>
                <a:latin typeface="Calibri"/>
              </a:rPr>
              <a:t>1</a:t>
            </a:r>
            <a:r>
              <a:rPr b="1" lang="it-IT" sz="1800" spc="-1" strike="noStrike">
                <a:solidFill>
                  <a:schemeClr val="dk1"/>
                </a:solidFill>
                <a:latin typeface="Calibri"/>
              </a:rPr>
              <a:t>. CAMERA DI RACCOLTA </a:t>
            </a:r>
            <a:r>
              <a:rPr b="0" lang="it-IT" sz="1800" spc="-1" strike="noStrike">
                <a:solidFill>
                  <a:schemeClr val="dk1"/>
                </a:solidFill>
                <a:latin typeface="Calibri"/>
              </a:rPr>
              <a:t>: MONITORAGGIO GIORNALIERO DI QUANTITÀ E TIPO DI LIQUIDO/ARIA DRENATI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CasellaDiTesto 8"/>
          <p:cNvSpPr/>
          <p:nvPr/>
        </p:nvSpPr>
        <p:spPr>
          <a:xfrm>
            <a:off x="285840" y="3786120"/>
            <a:ext cx="38570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defTabSz="914400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chemeClr val="dk1"/>
                </a:solidFill>
                <a:latin typeface="Calibri"/>
              </a:rPr>
              <a:t>2. </a:t>
            </a:r>
            <a:r>
              <a:rPr b="1" lang="it-IT" sz="1800" spc="-1" strike="noStrike">
                <a:solidFill>
                  <a:schemeClr val="dk1"/>
                </a:solidFill>
                <a:latin typeface="Calibri"/>
              </a:rPr>
              <a:t>CAMERA CON VALVOLA AD ACQUA</a:t>
            </a:r>
            <a:r>
              <a:rPr b="0" lang="it-IT" sz="1800" spc="-1" strike="noStrike">
                <a:solidFill>
                  <a:schemeClr val="dk1"/>
                </a:solidFill>
                <a:latin typeface="Calibri"/>
              </a:rPr>
              <a:t>: UNIDIREZIONALITÀ DEL SISTEMA (2CM H2O)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CasellaDiTesto 9"/>
          <p:cNvSpPr/>
          <p:nvPr/>
        </p:nvSpPr>
        <p:spPr>
          <a:xfrm>
            <a:off x="285840" y="4786200"/>
            <a:ext cx="357120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it-IT" sz="1800" spc="-1" strike="noStrike">
                <a:solidFill>
                  <a:schemeClr val="dk1"/>
                </a:solidFill>
                <a:latin typeface="Calibri"/>
              </a:rPr>
              <a:t>3. </a:t>
            </a:r>
            <a:r>
              <a:rPr b="1" lang="it-IT" sz="1800" spc="-1" strike="noStrike">
                <a:solidFill>
                  <a:schemeClr val="dk1"/>
                </a:solidFill>
                <a:latin typeface="Calibri"/>
              </a:rPr>
              <a:t>CAMERA DI CONTROLLO         DELL’ASPIRAZIONE</a:t>
            </a:r>
            <a:r>
              <a:rPr b="0" lang="it-IT" sz="1800" spc="-1" strike="noStrike">
                <a:solidFill>
                  <a:schemeClr val="dk1"/>
                </a:solidFill>
                <a:latin typeface="Calibri"/>
              </a:rPr>
              <a:t>: 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it-IT" sz="1800" spc="-1" strike="noStrike">
                <a:solidFill>
                  <a:schemeClr val="dk1"/>
                </a:solidFill>
                <a:latin typeface="Calibri"/>
              </a:rPr>
              <a:t>LA PRESSIONE È DATA DALLA QUANTITÀ DI ACQUA PRESENTE, OVVERO 20CM H20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" name="Segnaposto contenuto 1" descr="aspirazionead-acqua.jpg"/>
          <p:cNvPicPr/>
          <p:nvPr/>
        </p:nvPicPr>
        <p:blipFill>
          <a:blip r:embed="rId1"/>
          <a:stretch/>
        </p:blipFill>
        <p:spPr>
          <a:xfrm>
            <a:off x="4286160" y="1643040"/>
            <a:ext cx="4428360" cy="4604400"/>
          </a:xfrm>
          <a:prstGeom prst="rect">
            <a:avLst/>
          </a:prstGeom>
          <a:ln w="0">
            <a:noFill/>
          </a:ln>
        </p:spPr>
      </p:pic>
      <p:cxnSp>
        <p:nvCxnSpPr>
          <p:cNvPr id="242" name="Connettore 2 4"/>
          <p:cNvCxnSpPr/>
          <p:nvPr/>
        </p:nvCxnSpPr>
        <p:spPr>
          <a:xfrm flipH="1">
            <a:off x="7643520" y="1643040"/>
            <a:ext cx="286560" cy="1572120"/>
          </a:xfrm>
          <a:prstGeom prst="straightConnector1">
            <a:avLst/>
          </a:prstGeom>
          <a:ln w="0">
            <a:solidFill>
              <a:srgbClr val="ff0000"/>
            </a:solidFill>
            <a:tailEnd len="med" type="arrow" w="med"/>
          </a:ln>
        </p:spPr>
      </p:cxnSp>
      <p:sp>
        <p:nvSpPr>
          <p:cNvPr id="243" name="CasellaDiTesto 10"/>
          <p:cNvSpPr/>
          <p:nvPr/>
        </p:nvSpPr>
        <p:spPr>
          <a:xfrm>
            <a:off x="7500960" y="1000080"/>
            <a:ext cx="1285200" cy="63828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it-IT" sz="1800" spc="-1" strike="noStrike">
                <a:solidFill>
                  <a:schemeClr val="dk1"/>
                </a:solidFill>
                <a:latin typeface="Calibri"/>
              </a:rPr>
              <a:t>Camera di raccolta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Ovale 3"/>
          <p:cNvSpPr/>
          <p:nvPr/>
        </p:nvSpPr>
        <p:spPr>
          <a:xfrm>
            <a:off x="5572080" y="4714920"/>
            <a:ext cx="713520" cy="642240"/>
          </a:xfrm>
          <a:prstGeom prst="ellipse">
            <a:avLst/>
          </a:prstGeom>
          <a:noFill/>
          <a:ln>
            <a:solidFill>
              <a:srgbClr val="0b52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245" name="Connettore 2 5"/>
          <p:cNvCxnSpPr>
            <a:endCxn id="244" idx="4"/>
          </p:cNvCxnSpPr>
          <p:nvPr/>
        </p:nvCxnSpPr>
        <p:spPr>
          <a:xfrm flipV="1">
            <a:off x="5857560" y="5357160"/>
            <a:ext cx="71640" cy="1001160"/>
          </a:xfrm>
          <a:prstGeom prst="straightConnector1">
            <a:avLst/>
          </a:prstGeom>
          <a:ln w="0">
            <a:solidFill>
              <a:srgbClr val="095294"/>
            </a:solidFill>
            <a:tailEnd len="med" type="arrow" w="med"/>
          </a:ln>
        </p:spPr>
      </p:cxnSp>
      <p:sp>
        <p:nvSpPr>
          <p:cNvPr id="246" name="CasellaDiTesto 11"/>
          <p:cNvSpPr/>
          <p:nvPr/>
        </p:nvSpPr>
        <p:spPr>
          <a:xfrm>
            <a:off x="5286240" y="6357960"/>
            <a:ext cx="1856520" cy="363960"/>
          </a:xfrm>
          <a:prstGeom prst="rect">
            <a:avLst/>
          </a:prstGeom>
          <a:noFill/>
          <a:ln w="0">
            <a:solidFill>
              <a:srgbClr val="0070c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it-IT" sz="1800" spc="-1" strike="noStrike">
                <a:solidFill>
                  <a:schemeClr val="dk1"/>
                </a:solidFill>
                <a:latin typeface="Calibri"/>
              </a:rPr>
              <a:t>Valvola ad acqua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Ovale 4"/>
          <p:cNvSpPr/>
          <p:nvPr/>
        </p:nvSpPr>
        <p:spPr>
          <a:xfrm>
            <a:off x="4857840" y="3643200"/>
            <a:ext cx="642240" cy="17852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248" name="Connettore 2 6"/>
          <p:cNvCxnSpPr/>
          <p:nvPr/>
        </p:nvCxnSpPr>
        <p:spPr>
          <a:xfrm flipV="1">
            <a:off x="4214520" y="5357520"/>
            <a:ext cx="858240" cy="715320"/>
          </a:xfrm>
          <a:prstGeom prst="straightConnector1">
            <a:avLst/>
          </a:prstGeom>
          <a:ln w="0">
            <a:solidFill>
              <a:srgbClr val="ff0000"/>
            </a:solidFill>
            <a:tailEnd len="med" type="arrow" w="med"/>
          </a:ln>
        </p:spPr>
      </p:cxnSp>
      <p:sp>
        <p:nvSpPr>
          <p:cNvPr id="249" name="CasellaDiTesto 12"/>
          <p:cNvSpPr/>
          <p:nvPr/>
        </p:nvSpPr>
        <p:spPr>
          <a:xfrm>
            <a:off x="3143160" y="6072120"/>
            <a:ext cx="1428120" cy="63828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it-IT" sz="1800" spc="-1" strike="noStrike">
                <a:solidFill>
                  <a:schemeClr val="dk1"/>
                </a:solidFill>
                <a:latin typeface="Calibri"/>
              </a:rPr>
              <a:t>Camera per P negativa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10" descr="C:\Users\eleonora\Desktop\PE_Lineup_Image.jpg"/>
          <p:cNvPicPr/>
          <p:nvPr/>
        </p:nvPicPr>
        <p:blipFill>
          <a:blip r:embed="rId1"/>
          <a:stretch/>
        </p:blipFill>
        <p:spPr>
          <a:xfrm>
            <a:off x="662040" y="1500120"/>
            <a:ext cx="7714440" cy="4428360"/>
          </a:xfrm>
          <a:prstGeom prst="rect">
            <a:avLst/>
          </a:prstGeom>
          <a:ln w="0">
            <a:noFill/>
          </a:ln>
        </p:spPr>
      </p:pic>
      <p:sp>
        <p:nvSpPr>
          <p:cNvPr id="251" name="CasellaDiTesto 1"/>
          <p:cNvSpPr/>
          <p:nvPr/>
        </p:nvSpPr>
        <p:spPr>
          <a:xfrm>
            <a:off x="693360" y="5301360"/>
            <a:ext cx="778608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it-IT" sz="2000" spc="-1" strike="noStrike">
                <a:solidFill>
                  <a:schemeClr val="dk1"/>
                </a:solidFill>
                <a:latin typeface="Calibri"/>
              </a:rPr>
              <a:t>NEL SISTEMA CON CONTROLLO DELL’ASPIRAZIONE A SECCO L’ASPIRAZIONE VIENE IMPOSTATA REGOLANDO IL MANOMETRO POSTO NELLA TERZA CAMERA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Freccia a destra 2"/>
          <p:cNvSpPr/>
          <p:nvPr/>
        </p:nvSpPr>
        <p:spPr>
          <a:xfrm>
            <a:off x="237960" y="3257640"/>
            <a:ext cx="642240" cy="2851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3" name="Freccia in giù 2"/>
          <p:cNvSpPr/>
          <p:nvPr/>
        </p:nvSpPr>
        <p:spPr>
          <a:xfrm>
            <a:off x="2988000" y="2061000"/>
            <a:ext cx="285120" cy="7851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Autofit/>
          </a:bodyPr>
          <a:p>
            <a:pPr indent="0" algn="ctr"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884160" y="692640"/>
            <a:ext cx="8228880" cy="78516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000" spc="-1" strike="noStrike">
                <a:solidFill>
                  <a:schemeClr val="dk2"/>
                </a:solidFill>
                <a:latin typeface="Calibri"/>
              </a:rPr>
              <a:t>SISTEMA CON VALVOLA DI HEIMLICH: 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" name="Picture 11" descr="C:\Users\eleonora\Desktop\Valvola-di-heimilich.jpg"/>
          <p:cNvPicPr/>
          <p:nvPr/>
        </p:nvPicPr>
        <p:blipFill>
          <a:blip r:embed="rId1"/>
          <a:stretch/>
        </p:blipFill>
        <p:spPr>
          <a:xfrm>
            <a:off x="5360760" y="2643120"/>
            <a:ext cx="3782520" cy="3999960"/>
          </a:xfrm>
          <a:prstGeom prst="rect">
            <a:avLst/>
          </a:prstGeom>
          <a:ln w="0">
            <a:noFill/>
          </a:ln>
        </p:spPr>
      </p:pic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457200" y="1714320"/>
            <a:ext cx="5257080" cy="4609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74320" indent="-27432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0" lang="it-IT" sz="2600" spc="-1" strike="noStrike">
                <a:solidFill>
                  <a:schemeClr val="dk1"/>
                </a:solidFill>
                <a:latin typeface="Calibri"/>
              </a:rPr>
              <a:t>Valvola a “becco di flauto”, unidirezionale</a:t>
            </a: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0" lang="it-IT" sz="2600" spc="-1" strike="noStrike">
                <a:solidFill>
                  <a:schemeClr val="dk1"/>
                </a:solidFill>
                <a:latin typeface="Calibri"/>
              </a:rPr>
              <a:t>È possibile raccordare un sacchetto di raccolta </a:t>
            </a: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0" lang="it-IT" sz="2600" spc="-1" strike="noStrike">
                <a:solidFill>
                  <a:schemeClr val="dk1"/>
                </a:solidFill>
                <a:latin typeface="Calibri"/>
              </a:rPr>
              <a:t>Possibile la gestione a domicilio poiché di facile utilizzo </a:t>
            </a: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8" name="Immagine 2" descr="valvola.jpg"/>
          <p:cNvPicPr/>
          <p:nvPr/>
        </p:nvPicPr>
        <p:blipFill>
          <a:blip r:embed="rId2"/>
          <a:stretch/>
        </p:blipFill>
        <p:spPr>
          <a:xfrm>
            <a:off x="5523120" y="1714320"/>
            <a:ext cx="3620160" cy="856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Picture 2" descr=""/>
          <p:cNvPicPr/>
          <p:nvPr/>
        </p:nvPicPr>
        <p:blipFill>
          <a:blip r:embed="rId1"/>
          <a:stretch/>
        </p:blipFill>
        <p:spPr>
          <a:xfrm>
            <a:off x="268200" y="303120"/>
            <a:ext cx="8606520" cy="62503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Dopo il posizionamento?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Per fortuna ci sono gli infermieri!!!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marL="1143000" indent="-22860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-&gt; Gestione infermieristica del drenaggio.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1" name="Picture 9" descr="Cartoon Medico, Illustrazione - Cartoon medici e infermieri Collezione  scaricare png - Disegno png trasparente Cartone Animato png scaricare."/>
          <p:cNvPicPr/>
          <p:nvPr/>
        </p:nvPicPr>
        <p:blipFill>
          <a:blip r:embed="rId1"/>
          <a:stretch/>
        </p:blipFill>
        <p:spPr>
          <a:xfrm>
            <a:off x="1049400" y="2770200"/>
            <a:ext cx="7135200" cy="3646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1331640" y="620640"/>
            <a:ext cx="8786160" cy="59220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3600" spc="-1" strike="noStrike">
                <a:solidFill>
                  <a:schemeClr val="dk2"/>
                </a:solidFill>
                <a:latin typeface="Calibri"/>
              </a:rPr>
              <a:t>Assistenza post procedura</a:t>
            </a:r>
            <a:endParaRPr b="0" lang="it-IT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457200" y="1340640"/>
            <a:ext cx="8228880" cy="498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87222" lnSpcReduction="10000"/>
          </a:bodyPr>
          <a:p>
            <a:pPr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1" lang="it-IT" sz="2600" spc="-1" strike="noStrike">
                <a:solidFill>
                  <a:schemeClr val="dk1"/>
                </a:solidFill>
                <a:latin typeface="Calibri"/>
              </a:rPr>
              <a:t>COMPRENDE</a:t>
            </a:r>
            <a:r>
              <a:rPr b="0" lang="it-IT" sz="2600" spc="-1" strike="noStrike">
                <a:solidFill>
                  <a:schemeClr val="dk1"/>
                </a:solidFill>
                <a:latin typeface="Calibri"/>
              </a:rPr>
              <a:t>:</a:t>
            </a: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Calibri"/>
              <a:buAutoNum type="arabicPeriod"/>
              <a:tabLst>
                <a:tab algn="l" pos="0"/>
              </a:tabLst>
            </a:pPr>
            <a:r>
              <a:rPr b="1" lang="it-IT" sz="2600" spc="-1" strike="noStrike">
                <a:solidFill>
                  <a:schemeClr val="dk1"/>
                </a:solidFill>
                <a:latin typeface="Calibri"/>
              </a:rPr>
              <a:t>Controllo e mantenimento dell’unità di degenza</a:t>
            </a:r>
            <a:r>
              <a:rPr b="0" lang="it-IT" sz="2600" spc="-1" strike="noStrike">
                <a:solidFill>
                  <a:schemeClr val="dk1"/>
                </a:solidFill>
                <a:latin typeface="Calibri"/>
              </a:rPr>
              <a:t>: predisposizione di sistema d’aspirazione funzionante, pinza per clampaggio/morsetti, materiale per medicazione sito inserzione drenaggio </a:t>
            </a: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Calibri"/>
              <a:buAutoNum type="arabicPeriod"/>
              <a:tabLst>
                <a:tab algn="l" pos="0"/>
              </a:tabLst>
            </a:pPr>
            <a:r>
              <a:rPr b="1" lang="it-IT" sz="2600" spc="-1" strike="noStrike">
                <a:solidFill>
                  <a:schemeClr val="dk1"/>
                </a:solidFill>
                <a:latin typeface="Calibri"/>
              </a:rPr>
              <a:t>Valutazione del paziente (almeno 1 volta a turno): </a:t>
            </a: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lvl="1" marL="640080" indent="-24696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Monitoraggio parametri vitali, tra cui il dolore. Valutazione della funzionalità respiratoria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1" marL="640080" indent="-24696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Educazione del paziente alla corretta gestione: il drenaggio deve stare almeno 40 cm sotto il torace; corretta gestione negli spostamenti se autosufficiente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1" marL="640080" indent="-24696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Controllo della quantità e il tipo di liquido e/o aria drenati, e in quanto tempo. 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1" marL="640080" indent="-24696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Controllo sito inserzione e medicazione (da eseguire ogni 24/48h o quando sporca o staccata)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996840" y="620640"/>
            <a:ext cx="8146440" cy="86580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5000" spc="-1" strike="noStrike">
                <a:solidFill>
                  <a:schemeClr val="dk2"/>
                </a:solidFill>
                <a:latin typeface="Calibri"/>
              </a:rPr>
              <a:t>Assistenza post procedura</a:t>
            </a:r>
            <a:endParaRPr b="0" lang="it-IT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457200" y="1935360"/>
            <a:ext cx="8228880" cy="4388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1" lang="it-IT" sz="2600" spc="-1" strike="noStrike">
                <a:solidFill>
                  <a:schemeClr val="lt2">
                    <a:lumMod val="75000"/>
                  </a:schemeClr>
                </a:solidFill>
                <a:latin typeface="Calibri"/>
              </a:rPr>
              <a:t>2. </a:t>
            </a:r>
            <a:r>
              <a:rPr b="1" lang="it-IT" sz="2600" spc="-1" strike="noStrike">
                <a:solidFill>
                  <a:schemeClr val="dk1"/>
                </a:solidFill>
                <a:latin typeface="Calibri"/>
              </a:rPr>
              <a:t>Valutazione del paziente (almeno 1 volta a turno): </a:t>
            </a: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lvl="1" marL="640080" indent="-24696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Controllo dei livelli di acqua del Pleur-Evac</a:t>
            </a:r>
            <a:r>
              <a:rPr b="0" lang="it-IT" sz="1600" spc="-1" strike="noStrike">
                <a:solidFill>
                  <a:srgbClr val="383838"/>
                </a:solidFill>
                <a:latin typeface="Gill Sans"/>
              </a:rPr>
              <a:t>®</a:t>
            </a: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 per garantirne il funzionamento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1" marL="640080" indent="-24696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Posizione corretta del drenaggio (es. a caduta o in aspirazione) e che il tubo non sia accidentalmente clampato o sraccordato (NB. Utile fissare con cerotto telato i punti di raccordo del tubo di drenaggio)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1" marL="640080" indent="-24696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Nei sistemi Pleur-Evac</a:t>
            </a:r>
            <a:r>
              <a:rPr b="0" lang="it-IT" sz="1600" spc="-1" strike="noStrike">
                <a:solidFill>
                  <a:srgbClr val="383838"/>
                </a:solidFill>
                <a:latin typeface="Gill Sans"/>
              </a:rPr>
              <a:t>®</a:t>
            </a: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 a secco verificare la presenza del galleggiante nel finestrino indicatore dell’aspirazione e il giusto livello di aspirazione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1094400" y="628560"/>
            <a:ext cx="8071920" cy="66204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000" spc="-1" strike="noStrike">
                <a:solidFill>
                  <a:schemeClr val="dk2"/>
                </a:solidFill>
                <a:latin typeface="Calibri"/>
              </a:rPr>
              <a:t>Assistenza post procedura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428760" y="1340640"/>
            <a:ext cx="8228880" cy="4762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lvl="1" marL="640080" indent="-24696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Valutazione del menisco (valvola ad acqua): livello, se mobile, se presente aria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1" marL="640080" indent="-24696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Tappo del </a:t>
            </a:r>
            <a:r>
              <a:rPr b="0" lang="it-IT" sz="2400" spc="-1" strike="noStrike">
                <a:solidFill>
                  <a:srgbClr val="383838"/>
                </a:solidFill>
                <a:latin typeface="Calibri"/>
              </a:rPr>
              <a:t>Pleur-Evac® </a:t>
            </a: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chiuso (come da indicazione del produttore)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8" name="Immagine 4" descr="TAPPO.jpg"/>
          <p:cNvPicPr/>
          <p:nvPr/>
        </p:nvPicPr>
        <p:blipFill>
          <a:blip r:embed="rId1"/>
          <a:srcRect l="0" t="25582" r="0" b="0"/>
          <a:stretch/>
        </p:blipFill>
        <p:spPr>
          <a:xfrm>
            <a:off x="5436000" y="2853000"/>
            <a:ext cx="3394080" cy="3857040"/>
          </a:xfrm>
          <a:prstGeom prst="rect">
            <a:avLst/>
          </a:prstGeom>
          <a:ln w="0">
            <a:noFill/>
          </a:ln>
        </p:spPr>
      </p:pic>
      <p:pic>
        <p:nvPicPr>
          <p:cNvPr id="269" name="Immagine 8" descr="TAPPOOO.jpg"/>
          <p:cNvPicPr/>
          <p:nvPr/>
        </p:nvPicPr>
        <p:blipFill>
          <a:blip r:embed="rId2"/>
          <a:srcRect l="0" t="14116" r="0" b="18822"/>
          <a:stretch/>
        </p:blipFill>
        <p:spPr>
          <a:xfrm rot="16200000">
            <a:off x="1214640" y="2429640"/>
            <a:ext cx="3428280" cy="5000040"/>
          </a:xfrm>
          <a:prstGeom prst="rect">
            <a:avLst/>
          </a:prstGeom>
          <a:ln w="0">
            <a:noFill/>
          </a:ln>
        </p:spPr>
      </p:pic>
      <p:sp>
        <p:nvSpPr>
          <p:cNvPr id="270" name="Freccia a sinistra 2"/>
          <p:cNvSpPr/>
          <p:nvPr/>
        </p:nvSpPr>
        <p:spPr>
          <a:xfrm flipH="1">
            <a:off x="-20160" y="4869000"/>
            <a:ext cx="756720" cy="212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1187640" y="413280"/>
            <a:ext cx="82288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br>
              <a:rPr sz="4000"/>
            </a:br>
            <a:r>
              <a:rPr b="0" lang="it-IT" sz="4000" spc="-1" strike="noStrike">
                <a:solidFill>
                  <a:schemeClr val="dk2"/>
                </a:solidFill>
                <a:latin typeface="Calibri"/>
              </a:rPr>
              <a:t>Assistenza post procedura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214200" y="1628640"/>
            <a:ext cx="8605440" cy="1649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lvl="1" marL="640080" indent="-24696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Nei drenaggi di piccolo calibro (es. Pig-Tail</a:t>
            </a:r>
            <a:r>
              <a:rPr b="0" lang="it-IT" sz="1600" spc="-1" strike="noStrike">
                <a:solidFill>
                  <a:srgbClr val="383838"/>
                </a:solidFill>
                <a:latin typeface="Gill Sans"/>
              </a:rPr>
              <a:t>®</a:t>
            </a: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), o in caso di emotorace o empiema, prevenire e verificare che non ci siano ostruzioni. Utili lavaggi con soluzione fisiologica ad ogni turno (es.20ml). Segnalare al medico eventuali ostruzioni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3" name="Immagine 3" descr="pig.jpg"/>
          <p:cNvPicPr/>
          <p:nvPr/>
        </p:nvPicPr>
        <p:blipFill>
          <a:blip r:embed="rId1"/>
          <a:stretch/>
        </p:blipFill>
        <p:spPr>
          <a:xfrm>
            <a:off x="5140800" y="3500280"/>
            <a:ext cx="3737160" cy="2499480"/>
          </a:xfrm>
          <a:prstGeom prst="rect">
            <a:avLst/>
          </a:prstGeom>
          <a:ln w="0">
            <a:noFill/>
          </a:ln>
        </p:spPr>
      </p:pic>
      <p:pic>
        <p:nvPicPr>
          <p:cNvPr id="274" name="Immagine 9" descr="pigtail.jpg"/>
          <p:cNvPicPr/>
          <p:nvPr/>
        </p:nvPicPr>
        <p:blipFill>
          <a:blip r:embed="rId2"/>
          <a:stretch/>
        </p:blipFill>
        <p:spPr>
          <a:xfrm>
            <a:off x="357120" y="3429000"/>
            <a:ext cx="4451400" cy="271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1714320" y="357120"/>
            <a:ext cx="8228880" cy="84636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000" spc="-1" strike="noStrike">
                <a:solidFill>
                  <a:schemeClr val="dk2"/>
                </a:solidFill>
                <a:latin typeface="Calibri"/>
              </a:rPr>
              <a:t>Assistenza post procedura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357120" y="1285920"/>
            <a:ext cx="8228880" cy="4388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-27432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1" lang="it-IT" sz="1700" spc="-1" strike="noStrike">
                <a:solidFill>
                  <a:schemeClr val="dk1"/>
                </a:solidFill>
                <a:latin typeface="Calibri"/>
              </a:rPr>
              <a:t>RACCOLTA DI CAMPIONI 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1" lang="it-IT" sz="1700" spc="-1" strike="noStrike">
                <a:solidFill>
                  <a:schemeClr val="dk1"/>
                </a:solidFill>
                <a:latin typeface="Calibri"/>
              </a:rPr>
              <a:t>Microbiologico</a:t>
            </a:r>
            <a:r>
              <a:rPr b="0" lang="it-IT" sz="1700" spc="-1" strike="noStrike">
                <a:solidFill>
                  <a:schemeClr val="dk1"/>
                </a:solidFill>
                <a:latin typeface="Calibri"/>
              </a:rPr>
              <a:t>: 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it-IT" sz="1700" spc="-1" strike="noStrike">
                <a:solidFill>
                  <a:schemeClr val="dk1"/>
                </a:solidFill>
                <a:latin typeface="Calibri"/>
              </a:rPr>
              <a:t>1 vasetto tappo rosso 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it-IT" sz="1700" spc="-1" strike="noStrike">
                <a:solidFill>
                  <a:schemeClr val="dk1"/>
                </a:solidFill>
                <a:latin typeface="Calibri"/>
              </a:rPr>
              <a:t>Eventualmente su richiesta del medico (1 set emocoltura)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1" lang="it-IT" sz="1700" spc="-1" strike="noStrike">
                <a:solidFill>
                  <a:schemeClr val="dk1"/>
                </a:solidFill>
                <a:latin typeface="Calibri"/>
              </a:rPr>
              <a:t>Microbiologico BAAR (BK)</a:t>
            </a:r>
            <a:r>
              <a:rPr b="0" lang="it-IT" sz="1700" spc="-1" strike="noStrike">
                <a:solidFill>
                  <a:schemeClr val="dk1"/>
                </a:solidFill>
                <a:latin typeface="Calibri"/>
              </a:rPr>
              <a:t>: 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it-IT" sz="1700" spc="-1" strike="noStrike">
                <a:solidFill>
                  <a:schemeClr val="dk1"/>
                </a:solidFill>
                <a:latin typeface="Calibri"/>
              </a:rPr>
              <a:t>1 vasetto tappo rosso 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1" lang="it-IT" sz="1700" spc="-1" strike="noStrike">
                <a:solidFill>
                  <a:schemeClr val="dk1"/>
                </a:solidFill>
                <a:latin typeface="Calibri"/>
              </a:rPr>
              <a:t>Citologico</a:t>
            </a:r>
            <a:r>
              <a:rPr b="0" lang="it-IT" sz="1700" spc="-1" strike="noStrike">
                <a:solidFill>
                  <a:schemeClr val="dk1"/>
                </a:solidFill>
                <a:latin typeface="Calibri"/>
              </a:rPr>
              <a:t>: 2-3 vasetti (pieni) tappo rosso 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it-IT" sz="1700" spc="-1" strike="noStrike">
                <a:solidFill>
                  <a:schemeClr val="dk1"/>
                </a:solidFill>
                <a:latin typeface="Calibri"/>
              </a:rPr>
              <a:t>(richiesta del medico)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1" lang="it-IT" sz="1700" spc="-1" strike="noStrike">
                <a:solidFill>
                  <a:schemeClr val="dk1"/>
                </a:solidFill>
                <a:latin typeface="Calibri"/>
              </a:rPr>
              <a:t>Chimico fisico</a:t>
            </a:r>
            <a:r>
              <a:rPr b="0" lang="it-IT" sz="1700" spc="-1" strike="noStrike">
                <a:solidFill>
                  <a:schemeClr val="dk1"/>
                </a:solidFill>
                <a:latin typeface="Calibri"/>
              </a:rPr>
              <a:t>: 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it-IT" sz="1700" spc="-1" strike="noStrike">
                <a:solidFill>
                  <a:schemeClr val="dk1"/>
                </a:solidFill>
                <a:latin typeface="Calibri"/>
              </a:rPr>
              <a:t>1 provetta tappo rosa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it-IT" sz="1700" spc="-1" strike="noStrike">
                <a:solidFill>
                  <a:schemeClr val="dk1"/>
                </a:solidFill>
                <a:latin typeface="Calibri"/>
              </a:rPr>
              <a:t>1 provetta tappo verde 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it-IT" sz="1700" spc="-1" strike="noStrike">
                <a:solidFill>
                  <a:schemeClr val="dk1"/>
                </a:solidFill>
                <a:latin typeface="Calibri"/>
              </a:rPr>
              <a:t>1 provetta tappo giallo 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1" lang="it-IT" sz="1700" spc="-1" strike="noStrike">
                <a:solidFill>
                  <a:schemeClr val="dk1"/>
                </a:solidFill>
                <a:latin typeface="Calibri"/>
              </a:rPr>
              <a:t>note</a:t>
            </a:r>
            <a:r>
              <a:rPr b="0" lang="it-IT" sz="1700" spc="-1" strike="noStrike">
                <a:solidFill>
                  <a:schemeClr val="dk1"/>
                </a:solidFill>
                <a:latin typeface="Calibri"/>
              </a:rPr>
              <a:t>: </a:t>
            </a:r>
            <a:r>
              <a:rPr b="1" lang="it-IT" sz="1700" spc="-1" strike="noStrike">
                <a:solidFill>
                  <a:schemeClr val="dk1"/>
                </a:solidFill>
                <a:latin typeface="Calibri"/>
              </a:rPr>
              <a:t>Albumina, amilasi, colesterolo, glucosio, LDH, pH, proteine totali, trigliceridi</a:t>
            </a:r>
            <a:endParaRPr b="0" lang="it-IT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7" name="Picture 12" descr="CONTENITORE URINE 60 ml - sterile"/>
          <p:cNvPicPr/>
          <p:nvPr/>
        </p:nvPicPr>
        <p:blipFill>
          <a:blip r:embed="rId1"/>
          <a:srcRect l="17145" t="16132" r="8573" b="15298"/>
          <a:stretch/>
        </p:blipFill>
        <p:spPr>
          <a:xfrm>
            <a:off x="6948360" y="1052640"/>
            <a:ext cx="1871640" cy="1727640"/>
          </a:xfrm>
          <a:prstGeom prst="rect">
            <a:avLst/>
          </a:prstGeom>
          <a:ln w="0">
            <a:noFill/>
          </a:ln>
        </p:spPr>
      </p:pic>
      <p:sp>
        <p:nvSpPr>
          <p:cNvPr id="278" name="Segnaposto contenuto 9"/>
          <p:cNvSpPr/>
          <p:nvPr/>
        </p:nvSpPr>
        <p:spPr>
          <a:xfrm>
            <a:off x="357120" y="4500000"/>
            <a:ext cx="8329320" cy="18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endParaRPr b="0" lang="it-IT" sz="26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rmAutofit fontScale="89999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5000" spc="-1" strike="noStrike">
                <a:solidFill>
                  <a:schemeClr val="dk2"/>
                </a:solidFill>
                <a:latin typeface="Calibri"/>
              </a:rPr>
              <a:t>DA DOVE PRELEVARE I CAMPIONI?</a:t>
            </a:r>
            <a:endParaRPr b="0" lang="it-IT" sz="5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0" name="Immagine 14" descr="membrana.jpg"/>
          <p:cNvPicPr/>
          <p:nvPr/>
        </p:nvPicPr>
        <p:blipFill>
          <a:blip r:embed="rId1"/>
          <a:srcRect l="10919" t="0" r="11725" b="10833"/>
          <a:stretch/>
        </p:blipFill>
        <p:spPr>
          <a:xfrm>
            <a:off x="6444360" y="3069000"/>
            <a:ext cx="2375640" cy="3311640"/>
          </a:xfrm>
          <a:prstGeom prst="rect">
            <a:avLst/>
          </a:prstGeom>
          <a:ln w="0">
            <a:noFill/>
          </a:ln>
        </p:spPr>
      </p:pic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457200" y="1403640"/>
            <a:ext cx="8228880" cy="4920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-27432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0" lang="it-IT" sz="2600" spc="-1" strike="noStrike">
                <a:solidFill>
                  <a:schemeClr val="dk1"/>
                </a:solidFill>
                <a:latin typeface="Calibri"/>
              </a:rPr>
              <a:t>Drenaggi tipo Trocar: clampare il drenaggio e prelevare il campione con siringa cono-catetere </a:t>
            </a: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0" lang="it-IT" sz="2600" spc="-1" strike="noStrike">
                <a:solidFill>
                  <a:schemeClr val="dk1"/>
                </a:solidFill>
                <a:latin typeface="Calibri"/>
              </a:rPr>
              <a:t>Drenaggi tipo Pig-Tail</a:t>
            </a:r>
            <a:r>
              <a:rPr b="0" lang="it-IT" sz="1600" spc="-1" strike="noStrike">
                <a:solidFill>
                  <a:srgbClr val="383838"/>
                </a:solidFill>
                <a:latin typeface="Gill Sans"/>
              </a:rPr>
              <a:t>®:</a:t>
            </a:r>
            <a:r>
              <a:rPr b="0" lang="it-IT" sz="2600" spc="-1" strike="noStrike">
                <a:solidFill>
                  <a:schemeClr val="dk1"/>
                </a:solidFill>
                <a:latin typeface="Calibri"/>
              </a:rPr>
              <a:t> utilizzare il rubinetto presente con siringa luer lock</a:t>
            </a:r>
            <a:endParaRPr b="0" lang="it-IT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0" lang="it-IT" sz="2600" spc="-1" strike="noStrike">
                <a:solidFill>
                  <a:schemeClr val="dk1"/>
                </a:solidFill>
                <a:latin typeface="Calibri"/>
              </a:rPr>
              <a:t>Nel sistema Pleur-Evac</a:t>
            </a:r>
            <a:r>
              <a:rPr b="0" lang="it-IT" sz="1600" spc="-1" strike="noStrike">
                <a:solidFill>
                  <a:schemeClr val="dk1"/>
                </a:solidFill>
                <a:latin typeface="Gill Sans"/>
              </a:rPr>
              <a:t>® </a:t>
            </a: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si può utilizzare 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la membrana/diaframma presente 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posteriormente alla camera di raccolta, 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prelevando con una siringa con ago di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grosso calibro (previa disinfezione)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0" anchor="b">
            <a:noAutofit/>
          </a:bodyPr>
          <a:p>
            <a:pPr indent="0" algn="ctr"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457200" y="1935360"/>
            <a:ext cx="8228880" cy="4388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4" name="Picture 13" descr=""/>
          <p:cNvPicPr/>
          <p:nvPr/>
        </p:nvPicPr>
        <p:blipFill>
          <a:blip r:embed="rId1"/>
          <a:stretch/>
        </p:blipFill>
        <p:spPr>
          <a:xfrm>
            <a:off x="905040" y="1009800"/>
            <a:ext cx="7333560" cy="48380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Rimozione?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Si! Il prima possibile!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Come? A seconda del tipo di dispositivo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Drenaggio piccolo (pigtail):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1143000" indent="-22860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FACILE -&gt; si sfila e si comprime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1143000"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Trocar chirurgico: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it-IT" sz="2000" spc="-1" strike="noStrike">
                <a:solidFill>
                  <a:schemeClr val="dk1"/>
                </a:solidFill>
                <a:latin typeface="Calibri"/>
              </a:rPr>
              <a:t>Necessario essere pronti a mettere punti di sutura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4400" spc="-1" strike="noStrike">
                <a:solidFill>
                  <a:schemeClr val="dk1"/>
                </a:solidFill>
                <a:latin typeface="Calibri"/>
              </a:rPr>
              <a:t>Grazie per l’attenzione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9" name="Picture 8" descr=""/>
          <p:cNvPicPr/>
          <p:nvPr/>
        </p:nvPicPr>
        <p:blipFill>
          <a:blip r:embed="rId1"/>
          <a:stretch/>
        </p:blipFill>
        <p:spPr>
          <a:xfrm>
            <a:off x="2088360" y="1787760"/>
            <a:ext cx="4935600" cy="39106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4400" spc="-1" strike="noStrike">
                <a:solidFill>
                  <a:schemeClr val="dk1"/>
                </a:solidFill>
                <a:latin typeface="Calibri"/>
              </a:rPr>
              <a:t>Patologie della pleura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“</a:t>
            </a: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Aria”: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it-IT" sz="2800" spc="-1" strike="noStrike">
                <a:solidFill>
                  <a:schemeClr val="dk1"/>
                </a:solidFill>
                <a:latin typeface="Calibri"/>
              </a:rPr>
              <a:t>Pneumotorace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“</a:t>
            </a: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Liquidi”: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it-IT" sz="2800" spc="-1" strike="noStrike">
                <a:solidFill>
                  <a:schemeClr val="dk1"/>
                </a:solidFill>
                <a:latin typeface="Calibri"/>
              </a:rPr>
              <a:t>Versamento pleurico (eziologie multiple neoplastice, infettive, terzo spazio ecc.)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it-IT" sz="2800" spc="-1" strike="noStrike">
                <a:solidFill>
                  <a:schemeClr val="dk1"/>
                </a:solidFill>
                <a:latin typeface="Calibri"/>
              </a:rPr>
              <a:t>Empiema pleurico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it-IT" sz="2800" spc="-1" strike="noStrike">
                <a:solidFill>
                  <a:schemeClr val="dk1"/>
                </a:solidFill>
                <a:latin typeface="Calibri"/>
              </a:rPr>
              <a:t>Emotorace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chemeClr val="dk1"/>
                </a:solidFill>
                <a:latin typeface="Calibri"/>
              </a:rPr>
              <a:t>Combinazione dei due: Idropneumotorace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310320" y="248040"/>
            <a:ext cx="7428600" cy="89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4000" spc="-1" strike="noStrike">
                <a:solidFill>
                  <a:schemeClr val="dk1"/>
                </a:solidFill>
                <a:latin typeface="Arial"/>
              </a:rPr>
              <a:t>Pneumotorace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98" name="Oggetto 3"/>
          <p:cNvGraphicFramePr/>
          <p:nvPr/>
        </p:nvGraphicFramePr>
        <p:xfrm>
          <a:off x="228600" y="1082160"/>
          <a:ext cx="4483080" cy="5335200"/>
        </p:xfrm>
        <a:graphic>
          <a:graphicData uri="http://schemas.openxmlformats.org/presentationml/2006/ole">
            <p:oleObj progId="PBrush" r:id="rId1" spid="">
              <p:embed/>
              <p:pic>
                <p:nvPicPr>
                  <p:cNvPr id="99" name="Oggetto 3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228600" y="1082160"/>
                    <a:ext cx="4483080" cy="533520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100" name="Immagine 6" descr=""/>
          <p:cNvPicPr/>
          <p:nvPr/>
        </p:nvPicPr>
        <p:blipFill>
          <a:blip r:embed="rId3"/>
          <a:srcRect l="2732" t="0" r="51455" b="0"/>
          <a:stretch/>
        </p:blipFill>
        <p:spPr>
          <a:xfrm>
            <a:off x="4897440" y="1135800"/>
            <a:ext cx="3489480" cy="5223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10320" y="248040"/>
            <a:ext cx="7428600" cy="89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4000" spc="-1" strike="noStrike">
                <a:solidFill>
                  <a:schemeClr val="dk1"/>
                </a:solidFill>
                <a:latin typeface="Arial"/>
              </a:rPr>
              <a:t>TAC torace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AutoShape 2"/>
          <p:cNvSpPr/>
          <p:nvPr/>
        </p:nvSpPr>
        <p:spPr>
          <a:xfrm>
            <a:off x="116640" y="-144360"/>
            <a:ext cx="22752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3" name="AutoShape 4"/>
          <p:cNvSpPr/>
          <p:nvPr/>
        </p:nvSpPr>
        <p:spPr>
          <a:xfrm>
            <a:off x="231120" y="7920"/>
            <a:ext cx="22752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4" name="AutoShape 6"/>
          <p:cNvSpPr/>
          <p:nvPr/>
        </p:nvSpPr>
        <p:spPr>
          <a:xfrm>
            <a:off x="345240" y="160200"/>
            <a:ext cx="22752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5" name="AutoShape 2"/>
          <p:cNvSpPr/>
          <p:nvPr/>
        </p:nvSpPr>
        <p:spPr>
          <a:xfrm>
            <a:off x="459720" y="312840"/>
            <a:ext cx="22752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06" name="Immagine 7" descr=""/>
          <p:cNvPicPr/>
          <p:nvPr/>
        </p:nvPicPr>
        <p:blipFill>
          <a:blip r:embed="rId1"/>
          <a:stretch/>
        </p:blipFill>
        <p:spPr>
          <a:xfrm>
            <a:off x="1469880" y="1077120"/>
            <a:ext cx="5886720" cy="5652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10320" y="248040"/>
            <a:ext cx="7428600" cy="89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4000" spc="-1" strike="noStrike">
                <a:solidFill>
                  <a:schemeClr val="dk1"/>
                </a:solidFill>
                <a:latin typeface="Arial"/>
              </a:rPr>
              <a:t>PNX - Classificazione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Text Box 5"/>
          <p:cNvSpPr/>
          <p:nvPr/>
        </p:nvSpPr>
        <p:spPr>
          <a:xfrm>
            <a:off x="854280" y="1441080"/>
            <a:ext cx="172116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it-IT" sz="2400" spc="-1" strike="noStrike" u="sng">
                <a:solidFill>
                  <a:schemeClr val="dk1"/>
                </a:solidFill>
                <a:uFillTx/>
                <a:latin typeface="Calibri"/>
              </a:rPr>
              <a:t>Eziologica: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- Spontaneo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- Traumatico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- Iatrogeno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Text Box 6"/>
          <p:cNvSpPr/>
          <p:nvPr/>
        </p:nvSpPr>
        <p:spPr>
          <a:xfrm>
            <a:off x="3760920" y="1433160"/>
            <a:ext cx="466848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it-IT" sz="2400" spc="-1" strike="noStrike" u="sng">
                <a:solidFill>
                  <a:schemeClr val="dk1"/>
                </a:solidFill>
                <a:uFillTx/>
                <a:latin typeface="Calibri"/>
              </a:rPr>
              <a:t>Fisiopatologica: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Aperto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Chiuso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it-IT" sz="2400" spc="-1" strike="noStrike">
                <a:solidFill>
                  <a:schemeClr val="dk1"/>
                </a:solidFill>
                <a:latin typeface="Calibri"/>
              </a:rPr>
              <a:t>Iperteso (con meccanismo a valvola)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0" name="Picture 1" descr=""/>
          <p:cNvPicPr/>
          <p:nvPr/>
        </p:nvPicPr>
        <p:blipFill>
          <a:blip r:embed="rId1"/>
          <a:stretch/>
        </p:blipFill>
        <p:spPr>
          <a:xfrm>
            <a:off x="1434240" y="4106880"/>
            <a:ext cx="6094800" cy="22352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310320" y="248040"/>
            <a:ext cx="7428600" cy="89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4000" spc="-1" strike="noStrike">
                <a:solidFill>
                  <a:schemeClr val="dk1"/>
                </a:solidFill>
                <a:latin typeface="Arial"/>
              </a:rPr>
              <a:t>Pneumotorace iperteso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AutoShape 2"/>
          <p:cNvSpPr/>
          <p:nvPr/>
        </p:nvSpPr>
        <p:spPr>
          <a:xfrm>
            <a:off x="116640" y="-144360"/>
            <a:ext cx="22752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3" name="AutoShape 4"/>
          <p:cNvSpPr/>
          <p:nvPr/>
        </p:nvSpPr>
        <p:spPr>
          <a:xfrm>
            <a:off x="231120" y="7920"/>
            <a:ext cx="22752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4" name="AutoShape 6"/>
          <p:cNvSpPr/>
          <p:nvPr/>
        </p:nvSpPr>
        <p:spPr>
          <a:xfrm>
            <a:off x="345240" y="160200"/>
            <a:ext cx="22752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5" name="AutoShape 2"/>
          <p:cNvSpPr/>
          <p:nvPr/>
        </p:nvSpPr>
        <p:spPr>
          <a:xfrm>
            <a:off x="459720" y="312840"/>
            <a:ext cx="22752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it-IT" sz="1800" spc="-1" strike="noStrike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116" name="Object 3"/>
          <p:cNvGraphicFramePr/>
          <p:nvPr/>
        </p:nvGraphicFramePr>
        <p:xfrm>
          <a:off x="1537200" y="990720"/>
          <a:ext cx="5599800" cy="5520240"/>
        </p:xfrm>
        <a:graphic>
          <a:graphicData uri="http://schemas.openxmlformats.org/presentationml/2006/ole">
            <p:oleObj progId="PBrush" r:id="rId1" spid="">
              <p:embed/>
              <p:pic>
                <p:nvPicPr>
                  <p:cNvPr id="117" name="Object 3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537200" y="990720"/>
                    <a:ext cx="5599800" cy="55202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18" name="Rectangle 4"/>
          <p:cNvSpPr/>
          <p:nvPr/>
        </p:nvSpPr>
        <p:spPr>
          <a:xfrm>
            <a:off x="5080680" y="1295280"/>
            <a:ext cx="2056320" cy="379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Grossi vasi compressi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Rectangle 5"/>
          <p:cNvSpPr/>
          <p:nvPr/>
        </p:nvSpPr>
        <p:spPr>
          <a:xfrm>
            <a:off x="5709240" y="1905120"/>
            <a:ext cx="1541880" cy="837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Polmone 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compresso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Rectangle 6"/>
          <p:cNvSpPr/>
          <p:nvPr/>
        </p:nvSpPr>
        <p:spPr>
          <a:xfrm>
            <a:off x="5766480" y="2895480"/>
            <a:ext cx="1541880" cy="837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Vene cave 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compresse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Rectangle 7"/>
          <p:cNvSpPr/>
          <p:nvPr/>
        </p:nvSpPr>
        <p:spPr>
          <a:xfrm>
            <a:off x="5937840" y="4267080"/>
            <a:ext cx="1541880" cy="837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Cuore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compresso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Rectangle 8"/>
          <p:cNvSpPr/>
          <p:nvPr/>
        </p:nvSpPr>
        <p:spPr>
          <a:xfrm>
            <a:off x="1251360" y="5181480"/>
            <a:ext cx="1541880" cy="121824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Spazio pleurico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riempito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d’aria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Rectangle 9"/>
          <p:cNvSpPr/>
          <p:nvPr/>
        </p:nvSpPr>
        <p:spPr>
          <a:xfrm>
            <a:off x="3651840" y="5257800"/>
            <a:ext cx="1827720" cy="379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polmone collassato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Rectangle 10"/>
          <p:cNvSpPr/>
          <p:nvPr/>
        </p:nvSpPr>
        <p:spPr>
          <a:xfrm>
            <a:off x="3994560" y="6095880"/>
            <a:ext cx="1141920" cy="30384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diaframma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Rectangle 11"/>
          <p:cNvSpPr/>
          <p:nvPr/>
        </p:nvSpPr>
        <p:spPr>
          <a:xfrm>
            <a:off x="1308600" y="3657600"/>
            <a:ext cx="1313280" cy="10656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Spazi 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intercostali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rigonfiati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Rectangle 12"/>
          <p:cNvSpPr/>
          <p:nvPr/>
        </p:nvSpPr>
        <p:spPr>
          <a:xfrm>
            <a:off x="1251360" y="2743200"/>
            <a:ext cx="1541880" cy="45612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Sede della ferita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Rectangle 13"/>
          <p:cNvSpPr/>
          <p:nvPr/>
        </p:nvSpPr>
        <p:spPr>
          <a:xfrm>
            <a:off x="1194480" y="990720"/>
            <a:ext cx="2227680" cy="10656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Muscoli rigonfi 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nella reg. sovraclaveare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_rels/theme1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Equinozio">
  <a:themeElements>
    <a:clrScheme name="Equinozio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</a:schemeClr>
            </a:gs>
            <a:gs pos="43000">
              <a:schemeClr val="phClr">
                <a:tint val="44000"/>
              </a:schemeClr>
            </a:gs>
            <a:gs pos="93000">
              <a:schemeClr val="phClr">
                <a:tint val="15000"/>
              </a:schemeClr>
            </a:gs>
            <a:gs pos="100000">
              <a:schemeClr val="phClr">
                <a:tint val="5000"/>
              </a:schemeClr>
            </a:gs>
          </a:gsLst>
          <a:path path="circle">
            <a:fillToRect l="50000" t="130000" r="50000" b="-30000"/>
          </a:path>
          <a:tileRect l="0" t="0" r="0" b="0"/>
        </a:gradFill>
        <a:gradFill>
          <a:gsLst>
            <a:gs pos="0">
              <a:schemeClr val="phClr">
                <a:tint val="98000"/>
                <a:shade val="25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tint val="50000"/>
              </a:schemeClr>
            </a:gs>
          </a:gsLst>
          <a:path path="circle">
            <a:fillToRect l="50000" t="130000" r="50000" b="-30000"/>
          </a:path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0000"/>
              </a:schemeClr>
            </a:gs>
            <a:gs pos="25000">
              <a:schemeClr val="phClr">
                <a:tint val="83000"/>
              </a:schemeClr>
            </a:gs>
            <a:gs pos="100000">
              <a:schemeClr val="phClr">
                <a:shade val="15000"/>
              </a:schemeClr>
            </a:gs>
          </a:gsLst>
          <a:path path="circle">
            <a:fillToRect l="10000" t="110000" r="10000" b="100000"/>
          </a:path>
          <a:tileRect l="0" t="0" r="0" b="0"/>
        </a:gradFill>
        <a:blipFill rotWithShape="0">
          <a:blip r:embed="rId1"/>
          <a:srcRect l="0" t="0" r="0" b="0"/>
          <a:tile tx="0" ty="0" sx="65000" sy="65000" flip="none" algn="tl"/>
        </a:blip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Equinozio">
  <a:themeElements>
    <a:clrScheme name="Equinozio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</a:schemeClr>
            </a:gs>
            <a:gs pos="43000">
              <a:schemeClr val="phClr">
                <a:tint val="44000"/>
              </a:schemeClr>
            </a:gs>
            <a:gs pos="93000">
              <a:schemeClr val="phClr">
                <a:tint val="15000"/>
              </a:schemeClr>
            </a:gs>
            <a:gs pos="100000">
              <a:schemeClr val="phClr">
                <a:tint val="5000"/>
              </a:schemeClr>
            </a:gs>
          </a:gsLst>
          <a:path path="circle">
            <a:fillToRect l="50000" t="130000" r="50000" b="-30000"/>
          </a:path>
          <a:tileRect l="0" t="0" r="0" b="0"/>
        </a:gradFill>
        <a:gradFill>
          <a:gsLst>
            <a:gs pos="0">
              <a:schemeClr val="phClr">
                <a:tint val="98000"/>
                <a:shade val="25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tint val="50000"/>
              </a:schemeClr>
            </a:gs>
          </a:gsLst>
          <a:path path="circle">
            <a:fillToRect l="50000" t="130000" r="50000" b="-30000"/>
          </a:path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0000"/>
              </a:schemeClr>
            </a:gs>
            <a:gs pos="25000">
              <a:schemeClr val="phClr">
                <a:tint val="83000"/>
              </a:schemeClr>
            </a:gs>
            <a:gs pos="100000">
              <a:schemeClr val="phClr">
                <a:shade val="15000"/>
              </a:schemeClr>
            </a:gs>
          </a:gsLst>
          <a:path path="circle">
            <a:fillToRect l="10000" t="110000" r="10000" b="100000"/>
          </a:path>
          <a:tileRect l="0" t="0" r="0" b="0"/>
        </a:gradFill>
        <a:blipFill rotWithShape="0">
          <a:blip r:embed="rId1"/>
          <a:srcRect l="0" t="0" r="0" b="0"/>
          <a:tile tx="0" ty="0" sx="65000" sy="65000" flip="none" algn="tl"/>
        </a:blip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Equinozio">
  <a:themeElements>
    <a:clrScheme name="Equinozio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</a:schemeClr>
            </a:gs>
            <a:gs pos="43000">
              <a:schemeClr val="phClr">
                <a:tint val="44000"/>
              </a:schemeClr>
            </a:gs>
            <a:gs pos="93000">
              <a:schemeClr val="phClr">
                <a:tint val="15000"/>
              </a:schemeClr>
            </a:gs>
            <a:gs pos="100000">
              <a:schemeClr val="phClr">
                <a:tint val="5000"/>
              </a:schemeClr>
            </a:gs>
          </a:gsLst>
          <a:path path="circle">
            <a:fillToRect l="50000" t="130000" r="50000" b="-30000"/>
          </a:path>
          <a:tileRect l="0" t="0" r="0" b="0"/>
        </a:gradFill>
        <a:gradFill>
          <a:gsLst>
            <a:gs pos="0">
              <a:schemeClr val="phClr">
                <a:tint val="98000"/>
                <a:shade val="25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tint val="50000"/>
              </a:schemeClr>
            </a:gs>
          </a:gsLst>
          <a:path path="circle">
            <a:fillToRect l="50000" t="130000" r="50000" b="-30000"/>
          </a:path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0000"/>
              </a:schemeClr>
            </a:gs>
            <a:gs pos="25000">
              <a:schemeClr val="phClr">
                <a:tint val="83000"/>
              </a:schemeClr>
            </a:gs>
            <a:gs pos="100000">
              <a:schemeClr val="phClr">
                <a:shade val="15000"/>
              </a:schemeClr>
            </a:gs>
          </a:gsLst>
          <a:path path="circle">
            <a:fillToRect l="10000" t="110000" r="10000" b="100000"/>
          </a:path>
          <a:tileRect l="0" t="0" r="0" b="0"/>
        </a:gradFill>
        <a:blipFill rotWithShape="0">
          <a:blip r:embed="rId1"/>
          <a:srcRect l="0" t="0" r="0" b="0"/>
          <a:tile tx="0" ty="0" sx="65000" sy="65000" flip="none" algn="tl"/>
        </a:blip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5537</TotalTime>
  <Application>LibreOffice/24.2.7.2$Linux_X86_64 LibreOffice_project/420$Build-2</Application>
  <AppVersion>15.0000</AppVersion>
  <Words>366</Words>
  <Paragraphs>122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2017-03-10T20:26:10Z</dcterms:created>
  <dc:creator>Marco Biolo</dc:creator>
  <dc:description/>
  <dc:language>it-IT</dc:language>
  <cp:lastModifiedBy/>
  <dcterms:modified xsi:type="dcterms:W3CDTF">2025-05-12T18:11:23Z</dcterms:modified>
  <cp:revision>228</cp:revision>
  <dc:subject/>
  <dc:title>Presentazione standard di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Presentazione su schermo (4:3)</vt:lpwstr>
  </property>
  <property fmtid="{D5CDD505-2E9C-101B-9397-08002B2CF9AE}" pid="4" name="Slides">
    <vt:i4>38</vt:i4>
  </property>
</Properties>
</file>