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8" r:id="rId4"/>
    <p:sldId id="279" r:id="rId5"/>
    <p:sldId id="280" r:id="rId6"/>
    <p:sldId id="274" r:id="rId7"/>
    <p:sldId id="276" r:id="rId8"/>
    <p:sldId id="275" r:id="rId9"/>
    <p:sldId id="260" r:id="rId10"/>
    <p:sldId id="281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EFD9-759A-47E8-BAED-320985474FE8}" type="datetime1">
              <a:rPr lang="it-IT" smtClean="0"/>
              <a:t>14/05/2025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320B5-7D19-4180-BB31-6148675BE2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41712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C01B-E11E-4553-858A-70E1493F0A9D}" type="datetime1">
              <a:rPr lang="it-IT" smtClean="0"/>
              <a:t>14/05/2025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D115-40B7-4428-A5CB-AA4F824BA5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2779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B4C01B-E11E-4553-858A-70E1493F0A9D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D115-40B7-4428-A5CB-AA4F824BA50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15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1FA7168-8DC3-4B55-9E41-13BAB06B976F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69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33938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995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6661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91408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93242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2100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EBB9-9DCD-4CC3-8003-3BC219DE8F62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55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492D-7F1C-49E5-860C-4211A8639120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42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911-E605-48B3-855F-154829E6A19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3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D00-DDE9-4496-95AA-99D77EB8B492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C6FF-CE8F-40C0-80AB-F6B00D6F9221}" type="datetime1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7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59B3-A697-49D3-ACDE-4EE44732AAA2}" type="datetime1">
              <a:rPr lang="it-IT" smtClean="0"/>
              <a:t>14/05/2025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8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E6D2-CA14-486D-B1E7-42C628FC752F}" type="datetime1">
              <a:rPr lang="it-IT" smtClean="0"/>
              <a:t>14/05/2025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6885-8B53-4491-99D5-5AB45A3E86A9}" type="datetime1">
              <a:rPr lang="it-IT" smtClean="0"/>
              <a:t>14/05/2025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0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C3F7-5D7B-4725-A2AE-344CE0CCF582}" type="datetime1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39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B4EF-D5EA-481A-9B65-ECE75089DE03}" type="datetime1">
              <a:rPr lang="it-IT" smtClean="0"/>
              <a:t>14/05/2025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10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4F0B7A-8672-46EB-993E-21153B7E1BF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8790A5-5091-4529-B55A-0B876922C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9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7000" y="1674000"/>
            <a:ext cx="8190000" cy="2174770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-IT" dirty="0"/>
              <a:t>Azienda Sanitaria Universitaria Giuliana Isontina</a:t>
            </a:r>
          </a:p>
          <a:p>
            <a:pPr>
              <a:spcBef>
                <a:spcPts val="0"/>
              </a:spcBef>
            </a:pPr>
            <a:endParaRPr lang="it-IT" dirty="0"/>
          </a:p>
          <a:p>
            <a:pPr>
              <a:spcBef>
                <a:spcPts val="0"/>
              </a:spcBef>
            </a:pPr>
            <a:r>
              <a:rPr lang="it-IT" sz="3600" dirty="0"/>
              <a:t>«LA CARENZA DI PROFESSIONISTI SANITARI: PROBLEMI E POSSIBILI SOLUZIONI» </a:t>
            </a:r>
          </a:p>
          <a:p>
            <a:pPr>
              <a:spcBef>
                <a:spcPts val="0"/>
              </a:spcBef>
            </a:pPr>
            <a:endParaRPr lang="it-IT" sz="3600" dirty="0"/>
          </a:p>
          <a:p>
            <a:pPr>
              <a:spcBef>
                <a:spcPts val="0"/>
              </a:spcBef>
            </a:pPr>
            <a:r>
              <a:rPr lang="it-IT" sz="2800" dirty="0"/>
              <a:t>14 MAGGIO 2025</a:t>
            </a:r>
            <a:endParaRPr lang="it-IT" sz="2800" dirty="0">
              <a:latin typeface="Gadugi" panose="020B0502040204020203" pitchFamily="34" charset="0"/>
            </a:endParaRPr>
          </a:p>
        </p:txBody>
      </p:sp>
      <p:sp>
        <p:nvSpPr>
          <p:cNvPr id="6" name="Rettangolo 5" descr="Barra separatrice grigia" title="Segno grafico"/>
          <p:cNvSpPr/>
          <p:nvPr/>
        </p:nvSpPr>
        <p:spPr>
          <a:xfrm flipV="1">
            <a:off x="251998" y="5589000"/>
            <a:ext cx="8640001" cy="55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29" y="5904000"/>
            <a:ext cx="13795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972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64357-840F-80FF-05FE-0BB1F268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911-E605-48B3-855F-154829E6A19A}" type="datetime1">
              <a:rPr lang="it-IT" smtClean="0"/>
              <a:t>14/05/2025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B76F1-E93C-E8AA-C116-0DD92E84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10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C2537C-F8E7-D282-9D78-657415EB2E38}"/>
              </a:ext>
            </a:extLst>
          </p:cNvPr>
          <p:cNvSpPr txBox="1"/>
          <p:nvPr/>
        </p:nvSpPr>
        <p:spPr>
          <a:xfrm>
            <a:off x="1917000" y="1584000"/>
            <a:ext cx="48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Grazie </a:t>
            </a:r>
          </a:p>
          <a:p>
            <a:r>
              <a:rPr lang="it-IT" sz="4400" dirty="0"/>
              <a:t>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0735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B703D-D2FF-944F-A7B8-E576ED73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000"/>
            <a:ext cx="7772400" cy="1456267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SITUAZIONE INFERMIERISTICA IN ITALIA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69EEDA-1800-9F1E-C269-9F8164DB4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6" y="1604433"/>
            <a:ext cx="7772400" cy="364913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NEL </a:t>
            </a:r>
            <a:r>
              <a:rPr lang="it-IT" dirty="0">
                <a:solidFill>
                  <a:srgbClr val="FFFF00"/>
                </a:solidFill>
              </a:rPr>
              <a:t>2022 </a:t>
            </a:r>
            <a:r>
              <a:rPr lang="it-IT" dirty="0"/>
              <a:t>GLI INFERMIERI ERANO </a:t>
            </a:r>
            <a:r>
              <a:rPr lang="it-IT" sz="2800" dirty="0"/>
              <a:t>302.841 di cui 268.013</a:t>
            </a:r>
            <a:r>
              <a:rPr lang="it-IT" dirty="0"/>
              <a:t> NEL SNN</a:t>
            </a:r>
          </a:p>
          <a:p>
            <a:r>
              <a:rPr lang="it-IT" dirty="0"/>
              <a:t>Perdita di circa </a:t>
            </a:r>
            <a:r>
              <a:rPr lang="it-IT" dirty="0">
                <a:solidFill>
                  <a:srgbClr val="FFFF00"/>
                </a:solidFill>
              </a:rPr>
              <a:t>10.000 unità all’anno</a:t>
            </a:r>
          </a:p>
          <a:p>
            <a:endParaRPr lang="it-IT" dirty="0"/>
          </a:p>
          <a:p>
            <a:r>
              <a:rPr lang="it-IT" dirty="0"/>
              <a:t>Nel 2022 in Italia si contavano 6,5 infermieri ogni 1000 abitanti</a:t>
            </a:r>
          </a:p>
          <a:p>
            <a:r>
              <a:rPr lang="it-IT" dirty="0"/>
              <a:t>Oggi in Italia si contano </a:t>
            </a:r>
            <a:r>
              <a:rPr lang="it-IT" sz="3000" dirty="0"/>
              <a:t>5,1</a:t>
            </a:r>
            <a:r>
              <a:rPr lang="it-IT" dirty="0"/>
              <a:t> infermieri ( max 7 in Liguria- min 3,8 Campania)</a:t>
            </a:r>
          </a:p>
          <a:p>
            <a:r>
              <a:rPr lang="it-IT" dirty="0"/>
              <a:t>In Europa nel 2022 si contavano 9 infermieri ogni 1000 abitanti</a:t>
            </a:r>
          </a:p>
          <a:p>
            <a:r>
              <a:rPr lang="it-IT" dirty="0"/>
              <a:t>Età media degli infermieri in Italia </a:t>
            </a:r>
            <a:r>
              <a:rPr lang="it-IT" sz="2600" dirty="0"/>
              <a:t>54 anni</a:t>
            </a:r>
          </a:p>
          <a:p>
            <a:r>
              <a:rPr lang="it-IT" dirty="0"/>
              <a:t>Retribuzione annua lorda 48.931 dollari in Italia e 58.394 in Europa</a:t>
            </a:r>
          </a:p>
          <a:p>
            <a:r>
              <a:rPr lang="it-IT" dirty="0"/>
              <a:t>Il salario dal 2011 al 2019 è diminuito del 1,52% </a:t>
            </a:r>
          </a:p>
          <a:p>
            <a:r>
              <a:rPr lang="it-IT" dirty="0"/>
              <a:t>Nel 2022 </a:t>
            </a:r>
            <a:r>
              <a:rPr lang="it-IT" dirty="0">
                <a:solidFill>
                  <a:srgbClr val="FFFF00"/>
                </a:solidFill>
              </a:rPr>
              <a:t>laureati </a:t>
            </a:r>
            <a:r>
              <a:rPr lang="it-IT" sz="2200" dirty="0">
                <a:solidFill>
                  <a:srgbClr val="FFFF00"/>
                </a:solidFill>
              </a:rPr>
              <a:t>16,4 infermieri </a:t>
            </a:r>
            <a:r>
              <a:rPr lang="it-IT" sz="2200" dirty="0"/>
              <a:t>ogni 100.000 </a:t>
            </a:r>
            <a:r>
              <a:rPr lang="it-IT" dirty="0"/>
              <a:t>abitanti ( media Ocse 44,9)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8B9D90-A446-39E0-D08F-F317236D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E61F6-7AA5-D16A-0669-E199414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Dati Gimbe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CC04CC-A7AE-C3D4-9674-C84E8AB0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2</a:t>
            </a:fld>
            <a:endParaRPr lang="it-IT"/>
          </a:p>
        </p:txBody>
      </p:sp>
      <p:pic>
        <p:nvPicPr>
          <p:cNvPr id="2050" name="Picture 2" descr="ACRA - Italia ed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416" y="369000"/>
            <a:ext cx="1756500" cy="17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7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CE010-E092-0804-F69C-2D7B50EB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816648"/>
            <a:ext cx="8059024" cy="4187352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problemi:</a:t>
            </a:r>
            <a:br>
              <a:rPr lang="it-IT" dirty="0"/>
            </a:br>
            <a:r>
              <a:rPr lang="it-IT" dirty="0"/>
              <a:t>limitate aspettative di carriera</a:t>
            </a:r>
            <a:br>
              <a:rPr lang="it-IT" dirty="0"/>
            </a:br>
            <a:r>
              <a:rPr lang="it-IT" dirty="0"/>
              <a:t>subordinazione professionale</a:t>
            </a:r>
            <a:br>
              <a:rPr lang="it-IT" dirty="0"/>
            </a:br>
            <a:r>
              <a:rPr lang="it-IT" dirty="0"/>
              <a:t>incongruenza tra formazione e lavoro</a:t>
            </a:r>
            <a:br>
              <a:rPr lang="it-IT" dirty="0"/>
            </a:br>
            <a:r>
              <a:rPr lang="it-IT" dirty="0"/>
              <a:t>equilibrio tra vita privata e attività lavorativa</a:t>
            </a:r>
            <a:br>
              <a:rPr lang="it-IT" dirty="0"/>
            </a:br>
            <a:r>
              <a:rPr lang="it-IT" dirty="0"/>
              <a:t>turni massacranti</a:t>
            </a:r>
            <a:br>
              <a:rPr lang="it-IT" dirty="0"/>
            </a:br>
            <a:r>
              <a:rPr lang="it-IT" dirty="0"/>
              <a:t>aggressioni</a:t>
            </a:r>
            <a:br>
              <a:rPr lang="it-IT" dirty="0"/>
            </a:br>
            <a:r>
              <a:rPr lang="it-IT" dirty="0"/>
              <a:t>bassa retribuzione</a:t>
            </a:r>
            <a:br>
              <a:rPr lang="it-IT" dirty="0"/>
            </a:br>
            <a:r>
              <a:rPr lang="it-IT" dirty="0"/>
              <a:t>innalzamento età pensionabile</a:t>
            </a:r>
            <a:br>
              <a:rPr lang="it-IT" dirty="0"/>
            </a:br>
            <a:r>
              <a:rPr lang="it-IT" dirty="0"/>
              <a:t>età media dei lavoratori</a:t>
            </a:r>
            <a:br>
              <a:rPr lang="it-IT" dirty="0"/>
            </a:br>
            <a:r>
              <a:rPr lang="it-IT" dirty="0"/>
              <a:t>troppi adempimenti burocratici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analisi sociologica…nuove aspettative e nuova visione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4E2B89-387D-4AF4-F9DF-8B30914A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3</a:t>
            </a:fld>
            <a:endParaRPr lang="it-IT"/>
          </a:p>
        </p:txBody>
      </p:sp>
      <p:pic>
        <p:nvPicPr>
          <p:cNvPr id="5124" name="Picture 4" descr="Lavoro Eroico... - I Ch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03" y="279000"/>
            <a:ext cx="2288811" cy="33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posta.um.fvg.it/owa/service.svc/s/GetFileAttachment?id=AAMkAGZkNzVlMGM5LTQ5OTgtNGMwNC1hMjRmLWNjZjlmNGI4Y2I2NgBGAAAAAAAcOVwvh9x%2FRLyvWLuPsUabBwCmvMfTw%2FqcTLfrpXfRS29PAAAA9Z%2BPAADK%2F7g5FnEmSosFtr4%2FFF85AAOoWg5cAAABEgAQAMpR92mPSP9PlDXksJD5dcc%3D&amp;X-OWA-CANARY=bYFAi5CsokS-Nfh2y6bbH8CJPtb2jt0IxKz9Rld9XQx-mDQ5rI8d1DyE8UjEdP2_9PMfe6Zs-W8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8" descr="https://posta.um.fvg.it/owa/service.svc/s/GetFileAttachment?id=AAMkAGZkNzVlMGM5LTQ5OTgtNGMwNC1hMjRmLWNjZjlmNGI4Y2I2NgBGAAAAAAAcOVwvh9x%2FRLyvWLuPsUabBwCmvMfTw%2FqcTLfrpXfRS29PAAAA9Z%2BPAADK%2F7g5FnEmSosFtr4%2FFF85AAOoWg5cAAABEgAQAMpR92mPSP9PlDXksJD5dcc%3D&amp;X-OWA-CANARY=bYFAi5CsokS-Nfh2y6bbH8CJPtb2jt0IxKz9Rld9XQx-mDQ5rI8d1DyE8UjEdP2_9PMfe6Zs-W8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0" descr="https://posta.um.fvg.it/owa/service.svc/s/GetFileAttachment?id=AAMkAGZkNzVlMGM5LTQ5OTgtNGMwNC1hMjRmLWNjZjlmNGI4Y2I2NgBGAAAAAAAcOVwvh9x%2FRLyvWLuPsUabBwCmvMfTw%2FqcTLfrpXfRS29PAAAA9Z%2BPAADK%2F7g5FnEmSosFtr4%2FFF85AAOoWg5cAAABEgAQAMpR92mPSP9PlDXksJD5dcc%3D&amp;X-OWA-CANARY=bYFAi5CsokS-Nfh2y6bbH8CJPtb2jt0IxKz9Rld9XQx-mDQ5rI8d1DyE8UjEdP2_9PMfe6Zs-W8.&amp;isImagePreview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0" y="5139000"/>
            <a:ext cx="7835201" cy="16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15710-226C-B626-8402-FFF34CD4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AC5D45-3209-7B98-E49F-29F3BF40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4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1B7392-9A14-F141-2D37-F2DAF8B4626C}"/>
              </a:ext>
            </a:extLst>
          </p:cNvPr>
          <p:cNvSpPr txBox="1"/>
          <p:nvPr/>
        </p:nvSpPr>
        <p:spPr>
          <a:xfrm>
            <a:off x="117000" y="143181"/>
            <a:ext cx="56160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proposte: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it-IT" dirty="0"/>
            </a:br>
            <a:r>
              <a:rPr lang="it-IT" dirty="0">
                <a:solidFill>
                  <a:srgbClr val="FFFFFF"/>
                </a:solidFill>
              </a:rPr>
              <a:t>integrare formazione e sviluppo professionale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rinnovare i percorsi universitari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innovazione tecnologica ed intelligenza artificiale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modificare la turnazione con flessibilità oraria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snellire parte burocratica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rivedere l’ anzianità di servizio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aumento salariale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welfare mirato: alloggi con costi calmierati, agevolazione trasporti, pasti…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sicurezza sul lavoro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libera professione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Premialità di carriera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FFFF"/>
                </a:solidFill>
              </a:rPr>
              <a:t>Premialità</a:t>
            </a:r>
            <a:r>
              <a:rPr lang="it-IT" dirty="0">
                <a:solidFill>
                  <a:srgbClr val="FFFFFF"/>
                </a:solidFill>
              </a:rPr>
              <a:t> economica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Contratti formazione lavoro- corsi di laurea abilitanti per gli studenti del 3°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Autonomia professionale e responsabilità</a:t>
            </a:r>
            <a:br>
              <a:rPr lang="it-IT" dirty="0">
                <a:solidFill>
                  <a:srgbClr val="FFFFFF"/>
                </a:solidFill>
              </a:rPr>
            </a:b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7170" name="Picture 2" descr="Il segreto per realizzare i propri desideri - Starb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66" y="4689000"/>
            <a:ext cx="3677564" cy="20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ACD14-CF71-472C-B2C2-BCB05081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8 aprile 2025 </a:t>
            </a:r>
            <a:br>
              <a:rPr lang="it-IT" dirty="0"/>
            </a:br>
            <a:r>
              <a:rPr lang="it-IT" dirty="0"/>
              <a:t>indagine conoscitiva in materia di riordino delle professioni sanitarie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24C7E7-AAF8-44F5-81BA-CF7FA122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5634000"/>
            <a:ext cx="7772400" cy="1327201"/>
          </a:xfrm>
        </p:spPr>
        <p:txBody>
          <a:bodyPr/>
          <a:lstStyle/>
          <a:p>
            <a:r>
              <a:rPr lang="it-IT" dirty="0"/>
              <a:t>31 professioni sanitarie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1F0A5F-6BA3-412E-BD79-56C0B0E3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911-E605-48B3-855F-154829E6A19A}" type="datetime1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705F76-D07E-4C9F-B175-D0ACD25F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5870576"/>
            <a:ext cx="3124800" cy="3778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50A371-98D6-4C3C-920E-C3F04027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61999" y="2034000"/>
            <a:ext cx="1011821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FNOPI</a:t>
            </a:r>
            <a:r>
              <a:rPr lang="it-IT" dirty="0"/>
              <a:t> : ha sollevato il problema della carenza di risorse infermiere alla media europea del 25%</a:t>
            </a:r>
          </a:p>
          <a:p>
            <a:r>
              <a:rPr lang="it-IT" dirty="0"/>
              <a:t>Blocco turn over degli anni passati portando l’età media a 54 anni</a:t>
            </a:r>
          </a:p>
          <a:p>
            <a:r>
              <a:rPr lang="it-IT" dirty="0"/>
              <a:t>I neolaureati non compensano le quiescenze</a:t>
            </a:r>
          </a:p>
          <a:p>
            <a:endParaRPr lang="it-IT" dirty="0"/>
          </a:p>
          <a:p>
            <a:r>
              <a:rPr lang="it-IT" dirty="0">
                <a:solidFill>
                  <a:srgbClr val="FFFF00"/>
                </a:solidFill>
              </a:rPr>
              <a:t>Federazione Tecnici sanitari </a:t>
            </a:r>
            <a:r>
              <a:rPr lang="it-IT" dirty="0"/>
              <a:t>: integrare i percorsi universitari con nuove tecnologie </a:t>
            </a:r>
          </a:p>
          <a:p>
            <a:r>
              <a:rPr lang="it-IT" dirty="0"/>
              <a:t>Non vi è interesse a continuare gli studi </a:t>
            </a:r>
          </a:p>
          <a:p>
            <a:endParaRPr lang="it-IT" dirty="0"/>
          </a:p>
          <a:p>
            <a:r>
              <a:rPr lang="it-IT" dirty="0">
                <a:solidFill>
                  <a:srgbClr val="FFFF00"/>
                </a:solidFill>
              </a:rPr>
              <a:t>FNOPO</a:t>
            </a:r>
            <a:r>
              <a:rPr lang="it-IT" dirty="0"/>
              <a:t>: 21000 ostetriche – carenza di neo laureati e di studenti- poca possibilità per la carriera di dirigenti</a:t>
            </a:r>
          </a:p>
          <a:p>
            <a:endParaRPr lang="it-IT" dirty="0"/>
          </a:p>
          <a:p>
            <a:r>
              <a:rPr lang="it-IT" dirty="0">
                <a:solidFill>
                  <a:srgbClr val="FFFF00"/>
                </a:solidFill>
              </a:rPr>
              <a:t>Ordine </a:t>
            </a:r>
            <a:r>
              <a:rPr lang="it-IT" dirty="0" err="1">
                <a:solidFill>
                  <a:srgbClr val="FFFF00"/>
                </a:solidFill>
              </a:rPr>
              <a:t>fkt</a:t>
            </a:r>
            <a:r>
              <a:rPr lang="it-IT" dirty="0">
                <a:solidFill>
                  <a:srgbClr val="FFFF00"/>
                </a:solidFill>
              </a:rPr>
              <a:t> FNOFI</a:t>
            </a:r>
            <a:r>
              <a:rPr lang="it-IT" dirty="0"/>
              <a:t>: aggiornamento del nomenclatore tariffario- revisione degli standard e migliore</a:t>
            </a:r>
          </a:p>
          <a:p>
            <a:r>
              <a:rPr lang="it-IT" dirty="0"/>
              <a:t>Collocazione nel DM 77/22</a:t>
            </a:r>
          </a:p>
          <a:p>
            <a:endParaRPr lang="it-IT" dirty="0"/>
          </a:p>
          <a:p>
            <a:r>
              <a:rPr lang="it-IT" dirty="0"/>
              <a:t>Logopedisti: revisione degli standard </a:t>
            </a:r>
          </a:p>
        </p:txBody>
      </p:sp>
    </p:spTree>
    <p:extLst>
      <p:ext uri="{BB962C8B-B14F-4D97-AF65-F5344CB8AC3E}">
        <p14:creationId xmlns:p14="http://schemas.microsoft.com/office/powerpoint/2010/main" val="313490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08911-012D-EDF9-6778-8C96AAB5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041220"/>
            <a:ext cx="7772400" cy="1456267"/>
          </a:xfrm>
        </p:spPr>
        <p:txBody>
          <a:bodyPr/>
          <a:lstStyle/>
          <a:p>
            <a:r>
              <a:rPr lang="it-IT" dirty="0"/>
              <a:t>Richiesta POPOLAZIONE ITALIANA/offerta SSN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109EE-953C-0C5D-FA9B-44A53EC5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Invecchiamento popolazione  :</a:t>
            </a:r>
          </a:p>
          <a:p>
            <a:r>
              <a:rPr lang="it-IT" dirty="0"/>
              <a:t>Anno 2024 over 65      14,4 milioni </a:t>
            </a:r>
          </a:p>
          <a:p>
            <a:r>
              <a:rPr lang="it-IT" dirty="0"/>
              <a:t>Anno 2050 over 65      18,9 milioni </a:t>
            </a:r>
          </a:p>
          <a:p>
            <a:endParaRPr lang="it-IT" dirty="0"/>
          </a:p>
          <a:p>
            <a:r>
              <a:rPr lang="it-IT" dirty="0"/>
              <a:t>DM 77/22 «riorganizzazione territoriale  chiede un aumento di infermieri tra 20.000 e 27.000</a:t>
            </a:r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AAA330-06E0-014A-E4A5-3BB2046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Dati Gimbe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CACACA-5D2E-ADE7-B190-5EF82D7B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90A5-5091-4529-B55A-0B876922CF77}" type="slidenum">
              <a:rPr lang="it-IT" smtClean="0"/>
              <a:t>6</a:t>
            </a:fld>
            <a:endParaRPr lang="it-IT"/>
          </a:p>
        </p:txBody>
      </p:sp>
      <p:pic>
        <p:nvPicPr>
          <p:cNvPr id="3074" name="Picture 2" descr="Diseguaglianze sociali e stato di salute - Rompere il circolo vizioso -  Disuguaglianze di salu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70" y="234000"/>
            <a:ext cx="1586430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llustrazione grafica vettoriale di grafico, aumento, icona freccia su  8995895 Arte vettoriale a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64" y="2894278"/>
            <a:ext cx="1155674" cy="11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5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Patologia prevalente</a:t>
            </a:r>
          </a:p>
        </p:txBody>
      </p:sp>
      <p:sp>
        <p:nvSpPr>
          <p:cNvPr id="5" name="Ovale 4"/>
          <p:cNvSpPr/>
          <p:nvPr/>
        </p:nvSpPr>
        <p:spPr>
          <a:xfrm>
            <a:off x="8351484" y="1511704"/>
            <a:ext cx="675000" cy="495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Cronicità indici &gt; alle altre Aziende FVG:</a:t>
            </a:r>
          </a:p>
          <a:p>
            <a:r>
              <a:rPr lang="it-IT" dirty="0"/>
              <a:t>Ipertensione 16,4%</a:t>
            </a:r>
          </a:p>
          <a:p>
            <a:r>
              <a:rPr lang="it-IT" dirty="0"/>
              <a:t>Artrosi/artrite 16,4%</a:t>
            </a:r>
          </a:p>
          <a:p>
            <a:r>
              <a:rPr lang="it-IT" dirty="0"/>
              <a:t>Diabete in popolazione giovane </a:t>
            </a:r>
          </a:p>
          <a:p>
            <a:endParaRPr lang="it-IT" dirty="0"/>
          </a:p>
          <a:p>
            <a:r>
              <a:rPr lang="it-IT" dirty="0"/>
              <a:t>Età media 48 anni</a:t>
            </a:r>
          </a:p>
          <a:p>
            <a:r>
              <a:rPr lang="it-IT" dirty="0"/>
              <a:t>Popolazione over 65 superiore in FVG</a:t>
            </a:r>
          </a:p>
          <a:p>
            <a:r>
              <a:rPr lang="it-IT" dirty="0"/>
              <a:t>&gt;65  26,7% più del doppio dell’età pediatrica</a:t>
            </a:r>
          </a:p>
        </p:txBody>
      </p:sp>
      <p:pic>
        <p:nvPicPr>
          <p:cNvPr id="4" name="Picture 8" descr="Contributo regionale per l'edilizia agevolata, le ultime modifiche –  Sportello Energia F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00" y="301520"/>
            <a:ext cx="1782000" cy="17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8253000" y="1404000"/>
            <a:ext cx="773484" cy="6027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01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epidemiOLOGIA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1520" y="227687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TS 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 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=2570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TS 1273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 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=2058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1520" y="321297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decessi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TS 3668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 1972 = 5640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58766"/>
              </p:ext>
            </p:extLst>
          </p:nvPr>
        </p:nvGraphicFramePr>
        <p:xfrm>
          <a:off x="323528" y="400506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&gt; 65 anni  103243 ab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Assistiti a domicilio  12,84% -12.847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Assistiti in </a:t>
                      </a:r>
                      <a:r>
                        <a:rPr lang="it-IT" dirty="0" err="1"/>
                        <a:t>rsa</a:t>
                      </a:r>
                      <a:r>
                        <a:rPr lang="it-IT" dirty="0"/>
                        <a:t> 20,33%  - 324 </a:t>
                      </a:r>
                      <a:r>
                        <a:rPr lang="it-IT" dirty="0" err="1"/>
                        <a:t>pl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Assistiti in </a:t>
                      </a:r>
                      <a:r>
                        <a:rPr lang="it-IT" dirty="0" err="1"/>
                        <a:t>hospice</a:t>
                      </a:r>
                      <a:r>
                        <a:rPr lang="it-IT" dirty="0"/>
                        <a:t>  2,5% - 20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pl</a:t>
                      </a:r>
                      <a:r>
                        <a:rPr lang="it-IT" baseline="0" dirty="0"/>
                        <a:t> / </a:t>
                      </a:r>
                      <a:r>
                        <a:rPr lang="it-IT" baseline="0" dirty="0" err="1"/>
                        <a:t>suap</a:t>
                      </a:r>
                      <a:r>
                        <a:rPr lang="it-IT" baseline="0" dirty="0"/>
                        <a:t>  21 </a:t>
                      </a:r>
                      <a:r>
                        <a:rPr lang="it-IT" baseline="0" dirty="0" err="1"/>
                        <a:t>pl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Assistiti in ospedale  45,73%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11560" y="1556792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Popolazione in </a:t>
            </a:r>
            <a:r>
              <a:rPr lang="it-IT" dirty="0">
                <a:solidFill>
                  <a:srgbClr val="FFFF00"/>
                </a:solidFill>
              </a:rPr>
              <a:t>area giuliana-</a:t>
            </a:r>
            <a:r>
              <a:rPr lang="it-IT" dirty="0" err="1">
                <a:solidFill>
                  <a:srgbClr val="FFFF00"/>
                </a:solidFill>
              </a:rPr>
              <a:t>isontina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312.289 abitanti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59" y="6394981"/>
            <a:ext cx="2027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DATI POPOLAZIONE ISTAT</a:t>
            </a:r>
          </a:p>
        </p:txBody>
      </p:sp>
      <p:sp>
        <p:nvSpPr>
          <p:cNvPr id="4" name="AutoShape 4" descr="Contributo regionale per l'edilizia agevolata, le ultime modifiche –  Sportello Energia F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Contributo regionale per l'edilizia agevolata, le ultime modifiche –  Sportello Energia F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Contributo regionale per l'edilizia agevolata, le ultime modifiche –  Sportello Energia F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00" y="301520"/>
            <a:ext cx="1782000" cy="17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11"/>
          <p:cNvSpPr/>
          <p:nvPr/>
        </p:nvSpPr>
        <p:spPr>
          <a:xfrm>
            <a:off x="8253000" y="1359000"/>
            <a:ext cx="891000" cy="6788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36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4914" y="6356351"/>
            <a:ext cx="1062990" cy="365125"/>
          </a:xfrm>
        </p:spPr>
        <p:txBody>
          <a:bodyPr/>
          <a:lstStyle/>
          <a:p>
            <a:pPr algn="ctr"/>
            <a:fld id="{01BB6B93-CF6B-47FE-8529-8A23D1FFB662}" type="datetime1">
              <a:rPr lang="it-IT" smtClean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pPr algn="ctr"/>
              <a:t>14/05/2025</a:t>
            </a:fld>
            <a:endParaRPr lang="it-IT" dirty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275320" y="6356351"/>
            <a:ext cx="560070" cy="365125"/>
          </a:xfrm>
        </p:spPr>
        <p:txBody>
          <a:bodyPr/>
          <a:lstStyle/>
          <a:p>
            <a:pPr algn="ctr"/>
            <a:fld id="{948790A5-5091-4529-B55A-0B876922CF77}" type="slidenum">
              <a:rPr lang="it-IT" smtClean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pPr algn="ctr"/>
              <a:t>9</a:t>
            </a:fld>
            <a:endParaRPr lang="it-IT" dirty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14000"/>
            <a:ext cx="8882063" cy="619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26" y="134250"/>
            <a:ext cx="2285612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61631" y="55606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/>
              <a:t>Infermieri 2340  </a:t>
            </a:r>
            <a:r>
              <a:rPr lang="it-IT" sz="1200" dirty="0" err="1"/>
              <a:t>Oss</a:t>
            </a:r>
            <a:r>
              <a:rPr lang="it-IT" sz="1200" dirty="0"/>
              <a:t> 995</a:t>
            </a:r>
          </a:p>
        </p:txBody>
      </p:sp>
    </p:spTree>
    <p:extLst>
      <p:ext uri="{BB962C8B-B14F-4D97-AF65-F5344CB8AC3E}">
        <p14:creationId xmlns:p14="http://schemas.microsoft.com/office/powerpoint/2010/main" val="663569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sentazione -Spessot  14 maggio 2025[20250514083112695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786</TotalTime>
  <Words>545</Words>
  <Application>Microsoft Office PowerPoint</Application>
  <PresentationFormat>Presentazione su schermo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Celestiale</vt:lpstr>
      <vt:lpstr>Presentazione standard di PowerPoint</vt:lpstr>
      <vt:lpstr> SITUAZIONE INFERMIERISTICA IN ITALIA </vt:lpstr>
      <vt:lpstr> problemi: limitate aspettative di carriera subordinazione professionale incongruenza tra formazione e lavoro equilibrio tra vita privata e attività lavorativa turni massacranti aggressioni bassa retribuzione innalzamento età pensionabile età media dei lavoratori troppi adempimenti burocratici  analisi sociologica…nuove aspettative e nuova visione</vt:lpstr>
      <vt:lpstr>Presentazione standard di PowerPoint</vt:lpstr>
      <vt:lpstr>8 aprile 2025  indagine conoscitiva in materia di riordino delle professioni sanitarie</vt:lpstr>
      <vt:lpstr>Richiesta POPOLAZIONE ITALIANA/offerta SSN</vt:lpstr>
      <vt:lpstr>Patologia prevalente</vt:lpstr>
      <vt:lpstr>epidemiOLOGIA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Simonetta Degano</dc:creator>
  <cp:lastModifiedBy>Media DIgital Business</cp:lastModifiedBy>
  <cp:revision>73</cp:revision>
  <dcterms:created xsi:type="dcterms:W3CDTF">2020-01-16T14:55:24Z</dcterms:created>
  <dcterms:modified xsi:type="dcterms:W3CDTF">2025-05-14T06:31:18Z</dcterms:modified>
</cp:coreProperties>
</file>