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52" r:id="rId3"/>
    <p:sldId id="257" r:id="rId4"/>
    <p:sldId id="353" r:id="rId5"/>
    <p:sldId id="356" r:id="rId6"/>
    <p:sldId id="358" r:id="rId7"/>
    <p:sldId id="357" r:id="rId8"/>
    <p:sldId id="463" r:id="rId9"/>
    <p:sldId id="360" r:id="rId10"/>
    <p:sldId id="354" r:id="rId11"/>
    <p:sldId id="258" r:id="rId12"/>
    <p:sldId id="368" r:id="rId13"/>
    <p:sldId id="293" r:id="rId14"/>
    <p:sldId id="464" r:id="rId15"/>
    <p:sldId id="482" r:id="rId16"/>
    <p:sldId id="477" r:id="rId17"/>
    <p:sldId id="462" r:id="rId18"/>
    <p:sldId id="467" r:id="rId19"/>
    <p:sldId id="466" r:id="rId20"/>
    <p:sldId id="473" r:id="rId21"/>
    <p:sldId id="474" r:id="rId22"/>
    <p:sldId id="469" r:id="rId23"/>
    <p:sldId id="476" r:id="rId24"/>
    <p:sldId id="343" r:id="rId25"/>
    <p:sldId id="349" r:id="rId26"/>
    <p:sldId id="479" r:id="rId27"/>
    <p:sldId id="480" r:id="rId28"/>
    <p:sldId id="475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52B"/>
    <a:srgbClr val="FF2F92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47"/>
    <p:restoredTop sz="94787"/>
  </p:normalViewPr>
  <p:slideViewPr>
    <p:cSldViewPr snapToGrid="0">
      <p:cViewPr varScale="1">
        <p:scale>
          <a:sx n="120" d="100"/>
          <a:sy n="120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46BCA-E06B-0947-A071-D70683A0198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5EDF4-4E00-624E-8033-18A6F7831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86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PSE terminal bronchioli more </a:t>
            </a:r>
            <a:r>
              <a:rPr lang="it-IT" dirty="0" err="1"/>
              <a:t>preserved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CLE (Tanabe). Ricostruzione TAC. AVW rapporto vie aeree parenchima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592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Qualsiasi aumento della FR induce DH in pz con EFL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39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Impalcatura tridimensionale che </a:t>
            </a:r>
            <a:r>
              <a:rPr lang="it-IT" dirty="0" err="1"/>
              <a:t>traziona</a:t>
            </a:r>
            <a:r>
              <a:rPr lang="it-IT" dirty="0"/>
              <a:t> mantenendo aperti gi alveoli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28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LLN corrisponde al 5% percentile della pop </a:t>
            </a:r>
            <a:r>
              <a:rPr lang="it-IT" dirty="0" err="1"/>
              <a:t>norm</a:t>
            </a:r>
            <a:r>
              <a:rPr lang="it-IT" dirty="0"/>
              <a:t> così come </a:t>
            </a:r>
            <a:r>
              <a:rPr lang="it-IT" dirty="0" err="1"/>
              <a:t>Z</a:t>
            </a:r>
            <a:r>
              <a:rPr lang="it-IT" dirty="0"/>
              <a:t> score -1,64 sono 1,654 SD dei valori della pop e corrisponde al 5% pop </a:t>
            </a:r>
            <a:r>
              <a:rPr lang="it-IT" dirty="0" err="1"/>
              <a:t>norm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76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Gabbia toracica tende all’espansione verso l’esterno (</a:t>
            </a:r>
            <a:r>
              <a:rPr lang="it-IT" dirty="0" err="1"/>
              <a:t>outward</a:t>
            </a:r>
            <a:r>
              <a:rPr lang="it-IT" dirty="0"/>
              <a:t> </a:t>
            </a:r>
            <a:r>
              <a:rPr lang="it-IT" dirty="0" err="1"/>
              <a:t>recoil</a:t>
            </a:r>
            <a:r>
              <a:rPr lang="it-IT" dirty="0"/>
              <a:t>); polmone tende per il ritorno elastico a rimpicciolirsi. Spostamento verso l’alto della curva di relazione tra il polmone e la forza di espansione della gabbia. Il polmone normale </a:t>
            </a:r>
            <a:r>
              <a:rPr lang="it-IT" dirty="0" err="1"/>
              <a:t>rimne</a:t>
            </a:r>
            <a:r>
              <a:rPr lang="it-IT" dirty="0"/>
              <a:t> della porzione ripida della curva del </a:t>
            </a:r>
            <a:r>
              <a:rPr lang="it-IT" dirty="0" err="1"/>
              <a:t>sist</a:t>
            </a:r>
            <a:r>
              <a:rPr lang="it-IT" dirty="0"/>
              <a:t> </a:t>
            </a:r>
            <a:r>
              <a:rPr lang="it-IT" dirty="0" err="1"/>
              <a:t>resp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4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>
            <a:extLst>
              <a:ext uri="{FF2B5EF4-FFF2-40B4-BE49-F238E27FC236}">
                <a16:creationId xmlns:a16="http://schemas.microsoft.com/office/drawing/2014/main" id="{AC90654A-4DB5-623F-D4F3-6E6E59EF9E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egnaposto note 2">
            <a:extLst>
              <a:ext uri="{FF2B5EF4-FFF2-40B4-BE49-F238E27FC236}">
                <a16:creationId xmlns:a16="http://schemas.microsoft.com/office/drawing/2014/main" id="{2C3B3BB0-F6B2-C7BD-8FC3-3D81C1AE8F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5844" name="Segnaposto numero diapositiva 3">
            <a:extLst>
              <a:ext uri="{FF2B5EF4-FFF2-40B4-BE49-F238E27FC236}">
                <a16:creationId xmlns:a16="http://schemas.microsoft.com/office/drawing/2014/main" id="{E486EA72-CC64-F971-E8CA-FAF1F0131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A5F409-9F38-FB4D-8E5F-6DF8D36E967D}" type="slidenum">
              <a:rPr lang="it-IT" altLang="it-IT" sz="1200">
                <a:latin typeface="Arial" panose="020B0604020202020204" pitchFamily="34" charset="0"/>
              </a:rPr>
              <a:pPr eaLnBrk="1" hangingPunct="1"/>
              <a:t>13</a:t>
            </a:fld>
            <a:endParaRPr lang="it-IT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Sgg</a:t>
            </a:r>
            <a:r>
              <a:rPr lang="it-IT" dirty="0"/>
              <a:t> normale TCV sta nella </a:t>
            </a:r>
            <a:r>
              <a:rPr lang="it-IT" dirty="0" err="1"/>
              <a:t>porz</a:t>
            </a:r>
            <a:r>
              <a:rPr lang="it-IT" dirty="0"/>
              <a:t> ripida che è favorevole, nella </a:t>
            </a:r>
            <a:r>
              <a:rPr lang="it-IT" dirty="0" err="1"/>
              <a:t>COPDe</a:t>
            </a:r>
            <a:r>
              <a:rPr lang="it-IT" dirty="0"/>
              <a:t> TV è spostato verso l’alto, </a:t>
            </a:r>
            <a:r>
              <a:rPr lang="it-IT" dirty="0" err="1"/>
              <a:t>eff</a:t>
            </a:r>
            <a:r>
              <a:rPr lang="it-IT" dirty="0"/>
              <a:t> deleteri </a:t>
            </a:r>
            <a:r>
              <a:rPr lang="it-IT" dirty="0" err="1"/>
              <a:t>sist</a:t>
            </a:r>
            <a:r>
              <a:rPr lang="it-IT" dirty="0"/>
              <a:t> deve operare nella porzione più piatta della curva della compliance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604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se fosse qualcosa correlata all’emotività inteso come qualcosa di negativo del pz invece è una risposta neurochimica al disaccoppiamento. Stai calmo qui non funziona!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948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Inspiratory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drive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01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Anche se ci sono altri studi che non segnalavano significativa migliore performance e riduzione dispnea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EDF4-4E00-624E-8033-18A6F7831EA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75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879899-C925-E881-FF46-41E23B13D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217C55-E18E-5994-2403-EE397A0FA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D4720E-99D1-34CA-4CD9-E716142C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9FC33F-918A-AEF3-6770-E1951643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69B9C1-D4D5-4E0E-C850-649946AC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25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0DEF5-2564-0529-1251-6F7C1087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2E9600-7FF8-F169-7110-83D64A768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3B6A13-390D-362E-F197-FB635391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CEADD0-EF94-296E-52C9-50594D23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474658-A926-BEE0-A2BB-6D91B0EB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35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8D3349-4EBB-B2C6-6CB3-76C12C71F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38668D-3B54-AE7B-2D8D-604A64FC8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175CD9-D1EA-995C-76F8-61D059B6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0B697E-284B-013C-95B5-CE117F8B1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5C05AD-4512-3034-A6F5-D43FBF80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68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E66FE-25B5-33A7-433F-E392A51B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0AD36C-773A-DB7B-6808-08E7516E3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CE8C38-4E89-E862-9FB5-ED235027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00AACB-A636-9D38-5925-F7A0C6DA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9F7CB7-6575-E7AC-296E-B0DABBE7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01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61508-B7E8-1E3C-1FA8-A003E743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C616F7-27F9-44CD-3532-0B7E7CCBE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A69D08-4838-34EF-8C74-C4809015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FF38B0-2E4C-DAC1-57D8-15BAC06E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92B0F4-A915-E493-F357-BB7EFE53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89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028C9-F4BF-F93E-CE38-E469DF3D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157D03-F27A-9BE4-D077-9E12640C7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133D641-0257-033D-56A8-969903A06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7E4EF4-7089-2B3E-FED6-D3B942E1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558C56-14A5-63D8-222D-931B73E1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22597C-E548-B678-2097-11D0B0D9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17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0F9A90-DCD1-9003-55FA-76E8C750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28CCCF-A8EF-6118-3255-3169760E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524963-3F26-1511-9F64-2B8B10766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6C3643-8FE8-10AD-95B2-04875B7E8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365EC27-F7A3-21F7-32D4-32D59839F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96C4BAE-5FAE-10D8-3C42-4C33A9BAF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CAF68E5-80DE-B3CD-A9B1-BE0B8A35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354379B-7254-9CC3-66E1-59EED6A8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53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F4B03A-25B0-69A1-FADA-D56CB92F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75AD9B0-F8D9-A91A-4C55-2B2F338F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45315D-D7AD-834C-A7A2-AC82CB6B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3E70C6-5385-8338-35A4-2A44B226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02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97EF59-7F0B-5B35-C550-42FBF549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8D07A4-6B69-2B17-6886-4E292660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86E0AF-343F-D5B9-B23C-3491E147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4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AA9B3-D76D-47CD-A130-7BFDA89F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681776-81E8-5320-C480-8F33739C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E16DFFF-B249-9150-C21F-1CA5297FA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44D4D0-B833-070E-DA44-A835E1CB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CB1107-E8CB-6DB5-4BE6-5552083D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18A641-F347-02DC-B895-E5F2CA96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18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A0B1C-042B-BB49-9CCC-A929CBFE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7EEFE8-F2AC-80D3-FACA-2FD3ED575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5A7E4F-8151-AB4E-5DF5-4D97B8EDA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554CFE-2950-2393-0184-DCC05612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D46C7E-9E00-E8C1-08F8-370E869EE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CAFBC0-17CA-8BF3-91E9-4B0D718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17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D96D74-00B8-73C8-86B3-15B34256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D20265-46F7-7922-5513-EE68EF7AE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5CB2F-9A9F-EF01-FDAF-F9CFCEB7E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AA8089-DD62-854C-A505-3C4A4BDAAC57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E66C34-3355-933E-81BE-91779ACF5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366344-63BB-8E80-D4E1-68D6F76B0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C2C0A0-CEFB-DB48-9B25-A1073FAEF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6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C7594-9C0E-26E3-7040-7EB89E78F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70406"/>
            <a:ext cx="12192000" cy="2387600"/>
          </a:xfrm>
        </p:spPr>
        <p:txBody>
          <a:bodyPr>
            <a:noAutofit/>
          </a:bodyPr>
          <a:lstStyle/>
          <a:p>
            <a:br>
              <a:rPr lang="it-IT" sz="4600" dirty="0">
                <a:effectLst/>
              </a:rPr>
            </a:br>
            <a:br>
              <a:rPr lang="it-IT" sz="4600" dirty="0">
                <a:effectLst/>
              </a:rPr>
            </a:br>
            <a:r>
              <a:rPr lang="it-IT" sz="4600" dirty="0">
                <a:effectLst/>
              </a:rPr>
              <a:t> La fisiopatologia </a:t>
            </a:r>
            <a:br>
              <a:rPr lang="it-IT" sz="4600" dirty="0">
                <a:effectLst/>
              </a:rPr>
            </a:br>
            <a:r>
              <a:rPr lang="it-IT" sz="4600" dirty="0">
                <a:effectLst/>
              </a:rPr>
              <a:t>del paziente acuto e cronico con BPCO : </a:t>
            </a:r>
            <a:br>
              <a:rPr lang="it-IT" sz="4600" dirty="0">
                <a:effectLst/>
              </a:rPr>
            </a:br>
            <a:r>
              <a:rPr lang="it-IT" sz="4600" dirty="0">
                <a:effectLst/>
              </a:rPr>
              <a:t>Key points </a:t>
            </a:r>
            <a:br>
              <a:rPr lang="it-IT" sz="4600" dirty="0">
                <a:effectLst/>
              </a:rPr>
            </a:br>
            <a:endParaRPr lang="it-IT" sz="4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DC3161-672F-8884-BC2A-4CF252108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5659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Drssa</a:t>
            </a:r>
            <a:r>
              <a:rPr lang="it-IT" dirty="0"/>
              <a:t> Chiara Torregiani</a:t>
            </a:r>
          </a:p>
          <a:p>
            <a:r>
              <a:rPr lang="it-IT" dirty="0"/>
              <a:t>SC Pneumologia</a:t>
            </a:r>
          </a:p>
          <a:p>
            <a:r>
              <a:rPr lang="it-IT" dirty="0"/>
              <a:t>SS Terapia Intensiva Pneumologica</a:t>
            </a:r>
          </a:p>
          <a:p>
            <a:r>
              <a:rPr lang="it-IT" dirty="0"/>
              <a:t>ASUGI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B0A874-1F6A-9620-C4BA-860D1721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24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FC8CC1-8ACB-7D8F-EBFF-C64B41FB6BAC}"/>
              </a:ext>
            </a:extLst>
          </p:cNvPr>
          <p:cNvSpPr txBox="1"/>
          <p:nvPr/>
        </p:nvSpPr>
        <p:spPr>
          <a:xfrm>
            <a:off x="3323719" y="5860104"/>
            <a:ext cx="5343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FRC</a:t>
            </a:r>
            <a:r>
              <a:rPr lang="it-IT" dirty="0"/>
              <a:t>= capacità funzionale residua, punto termine dell’espirazione tranquilla dove polmone e gabbia sono in equilibrio </a:t>
            </a:r>
            <a:r>
              <a:rPr lang="it-IT" b="1" dirty="0"/>
              <a:t>(EELV)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309ACCE3-F5F9-0BAA-99B3-644684F497AC}"/>
              </a:ext>
            </a:extLst>
          </p:cNvPr>
          <p:cNvGrpSpPr/>
          <p:nvPr/>
        </p:nvGrpSpPr>
        <p:grpSpPr>
          <a:xfrm>
            <a:off x="3443102" y="1282473"/>
            <a:ext cx="5766193" cy="4487871"/>
            <a:chOff x="56433" y="1939703"/>
            <a:chExt cx="5766193" cy="4487871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7A16789-5220-BB82-D87E-DB5D03B522FF}"/>
                </a:ext>
              </a:extLst>
            </p:cNvPr>
            <p:cNvGrpSpPr/>
            <p:nvPr/>
          </p:nvGrpSpPr>
          <p:grpSpPr>
            <a:xfrm>
              <a:off x="56433" y="1939703"/>
              <a:ext cx="5766193" cy="4487871"/>
              <a:chOff x="-42868" y="1412874"/>
              <a:chExt cx="5766193" cy="4487871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18A27A2E-9E19-FEE7-694E-63F158347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868" y="1412874"/>
                <a:ext cx="5766193" cy="4487871"/>
              </a:xfrm>
              <a:prstGeom prst="rect">
                <a:avLst/>
              </a:prstGeom>
            </p:spPr>
          </p:pic>
          <p:sp>
            <p:nvSpPr>
              <p:cNvPr id="8" name="Figura a mano libera 7">
                <a:extLst>
                  <a:ext uri="{FF2B5EF4-FFF2-40B4-BE49-F238E27FC236}">
                    <a16:creationId xmlns:a16="http://schemas.microsoft.com/office/drawing/2014/main" id="{539FF641-D48E-3CEB-8844-7DE366917412}"/>
                  </a:ext>
                </a:extLst>
              </p:cNvPr>
              <p:cNvSpPr/>
              <p:nvPr/>
            </p:nvSpPr>
            <p:spPr>
              <a:xfrm>
                <a:off x="1843088" y="2043113"/>
                <a:ext cx="500062" cy="1457325"/>
              </a:xfrm>
              <a:custGeom>
                <a:avLst/>
                <a:gdLst>
                  <a:gd name="connsiteX0" fmla="*/ 0 w 500062"/>
                  <a:gd name="connsiteY0" fmla="*/ 1457325 h 1457325"/>
                  <a:gd name="connsiteX1" fmla="*/ 85725 w 500062"/>
                  <a:gd name="connsiteY1" fmla="*/ 1114425 h 1457325"/>
                  <a:gd name="connsiteX2" fmla="*/ 214312 w 500062"/>
                  <a:gd name="connsiteY2" fmla="*/ 657225 h 1457325"/>
                  <a:gd name="connsiteX3" fmla="*/ 328612 w 500062"/>
                  <a:gd name="connsiteY3" fmla="*/ 400050 h 1457325"/>
                  <a:gd name="connsiteX4" fmla="*/ 357187 w 500062"/>
                  <a:gd name="connsiteY4" fmla="*/ 285750 h 1457325"/>
                  <a:gd name="connsiteX5" fmla="*/ 500062 w 500062"/>
                  <a:gd name="connsiteY5" fmla="*/ 0 h 1457325"/>
                  <a:gd name="connsiteX6" fmla="*/ 500062 w 500062"/>
                  <a:gd name="connsiteY6" fmla="*/ 0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062" h="1457325">
                    <a:moveTo>
                      <a:pt x="0" y="1457325"/>
                    </a:moveTo>
                    <a:cubicBezTo>
                      <a:pt x="25003" y="1352550"/>
                      <a:pt x="50006" y="1247775"/>
                      <a:pt x="85725" y="1114425"/>
                    </a:cubicBezTo>
                    <a:cubicBezTo>
                      <a:pt x="121444" y="981075"/>
                      <a:pt x="173831" y="776287"/>
                      <a:pt x="214312" y="657225"/>
                    </a:cubicBezTo>
                    <a:cubicBezTo>
                      <a:pt x="254793" y="538162"/>
                      <a:pt x="304800" y="461962"/>
                      <a:pt x="328612" y="400050"/>
                    </a:cubicBezTo>
                    <a:cubicBezTo>
                      <a:pt x="352424" y="338138"/>
                      <a:pt x="328612" y="352425"/>
                      <a:pt x="357187" y="285750"/>
                    </a:cubicBezTo>
                    <a:cubicBezTo>
                      <a:pt x="385762" y="219075"/>
                      <a:pt x="500062" y="0"/>
                      <a:pt x="500062" y="0"/>
                    </a:cubicBezTo>
                    <a:lnTo>
                      <a:pt x="500062" y="0"/>
                    </a:lnTo>
                  </a:path>
                </a:pathLst>
              </a:custGeom>
              <a:noFill/>
              <a:ln w="95250">
                <a:solidFill>
                  <a:srgbClr val="FF452B">
                    <a:alpha val="43137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Figura a mano libera 8">
                <a:extLst>
                  <a:ext uri="{FF2B5EF4-FFF2-40B4-BE49-F238E27FC236}">
                    <a16:creationId xmlns:a16="http://schemas.microsoft.com/office/drawing/2014/main" id="{0CB23628-73F6-F4EF-C291-97042B6EFD81}"/>
                  </a:ext>
                </a:extLst>
              </p:cNvPr>
              <p:cNvSpPr/>
              <p:nvPr/>
            </p:nvSpPr>
            <p:spPr>
              <a:xfrm>
                <a:off x="1628775" y="1953353"/>
                <a:ext cx="375599" cy="1447072"/>
              </a:xfrm>
              <a:custGeom>
                <a:avLst/>
                <a:gdLst>
                  <a:gd name="connsiteX0" fmla="*/ 0 w 375599"/>
                  <a:gd name="connsiteY0" fmla="*/ 1447072 h 1447072"/>
                  <a:gd name="connsiteX1" fmla="*/ 128588 w 375599"/>
                  <a:gd name="connsiteY1" fmla="*/ 1204185 h 1447072"/>
                  <a:gd name="connsiteX2" fmla="*/ 214313 w 375599"/>
                  <a:gd name="connsiteY2" fmla="*/ 975585 h 1447072"/>
                  <a:gd name="connsiteX3" fmla="*/ 300038 w 375599"/>
                  <a:gd name="connsiteY3" fmla="*/ 618397 h 1447072"/>
                  <a:gd name="connsiteX4" fmla="*/ 328613 w 375599"/>
                  <a:gd name="connsiteY4" fmla="*/ 318360 h 1447072"/>
                  <a:gd name="connsiteX5" fmla="*/ 371475 w 375599"/>
                  <a:gd name="connsiteY5" fmla="*/ 32610 h 1447072"/>
                  <a:gd name="connsiteX6" fmla="*/ 371475 w 375599"/>
                  <a:gd name="connsiteY6" fmla="*/ 18322 h 14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599" h="1447072">
                    <a:moveTo>
                      <a:pt x="0" y="1447072"/>
                    </a:moveTo>
                    <a:cubicBezTo>
                      <a:pt x="46434" y="1364919"/>
                      <a:pt x="92869" y="1282766"/>
                      <a:pt x="128588" y="1204185"/>
                    </a:cubicBezTo>
                    <a:cubicBezTo>
                      <a:pt x="164307" y="1125604"/>
                      <a:pt x="185738" y="1073216"/>
                      <a:pt x="214313" y="975585"/>
                    </a:cubicBezTo>
                    <a:cubicBezTo>
                      <a:pt x="242888" y="877954"/>
                      <a:pt x="280988" y="727934"/>
                      <a:pt x="300038" y="618397"/>
                    </a:cubicBezTo>
                    <a:cubicBezTo>
                      <a:pt x="319088" y="508860"/>
                      <a:pt x="316707" y="415991"/>
                      <a:pt x="328613" y="318360"/>
                    </a:cubicBezTo>
                    <a:cubicBezTo>
                      <a:pt x="340519" y="220729"/>
                      <a:pt x="364331" y="82616"/>
                      <a:pt x="371475" y="32610"/>
                    </a:cubicBezTo>
                    <a:cubicBezTo>
                      <a:pt x="378619" y="-17396"/>
                      <a:pt x="375047" y="463"/>
                      <a:pt x="371475" y="18322"/>
                    </a:cubicBezTo>
                  </a:path>
                </a:pathLst>
              </a:custGeom>
              <a:noFill/>
              <a:ln w="88900">
                <a:solidFill>
                  <a:srgbClr val="00B050">
                    <a:alpha val="54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" name="Figura a mano libera 6">
              <a:extLst>
                <a:ext uri="{FF2B5EF4-FFF2-40B4-BE49-F238E27FC236}">
                  <a16:creationId xmlns:a16="http://schemas.microsoft.com/office/drawing/2014/main" id="{6E1DFEA5-5126-DFA7-D17A-54B4171EA803}"/>
                </a:ext>
              </a:extLst>
            </p:cNvPr>
            <p:cNvSpPr/>
            <p:nvPr/>
          </p:nvSpPr>
          <p:spPr>
            <a:xfrm>
              <a:off x="1927808" y="2795059"/>
              <a:ext cx="1406168" cy="2201266"/>
            </a:xfrm>
            <a:custGeom>
              <a:avLst/>
              <a:gdLst>
                <a:gd name="connsiteX0" fmla="*/ 57457 w 1406168"/>
                <a:gd name="connsiteY0" fmla="*/ 2192281 h 2201266"/>
                <a:gd name="connsiteX1" fmla="*/ 28882 w 1406168"/>
                <a:gd name="connsiteY1" fmla="*/ 1963681 h 2201266"/>
                <a:gd name="connsiteX2" fmla="*/ 414644 w 1406168"/>
                <a:gd name="connsiteY2" fmla="*/ 606368 h 2201266"/>
                <a:gd name="connsiteX3" fmla="*/ 1314757 w 1406168"/>
                <a:gd name="connsiteY3" fmla="*/ 49156 h 2201266"/>
                <a:gd name="connsiteX4" fmla="*/ 1329044 w 1406168"/>
                <a:gd name="connsiteY4" fmla="*/ 63443 h 22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168" h="2201266">
                  <a:moveTo>
                    <a:pt x="57457" y="2192281"/>
                  </a:moveTo>
                  <a:cubicBezTo>
                    <a:pt x="13404" y="2210140"/>
                    <a:pt x="-30649" y="2228000"/>
                    <a:pt x="28882" y="1963681"/>
                  </a:cubicBezTo>
                  <a:cubicBezTo>
                    <a:pt x="88413" y="1699362"/>
                    <a:pt x="200331" y="925456"/>
                    <a:pt x="414644" y="606368"/>
                  </a:cubicBezTo>
                  <a:cubicBezTo>
                    <a:pt x="628957" y="287280"/>
                    <a:pt x="1162357" y="139643"/>
                    <a:pt x="1314757" y="49156"/>
                  </a:cubicBezTo>
                  <a:cubicBezTo>
                    <a:pt x="1467157" y="-41331"/>
                    <a:pt x="1398100" y="11056"/>
                    <a:pt x="1329044" y="63443"/>
                  </a:cubicBezTo>
                </a:path>
              </a:pathLst>
            </a:custGeom>
            <a:noFill/>
            <a:ln w="101600">
              <a:solidFill>
                <a:srgbClr val="FFFF00">
                  <a:alpha val="62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D9C3EF-5475-E105-0AB0-9A7C31FD4524}"/>
              </a:ext>
            </a:extLst>
          </p:cNvPr>
          <p:cNvSpPr txBox="1"/>
          <p:nvPr/>
        </p:nvSpPr>
        <p:spPr>
          <a:xfrm>
            <a:off x="2336979" y="470022"/>
            <a:ext cx="7317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COPD riduzione dell’elasticità del parenchima </a:t>
            </a:r>
            <a:r>
              <a:rPr lang="it-IT" b="1" dirty="0" err="1">
                <a:solidFill>
                  <a:srgbClr val="FF0000"/>
                </a:solidFill>
              </a:rPr>
              <a:t>polm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/>
              <a:t>IPERINFLAZIONE: </a:t>
            </a:r>
            <a:r>
              <a:rPr lang="it-IT" dirty="0"/>
              <a:t>incremento volumetrico al di sopra del normale FRC 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106C6E9-7CA2-2739-A12A-13D6935352E5}"/>
              </a:ext>
            </a:extLst>
          </p:cNvPr>
          <p:cNvSpPr txBox="1"/>
          <p:nvPr/>
        </p:nvSpPr>
        <p:spPr>
          <a:xfrm>
            <a:off x="7967382" y="6537212"/>
            <a:ext cx="42246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Ferguson GT </a:t>
            </a:r>
            <a:r>
              <a:rPr lang="it-IT" sz="1300" dirty="0">
                <a:solidFill>
                  <a:srgbClr val="231F20"/>
                </a:solidFill>
                <a:effectLst/>
              </a:rPr>
              <a:t>Proc </a:t>
            </a:r>
            <a:r>
              <a:rPr lang="it-IT" sz="1300" dirty="0" err="1">
                <a:solidFill>
                  <a:srgbClr val="231F20"/>
                </a:solidFill>
                <a:effectLst/>
              </a:rPr>
              <a:t>Am</a:t>
            </a:r>
            <a:r>
              <a:rPr lang="it-IT" sz="1300" dirty="0">
                <a:solidFill>
                  <a:srgbClr val="231F20"/>
                </a:solidFill>
                <a:effectLst/>
              </a:rPr>
              <a:t> </a:t>
            </a:r>
            <a:r>
              <a:rPr lang="it-IT" sz="1300" dirty="0" err="1">
                <a:solidFill>
                  <a:srgbClr val="231F20"/>
                </a:solidFill>
                <a:effectLst/>
              </a:rPr>
              <a:t>Thorac</a:t>
            </a:r>
            <a:r>
              <a:rPr lang="it-IT" sz="1300" dirty="0">
                <a:solidFill>
                  <a:srgbClr val="231F20"/>
                </a:solidFill>
                <a:effectLst/>
              </a:rPr>
              <a:t> </a:t>
            </a:r>
            <a:r>
              <a:rPr lang="it-IT" sz="1300" dirty="0" err="1">
                <a:solidFill>
                  <a:srgbClr val="231F20"/>
                </a:solidFill>
                <a:effectLst/>
              </a:rPr>
              <a:t>Soc</a:t>
            </a:r>
            <a:r>
              <a:rPr lang="it-IT" sz="1300" dirty="0">
                <a:solidFill>
                  <a:srgbClr val="231F20"/>
                </a:solidFill>
                <a:effectLst/>
              </a:rPr>
              <a:t> 2006 </a:t>
            </a:r>
            <a:r>
              <a:rPr lang="it-IT" sz="1300" dirty="0" err="1">
                <a:solidFill>
                  <a:srgbClr val="231F20"/>
                </a:solidFill>
                <a:effectLst/>
              </a:rPr>
              <a:t>Vol</a:t>
            </a:r>
            <a:r>
              <a:rPr lang="it-IT" sz="1300" dirty="0">
                <a:solidFill>
                  <a:srgbClr val="231F20"/>
                </a:solidFill>
                <a:effectLst/>
              </a:rPr>
              <a:t> 3. pp 176–179</a:t>
            </a:r>
          </a:p>
          <a:p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2473315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4AB50CF-956D-E411-D027-AA270356E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27" y="708991"/>
            <a:ext cx="8944115" cy="544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A29B15-439B-800A-1C76-9D8A6EC1466D}"/>
              </a:ext>
            </a:extLst>
          </p:cNvPr>
          <p:cNvSpPr txBox="1"/>
          <p:nvPr/>
        </p:nvSpPr>
        <p:spPr>
          <a:xfrm>
            <a:off x="153566" y="503577"/>
            <a:ext cx="4489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Iperinflazione statica </a:t>
            </a:r>
            <a:r>
              <a:rPr lang="it-IT" sz="2400" dirty="0"/>
              <a:t>può esserci o meno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Iperinflazione dinamica </a:t>
            </a:r>
            <a:r>
              <a:rPr lang="it-IT" sz="2400" dirty="0"/>
              <a:t>tutte le volte che il pz inizia ad inspirare prima di aver finito di espirare-&gt; 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Positive End </a:t>
            </a:r>
            <a:r>
              <a:rPr lang="it-IT" sz="2400" dirty="0" err="1"/>
              <a:t>Expiratory</a:t>
            </a:r>
            <a:r>
              <a:rPr lang="it-IT" sz="2400" dirty="0"/>
              <a:t> Pressure (PEEP)</a:t>
            </a:r>
          </a:p>
          <a:p>
            <a:r>
              <a:rPr lang="it-IT" sz="2400" dirty="0"/>
              <a:t>Dipende 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Flusso espiratorio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Tempo espiratorio</a:t>
            </a:r>
          </a:p>
        </p:txBody>
      </p:sp>
    </p:spTree>
    <p:extLst>
      <p:ext uri="{BB962C8B-B14F-4D97-AF65-F5344CB8AC3E}">
        <p14:creationId xmlns:p14="http://schemas.microsoft.com/office/powerpoint/2010/main" val="152695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1">
            <a:extLst>
              <a:ext uri="{FF2B5EF4-FFF2-40B4-BE49-F238E27FC236}">
                <a16:creationId xmlns:a16="http://schemas.microsoft.com/office/drawing/2014/main" id="{89D55AC3-EC7B-943D-D877-06A7C667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8"/>
          <a:stretch>
            <a:fillRect/>
          </a:stretch>
        </p:blipFill>
        <p:spPr bwMode="auto">
          <a:xfrm>
            <a:off x="2208214" y="333375"/>
            <a:ext cx="748823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Immagine 1">
            <a:extLst>
              <a:ext uri="{FF2B5EF4-FFF2-40B4-BE49-F238E27FC236}">
                <a16:creationId xmlns:a16="http://schemas.microsoft.com/office/drawing/2014/main" id="{4CB81088-A054-BC32-2D94-8684270C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068639"/>
            <a:ext cx="41529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Immagine 2">
            <a:extLst>
              <a:ext uri="{FF2B5EF4-FFF2-40B4-BE49-F238E27FC236}">
                <a16:creationId xmlns:a16="http://schemas.microsoft.com/office/drawing/2014/main" id="{CC0E822A-C5D0-52D6-8F01-E8B723EB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3860800"/>
            <a:ext cx="41513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CasellaDiTesto 3">
            <a:extLst>
              <a:ext uri="{FF2B5EF4-FFF2-40B4-BE49-F238E27FC236}">
                <a16:creationId xmlns:a16="http://schemas.microsoft.com/office/drawing/2014/main" id="{AE343BD2-8091-88D1-E8D4-1B59D76E5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4" y="3228975"/>
            <a:ext cx="314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PEEP intreseca del BPCO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9" name="Group 22">
            <a:extLst>
              <a:ext uri="{FF2B5EF4-FFF2-40B4-BE49-F238E27FC236}">
                <a16:creationId xmlns:a16="http://schemas.microsoft.com/office/drawing/2014/main" id="{DADB363C-B680-31DA-5082-01AED388606E}"/>
              </a:ext>
            </a:extLst>
          </p:cNvPr>
          <p:cNvGrpSpPr>
            <a:grpSpLocks/>
          </p:cNvGrpSpPr>
          <p:nvPr/>
        </p:nvGrpSpPr>
        <p:grpSpPr bwMode="auto">
          <a:xfrm>
            <a:off x="957271" y="1600203"/>
            <a:ext cx="10599739" cy="3133725"/>
            <a:chOff x="-76200" y="2564904"/>
            <a:chExt cx="9409113" cy="2083296"/>
          </a:xfrm>
        </p:grpSpPr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A279A7F3-E667-5D47-27E9-30383B1C1A93}"/>
                </a:ext>
              </a:extLst>
            </p:cNvPr>
            <p:cNvCxnSpPr>
              <a:cxnSpLocks noChangeShapeType="1"/>
              <a:stCxn id="34823" idx="3"/>
              <a:endCxn id="34827" idx="1"/>
            </p:cNvCxnSpPr>
            <p:nvPr/>
          </p:nvCxnSpPr>
          <p:spPr bwMode="auto">
            <a:xfrm>
              <a:off x="3424743" y="3350179"/>
              <a:ext cx="2181739" cy="147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21" name="Gruppo 40">
              <a:extLst>
                <a:ext uri="{FF2B5EF4-FFF2-40B4-BE49-F238E27FC236}">
                  <a16:creationId xmlns:a16="http://schemas.microsoft.com/office/drawing/2014/main" id="{DCDFFDF7-045A-78C2-8E24-F47034FD37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6200" y="2564904"/>
              <a:ext cx="9409113" cy="2083296"/>
              <a:chOff x="-36512" y="4716433"/>
              <a:chExt cx="9180512" cy="1808911"/>
            </a:xfrm>
          </p:grpSpPr>
          <p:sp>
            <p:nvSpPr>
              <p:cNvPr id="34822" name="CasellaDiTesto 10">
                <a:extLst>
                  <a:ext uri="{FF2B5EF4-FFF2-40B4-BE49-F238E27FC236}">
                    <a16:creationId xmlns:a16="http://schemas.microsoft.com/office/drawing/2014/main" id="{CBE5DBBF-1AC6-9EA8-0EF6-78FBC9C56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2397" y="5159732"/>
                <a:ext cx="1983699" cy="53460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1700" b="1">
                    <a:latin typeface="Arial" panose="020B0604020202020204" pitchFamily="34" charset="0"/>
                  </a:rPr>
                  <a:t>MM RESPIRATORI</a:t>
                </a:r>
              </a:p>
            </p:txBody>
          </p:sp>
          <p:sp>
            <p:nvSpPr>
              <p:cNvPr id="34823" name="CasellaDiTesto 12">
                <a:extLst>
                  <a:ext uri="{FF2B5EF4-FFF2-40B4-BE49-F238E27FC236}">
                    <a16:creationId xmlns:a16="http://schemas.microsoft.com/office/drawing/2014/main" id="{3D870061-448A-9436-ADD4-D48D5ED383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4498" y="5144343"/>
                <a:ext cx="1504876" cy="5078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1600" b="1">
                    <a:latin typeface="Arial" panose="020B0604020202020204" pitchFamily="34" charset="0"/>
                  </a:rPr>
                  <a:t>CARICO </a:t>
                </a:r>
              </a:p>
              <a:p>
                <a:pPr algn="ctr" eaLnBrk="1" hangingPunct="1"/>
                <a:r>
                  <a:rPr lang="it-IT" altLang="it-IT" sz="1600" b="1">
                    <a:latin typeface="Arial" panose="020B0604020202020204" pitchFamily="34" charset="0"/>
                  </a:rPr>
                  <a:t>MECCANICO</a:t>
                </a:r>
              </a:p>
            </p:txBody>
          </p:sp>
          <p:sp>
            <p:nvSpPr>
              <p:cNvPr id="34824" name="CasellaDiTesto 13">
                <a:extLst>
                  <a:ext uri="{FF2B5EF4-FFF2-40B4-BE49-F238E27FC236}">
                    <a16:creationId xmlns:a16="http://schemas.microsoft.com/office/drawing/2014/main" id="{6436C322-150D-DC27-717D-D0691E266E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12" y="5301208"/>
                <a:ext cx="2088232" cy="294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IPERINFLAZIONE</a:t>
                </a:r>
              </a:p>
            </p:txBody>
          </p:sp>
          <p:sp>
            <p:nvSpPr>
              <p:cNvPr id="34825" name="CasellaDiTesto 14">
                <a:extLst>
                  <a:ext uri="{FF2B5EF4-FFF2-40B4-BE49-F238E27FC236}">
                    <a16:creationId xmlns:a16="http://schemas.microsoft.com/office/drawing/2014/main" id="{37B2D08E-BBA4-635C-5949-7AA2A09208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12" y="5606008"/>
                <a:ext cx="2088232" cy="507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ALTERATA COMPLIANCE</a:t>
                </a:r>
              </a:p>
            </p:txBody>
          </p:sp>
          <p:sp>
            <p:nvSpPr>
              <p:cNvPr id="34826" name="CasellaDiTesto 15">
                <a:extLst>
                  <a:ext uri="{FF2B5EF4-FFF2-40B4-BE49-F238E27FC236}">
                    <a16:creationId xmlns:a16="http://schemas.microsoft.com/office/drawing/2014/main" id="{99FA40C1-0AE7-D7B2-2539-CDA4DCB66A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4716433"/>
                <a:ext cx="2088232" cy="507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OSTRUZIONE BRONCHIALE</a:t>
                </a:r>
              </a:p>
            </p:txBody>
          </p:sp>
          <p:sp>
            <p:nvSpPr>
              <p:cNvPr id="34827" name="CasellaDiTesto 16">
                <a:extLst>
                  <a:ext uri="{FF2B5EF4-FFF2-40B4-BE49-F238E27FC236}">
                    <a16:creationId xmlns:a16="http://schemas.microsoft.com/office/drawing/2014/main" id="{77D66188-7A1B-CEDA-57C2-8B827AE591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8105" y="5157192"/>
                <a:ext cx="1727176" cy="5078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1600" b="1">
                    <a:latin typeface="Arial" panose="020B0604020202020204" pitchFamily="34" charset="0"/>
                  </a:rPr>
                  <a:t>CAPACITA’ MUSCOLARE</a:t>
                </a:r>
              </a:p>
            </p:txBody>
          </p:sp>
          <p:sp>
            <p:nvSpPr>
              <p:cNvPr id="34828" name="CasellaDiTesto 17">
                <a:extLst>
                  <a:ext uri="{FF2B5EF4-FFF2-40B4-BE49-F238E27FC236}">
                    <a16:creationId xmlns:a16="http://schemas.microsoft.com/office/drawing/2014/main" id="{ED37288E-C684-CC1D-F3AB-943E363B8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5280" y="4962654"/>
                <a:ext cx="1908720" cy="294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IPERINFLAZIONE</a:t>
                </a:r>
              </a:p>
            </p:txBody>
          </p:sp>
          <p:sp>
            <p:nvSpPr>
              <p:cNvPr id="34829" name="CasellaDiTesto 18">
                <a:extLst>
                  <a:ext uri="{FF2B5EF4-FFF2-40B4-BE49-F238E27FC236}">
                    <a16:creationId xmlns:a16="http://schemas.microsoft.com/office/drawing/2014/main" id="{9E1D676B-394B-FD93-FFF7-6C19978E7C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42684" y="5436731"/>
                <a:ext cx="1501316" cy="294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DEBOLEZZA</a:t>
                </a:r>
              </a:p>
            </p:txBody>
          </p:sp>
          <p:sp>
            <p:nvSpPr>
              <p:cNvPr id="34830" name="CasellaDiTesto 19">
                <a:extLst>
                  <a:ext uri="{FF2B5EF4-FFF2-40B4-BE49-F238E27FC236}">
                    <a16:creationId xmlns:a16="http://schemas.microsoft.com/office/drawing/2014/main" id="{CC2EADA9-72F8-AE1A-805B-416715E6B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42684" y="5852229"/>
                <a:ext cx="1044116" cy="294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1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FATICA</a:t>
                </a:r>
              </a:p>
            </p:txBody>
          </p:sp>
          <p:sp>
            <p:nvSpPr>
              <p:cNvPr id="21" name="Triangolo isoscele 20">
                <a:extLst>
                  <a:ext uri="{FF2B5EF4-FFF2-40B4-BE49-F238E27FC236}">
                    <a16:creationId xmlns:a16="http://schemas.microsoft.com/office/drawing/2014/main" id="{B52604F0-3643-D9E7-4CE8-43B3AAC4D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5355" y="5775308"/>
                <a:ext cx="864303" cy="75003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endParaRPr lang="it-IT" altLang="it-IT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571A5525-E4E5-53F4-9627-51A6DAA4D1D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48044" y="4963228"/>
                <a:ext cx="326824" cy="337792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Connettore 2 30">
                <a:extLst>
                  <a:ext uri="{FF2B5EF4-FFF2-40B4-BE49-F238E27FC236}">
                    <a16:creationId xmlns:a16="http://schemas.microsoft.com/office/drawing/2014/main" id="{E3094CAB-BF50-91AA-069E-C7EE297D70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537201" y="5729810"/>
                <a:ext cx="326825" cy="227492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505F91AC-4D74-2BAD-5C6D-9DE3BE330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26171" y="5470606"/>
                <a:ext cx="137855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E338166C-8873-636F-F8FE-70FC48603D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235718" y="5590556"/>
                <a:ext cx="45848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Connettore 2 36">
                <a:extLst>
                  <a:ext uri="{FF2B5EF4-FFF2-40B4-BE49-F238E27FC236}">
                    <a16:creationId xmlns:a16="http://schemas.microsoft.com/office/drawing/2014/main" id="{8D5D08E9-497D-177C-CD56-BC7351769C1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235718" y="5250007"/>
                <a:ext cx="405820" cy="22059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5EBC55D9-EBDC-B519-EE28-AE7CF08D7BC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235718" y="5742218"/>
                <a:ext cx="458483" cy="27988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695C40-85C8-0C97-8BC5-0B48BE03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495"/>
            <a:ext cx="7772400" cy="57870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CE7E42-B332-CA75-6F4D-3C3995DA3ED9}"/>
              </a:ext>
            </a:extLst>
          </p:cNvPr>
          <p:cNvSpPr txBox="1"/>
          <p:nvPr/>
        </p:nvSpPr>
        <p:spPr>
          <a:xfrm>
            <a:off x="7615238" y="1380693"/>
            <a:ext cx="4057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ELLISSI: LAVORO RESPIRATORIO</a:t>
            </a:r>
          </a:p>
          <a:p>
            <a:pPr algn="just"/>
            <a:r>
              <a:rPr lang="it-IT" dirty="0"/>
              <a:t>Linee verticali e orizzontali lavoro elastico respiratorio</a:t>
            </a:r>
          </a:p>
          <a:p>
            <a:pPr algn="just"/>
            <a:r>
              <a:rPr lang="it-IT" dirty="0"/>
              <a:t>Area bianca all’interno dei loop: lavoro per superare resistenze vie aeree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-&gt; Lavoro elastico e resistivo è AUMENTATO nel COPD</a:t>
            </a: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18952A94-2AF1-D7C4-803D-80310483F9EB}"/>
              </a:ext>
            </a:extLst>
          </p:cNvPr>
          <p:cNvSpPr/>
          <p:nvPr/>
        </p:nvSpPr>
        <p:spPr>
          <a:xfrm>
            <a:off x="2163174" y="1983830"/>
            <a:ext cx="3943602" cy="1748383"/>
          </a:xfrm>
          <a:custGeom>
            <a:avLst/>
            <a:gdLst>
              <a:gd name="connsiteX0" fmla="*/ 8526 w 3943602"/>
              <a:gd name="connsiteY0" fmla="*/ 616495 h 1748383"/>
              <a:gd name="connsiteX1" fmla="*/ 137114 w 3943602"/>
              <a:gd name="connsiteY1" fmla="*/ 416470 h 1748383"/>
              <a:gd name="connsiteX2" fmla="*/ 680039 w 3943602"/>
              <a:gd name="connsiteY2" fmla="*/ 173583 h 1748383"/>
              <a:gd name="connsiteX3" fmla="*/ 1280114 w 3943602"/>
              <a:gd name="connsiteY3" fmla="*/ 44995 h 1748383"/>
              <a:gd name="connsiteX4" fmla="*/ 1837326 w 3943602"/>
              <a:gd name="connsiteY4" fmla="*/ 2133 h 1748383"/>
              <a:gd name="connsiteX5" fmla="*/ 2194514 w 3943602"/>
              <a:gd name="connsiteY5" fmla="*/ 102145 h 1748383"/>
              <a:gd name="connsiteX6" fmla="*/ 2766014 w 3943602"/>
              <a:gd name="connsiteY6" fmla="*/ 216445 h 1748383"/>
              <a:gd name="connsiteX7" fmla="*/ 3137489 w 3943602"/>
              <a:gd name="connsiteY7" fmla="*/ 359320 h 1748383"/>
              <a:gd name="connsiteX8" fmla="*/ 3480389 w 3943602"/>
              <a:gd name="connsiteY8" fmla="*/ 545058 h 1748383"/>
              <a:gd name="connsiteX9" fmla="*/ 3780426 w 3943602"/>
              <a:gd name="connsiteY9" fmla="*/ 745083 h 1748383"/>
              <a:gd name="connsiteX10" fmla="*/ 3866151 w 3943602"/>
              <a:gd name="connsiteY10" fmla="*/ 945108 h 1748383"/>
              <a:gd name="connsiteX11" fmla="*/ 3923301 w 3943602"/>
              <a:gd name="connsiteY11" fmla="*/ 1102270 h 1748383"/>
              <a:gd name="connsiteX12" fmla="*/ 3923301 w 3943602"/>
              <a:gd name="connsiteY12" fmla="*/ 1302295 h 1748383"/>
              <a:gd name="connsiteX13" fmla="*/ 3680414 w 3943602"/>
              <a:gd name="connsiteY13" fmla="*/ 1602333 h 1748383"/>
              <a:gd name="connsiteX14" fmla="*/ 3437526 w 3943602"/>
              <a:gd name="connsiteY14" fmla="*/ 1716633 h 1748383"/>
              <a:gd name="connsiteX15" fmla="*/ 2980326 w 3943602"/>
              <a:gd name="connsiteY15" fmla="*/ 1745208 h 1748383"/>
              <a:gd name="connsiteX16" fmla="*/ 2451689 w 3943602"/>
              <a:gd name="connsiteY16" fmla="*/ 1745208 h 1748383"/>
              <a:gd name="connsiteX17" fmla="*/ 2023064 w 3943602"/>
              <a:gd name="connsiteY17" fmla="*/ 1745208 h 1748383"/>
              <a:gd name="connsiteX18" fmla="*/ 1380126 w 3943602"/>
              <a:gd name="connsiteY18" fmla="*/ 1702345 h 1748383"/>
              <a:gd name="connsiteX19" fmla="*/ 865776 w 3943602"/>
              <a:gd name="connsiteY19" fmla="*/ 1502320 h 1748383"/>
              <a:gd name="connsiteX20" fmla="*/ 465726 w 3943602"/>
              <a:gd name="connsiteY20" fmla="*/ 1345158 h 1748383"/>
              <a:gd name="connsiteX21" fmla="*/ 65676 w 3943602"/>
              <a:gd name="connsiteY21" fmla="*/ 930820 h 1748383"/>
              <a:gd name="connsiteX22" fmla="*/ 8526 w 3943602"/>
              <a:gd name="connsiteY22" fmla="*/ 616495 h 174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43602" h="1748383">
                <a:moveTo>
                  <a:pt x="8526" y="616495"/>
                </a:moveTo>
                <a:cubicBezTo>
                  <a:pt x="20432" y="530770"/>
                  <a:pt x="25195" y="490289"/>
                  <a:pt x="137114" y="416470"/>
                </a:cubicBezTo>
                <a:cubicBezTo>
                  <a:pt x="249033" y="342651"/>
                  <a:pt x="489539" y="235495"/>
                  <a:pt x="680039" y="173583"/>
                </a:cubicBezTo>
                <a:cubicBezTo>
                  <a:pt x="870539" y="111670"/>
                  <a:pt x="1087233" y="73570"/>
                  <a:pt x="1280114" y="44995"/>
                </a:cubicBezTo>
                <a:cubicBezTo>
                  <a:pt x="1472995" y="16420"/>
                  <a:pt x="1684926" y="-7392"/>
                  <a:pt x="1837326" y="2133"/>
                </a:cubicBezTo>
                <a:cubicBezTo>
                  <a:pt x="1989726" y="11658"/>
                  <a:pt x="2039733" y="66426"/>
                  <a:pt x="2194514" y="102145"/>
                </a:cubicBezTo>
                <a:cubicBezTo>
                  <a:pt x="2349295" y="137864"/>
                  <a:pt x="2608852" y="173582"/>
                  <a:pt x="2766014" y="216445"/>
                </a:cubicBezTo>
                <a:cubicBezTo>
                  <a:pt x="2923177" y="259307"/>
                  <a:pt x="3018427" y="304551"/>
                  <a:pt x="3137489" y="359320"/>
                </a:cubicBezTo>
                <a:cubicBezTo>
                  <a:pt x="3256552" y="414089"/>
                  <a:pt x="3373233" y="480764"/>
                  <a:pt x="3480389" y="545058"/>
                </a:cubicBezTo>
                <a:cubicBezTo>
                  <a:pt x="3587545" y="609352"/>
                  <a:pt x="3716132" y="678408"/>
                  <a:pt x="3780426" y="745083"/>
                </a:cubicBezTo>
                <a:cubicBezTo>
                  <a:pt x="3844720" y="811758"/>
                  <a:pt x="3842339" y="885577"/>
                  <a:pt x="3866151" y="945108"/>
                </a:cubicBezTo>
                <a:cubicBezTo>
                  <a:pt x="3889964" y="1004639"/>
                  <a:pt x="3913776" y="1042739"/>
                  <a:pt x="3923301" y="1102270"/>
                </a:cubicBezTo>
                <a:cubicBezTo>
                  <a:pt x="3932826" y="1161801"/>
                  <a:pt x="3963782" y="1218951"/>
                  <a:pt x="3923301" y="1302295"/>
                </a:cubicBezTo>
                <a:cubicBezTo>
                  <a:pt x="3882820" y="1385639"/>
                  <a:pt x="3761376" y="1533277"/>
                  <a:pt x="3680414" y="1602333"/>
                </a:cubicBezTo>
                <a:cubicBezTo>
                  <a:pt x="3599452" y="1671389"/>
                  <a:pt x="3554207" y="1692821"/>
                  <a:pt x="3437526" y="1716633"/>
                </a:cubicBezTo>
                <a:cubicBezTo>
                  <a:pt x="3320845" y="1740445"/>
                  <a:pt x="3144632" y="1740446"/>
                  <a:pt x="2980326" y="1745208"/>
                </a:cubicBezTo>
                <a:cubicBezTo>
                  <a:pt x="2816020" y="1749970"/>
                  <a:pt x="2451689" y="1745208"/>
                  <a:pt x="2451689" y="1745208"/>
                </a:cubicBezTo>
                <a:cubicBezTo>
                  <a:pt x="2292145" y="1745208"/>
                  <a:pt x="2201658" y="1752352"/>
                  <a:pt x="2023064" y="1745208"/>
                </a:cubicBezTo>
                <a:cubicBezTo>
                  <a:pt x="1844470" y="1738064"/>
                  <a:pt x="1573007" y="1742826"/>
                  <a:pt x="1380126" y="1702345"/>
                </a:cubicBezTo>
                <a:cubicBezTo>
                  <a:pt x="1187245" y="1661864"/>
                  <a:pt x="865776" y="1502320"/>
                  <a:pt x="865776" y="1502320"/>
                </a:cubicBezTo>
                <a:cubicBezTo>
                  <a:pt x="713376" y="1442789"/>
                  <a:pt x="599076" y="1440408"/>
                  <a:pt x="465726" y="1345158"/>
                </a:cubicBezTo>
                <a:cubicBezTo>
                  <a:pt x="332376" y="1249908"/>
                  <a:pt x="146638" y="1049882"/>
                  <a:pt x="65676" y="930820"/>
                </a:cubicBezTo>
                <a:cubicBezTo>
                  <a:pt x="-15286" y="811758"/>
                  <a:pt x="-3380" y="702220"/>
                  <a:pt x="8526" y="616495"/>
                </a:cubicBezTo>
                <a:close/>
              </a:path>
            </a:pathLst>
          </a:custGeom>
          <a:noFill/>
          <a:ln w="101600">
            <a:solidFill>
              <a:srgbClr val="FF0000">
                <a:alpha val="3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9C7A9E21-A958-63B0-C88B-C0E3A0C3514F}"/>
              </a:ext>
            </a:extLst>
          </p:cNvPr>
          <p:cNvSpPr/>
          <p:nvPr/>
        </p:nvSpPr>
        <p:spPr>
          <a:xfrm>
            <a:off x="3027136" y="3341801"/>
            <a:ext cx="2349783" cy="1423256"/>
          </a:xfrm>
          <a:custGeom>
            <a:avLst/>
            <a:gdLst>
              <a:gd name="connsiteX0" fmla="*/ 330427 w 2349783"/>
              <a:gd name="connsiteY0" fmla="*/ 130062 h 1423256"/>
              <a:gd name="connsiteX1" fmla="*/ 887639 w 2349783"/>
              <a:gd name="connsiteY1" fmla="*/ 1474 h 1423256"/>
              <a:gd name="connsiteX2" fmla="*/ 1459139 w 2349783"/>
              <a:gd name="connsiteY2" fmla="*/ 72912 h 1423256"/>
              <a:gd name="connsiteX3" fmla="*/ 1887764 w 2349783"/>
              <a:gd name="connsiteY3" fmla="*/ 258649 h 1423256"/>
              <a:gd name="connsiteX4" fmla="*/ 2273527 w 2349783"/>
              <a:gd name="connsiteY4" fmla="*/ 715849 h 1423256"/>
              <a:gd name="connsiteX5" fmla="*/ 2273527 w 2349783"/>
              <a:gd name="connsiteY5" fmla="*/ 1201624 h 1423256"/>
              <a:gd name="connsiteX6" fmla="*/ 1473427 w 2349783"/>
              <a:gd name="connsiteY6" fmla="*/ 1415937 h 1423256"/>
              <a:gd name="connsiteX7" fmla="*/ 844777 w 2349783"/>
              <a:gd name="connsiteY7" fmla="*/ 1358787 h 1423256"/>
              <a:gd name="connsiteX8" fmla="*/ 459014 w 2349783"/>
              <a:gd name="connsiteY8" fmla="*/ 1215912 h 1423256"/>
              <a:gd name="connsiteX9" fmla="*/ 130402 w 2349783"/>
              <a:gd name="connsiteY9" fmla="*/ 915874 h 1423256"/>
              <a:gd name="connsiteX10" fmla="*/ 1814 w 2349783"/>
              <a:gd name="connsiteY10" fmla="*/ 530112 h 1423256"/>
              <a:gd name="connsiteX11" fmla="*/ 73252 w 2349783"/>
              <a:gd name="connsiteY11" fmla="*/ 344374 h 1423256"/>
              <a:gd name="connsiteX12" fmla="*/ 330427 w 2349783"/>
              <a:gd name="connsiteY12" fmla="*/ 130062 h 142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9783" h="1423256">
                <a:moveTo>
                  <a:pt x="330427" y="130062"/>
                </a:moveTo>
                <a:cubicBezTo>
                  <a:pt x="466158" y="72912"/>
                  <a:pt x="699520" y="10999"/>
                  <a:pt x="887639" y="1474"/>
                </a:cubicBezTo>
                <a:cubicBezTo>
                  <a:pt x="1075758" y="-8051"/>
                  <a:pt x="1292452" y="30050"/>
                  <a:pt x="1459139" y="72912"/>
                </a:cubicBezTo>
                <a:cubicBezTo>
                  <a:pt x="1625826" y="115774"/>
                  <a:pt x="1752033" y="151493"/>
                  <a:pt x="1887764" y="258649"/>
                </a:cubicBezTo>
                <a:cubicBezTo>
                  <a:pt x="2023495" y="365805"/>
                  <a:pt x="2209233" y="558687"/>
                  <a:pt x="2273527" y="715849"/>
                </a:cubicBezTo>
                <a:cubicBezTo>
                  <a:pt x="2337821" y="873011"/>
                  <a:pt x="2406877" y="1084943"/>
                  <a:pt x="2273527" y="1201624"/>
                </a:cubicBezTo>
                <a:cubicBezTo>
                  <a:pt x="2140177" y="1318305"/>
                  <a:pt x="1711552" y="1389743"/>
                  <a:pt x="1473427" y="1415937"/>
                </a:cubicBezTo>
                <a:cubicBezTo>
                  <a:pt x="1235302" y="1442131"/>
                  <a:pt x="1013846" y="1392124"/>
                  <a:pt x="844777" y="1358787"/>
                </a:cubicBezTo>
                <a:cubicBezTo>
                  <a:pt x="675708" y="1325450"/>
                  <a:pt x="578076" y="1289731"/>
                  <a:pt x="459014" y="1215912"/>
                </a:cubicBezTo>
                <a:cubicBezTo>
                  <a:pt x="339952" y="1142093"/>
                  <a:pt x="206602" y="1030174"/>
                  <a:pt x="130402" y="915874"/>
                </a:cubicBezTo>
                <a:cubicBezTo>
                  <a:pt x="54202" y="801574"/>
                  <a:pt x="11339" y="625362"/>
                  <a:pt x="1814" y="530112"/>
                </a:cubicBezTo>
                <a:cubicBezTo>
                  <a:pt x="-7711" y="434862"/>
                  <a:pt x="20864" y="408668"/>
                  <a:pt x="73252" y="344374"/>
                </a:cubicBezTo>
                <a:cubicBezTo>
                  <a:pt x="125639" y="280080"/>
                  <a:pt x="194696" y="187212"/>
                  <a:pt x="330427" y="130062"/>
                </a:cubicBezTo>
                <a:close/>
              </a:path>
            </a:pathLst>
          </a:custGeom>
          <a:noFill/>
          <a:ln w="73025">
            <a:solidFill>
              <a:srgbClr val="00B0F0">
                <a:alpha val="3954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BFB97C-6617-32C6-97F0-1A6096B14B6C}"/>
              </a:ext>
            </a:extLst>
          </p:cNvPr>
          <p:cNvSpPr txBox="1"/>
          <p:nvPr/>
        </p:nvSpPr>
        <p:spPr>
          <a:xfrm>
            <a:off x="7474602" y="6575247"/>
            <a:ext cx="48231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/>
              <a:t>Ferguson GT </a:t>
            </a:r>
            <a:r>
              <a:rPr lang="it-IT" sz="1500" dirty="0">
                <a:solidFill>
                  <a:srgbClr val="231F20"/>
                </a:solidFill>
                <a:effectLst/>
              </a:rPr>
              <a:t>Proc </a:t>
            </a:r>
            <a:r>
              <a:rPr lang="it-IT" sz="1500" dirty="0" err="1">
                <a:solidFill>
                  <a:srgbClr val="231F20"/>
                </a:solidFill>
                <a:effectLst/>
              </a:rPr>
              <a:t>Am</a:t>
            </a:r>
            <a:r>
              <a:rPr lang="it-IT" sz="1500" dirty="0">
                <a:solidFill>
                  <a:srgbClr val="231F20"/>
                </a:solidFill>
                <a:effectLst/>
              </a:rPr>
              <a:t> </a:t>
            </a:r>
            <a:r>
              <a:rPr lang="it-IT" sz="1500" dirty="0" err="1">
                <a:solidFill>
                  <a:srgbClr val="231F20"/>
                </a:solidFill>
                <a:effectLst/>
              </a:rPr>
              <a:t>Thorac</a:t>
            </a:r>
            <a:r>
              <a:rPr lang="it-IT" sz="1500" dirty="0">
                <a:solidFill>
                  <a:srgbClr val="231F20"/>
                </a:solidFill>
                <a:effectLst/>
              </a:rPr>
              <a:t> </a:t>
            </a:r>
            <a:r>
              <a:rPr lang="it-IT" sz="1500" dirty="0" err="1">
                <a:solidFill>
                  <a:srgbClr val="231F20"/>
                </a:solidFill>
                <a:effectLst/>
              </a:rPr>
              <a:t>Soc</a:t>
            </a:r>
            <a:r>
              <a:rPr lang="it-IT" sz="1500" dirty="0">
                <a:solidFill>
                  <a:srgbClr val="231F20"/>
                </a:solidFill>
                <a:effectLst/>
              </a:rPr>
              <a:t> 2006 </a:t>
            </a:r>
            <a:r>
              <a:rPr lang="it-IT" sz="1500" dirty="0" err="1">
                <a:solidFill>
                  <a:srgbClr val="231F20"/>
                </a:solidFill>
                <a:effectLst/>
              </a:rPr>
              <a:t>Vol</a:t>
            </a:r>
            <a:r>
              <a:rPr lang="it-IT" sz="1500" dirty="0">
                <a:solidFill>
                  <a:srgbClr val="231F20"/>
                </a:solidFill>
                <a:effectLst/>
              </a:rPr>
              <a:t> 3. pp 176–179</a:t>
            </a:r>
          </a:p>
          <a:p>
            <a:endParaRPr lang="it-IT" sz="15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718C96-5280-7856-2120-F11F0ECE278A}"/>
              </a:ext>
            </a:extLst>
          </p:cNvPr>
          <p:cNvSpPr txBox="1"/>
          <p:nvPr/>
        </p:nvSpPr>
        <p:spPr>
          <a:xfrm>
            <a:off x="1919761" y="163810"/>
            <a:ext cx="9067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Effetto dell’iperinflazione sul lavoro respiratorio</a:t>
            </a:r>
          </a:p>
        </p:txBody>
      </p:sp>
    </p:spTree>
    <p:extLst>
      <p:ext uri="{BB962C8B-B14F-4D97-AF65-F5344CB8AC3E}">
        <p14:creationId xmlns:p14="http://schemas.microsoft.com/office/powerpoint/2010/main" val="114385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D310CBE7-FDEE-BCA5-B37A-E9C96F5975C4}"/>
              </a:ext>
            </a:extLst>
          </p:cNvPr>
          <p:cNvGrpSpPr/>
          <p:nvPr/>
        </p:nvGrpSpPr>
        <p:grpSpPr>
          <a:xfrm>
            <a:off x="1912617" y="-79022"/>
            <a:ext cx="8358883" cy="6858000"/>
            <a:chOff x="3948647" y="0"/>
            <a:chExt cx="8358883" cy="68580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E4536D8-B88A-76CC-BEFC-A3ECA89A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2331" y="0"/>
              <a:ext cx="6765199" cy="685800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85918A2-8B71-E849-6648-2D2B04F81A68}"/>
                </a:ext>
              </a:extLst>
            </p:cNvPr>
            <p:cNvSpPr txBox="1"/>
            <p:nvPr/>
          </p:nvSpPr>
          <p:spPr>
            <a:xfrm>
              <a:off x="3948647" y="6203073"/>
              <a:ext cx="2397138" cy="3693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it-IT" u="sng" dirty="0"/>
                <a:t>Iperinflazione statica</a:t>
              </a:r>
            </a:p>
          </p:txBody>
        </p:sp>
        <p:sp>
          <p:nvSpPr>
            <p:cNvPr id="7" name="Figura a mano libera 6">
              <a:extLst>
                <a:ext uri="{FF2B5EF4-FFF2-40B4-BE49-F238E27FC236}">
                  <a16:creationId xmlns:a16="http://schemas.microsoft.com/office/drawing/2014/main" id="{F4D78D5A-6EE3-9DEC-963D-5039C216D7FD}"/>
                </a:ext>
              </a:extLst>
            </p:cNvPr>
            <p:cNvSpPr/>
            <p:nvPr/>
          </p:nvSpPr>
          <p:spPr>
            <a:xfrm>
              <a:off x="7458075" y="1261709"/>
              <a:ext cx="743016" cy="1052866"/>
            </a:xfrm>
            <a:custGeom>
              <a:avLst/>
              <a:gdLst>
                <a:gd name="connsiteX0" fmla="*/ 0 w 743016"/>
                <a:gd name="connsiteY0" fmla="*/ 1052866 h 1052866"/>
                <a:gd name="connsiteX1" fmla="*/ 157163 w 743016"/>
                <a:gd name="connsiteY1" fmla="*/ 667104 h 1052866"/>
                <a:gd name="connsiteX2" fmla="*/ 400050 w 743016"/>
                <a:gd name="connsiteY2" fmla="*/ 309916 h 1052866"/>
                <a:gd name="connsiteX3" fmla="*/ 585788 w 743016"/>
                <a:gd name="connsiteY3" fmla="*/ 181329 h 1052866"/>
                <a:gd name="connsiteX4" fmla="*/ 657225 w 743016"/>
                <a:gd name="connsiteY4" fmla="*/ 24166 h 1052866"/>
                <a:gd name="connsiteX5" fmla="*/ 742950 w 743016"/>
                <a:gd name="connsiteY5" fmla="*/ 38454 h 1052866"/>
                <a:gd name="connsiteX6" fmla="*/ 642938 w 743016"/>
                <a:gd name="connsiteY6" fmla="*/ 381354 h 1052866"/>
                <a:gd name="connsiteX7" fmla="*/ 442913 w 743016"/>
                <a:gd name="connsiteY7" fmla="*/ 667104 h 1052866"/>
                <a:gd name="connsiteX8" fmla="*/ 300038 w 743016"/>
                <a:gd name="connsiteY8" fmla="*/ 881416 h 1052866"/>
                <a:gd name="connsiteX9" fmla="*/ 85725 w 743016"/>
                <a:gd name="connsiteY9" fmla="*/ 967141 h 1052866"/>
                <a:gd name="connsiteX10" fmla="*/ 42863 w 743016"/>
                <a:gd name="connsiteY10" fmla="*/ 1024291 h 105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016" h="1052866">
                  <a:moveTo>
                    <a:pt x="0" y="1052866"/>
                  </a:moveTo>
                  <a:cubicBezTo>
                    <a:pt x="45244" y="921897"/>
                    <a:pt x="90488" y="790929"/>
                    <a:pt x="157163" y="667104"/>
                  </a:cubicBezTo>
                  <a:cubicBezTo>
                    <a:pt x="223838" y="543279"/>
                    <a:pt x="328613" y="390878"/>
                    <a:pt x="400050" y="309916"/>
                  </a:cubicBezTo>
                  <a:cubicBezTo>
                    <a:pt x="471488" y="228953"/>
                    <a:pt x="542926" y="228954"/>
                    <a:pt x="585788" y="181329"/>
                  </a:cubicBezTo>
                  <a:cubicBezTo>
                    <a:pt x="628650" y="133704"/>
                    <a:pt x="657225" y="24166"/>
                    <a:pt x="657225" y="24166"/>
                  </a:cubicBezTo>
                  <a:cubicBezTo>
                    <a:pt x="683419" y="354"/>
                    <a:pt x="745331" y="-21077"/>
                    <a:pt x="742950" y="38454"/>
                  </a:cubicBezTo>
                  <a:cubicBezTo>
                    <a:pt x="740569" y="97985"/>
                    <a:pt x="692944" y="276579"/>
                    <a:pt x="642938" y="381354"/>
                  </a:cubicBezTo>
                  <a:cubicBezTo>
                    <a:pt x="592932" y="486129"/>
                    <a:pt x="500063" y="583760"/>
                    <a:pt x="442913" y="667104"/>
                  </a:cubicBezTo>
                  <a:cubicBezTo>
                    <a:pt x="385763" y="750448"/>
                    <a:pt x="359569" y="831410"/>
                    <a:pt x="300038" y="881416"/>
                  </a:cubicBezTo>
                  <a:cubicBezTo>
                    <a:pt x="240507" y="931422"/>
                    <a:pt x="128588" y="943328"/>
                    <a:pt x="85725" y="967141"/>
                  </a:cubicBezTo>
                  <a:cubicBezTo>
                    <a:pt x="42863" y="990953"/>
                    <a:pt x="42863" y="1007622"/>
                    <a:pt x="42863" y="1024291"/>
                  </a:cubicBezTo>
                </a:path>
              </a:pathLst>
            </a:custGeom>
            <a:noFill/>
            <a:ln w="76200">
              <a:solidFill>
                <a:srgbClr val="00B0F0">
                  <a:alpha val="4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/>
            </a:p>
          </p:txBody>
        </p:sp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1C4E4EF2-8938-263A-0953-8CD565E75C1B}"/>
                </a:ext>
              </a:extLst>
            </p:cNvPr>
            <p:cNvSpPr/>
            <p:nvPr/>
          </p:nvSpPr>
          <p:spPr>
            <a:xfrm>
              <a:off x="7829550" y="4268788"/>
              <a:ext cx="975395" cy="946150"/>
            </a:xfrm>
            <a:custGeom>
              <a:avLst/>
              <a:gdLst>
                <a:gd name="connsiteX0" fmla="*/ 0 w 975395"/>
                <a:gd name="connsiteY0" fmla="*/ 846137 h 946150"/>
                <a:gd name="connsiteX1" fmla="*/ 71438 w 975395"/>
                <a:gd name="connsiteY1" fmla="*/ 546100 h 946150"/>
                <a:gd name="connsiteX2" fmla="*/ 342900 w 975395"/>
                <a:gd name="connsiteY2" fmla="*/ 317500 h 946150"/>
                <a:gd name="connsiteX3" fmla="*/ 628650 w 975395"/>
                <a:gd name="connsiteY3" fmla="*/ 131762 h 946150"/>
                <a:gd name="connsiteX4" fmla="*/ 942975 w 975395"/>
                <a:gd name="connsiteY4" fmla="*/ 31750 h 946150"/>
                <a:gd name="connsiteX5" fmla="*/ 957263 w 975395"/>
                <a:gd name="connsiteY5" fmla="*/ 17462 h 946150"/>
                <a:gd name="connsiteX6" fmla="*/ 871538 w 975395"/>
                <a:gd name="connsiteY6" fmla="*/ 260350 h 946150"/>
                <a:gd name="connsiteX7" fmla="*/ 600075 w 975395"/>
                <a:gd name="connsiteY7" fmla="*/ 503237 h 946150"/>
                <a:gd name="connsiteX8" fmla="*/ 514350 w 975395"/>
                <a:gd name="connsiteY8" fmla="*/ 646112 h 946150"/>
                <a:gd name="connsiteX9" fmla="*/ 200025 w 975395"/>
                <a:gd name="connsiteY9" fmla="*/ 846137 h 946150"/>
                <a:gd name="connsiteX10" fmla="*/ 28575 w 975395"/>
                <a:gd name="connsiteY10" fmla="*/ 946150 h 946150"/>
                <a:gd name="connsiteX11" fmla="*/ 28575 w 975395"/>
                <a:gd name="connsiteY11" fmla="*/ 946150 h 9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395" h="946150">
                  <a:moveTo>
                    <a:pt x="0" y="846137"/>
                  </a:moveTo>
                  <a:cubicBezTo>
                    <a:pt x="7144" y="740171"/>
                    <a:pt x="14288" y="634206"/>
                    <a:pt x="71438" y="546100"/>
                  </a:cubicBezTo>
                  <a:cubicBezTo>
                    <a:pt x="128588" y="457994"/>
                    <a:pt x="250031" y="386556"/>
                    <a:pt x="342900" y="317500"/>
                  </a:cubicBezTo>
                  <a:cubicBezTo>
                    <a:pt x="435769" y="248444"/>
                    <a:pt x="528638" y="179387"/>
                    <a:pt x="628650" y="131762"/>
                  </a:cubicBezTo>
                  <a:cubicBezTo>
                    <a:pt x="728662" y="84137"/>
                    <a:pt x="942975" y="31750"/>
                    <a:pt x="942975" y="31750"/>
                  </a:cubicBezTo>
                  <a:cubicBezTo>
                    <a:pt x="997744" y="12700"/>
                    <a:pt x="969169" y="-20638"/>
                    <a:pt x="957263" y="17462"/>
                  </a:cubicBezTo>
                  <a:cubicBezTo>
                    <a:pt x="945357" y="55562"/>
                    <a:pt x="931069" y="179388"/>
                    <a:pt x="871538" y="260350"/>
                  </a:cubicBezTo>
                  <a:cubicBezTo>
                    <a:pt x="812007" y="341312"/>
                    <a:pt x="659606" y="438943"/>
                    <a:pt x="600075" y="503237"/>
                  </a:cubicBezTo>
                  <a:cubicBezTo>
                    <a:pt x="540544" y="567531"/>
                    <a:pt x="581025" y="588962"/>
                    <a:pt x="514350" y="646112"/>
                  </a:cubicBezTo>
                  <a:cubicBezTo>
                    <a:pt x="447675" y="703262"/>
                    <a:pt x="280987" y="796131"/>
                    <a:pt x="200025" y="846137"/>
                  </a:cubicBezTo>
                  <a:cubicBezTo>
                    <a:pt x="119063" y="896143"/>
                    <a:pt x="28575" y="946150"/>
                    <a:pt x="28575" y="946150"/>
                  </a:cubicBezTo>
                  <a:lnTo>
                    <a:pt x="28575" y="946150"/>
                  </a:lnTo>
                </a:path>
              </a:pathLst>
            </a:custGeom>
            <a:noFill/>
            <a:ln w="88900">
              <a:solidFill>
                <a:srgbClr val="FF0000">
                  <a:alpha val="4823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CFA302-68B5-6F93-ABED-B562D3CB532E}"/>
              </a:ext>
            </a:extLst>
          </p:cNvPr>
          <p:cNvSpPr txBox="1"/>
          <p:nvPr/>
        </p:nvSpPr>
        <p:spPr>
          <a:xfrm>
            <a:off x="1785032" y="4808752"/>
            <a:ext cx="2554693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it-IT" u="sng" dirty="0">
                <a:solidFill>
                  <a:srgbClr val="FF0000"/>
                </a:solidFill>
              </a:rPr>
              <a:t>Iperinflazione dinamica</a:t>
            </a:r>
          </a:p>
        </p:txBody>
      </p:sp>
    </p:spTree>
    <p:extLst>
      <p:ext uri="{BB962C8B-B14F-4D97-AF65-F5344CB8AC3E}">
        <p14:creationId xmlns:p14="http://schemas.microsoft.com/office/powerpoint/2010/main" val="199774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300969-856A-9637-015D-6C84F58B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Quantificare gravità malattia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2FA856-9063-611B-EAC0-546EE5525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970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dirty="0"/>
              <a:t>FEV1 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BODE approccio multidimensionale per caratterizzare gravità e prognosi</a:t>
            </a:r>
          </a:p>
          <a:p>
            <a:pPr lvl="1"/>
            <a:r>
              <a:rPr lang="it-IT" sz="2800" dirty="0"/>
              <a:t>Body mass index</a:t>
            </a:r>
          </a:p>
          <a:p>
            <a:pPr lvl="1"/>
            <a:r>
              <a:rPr lang="it-IT" sz="2800" dirty="0" err="1"/>
              <a:t>Obstruction</a:t>
            </a:r>
            <a:endParaRPr lang="it-IT" sz="2800" dirty="0"/>
          </a:p>
          <a:p>
            <a:pPr lvl="1"/>
            <a:r>
              <a:rPr lang="it-IT" sz="2800" dirty="0" err="1"/>
              <a:t>Dyspnea</a:t>
            </a:r>
            <a:r>
              <a:rPr lang="it-IT" sz="2800" dirty="0"/>
              <a:t> </a:t>
            </a:r>
          </a:p>
          <a:p>
            <a:pPr lvl="1"/>
            <a:r>
              <a:rPr lang="it-IT" sz="2800" dirty="0" err="1"/>
              <a:t>Exercise</a:t>
            </a:r>
            <a:r>
              <a:rPr lang="it-IT" sz="2800" dirty="0"/>
              <a:t> </a:t>
            </a:r>
            <a:r>
              <a:rPr lang="it-IT" sz="2800" dirty="0" err="1"/>
              <a:t>capacity</a:t>
            </a:r>
            <a:endParaRPr lang="it-IT" sz="2800" dirty="0"/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Quantificazione riacutizzazioni di malattia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53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954C8F-D96A-CECD-3003-6B2171202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73423"/>
            <a:ext cx="12191999" cy="1056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600" b="1" i="0" dirty="0">
                <a:effectLst/>
              </a:rPr>
              <a:t>La dispnea è un sintomo, mancanza di respiro, è la sensazione soggettiva di respirazione sgradevole</a:t>
            </a:r>
            <a:endParaRPr lang="it-IT" sz="26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811CEB-AD69-4A37-2CF9-FF28A92D084D}"/>
              </a:ext>
            </a:extLst>
          </p:cNvPr>
          <p:cNvSpPr txBox="1"/>
          <p:nvPr/>
        </p:nvSpPr>
        <p:spPr>
          <a:xfrm>
            <a:off x="5438678" y="203914"/>
            <a:ext cx="181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Dispnea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60132A-0846-4D8A-61B2-B48EFE11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24" y="1732033"/>
            <a:ext cx="7772400" cy="4537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33EEB0-54A0-D0B1-F8D0-42CF8855C2CD}"/>
              </a:ext>
            </a:extLst>
          </p:cNvPr>
          <p:cNvSpPr txBox="1"/>
          <p:nvPr/>
        </p:nvSpPr>
        <p:spPr>
          <a:xfrm>
            <a:off x="68867" y="2684195"/>
            <a:ext cx="1779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Informazioni INTEGRATE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Dalla periferia (</a:t>
            </a:r>
            <a:r>
              <a:rPr lang="it-IT" sz="1500" dirty="0" err="1"/>
              <a:t>sist</a:t>
            </a:r>
            <a:r>
              <a:rPr lang="it-IT" sz="1500" dirty="0"/>
              <a:t> </a:t>
            </a:r>
            <a:r>
              <a:rPr lang="it-IT" sz="1500" dirty="0" err="1"/>
              <a:t>resp</a:t>
            </a:r>
            <a:r>
              <a:rPr lang="it-IT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Dal centro  (cervello)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BC0943-B285-0545-0AE0-8AD4C6107D3E}"/>
              </a:ext>
            </a:extLst>
          </p:cNvPr>
          <p:cNvSpPr txBox="1"/>
          <p:nvPr/>
        </p:nvSpPr>
        <p:spPr>
          <a:xfrm>
            <a:off x="9446520" y="1369830"/>
            <a:ext cx="27662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Dissociazione</a:t>
            </a:r>
          </a:p>
          <a:p>
            <a:r>
              <a:rPr lang="it-IT" dirty="0"/>
              <a:t>Tra INSPIRATORY NEURAL DRIVE (ampiezza del comando motorio)</a:t>
            </a:r>
          </a:p>
          <a:p>
            <a:r>
              <a:rPr lang="it-IT" dirty="0"/>
              <a:t>RISPOSTA MECCANICA</a:t>
            </a:r>
          </a:p>
          <a:p>
            <a:r>
              <a:rPr lang="it-IT" dirty="0"/>
              <a:t>-&gt; dissociazione </a:t>
            </a:r>
            <a:r>
              <a:rPr lang="it-IT" dirty="0" err="1"/>
              <a:t>neuromeccanica</a:t>
            </a:r>
            <a:endParaRPr lang="it-IT" dirty="0"/>
          </a:p>
          <a:p>
            <a:r>
              <a:rPr lang="it-IT" dirty="0"/>
              <a:t>DISACCOPPIAMENTO TRA LO STIMOLO CHIMICO E LA RISPOSTA MECCANICA-&gt; attivazione centri limbici/</a:t>
            </a:r>
            <a:r>
              <a:rPr lang="it-IT" dirty="0" err="1"/>
              <a:t>paralimbici</a:t>
            </a:r>
            <a:r>
              <a:rPr lang="it-IT" dirty="0"/>
              <a:t> con iperattivazione sistema simpatico -&gt; </a:t>
            </a:r>
            <a:r>
              <a:rPr lang="it-IT" b="1" dirty="0"/>
              <a:t>ANSIETA’, PANICO, DISAGIO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44BE4D-FDA2-2C7D-F737-D3512FAD89EE}"/>
              </a:ext>
            </a:extLst>
          </p:cNvPr>
          <p:cNvSpPr txBox="1"/>
          <p:nvPr/>
        </p:nvSpPr>
        <p:spPr>
          <a:xfrm>
            <a:off x="4664568" y="2029968"/>
            <a:ext cx="1779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40FF"/>
                </a:solidFill>
              </a:rPr>
              <a:t>Aumento IND per fattori CHIMICI e MECCANICI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345B59-6589-5152-D611-96B1ED4356D2}"/>
              </a:ext>
            </a:extLst>
          </p:cNvPr>
          <p:cNvSpPr txBox="1"/>
          <p:nvPr/>
        </p:nvSpPr>
        <p:spPr>
          <a:xfrm>
            <a:off x="69268" y="6500522"/>
            <a:ext cx="407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/>
                <a:latin typeface="Times"/>
              </a:rPr>
              <a:t>O’Donnell DE </a:t>
            </a:r>
            <a:r>
              <a:rPr lang="it-IT" dirty="0" err="1">
                <a:effectLst/>
                <a:latin typeface="Times"/>
              </a:rPr>
              <a:t>Adv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Ther</a:t>
            </a:r>
            <a:r>
              <a:rPr lang="it-IT" dirty="0">
                <a:effectLst/>
                <a:latin typeface="Times"/>
              </a:rPr>
              <a:t> (2020) 37:41–60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73D85-2124-15CD-0B4B-407B4106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-3102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Dispnea ed esercizio fisico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9897DA-C8B9-0AA4-A785-B52D86007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" y="5012150"/>
            <a:ext cx="6048756" cy="1973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 err="1"/>
              <a:t>EMGdi</a:t>
            </a:r>
            <a:r>
              <a:rPr lang="it-IT" sz="2200" dirty="0"/>
              <a:t> (elettromiografia del diaframma tramite SNG dà una valutazione accurata dell’IND</a:t>
            </a:r>
          </a:p>
          <a:p>
            <a:pPr marL="0" indent="0">
              <a:buNone/>
            </a:pPr>
            <a:r>
              <a:rPr lang="it-IT" sz="2200" dirty="0" err="1"/>
              <a:t>EMGdi</a:t>
            </a:r>
            <a:r>
              <a:rPr lang="it-IT" sz="2200" dirty="0"/>
              <a:t> /</a:t>
            </a:r>
            <a:r>
              <a:rPr lang="it-IT" sz="2200" dirty="0" err="1"/>
              <a:t>EMGdi,max</a:t>
            </a:r>
            <a:r>
              <a:rPr lang="it-IT" sz="2200" dirty="0"/>
              <a:t> </a:t>
            </a:r>
          </a:p>
          <a:p>
            <a:pPr marL="0" indent="0">
              <a:buNone/>
            </a:pPr>
            <a:r>
              <a:rPr lang="it-IT" sz="2200" dirty="0"/>
              <a:t>+ grave COPD più RIPIDO e più RAPIDO incremento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A2F5B1-34FD-DA59-C2B1-978B54BEE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" y="1158432"/>
            <a:ext cx="4847112" cy="34221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9DBFC2-20D7-CBF8-C1FA-897C59D68F0B}"/>
              </a:ext>
            </a:extLst>
          </p:cNvPr>
          <p:cNvSpPr txBox="1"/>
          <p:nvPr/>
        </p:nvSpPr>
        <p:spPr>
          <a:xfrm>
            <a:off x="2355094" y="673439"/>
            <a:ext cx="768096" cy="461665"/>
          </a:xfrm>
          <a:prstGeom prst="rect">
            <a:avLst/>
          </a:prstGeom>
          <a:noFill/>
          <a:ln w="28575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40FF"/>
                </a:solidFill>
              </a:rPr>
              <a:t>IND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55AAC8-A587-0C41-774B-15779AB5D4E6}"/>
              </a:ext>
            </a:extLst>
          </p:cNvPr>
          <p:cNvSpPr txBox="1"/>
          <p:nvPr/>
        </p:nvSpPr>
        <p:spPr>
          <a:xfrm>
            <a:off x="6236208" y="5335083"/>
            <a:ext cx="5432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Muscoli decondizionati</a:t>
            </a:r>
            <a:r>
              <a:rPr lang="it-IT" dirty="0"/>
              <a:t>= ridotta capacità ossidativa</a:t>
            </a:r>
          </a:p>
          <a:p>
            <a:r>
              <a:rPr lang="it-IT" dirty="0"/>
              <a:t>AT precocemente-&gt; &gt;produzione CO2 &gt; stimolo ventilatorio</a:t>
            </a:r>
          </a:p>
          <a:p>
            <a:r>
              <a:rPr lang="it-IT" dirty="0"/>
              <a:t>Fibre nervose tipo III e IV che afferiscono dai mm locomotori  rispondono ai metaboliti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1E7CA67-8FF5-5BFD-75B2-32EF418A7ED6}"/>
              </a:ext>
            </a:extLst>
          </p:cNvPr>
          <p:cNvGrpSpPr/>
          <p:nvPr/>
        </p:nvGrpSpPr>
        <p:grpSpPr>
          <a:xfrm>
            <a:off x="5071141" y="271102"/>
            <a:ext cx="7079711" cy="4951763"/>
            <a:chOff x="5071141" y="271102"/>
            <a:chExt cx="7079711" cy="4951763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FECC3F8-9530-F874-9A6B-28F109B5DE54}"/>
                </a:ext>
              </a:extLst>
            </p:cNvPr>
            <p:cNvSpPr txBox="1"/>
            <p:nvPr/>
          </p:nvSpPr>
          <p:spPr>
            <a:xfrm>
              <a:off x="8942832" y="913971"/>
              <a:ext cx="320802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EFL: </a:t>
              </a:r>
              <a:r>
                <a:rPr lang="it-IT" dirty="0"/>
                <a:t>AIR TRAPPING </a:t>
              </a:r>
              <a:r>
                <a:rPr lang="it-IT" b="1" dirty="0"/>
                <a:t>-&gt;IPERINFLAZIONE DINAMICA </a:t>
              </a:r>
              <a:r>
                <a:rPr lang="it-IT" dirty="0"/>
                <a:t>peggioramento della meccanica e precoce cessazione esercizio</a:t>
              </a:r>
            </a:p>
            <a:p>
              <a:r>
                <a:rPr lang="it-IT" dirty="0"/>
                <a:t>IC dice la posizione operativa del VC rispetto a TLC</a:t>
              </a:r>
            </a:p>
            <a:p>
              <a:r>
                <a:rPr lang="it-IT" dirty="0"/>
                <a:t>Respirare VICINO A TLC significa </a:t>
              </a:r>
              <a:r>
                <a:rPr lang="it-IT" dirty="0" err="1"/>
                <a:t>obbigare</a:t>
              </a:r>
              <a:r>
                <a:rPr lang="it-IT" dirty="0"/>
                <a:t> i mm respiratoria in una posizione di DEBOLEZZA (accorciati) </a:t>
              </a:r>
            </a:p>
            <a:p>
              <a:r>
                <a:rPr lang="it-IT" dirty="0"/>
                <a:t>Di combattere contro PEEPi</a:t>
              </a:r>
            </a:p>
            <a:p>
              <a:r>
                <a:rPr lang="it-IT" dirty="0"/>
                <a:t>IRV correla fortemente con intensità dispnea</a:t>
              </a:r>
            </a:p>
            <a:p>
              <a:endParaRPr lang="it-IT" dirty="0"/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C273C1E1-04BE-9369-89A7-AF939478421F}"/>
                </a:ext>
              </a:extLst>
            </p:cNvPr>
            <p:cNvGrpSpPr/>
            <p:nvPr/>
          </p:nvGrpSpPr>
          <p:grpSpPr>
            <a:xfrm>
              <a:off x="5071141" y="271102"/>
              <a:ext cx="3889980" cy="4951763"/>
              <a:chOff x="5071141" y="271102"/>
              <a:chExt cx="3889980" cy="4951763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EFF349FB-C752-4968-AFF9-CBAF19B7E4A0}"/>
                  </a:ext>
                </a:extLst>
              </p:cNvPr>
              <p:cNvGrpSpPr/>
              <p:nvPr/>
            </p:nvGrpSpPr>
            <p:grpSpPr>
              <a:xfrm>
                <a:off x="5071141" y="271102"/>
                <a:ext cx="3889980" cy="4951763"/>
                <a:chOff x="5052853" y="252814"/>
                <a:chExt cx="3889980" cy="4951763"/>
              </a:xfrm>
            </p:grpSpPr>
            <p:pic>
              <p:nvPicPr>
                <p:cNvPr id="5" name="Immagine 4">
                  <a:extLst>
                    <a:ext uri="{FF2B5EF4-FFF2-40B4-BE49-F238E27FC236}">
                      <a16:creationId xmlns:a16="http://schemas.microsoft.com/office/drawing/2014/main" id="{AEB5A6B1-AA37-AC53-AAF0-03105E0AD2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52853" y="252814"/>
                  <a:ext cx="3889980" cy="4951763"/>
                </a:xfrm>
                <a:prstGeom prst="rect">
                  <a:avLst/>
                </a:prstGeom>
              </p:spPr>
            </p:pic>
            <p:cxnSp>
              <p:nvCxnSpPr>
                <p:cNvPr id="10" name="Connettore 2 9">
                  <a:extLst>
                    <a:ext uri="{FF2B5EF4-FFF2-40B4-BE49-F238E27FC236}">
                      <a16:creationId xmlns:a16="http://schemas.microsoft.com/office/drawing/2014/main" id="{8B23F2B7-1B77-4DF0-B03C-2C06B69D5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28408" y="1172176"/>
                  <a:ext cx="0" cy="401391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390992AB-6CD6-CCB5-7219-8F4401F2B39B}"/>
                    </a:ext>
                  </a:extLst>
                </p:cNvPr>
                <p:cNvSpPr txBox="1"/>
                <p:nvPr/>
              </p:nvSpPr>
              <p:spPr>
                <a:xfrm>
                  <a:off x="7511939" y="1282923"/>
                  <a:ext cx="442172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00" b="1" dirty="0">
                      <a:solidFill>
                        <a:srgbClr val="00B0F0"/>
                      </a:solidFill>
                    </a:rPr>
                    <a:t>IRV</a:t>
                  </a:r>
                </a:p>
              </p:txBody>
            </p:sp>
          </p:grpSp>
          <p:cxnSp>
            <p:nvCxnSpPr>
              <p:cNvPr id="14" name="Connettore 2 13">
                <a:extLst>
                  <a:ext uri="{FF2B5EF4-FFF2-40B4-BE49-F238E27FC236}">
                    <a16:creationId xmlns:a16="http://schemas.microsoft.com/office/drawing/2014/main" id="{D8996FA2-956B-216F-91C1-5BC375A8A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9936" y="3705160"/>
                <a:ext cx="0" cy="17868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6080558-DB52-74F2-85AA-17D3B7FD5726}"/>
                  </a:ext>
                </a:extLst>
              </p:cNvPr>
              <p:cNvSpPr txBox="1"/>
              <p:nvPr/>
            </p:nvSpPr>
            <p:spPr>
              <a:xfrm>
                <a:off x="7690193" y="3371088"/>
                <a:ext cx="4361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00B0F0"/>
                    </a:solidFill>
                  </a:rPr>
                  <a:t>IRV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54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6E5EC-04ED-8D8E-1DD1-A9DF2FE03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C1F1A4-444E-130E-6D53-16D5D7DB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" y="973423"/>
            <a:ext cx="8600209" cy="56102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IND non è significativamente modificabile quando c’è la distruzione strutturale del circolo capillare polmonare</a:t>
            </a:r>
          </a:p>
          <a:p>
            <a:pPr marL="0" indent="0"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Obiettivo terapeutico mediante :</a:t>
            </a:r>
          </a:p>
          <a:p>
            <a:r>
              <a:rPr lang="it-IT" dirty="0">
                <a:effectLst/>
              </a:rPr>
              <a:t>Ossigenoterapia -&gt; se non indicazione a LTO non significativo beneficio anche se migliorano attività fisica</a:t>
            </a:r>
          </a:p>
          <a:p>
            <a:r>
              <a:rPr lang="it-IT" dirty="0"/>
              <a:t>O</a:t>
            </a:r>
            <a:r>
              <a:rPr lang="it-IT" dirty="0">
                <a:effectLst/>
              </a:rPr>
              <a:t>ppioidi-&gt; indicati ma alcuni studi segnalano modesta efficacia</a:t>
            </a:r>
          </a:p>
          <a:p>
            <a:r>
              <a:rPr lang="it-IT" dirty="0"/>
              <a:t>Broncodilatatori -&gt; migliorano ventilazione regionale MA ridotto effetto su VE e Va</a:t>
            </a:r>
            <a:endParaRPr lang="it-IT" dirty="0">
              <a:effectLst/>
            </a:endParaRPr>
          </a:p>
          <a:p>
            <a:r>
              <a:rPr lang="it-IT" b="1" dirty="0"/>
              <a:t>Esercizio fisico -&gt; Riabilitazione dà SIGNIFICATIVO miglioramento dispnea e </a:t>
            </a:r>
            <a:r>
              <a:rPr lang="it-IT" b="1" dirty="0" err="1"/>
              <a:t>QoL</a:t>
            </a:r>
            <a:r>
              <a:rPr lang="it-IT" b="1" dirty="0"/>
              <a:t> anche migliorando sfera affettiva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0C091D-89D9-2EF8-1C48-89C98A539FA2}"/>
              </a:ext>
            </a:extLst>
          </p:cNvPr>
          <p:cNvSpPr txBox="1"/>
          <p:nvPr/>
        </p:nvSpPr>
        <p:spPr>
          <a:xfrm>
            <a:off x="1405370" y="274350"/>
            <a:ext cx="6554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Migliorare </a:t>
            </a:r>
            <a:r>
              <a:rPr lang="it-IT" sz="3200" b="1" dirty="0" err="1">
                <a:solidFill>
                  <a:srgbClr val="FF0000"/>
                </a:solidFill>
              </a:rPr>
              <a:t>Inspiratory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Neural</a:t>
            </a:r>
            <a:r>
              <a:rPr lang="it-IT" sz="3200" b="1" dirty="0">
                <a:solidFill>
                  <a:srgbClr val="FF0000"/>
                </a:solidFill>
              </a:rPr>
              <a:t> Drive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47051D-3A9B-B17F-7914-D1CC5C018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274350"/>
            <a:ext cx="3543300" cy="3822700"/>
          </a:xfrm>
          <a:prstGeom prst="rect">
            <a:avLst/>
          </a:prstGeom>
        </p:spPr>
      </p:pic>
      <p:sp>
        <p:nvSpPr>
          <p:cNvPr id="4" name="Saetta 3">
            <a:extLst>
              <a:ext uri="{FF2B5EF4-FFF2-40B4-BE49-F238E27FC236}">
                <a16:creationId xmlns:a16="http://schemas.microsoft.com/office/drawing/2014/main" id="{887C4BC6-3D67-F480-1618-652AA3970406}"/>
              </a:ext>
            </a:extLst>
          </p:cNvPr>
          <p:cNvSpPr/>
          <p:nvPr/>
        </p:nvSpPr>
        <p:spPr>
          <a:xfrm rot="16992298">
            <a:off x="9218130" y="1700621"/>
            <a:ext cx="923614" cy="718766"/>
          </a:xfrm>
          <a:prstGeom prst="lightningBolt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9F75A9-6C43-059C-3861-DC354AA8161A}"/>
              </a:ext>
            </a:extLst>
          </p:cNvPr>
          <p:cNvSpPr txBox="1"/>
          <p:nvPr/>
        </p:nvSpPr>
        <p:spPr>
          <a:xfrm>
            <a:off x="69268" y="6500522"/>
            <a:ext cx="407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/>
                <a:latin typeface="Times"/>
              </a:rPr>
              <a:t>O’Donnell DE </a:t>
            </a:r>
            <a:r>
              <a:rPr lang="it-IT" dirty="0" err="1">
                <a:effectLst/>
                <a:latin typeface="Times"/>
              </a:rPr>
              <a:t>Adv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Ther</a:t>
            </a:r>
            <a:r>
              <a:rPr lang="it-IT" dirty="0">
                <a:effectLst/>
                <a:latin typeface="Times"/>
              </a:rPr>
              <a:t> (2020) 37:41–60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C4CD78-613D-6B1C-2DA4-C044DE4A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47" y="1402048"/>
            <a:ext cx="63627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338C6-4F17-02E0-E829-528F958E3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69738-37BC-3566-079A-B591960F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Definizione BPCO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63FD5A-D726-7267-3F92-3C8BA0997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688"/>
            <a:ext cx="10515600" cy="4905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i="1" dirty="0"/>
              <a:t>GOLD 2025</a:t>
            </a:r>
          </a:p>
          <a:p>
            <a:r>
              <a:rPr lang="it-IT" dirty="0"/>
              <a:t>Condizione </a:t>
            </a:r>
            <a:r>
              <a:rPr lang="it-IT" b="1" dirty="0"/>
              <a:t>eterogenea </a:t>
            </a:r>
          </a:p>
          <a:p>
            <a:r>
              <a:rPr lang="it-IT" dirty="0"/>
              <a:t>caratterizzata da </a:t>
            </a:r>
            <a:r>
              <a:rPr lang="it-IT" b="1" dirty="0"/>
              <a:t>sintomatologia cronica </a:t>
            </a:r>
            <a:r>
              <a:rPr lang="it-IT" dirty="0"/>
              <a:t>(dispnea, tosse, espettorato e/o riacutizzazioni)</a:t>
            </a:r>
          </a:p>
          <a:p>
            <a:r>
              <a:rPr lang="it-IT" dirty="0"/>
              <a:t>Causata da anomalie a livello vie aeree e/o parenchima che causano </a:t>
            </a:r>
            <a:r>
              <a:rPr lang="it-IT" b="1" dirty="0"/>
              <a:t>ostruzione al flusso</a:t>
            </a:r>
            <a:r>
              <a:rPr lang="it-IT" dirty="0"/>
              <a:t> persistente e spesso </a:t>
            </a:r>
            <a:r>
              <a:rPr lang="it-IT" b="1" dirty="0"/>
              <a:t>progressiva</a:t>
            </a:r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r>
              <a:rPr lang="it-IT" i="1" dirty="0"/>
              <a:t>ACP/ATS/ERS 2005</a:t>
            </a:r>
          </a:p>
          <a:p>
            <a:r>
              <a:rPr lang="it-IT" dirty="0">
                <a:latin typeface="Helvetica" pitchFamily="2" charset="0"/>
              </a:rPr>
              <a:t>S</a:t>
            </a:r>
            <a:r>
              <a:rPr lang="it-IT" dirty="0">
                <a:effectLst/>
                <a:latin typeface="Helvetica" pitchFamily="2" charset="0"/>
              </a:rPr>
              <a:t>lowly </a:t>
            </a:r>
            <a:r>
              <a:rPr lang="it-IT" b="1" dirty="0">
                <a:effectLst/>
                <a:latin typeface="Helvetica" pitchFamily="2" charset="0"/>
              </a:rPr>
              <a:t>progressive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disease</a:t>
            </a:r>
            <a:r>
              <a:rPr lang="it-IT" dirty="0">
                <a:effectLst/>
                <a:latin typeface="Helvetica" pitchFamily="2" charset="0"/>
              </a:rPr>
              <a:t> </a:t>
            </a:r>
          </a:p>
          <a:p>
            <a:r>
              <a:rPr lang="it-IT" dirty="0" err="1">
                <a:effectLst/>
                <a:latin typeface="Helvetica" pitchFamily="2" charset="0"/>
              </a:rPr>
              <a:t>involving</a:t>
            </a:r>
            <a:r>
              <a:rPr lang="it-IT" dirty="0">
                <a:effectLst/>
                <a:latin typeface="Helvetica" pitchFamily="2" charset="0"/>
              </a:rPr>
              <a:t> the </a:t>
            </a:r>
            <a:r>
              <a:rPr lang="it-IT" b="1" dirty="0" err="1">
                <a:effectLst/>
                <a:latin typeface="Helvetica" pitchFamily="2" charset="0"/>
              </a:rPr>
              <a:t>airways</a:t>
            </a:r>
            <a:r>
              <a:rPr lang="it-IT" b="1" dirty="0">
                <a:effectLst/>
                <a:latin typeface="Helvetica" pitchFamily="2" charset="0"/>
              </a:rPr>
              <a:t> or </a:t>
            </a:r>
            <a:r>
              <a:rPr lang="it-IT" b="1" dirty="0" err="1">
                <a:effectLst/>
                <a:latin typeface="Helvetica" pitchFamily="2" charset="0"/>
              </a:rPr>
              <a:t>pulmonary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parenchyma</a:t>
            </a:r>
            <a:r>
              <a:rPr lang="it-IT" b="1" dirty="0">
                <a:effectLst/>
                <a:latin typeface="Helvetica" pitchFamily="2" charset="0"/>
              </a:rPr>
              <a:t> (or </a:t>
            </a:r>
            <a:r>
              <a:rPr lang="it-IT" b="1" dirty="0" err="1">
                <a:effectLst/>
                <a:latin typeface="Helvetica" pitchFamily="2" charset="0"/>
              </a:rPr>
              <a:t>both</a:t>
            </a:r>
            <a:r>
              <a:rPr lang="it-IT" b="1" dirty="0">
                <a:effectLst/>
                <a:latin typeface="Helvetica" pitchFamily="2" charset="0"/>
              </a:rPr>
              <a:t>) </a:t>
            </a:r>
          </a:p>
          <a:p>
            <a:r>
              <a:rPr lang="it-IT" dirty="0" err="1">
                <a:effectLst/>
                <a:latin typeface="Helvetica" pitchFamily="2" charset="0"/>
              </a:rPr>
              <a:t>that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results</a:t>
            </a:r>
            <a:r>
              <a:rPr lang="it-IT" dirty="0">
                <a:effectLst/>
                <a:latin typeface="Helvetica" pitchFamily="2" charset="0"/>
              </a:rPr>
              <a:t> in </a:t>
            </a:r>
            <a:r>
              <a:rPr lang="it-IT" b="1" dirty="0" err="1">
                <a:effectLst/>
                <a:latin typeface="Helvetica" pitchFamily="2" charset="0"/>
              </a:rPr>
              <a:t>airflow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obstruction</a:t>
            </a:r>
            <a:r>
              <a:rPr lang="it-IT" b="1" dirty="0">
                <a:effectLst/>
                <a:latin typeface="Helvetica" pitchFamily="2" charset="0"/>
              </a:rPr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9395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E63A-B783-CFD1-F609-BE405E60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FFA3AE-2DD0-DCCA-443A-4A0701F2B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6" y="973423"/>
            <a:ext cx="7723909" cy="56102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Ridurre iperinflazione dinamica</a:t>
            </a:r>
          </a:p>
          <a:p>
            <a:pPr>
              <a:buNone/>
            </a:pPr>
            <a:r>
              <a:rPr lang="it-IT" dirty="0"/>
              <a:t>Broncodilatatori -&gt; riducono resistenze vie aeree e le costanti di tempo-&gt; aumenta CI e VRI -&gt; &lt; espansione VC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91144A-5B2D-F772-EB6E-80DAFA739CED}"/>
              </a:ext>
            </a:extLst>
          </p:cNvPr>
          <p:cNvSpPr txBox="1"/>
          <p:nvPr/>
        </p:nvSpPr>
        <p:spPr>
          <a:xfrm>
            <a:off x="968951" y="295132"/>
            <a:ext cx="6517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Migliorare capacità ventilatoria (1)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BCEE54-B8E2-FE94-3730-EFD1B414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515" y="274350"/>
            <a:ext cx="3543300" cy="3822700"/>
          </a:xfrm>
          <a:prstGeom prst="rect">
            <a:avLst/>
          </a:prstGeom>
        </p:spPr>
      </p:pic>
      <p:sp>
        <p:nvSpPr>
          <p:cNvPr id="4" name="Saetta 3">
            <a:extLst>
              <a:ext uri="{FF2B5EF4-FFF2-40B4-BE49-F238E27FC236}">
                <a16:creationId xmlns:a16="http://schemas.microsoft.com/office/drawing/2014/main" id="{955CBCDD-99D3-4492-1A40-EDA40B02389E}"/>
              </a:ext>
            </a:extLst>
          </p:cNvPr>
          <p:cNvSpPr/>
          <p:nvPr/>
        </p:nvSpPr>
        <p:spPr>
          <a:xfrm rot="13106649">
            <a:off x="9626449" y="2965083"/>
            <a:ext cx="2171956" cy="1228263"/>
          </a:xfrm>
          <a:prstGeom prst="lightningBol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F0E5E6-139E-222B-15B5-266D529C1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1" y="3761509"/>
            <a:ext cx="9094123" cy="28429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5E9439-B30E-75FB-CCCF-3F38BA5F4151}"/>
              </a:ext>
            </a:extLst>
          </p:cNvPr>
          <p:cNvSpPr txBox="1"/>
          <p:nvPr/>
        </p:nvSpPr>
        <p:spPr>
          <a:xfrm>
            <a:off x="69268" y="6500522"/>
            <a:ext cx="407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/>
                <a:latin typeface="Times"/>
              </a:rPr>
              <a:t>O’Donnell DE </a:t>
            </a:r>
            <a:r>
              <a:rPr lang="it-IT" dirty="0" err="1">
                <a:effectLst/>
                <a:latin typeface="Times"/>
              </a:rPr>
              <a:t>Adv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Ther</a:t>
            </a:r>
            <a:r>
              <a:rPr lang="it-IT" dirty="0">
                <a:effectLst/>
                <a:latin typeface="Times"/>
              </a:rPr>
              <a:t> (2020) 37:41–60</a:t>
            </a:r>
          </a:p>
          <a:p>
            <a:endParaRPr lang="it-IT" dirty="0"/>
          </a:p>
        </p:txBody>
      </p:sp>
      <p:pic>
        <p:nvPicPr>
          <p:cNvPr id="8" name="Picture 19" descr="maestrelli2_08">
            <a:extLst>
              <a:ext uri="{FF2B5EF4-FFF2-40B4-BE49-F238E27FC236}">
                <a16:creationId xmlns:a16="http://schemas.microsoft.com/office/drawing/2014/main" id="{F955705B-7C03-D084-3A68-EC200E98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2134" y="4500159"/>
            <a:ext cx="2508357" cy="16665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585F78-85F5-0CE1-A6AE-43B25E8EB279}"/>
              </a:ext>
            </a:extLst>
          </p:cNvPr>
          <p:cNvSpPr txBox="1"/>
          <p:nvPr/>
        </p:nvSpPr>
        <p:spPr>
          <a:xfrm>
            <a:off x="9204954" y="6246536"/>
            <a:ext cx="337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Incremento CI mediante broncodilatazione </a:t>
            </a:r>
          </a:p>
        </p:txBody>
      </p:sp>
    </p:spTree>
    <p:extLst>
      <p:ext uri="{BB962C8B-B14F-4D97-AF65-F5344CB8AC3E}">
        <p14:creationId xmlns:p14="http://schemas.microsoft.com/office/powerpoint/2010/main" val="9691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8020B-EB20-50DA-D7C8-CBAE68FD0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CACA25-4603-C07B-F352-2B14CD9E3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6" y="973423"/>
            <a:ext cx="7723909" cy="56102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Allenamento MM inspiratori-&gt; riduzione dispnea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F36694-162B-EBC3-6289-FDA00B1DE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515" y="274350"/>
            <a:ext cx="3543300" cy="3822700"/>
          </a:xfrm>
          <a:prstGeom prst="rect">
            <a:avLst/>
          </a:prstGeom>
        </p:spPr>
      </p:pic>
      <p:sp>
        <p:nvSpPr>
          <p:cNvPr id="4" name="Saetta 3">
            <a:extLst>
              <a:ext uri="{FF2B5EF4-FFF2-40B4-BE49-F238E27FC236}">
                <a16:creationId xmlns:a16="http://schemas.microsoft.com/office/drawing/2014/main" id="{60003394-A655-C8BA-06F0-424CC822BC8A}"/>
              </a:ext>
            </a:extLst>
          </p:cNvPr>
          <p:cNvSpPr/>
          <p:nvPr/>
        </p:nvSpPr>
        <p:spPr>
          <a:xfrm rot="13106649">
            <a:off x="9626449" y="2965083"/>
            <a:ext cx="2171956" cy="1228263"/>
          </a:xfrm>
          <a:prstGeom prst="lightningBol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B71ABAF-8038-DD7B-1F1C-33734B2D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48" y="4152526"/>
            <a:ext cx="4055763" cy="27315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EB955D-997C-06D0-C7CD-A1E548F9C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9" y="2360664"/>
            <a:ext cx="7480300" cy="26543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5EDC9E-F074-3263-92E9-5A47CC10E7C1}"/>
              </a:ext>
            </a:extLst>
          </p:cNvPr>
          <p:cNvSpPr txBox="1"/>
          <p:nvPr/>
        </p:nvSpPr>
        <p:spPr>
          <a:xfrm>
            <a:off x="272340" y="5245309"/>
            <a:ext cx="684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Migliora funzionalità diaframma  IN ASSENZA di modificazione di VE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B431C0-15CE-2AE0-456A-A585B48E335C}"/>
              </a:ext>
            </a:extLst>
          </p:cNvPr>
          <p:cNvSpPr txBox="1"/>
          <p:nvPr/>
        </p:nvSpPr>
        <p:spPr>
          <a:xfrm>
            <a:off x="69268" y="6500522"/>
            <a:ext cx="407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/>
                <a:latin typeface="Times"/>
              </a:rPr>
              <a:t>O’Donnell DE </a:t>
            </a:r>
            <a:r>
              <a:rPr lang="it-IT" dirty="0" err="1">
                <a:effectLst/>
                <a:latin typeface="Times"/>
              </a:rPr>
              <a:t>Adv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Ther</a:t>
            </a:r>
            <a:r>
              <a:rPr lang="it-IT" dirty="0">
                <a:effectLst/>
                <a:latin typeface="Times"/>
              </a:rPr>
              <a:t> (2020) 37:41–60</a:t>
            </a:r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69C6F9-6EC7-1CFB-9CAC-FD1C0C4C5264}"/>
              </a:ext>
            </a:extLst>
          </p:cNvPr>
          <p:cNvSpPr txBox="1"/>
          <p:nvPr/>
        </p:nvSpPr>
        <p:spPr>
          <a:xfrm>
            <a:off x="968951" y="295132"/>
            <a:ext cx="6517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Migliorare capacità ventilatoria (2)</a:t>
            </a:r>
          </a:p>
        </p:txBody>
      </p:sp>
    </p:spTree>
    <p:extLst>
      <p:ext uri="{BB962C8B-B14F-4D97-AF65-F5344CB8AC3E}">
        <p14:creationId xmlns:p14="http://schemas.microsoft.com/office/powerpoint/2010/main" val="41849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1C731-127E-1FCC-3F27-A3354D72D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Le riacutizzazioni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B2258F-2F13-8C11-DD08-10ABD556B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Riacutizzazione= aumento dei sintomi </a:t>
            </a:r>
            <a:r>
              <a:rPr lang="it-IT" dirty="0" err="1"/>
              <a:t>respiratoriche</a:t>
            </a:r>
            <a:r>
              <a:rPr lang="it-IT" dirty="0"/>
              <a:t> necessita di incremento terapeutico (avendo escluso altre cause)</a:t>
            </a:r>
          </a:p>
          <a:p>
            <a:pPr marL="0" indent="0">
              <a:buNone/>
            </a:pPr>
            <a:r>
              <a:rPr lang="it-IT" dirty="0"/>
              <a:t>Progressione COPD &gt; frequenza e gravità riacutizzazioni</a:t>
            </a:r>
          </a:p>
          <a:p>
            <a:pPr marL="0" indent="0">
              <a:buNone/>
            </a:pPr>
            <a:r>
              <a:rPr lang="it-IT" dirty="0"/>
              <a:t>Presenza acuto peggioramento 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Infiammazione nelle vie aeree &gt; ostruzione rispetto a basale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Cause: virus, batteri, inquinanti es. fumo sigaretta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Broncospasmo</a:t>
            </a:r>
          </a:p>
          <a:p>
            <a:r>
              <a:rPr lang="it-IT" dirty="0"/>
              <a:t>Edema mucosa</a:t>
            </a:r>
          </a:p>
          <a:p>
            <a:r>
              <a:rPr lang="it-IT" dirty="0"/>
              <a:t>Espettorato addensato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20AFE46-6743-18B6-AE98-313974F21A76}"/>
              </a:ext>
            </a:extLst>
          </p:cNvPr>
          <p:cNvGrpSpPr/>
          <p:nvPr/>
        </p:nvGrpSpPr>
        <p:grpSpPr>
          <a:xfrm>
            <a:off x="4447307" y="4719361"/>
            <a:ext cx="4887388" cy="1284697"/>
            <a:chOff x="4447307" y="4719361"/>
            <a:chExt cx="4887388" cy="1284697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D73146C0-4BA9-D9F0-01A6-5F0D333EBCAD}"/>
                </a:ext>
              </a:extLst>
            </p:cNvPr>
            <p:cNvSpPr txBox="1"/>
            <p:nvPr/>
          </p:nvSpPr>
          <p:spPr>
            <a:xfrm>
              <a:off x="5299360" y="5019602"/>
              <a:ext cx="40353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/>
                <a:t>Iperinflazione dinamica</a:t>
              </a:r>
            </a:p>
          </p:txBody>
        </p:sp>
        <p:sp>
          <p:nvSpPr>
            <p:cNvPr id="5" name="Parentesi graffa chiusa 4">
              <a:extLst>
                <a:ext uri="{FF2B5EF4-FFF2-40B4-BE49-F238E27FC236}">
                  <a16:creationId xmlns:a16="http://schemas.microsoft.com/office/drawing/2014/main" id="{43EEC2CA-0435-8C02-17D8-1D89FA9CC946}"/>
                </a:ext>
              </a:extLst>
            </p:cNvPr>
            <p:cNvSpPr/>
            <p:nvPr/>
          </p:nvSpPr>
          <p:spPr>
            <a:xfrm>
              <a:off x="4447307" y="4719361"/>
              <a:ext cx="540327" cy="1284697"/>
            </a:xfrm>
            <a:prstGeom prst="rightBrace">
              <a:avLst>
                <a:gd name="adj1" fmla="val 8333"/>
                <a:gd name="adj2" fmla="val 47059"/>
              </a:avLst>
            </a:prstGeom>
            <a:ln w="57150">
              <a:solidFill>
                <a:srgbClr val="FF2F9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41AACD-C392-BFF9-E1E3-8510F9F9509A}"/>
              </a:ext>
            </a:extLst>
          </p:cNvPr>
          <p:cNvSpPr txBox="1"/>
          <p:nvPr/>
        </p:nvSpPr>
        <p:spPr>
          <a:xfrm>
            <a:off x="8021784" y="6504709"/>
            <a:ext cx="414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O’Donnell D.E. </a:t>
            </a:r>
            <a:r>
              <a:rPr lang="it-IT" dirty="0" err="1"/>
              <a:t>Thorax</a:t>
            </a:r>
            <a:r>
              <a:rPr lang="it-IT" dirty="0"/>
              <a:t> 2006; 61:354-361</a:t>
            </a:r>
          </a:p>
        </p:txBody>
      </p:sp>
    </p:spTree>
    <p:extLst>
      <p:ext uri="{BB962C8B-B14F-4D97-AF65-F5344CB8AC3E}">
        <p14:creationId xmlns:p14="http://schemas.microsoft.com/office/powerpoint/2010/main" val="1039329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4E9B683-9D90-CCA7-E348-714532D0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495300"/>
            <a:ext cx="6070600" cy="58674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797995-3FE7-C76B-7D90-78D34E85336F}"/>
              </a:ext>
            </a:extLst>
          </p:cNvPr>
          <p:cNvSpPr txBox="1"/>
          <p:nvPr/>
        </p:nvSpPr>
        <p:spPr>
          <a:xfrm>
            <a:off x="8021784" y="6504709"/>
            <a:ext cx="414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O’Donnell D.E. </a:t>
            </a:r>
            <a:r>
              <a:rPr lang="it-IT" dirty="0" err="1"/>
              <a:t>Thorax</a:t>
            </a:r>
            <a:r>
              <a:rPr lang="it-IT" dirty="0"/>
              <a:t> 2006; 61:354-361</a:t>
            </a:r>
          </a:p>
        </p:txBody>
      </p:sp>
    </p:spTree>
    <p:extLst>
      <p:ext uri="{BB962C8B-B14F-4D97-AF65-F5344CB8AC3E}">
        <p14:creationId xmlns:p14="http://schemas.microsoft.com/office/powerpoint/2010/main" val="424042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>
            <a:extLst>
              <a:ext uri="{FF2B5EF4-FFF2-40B4-BE49-F238E27FC236}">
                <a16:creationId xmlns:a16="http://schemas.microsoft.com/office/drawing/2014/main" id="{D7A59DB9-5000-C7B4-654A-F2E7CFEAD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1"/>
            <a:ext cx="6459538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>
            <a:extLst>
              <a:ext uri="{FF2B5EF4-FFF2-40B4-BE49-F238E27FC236}">
                <a16:creationId xmlns:a16="http://schemas.microsoft.com/office/drawing/2014/main" id="{E7C97C0E-7313-C63C-E13D-E61D9BD0A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2964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5D67D238-C34C-C444-D23B-2B02EDE44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343400"/>
            <a:ext cx="1447800" cy="1066800"/>
          </a:xfrm>
          <a:custGeom>
            <a:avLst/>
            <a:gdLst>
              <a:gd name="T0" fmla="*/ 723900 w 1447800"/>
              <a:gd name="T1" fmla="*/ 0 h 1066800"/>
              <a:gd name="T2" fmla="*/ 0 w 1447800"/>
              <a:gd name="T3" fmla="*/ 533400 h 1066800"/>
              <a:gd name="T4" fmla="*/ 723900 w 1447800"/>
              <a:gd name="T5" fmla="*/ 1066800 h 1066800"/>
              <a:gd name="T6" fmla="*/ 1447800 w 1447800"/>
              <a:gd name="T7" fmla="*/ 533400 h 1066800"/>
              <a:gd name="T8" fmla="*/ 3 60000 65536"/>
              <a:gd name="T9" fmla="*/ 2 60000 65536"/>
              <a:gd name="T10" fmla="*/ 1 60000 65536"/>
              <a:gd name="T11" fmla="*/ 0 60000 65536"/>
              <a:gd name="T12" fmla="*/ 74281 w 1447800"/>
              <a:gd name="T13" fmla="*/ 74281 h 1066800"/>
              <a:gd name="T14" fmla="*/ 1373519 w 1447800"/>
              <a:gd name="T15" fmla="*/ 992519 h 1066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800" h="1066800">
                <a:moveTo>
                  <a:pt x="0" y="0"/>
                </a:moveTo>
                <a:lnTo>
                  <a:pt x="1447800" y="0"/>
                </a:lnTo>
                <a:lnTo>
                  <a:pt x="1447800" y="1066800"/>
                </a:lnTo>
                <a:lnTo>
                  <a:pt x="0" y="1066800"/>
                </a:lnTo>
                <a:close/>
                <a:moveTo>
                  <a:pt x="74281" y="74281"/>
                </a:moveTo>
                <a:lnTo>
                  <a:pt x="74281" y="992519"/>
                </a:lnTo>
                <a:lnTo>
                  <a:pt x="1373519" y="992519"/>
                </a:lnTo>
                <a:lnTo>
                  <a:pt x="1373519" y="7428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107C750-2F07-5567-057A-2329D28D5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181600"/>
            <a:ext cx="1295400" cy="685800"/>
          </a:xfrm>
          <a:custGeom>
            <a:avLst/>
            <a:gdLst>
              <a:gd name="T0" fmla="*/ 647700 w 1295400"/>
              <a:gd name="T1" fmla="*/ 0 h 685800"/>
              <a:gd name="T2" fmla="*/ 0 w 1295400"/>
              <a:gd name="T3" fmla="*/ 342900 h 685800"/>
              <a:gd name="T4" fmla="*/ 647700 w 1295400"/>
              <a:gd name="T5" fmla="*/ 685800 h 685800"/>
              <a:gd name="T6" fmla="*/ 1295400 w 1295400"/>
              <a:gd name="T7" fmla="*/ 342900 h 685800"/>
              <a:gd name="T8" fmla="*/ 3 60000 65536"/>
              <a:gd name="T9" fmla="*/ 2 60000 65536"/>
              <a:gd name="T10" fmla="*/ 1 60000 65536"/>
              <a:gd name="T11" fmla="*/ 0 60000 65536"/>
              <a:gd name="T12" fmla="*/ 47752 w 1295400"/>
              <a:gd name="T13" fmla="*/ 47752 h 685800"/>
              <a:gd name="T14" fmla="*/ 1247648 w 1295400"/>
              <a:gd name="T15" fmla="*/ 638048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5400" h="685800">
                <a:moveTo>
                  <a:pt x="0" y="0"/>
                </a:moveTo>
                <a:lnTo>
                  <a:pt x="1295400" y="0"/>
                </a:lnTo>
                <a:lnTo>
                  <a:pt x="1295400" y="685800"/>
                </a:lnTo>
                <a:lnTo>
                  <a:pt x="0" y="685800"/>
                </a:lnTo>
                <a:close/>
                <a:moveTo>
                  <a:pt x="47752" y="47752"/>
                </a:moveTo>
                <a:lnTo>
                  <a:pt x="47752" y="638048"/>
                </a:lnTo>
                <a:lnTo>
                  <a:pt x="1247648" y="638048"/>
                </a:lnTo>
                <a:lnTo>
                  <a:pt x="1247648" y="4775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2D6B4A3-FF6F-58C0-EBAD-A224DE9FD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523" y="643466"/>
            <a:ext cx="743495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8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CD6E192-ED91-8CE1-3345-16713EB2E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523" y="643466"/>
            <a:ext cx="743495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1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8FD25F2-00C8-0C84-3A54-C5F80BBD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4" y="2995658"/>
            <a:ext cx="5828261" cy="32929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7880CF-2EC3-B8D6-1819-3F0F608B4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5" y="3210214"/>
            <a:ext cx="5828261" cy="28412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AF2089-4231-AEA9-7A2F-CC57552C6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" y="361245"/>
            <a:ext cx="11869094" cy="19304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52BCFD-BEF9-7C22-0D43-C01DBCC659D5}"/>
              </a:ext>
            </a:extLst>
          </p:cNvPr>
          <p:cNvSpPr txBox="1"/>
          <p:nvPr/>
        </p:nvSpPr>
        <p:spPr>
          <a:xfrm>
            <a:off x="8085342" y="6573552"/>
            <a:ext cx="408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Osadnik</a:t>
            </a:r>
            <a:r>
              <a:rPr lang="it-IT" dirty="0"/>
              <a:t> C.R. </a:t>
            </a: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ERJ 2023 62(2): 2300442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856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05039F-F662-4167-D6D2-BE443DF44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21" y="496031"/>
            <a:ext cx="11500179" cy="34838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700" i="1" dirty="0"/>
              <a:t>Tantucci e Pini 2015</a:t>
            </a:r>
          </a:p>
          <a:p>
            <a:pPr marL="0" indent="0" algn="just">
              <a:buNone/>
            </a:pPr>
            <a:r>
              <a:rPr lang="it-IT" sz="1700" dirty="0" err="1"/>
              <a:t>Chronic</a:t>
            </a:r>
            <a:r>
              <a:rPr lang="it-IT" sz="1700" dirty="0"/>
              <a:t> </a:t>
            </a:r>
            <a:r>
              <a:rPr lang="it-IT" sz="1700" dirty="0" err="1"/>
              <a:t>Obstructive</a:t>
            </a:r>
            <a:r>
              <a:rPr lang="it-IT" sz="1700" dirty="0"/>
              <a:t> </a:t>
            </a:r>
            <a:r>
              <a:rPr lang="it-IT" sz="1700" dirty="0" err="1"/>
              <a:t>Pulmonary</a:t>
            </a:r>
            <a:r>
              <a:rPr lang="it-IT" sz="1700" dirty="0"/>
              <a:t> </a:t>
            </a:r>
            <a:r>
              <a:rPr lang="it-IT" sz="1700" b="1" dirty="0"/>
              <a:t>D</a:t>
            </a:r>
            <a:r>
              <a:rPr lang="it-IT" sz="1700" dirty="0"/>
              <a:t>(</a:t>
            </a:r>
            <a:r>
              <a:rPr lang="it-IT" sz="1700" dirty="0" err="1"/>
              <a:t>isease</a:t>
            </a:r>
            <a:r>
              <a:rPr lang="it-IT" sz="1700" dirty="0"/>
              <a:t>)</a:t>
            </a:r>
            <a:r>
              <a:rPr lang="it-IT" sz="1700" b="1" dirty="0" err="1"/>
              <a:t>isorder</a:t>
            </a:r>
            <a:r>
              <a:rPr lang="it-IT" sz="1700" b="1" dirty="0"/>
              <a:t> </a:t>
            </a:r>
          </a:p>
          <a:p>
            <a:pPr marL="0" indent="0" algn="just">
              <a:buNone/>
            </a:pPr>
            <a:r>
              <a:rPr lang="it-IT" sz="1700" dirty="0"/>
              <a:t>Disordine funzionale </a:t>
            </a:r>
            <a:r>
              <a:rPr lang="it-IT" sz="1700" b="1" dirty="0"/>
              <a:t>ostruttivo</a:t>
            </a:r>
            <a:r>
              <a:rPr lang="it-IT" sz="1700" dirty="0"/>
              <a:t> correlato essenzialmente a due condizioni che originano:</a:t>
            </a:r>
          </a:p>
          <a:p>
            <a:pPr algn="just"/>
            <a:r>
              <a:rPr lang="it-IT" sz="1700" dirty="0"/>
              <a:t>Dalle </a:t>
            </a:r>
            <a:r>
              <a:rPr lang="it-IT" sz="1700" u="sng" dirty="0"/>
              <a:t>vie aeree periferiche</a:t>
            </a:r>
            <a:r>
              <a:rPr lang="it-IT" sz="1700" dirty="0"/>
              <a:t>: </a:t>
            </a:r>
            <a:r>
              <a:rPr lang="it-IT" sz="1700" b="1" dirty="0"/>
              <a:t>bronchiolite cronica </a:t>
            </a:r>
            <a:r>
              <a:rPr lang="it-IT" sz="1700" dirty="0"/>
              <a:t>dei bronchioli membranosi e terminali dove infiammazione cronica genera rimodellamento. L’infiammazione della bronchiolite progredisce  associandosi frequentemente ad </a:t>
            </a:r>
            <a:r>
              <a:rPr lang="it-IT" sz="1700" b="1" dirty="0"/>
              <a:t>enfisema </a:t>
            </a:r>
            <a:r>
              <a:rPr lang="it-IT" sz="1700" b="1" dirty="0" err="1"/>
              <a:t>centrolobulare</a:t>
            </a:r>
            <a:r>
              <a:rPr lang="it-IT" sz="1700" b="1" dirty="0"/>
              <a:t> </a:t>
            </a:r>
            <a:r>
              <a:rPr lang="it-IT" sz="1700" dirty="0"/>
              <a:t>(distruzione del lobulo secondario)</a:t>
            </a:r>
          </a:p>
          <a:p>
            <a:pPr algn="just"/>
            <a:r>
              <a:rPr lang="it-IT" sz="1700" dirty="0"/>
              <a:t>Dal parenchima polmonare (raro) enfisema </a:t>
            </a:r>
            <a:r>
              <a:rPr lang="it-IT" sz="1700" dirty="0" err="1"/>
              <a:t>panlobulare</a:t>
            </a:r>
            <a:r>
              <a:rPr lang="it-IT" sz="1700" dirty="0"/>
              <a:t> dovuto al deficit di A1AT</a:t>
            </a:r>
          </a:p>
        </p:txBody>
      </p:sp>
      <p:pic>
        <p:nvPicPr>
          <p:cNvPr id="5" name="Content Placeholder 8" descr="diramaz bronchi classica.jpg">
            <a:extLst>
              <a:ext uri="{FF2B5EF4-FFF2-40B4-BE49-F238E27FC236}">
                <a16:creationId xmlns:a16="http://schemas.microsoft.com/office/drawing/2014/main" id="{D6AF26EE-9633-0C04-2FA0-66CF3385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0" r="-16090"/>
          <a:stretch>
            <a:fillRect/>
          </a:stretch>
        </p:blipFill>
        <p:spPr>
          <a:xfrm>
            <a:off x="88807" y="3014804"/>
            <a:ext cx="6982727" cy="38431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6A711AC-396E-8194-88AC-4B9A99B9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303" y="0"/>
            <a:ext cx="6894576" cy="821605"/>
          </a:xfrm>
        </p:spPr>
        <p:txBody>
          <a:bodyPr anchor="b">
            <a:norm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Definizione BPCO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DEE9C7-2506-1FA1-48A9-B96DEDBB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745" y="2935782"/>
            <a:ext cx="4911434" cy="38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6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18884A-F9A6-D8B3-6674-F21FE1C37BE6}"/>
              </a:ext>
            </a:extLst>
          </p:cNvPr>
          <p:cNvSpPr txBox="1"/>
          <p:nvPr/>
        </p:nvSpPr>
        <p:spPr>
          <a:xfrm>
            <a:off x="22219" y="214240"/>
            <a:ext cx="4521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Enfisema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it-IT" dirty="0"/>
              <a:t>condizione di distruzione patologica della superficie di scambio aria-sangue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Centrolobulare</a:t>
            </a:r>
            <a:r>
              <a:rPr lang="it-IT" dirty="0"/>
              <a:t>: distrutto il centro del lobulo polmonare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Panlobulare</a:t>
            </a:r>
            <a:r>
              <a:rPr lang="it-IT" dirty="0"/>
              <a:t>: distruzione «omogenea» di tutto il lobulo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Settale: distrutta la periferia del lobulo, vicino alla superficie pleurica</a:t>
            </a:r>
          </a:p>
          <a:p>
            <a:endParaRPr lang="it-IT" dirty="0"/>
          </a:p>
          <a:p>
            <a:pPr>
              <a:buNone/>
            </a:pPr>
            <a:r>
              <a:rPr lang="it-IT" dirty="0"/>
              <a:t>Evidenza enfisema [Tan WC, Plos One 2016]: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mes"/>
              </a:rPr>
              <a:t>30% of </a:t>
            </a:r>
            <a:r>
              <a:rPr lang="it-IT" dirty="0" err="1">
                <a:effectLst/>
                <a:latin typeface="Times"/>
              </a:rPr>
              <a:t>smokers</a:t>
            </a:r>
            <a:r>
              <a:rPr lang="it-IT" dirty="0">
                <a:effectLst/>
                <a:latin typeface="Times"/>
              </a:rPr>
              <a:t> with </a:t>
            </a:r>
            <a:r>
              <a:rPr lang="it-IT" dirty="0" err="1">
                <a:effectLst/>
                <a:latin typeface="Times"/>
              </a:rPr>
              <a:t>normal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lung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function</a:t>
            </a:r>
            <a:endParaRPr lang="it-IT" dirty="0">
              <a:effectLst/>
              <a:latin typeface="Time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mes"/>
              </a:rPr>
              <a:t>36% mild , 50% moderate , and 57%  severe COPD</a:t>
            </a:r>
          </a:p>
          <a:p>
            <a:endParaRPr lang="it-IT" dirty="0"/>
          </a:p>
          <a:p>
            <a:r>
              <a:rPr lang="it-IT" dirty="0"/>
              <a:t>riduzione della pressione di ritorno elastico-&gt; minore </a:t>
            </a:r>
            <a:r>
              <a:rPr lang="it-IT" dirty="0" err="1"/>
              <a:t>driving</a:t>
            </a:r>
            <a:r>
              <a:rPr lang="it-IT" dirty="0"/>
              <a:t> pressure  durante l’espirazione</a:t>
            </a:r>
          </a:p>
          <a:p>
            <a:endParaRPr lang="it-IT" dirty="0"/>
          </a:p>
          <a:p>
            <a:r>
              <a:rPr lang="it-IT" dirty="0"/>
              <a:t>Vie aeree periferiche infiammate e ristrette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0BA76B-286C-45D4-527D-C8CB7EA6D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5970"/>
            <a:ext cx="6248400" cy="27973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518BEF-BED3-616D-776B-032D418E3DCF}"/>
              </a:ext>
            </a:extLst>
          </p:cNvPr>
          <p:cNvSpPr txBox="1"/>
          <p:nvPr/>
        </p:nvSpPr>
        <p:spPr>
          <a:xfrm>
            <a:off x="9629790" y="2711570"/>
            <a:ext cx="399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McDonough NEJM 2011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6F1B84-9DA6-6363-1C1A-0944A25536CD}"/>
              </a:ext>
            </a:extLst>
          </p:cNvPr>
          <p:cNvSpPr txBox="1"/>
          <p:nvPr/>
        </p:nvSpPr>
        <p:spPr>
          <a:xfrm>
            <a:off x="10019283" y="6530976"/>
            <a:ext cx="222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Tanabe </a:t>
            </a:r>
            <a:r>
              <a:rPr lang="it-IT" dirty="0" err="1"/>
              <a:t>N</a:t>
            </a:r>
            <a:r>
              <a:rPr lang="it-IT" dirty="0"/>
              <a:t> </a:t>
            </a:r>
            <a:r>
              <a:rPr lang="it-IT" dirty="0" err="1"/>
              <a:t>BlueJ</a:t>
            </a:r>
            <a:r>
              <a:rPr lang="it-IT" dirty="0"/>
              <a:t> 2020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8D5D5B-E553-772C-4002-3A1AA62B0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035505"/>
            <a:ext cx="7772400" cy="35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6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F4379E-E595-00C2-9105-665110EB9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386" y="331995"/>
            <a:ext cx="5867400" cy="4351338"/>
          </a:xfrm>
        </p:spPr>
        <p:txBody>
          <a:bodyPr>
            <a:normAutofit/>
          </a:bodyPr>
          <a:lstStyle/>
          <a:p>
            <a:r>
              <a:rPr lang="it-IT" sz="1500" dirty="0"/>
              <a:t>Vie aeree periferiche &lt;2mm dalla 4 alla 14esima generazione</a:t>
            </a:r>
          </a:p>
          <a:p>
            <a:r>
              <a:rPr lang="it-IT" sz="1500" dirty="0"/>
              <a:t>In questa regione </a:t>
            </a:r>
          </a:p>
          <a:p>
            <a:pPr lvl="1"/>
            <a:r>
              <a:rPr lang="it-IT" sz="1500" dirty="0"/>
              <a:t>l’area totale (cross </a:t>
            </a:r>
            <a:r>
              <a:rPr lang="it-IT" sz="1500" dirty="0" err="1"/>
              <a:t>sectional</a:t>
            </a:r>
            <a:r>
              <a:rPr lang="it-IT" sz="1500" dirty="0"/>
              <a:t> area)</a:t>
            </a:r>
          </a:p>
          <a:p>
            <a:pPr lvl="1"/>
            <a:r>
              <a:rPr lang="it-IT" sz="1500" dirty="0"/>
              <a:t>Numero vie aeree aumentano rapidamente</a:t>
            </a:r>
          </a:p>
          <a:p>
            <a:r>
              <a:rPr lang="it-IT" sz="1500" dirty="0"/>
              <a:t>Queste vie sono il principale sito di ostruzione della BPCO</a:t>
            </a:r>
          </a:p>
          <a:p>
            <a:r>
              <a:rPr lang="it-IT" sz="1500" dirty="0"/>
              <a:t>Cronica infiammazione che aumenta progressivamente con il peggioramento dell’ostruzione</a:t>
            </a:r>
          </a:p>
          <a:p>
            <a:r>
              <a:rPr lang="it-IT" sz="1500" dirty="0"/>
              <a:t>Essudato infiammatorio endobronchiale, aumento produzione muco</a:t>
            </a:r>
          </a:p>
          <a:p>
            <a:r>
              <a:rPr lang="it-IT" sz="1500" dirty="0"/>
              <a:t>Ispessimento della parete bronchiale da fibrosi per processi riparativi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9F97CF-5A99-E790-AE48-196332DE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197" y="3338621"/>
            <a:ext cx="4561410" cy="32058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B64AAD-A911-4A0D-56E0-E8E34610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000" y="-42864"/>
            <a:ext cx="4690922" cy="30058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9FA2E7-72D0-D2AE-F154-27ED50D05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999" y="3680482"/>
            <a:ext cx="4029174" cy="31076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74190-504B-A370-283C-1A69D3580DDC}"/>
              </a:ext>
            </a:extLst>
          </p:cNvPr>
          <p:cNvSpPr txBox="1"/>
          <p:nvPr/>
        </p:nvSpPr>
        <p:spPr>
          <a:xfrm rot="16200000">
            <a:off x="6005181" y="4790534"/>
            <a:ext cx="2876107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500" b="1" dirty="0"/>
              <a:t>VOL via aerea/A </a:t>
            </a:r>
            <a:r>
              <a:rPr lang="it-IT" sz="1500" b="1" dirty="0" err="1"/>
              <a:t>membr</a:t>
            </a:r>
            <a:r>
              <a:rPr lang="it-IT" sz="1500" b="1" dirty="0"/>
              <a:t> </a:t>
            </a:r>
            <a:r>
              <a:rPr lang="it-IT" sz="1500" b="1" dirty="0" err="1"/>
              <a:t>bas</a:t>
            </a:r>
            <a:endParaRPr lang="it-IT" sz="15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E6ABD8-D39A-D972-1A8C-20DE11A36272}"/>
              </a:ext>
            </a:extLst>
          </p:cNvPr>
          <p:cNvSpPr txBox="1"/>
          <p:nvPr/>
        </p:nvSpPr>
        <p:spPr>
          <a:xfrm>
            <a:off x="12701" y="4278014"/>
            <a:ext cx="17234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/>
              <a:t>A-C </a:t>
            </a:r>
            <a:r>
              <a:rPr lang="it-IT" sz="1300" dirty="0"/>
              <a:t>Tessuto linfoide associato ai bronchi</a:t>
            </a:r>
          </a:p>
          <a:p>
            <a:r>
              <a:rPr lang="it-IT" sz="1300" b="1" dirty="0"/>
              <a:t>D</a:t>
            </a:r>
            <a:r>
              <a:rPr lang="it-IT" sz="1300" dirty="0"/>
              <a:t> rimodellamento con deposizione collagene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81F736-9084-0C88-E42C-643B72919579}"/>
              </a:ext>
            </a:extLst>
          </p:cNvPr>
          <p:cNvSpPr txBox="1"/>
          <p:nvPr/>
        </p:nvSpPr>
        <p:spPr>
          <a:xfrm>
            <a:off x="1930400" y="0"/>
            <a:ext cx="230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Bronchiolite cronica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B0F5D8-7729-5B64-5C70-73EF580B99C8}"/>
              </a:ext>
            </a:extLst>
          </p:cNvPr>
          <p:cNvSpPr txBox="1"/>
          <p:nvPr/>
        </p:nvSpPr>
        <p:spPr>
          <a:xfrm>
            <a:off x="8278815" y="6632769"/>
            <a:ext cx="39999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>
                <a:cs typeface="Arial" panose="020B0604020202020204" pitchFamily="34" charset="0"/>
              </a:rPr>
              <a:t>Hogg JC </a:t>
            </a:r>
            <a:r>
              <a:rPr lang="it-IT" sz="1300" dirty="0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Proc </a:t>
            </a:r>
            <a:r>
              <a:rPr lang="it-IT" sz="1300" dirty="0" err="1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Am</a:t>
            </a:r>
            <a:r>
              <a:rPr lang="it-IT" sz="1300" dirty="0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Thorac</a:t>
            </a:r>
            <a:r>
              <a:rPr lang="it-IT" sz="1300" dirty="0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Soc</a:t>
            </a:r>
            <a:r>
              <a:rPr lang="it-IT" sz="1300" dirty="0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 2006 </a:t>
            </a:r>
            <a:r>
              <a:rPr lang="it-IT" sz="1300" dirty="0" err="1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Vol</a:t>
            </a:r>
            <a:r>
              <a:rPr lang="it-IT" sz="1300" dirty="0">
                <a:solidFill>
                  <a:srgbClr val="231F20"/>
                </a:solidFill>
                <a:effectLst/>
                <a:cs typeface="Arial" panose="020B0604020202020204" pitchFamily="34" charset="0"/>
              </a:rPr>
              <a:t> 3. pp 489–493</a:t>
            </a:r>
          </a:p>
          <a:p>
            <a:endParaRPr lang="it-IT" sz="1300" dirty="0"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0BDE6CB-EB09-41AB-257D-F80FAF5A4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219" y="310729"/>
            <a:ext cx="1774015" cy="2602215"/>
          </a:xfrm>
          <a:prstGeom prst="rect">
            <a:avLst/>
          </a:prstGeom>
        </p:spPr>
      </p:pic>
      <p:sp>
        <p:nvSpPr>
          <p:cNvPr id="8" name="Parentesi quadra aperta 7">
            <a:extLst>
              <a:ext uri="{FF2B5EF4-FFF2-40B4-BE49-F238E27FC236}">
                <a16:creationId xmlns:a16="http://schemas.microsoft.com/office/drawing/2014/main" id="{4420D592-A4A0-0E66-2F98-FD62448E91EF}"/>
              </a:ext>
            </a:extLst>
          </p:cNvPr>
          <p:cNvSpPr/>
          <p:nvPr/>
        </p:nvSpPr>
        <p:spPr>
          <a:xfrm rot="10800000">
            <a:off x="7347100" y="1180214"/>
            <a:ext cx="115917" cy="510363"/>
          </a:xfrm>
          <a:prstGeom prst="leftBracket">
            <a:avLst/>
          </a:prstGeom>
          <a:noFill/>
          <a:ln w="57150">
            <a:solidFill>
              <a:srgbClr val="FF45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49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FBB59EB-4611-F21F-BA04-DB0E774C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28" y="42862"/>
            <a:ext cx="4790070" cy="64491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3A8461-1565-7B64-A100-4F5E98062C7A}"/>
              </a:ext>
            </a:extLst>
          </p:cNvPr>
          <p:cNvSpPr txBox="1"/>
          <p:nvPr/>
        </p:nvSpPr>
        <p:spPr>
          <a:xfrm>
            <a:off x="8462144" y="6606276"/>
            <a:ext cx="37808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McDonough NEJM</a:t>
            </a:r>
            <a:r>
              <a:rPr lang="it-IT" sz="1300" dirty="0">
                <a:effectLst/>
              </a:rPr>
              <a:t>N  2011;  27; 365(17): 1567–1575</a:t>
            </a:r>
          </a:p>
          <a:p>
            <a:endParaRPr lang="it-IT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AFA2BE-2F09-DFEC-6906-152FD09C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71" y="7176"/>
            <a:ext cx="7424738" cy="27429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D07D3F-A039-E193-ECD1-1E0B3FC1F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3" y="3000369"/>
            <a:ext cx="2957404" cy="36575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125A34-C284-D1F4-22D2-1C8E3D0D0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507" y="3207195"/>
            <a:ext cx="2892912" cy="34364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4901DB-9331-1461-3C66-B7F6D3E90889}"/>
              </a:ext>
            </a:extLst>
          </p:cNvPr>
          <p:cNvSpPr txBox="1"/>
          <p:nvPr/>
        </p:nvSpPr>
        <p:spPr>
          <a:xfrm>
            <a:off x="0" y="2705010"/>
            <a:ext cx="60167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AVW: </a:t>
            </a:r>
            <a:r>
              <a:rPr lang="it-IT" sz="1300" dirty="0" err="1">
                <a:effectLst/>
              </a:rPr>
              <a:t>airway</a:t>
            </a:r>
            <a:r>
              <a:rPr lang="it-IT" sz="1300" dirty="0">
                <a:effectLst/>
              </a:rPr>
              <a:t> volume to </a:t>
            </a:r>
            <a:r>
              <a:rPr lang="it-IT" sz="1300" dirty="0" err="1">
                <a:effectLst/>
              </a:rPr>
              <a:t>lung</a:t>
            </a:r>
            <a:r>
              <a:rPr lang="it-IT" sz="1300" dirty="0">
                <a:effectLst/>
              </a:rPr>
              <a:t> volume </a:t>
            </a:r>
            <a:r>
              <a:rPr lang="it-IT" sz="1300" dirty="0"/>
              <a:t>ratio, si riduce con peggioramento ostruzione</a:t>
            </a:r>
            <a:r>
              <a:rPr lang="it-IT" sz="1300" dirty="0">
                <a:effectLst/>
              </a:rPr>
              <a:t>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805310-E9ED-3E3F-AC08-CA930A599205}"/>
              </a:ext>
            </a:extLst>
          </p:cNvPr>
          <p:cNvSpPr txBox="1"/>
          <p:nvPr/>
        </p:nvSpPr>
        <p:spPr>
          <a:xfrm>
            <a:off x="247973" y="2938793"/>
            <a:ext cx="381566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Ricostruzione TAC fino 10° generazione, &lt;</a:t>
            </a:r>
            <a:r>
              <a:rPr lang="it-IT" sz="1300" dirty="0" err="1"/>
              <a:t>n</a:t>
            </a:r>
            <a:r>
              <a:rPr lang="it-IT" sz="1300" dirty="0"/>
              <a:t> bronchi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57CD61-9259-D7A0-124E-6E7F60C9CDE2}"/>
              </a:ext>
            </a:extLst>
          </p:cNvPr>
          <p:cNvSpPr txBox="1"/>
          <p:nvPr/>
        </p:nvSpPr>
        <p:spPr>
          <a:xfrm>
            <a:off x="3202843" y="6627706"/>
            <a:ext cx="37456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300" dirty="0"/>
              <a:t>Tanabe </a:t>
            </a:r>
            <a:r>
              <a:rPr lang="it-IT" sz="1300" dirty="0" err="1"/>
              <a:t>N</a:t>
            </a:r>
            <a:r>
              <a:rPr lang="it-IT" sz="1300" dirty="0"/>
              <a:t> </a:t>
            </a:r>
            <a:r>
              <a:rPr lang="it-IT" sz="1300" dirty="0" err="1">
                <a:effectLst/>
              </a:rPr>
              <a:t>Korean</a:t>
            </a:r>
            <a:r>
              <a:rPr lang="it-IT" sz="1300" dirty="0">
                <a:effectLst/>
              </a:rPr>
              <a:t> </a:t>
            </a:r>
            <a:r>
              <a:rPr lang="it-IT" sz="1300" dirty="0" err="1">
                <a:effectLst/>
              </a:rPr>
              <a:t>J</a:t>
            </a:r>
            <a:r>
              <a:rPr lang="it-IT" sz="1300" dirty="0">
                <a:effectLst/>
              </a:rPr>
              <a:t> </a:t>
            </a:r>
            <a:r>
              <a:rPr lang="it-IT" sz="1300" dirty="0" err="1">
                <a:effectLst/>
              </a:rPr>
              <a:t>Intern</a:t>
            </a:r>
            <a:r>
              <a:rPr lang="it-IT" sz="1300" dirty="0">
                <a:effectLst/>
              </a:rPr>
              <a:t> </a:t>
            </a:r>
            <a:r>
              <a:rPr lang="it-IT" sz="1300" dirty="0" err="1">
                <a:effectLst/>
              </a:rPr>
              <a:t>Med</a:t>
            </a:r>
            <a:r>
              <a:rPr lang="it-IT" sz="1300" dirty="0">
                <a:effectLst/>
              </a:rPr>
              <a:t> 2021;36:1294-1304 </a:t>
            </a:r>
          </a:p>
          <a:p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157785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9D2142-D397-A994-B058-96671BCD441F}"/>
              </a:ext>
            </a:extLst>
          </p:cNvPr>
          <p:cNvSpPr txBox="1"/>
          <p:nvPr/>
        </p:nvSpPr>
        <p:spPr>
          <a:xfrm>
            <a:off x="214312" y="3643318"/>
            <a:ext cx="58816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b="0" i="0" dirty="0">
                <a:effectLst/>
              </a:rPr>
              <a:t>Gli alveoli e le vie aeree dei polmoni normali contengono fibre elastiche e fissati/collegati al tessuto connettivo che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b="0" i="0" dirty="0">
                <a:effectLst/>
              </a:rPr>
              <a:t>mantiene aperte le vie respiratorie durante l'espirazione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fornisce</a:t>
            </a:r>
            <a:r>
              <a:rPr lang="it-IT" sz="2200" b="0" i="0" dirty="0">
                <a:effectLst/>
              </a:rPr>
              <a:t> l’energia per il ritorno elastico del polmone </a:t>
            </a:r>
            <a:r>
              <a:rPr lang="it-IT" sz="2200" dirty="0"/>
              <a:t>che</a:t>
            </a:r>
            <a:r>
              <a:rPr lang="it-IT" sz="2200" b="0" i="0" dirty="0">
                <a:effectLst/>
              </a:rPr>
              <a:t> contrasta la tendenza della gabbia toracica all’espansione</a:t>
            </a:r>
            <a:endParaRPr lang="it-IT" sz="22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2C00211-6F35-F8ED-769A-01E8AE16E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071575"/>
            <a:ext cx="8429619" cy="84296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6BDB8A-FF98-DBB1-6DD3-E9E70027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5" y="117731"/>
            <a:ext cx="11385729" cy="33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439B1-6389-38EB-2AA5-EEC2E77E2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11EEE9-66B5-0942-F57E-65E93BC6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26" y="1847672"/>
            <a:ext cx="4433565" cy="296271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2447FB-A5B9-AF8F-67A7-1C38E7CCE1AB}"/>
              </a:ext>
            </a:extLst>
          </p:cNvPr>
          <p:cNvSpPr txBox="1"/>
          <p:nvPr/>
        </p:nvSpPr>
        <p:spPr>
          <a:xfrm>
            <a:off x="5629187" y="235157"/>
            <a:ext cx="4601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Capacità inspiratoria (CI) è </a:t>
            </a:r>
            <a:r>
              <a:rPr lang="it-IT" sz="2200" b="1" dirty="0">
                <a:solidFill>
                  <a:srgbClr val="FF0000"/>
                </a:solidFill>
              </a:rPr>
              <a:t>RIDOTTA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446AE66-0361-5580-0942-A357F3732A69}"/>
              </a:ext>
            </a:extLst>
          </p:cNvPr>
          <p:cNvGrpSpPr/>
          <p:nvPr/>
        </p:nvGrpSpPr>
        <p:grpSpPr>
          <a:xfrm>
            <a:off x="4052711" y="1016002"/>
            <a:ext cx="8034724" cy="4492978"/>
            <a:chOff x="436602" y="2420270"/>
            <a:chExt cx="7638060" cy="4267614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64FC2E1-E982-70D1-DCE3-3E251E49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602" y="2420270"/>
              <a:ext cx="7638060" cy="4267614"/>
            </a:xfrm>
            <a:prstGeom prst="rect">
              <a:avLst/>
            </a:prstGeom>
          </p:spPr>
        </p:pic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49ADE040-428E-49FD-1C77-107AD5C073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7719" y="3429000"/>
              <a:ext cx="0" cy="791663"/>
            </a:xfrm>
            <a:prstGeom prst="line">
              <a:avLst/>
            </a:prstGeom>
            <a:ln w="57150">
              <a:solidFill>
                <a:srgbClr val="FF45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1C0F66B1-C239-861C-BADA-5C2A08D50096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93" y="3824831"/>
              <a:ext cx="0" cy="926672"/>
            </a:xfrm>
            <a:prstGeom prst="line">
              <a:avLst/>
            </a:prstGeom>
            <a:ln w="57150">
              <a:solidFill>
                <a:srgbClr val="FF45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78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2CD12-3F44-7FAA-4ECB-57AE7E9F6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o11">
            <a:extLst>
              <a:ext uri="{FF2B5EF4-FFF2-40B4-BE49-F238E27FC236}">
                <a16:creationId xmlns:a16="http://schemas.microsoft.com/office/drawing/2014/main" id="{9EAF3447-3A02-7392-B6BD-82284D01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9" y="549652"/>
            <a:ext cx="4359042" cy="527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o9">
            <a:extLst>
              <a:ext uri="{FF2B5EF4-FFF2-40B4-BE49-F238E27FC236}">
                <a16:creationId xmlns:a16="http://schemas.microsoft.com/office/drawing/2014/main" id="{36C68850-45DC-80D7-F3A5-8078D202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97" y="1085841"/>
            <a:ext cx="34099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4DB8F36-2120-DD97-C04B-AF83D443282F}"/>
              </a:ext>
            </a:extLst>
          </p:cNvPr>
          <p:cNvGrpSpPr/>
          <p:nvPr/>
        </p:nvGrpSpPr>
        <p:grpSpPr>
          <a:xfrm>
            <a:off x="7666245" y="900089"/>
            <a:ext cx="3498850" cy="4191000"/>
            <a:chOff x="0" y="0"/>
            <a:chExt cx="3498850" cy="4191000"/>
          </a:xfrm>
        </p:grpSpPr>
        <p:pic>
          <p:nvPicPr>
            <p:cNvPr id="7" name="Picture 2" descr="mio10">
              <a:extLst>
                <a:ext uri="{FF2B5EF4-FFF2-40B4-BE49-F238E27FC236}">
                  <a16:creationId xmlns:a16="http://schemas.microsoft.com/office/drawing/2014/main" id="{C6C744D3-2F00-A9C3-6B7F-9028871A1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98850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68A6BBB4-264E-484E-94BC-CBD5F69A1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1981200"/>
              <a:ext cx="533400" cy="457200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006CBC-65CD-0039-275C-31BB27734534}"/>
              </a:ext>
            </a:extLst>
          </p:cNvPr>
          <p:cNvSpPr txBox="1"/>
          <p:nvPr/>
        </p:nvSpPr>
        <p:spPr>
          <a:xfrm>
            <a:off x="804862" y="201355"/>
            <a:ext cx="1138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Deficit ostruttivo= riduzione del Flusso espiratorio massimale in 1 secondo (FEV1) rispetto alla capacità vitale forzata </a:t>
            </a:r>
            <a:r>
              <a:rPr lang="it-IT" dirty="0" err="1"/>
              <a:t>completamemente</a:t>
            </a:r>
            <a:r>
              <a:rPr lang="it-IT" dirty="0"/>
              <a:t> esalata.</a:t>
            </a:r>
          </a:p>
          <a:p>
            <a:pPr algn="just"/>
            <a:r>
              <a:rPr lang="it-IT" dirty="0"/>
              <a:t>FEV1 non è unico indicatore di gravità di malattia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FD7CE9-BA5E-451E-8B44-4775EE05ACBD}"/>
              </a:ext>
            </a:extLst>
          </p:cNvPr>
          <p:cNvSpPr txBox="1"/>
          <p:nvPr/>
        </p:nvSpPr>
        <p:spPr>
          <a:xfrm>
            <a:off x="3131952" y="5329244"/>
            <a:ext cx="5895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Aumentano progressivamente le resistenze delle vie aeree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D45FA8-B381-3216-09B9-722FFCBD2B69}"/>
              </a:ext>
            </a:extLst>
          </p:cNvPr>
          <p:cNvSpPr txBox="1"/>
          <p:nvPr/>
        </p:nvSpPr>
        <p:spPr>
          <a:xfrm>
            <a:off x="564445" y="6027978"/>
            <a:ext cx="367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FEV1/FVC </a:t>
            </a:r>
            <a:r>
              <a:rPr lang="it-IT" dirty="0" err="1"/>
              <a:t>postbroncodil</a:t>
            </a:r>
            <a:r>
              <a:rPr lang="it-IT" dirty="0"/>
              <a:t>&lt;70%</a:t>
            </a:r>
          </a:p>
          <a:p>
            <a:r>
              <a:rPr lang="it-IT" dirty="0"/>
              <a:t>FEV1&lt;80%, 79-51%, 50-31%, &lt;30%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44BA73-E4CF-6419-6B53-FDA67FF6E658}"/>
              </a:ext>
            </a:extLst>
          </p:cNvPr>
          <p:cNvSpPr txBox="1"/>
          <p:nvPr/>
        </p:nvSpPr>
        <p:spPr>
          <a:xfrm>
            <a:off x="5034844" y="5975575"/>
            <a:ext cx="5954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FEV1/FVC  </a:t>
            </a:r>
            <a:r>
              <a:rPr lang="it-IT" dirty="0" err="1"/>
              <a:t>prebroncodil</a:t>
            </a:r>
            <a:r>
              <a:rPr lang="it-IT" dirty="0"/>
              <a:t> &lt;LLN</a:t>
            </a:r>
          </a:p>
          <a:p>
            <a:r>
              <a:rPr lang="it-IT" dirty="0"/>
              <a:t>FEV1 </a:t>
            </a:r>
            <a:r>
              <a:rPr lang="it-IT" dirty="0" err="1"/>
              <a:t>Z</a:t>
            </a:r>
            <a:r>
              <a:rPr lang="it-IT" dirty="0"/>
              <a:t> score -1,64 -2,5 lieve ; -2,51 -4 moderato, -4,1 grave </a:t>
            </a:r>
          </a:p>
        </p:txBody>
      </p:sp>
    </p:spTree>
    <p:extLst>
      <p:ext uri="{BB962C8B-B14F-4D97-AF65-F5344CB8AC3E}">
        <p14:creationId xmlns:p14="http://schemas.microsoft.com/office/powerpoint/2010/main" val="3357547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35981</TotalTime>
  <Words>1338</Words>
  <Application>Microsoft Macintosh PowerPoint</Application>
  <PresentationFormat>Widescreen</PresentationFormat>
  <Paragraphs>189</Paragraphs>
  <Slides>28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9" baseType="lpstr">
      <vt:lpstr>ＭＳ Ｐゴシック</vt:lpstr>
      <vt:lpstr>Aptos</vt:lpstr>
      <vt:lpstr>Aptos Display</vt:lpstr>
      <vt:lpstr>Arial</vt:lpstr>
      <vt:lpstr>Avenir</vt:lpstr>
      <vt:lpstr>Comic Sans MS</vt:lpstr>
      <vt:lpstr>Helvetica</vt:lpstr>
      <vt:lpstr>Times</vt:lpstr>
      <vt:lpstr>Times New Roman</vt:lpstr>
      <vt:lpstr>Wingdings</vt:lpstr>
      <vt:lpstr>Tema di Office</vt:lpstr>
      <vt:lpstr>   La fisiopatologia  del paziente acuto e cronico con BPCO :  Key points  </vt:lpstr>
      <vt:lpstr>Definizione BPCO</vt:lpstr>
      <vt:lpstr>Definizione BPCO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Quantificare gravità malattia</vt:lpstr>
      <vt:lpstr>Presentazione standard di PowerPoint</vt:lpstr>
      <vt:lpstr>Dispnea ed esercizio fisico</vt:lpstr>
      <vt:lpstr>Presentazione standard di PowerPoint</vt:lpstr>
      <vt:lpstr>Presentazione standard di PowerPoint</vt:lpstr>
      <vt:lpstr>Presentazione standard di PowerPoint</vt:lpstr>
      <vt:lpstr>Le riacutizzazioni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Chiara Torregiani</dc:creator>
  <cp:lastModifiedBy>Chiara Torregiani</cp:lastModifiedBy>
  <cp:revision>28</cp:revision>
  <dcterms:created xsi:type="dcterms:W3CDTF">2025-04-03T09:48:18Z</dcterms:created>
  <dcterms:modified xsi:type="dcterms:W3CDTF">2025-05-14T05:24:31Z</dcterms:modified>
</cp:coreProperties>
</file>