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</p:sldMasterIdLst>
  <p:notesMasterIdLst>
    <p:notesMasterId r:id="rId42"/>
  </p:notesMasterIdLst>
  <p:sldIdLst>
    <p:sldId id="29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70" r:id="rId14"/>
    <p:sldId id="265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</p:sldIdLst>
  <p:sldSz cx="12192000" cy="6858000"/>
  <p:notesSz cx="6858000" cy="9144000"/>
  <p:embeddedFontLst>
    <p:embeddedFont>
      <p:font typeface="Arimo" panose="020B0604020202020204" charset="0"/>
      <p:regular r:id="rId43"/>
      <p:bold r:id="rId44"/>
      <p:italic r:id="rId45"/>
      <p:boldItalic r:id="rId46"/>
    </p:embeddedFont>
    <p:embeddedFont>
      <p:font typeface="Gill Sans" panose="020B0604020202020204" charset="0"/>
      <p:regular r:id="rId47"/>
      <p:bold r:id="rId48"/>
    </p:embeddedFont>
    <p:embeddedFont>
      <p:font typeface="Play" panose="020B0604020202020204" charset="0"/>
      <p:regular r:id="rId49"/>
      <p:bold r:id="rId50"/>
    </p:embeddedFont>
    <p:embeddedFont>
      <p:font typeface="Poppins" panose="00000500000000000000" pitchFamily="2" charset="0"/>
      <p:regular r:id="rId51"/>
      <p:bold r:id="rId52"/>
      <p:italic r:id="rId53"/>
      <p:boldItalic r:id="rId54"/>
    </p:embeddedFont>
    <p:embeddedFont>
      <p:font typeface="Poppins Medium" panose="00000600000000000000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8" roundtripDataSignature="AMtx7mgts2jYeMA20b3MVglvCtHl3579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F838D9-F599-482A-8A71-33E600BFC7C9}">
  <a:tblStyle styleId="{BBF838D9-F599-482A-8A71-33E600BFC7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43988D-1B0D-4030-8772-5FCFE2C42758}" styleName="Table_1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tcBdr/>
        <a:fill>
          <a:solidFill>
            <a:srgbClr val="CAD1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1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8641" autoAdjust="0"/>
  </p:normalViewPr>
  <p:slideViewPr>
    <p:cSldViewPr snapToGrid="0">
      <p:cViewPr varScale="1">
        <p:scale>
          <a:sx n="70" d="100"/>
          <a:sy n="70" d="100"/>
        </p:scale>
        <p:origin x="1138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8" Type="http://customschemas.google.com/relationships/presentationmetadata" Target="meta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egnaposto immagine diapositiva 1">
            <a:extLst>
              <a:ext uri="{FF2B5EF4-FFF2-40B4-BE49-F238E27FC236}">
                <a16:creationId xmlns:a16="http://schemas.microsoft.com/office/drawing/2014/main" id="{F9D5B715-1AF7-49D6-94F1-714B265C57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Segnaposto note 2">
            <a:extLst>
              <a:ext uri="{FF2B5EF4-FFF2-40B4-BE49-F238E27FC236}">
                <a16:creationId xmlns:a16="http://schemas.microsoft.com/office/drawing/2014/main" id="{CCC482D6-BF1E-4CBB-9B52-714D70C1E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55300" name="Segnaposto numero diapositiva 3">
            <a:extLst>
              <a:ext uri="{FF2B5EF4-FFF2-40B4-BE49-F238E27FC236}">
                <a16:creationId xmlns:a16="http://schemas.microsoft.com/office/drawing/2014/main" id="{1BB09B4C-BB56-4693-8559-E4F574E691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ED05B8C-117A-4F51-A43E-A9410CDD539E}" type="slidenum">
              <a:rPr lang="it-IT" altLang="it-IT"/>
              <a:pPr eaLnBrk="1" hangingPunct="1"/>
              <a:t>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Ve ne sono di differenti tipologie: Conoscere bene il proprio dispositivo:  punti di forza e i limiti </a:t>
            </a:r>
            <a:endParaRPr dirty="0"/>
          </a:p>
        </p:txBody>
      </p:sp>
      <p:sp>
        <p:nvSpPr>
          <p:cNvPr id="303" name="Google Shape;30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Cannule </a:t>
            </a:r>
            <a:r>
              <a:rPr lang="it-IT" dirty="0" err="1"/>
              <a:t>asimettriche</a:t>
            </a:r>
            <a:r>
              <a:rPr lang="it-IT" dirty="0"/>
              <a:t>: massimizzo effetto PEEP e </a:t>
            </a:r>
            <a:r>
              <a:rPr lang="it-IT" dirty="0" err="1"/>
              <a:t>washout</a:t>
            </a:r>
            <a:r>
              <a:rPr lang="it-IT" dirty="0"/>
              <a:t> </a:t>
            </a:r>
            <a:r>
              <a:rPr lang="it-IT" sz="12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 cannule asimmetriche.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Grazie al flusso “laminare e lineare” rispetto a quello più turbolento delle cannule standard si crea un flusso “unidirezionale”: una narice diventa “inspiratoria” e una “espiratoria” per cui si ha &gt; </a:t>
            </a:r>
            <a:r>
              <a:rPr lang="it-IT" dirty="0" err="1"/>
              <a:t>washout</a:t>
            </a:r>
            <a:r>
              <a:rPr lang="it-IT" dirty="0"/>
              <a:t> di CO2. Inoltre avendo una narice quasi totalmente chiusa dalla cannula vi è un &gt; effetto peep.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it-IT" sz="12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 bene se </a:t>
            </a:r>
            <a:r>
              <a:rPr lang="it-IT" sz="1200" b="0" i="0" u="none" strike="noStrik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</a:t>
            </a:r>
            <a:r>
              <a:rPr lang="it-IT" sz="12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compensato e CO2 fino ai 55.</a:t>
            </a:r>
            <a:endParaRPr lang="it-I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dirty="0"/>
              <a:t>In un paziente con distress respiratorio massimizzo il flusso d’aria tollerato dal paziente con FiO2 minima sufficiente TC 37°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In ordine di gravità..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Sudorazione notturna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In ambiente UTIR delirium (rumore, calore) e </a:t>
            </a:r>
            <a:r>
              <a:rPr lang="it-IT" dirty="0" err="1"/>
              <a:t>disconfort</a:t>
            </a:r>
            <a:r>
              <a:rPr lang="it-IT" dirty="0"/>
              <a:t> nasale sono i più frequenti </a:t>
            </a:r>
            <a:endParaRPr dirty="0"/>
          </a:p>
        </p:txBody>
      </p:sp>
      <p:sp>
        <p:nvSpPr>
          <p:cNvPr id="295" name="Google Shape;29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7" name="Google Shape;31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24" name="Google Shape;3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NewRoman"/>
              <a:buNone/>
            </a:pPr>
            <a:r>
              <a:rPr lang="it-IT" sz="1200" b="0" i="0" u="none" strike="noStrike" dirty="0">
                <a:latin typeface="TimesNewRoman"/>
                <a:ea typeface="TimesNewRoman"/>
                <a:cs typeface="TimesNewRoman"/>
                <a:sym typeface="TimesNewRoman"/>
              </a:rPr>
              <a:t>Non stiamo parlando di pazienti cronici ma acuti.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NewRoman"/>
              <a:buNone/>
            </a:pPr>
            <a:r>
              <a:rPr lang="it-IT" sz="1200" b="0" i="0" u="none" strike="noStrike" dirty="0">
                <a:latin typeface="TimesNewRoman"/>
                <a:ea typeface="TimesNewRoman"/>
                <a:cs typeface="TimesNewRoman"/>
                <a:sym typeface="TimesNewRoman"/>
              </a:rPr>
              <a:t>ROX index in grado di predire la risposta al trattamento, pari a </a:t>
            </a:r>
            <a:r>
              <a:rPr lang="it-IT" sz="1200" b="0" i="0" u="sng" strike="noStrike" dirty="0">
                <a:latin typeface="TimesNewRoman"/>
                <a:ea typeface="TimesNewRoman"/>
                <a:cs typeface="TimesNewRoman"/>
                <a:sym typeface="TimesNewRoman"/>
              </a:rPr>
              <a:t>4.88: al di sopra di esso il trattamento con HFNC si associa ad un basso rischio di intubazione. </a:t>
            </a:r>
            <a:r>
              <a:rPr lang="it-IT" sz="1200" b="0" i="0" u="none" strike="noStrike" dirty="0">
                <a:latin typeface="TimesNewRoman"/>
                <a:ea typeface="TimesNewRoman"/>
                <a:cs typeface="TimesNewRoman"/>
                <a:sym typeface="TimesNewRoman"/>
              </a:rPr>
              <a:t>Da rivalutare 2-6 h. a 12-24 h &gt;6 per escludere fallimento.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NewRoman"/>
              <a:buNone/>
            </a:pPr>
            <a:r>
              <a:rPr lang="it-IT" sz="1200" b="0" i="0" u="none" strike="noStrike" dirty="0">
                <a:latin typeface="TimesNewRoman"/>
                <a:ea typeface="TimesNewRoman"/>
                <a:cs typeface="TimesNewRoman"/>
                <a:sym typeface="TimesNewRoman"/>
              </a:rPr>
              <a:t>Nuovi criteri di Berlino comprendono HFNC con V’ &gt; uguale 30 l/min,  SpO2/FiO2 &lt; uguale 315  (quando SpO2 &lt; uguale 97%)</a:t>
            </a:r>
            <a:endParaRPr lang="it-IT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NewRoman"/>
              <a:buNone/>
            </a:pPr>
            <a:endParaRPr lang="it-IT" sz="1200" b="0" i="0" u="none" strike="noStrike" dirty="0">
              <a:latin typeface="TimesNewRoman"/>
              <a:sym typeface="TimesNewRoman"/>
            </a:endParaRPr>
          </a:p>
        </p:txBody>
      </p:sp>
      <p:sp>
        <p:nvSpPr>
          <p:cNvPr id="341" name="Google Shape;34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Paragonata alla NIV in epoca COVID-19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Eventi:  IOT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Il tasso di intubazione con ossigenoterapia tramite HFNC era inferiore rispetto a quello con ossigenoterapia convenzionale e simile a quello con ventilazione non invasiva nei pazienti con insufficienza respiratoria acuta </a:t>
            </a:r>
            <a:r>
              <a:rPr lang="it-IT" dirty="0" err="1"/>
              <a:t>ipossiemica</a:t>
            </a:r>
            <a:r>
              <a:rPr lang="it-IT" dirty="0"/>
              <a:t>.</a:t>
            </a:r>
            <a:endParaRPr dirty="0"/>
          </a:p>
        </p:txBody>
      </p:sp>
      <p:sp>
        <p:nvSpPr>
          <p:cNvPr id="347" name="Google Shape;34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Sdoganato grazie al covid che poi hanno fornito le nostri UTIR di questi dispositivi in abbondanza.</a:t>
            </a:r>
            <a:endParaRPr dirty="0"/>
          </a:p>
        </p:txBody>
      </p:sp>
      <p:sp>
        <p:nvSpPr>
          <p:cNvPr id="354" name="Google Shape;35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Nella nostra esperienza padovana </a:t>
            </a:r>
            <a:endParaRPr dirty="0"/>
          </a:p>
        </p:txBody>
      </p:sp>
      <p:sp>
        <p:nvSpPr>
          <p:cNvPr id="360" name="Google Shape;3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Oramai come sappiamo, non esiste un UTIR senza HFOT.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In questa breve relazione vi parlerò degli effetti clinici e fisiologici di HNFC, del loro utilizzo clinico nelle terapie semi intensive respiratorie ed in particolare nella nostre realtà padovana, e dell’utilizzo di tecnologie avanzate per valutare al letto del paziente l’efficacia clinica di questo dispositivo. </a:t>
            </a:r>
          </a:p>
        </p:txBody>
      </p:sp>
      <p:sp>
        <p:nvSpPr>
          <p:cNvPr id="190" name="Google Shape;19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dirty="0">
                <a:solidFill>
                  <a:srgbClr val="34495E"/>
                </a:solidFill>
                <a:latin typeface="Arial"/>
                <a:ea typeface="Arial"/>
                <a:cs typeface="Arial"/>
                <a:sym typeface="Arial"/>
              </a:rPr>
              <a:t>HFNC:  clearance spazio morto retro f</a:t>
            </a:r>
            <a:r>
              <a:rPr lang="it-IT" dirty="0"/>
              <a:t>aringeo </a:t>
            </a:r>
            <a:r>
              <a:rPr lang="it-IT" u="sng" dirty="0"/>
              <a:t>riducendo la richiesta ventilatoria migliorando la ventilazione alveolare. </a:t>
            </a:r>
            <a:endParaRPr sz="1200" b="0" i="0" u="none" strike="noStrike" dirty="0">
              <a:solidFill>
                <a:srgbClr val="3449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dirty="0">
                <a:solidFill>
                  <a:srgbClr val="34495E"/>
                </a:solidFill>
                <a:latin typeface="Arial"/>
                <a:ea typeface="Arial"/>
                <a:cs typeface="Arial"/>
                <a:sym typeface="Arial"/>
              </a:rPr>
              <a:t>Riduce resistenze </a:t>
            </a:r>
            <a:r>
              <a:rPr lang="it-IT" sz="1200" b="0" i="0" u="none" strike="noStrike" dirty="0" err="1">
                <a:solidFill>
                  <a:srgbClr val="34495E"/>
                </a:solidFill>
                <a:latin typeface="Arial"/>
                <a:ea typeface="Arial"/>
                <a:cs typeface="Arial"/>
                <a:sym typeface="Arial"/>
              </a:rPr>
              <a:t>insp</a:t>
            </a:r>
            <a:r>
              <a:rPr lang="it-IT" sz="1200" b="0" i="0" u="none" strike="noStrike" dirty="0">
                <a:solidFill>
                  <a:srgbClr val="34495E"/>
                </a:solidFill>
                <a:latin typeface="Arial"/>
                <a:ea typeface="Arial"/>
                <a:cs typeface="Arial"/>
                <a:sym typeface="Arial"/>
              </a:rPr>
              <a:t>, aumenta quelle espiratorie. </a:t>
            </a:r>
            <a:r>
              <a:rPr lang="it-IT" sz="1200" b="0" i="0" u="sng" strike="noStrike" dirty="0">
                <a:solidFill>
                  <a:srgbClr val="34495E"/>
                </a:solidFill>
                <a:latin typeface="Arial"/>
                <a:ea typeface="Arial"/>
                <a:cs typeface="Arial"/>
                <a:sym typeface="Arial"/>
              </a:rPr>
              <a:t>Genera peep e che aiuta a controbilanciare auto-PEEP.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dirty="0">
                <a:solidFill>
                  <a:srgbClr val="34495E"/>
                </a:solidFill>
                <a:latin typeface="Arial"/>
                <a:ea typeface="Arial"/>
                <a:cs typeface="Arial"/>
                <a:sym typeface="Arial"/>
              </a:rPr>
              <a:t>Allunga </a:t>
            </a:r>
            <a:r>
              <a:rPr lang="it-IT" sz="1200" b="0" i="0" u="none" strike="noStrike" dirty="0" err="1">
                <a:solidFill>
                  <a:srgbClr val="34495E"/>
                </a:solidFill>
                <a:latin typeface="Arial"/>
                <a:ea typeface="Arial"/>
                <a:cs typeface="Arial"/>
                <a:sym typeface="Arial"/>
              </a:rPr>
              <a:t>Tesp</a:t>
            </a:r>
            <a:r>
              <a:rPr lang="it-IT" sz="1200" b="0" i="0" u="none" strike="noStrike" dirty="0">
                <a:solidFill>
                  <a:srgbClr val="34495E"/>
                </a:solidFill>
                <a:latin typeface="Arial"/>
                <a:ea typeface="Arial"/>
                <a:cs typeface="Arial"/>
                <a:sym typeface="Arial"/>
              </a:rPr>
              <a:t> per cui riduce RR e iperinflazione dinamica. Se pz ha RR bassa bastano 30 l/min aria.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u="sng" dirty="0"/>
              <a:t>In ultima analisi riduce il lavoro respiratorio</a:t>
            </a:r>
            <a:endParaRPr sz="1200" b="0" i="0" u="none" strike="noStrike" dirty="0">
              <a:solidFill>
                <a:srgbClr val="3449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dirty="0">
                <a:solidFill>
                  <a:srgbClr val="34495E"/>
                </a:solidFill>
                <a:latin typeface="Arial"/>
                <a:ea typeface="Arial"/>
                <a:cs typeface="Arial"/>
                <a:sym typeface="Arial"/>
              </a:rPr>
              <a:t>HFNC riduce FR mantenendo </a:t>
            </a:r>
            <a:r>
              <a:rPr lang="it-IT" sz="1200" b="0" i="0" u="none" strike="noStrike" dirty="0" err="1">
                <a:solidFill>
                  <a:srgbClr val="34495E"/>
                </a:solidFill>
                <a:latin typeface="Arial"/>
                <a:ea typeface="Arial"/>
                <a:cs typeface="Arial"/>
                <a:sym typeface="Arial"/>
              </a:rPr>
              <a:t>tidal</a:t>
            </a:r>
            <a:r>
              <a:rPr lang="it-IT" sz="1200" b="0" i="0" u="none" strike="noStrike" dirty="0">
                <a:solidFill>
                  <a:srgbClr val="34495E"/>
                </a:solidFill>
                <a:latin typeface="Arial"/>
                <a:ea typeface="Arial"/>
                <a:cs typeface="Arial"/>
                <a:sym typeface="Arial"/>
              </a:rPr>
              <a:t> volume inalterato→ riduce ventilazione minuto.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Sia nella ARF </a:t>
            </a:r>
            <a:r>
              <a:rPr lang="it-IT" dirty="0" err="1"/>
              <a:t>ipossiemica</a:t>
            </a:r>
            <a:r>
              <a:rPr lang="it-IT" dirty="0"/>
              <a:t> che </a:t>
            </a:r>
            <a:r>
              <a:rPr lang="it-IT" dirty="0" err="1"/>
              <a:t>ipercapnica</a:t>
            </a:r>
            <a:r>
              <a:rPr lang="it-IT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Non solo utile nel cronico ove è già dimostrato riduca il numero e la gravità delle </a:t>
            </a:r>
            <a:r>
              <a:rPr lang="it-IT" dirty="0" err="1"/>
              <a:t>riacutizzaizoni</a:t>
            </a:r>
            <a:r>
              <a:rPr lang="it-IT" dirty="0"/>
              <a:t> attraverso miglioramento della clearance muco ciliare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156082"/>
                </a:solidFill>
              </a:rPr>
              <a:t>Una ragionevole terapia domiciliare per pazienti con BPCO con Ipercapnia stabile (magari con cannule asimmetriche) e una storia pregressa di riacutizzazioni.</a:t>
            </a:r>
            <a:endParaRPr dirty="0"/>
          </a:p>
        </p:txBody>
      </p:sp>
      <p:sp>
        <p:nvSpPr>
          <p:cNvPr id="374" name="Google Shape;37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Google Shape;38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/>
                <a:ea typeface="Times New Roman"/>
                <a:cs typeface="Times New Roman"/>
                <a:sym typeface="Times New Roman"/>
              </a:rPr>
              <a:t>In letteratura già da tempo è stato dimostrato che non vi sia una tendenza all’ aumentata mortalità rispetto alla NIV. Bensì una migliora tolleranza, dato importante perché questi pazienti la utilizzano giorni interi (non brevi cicli).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Google Shape;39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/>
                <a:ea typeface="Times New Roman"/>
                <a:cs typeface="Times New Roman"/>
                <a:sym typeface="Times New Roman"/>
              </a:rPr>
              <a:t>Semplice algoritmo terapeutico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/>
                <a:ea typeface="Times New Roman"/>
                <a:cs typeface="Times New Roman"/>
                <a:sym typeface="Times New Roman"/>
              </a:rPr>
              <a:t>Bridge a trapianto</a:t>
            </a:r>
            <a:endParaRPr dirty="0"/>
          </a:p>
        </p:txBody>
      </p:sp>
      <p:sp>
        <p:nvSpPr>
          <p:cNvPr id="399" name="Google Shape;39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" name="Google Shape;40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/>
                <a:ea typeface="Times New Roman"/>
                <a:cs typeface="Times New Roman"/>
                <a:sym typeface="Times New Roman"/>
              </a:rPr>
              <a:t>Sulla base di questo algoritmo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/>
                <a:ea typeface="Times New Roman"/>
                <a:cs typeface="Times New Roman"/>
                <a:sym typeface="Times New Roman"/>
              </a:rPr>
              <a:t>VMI che presenta tassi di mortalità elevatissimi 47.1%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/>
                <a:cs typeface="Times New Roman"/>
                <a:sym typeface="Times New Roman"/>
              </a:rPr>
              <a:t>Evento catastrofico, tuttavia i pazienti trattati con HFNC sono stati più dimessi </a:t>
            </a:r>
            <a:endParaRPr dirty="0"/>
          </a:p>
        </p:txBody>
      </p:sp>
      <p:sp>
        <p:nvSpPr>
          <p:cNvPr id="408" name="Google Shape;40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7" name="Google Shape;41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Impact of Novel Supports for </a:t>
            </a:r>
            <a:r>
              <a:rPr lang="it-IT" sz="1200" b="0" i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Oxygenation</a:t>
            </a:r>
            <a:r>
              <a:rPr lang="it-IT" sz="12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CO</a:t>
            </a:r>
            <a:r>
              <a:rPr lang="it-IT" sz="1200" b="0" i="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it-IT" sz="12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it-IT" sz="1200" b="0" i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Removal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Avoidance</a:t>
            </a:r>
            <a:r>
              <a:rPr lang="it-IT" sz="12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1200" b="0" i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Immunosuppressive</a:t>
            </a:r>
            <a:r>
              <a:rPr lang="it-IT" sz="12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200" b="0" i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Medication</a:t>
            </a:r>
            <a:endParaRPr sz="1200" b="0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Impact of </a:t>
            </a:r>
            <a:r>
              <a:rPr lang="it-IT" sz="1200" b="0" i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Antifibrotic</a:t>
            </a:r>
            <a:r>
              <a:rPr lang="it-IT" sz="12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Therapy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dirty="0">
                <a:latin typeface="Arial"/>
                <a:ea typeface="Arial"/>
                <a:cs typeface="Arial"/>
                <a:sym typeface="Arial"/>
              </a:rPr>
              <a:t>HFNO </a:t>
            </a:r>
            <a:r>
              <a:rPr lang="it-IT" sz="1200" dirty="0" err="1">
                <a:latin typeface="Arial"/>
                <a:ea typeface="Arial"/>
                <a:cs typeface="Arial"/>
                <a:sym typeface="Arial"/>
              </a:rPr>
              <a:t>should</a:t>
            </a:r>
            <a:r>
              <a:rPr lang="it-IT" sz="1200" dirty="0">
                <a:latin typeface="Arial"/>
                <a:ea typeface="Arial"/>
                <a:cs typeface="Arial"/>
                <a:sym typeface="Arial"/>
              </a:rPr>
              <a:t> be </a:t>
            </a:r>
            <a:r>
              <a:rPr lang="it-IT" sz="1200" dirty="0" err="1">
                <a:latin typeface="Arial"/>
                <a:ea typeface="Arial"/>
                <a:cs typeface="Arial"/>
                <a:sym typeface="Arial"/>
              </a:rPr>
              <a:t>considered</a:t>
            </a:r>
            <a:r>
              <a:rPr lang="it-IT" sz="1200" dirty="0"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it-IT" sz="1200" dirty="0" err="1">
                <a:latin typeface="Arial"/>
                <a:ea typeface="Arial"/>
                <a:cs typeface="Arial"/>
                <a:sym typeface="Arial"/>
              </a:rPr>
              <a:t>preferred</a:t>
            </a:r>
            <a:r>
              <a:rPr lang="it-IT" sz="1200" dirty="0">
                <a:latin typeface="Arial"/>
                <a:ea typeface="Arial"/>
                <a:cs typeface="Arial"/>
                <a:sym typeface="Arial"/>
              </a:rPr>
              <a:t> NIRS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8" name="Google Shape;41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8:notes"/>
          <p:cNvSpPr txBox="1"/>
          <p:nvPr/>
        </p:nvSpPr>
        <p:spPr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7" name="Google Shape;447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4" name="Google Shape;45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dirty="0">
                <a:latin typeface="TimesNewRoman"/>
                <a:ea typeface="TimesNewRoman"/>
                <a:cs typeface="TimesNewRoman"/>
                <a:sym typeface="TimesNewRoman"/>
              </a:rPr>
              <a:t>Esempio di paziente con atrofia muscolare spinale (SMA).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dirty="0">
                <a:latin typeface="TimesNewRoman"/>
                <a:ea typeface="TimesNewRoman"/>
                <a:cs typeface="TimesNewRoman"/>
                <a:sym typeface="TimesNewRoman"/>
              </a:rPr>
              <a:t>IRA </a:t>
            </a:r>
            <a:r>
              <a:rPr lang="it-IT" sz="1200" b="0" i="0" u="none" strike="noStrike" dirty="0" err="1">
                <a:latin typeface="TimesNewRoman"/>
                <a:ea typeface="TimesNewRoman"/>
                <a:cs typeface="TimesNewRoman"/>
                <a:sym typeface="TimesNewRoman"/>
              </a:rPr>
              <a:t>ipercapnica</a:t>
            </a:r>
            <a:r>
              <a:rPr lang="it-IT" sz="1200" b="0" i="0" u="none" strike="noStrike" dirty="0">
                <a:latin typeface="TimesNewRoman"/>
                <a:ea typeface="TimesNewRoman"/>
                <a:cs typeface="TimesNewRoman"/>
                <a:sym typeface="TimesNewRoman"/>
              </a:rPr>
              <a:t> lieve-moderata, sia quale primo approccio che quale alternativa nei pazienti che vadano incontro a fallimento di NIV, </a:t>
            </a:r>
            <a:r>
              <a:rPr lang="it-IT" sz="1200" b="0" i="0" u="sng" strike="noStrike" dirty="0">
                <a:latin typeface="TimesNewRoman"/>
                <a:ea typeface="TimesNewRoman"/>
                <a:cs typeface="TimesNewRoman"/>
                <a:sym typeface="TimesNewRoman"/>
              </a:rPr>
              <a:t>oppure quale terapia intermittente durante le pause di NIV.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/>
                <a:ea typeface="Times New Roman"/>
                <a:cs typeface="Times New Roman"/>
                <a:sym typeface="Times New Roman"/>
              </a:rPr>
              <a:t>Tre pazienti che hanno richiesto intubazione endotracheale (ETI) o sono deceduti durante la degenza in IRCU avevano rifiutato la NIV notturna e avevano scelto un trattamento continuo con HFNC 24 ore su 24. Al contrario, i soggetti che hanno ricevuto HFNC durante il giorno e NIV durante la notte sono stati dimessi dall’IRCU senza complicanze.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L’elevato tasso di tolleranza conferma dati precedenti che indicano come la HFNC sia più efficace della NIV nel ridurre il </a:t>
            </a:r>
            <a:r>
              <a:rPr lang="it-IT" dirty="0" err="1"/>
              <a:t>discomfort</a:t>
            </a:r>
            <a:r>
              <a:rPr lang="it-IT" dirty="0"/>
              <a:t> respiratorio nei soggetti con ARF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5" name="Google Shape;455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L’uso di HFNC diurno combinato con NIV notturna sembra essere una strategia terapeutica sicura nei pazienti con NMD e ARF con parziale intolleranza alla NIV legata a complicanze del trattamento;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L’uso continuativo della HFNC nelle 24 ore nei pazienti con ARF secondaria a NMD è associato a un’elevata probabilità di fallimento;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HFNC nei pazienti con NMD, i livelli di </a:t>
            </a:r>
            <a:r>
              <a:rPr lang="it-IT" dirty="0" err="1"/>
              <a:t>PaCO</a:t>
            </a:r>
            <a:r>
              <a:rPr lang="it-IT" dirty="0"/>
              <a:t>₂ devono essere attentamente monitorati. </a:t>
            </a:r>
            <a:endParaRPr dirty="0"/>
          </a:p>
        </p:txBody>
      </p:sp>
      <p:sp>
        <p:nvSpPr>
          <p:cNvPr id="468" name="Google Shape;468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Garantiscono una FiO2 stabile e precisa.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secchezza</a:t>
            </a:r>
            <a:endParaRPr dirty="0"/>
          </a:p>
        </p:txBody>
      </p:sp>
      <p:sp>
        <p:nvSpPr>
          <p:cNvPr id="210" name="Google Shape;21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HFNC può essere considerata un trattamento sicuro, tollerato ed efficace come terapia di </a:t>
            </a:r>
            <a:r>
              <a:rPr lang="it-IT" u="sng" dirty="0"/>
              <a:t>seconda linea </a:t>
            </a:r>
            <a:r>
              <a:rPr lang="it-IT" dirty="0"/>
              <a:t>in pazienti con insufficienza respiratoria acuta </a:t>
            </a:r>
            <a:r>
              <a:rPr lang="it-IT" dirty="0" err="1"/>
              <a:t>ipercapnica</a:t>
            </a:r>
            <a:r>
              <a:rPr lang="it-IT" dirty="0"/>
              <a:t> lieve-moderata secondaria a polmonite COVID-19 e non tolleranti a ventilazione meccanica non invasiva.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Età per lo </a:t>
            </a:r>
            <a:r>
              <a:rPr lang="it-IT" dirty="0" err="1"/>
              <a:t>piu</a:t>
            </a:r>
            <a:r>
              <a:rPr lang="it-IT" dirty="0"/>
              <a:t> avanzata (mediana 81 anni), prevalentemente maschi per la maggior parte non fumatori (non diagnosi BPCO). Tra le </a:t>
            </a:r>
            <a:r>
              <a:rPr lang="it-IT" dirty="0" err="1"/>
              <a:t>comorbidita</a:t>
            </a:r>
            <a:r>
              <a:rPr lang="it-IT" dirty="0"/>
              <a:t> rilevate nell’anamnesi, le </a:t>
            </a:r>
            <a:r>
              <a:rPr lang="it-IT" dirty="0" err="1"/>
              <a:t>piu</a:t>
            </a:r>
            <a:r>
              <a:rPr lang="it-IT" dirty="0"/>
              <a:t> frequenti risultano quelle cardiache.   Il confronto tra gruppo HFNC e gruppo NIV non evidenzia differenze significative, sono omogenei fatta eccezione per le </a:t>
            </a:r>
            <a:r>
              <a:rPr lang="it-IT" dirty="0" err="1"/>
              <a:t>comorbidita</a:t>
            </a:r>
            <a:r>
              <a:rPr lang="it-IT" dirty="0"/>
              <a:t> cardiache, </a:t>
            </a:r>
            <a:r>
              <a:rPr lang="it-IT" dirty="0" err="1"/>
              <a:t>piu</a:t>
            </a:r>
            <a:r>
              <a:rPr lang="it-IT" dirty="0"/>
              <a:t> frequenti nel gruppo NIV. Possiamo ipotizzare che possa essere applicato anche ai pazienti con insufficienza respiratoria acuta </a:t>
            </a:r>
            <a:r>
              <a:rPr lang="it-IT" dirty="0" err="1"/>
              <a:t>ipercapnica</a:t>
            </a:r>
            <a:r>
              <a:rPr lang="it-IT" dirty="0"/>
              <a:t> secondaria ad altre cause, </a:t>
            </a:r>
            <a:r>
              <a:rPr lang="it-IT" u="sng" dirty="0"/>
              <a:t>dal momento che diverse eziologie possono sottostare ad un medesimo maccanismo fisiopatologico</a:t>
            </a:r>
            <a:endParaRPr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dirty="0">
                <a:latin typeface="TimesNewRoman"/>
                <a:ea typeface="TimesNewRoman"/>
                <a:cs typeface="TimesNewRoman"/>
                <a:sym typeface="TimesNewRoman"/>
              </a:rPr>
              <a:t>pazienti del gruppo HFNC presentano una </a:t>
            </a:r>
            <a:r>
              <a:rPr lang="it-IT" sz="1200" b="0" i="0" u="none" strike="noStrike" dirty="0" err="1">
                <a:latin typeface="TimesNewRoman"/>
                <a:ea typeface="TimesNewRoman"/>
                <a:cs typeface="TimesNewRoman"/>
                <a:sym typeface="TimesNewRoman"/>
              </a:rPr>
              <a:t>soppravivenza</a:t>
            </a:r>
            <a:r>
              <a:rPr lang="it-IT" sz="1200" b="0" i="0" u="none" strike="noStrike" dirty="0">
                <a:latin typeface="TimesNewRoman"/>
                <a:ea typeface="TimesNewRoman"/>
                <a:cs typeface="TimesNewRoman"/>
                <a:sym typeface="TimesNewRoman"/>
              </a:rPr>
              <a:t> </a:t>
            </a:r>
            <a:r>
              <a:rPr lang="it-IT" sz="1200" b="0" i="0" u="none" strike="noStrike" dirty="0" err="1">
                <a:latin typeface="TimesNewRoman"/>
                <a:ea typeface="TimesNewRoman"/>
                <a:cs typeface="TimesNewRoman"/>
                <a:sym typeface="TimesNewRoman"/>
              </a:rPr>
              <a:t>piu</a:t>
            </a:r>
            <a:r>
              <a:rPr lang="it-IT" sz="1200" b="0" i="0" u="none" strike="noStrike" dirty="0">
                <a:latin typeface="TimesNewRoman"/>
                <a:ea typeface="TimesNewRoman"/>
                <a:cs typeface="TimesNewRoman"/>
                <a:sym typeface="TimesNewRoman"/>
              </a:rPr>
              <a:t> prolungata rispetto ai pazienti del gruppo NIV</a:t>
            </a:r>
            <a:r>
              <a:rPr lang="it-IT" sz="1000" b="1" dirty="0"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17 mesi vs 7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dirty="0">
                <a:latin typeface="TimesNewRoman"/>
                <a:ea typeface="TimesNewRoman"/>
                <a:cs typeface="TimesNewRoman"/>
                <a:sym typeface="TimesNewRoman"/>
              </a:rPr>
              <a:t>Al termine del periodo di follow-up il tasso di </a:t>
            </a:r>
            <a:r>
              <a:rPr lang="it-IT" sz="1200" b="0" i="0" u="none" strike="noStrike" dirty="0" err="1">
                <a:latin typeface="TimesNewRoman"/>
                <a:ea typeface="TimesNewRoman"/>
                <a:cs typeface="TimesNewRoman"/>
                <a:sym typeface="TimesNewRoman"/>
              </a:rPr>
              <a:t>sovravvivenza</a:t>
            </a:r>
            <a:r>
              <a:rPr lang="it-IT" sz="1200" b="0" i="0" u="none" strike="noStrike" dirty="0">
                <a:latin typeface="TimesNewRoman"/>
                <a:ea typeface="TimesNewRoman"/>
                <a:cs typeface="TimesNewRoman"/>
                <a:sym typeface="TimesNewRoman"/>
              </a:rPr>
              <a:t> e pari a 83.3% nel gruppo HFNC e 36.8% nel gruppo NIV, con un Hazard Ratio (HR) pari a 0.2275</a:t>
            </a:r>
            <a:endParaRPr dirty="0"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u="sng" dirty="0"/>
              <a:t>Danno da ventilazione meccanica? Interessante </a:t>
            </a:r>
            <a:r>
              <a:rPr lang="it-IT" u="sng" dirty="0" err="1"/>
              <a:t>fenotipizzare</a:t>
            </a:r>
            <a:r>
              <a:rPr lang="it-IT" u="sng" dirty="0"/>
              <a:t> con altre </a:t>
            </a:r>
            <a:r>
              <a:rPr lang="it-IT" u="sng" dirty="0" err="1"/>
              <a:t>metotiche</a:t>
            </a:r>
            <a:r>
              <a:rPr lang="it-IT" u="sng" dirty="0"/>
              <a:t> delta PES, EIT. </a:t>
            </a:r>
            <a:endParaRPr u="sng" dirty="0"/>
          </a:p>
        </p:txBody>
      </p:sp>
      <p:sp>
        <p:nvSpPr>
          <p:cNvPr id="485" name="Google Shape;48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latin typeface="Times New Roman"/>
                <a:ea typeface="Times New Roman"/>
                <a:cs typeface="Times New Roman"/>
                <a:sym typeface="Times New Roman"/>
              </a:rPr>
              <a:t>Circa il 15% dei pazienti sottoposti a ventilazione meccanica riceve una tracheostomia allo scopo di favorire lo svezzamento. 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it-IT" sz="1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Dopo una settimana</a:t>
            </a:r>
            <a:r>
              <a:rPr lang="it-IT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di ventilazione meccanica abbiamo circa il </a:t>
            </a:r>
            <a:r>
              <a:rPr lang="it-IT" sz="1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20% di probabilità</a:t>
            </a:r>
            <a:r>
              <a:rPr lang="it-IT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di </a:t>
            </a:r>
            <a:r>
              <a:rPr lang="it-IT" dirty="0"/>
              <a:t>polmonite associata a ventilazione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it-IT" sz="1200" dirty="0">
                <a:latin typeface="Times New Roman"/>
                <a:ea typeface="Times New Roman"/>
                <a:cs typeface="Times New Roman"/>
                <a:sym typeface="Times New Roman"/>
              </a:rPr>
              <a:t>L’impiego di </a:t>
            </a:r>
            <a:r>
              <a:rPr lang="it-IT" sz="1200" u="sng" dirty="0">
                <a:latin typeface="Times New Roman"/>
                <a:ea typeface="Times New Roman"/>
                <a:cs typeface="Times New Roman"/>
                <a:sym typeface="Times New Roman"/>
              </a:rPr>
              <a:t>HFT migliora la qualità dell'assistenza ai pazienti tracheostomizzati </a:t>
            </a:r>
            <a:r>
              <a:rPr lang="it-IT" sz="1200" dirty="0">
                <a:latin typeface="Times New Roman"/>
                <a:ea typeface="Times New Roman"/>
                <a:cs typeface="Times New Roman"/>
                <a:sym typeface="Times New Roman"/>
              </a:rPr>
              <a:t>fornendo un'umidificazione ottimale del gas. 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it-IT" sz="1200" dirty="0">
              <a:latin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it-IT" dirty="0"/>
              <a:t>L’HFOT può essere considerata un intervento sicuro e ben tollerato nei pazienti tracheostomizzati sottoposti a trapianto di polmone.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it-IT" dirty="0"/>
              <a:t> L’HFOT può essere utilizzata efficacemente per la rimozione della tracheostomia nei pazienti sottoposti a trapianto di polmone dopo lo svezzamento dalla VMI.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it-IT" dirty="0"/>
              <a:t> Sono urgentemente necessari studi clinici con adeguata potenza statistica per confermare i nostri risultati preliminari.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4" name="Google Shape;494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latin typeface="Times New Roman"/>
                <a:ea typeface="Times New Roman"/>
                <a:cs typeface="Times New Roman"/>
                <a:sym typeface="Times New Roman"/>
              </a:rPr>
              <a:t>Le caratteristiche cliniche non differiscono tra i due gruppi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latin typeface="Times New Roman"/>
                <a:ea typeface="Times New Roman"/>
                <a:cs typeface="Times New Roman"/>
                <a:sym typeface="Times New Roman"/>
              </a:rPr>
              <a:t>Da notare che la comorbidità più frequente in entrambi i gruppi è l’ipertensione arteriosa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latin typeface="Times New Roman"/>
                <a:ea typeface="Times New Roman"/>
                <a:cs typeface="Times New Roman"/>
                <a:sym typeface="Times New Roman"/>
              </a:rPr>
              <a:t>La principale causa di LT in entrambi i gruppi è rappresentata dalle Interstiziopatie Polmonari Diffuse (</a:t>
            </a:r>
            <a:r>
              <a:rPr lang="it-IT" sz="1200" dirty="0" err="1">
                <a:latin typeface="Times New Roman"/>
                <a:ea typeface="Times New Roman"/>
                <a:cs typeface="Times New Roman"/>
                <a:sym typeface="Times New Roman"/>
              </a:rPr>
              <a:t>Interstitial</a:t>
            </a:r>
            <a:r>
              <a:rPr lang="it-IT" sz="1200" dirty="0">
                <a:latin typeface="Times New Roman"/>
                <a:ea typeface="Times New Roman"/>
                <a:cs typeface="Times New Roman"/>
                <a:sym typeface="Times New Roman"/>
              </a:rPr>
              <a:t> Lung </a:t>
            </a:r>
            <a:r>
              <a:rPr lang="it-IT" sz="1200" dirty="0" err="1">
                <a:latin typeface="Times New Roman"/>
                <a:ea typeface="Times New Roman"/>
                <a:cs typeface="Times New Roman"/>
                <a:sym typeface="Times New Roman"/>
              </a:rPr>
              <a:t>Disease</a:t>
            </a:r>
            <a:r>
              <a:rPr lang="it-IT" sz="1200" dirty="0">
                <a:latin typeface="Times New Roman"/>
                <a:ea typeface="Times New Roman"/>
                <a:cs typeface="Times New Roman"/>
                <a:sym typeface="Times New Roman"/>
              </a:rPr>
              <a:t>, ILD)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it-IT" sz="1200" dirty="0">
                <a:latin typeface="Times New Roman"/>
                <a:ea typeface="Times New Roman"/>
                <a:cs typeface="Times New Roman"/>
                <a:sym typeface="Times New Roman"/>
              </a:rPr>
              <a:t>È da notare che lo score Apache II (0-71), che valuta la gravità del paziente critico e ne predice la mortalità, risulta simile nei due gruppi.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u="sng" dirty="0">
                <a:latin typeface="Times New Roman"/>
                <a:ea typeface="Times New Roman"/>
                <a:cs typeface="Times New Roman"/>
                <a:sym typeface="Times New Roman"/>
              </a:rPr>
              <a:t>Calo della frequenza respiratoria significativo</a:t>
            </a:r>
            <a:endParaRPr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3" name="Google Shape;503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it-IT" sz="1200" u="sng" dirty="0">
                <a:latin typeface="Times New Roman"/>
                <a:ea typeface="Times New Roman"/>
                <a:cs typeface="Times New Roman"/>
                <a:sym typeface="Times New Roman"/>
              </a:rPr>
              <a:t>Numero di pz che sono andati incontro a </a:t>
            </a:r>
            <a:r>
              <a:rPr lang="it-IT" sz="1200" u="sng" dirty="0" err="1">
                <a:latin typeface="Times New Roman"/>
                <a:ea typeface="Times New Roman"/>
                <a:cs typeface="Times New Roman"/>
                <a:sym typeface="Times New Roman"/>
              </a:rPr>
              <a:t>decannulazione</a:t>
            </a:r>
            <a:r>
              <a:rPr lang="it-IT" sz="1200" u="sng" dirty="0">
                <a:latin typeface="Times New Roman"/>
                <a:ea typeface="Times New Roman"/>
                <a:cs typeface="Times New Roman"/>
                <a:sym typeface="Times New Roman"/>
              </a:rPr>
              <a:t> alla dimissione è significativamente superiore gruppo HFTO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it-IT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reasons</a:t>
            </a: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why</a:t>
            </a: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patients</a:t>
            </a: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in the COT group </a:t>
            </a:r>
            <a:r>
              <a:rPr lang="it-IT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failed</a:t>
            </a: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tube </a:t>
            </a:r>
            <a:r>
              <a:rPr lang="it-IT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removal</a:t>
            </a: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were</a:t>
            </a: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it-IT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difficulty</a:t>
            </a: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swallowing</a:t>
            </a: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(4 </a:t>
            </a:r>
            <a:r>
              <a:rPr lang="it-IT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cases</a:t>
            </a: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) and the </a:t>
            </a:r>
            <a:r>
              <a:rPr lang="it-IT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need</a:t>
            </a: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it-IT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frequent</a:t>
            </a: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tracheobronchial</a:t>
            </a: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aspiration</a:t>
            </a: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(3 </a:t>
            </a:r>
            <a:r>
              <a:rPr lang="it-IT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cases</a:t>
            </a:r>
            <a:r>
              <a:rPr lang="it-IT" sz="18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).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it-IT" sz="1200" u="sng" dirty="0">
                <a:latin typeface="Times New Roman"/>
                <a:ea typeface="Times New Roman"/>
                <a:cs typeface="Times New Roman"/>
                <a:sym typeface="Times New Roman"/>
              </a:rPr>
              <a:t>Notato trend di un più basso numero di pz che hanno necessitato di broncoscopie di toilette nel gruppo HFTO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tabLst/>
              <a:defRPr/>
            </a:pPr>
            <a:r>
              <a:rPr lang="it-IT" sz="1200" u="sng" dirty="0">
                <a:latin typeface="Times New Roman"/>
                <a:ea typeface="Times New Roman"/>
                <a:cs typeface="Times New Roman"/>
                <a:sym typeface="Times New Roman"/>
              </a:rPr>
              <a:t>Vi è una tendenza ad una più breve durata complessiva di MV nel gruppo HFT rispetto al gruppo OT.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it-IT" sz="1200" dirty="0">
                <a:latin typeface="Times New Roman"/>
                <a:ea typeface="Times New Roman"/>
                <a:cs typeface="Times New Roman"/>
                <a:sym typeface="Times New Roman"/>
              </a:rPr>
              <a:t>La durata della degenza in IRCU risulta inferiore nel gruppo HFT, senza tuttavia raggiungere la significatività statistica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latin typeface="Times New Roman"/>
                <a:ea typeface="Times New Roman"/>
                <a:cs typeface="Times New Roman"/>
                <a:sym typeface="Times New Roman"/>
              </a:rPr>
              <a:t>Nello specifico risultano sovrapponibili il numero di polmoniti associate alla ventilazione, di rigetto acuto, di stenosi e/o deiscenze bronchiali e di eventi legati al </a:t>
            </a:r>
            <a:r>
              <a:rPr lang="it-IT" sz="1200" dirty="0" err="1">
                <a:latin typeface="Times New Roman"/>
                <a:ea typeface="Times New Roman"/>
                <a:cs typeface="Times New Roman"/>
                <a:sym typeface="Times New Roman"/>
              </a:rPr>
              <a:t>barotrauma</a:t>
            </a:r>
            <a:r>
              <a:rPr lang="it-IT" sz="1200" dirty="0">
                <a:latin typeface="Times New Roman"/>
                <a:ea typeface="Times New Roman"/>
                <a:cs typeface="Times New Roman"/>
                <a:sym typeface="Times New Roman"/>
              </a:rPr>
              <a:t> sono sovrapponibili.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1" name="Google Shape;511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EIT è un’indagine non invasiva che non impiega radiazioni ionizzanti e consente lo studio real-time della ventilazione al letto del paziente.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L’elaborazione delle immagini si basa sulla stima delle variazioni dell’impedenza toracica durante il ciclo respiratorio.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particolare della distribuzione della </a:t>
            </a:r>
            <a:r>
              <a:rPr lang="it-IT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ventilatzione</a:t>
            </a:r>
            <a:r>
              <a:rPr lang="it-IT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consetendoci</a:t>
            </a:r>
            <a:r>
              <a:rPr lang="it-IT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 </a:t>
            </a:r>
            <a:r>
              <a:rPr lang="it-IT" dirty="0"/>
              <a:t>stimare la </a:t>
            </a:r>
            <a:r>
              <a:rPr lang="it-IT" dirty="0" err="1"/>
              <a:t>reclutabilità</a:t>
            </a:r>
            <a:r>
              <a:rPr lang="it-IT" dirty="0"/>
              <a:t> del parenchima polmonare anche in respiro spontaneo ed eventuale aree polmonari soggette a </a:t>
            </a:r>
            <a:r>
              <a:rPr lang="it-IT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sovradistensione (e quindi danno) dalle nostre terapie.  </a:t>
            </a:r>
            <a:endParaRPr lang="it-IT" dirty="0"/>
          </a:p>
        </p:txBody>
      </p:sp>
      <p:sp>
        <p:nvSpPr>
          <p:cNvPr id="519" name="Google Shape;519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6" name="Google Shape;5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Queste sono immagini di un monitoraggio EIT in un paziente supino e le successive in posizione prona dove si evidenzia un netto aumento della superficie aerata a livello delle ROI 3-4 (ovvero quelle dorsali).  Tra i diversi monitoraggi, non è stato variato il tipo di supporto respiratorio (in questo caso HFNC).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In questo caso specifico la posizione prona associata a HFNC ha consentito di reclutare aree polmonari in precedenza non ventilate.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Lo stesso paziente sottoposto a CPAP/NIV con PEEP elevate </a:t>
            </a:r>
            <a:r>
              <a:rPr lang="it-IT" dirty="0" err="1"/>
              <a:t>sovradistendeva</a:t>
            </a:r>
            <a:r>
              <a:rPr lang="it-IT" dirty="0"/>
              <a:t> aree ventrali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dirty="0"/>
              <a:t>L’EIT quindi potrebbe essere impiegata per identificare i diversi pattern di polmonite/ARDS per guidare le nostre terapie di supporto ed in generale quindi stimare la </a:t>
            </a:r>
            <a:r>
              <a:rPr lang="it-IT" dirty="0" err="1"/>
              <a:t>reclutabilità</a:t>
            </a:r>
            <a:r>
              <a:rPr lang="it-IT" dirty="0"/>
              <a:t> del parenchima polmonare in respiro spontaneo. </a:t>
            </a:r>
            <a:endParaRPr dirty="0"/>
          </a:p>
        </p:txBody>
      </p:sp>
      <p:sp>
        <p:nvSpPr>
          <p:cNvPr id="535" name="Google Shape;535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In linea teorica potremmo poi osservare in diretta dopo avere drenato LO pneumotorace la riespansione polmonare. </a:t>
            </a:r>
            <a:endParaRPr dirty="0"/>
          </a:p>
        </p:txBody>
      </p:sp>
      <p:sp>
        <p:nvSpPr>
          <p:cNvPr id="543" name="Google Shape;543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Dispositivo estremamente versatile nel trattamento sia dell’insufficienza respiratoria </a:t>
            </a:r>
            <a:r>
              <a:rPr lang="it-IT" dirty="0" err="1"/>
              <a:t>ipossiemica</a:t>
            </a:r>
            <a:r>
              <a:rPr lang="it-IT" dirty="0"/>
              <a:t> che </a:t>
            </a:r>
            <a:r>
              <a:rPr lang="it-IT" dirty="0" err="1"/>
              <a:t>ipercapnica</a:t>
            </a:r>
            <a:r>
              <a:rPr lang="it-IT" dirty="0"/>
              <a:t> e in differenti tipologie di pazienti </a:t>
            </a:r>
          </a:p>
          <a:p>
            <a:pPr>
              <a:buFontTx/>
              <a:buChar char="-"/>
            </a:pPr>
            <a:r>
              <a:rPr lang="it-IT" dirty="0"/>
              <a:t>Ben tollerato e possibile sia per via non invasiva che invasiva </a:t>
            </a:r>
          </a:p>
          <a:p>
            <a:pPr>
              <a:buFontTx/>
              <a:buChar char="-"/>
            </a:pPr>
            <a:r>
              <a:rPr lang="it-IT" dirty="0"/>
              <a:t>- L’applicazione di nuove metodiche ci consentirà di valutarne sempre di più l’</a:t>
            </a:r>
            <a:r>
              <a:rPr lang="it-IT" dirty="0" err="1"/>
              <a:t>efficacica</a:t>
            </a:r>
            <a:r>
              <a:rPr lang="it-IT" dirty="0"/>
              <a:t> clinica anche a letto del paziente.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lang="it-IT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3235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dirty="0"/>
              <a:t>In corso di IRA , il picco di flusso inspiratorio generato dal paziente raggiunge almeno 30-40 L/min, potendo superare anche 60 L/min in questo caso l’eccesso di flusso inspiratorio (aria ambiente) rispetto al flusso di O2 fornito diluirà l’O2 inspirato del paziente riducendo la FiO2 inspirata e rendendola </a:t>
            </a:r>
            <a:r>
              <a:rPr lang="it-IT" dirty="0" err="1"/>
              <a:t>nom</a:t>
            </a:r>
            <a:r>
              <a:rPr lang="it-IT" dirty="0"/>
              <a:t> facilmente stimabile.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dirty="0"/>
              <a:t>HFNO riuscendo a </a:t>
            </a:r>
            <a:r>
              <a:rPr lang="it-IT" dirty="0" err="1"/>
              <a:t>garentire</a:t>
            </a:r>
            <a:r>
              <a:rPr lang="it-IT" dirty="0"/>
              <a:t> alti flussi miscela aria ossigeno consente di superare questo problema.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u="sng" dirty="0"/>
              <a:t>Utile per stratificare i pazienti secondo gravità</a:t>
            </a:r>
            <a:endParaRPr u="sng" dirty="0"/>
          </a:p>
        </p:txBody>
      </p:sp>
      <p:sp>
        <p:nvSpPr>
          <p:cNvPr id="218" name="Google Shape;2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Particolarmente importante nei pz BPCO. Attraverso allungamento T espiratorio che sappiamo essere benefico sia in acuto che in cronico. Iperinflazione dinamica. </a:t>
            </a:r>
            <a:endParaRPr dirty="0"/>
          </a:p>
        </p:txBody>
      </p:sp>
      <p:sp>
        <p:nvSpPr>
          <p:cNvPr id="246" name="Google Shape;24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dirty="0"/>
              <a:t>Genera PEEP proporzionalmente all’entità del flusso erogato al paziente più alto è il flusso più alta è la pressione.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dirty="0"/>
              <a:t>L ’alto flusso continuo di gas crea una certa resistenza in fase espiratoria tale resistenza è però dovuta al diametro delle cannule nasali, che devono occupare almeno l’ 80% delle cavità nasali generando, in questo modo, ostruzione nasale e quindi resistenza.  70 l/min 4 -6 cmH20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dirty="0"/>
              <a:t>L’entità della PEEP risulta marcatamente ridotta dall’apertura della bocca.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5" name="Google Shape;25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Reclutamento </a:t>
            </a:r>
            <a:r>
              <a:rPr lang="it-IT" dirty="0" err="1"/>
              <a:t>alevolare</a:t>
            </a:r>
            <a:r>
              <a:rPr lang="it-IT" dirty="0"/>
              <a:t> (EELI equivalente FRC). </a:t>
            </a:r>
            <a:endParaRPr dirty="0"/>
          </a:p>
        </p:txBody>
      </p:sp>
      <p:sp>
        <p:nvSpPr>
          <p:cNvPr id="264" name="Google Shape;26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Clearance della CO2 dello spazio faringeo </a:t>
            </a:r>
            <a:r>
              <a:rPr lang="it-IT" u="sng" dirty="0"/>
              <a:t>riducendo la richiesta ventilatoria migliorando la ventilazione alveolare e quindi riducendo il lavoro respiratorio</a:t>
            </a:r>
            <a:r>
              <a:rPr lang="it-IT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Nell’era </a:t>
            </a:r>
            <a:r>
              <a:rPr lang="it-IT" dirty="0" err="1"/>
              <a:t>pre</a:t>
            </a:r>
            <a:r>
              <a:rPr lang="it-IT" dirty="0"/>
              <a:t> HFNC nei pazienti </a:t>
            </a:r>
            <a:r>
              <a:rPr lang="it-IT" dirty="0" err="1"/>
              <a:t>ipossiemici</a:t>
            </a:r>
            <a:r>
              <a:rPr lang="it-IT" dirty="0"/>
              <a:t> O2 terapia veniva erogata con reservoir che rappresenta un ulteriore spazio morto e può indurre </a:t>
            </a:r>
            <a:r>
              <a:rPr lang="it-IT" dirty="0" err="1"/>
              <a:t>rebreathing</a:t>
            </a:r>
            <a:r>
              <a:rPr lang="it-IT" dirty="0"/>
              <a:t> della CO2. 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NB! Lo spazio morto è perfino maggiore quando si fa uso della NIV, in base all’interfaccia utilizzata.</a:t>
            </a:r>
            <a:endParaRPr dirty="0"/>
          </a:p>
        </p:txBody>
      </p:sp>
      <p:sp>
        <p:nvSpPr>
          <p:cNvPr id="273" name="Google Shape;27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Secondo alcuni è più corretto chiamare umidificatore ad alto flusso.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L’insufficiente riscaldamento ed umidificazione dei gas inspirati può determinare incremento delle resistenze aeree, sensazione di dispnea e fenomeni di </a:t>
            </a:r>
            <a:r>
              <a:rPr lang="it-IT" dirty="0" err="1"/>
              <a:t>atelectasia</a:t>
            </a:r>
            <a:r>
              <a:rPr lang="it-IT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HFOT consente una più fisiologica somministrazione di gas umidificati e riscaldati, con maggior conforto da parte del paziente e riduzione della sensazione di dispnea.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4" name="Google Shape;28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rio">
  <p:cSld name="Sommari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1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1"/>
          <p:cNvSpPr txBox="1">
            <a:spLocks noGrp="1"/>
          </p:cNvSpPr>
          <p:nvPr>
            <p:ph type="title"/>
          </p:nvPr>
        </p:nvSpPr>
        <p:spPr>
          <a:xfrm>
            <a:off x="237394" y="609601"/>
            <a:ext cx="11693769" cy="58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  <a:defRPr b="1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body" idx="1"/>
          </p:nvPr>
        </p:nvSpPr>
        <p:spPr>
          <a:xfrm>
            <a:off x="237394" y="1330574"/>
            <a:ext cx="11693769" cy="484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2250"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>
                <a:latin typeface="Arial"/>
                <a:ea typeface="Arial"/>
                <a:cs typeface="Arial"/>
                <a:sym typeface="Arial"/>
              </a:defRPr>
            </a:lvl2pPr>
            <a:lvl3pPr marL="1371600" lvl="2" indent="-4000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>
                <a:latin typeface="Arial"/>
                <a:ea typeface="Arial"/>
                <a:cs typeface="Arial"/>
                <a:sym typeface="Arial"/>
              </a:defRPr>
            </a:lvl3pPr>
            <a:lvl4pPr marL="1828800" lvl="3" indent="-4000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>
                <a:latin typeface="Arial"/>
                <a:ea typeface="Arial"/>
                <a:cs typeface="Arial"/>
                <a:sym typeface="Arial"/>
              </a:defRPr>
            </a:lvl4pPr>
            <a:lvl5pPr marL="2286000" lvl="4" indent="-4000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body" idx="2"/>
          </p:nvPr>
        </p:nvSpPr>
        <p:spPr>
          <a:xfrm>
            <a:off x="9093201" y="6248402"/>
            <a:ext cx="2972535" cy="52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1"/>
          <p:cNvSpPr txBox="1">
            <a:spLocks noGrp="1"/>
          </p:cNvSpPr>
          <p:nvPr>
            <p:ph type="sldNum" idx="12"/>
          </p:nvPr>
        </p:nvSpPr>
        <p:spPr>
          <a:xfrm>
            <a:off x="11576051" y="6469064"/>
            <a:ext cx="55033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rio">
  <p:cSld name="Sommario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3f288106d2b_0_131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12189883" cy="685641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3f288106d2b_0_131"/>
          <p:cNvSpPr txBox="1">
            <a:spLocks noGrp="1"/>
          </p:cNvSpPr>
          <p:nvPr>
            <p:ph type="title"/>
          </p:nvPr>
        </p:nvSpPr>
        <p:spPr>
          <a:xfrm>
            <a:off x="237394" y="609601"/>
            <a:ext cx="11693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  <a:defRPr b="1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3f288106d2b_0_131"/>
          <p:cNvSpPr txBox="1">
            <a:spLocks noGrp="1"/>
          </p:cNvSpPr>
          <p:nvPr>
            <p:ph type="body" idx="1"/>
          </p:nvPr>
        </p:nvSpPr>
        <p:spPr>
          <a:xfrm>
            <a:off x="237394" y="1330574"/>
            <a:ext cx="11693700" cy="48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2250"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>
                <a:latin typeface="Arial"/>
                <a:ea typeface="Arial"/>
                <a:cs typeface="Arial"/>
                <a:sym typeface="Arial"/>
              </a:defRPr>
            </a:lvl2pPr>
            <a:lvl3pPr marL="1371600" lvl="2" indent="-4000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>
                <a:latin typeface="Arial"/>
                <a:ea typeface="Arial"/>
                <a:cs typeface="Arial"/>
                <a:sym typeface="Arial"/>
              </a:defRPr>
            </a:lvl3pPr>
            <a:lvl4pPr marL="1828800" lvl="3" indent="-4000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>
                <a:latin typeface="Arial"/>
                <a:ea typeface="Arial"/>
                <a:cs typeface="Arial"/>
                <a:sym typeface="Arial"/>
              </a:defRPr>
            </a:lvl4pPr>
            <a:lvl5pPr marL="2286000" lvl="4" indent="-4000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3f288106d2b_0_131"/>
          <p:cNvSpPr txBox="1">
            <a:spLocks noGrp="1"/>
          </p:cNvSpPr>
          <p:nvPr>
            <p:ph type="body" idx="2"/>
          </p:nvPr>
        </p:nvSpPr>
        <p:spPr>
          <a:xfrm>
            <a:off x="9093201" y="6248402"/>
            <a:ext cx="29724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g3f288106d2b_0_131"/>
          <p:cNvSpPr txBox="1">
            <a:spLocks noGrp="1"/>
          </p:cNvSpPr>
          <p:nvPr>
            <p:ph type="sldNum" idx="12"/>
          </p:nvPr>
        </p:nvSpPr>
        <p:spPr>
          <a:xfrm>
            <a:off x="11576051" y="6469064"/>
            <a:ext cx="5502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f288106d2b_0_1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3f288106d2b_0_1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g3f288106d2b_0_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3f288106d2b_0_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3f288106d2b_0_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f288106d2b_0_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3f288106d2b_0_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3f288106d2b_0_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f288106d2b_0_147"/>
          <p:cNvSpPr txBox="1">
            <a:spLocks noGrp="1"/>
          </p:cNvSpPr>
          <p:nvPr>
            <p:ph type="title"/>
          </p:nvPr>
        </p:nvSpPr>
        <p:spPr>
          <a:xfrm>
            <a:off x="609600" y="707500"/>
            <a:ext cx="10972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3f288106d2b_0_147"/>
          <p:cNvSpPr txBox="1">
            <a:spLocks noGrp="1"/>
          </p:cNvSpPr>
          <p:nvPr>
            <p:ph type="subTitle" idx="1"/>
          </p:nvPr>
        </p:nvSpPr>
        <p:spPr>
          <a:xfrm>
            <a:off x="609600" y="3454660"/>
            <a:ext cx="10972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f288106d2b_0_15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g3f288106d2b_0_15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g3f288106d2b_0_1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3f288106d2b_0_1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3f288106d2b_0_1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f288106d2b_0_15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3f288106d2b_0_15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g3f288106d2b_0_1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3f288106d2b_0_1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3f288106d2b_0_1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f288106d2b_0_1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3f288106d2b_0_1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g3f288106d2b_0_16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g3f288106d2b_0_1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3f288106d2b_0_1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3f288106d2b_0_1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f288106d2b_0_16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3f288106d2b_0_16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0" name="Google Shape;140;g3f288106d2b_0_16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g3f288106d2b_0_16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2" name="Google Shape;142;g3f288106d2b_0_16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g3f288106d2b_0_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3f288106d2b_0_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3f288106d2b_0_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f288106d2b_0_1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3f288106d2b_0_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3f288106d2b_0_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3f288106d2b_0_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f288106d2b_0_18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3f288106d2b_0_18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4" name="Google Shape;154;g3f288106d2b_0_18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5" name="Google Shape;155;g3f288106d2b_0_1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3f288106d2b_0_1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3f288106d2b_0_1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f288106d2b_0_1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3f288106d2b_0_1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g3f288106d2b_0_1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2" name="Google Shape;162;g3f288106d2b_0_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3f288106d2b_0_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g3f288106d2b_0_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f288106d2b_0_1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3f288106d2b_0_197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g3f288106d2b_0_1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3f288106d2b_0_1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3f288106d2b_0_1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f288106d2b_0_203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3f288106d2b_0_203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g3f288106d2b_0_2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3f288106d2b_0_2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3f288106d2b_0_2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rio">
  <p:cSld name="Sommario (g3f288106d2b_7_0)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f288106d2b_0_209"/>
          <p:cNvSpPr txBox="1">
            <a:spLocks noGrp="1"/>
          </p:cNvSpPr>
          <p:nvPr>
            <p:ph type="title"/>
          </p:nvPr>
        </p:nvSpPr>
        <p:spPr>
          <a:xfrm>
            <a:off x="237394" y="609601"/>
            <a:ext cx="11693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  <a:defRPr b="1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g3f288106d2b_0_209"/>
          <p:cNvSpPr txBox="1">
            <a:spLocks noGrp="1"/>
          </p:cNvSpPr>
          <p:nvPr>
            <p:ph type="body" idx="1"/>
          </p:nvPr>
        </p:nvSpPr>
        <p:spPr>
          <a:xfrm>
            <a:off x="237394" y="1330574"/>
            <a:ext cx="11693700" cy="48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2250"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>
                <a:latin typeface="Arial"/>
                <a:ea typeface="Arial"/>
                <a:cs typeface="Arial"/>
                <a:sym typeface="Arial"/>
              </a:defRPr>
            </a:lvl2pPr>
            <a:lvl3pPr marL="1371600" lvl="2" indent="-4000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>
                <a:latin typeface="Arial"/>
                <a:ea typeface="Arial"/>
                <a:cs typeface="Arial"/>
                <a:sym typeface="Arial"/>
              </a:defRPr>
            </a:lvl3pPr>
            <a:lvl4pPr marL="1828800" lvl="3" indent="-4000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>
                <a:latin typeface="Arial"/>
                <a:ea typeface="Arial"/>
                <a:cs typeface="Arial"/>
                <a:sym typeface="Arial"/>
              </a:defRPr>
            </a:lvl4pPr>
            <a:lvl5pPr marL="2286000" lvl="4" indent="-4000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g3f288106d2b_0_209"/>
          <p:cNvSpPr txBox="1">
            <a:spLocks noGrp="1"/>
          </p:cNvSpPr>
          <p:nvPr>
            <p:ph type="body" idx="2"/>
          </p:nvPr>
        </p:nvSpPr>
        <p:spPr>
          <a:xfrm>
            <a:off x="9093201" y="6248402"/>
            <a:ext cx="29724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g3f288106d2b_0_209"/>
          <p:cNvSpPr txBox="1">
            <a:spLocks noGrp="1"/>
          </p:cNvSpPr>
          <p:nvPr>
            <p:ph type="sldNum" idx="12"/>
          </p:nvPr>
        </p:nvSpPr>
        <p:spPr>
          <a:xfrm>
            <a:off x="11576051" y="6469064"/>
            <a:ext cx="5502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>
            <a:spLocks noGrp="1"/>
          </p:cNvSpPr>
          <p:nvPr>
            <p:ph type="title"/>
          </p:nvPr>
        </p:nvSpPr>
        <p:spPr>
          <a:xfrm>
            <a:off x="609600" y="707500"/>
            <a:ext cx="109723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subTitle" idx="1"/>
          </p:nvPr>
        </p:nvSpPr>
        <p:spPr>
          <a:xfrm>
            <a:off x="609600" y="3454660"/>
            <a:ext cx="109723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" name="Google Shape;3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4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f288106d2b_0_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g3f288106d2b_0_1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g3f288106d2b_0_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g3f288106d2b_0_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g3f288106d2b_0_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Text Box 9">
            <a:extLst>
              <a:ext uri="{FF2B5EF4-FFF2-40B4-BE49-F238E27FC236}">
                <a16:creationId xmlns:a16="http://schemas.microsoft.com/office/drawing/2014/main" id="{C36C5C6F-80F5-4753-A2D2-EB6D36FD6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434" y="5173663"/>
            <a:ext cx="4011033" cy="126188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34" charset="-128"/>
                <a:cs typeface="Arial" panose="020B0604020202020204" pitchFamily="34" charset="0"/>
              </a:rPr>
              <a:t>Federico Lionello</a:t>
            </a:r>
          </a:p>
          <a:p>
            <a:pPr algn="ctr" eaLnBrk="0" hangingPunct="0">
              <a:defRPr/>
            </a:pP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34" charset="-128"/>
                <a:cs typeface="Arial" panose="020B0604020202020204" pitchFamily="34" charset="0"/>
              </a:rPr>
              <a:t>Fisiopatologia Respiratoria</a:t>
            </a:r>
          </a:p>
          <a:p>
            <a:pPr algn="ctr" eaLnBrk="0" hangingPunct="0">
              <a:defRPr/>
            </a:pP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34" charset="-128"/>
                <a:cs typeface="Arial" panose="020B0604020202020204" pitchFamily="34" charset="0"/>
              </a:rPr>
              <a:t>Ospedale-Università di Padova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686422F-4CEA-45D5-B2CB-E6DEF52BAAD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6491" y="188640"/>
            <a:ext cx="3407701" cy="1780930"/>
          </a:xfrm>
          <a:prstGeom prst="rect">
            <a:avLst/>
          </a:prstGeom>
        </p:spPr>
      </p:pic>
      <p:sp>
        <p:nvSpPr>
          <p:cNvPr id="5" name="Google Shape;186;p1"/>
          <p:cNvSpPr txBox="1">
            <a:spLocks/>
          </p:cNvSpPr>
          <p:nvPr/>
        </p:nvSpPr>
        <p:spPr>
          <a:xfrm>
            <a:off x="273381" y="2865783"/>
            <a:ext cx="11693769" cy="58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Poppins Medium"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 Medium"/>
                <a:ea typeface="Poppins Medium"/>
                <a:cs typeface="Poppins Medium"/>
                <a:sym typeface="Poppins Medium"/>
              </a:rPr>
              <a:t>Versatilità d’uso dell’ HFNC in UTIR</a:t>
            </a:r>
            <a:endParaRPr kumimoji="0" lang="it-IT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Poppins Medium"/>
              <a:buNone/>
            </a:pP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Commercially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available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HFOT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systems</a:t>
            </a:r>
            <a:endParaRPr sz="3200" b="1" dirty="0">
              <a:solidFill>
                <a:srgbClr val="FF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306" name="Google Shape;306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20894" y="1829406"/>
            <a:ext cx="7750212" cy="434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Poppins Medium"/>
              <a:buNone/>
            </a:pP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Nasal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cannula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for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HFOT</a:t>
            </a:r>
            <a:endParaRPr sz="3200" dirty="0"/>
          </a:p>
        </p:txBody>
      </p:sp>
      <p:pic>
        <p:nvPicPr>
          <p:cNvPr id="313" name="Google Shape;313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3177" y="1720944"/>
            <a:ext cx="5310423" cy="385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2A30DAC-89CE-38A3-3FB6-84C24F94E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009" y="1643076"/>
            <a:ext cx="3454335" cy="39322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"/>
          <p:cNvSpPr txBox="1"/>
          <p:nvPr/>
        </p:nvSpPr>
        <p:spPr>
          <a:xfrm>
            <a:off x="3050387" y="418455"/>
            <a:ext cx="609426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HFNO </a:t>
            </a:r>
            <a:r>
              <a:rPr lang="it-IT" sz="40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Setting</a:t>
            </a:r>
            <a:endParaRPr sz="4000" dirty="0"/>
          </a:p>
        </p:txBody>
      </p:sp>
      <p:sp>
        <p:nvSpPr>
          <p:cNvPr id="335" name="Google Shape;335;p15"/>
          <p:cNvSpPr txBox="1"/>
          <p:nvPr/>
        </p:nvSpPr>
        <p:spPr>
          <a:xfrm>
            <a:off x="301861" y="2020264"/>
            <a:ext cx="7702887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V’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as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high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as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possible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according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to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patient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tolerance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;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Minimum FiO₂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sufficient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to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achieve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target SpO₂;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Temperature: 37°C.</a:t>
            </a:r>
            <a:endParaRPr sz="2800"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ea typeface="Poppins Medium"/>
              <a:cs typeface="Poppins Medium" charset="0"/>
              <a:sym typeface="Poppins Medium"/>
            </a:endParaRPr>
          </a:p>
        </p:txBody>
      </p:sp>
      <p:pic>
        <p:nvPicPr>
          <p:cNvPr id="336" name="Google Shape;336;p15" descr="S36rZFZRD-iAZW0oAAI8Ia8hmnw410.png"/>
          <p:cNvPicPr preferRelativeResize="0"/>
          <p:nvPr/>
        </p:nvPicPr>
        <p:blipFill rotWithShape="1">
          <a:blip r:embed="rId3">
            <a:alphaModFix/>
          </a:blip>
          <a:srcRect l="16411" t="4047" r="4262" b="1336"/>
          <a:stretch/>
        </p:blipFill>
        <p:spPr>
          <a:xfrm>
            <a:off x="8040434" y="1595717"/>
            <a:ext cx="3576603" cy="3199456"/>
          </a:xfrm>
          <a:prstGeom prst="rect">
            <a:avLst/>
          </a:prstGeom>
          <a:noFill/>
          <a:ln>
            <a:noFill/>
          </a:ln>
          <a:effectLst>
            <a:outerShdw blurRad="139700" dist="25400" dir="2400000" rotWithShape="0">
              <a:srgbClr val="000000">
                <a:alpha val="74901"/>
              </a:srgbClr>
            </a:outerShdw>
          </a:effec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89E1912-D7F8-3025-0E8D-44A48FAE7646}"/>
              </a:ext>
            </a:extLst>
          </p:cNvPr>
          <p:cNvSpPr/>
          <p:nvPr/>
        </p:nvSpPr>
        <p:spPr>
          <a:xfrm>
            <a:off x="9655629" y="4397829"/>
            <a:ext cx="1578428" cy="2939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Poppins Medium"/>
              <a:buNone/>
            </a:pPr>
            <a:r>
              <a:rPr lang="it-IT" sz="36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HFOT: </a:t>
            </a:r>
            <a:r>
              <a:rPr lang="it-IT" sz="36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adverse</a:t>
            </a:r>
            <a:r>
              <a:rPr lang="it-IT" sz="36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effects</a:t>
            </a:r>
            <a:endParaRPr sz="3600" dirty="0">
              <a:solidFill>
                <a:srgbClr val="FF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98" name="Google Shape;298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 err="1">
                <a:latin typeface="Poppins Medium" charset="0"/>
                <a:ea typeface="Poppins Medium"/>
                <a:cs typeface="Poppins Medium" charset="0"/>
                <a:sym typeface="Poppins Medium"/>
              </a:rPr>
              <a:t>Barotrauma</a:t>
            </a:r>
            <a:endParaRPr dirty="0">
              <a:latin typeface="Poppins Medium" charset="0"/>
              <a:ea typeface="Poppins Medium"/>
              <a:cs typeface="Poppins Medium" charset="0"/>
              <a:sym typeface="Poppins Medium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 err="1">
                <a:latin typeface="Poppins Medium" charset="0"/>
                <a:ea typeface="Poppins Medium"/>
                <a:cs typeface="Poppins Medium" charset="0"/>
                <a:sym typeface="Poppins Medium"/>
              </a:rPr>
              <a:t>Epistaxis</a:t>
            </a:r>
            <a:endParaRPr dirty="0">
              <a:latin typeface="Poppins Medium" charset="0"/>
              <a:ea typeface="Poppins Medium"/>
              <a:cs typeface="Poppins Medium" charset="0"/>
              <a:sym typeface="Poppins Medium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>
                <a:latin typeface="Poppins Medium" charset="0"/>
                <a:ea typeface="Poppins Medium"/>
                <a:cs typeface="Poppins Medium" charset="0"/>
                <a:sym typeface="Poppins Medium"/>
              </a:rPr>
              <a:t>Night </a:t>
            </a:r>
            <a:r>
              <a:rPr lang="it-IT" dirty="0" err="1">
                <a:latin typeface="Poppins Medium" charset="0"/>
                <a:ea typeface="Poppins Medium"/>
                <a:cs typeface="Poppins Medium" charset="0"/>
                <a:sym typeface="Poppins Medium"/>
              </a:rPr>
              <a:t>sweats</a:t>
            </a:r>
            <a:endParaRPr dirty="0">
              <a:latin typeface="Poppins Medium" charset="0"/>
              <a:ea typeface="Poppins Medium"/>
              <a:cs typeface="Poppins Medium" charset="0"/>
              <a:sym typeface="Poppins Medium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 err="1">
                <a:latin typeface="Poppins Medium" charset="0"/>
                <a:ea typeface="Poppins Medium"/>
                <a:cs typeface="Poppins Medium" charset="0"/>
                <a:sym typeface="Poppins Medium"/>
              </a:rPr>
              <a:t>Insomnia</a:t>
            </a:r>
            <a:r>
              <a:rPr lang="it-IT" dirty="0">
                <a:latin typeface="Poppins Medium" charset="0"/>
                <a:ea typeface="Poppins Medium"/>
                <a:cs typeface="Poppins Medium" charset="0"/>
                <a:sym typeface="Poppins Medium"/>
              </a:rPr>
              <a:t> and delirium</a:t>
            </a:r>
            <a:endParaRPr dirty="0">
              <a:latin typeface="Poppins Medium" charset="0"/>
              <a:cs typeface="Poppins Medium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 err="1">
                <a:latin typeface="Poppins Medium" charset="0"/>
                <a:ea typeface="Poppins Medium"/>
                <a:cs typeface="Poppins Medium" charset="0"/>
                <a:sym typeface="Poppins Medium"/>
              </a:rPr>
              <a:t>Nasal</a:t>
            </a:r>
            <a:r>
              <a:rPr lang="it-IT" dirty="0"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dirty="0" err="1">
                <a:latin typeface="Poppins Medium" charset="0"/>
                <a:ea typeface="Poppins Medium"/>
                <a:cs typeface="Poppins Medium" charset="0"/>
                <a:sym typeface="Poppins Medium"/>
              </a:rPr>
              <a:t>discomfort</a:t>
            </a:r>
            <a:endParaRPr dirty="0">
              <a:latin typeface="Poppins Medium" charset="0"/>
              <a:ea typeface="Poppins Medium"/>
              <a:cs typeface="Poppins Medium" charset="0"/>
              <a:sym typeface="Poppins Medium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99" name="Google Shape;299;p10" descr="Pneumotorace ipertes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9982" y="1195653"/>
            <a:ext cx="4055630" cy="4446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"/>
          <p:cNvSpPr txBox="1">
            <a:spLocks noGrp="1"/>
          </p:cNvSpPr>
          <p:nvPr>
            <p:ph type="title" idx="4294967295"/>
          </p:nvPr>
        </p:nvSpPr>
        <p:spPr>
          <a:xfrm>
            <a:off x="1981201" y="170046"/>
            <a:ext cx="8228013" cy="1141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Poppins Medium"/>
              <a:buNone/>
            </a:pPr>
            <a:r>
              <a:rPr lang="it-IT" sz="40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HFOT: </a:t>
            </a:r>
            <a:r>
              <a:rPr lang="it-IT" sz="40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clinical</a:t>
            </a:r>
            <a:r>
              <a:rPr lang="it-IT" sz="40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uses</a:t>
            </a:r>
            <a:r>
              <a:rPr lang="it-IT" sz="40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in RICU</a:t>
            </a:r>
            <a:endParaRPr sz="4000" dirty="0">
              <a:solidFill>
                <a:srgbClr val="FF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20" name="Google Shape;320;p13"/>
          <p:cNvSpPr txBox="1">
            <a:spLocks noGrp="1"/>
          </p:cNvSpPr>
          <p:nvPr>
            <p:ph type="body" idx="4294967295"/>
          </p:nvPr>
        </p:nvSpPr>
        <p:spPr>
          <a:xfrm>
            <a:off x="1981201" y="1341439"/>
            <a:ext cx="8228013" cy="485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609600" lvl="0" indent="-609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Acute </a:t>
            </a: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hypoxemic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 </a:t>
            </a: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respiratory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 </a:t>
            </a: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failure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990600" lvl="1" indent="-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40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CAP,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Viral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 Pneumonia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990600" lvl="1" indent="-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40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Acute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asthma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990600" lvl="1" indent="-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400"/>
              <a:buChar char="•"/>
            </a:pP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Cardiogenic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pulmonary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 edema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ea typeface="Play"/>
              <a:cs typeface="Poppins Medium" charset="0"/>
              <a:sym typeface="Play"/>
            </a:endParaRPr>
          </a:p>
          <a:p>
            <a:pPr marL="990600" lvl="1" indent="-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400"/>
              <a:buChar char="•"/>
            </a:pP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Pulmonary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embolism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990600" lvl="1" indent="-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40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COPD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exacerbation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, IPF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exacerbation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609600" lvl="0" indent="-609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Post-extubation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 </a:t>
            </a: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period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609600" lvl="0" indent="-609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Pre-intubation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609600" lvl="0" indent="-609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Bronchoscopy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 and </a:t>
            </a: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others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 invasive </a:t>
            </a: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procedures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609600" lvl="0" indent="-609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lay"/>
                <a:cs typeface="Poppins Medium" charset="0"/>
                <a:sym typeface="Play"/>
              </a:rPr>
              <a:t>Palliative care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6096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endParaRPr dirty="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21" name="Google Shape;321;p13"/>
          <p:cNvSpPr txBox="1"/>
          <p:nvPr/>
        </p:nvSpPr>
        <p:spPr>
          <a:xfrm>
            <a:off x="6747310" y="6194426"/>
            <a:ext cx="40735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Ricard, </a:t>
            </a:r>
            <a:r>
              <a:rPr lang="it-IT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Minerva Anestesiol</a:t>
            </a: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2012, mod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"/>
          <p:cNvSpPr txBox="1"/>
          <p:nvPr/>
        </p:nvSpPr>
        <p:spPr>
          <a:xfrm>
            <a:off x="1594087" y="393701"/>
            <a:ext cx="9213823" cy="58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Which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patients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could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benefit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from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HFOT?</a:t>
            </a:r>
            <a:endParaRPr dirty="0"/>
          </a:p>
        </p:txBody>
      </p:sp>
      <p:sp>
        <p:nvSpPr>
          <p:cNvPr id="328" name="Google Shape;328;p14"/>
          <p:cNvSpPr txBox="1"/>
          <p:nvPr/>
        </p:nvSpPr>
        <p:spPr>
          <a:xfrm>
            <a:off x="2279651" y="1519239"/>
            <a:ext cx="7561263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Obstructive</a:t>
            </a:r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Pulmonary</a:t>
            </a:r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Disease</a:t>
            </a:r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: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	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Asthma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;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Emphysema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;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Lung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Cancer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285750" marR="0" lvl="0" indent="-1079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endParaRPr sz="2800"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ea typeface="Poppins Medium"/>
              <a:cs typeface="Poppins Medium" charset="0"/>
              <a:sym typeface="Poppins Medium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Restrictive</a:t>
            </a:r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Lung</a:t>
            </a:r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Disease</a:t>
            </a:r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: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	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Pulmonary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Fibrosis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;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Pneumoconiosis</a:t>
            </a:r>
            <a:endParaRPr sz="2800"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ea typeface="Poppins Medium"/>
              <a:cs typeface="Poppins Medium" charset="0"/>
              <a:sym typeface="Poppins Medium"/>
            </a:endParaRPr>
          </a:p>
          <a:p>
            <a:pPr marL="285750" marR="0" lvl="0" indent="-1079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endParaRPr sz="2800"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ea typeface="Poppins Medium"/>
              <a:cs typeface="Poppins Medium" charset="0"/>
              <a:sym typeface="Poppins Medium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Pneumonia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: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	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Flu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; COVID-19…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ea typeface="Poppins Medium"/>
              <a:cs typeface="Poppins Medium" charset="0"/>
              <a:sym typeface="Poppins Medium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Atelectasis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: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	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Post-op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patients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; </a:t>
            </a: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chest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trauma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"/>
          <p:cNvSpPr txBox="1">
            <a:spLocks noGrp="1"/>
          </p:cNvSpPr>
          <p:nvPr>
            <p:ph type="body" idx="1"/>
          </p:nvPr>
        </p:nvSpPr>
        <p:spPr>
          <a:xfrm>
            <a:off x="838200" y="987136"/>
            <a:ext cx="10515600" cy="477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20"/>
              <a:buNone/>
            </a:pPr>
            <a:r>
              <a:rPr lang="it-IT" sz="3200" b="1" dirty="0" err="1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Main</a:t>
            </a:r>
            <a:r>
              <a:rPr lang="it-IT" sz="3200" b="1" dirty="0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use</a:t>
            </a:r>
            <a:r>
              <a:rPr lang="it-IT" sz="3200" b="1" dirty="0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of</a:t>
            </a:r>
            <a:r>
              <a:rPr lang="it-IT" sz="3200" b="1" dirty="0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HFOT in the RICU:</a:t>
            </a: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20"/>
              <a:buNone/>
            </a:pPr>
            <a:r>
              <a:rPr lang="it-IT" sz="3200" b="1" dirty="0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treatment </a:t>
            </a:r>
            <a:r>
              <a:rPr lang="it-IT" sz="3200" b="1" dirty="0" err="1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of</a:t>
            </a:r>
            <a:r>
              <a:rPr lang="it-IT" sz="3200" b="1" dirty="0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 </a:t>
            </a:r>
            <a:r>
              <a:rPr lang="it-IT" sz="3200" b="1" dirty="0" err="1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hypoxemic</a:t>
            </a:r>
            <a:r>
              <a:rPr lang="it-IT" sz="3200" b="1" dirty="0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ARF (e.g., P/F &lt; 300)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20"/>
              <a:buNone/>
            </a:pPr>
            <a:endParaRPr dirty="0">
              <a:solidFill>
                <a:srgbClr val="FF0000"/>
              </a:solidFill>
              <a:latin typeface="Poppins Medium" charset="0"/>
              <a:cs typeface="Poppins Medium" charset="0"/>
            </a:endParaRPr>
          </a:p>
          <a:p>
            <a:pPr marL="247275" lvl="0" indent="-247275" algn="just" rtl="0">
              <a:lnSpc>
                <a:spcPct val="150000"/>
              </a:lnSpc>
              <a:spcBef>
                <a:spcPts val="562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Alternative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to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other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high-flow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oxygen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therapy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systems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247275" lvl="0" indent="-247275" algn="just" rtl="0">
              <a:lnSpc>
                <a:spcPct val="150000"/>
              </a:lnSpc>
              <a:spcBef>
                <a:spcPts val="562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Alternative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to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NIV or alternate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to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NIV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during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breaks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ea typeface="Poppins Medium"/>
              <a:cs typeface="Poppins Medium" charset="0"/>
              <a:sym typeface="Poppins Medium"/>
            </a:endParaRPr>
          </a:p>
          <a:p>
            <a:pPr marL="247275" lvl="0" indent="-247275" algn="just" rtl="0">
              <a:lnSpc>
                <a:spcPct val="150000"/>
              </a:lnSpc>
              <a:spcBef>
                <a:spcPts val="562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ROX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index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: SpO₂/FiO₂ / RR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cs typeface="Poppins Medium" charset="0"/>
            </a:endParaRPr>
          </a:p>
          <a:p>
            <a:pPr marL="247275" lvl="0" indent="-122815" algn="just" rtl="0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</a:pPr>
            <a:endParaRPr dirty="0"/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4375" y="101600"/>
            <a:ext cx="5683250" cy="2166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7875" y="2268538"/>
            <a:ext cx="8096250" cy="44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4125" y="0"/>
            <a:ext cx="4198938" cy="2592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6989" y="3254375"/>
            <a:ext cx="7088187" cy="175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9"/>
          <p:cNvSpPr txBox="1"/>
          <p:nvPr/>
        </p:nvSpPr>
        <p:spPr>
          <a:xfrm>
            <a:off x="2314936" y="411415"/>
            <a:ext cx="7593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HFOT: </a:t>
            </a:r>
            <a:r>
              <a:rPr lang="it-IT" sz="4000" b="1" dirty="0" err="1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Clinical</a:t>
            </a:r>
            <a:r>
              <a:rPr lang="it-IT" sz="4000" b="1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use</a:t>
            </a:r>
            <a:r>
              <a:rPr lang="it-IT" sz="4000" b="1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in RICU</a:t>
            </a:r>
            <a:endParaRPr b="1" dirty="0">
              <a:latin typeface="Poppins Medium" charset="0"/>
              <a:cs typeface="Poppins Medium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6519" y="1756063"/>
            <a:ext cx="6218960" cy="4664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" descr="Celestia-R1---OverlayContentH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"/>
            <a:ext cx="12189883" cy="685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"/>
          <p:cNvSpPr txBox="1">
            <a:spLocks noGrp="1"/>
          </p:cNvSpPr>
          <p:nvPr>
            <p:ph type="title"/>
          </p:nvPr>
        </p:nvSpPr>
        <p:spPr>
          <a:xfrm>
            <a:off x="762000" y="571500"/>
            <a:ext cx="10668000" cy="762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AGENDA</a:t>
            </a:r>
            <a:endParaRPr sz="4800" b="1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95" name="Google Shape;195;p2"/>
          <p:cNvGrpSpPr/>
          <p:nvPr/>
        </p:nvGrpSpPr>
        <p:grpSpPr>
          <a:xfrm>
            <a:off x="762000" y="1714500"/>
            <a:ext cx="10668000" cy="1143000"/>
            <a:chOff x="762000" y="1714500"/>
            <a:chExt cx="10668000" cy="1143000"/>
          </a:xfrm>
        </p:grpSpPr>
        <p:sp>
          <p:nvSpPr>
            <p:cNvPr id="196" name="Google Shape;196;p2"/>
            <p:cNvSpPr/>
            <p:nvPr/>
          </p:nvSpPr>
          <p:spPr>
            <a:xfrm>
              <a:off x="762000" y="1714500"/>
              <a:ext cx="10668000" cy="1143000"/>
            </a:xfrm>
            <a:prstGeom prst="roundRect">
              <a:avLst>
                <a:gd name="adj" fmla="val 8333"/>
              </a:avLst>
            </a:prstGeom>
            <a:solidFill>
              <a:srgbClr val="F8F9FA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62000" y="1714500"/>
              <a:ext cx="76200" cy="1143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 txBox="1"/>
            <p:nvPr/>
          </p:nvSpPr>
          <p:spPr>
            <a:xfrm>
              <a:off x="1047750" y="1714500"/>
              <a:ext cx="10096500" cy="114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28575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200" b="1" dirty="0">
                  <a:solidFill>
                    <a:srgbClr val="FF0000"/>
                  </a:solidFill>
                  <a:latin typeface="Poppins"/>
                  <a:ea typeface="Poppins"/>
                  <a:cs typeface="Poppins"/>
                  <a:sym typeface="Poppins"/>
                </a:rPr>
                <a:t>01</a:t>
              </a:r>
              <a:endParaRPr sz="32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4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Physiological</a:t>
              </a:r>
              <a:r>
                <a:rPr lang="it-IT" sz="2400" b="0" dirty="0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and </a:t>
              </a:r>
              <a:r>
                <a:rPr lang="it-IT" sz="24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clinical</a:t>
              </a:r>
              <a:r>
                <a:rPr lang="it-IT" sz="2400" b="0" dirty="0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  <a:r>
                <a:rPr lang="it-IT" sz="24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effects</a:t>
              </a:r>
              <a:r>
                <a:rPr lang="it-IT" sz="2400" b="0" dirty="0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  <a:r>
                <a:rPr lang="it-IT" sz="24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of</a:t>
              </a:r>
              <a:r>
                <a:rPr lang="it-IT" sz="2400" b="0" dirty="0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HFNC</a:t>
              </a:r>
              <a:endParaRPr sz="2400" b="0" dirty="0">
                <a:solidFill>
                  <a:srgbClr val="333333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grpSp>
        <p:nvGrpSpPr>
          <p:cNvPr id="199" name="Google Shape;199;p2"/>
          <p:cNvGrpSpPr/>
          <p:nvPr/>
        </p:nvGrpSpPr>
        <p:grpSpPr>
          <a:xfrm>
            <a:off x="762000" y="3048000"/>
            <a:ext cx="10668000" cy="1143000"/>
            <a:chOff x="762000" y="3048000"/>
            <a:chExt cx="10668000" cy="1143000"/>
          </a:xfrm>
        </p:grpSpPr>
        <p:sp>
          <p:nvSpPr>
            <p:cNvPr id="200" name="Google Shape;200;p2"/>
            <p:cNvSpPr/>
            <p:nvPr/>
          </p:nvSpPr>
          <p:spPr>
            <a:xfrm>
              <a:off x="762000" y="3048000"/>
              <a:ext cx="10668000" cy="1143000"/>
            </a:xfrm>
            <a:prstGeom prst="roundRect">
              <a:avLst>
                <a:gd name="adj" fmla="val 8333"/>
              </a:avLst>
            </a:prstGeom>
            <a:solidFill>
              <a:srgbClr val="F8F9FA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62000" y="3048000"/>
              <a:ext cx="76200" cy="1143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 txBox="1"/>
            <p:nvPr/>
          </p:nvSpPr>
          <p:spPr>
            <a:xfrm>
              <a:off x="1047750" y="3048000"/>
              <a:ext cx="10096500" cy="114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28575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200" b="1" dirty="0">
                  <a:solidFill>
                    <a:srgbClr val="FF0000"/>
                  </a:solidFill>
                  <a:latin typeface="Poppins"/>
                  <a:ea typeface="Poppins"/>
                  <a:cs typeface="Poppins"/>
                  <a:sym typeface="Poppins"/>
                </a:rPr>
                <a:t>02</a:t>
              </a:r>
              <a:endParaRPr sz="32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4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Clinical</a:t>
              </a:r>
              <a:r>
                <a:rPr lang="it-IT" sz="2400" b="0" dirty="0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  <a:r>
                <a:rPr lang="it-IT" sz="24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use</a:t>
              </a:r>
              <a:r>
                <a:rPr lang="it-IT" sz="2400" b="0" dirty="0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in the IRCU</a:t>
              </a:r>
              <a:endParaRPr sz="2400" b="0" dirty="0">
                <a:solidFill>
                  <a:srgbClr val="333333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grpSp>
        <p:nvGrpSpPr>
          <p:cNvPr id="203" name="Google Shape;203;p2"/>
          <p:cNvGrpSpPr/>
          <p:nvPr/>
        </p:nvGrpSpPr>
        <p:grpSpPr>
          <a:xfrm>
            <a:off x="762000" y="4381500"/>
            <a:ext cx="10668000" cy="1524000"/>
            <a:chOff x="762000" y="4381500"/>
            <a:chExt cx="10668000" cy="1524000"/>
          </a:xfrm>
        </p:grpSpPr>
        <p:sp>
          <p:nvSpPr>
            <p:cNvPr id="204" name="Google Shape;204;p2"/>
            <p:cNvSpPr/>
            <p:nvPr/>
          </p:nvSpPr>
          <p:spPr>
            <a:xfrm>
              <a:off x="762000" y="4381500"/>
              <a:ext cx="10668000" cy="1524000"/>
            </a:xfrm>
            <a:prstGeom prst="roundRect">
              <a:avLst>
                <a:gd name="adj" fmla="val 6250"/>
              </a:avLst>
            </a:prstGeom>
            <a:solidFill>
              <a:srgbClr val="F8F9FA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762000" y="4381500"/>
              <a:ext cx="76200" cy="15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 txBox="1"/>
            <p:nvPr/>
          </p:nvSpPr>
          <p:spPr>
            <a:xfrm>
              <a:off x="1047750" y="4381500"/>
              <a:ext cx="100965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28575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200" b="1" dirty="0">
                  <a:solidFill>
                    <a:srgbClr val="FF0000"/>
                  </a:solidFill>
                  <a:latin typeface="Poppins"/>
                  <a:ea typeface="Poppins"/>
                  <a:cs typeface="Poppins"/>
                  <a:sym typeface="Poppins"/>
                </a:rPr>
                <a:t>03</a:t>
              </a:r>
              <a:endParaRPr sz="32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Use</a:t>
              </a:r>
              <a:r>
                <a:rPr lang="it-IT" sz="2000" b="0" dirty="0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  <a:r>
                <a:rPr lang="it-IT" sz="20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of</a:t>
              </a:r>
              <a:r>
                <a:rPr lang="it-IT" sz="2000" b="0" dirty="0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  <a:r>
                <a:rPr lang="it-IT" sz="20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advanced</a:t>
              </a:r>
              <a:r>
                <a:rPr lang="it-IT" sz="2000" b="0" dirty="0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  <a:r>
                <a:rPr lang="it-IT" sz="20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technologies</a:t>
              </a:r>
              <a:r>
                <a:rPr lang="it-IT" sz="2000" b="0" dirty="0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  <a:r>
                <a:rPr lang="it-IT" sz="20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to</a:t>
              </a:r>
              <a:r>
                <a:rPr lang="it-IT" sz="2000" b="0" dirty="0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  <a:r>
                <a:rPr lang="it-IT" sz="20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assess</a:t>
              </a:r>
              <a:r>
                <a:rPr lang="it-IT" sz="2000" b="0" dirty="0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HFNC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clinical</a:t>
              </a:r>
              <a:r>
                <a:rPr lang="it-IT" sz="2000" b="0" dirty="0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  <a:r>
                <a:rPr lang="it-IT" sz="20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effect</a:t>
              </a:r>
              <a:r>
                <a:rPr lang="it-IT" sz="2000" b="0" dirty="0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at the </a:t>
              </a:r>
              <a:r>
                <a:rPr lang="it-IT" sz="2000" b="0" dirty="0" err="1">
                  <a:solidFill>
                    <a:srgbClr val="33333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bedside</a:t>
              </a:r>
              <a:endParaRPr sz="2000" b="0" dirty="0">
                <a:solidFill>
                  <a:srgbClr val="333333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20" descr="IMG_37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5772" y="1044587"/>
            <a:ext cx="7582477" cy="568835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0"/>
          <p:cNvSpPr txBox="1"/>
          <p:nvPr/>
        </p:nvSpPr>
        <p:spPr>
          <a:xfrm>
            <a:off x="-2932185" y="296417"/>
            <a:ext cx="889158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AE-COPD</a:t>
            </a:r>
            <a:endParaRPr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1"/>
          <p:cNvSpPr txBox="1"/>
          <p:nvPr/>
        </p:nvSpPr>
        <p:spPr>
          <a:xfrm>
            <a:off x="1299442" y="615949"/>
            <a:ext cx="88915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AE-COPD</a:t>
            </a:r>
            <a:endParaRPr dirty="0">
              <a:latin typeface="Poppins Medium" charset="0"/>
              <a:cs typeface="Poppins Medium" charset="0"/>
            </a:endParaRPr>
          </a:p>
        </p:txBody>
      </p:sp>
      <p:sp>
        <p:nvSpPr>
          <p:cNvPr id="377" name="Google Shape;377;p21"/>
          <p:cNvSpPr txBox="1"/>
          <p:nvPr/>
        </p:nvSpPr>
        <p:spPr>
          <a:xfrm>
            <a:off x="1573974" y="1835341"/>
            <a:ext cx="9111738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HFOT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prolongs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expiratory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time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,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thereby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reducing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respiratory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rate and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dynamic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hyperinflation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.</a:t>
            </a:r>
            <a:endParaRPr dirty="0">
              <a:latin typeface="Poppins Medium" charset="0"/>
              <a:cs typeface="Poppins Medium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It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may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be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used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in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patients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with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pH 7.30–7.35 or in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those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who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do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not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tolerate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NIV.</a:t>
            </a:r>
            <a:endParaRPr dirty="0">
              <a:latin typeface="Poppins Medium" charset="0"/>
              <a:cs typeface="Poppins Medium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The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use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of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HFNC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alternated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with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low-flow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oxygen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therapy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improves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respiratory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rate and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reduces</a:t>
            </a:r>
            <a:r>
              <a:rPr lang="it-IT" sz="2400" b="0" i="0" u="none" strike="noStrike" dirty="0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400" b="0" i="0" u="none" strike="noStrike" dirty="0" err="1">
                <a:solidFill>
                  <a:schemeClr val="dk1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symptoms</a:t>
            </a:r>
            <a:endParaRPr sz="2400" b="0" i="0" u="none" strike="noStrike" dirty="0">
              <a:solidFill>
                <a:schemeClr val="dk1"/>
              </a:solidFill>
              <a:latin typeface="Poppins Medium" charset="0"/>
              <a:ea typeface="Poppins"/>
              <a:cs typeface="Poppins Medium" charset="0"/>
              <a:sym typeface="Poppins"/>
            </a:endParaRP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2"/>
          <p:cNvSpPr txBox="1">
            <a:spLocks noGrp="1"/>
          </p:cNvSpPr>
          <p:nvPr>
            <p:ph type="title"/>
          </p:nvPr>
        </p:nvSpPr>
        <p:spPr>
          <a:xfrm>
            <a:off x="725100" y="0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Play"/>
              <a:buNone/>
            </a:pPr>
            <a:r>
              <a:rPr lang="it-IT" sz="4000" b="1" dirty="0">
                <a:solidFill>
                  <a:srgbClr val="FF0000"/>
                </a:solidFill>
                <a:latin typeface="Poppins Medium" charset="0"/>
                <a:cs typeface="Poppins Medium" charset="0"/>
              </a:rPr>
              <a:t>AE-ILD</a:t>
            </a:r>
            <a:r>
              <a:rPr lang="it-IT" sz="4000" dirty="0">
                <a:latin typeface="Poppins Medium" charset="0"/>
                <a:cs typeface="Poppins Medium" charset="0"/>
              </a:rPr>
              <a:t> </a:t>
            </a:r>
            <a:endParaRPr sz="4000" dirty="0">
              <a:latin typeface="Poppins Medium" charset="0"/>
              <a:cs typeface="Poppins Medium" charset="0"/>
            </a:endParaRPr>
          </a:p>
        </p:txBody>
      </p:sp>
      <p:pic>
        <p:nvPicPr>
          <p:cNvPr id="383" name="Google Shape;383;p22" descr="IMG_31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2214" y="1165410"/>
            <a:ext cx="4920853" cy="4920853"/>
          </a:xfrm>
          <a:prstGeom prst="rect">
            <a:avLst/>
          </a:prstGeom>
          <a:noFill/>
          <a:ln>
            <a:noFill/>
          </a:ln>
          <a:effectLst>
            <a:outerShdw blurRad="139700" dist="25400" dir="2400000" rotWithShape="0">
              <a:srgbClr val="000000">
                <a:alpha val="74901"/>
              </a:srgbClr>
            </a:outerShdw>
          </a:effectLst>
        </p:spPr>
      </p:pic>
      <p:grpSp>
        <p:nvGrpSpPr>
          <p:cNvPr id="384" name="Google Shape;384;p22"/>
          <p:cNvGrpSpPr/>
          <p:nvPr/>
        </p:nvGrpSpPr>
        <p:grpSpPr>
          <a:xfrm rot="960000">
            <a:off x="4761925" y="3080015"/>
            <a:ext cx="149545" cy="82170"/>
            <a:chOff x="-1" y="0"/>
            <a:chExt cx="212685" cy="116861"/>
          </a:xfrm>
        </p:grpSpPr>
        <p:sp>
          <p:nvSpPr>
            <p:cNvPr id="385" name="Google Shape;385;p22"/>
            <p:cNvSpPr/>
            <p:nvPr/>
          </p:nvSpPr>
          <p:spPr>
            <a:xfrm>
              <a:off x="6350" y="6349"/>
              <a:ext cx="199984" cy="104162"/>
            </a:xfrm>
            <a:prstGeom prst="roundRect">
              <a:avLst>
                <a:gd name="adj" fmla="val 50000"/>
              </a:avLst>
            </a:prstGeom>
            <a:solidFill>
              <a:srgbClr val="B6854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6" name="Google Shape;386;p22" descr="Rettangolo arrotondato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212685" cy="11686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/>
          <p:nvPr/>
        </p:nvSpPr>
        <p:spPr>
          <a:xfrm>
            <a:off x="2716213" y="6332539"/>
            <a:ext cx="777240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it-IT" sz="1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Koyauchi T, et al. </a:t>
            </a:r>
            <a:r>
              <a:rPr lang="it-IT" sz="1400" i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Respiration </a:t>
            </a:r>
            <a:r>
              <a:rPr lang="it-IT" sz="1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2018;96:323</a:t>
            </a:r>
            <a:endParaRPr/>
          </a:p>
        </p:txBody>
      </p:sp>
      <p:pic>
        <p:nvPicPr>
          <p:cNvPr id="393" name="Google Shape;393;p23" descr="C:\Users\vianello\Documents\PDF Architect\Images\Snapshots\respiration 2018 III Page 04 Snapshot 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751" y="2420939"/>
            <a:ext cx="9077325" cy="2376487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3"/>
          <p:cNvSpPr/>
          <p:nvPr/>
        </p:nvSpPr>
        <p:spPr>
          <a:xfrm>
            <a:off x="734521" y="578448"/>
            <a:ext cx="1070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Outcomes</a:t>
            </a:r>
            <a:r>
              <a:rPr lang="it-IT" sz="36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in </a:t>
            </a:r>
            <a:r>
              <a:rPr lang="it-IT" sz="36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patients</a:t>
            </a:r>
            <a:r>
              <a:rPr lang="it-IT" sz="36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with</a:t>
            </a:r>
            <a:r>
              <a:rPr lang="it-IT" sz="36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hypoxemic</a:t>
            </a:r>
            <a:r>
              <a:rPr lang="it-IT" sz="36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ARF-ILD </a:t>
            </a:r>
            <a:endParaRPr sz="3600" b="1" dirty="0">
              <a:solidFill>
                <a:srgbClr val="FF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95" name="Google Shape;395;p23"/>
          <p:cNvSpPr/>
          <p:nvPr/>
        </p:nvSpPr>
        <p:spPr>
          <a:xfrm>
            <a:off x="2351088" y="5229225"/>
            <a:ext cx="756126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Better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tollerance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!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6275" y="1341438"/>
            <a:ext cx="5689600" cy="4824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3389" y="6286501"/>
            <a:ext cx="2232025" cy="455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4" descr="C:\Users\vianello\Documents\PDF Architect\Images\Snapshots\1753466619847130 Page 01 Snapshot 0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5575" y="115889"/>
            <a:ext cx="4217988" cy="1106487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4"/>
          <p:cNvSpPr txBox="1"/>
          <p:nvPr/>
        </p:nvSpPr>
        <p:spPr>
          <a:xfrm>
            <a:off x="2063750" y="6464301"/>
            <a:ext cx="828040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Vianello et al,</a:t>
            </a:r>
            <a:r>
              <a:rPr lang="it-IT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Ther Adv Resp Dis  </a:t>
            </a: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25" descr="C:\Users\vianello\Documents\PDF Architect\Images\Snapshots\1753466619847130 Page 09 Snapshot 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9650" y="620714"/>
            <a:ext cx="7632700" cy="5703887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5"/>
          <p:cNvSpPr txBox="1"/>
          <p:nvPr/>
        </p:nvSpPr>
        <p:spPr>
          <a:xfrm>
            <a:off x="1847850" y="6453189"/>
            <a:ext cx="828040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Vianello et al,</a:t>
            </a:r>
            <a:r>
              <a:rPr lang="it-IT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Ther Adv Resp Dis  </a:t>
            </a: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/>
          </a:p>
        </p:txBody>
      </p:sp>
      <p:sp>
        <p:nvSpPr>
          <p:cNvPr id="412" name="Google Shape;412;p25"/>
          <p:cNvSpPr/>
          <p:nvPr/>
        </p:nvSpPr>
        <p:spPr>
          <a:xfrm>
            <a:off x="8040688" y="4724400"/>
            <a:ext cx="1008062" cy="433388"/>
          </a:xfrm>
          <a:prstGeom prst="rect">
            <a:avLst/>
          </a:prstGeom>
          <a:solidFill>
            <a:srgbClr val="0F6FC6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25"/>
          <p:cNvSpPr/>
          <p:nvPr/>
        </p:nvSpPr>
        <p:spPr>
          <a:xfrm>
            <a:off x="8040688" y="2852738"/>
            <a:ext cx="1008062" cy="431800"/>
          </a:xfrm>
          <a:prstGeom prst="rect">
            <a:avLst/>
          </a:prstGeom>
          <a:solidFill>
            <a:srgbClr val="0F6FC6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5"/>
          <p:cNvSpPr/>
          <p:nvPr/>
        </p:nvSpPr>
        <p:spPr>
          <a:xfrm>
            <a:off x="1919289" y="6381750"/>
            <a:ext cx="4752975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Overall</a:t>
            </a:r>
            <a:r>
              <a:rPr lang="it-IT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IRCU </a:t>
            </a:r>
            <a:r>
              <a:rPr lang="it-IT" sz="2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mortality</a:t>
            </a:r>
            <a:r>
              <a:rPr lang="it-IT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rate: 47.1%</a:t>
            </a:r>
            <a:endParaRPr sz="20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6"/>
          <p:cNvGrpSpPr/>
          <p:nvPr/>
        </p:nvGrpSpPr>
        <p:grpSpPr>
          <a:xfrm>
            <a:off x="2891631" y="133348"/>
            <a:ext cx="6480175" cy="6481763"/>
            <a:chOff x="1331640" y="188640"/>
            <a:chExt cx="6480720" cy="6480720"/>
          </a:xfrm>
        </p:grpSpPr>
        <p:pic>
          <p:nvPicPr>
            <p:cNvPr id="421" name="Google Shape;421;p26" descr="Timeline Icon, vector - 1276118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31640" y="188640"/>
              <a:ext cx="6480720" cy="6480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26"/>
            <p:cNvSpPr txBox="1"/>
            <p:nvPr/>
          </p:nvSpPr>
          <p:spPr>
            <a:xfrm rot="-5400000">
              <a:off x="2920941" y="2446649"/>
              <a:ext cx="935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2014</a:t>
              </a:r>
              <a:endParaRPr/>
            </a:p>
          </p:txBody>
        </p:sp>
        <p:sp>
          <p:nvSpPr>
            <p:cNvPr id="423" name="Google Shape;423;p26"/>
            <p:cNvSpPr txBox="1"/>
            <p:nvPr/>
          </p:nvSpPr>
          <p:spPr>
            <a:xfrm rot="-5400000">
              <a:off x="4283996" y="2563497"/>
              <a:ext cx="701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2019</a:t>
              </a:r>
              <a:endParaRPr/>
            </a:p>
          </p:txBody>
        </p:sp>
        <p:sp>
          <p:nvSpPr>
            <p:cNvPr id="424" name="Google Shape;424;p26"/>
            <p:cNvSpPr txBox="1"/>
            <p:nvPr/>
          </p:nvSpPr>
          <p:spPr>
            <a:xfrm rot="-5400000">
              <a:off x="5450851" y="2563495"/>
              <a:ext cx="860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2023</a:t>
              </a:r>
              <a:endParaRPr/>
            </a:p>
          </p:txBody>
        </p:sp>
        <p:sp>
          <p:nvSpPr>
            <p:cNvPr id="425" name="Google Shape;425;p26"/>
            <p:cNvSpPr txBox="1"/>
            <p:nvPr/>
          </p:nvSpPr>
          <p:spPr>
            <a:xfrm>
              <a:off x="3167125" y="3892812"/>
              <a:ext cx="612720" cy="400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NIV</a:t>
              </a:r>
              <a:endParaRPr dirty="0">
                <a:solidFill>
                  <a:srgbClr val="FF0000"/>
                </a:solidFill>
              </a:endParaRPr>
            </a:p>
          </p:txBody>
        </p:sp>
        <p:sp>
          <p:nvSpPr>
            <p:cNvPr id="426" name="Google Shape;426;p26"/>
            <p:cNvSpPr txBox="1"/>
            <p:nvPr/>
          </p:nvSpPr>
          <p:spPr>
            <a:xfrm>
              <a:off x="3923873" y="3892812"/>
              <a:ext cx="1584309" cy="400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 dirty="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NIV+HFNO</a:t>
              </a:r>
              <a:endParaRPr dirty="0">
                <a:solidFill>
                  <a:srgbClr val="FF0000"/>
                </a:solidFill>
              </a:endParaRPr>
            </a:p>
          </p:txBody>
        </p:sp>
        <p:sp>
          <p:nvSpPr>
            <p:cNvPr id="427" name="Google Shape;427;p26"/>
            <p:cNvSpPr txBox="1"/>
            <p:nvPr/>
          </p:nvSpPr>
          <p:spPr>
            <a:xfrm>
              <a:off x="5531859" y="3892812"/>
              <a:ext cx="912506" cy="400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HFNO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428" name="Google Shape;428;p26"/>
          <p:cNvSpPr/>
          <p:nvPr/>
        </p:nvSpPr>
        <p:spPr>
          <a:xfrm>
            <a:off x="982663" y="242889"/>
            <a:ext cx="1029811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 err="1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Respiratory</a:t>
            </a: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support</a:t>
            </a: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for</a:t>
            </a: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ILD-related</a:t>
            </a: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ARF </a:t>
            </a:r>
            <a:endParaRPr dirty="0">
              <a:solidFill>
                <a:srgbClr val="FF0000"/>
              </a:solidFill>
              <a:latin typeface="Poppins Medium" charset="0"/>
              <a:cs typeface="Poppins Medium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and </a:t>
            </a:r>
            <a:r>
              <a:rPr lang="it-IT" sz="2800" b="1" dirty="0" err="1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mortality</a:t>
            </a: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rate</a:t>
            </a:r>
            <a:endParaRPr dirty="0">
              <a:solidFill>
                <a:srgbClr val="FF0000"/>
              </a:solidFill>
              <a:latin typeface="Poppins Medium" charset="0"/>
              <a:cs typeface="Poppins Medium" charset="0"/>
            </a:endParaRPr>
          </a:p>
        </p:txBody>
      </p:sp>
      <p:sp>
        <p:nvSpPr>
          <p:cNvPr id="429" name="Google Shape;429;p26"/>
          <p:cNvSpPr txBox="1"/>
          <p:nvPr/>
        </p:nvSpPr>
        <p:spPr>
          <a:xfrm>
            <a:off x="4538623" y="1844675"/>
            <a:ext cx="801007" cy="369332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55%</a:t>
            </a:r>
            <a:endParaRPr dirty="0"/>
          </a:p>
        </p:txBody>
      </p:sp>
      <p:sp>
        <p:nvSpPr>
          <p:cNvPr id="430" name="Google Shape;430;p26"/>
          <p:cNvSpPr txBox="1"/>
          <p:nvPr/>
        </p:nvSpPr>
        <p:spPr>
          <a:xfrm>
            <a:off x="7146315" y="1844675"/>
            <a:ext cx="658742" cy="369332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30%</a:t>
            </a:r>
            <a:endParaRPr dirty="0"/>
          </a:p>
        </p:txBody>
      </p:sp>
      <p:sp>
        <p:nvSpPr>
          <p:cNvPr id="431" name="Google Shape;431;p26"/>
          <p:cNvSpPr txBox="1"/>
          <p:nvPr/>
        </p:nvSpPr>
        <p:spPr>
          <a:xfrm>
            <a:off x="5793905" y="1844675"/>
            <a:ext cx="801007" cy="369332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47%</a:t>
            </a:r>
            <a:endParaRPr/>
          </a:p>
        </p:txBody>
      </p:sp>
      <p:sp>
        <p:nvSpPr>
          <p:cNvPr id="432" name="Google Shape;432;p26"/>
          <p:cNvSpPr txBox="1"/>
          <p:nvPr/>
        </p:nvSpPr>
        <p:spPr>
          <a:xfrm>
            <a:off x="7161810" y="6125300"/>
            <a:ext cx="60942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F. </a:t>
            </a:r>
            <a:r>
              <a:rPr lang="it-IT" sz="18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Lionello </a:t>
            </a:r>
            <a:r>
              <a:rPr lang="it-IT" sz="1800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et</a:t>
            </a:r>
            <a:r>
              <a:rPr lang="it-IT" sz="18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al.  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J. </a:t>
            </a:r>
            <a:r>
              <a:rPr lang="it-IT" sz="1800" b="0" i="1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Clin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it-IT" sz="1800" b="0" i="1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Med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it-IT" sz="1800" b="0" i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it-IT" sz="1800" b="1" i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r>
              <a:rPr lang="it-IT" sz="1800" b="0" i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r>
              <a:rPr lang="it-IT" sz="1800" b="0" i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(5),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8"/>
          <p:cNvSpPr txBox="1"/>
          <p:nvPr/>
        </p:nvSpPr>
        <p:spPr>
          <a:xfrm>
            <a:off x="2246313" y="290671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28"/>
          <p:cNvSpPr txBox="1"/>
          <p:nvPr/>
        </p:nvSpPr>
        <p:spPr>
          <a:xfrm>
            <a:off x="1558926" y="1557339"/>
            <a:ext cx="8964613" cy="378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Arial" pitchFamily="34" charset="0"/>
              <a:buChar char="•"/>
            </a:pP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HFOT can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immediately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improve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oxygenation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in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patients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with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AE-ILD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whose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hARF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cannot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be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controlled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with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standard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oxygen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therapy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;</a:t>
            </a:r>
            <a:endParaRPr dirty="0">
              <a:latin typeface="Poppins Medium" charset="0"/>
              <a:cs typeface="Poppins Medium" charset="0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Arial" pitchFamily="34" charset="0"/>
              <a:buChar char="•"/>
            </a:pPr>
            <a:endParaRPr sz="2400" dirty="0">
              <a:solidFill>
                <a:schemeClr val="dk1"/>
              </a:solidFill>
              <a:latin typeface="Poppins Medium" charset="0"/>
              <a:ea typeface="Poppins Medium"/>
              <a:cs typeface="Poppins Medium" charset="0"/>
              <a:sym typeface="Poppins Medium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Arial" pitchFamily="34" charset="0"/>
              <a:buChar char="•"/>
            </a:pP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HFOT can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decrease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the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need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for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ETI;</a:t>
            </a:r>
            <a:endParaRPr dirty="0">
              <a:latin typeface="Poppins Medium" charset="0"/>
              <a:cs typeface="Poppins Medium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</a:pPr>
            <a:endParaRPr sz="2400" dirty="0">
              <a:solidFill>
                <a:schemeClr val="dk1"/>
              </a:solidFill>
              <a:latin typeface="Poppins Medium" charset="0"/>
              <a:ea typeface="Poppins Medium"/>
              <a:cs typeface="Poppins Medium" charset="0"/>
              <a:sym typeface="Poppins Medium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Arial" pitchFamily="34" charset="0"/>
              <a:buChar char="•"/>
            </a:pP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HFOT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decreases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RR,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alleviates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dyspnea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and can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be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well-tolerated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for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prolonged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periods</a:t>
            </a:r>
            <a:r>
              <a:rPr lang="it-IT" sz="24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.</a:t>
            </a:r>
            <a:endParaRPr dirty="0">
              <a:latin typeface="Poppins Medium" charset="0"/>
              <a:cs typeface="Poppins Medium" charset="0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rier New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rier New"/>
              <a:buNone/>
            </a:pPr>
            <a:endParaRPr sz="2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28"/>
          <p:cNvSpPr txBox="1"/>
          <p:nvPr/>
        </p:nvSpPr>
        <p:spPr>
          <a:xfrm>
            <a:off x="2000900" y="590264"/>
            <a:ext cx="53143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HFOT in AE-ILD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9"/>
          <p:cNvSpPr/>
          <p:nvPr/>
        </p:nvSpPr>
        <p:spPr>
          <a:xfrm>
            <a:off x="1684339" y="476250"/>
            <a:ext cx="873283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9"/>
          <p:cNvSpPr txBox="1"/>
          <p:nvPr/>
        </p:nvSpPr>
        <p:spPr>
          <a:xfrm>
            <a:off x="2063751" y="21336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7826555" y="1881339"/>
            <a:ext cx="4448710" cy="3336533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29"/>
          <p:cNvSpPr/>
          <p:nvPr/>
        </p:nvSpPr>
        <p:spPr>
          <a:xfrm>
            <a:off x="9400854" y="2413278"/>
            <a:ext cx="390418" cy="29795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F46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9"/>
          <p:cNvSpPr/>
          <p:nvPr/>
        </p:nvSpPr>
        <p:spPr>
          <a:xfrm>
            <a:off x="10050911" y="2264303"/>
            <a:ext cx="390418" cy="29795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F46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29"/>
          <p:cNvSpPr txBox="1"/>
          <p:nvPr/>
        </p:nvSpPr>
        <p:spPr>
          <a:xfrm>
            <a:off x="6050757" y="6197083"/>
            <a:ext cx="60942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F. Lionello, </a:t>
            </a:r>
            <a:r>
              <a:rPr lang="it-IT" sz="1800" b="0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et</a:t>
            </a:r>
            <a:r>
              <a:rPr lang="it-IT" sz="1800" b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al. 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J. </a:t>
            </a:r>
            <a:r>
              <a:rPr lang="it-IT" sz="1800" b="0" i="1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Clin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it-IT" sz="1800" b="0" i="1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Med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it-IT" sz="1800" b="0" i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it-IT" sz="1800" b="1" i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r>
              <a:rPr lang="it-IT" sz="1800" b="0" i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it-IT" sz="1800" b="0" i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(18), 6061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29" descr="Jcm 12 06061 g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9753" y="1449599"/>
            <a:ext cx="5751346" cy="474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9"/>
          <p:cNvSpPr txBox="1"/>
          <p:nvPr/>
        </p:nvSpPr>
        <p:spPr>
          <a:xfrm>
            <a:off x="439016" y="347378"/>
            <a:ext cx="77178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HFOT in </a:t>
            </a:r>
            <a:r>
              <a:rPr lang="it-IT" sz="24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hypercapnic</a:t>
            </a:r>
            <a:r>
              <a:rPr lang="it-IT" sz="24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neuromuscolar</a:t>
            </a:r>
            <a:r>
              <a:rPr lang="it-IT" sz="24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patient</a:t>
            </a:r>
            <a:endParaRPr sz="2400" b="1" dirty="0">
              <a:solidFill>
                <a:srgbClr val="FF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0"/>
          <p:cNvSpPr txBox="1">
            <a:spLocks noGrp="1"/>
          </p:cNvSpPr>
          <p:nvPr>
            <p:ph type="title"/>
          </p:nvPr>
        </p:nvSpPr>
        <p:spPr>
          <a:xfrm>
            <a:off x="237394" y="609601"/>
            <a:ext cx="11693769" cy="58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Poppins"/>
              <a:buNone/>
            </a:pPr>
            <a:r>
              <a:rPr lang="it-IT" sz="3600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HFOT in </a:t>
            </a:r>
            <a:r>
              <a:rPr lang="it-IT" sz="3600" dirty="0" err="1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hypercapnic</a:t>
            </a:r>
            <a:r>
              <a:rPr lang="it-IT" sz="3600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3600" dirty="0" err="1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neuromuscolar</a:t>
            </a:r>
            <a:r>
              <a:rPr lang="it-IT" sz="3600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3600" dirty="0" err="1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patient</a:t>
            </a:r>
            <a:br>
              <a:rPr lang="it-IT" sz="36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3600" dirty="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1" name="Google Shape;471;p30"/>
          <p:cNvSpPr txBox="1">
            <a:spLocks noGrp="1"/>
          </p:cNvSpPr>
          <p:nvPr>
            <p:ph type="body" idx="1"/>
          </p:nvPr>
        </p:nvSpPr>
        <p:spPr>
          <a:xfrm>
            <a:off x="237394" y="1330574"/>
            <a:ext cx="11693769" cy="484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dirty="0">
                <a:latin typeface="Poppins Medium" charset="0"/>
                <a:cs typeface="Poppins Medium" charset="0"/>
              </a:rPr>
              <a:t>Daytime HFNC </a:t>
            </a:r>
            <a:r>
              <a:rPr lang="it-IT" sz="2000" dirty="0" err="1">
                <a:latin typeface="Poppins Medium" charset="0"/>
                <a:cs typeface="Poppins Medium" charset="0"/>
              </a:rPr>
              <a:t>combined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with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nocturnal</a:t>
            </a:r>
            <a:r>
              <a:rPr lang="it-IT" sz="2000" dirty="0">
                <a:latin typeface="Poppins Medium" charset="0"/>
                <a:cs typeface="Poppins Medium" charset="0"/>
              </a:rPr>
              <a:t> NIV </a:t>
            </a:r>
            <a:r>
              <a:rPr lang="it-IT" sz="2000" dirty="0" err="1">
                <a:latin typeface="Poppins Medium" charset="0"/>
                <a:cs typeface="Poppins Medium" charset="0"/>
              </a:rPr>
              <a:t>is</a:t>
            </a:r>
            <a:r>
              <a:rPr lang="it-IT" sz="2000" dirty="0">
                <a:latin typeface="Poppins Medium" charset="0"/>
                <a:cs typeface="Poppins Medium" charset="0"/>
              </a:rPr>
              <a:t> a </a:t>
            </a:r>
            <a:r>
              <a:rPr lang="it-IT" sz="2000" dirty="0" err="1">
                <a:latin typeface="Poppins Medium" charset="0"/>
                <a:cs typeface="Poppins Medium" charset="0"/>
              </a:rPr>
              <a:t>safe</a:t>
            </a:r>
            <a:r>
              <a:rPr lang="it-IT" sz="2000" dirty="0">
                <a:latin typeface="Poppins Medium" charset="0"/>
                <a:cs typeface="Poppins Medium" charset="0"/>
              </a:rPr>
              <a:t> treatment </a:t>
            </a:r>
            <a:r>
              <a:rPr lang="it-IT" sz="2000" dirty="0" err="1">
                <a:latin typeface="Poppins Medium" charset="0"/>
                <a:cs typeface="Poppins Medium" charset="0"/>
              </a:rPr>
              <a:t>strategy</a:t>
            </a:r>
            <a:r>
              <a:rPr lang="it-IT" sz="2000" dirty="0">
                <a:latin typeface="Poppins Medium" charset="0"/>
                <a:cs typeface="Poppins Medium" charset="0"/>
              </a:rPr>
              <a:t> in NMD </a:t>
            </a:r>
            <a:r>
              <a:rPr lang="it-IT" sz="2000" dirty="0" err="1">
                <a:latin typeface="Poppins Medium" charset="0"/>
                <a:cs typeface="Poppins Medium" charset="0"/>
              </a:rPr>
              <a:t>patients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with</a:t>
            </a:r>
            <a:r>
              <a:rPr lang="it-IT" sz="2000" dirty="0">
                <a:latin typeface="Poppins Medium" charset="0"/>
                <a:cs typeface="Poppins Medium" charset="0"/>
              </a:rPr>
              <a:t> ARF </a:t>
            </a:r>
            <a:r>
              <a:rPr lang="it-IT" sz="2000" dirty="0" err="1">
                <a:latin typeface="Poppins Medium" charset="0"/>
                <a:cs typeface="Poppins Medium" charset="0"/>
              </a:rPr>
              <a:t>showing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partial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intolerance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to</a:t>
            </a:r>
            <a:r>
              <a:rPr lang="it-IT" sz="2000" dirty="0">
                <a:latin typeface="Poppins Medium" charset="0"/>
                <a:cs typeface="Poppins Medium" charset="0"/>
              </a:rPr>
              <a:t> NIV </a:t>
            </a:r>
            <a:r>
              <a:rPr lang="it-IT" sz="2000" dirty="0" err="1">
                <a:latin typeface="Poppins Medium" charset="0"/>
                <a:cs typeface="Poppins Medium" charset="0"/>
              </a:rPr>
              <a:t>linked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to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treatment-related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complications</a:t>
            </a:r>
            <a:r>
              <a:rPr lang="it-IT" sz="2000" dirty="0">
                <a:latin typeface="Poppins Medium" charset="0"/>
                <a:cs typeface="Poppins Medium" charset="0"/>
              </a:rPr>
              <a:t>; </a:t>
            </a:r>
            <a:endParaRPr dirty="0">
              <a:latin typeface="Poppins Medium" charset="0"/>
              <a:cs typeface="Poppins Medium" charset="0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dirty="0">
                <a:latin typeface="Poppins Medium" charset="0"/>
                <a:cs typeface="Poppins Medium" charset="0"/>
              </a:rPr>
              <a:t>A </a:t>
            </a:r>
            <a:r>
              <a:rPr lang="it-IT" sz="2000" dirty="0" err="1">
                <a:latin typeface="Poppins Medium" charset="0"/>
                <a:cs typeface="Poppins Medium" charset="0"/>
              </a:rPr>
              <a:t>round-the-clock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use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of</a:t>
            </a:r>
            <a:r>
              <a:rPr lang="it-IT" sz="2000" dirty="0">
                <a:latin typeface="Poppins Medium" charset="0"/>
                <a:cs typeface="Poppins Medium" charset="0"/>
              </a:rPr>
              <a:t> HFNC in ARF </a:t>
            </a:r>
            <a:r>
              <a:rPr lang="it-IT" sz="2000" dirty="0" err="1">
                <a:latin typeface="Poppins Medium" charset="0"/>
                <a:cs typeface="Poppins Medium" charset="0"/>
              </a:rPr>
              <a:t>secondary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to</a:t>
            </a:r>
            <a:r>
              <a:rPr lang="it-IT" sz="2000" dirty="0">
                <a:latin typeface="Poppins Medium" charset="0"/>
                <a:cs typeface="Poppins Medium" charset="0"/>
              </a:rPr>
              <a:t> NMD </a:t>
            </a:r>
            <a:r>
              <a:rPr lang="it-IT" sz="2000" dirty="0" err="1">
                <a:latin typeface="Poppins Medium" charset="0"/>
                <a:cs typeface="Poppins Medium" charset="0"/>
              </a:rPr>
              <a:t>tends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to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be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linked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to</a:t>
            </a:r>
            <a:r>
              <a:rPr lang="it-IT" sz="2000" dirty="0">
                <a:latin typeface="Poppins Medium" charset="0"/>
                <a:cs typeface="Poppins Medium" charset="0"/>
              </a:rPr>
              <a:t> a high </a:t>
            </a:r>
            <a:r>
              <a:rPr lang="it-IT" sz="2000" dirty="0" err="1">
                <a:latin typeface="Poppins Medium" charset="0"/>
                <a:cs typeface="Poppins Medium" charset="0"/>
              </a:rPr>
              <a:t>likelihood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of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failure</a:t>
            </a:r>
            <a:r>
              <a:rPr lang="it-IT" sz="2000" dirty="0">
                <a:latin typeface="Poppins Medium" charset="0"/>
                <a:cs typeface="Poppins Medium" charset="0"/>
              </a:rPr>
              <a:t>; </a:t>
            </a:r>
            <a:endParaRPr dirty="0">
              <a:latin typeface="Poppins Medium" charset="0"/>
              <a:cs typeface="Poppins Medium" charset="0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dirty="0" err="1">
                <a:latin typeface="Poppins Medium" charset="0"/>
                <a:cs typeface="Poppins Medium" charset="0"/>
              </a:rPr>
              <a:t>Whenever</a:t>
            </a:r>
            <a:r>
              <a:rPr lang="it-IT" sz="2000" dirty="0">
                <a:latin typeface="Poppins Medium" charset="0"/>
                <a:cs typeface="Poppins Medium" charset="0"/>
              </a:rPr>
              <a:t> HFNC </a:t>
            </a:r>
            <a:r>
              <a:rPr lang="it-IT" sz="2000" dirty="0" err="1">
                <a:latin typeface="Poppins Medium" charset="0"/>
                <a:cs typeface="Poppins Medium" charset="0"/>
              </a:rPr>
              <a:t>is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provided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to</a:t>
            </a:r>
            <a:r>
              <a:rPr lang="it-IT" sz="2000" dirty="0">
                <a:latin typeface="Poppins Medium" charset="0"/>
                <a:cs typeface="Poppins Medium" charset="0"/>
              </a:rPr>
              <a:t> NMD </a:t>
            </a:r>
            <a:r>
              <a:rPr lang="it-IT" sz="2000" dirty="0" err="1">
                <a:latin typeface="Poppins Medium" charset="0"/>
                <a:cs typeface="Poppins Medium" charset="0"/>
              </a:rPr>
              <a:t>patients</a:t>
            </a:r>
            <a:r>
              <a:rPr lang="it-IT" sz="2000" dirty="0">
                <a:latin typeface="Poppins Medium" charset="0"/>
                <a:cs typeface="Poppins Medium" charset="0"/>
              </a:rPr>
              <a:t>, PaCO2 </a:t>
            </a:r>
            <a:r>
              <a:rPr lang="it-IT" sz="2000" dirty="0" err="1">
                <a:latin typeface="Poppins Medium" charset="0"/>
                <a:cs typeface="Poppins Medium" charset="0"/>
              </a:rPr>
              <a:t>levels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need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to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be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closely</a:t>
            </a:r>
            <a:r>
              <a:rPr lang="it-IT" sz="2000" dirty="0">
                <a:latin typeface="Poppins Medium" charset="0"/>
                <a:cs typeface="Poppins Medium" charset="0"/>
              </a:rPr>
              <a:t> </a:t>
            </a:r>
            <a:r>
              <a:rPr lang="it-IT" sz="2000" dirty="0" err="1">
                <a:latin typeface="Poppins Medium" charset="0"/>
                <a:cs typeface="Poppins Medium" charset="0"/>
              </a:rPr>
              <a:t>monitored</a:t>
            </a:r>
            <a:r>
              <a:rPr lang="it-IT" sz="2000" dirty="0"/>
              <a:t>.</a:t>
            </a:r>
            <a:endParaRPr sz="2000" dirty="0"/>
          </a:p>
        </p:txBody>
      </p:sp>
      <p:sp>
        <p:nvSpPr>
          <p:cNvPr id="5" name="Google Shape;462;p29"/>
          <p:cNvSpPr txBox="1"/>
          <p:nvPr/>
        </p:nvSpPr>
        <p:spPr>
          <a:xfrm>
            <a:off x="6050757" y="6197083"/>
            <a:ext cx="60942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F. Lionello, </a:t>
            </a:r>
            <a:r>
              <a:rPr lang="it-IT" sz="1800" b="0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et</a:t>
            </a:r>
            <a:r>
              <a:rPr lang="it-IT" sz="1800" b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al. 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J. </a:t>
            </a:r>
            <a:r>
              <a:rPr lang="it-IT" sz="1800" b="0" i="1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Clin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it-IT" sz="1800" b="0" i="1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Med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it-IT" sz="1800" b="0" i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it-IT" sz="1800" b="1" i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r>
              <a:rPr lang="it-IT" sz="1800" b="0" i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it-IT" sz="1800" b="0" i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(18), 6061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3"/>
          <p:cNvGraphicFramePr/>
          <p:nvPr/>
        </p:nvGraphicFramePr>
        <p:xfrm>
          <a:off x="685800" y="1510513"/>
          <a:ext cx="7424700" cy="4813840"/>
        </p:xfrm>
        <a:graphic>
          <a:graphicData uri="http://schemas.openxmlformats.org/drawingml/2006/table">
            <a:tbl>
              <a:tblPr>
                <a:noFill/>
                <a:tableStyleId>{BBF838D9-F599-482A-8A71-33E600BFC7C9}</a:tableStyleId>
              </a:tblPr>
              <a:tblGrid>
                <a:gridCol w="206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2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b="1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Characteristics</a:t>
                      </a:r>
                      <a:endParaRPr sz="1700" b="1" u="none" strike="noStrike" cap="none" dirty="0">
                        <a:latin typeface="Poppins Medium" charset="0"/>
                        <a:ea typeface="Gill Sans"/>
                        <a:cs typeface="Poppins Medium" charset="0"/>
                        <a:sym typeface="Gill Sans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5D328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b="1" u="none" strike="noStrike" cap="none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Physiological and Clinical Effects </a:t>
                      </a:r>
                      <a:endParaRPr sz="1700" b="1" u="none" strike="noStrike" cap="none">
                        <a:latin typeface="Poppins Medium" charset="0"/>
                        <a:ea typeface="Gill Sans"/>
                        <a:cs typeface="Poppins Medium" charset="0"/>
                        <a:sym typeface="Gill Sans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5D328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b="1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High-flow</a:t>
                      </a:r>
                      <a:r>
                        <a:rPr lang="it-IT" sz="1700" b="1" u="none" strike="noStrike" cap="none" dirty="0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 </a:t>
                      </a:r>
                      <a:r>
                        <a:rPr lang="it-IT" sz="1700" b="1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nasal</a:t>
                      </a:r>
                      <a:endParaRPr sz="1700" b="1" u="none" strike="noStrike" cap="none" dirty="0">
                        <a:latin typeface="Poppins Medium" charset="0"/>
                        <a:ea typeface="Gill Sans"/>
                        <a:cs typeface="Poppins Medium" charset="0"/>
                        <a:sym typeface="Gill Sans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Gill Sans"/>
                        <a:buChar char="‣"/>
                      </a:pP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Reliable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FiO₂ delivery</a:t>
                      </a:r>
                      <a:endParaRPr dirty="0">
                        <a:latin typeface="Poppins Medium" charset="0"/>
                        <a:cs typeface="Poppins Medium" charset="0"/>
                      </a:endParaRPr>
                    </a:p>
                    <a:p>
                      <a:pPr marL="203200" marR="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Gill Sans"/>
                        <a:buChar char="‣"/>
                      </a:pP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Improved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breathing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pattern (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increased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tidal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volume [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Vt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],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reduced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respiratory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rate)</a:t>
                      </a:r>
                      <a:endParaRPr sz="1700" u="none" strike="noStrike" cap="none" dirty="0">
                        <a:latin typeface="Poppins Medium" charset="0"/>
                        <a:cs typeface="Poppins Medium" charset="0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7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b="1" u="none" strike="noStrike" cap="none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PEEP effect </a:t>
                      </a:r>
                      <a:endParaRPr sz="1700" b="1" u="none" strike="noStrike" cap="none">
                        <a:latin typeface="Poppins Medium" charset="0"/>
                        <a:ea typeface="Gill Sans"/>
                        <a:cs typeface="Poppins Medium" charset="0"/>
                        <a:sym typeface="Gill Sans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Gill Sans"/>
                        <a:buChar char="‣"/>
                      </a:pP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Increased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end-expiratory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lung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volume (EELV) and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compliance</a:t>
                      </a:r>
                      <a:endParaRPr dirty="0">
                        <a:latin typeface="Poppins Medium" charset="0"/>
                        <a:cs typeface="Poppins Medium" charset="0"/>
                      </a:endParaRPr>
                    </a:p>
                    <a:p>
                      <a:pPr marL="203200" marR="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Gill Sans"/>
                        <a:buChar char="‣"/>
                      </a:pP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Improved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oxygenation</a:t>
                      </a:r>
                      <a:endParaRPr dirty="0">
                        <a:latin typeface="Poppins Medium" charset="0"/>
                        <a:cs typeface="Poppins Medium" charset="0"/>
                      </a:endParaRPr>
                    </a:p>
                    <a:p>
                      <a:pPr marL="203200" marR="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Gill Sans"/>
                        <a:buChar char="‣"/>
                      </a:pP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Reduced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inspiratory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effort</a:t>
                      </a:r>
                      <a:endParaRPr dirty="0">
                        <a:latin typeface="Poppins Medium" charset="0"/>
                        <a:cs typeface="Poppins Medium" charset="0"/>
                      </a:endParaRPr>
                    </a:p>
                    <a:p>
                      <a:pPr marL="203200" marR="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Gill Sans"/>
                        <a:buChar char="‣"/>
                      </a:pP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Decreased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work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of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breathing</a:t>
                      </a:r>
                      <a:endParaRPr sz="1700" u="none" strike="noStrike" cap="none" dirty="0">
                        <a:latin typeface="Poppins Medium" charset="0"/>
                        <a:cs typeface="Poppins Medium" charset="0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b="1" u="none" strike="noStrike" cap="none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Washout of nasopharyngeal dead space</a:t>
                      </a:r>
                      <a:endParaRPr sz="1700" b="1" u="none" strike="noStrike" cap="none">
                        <a:latin typeface="Poppins Medium" charset="0"/>
                        <a:ea typeface="Gill Sans"/>
                        <a:cs typeface="Poppins Medium" charset="0"/>
                        <a:sym typeface="Gill Sans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03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Gill Sans"/>
                        <a:buChar char="‣"/>
                      </a:pP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Improved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oxygenation</a:t>
                      </a:r>
                      <a:endParaRPr dirty="0">
                        <a:latin typeface="Poppins Medium" charset="0"/>
                        <a:cs typeface="Poppins Medium" charset="0"/>
                      </a:endParaRPr>
                    </a:p>
                    <a:p>
                      <a:pPr marL="203200" marR="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Gill Sans"/>
                        <a:buChar char="‣"/>
                      </a:pP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Improved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CO2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clearance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endParaRPr sz="1700" u="none" strike="noStrike" cap="none" dirty="0">
                        <a:latin typeface="Poppins Medium" charset="0"/>
                        <a:cs typeface="Poppins Medium" charset="0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0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b="1" u="none" strike="noStrike" cap="none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Heating and humidification</a:t>
                      </a:r>
                      <a:endParaRPr sz="1700" b="1" u="none" strike="noStrike" cap="none">
                        <a:latin typeface="Poppins Medium" charset="0"/>
                        <a:ea typeface="Gill Sans"/>
                        <a:cs typeface="Poppins Medium" charset="0"/>
                        <a:sym typeface="Gill Sans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Gill Sans"/>
                        <a:buChar char="‣"/>
                      </a:pP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Improved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mucociliary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clearance</a:t>
                      </a:r>
                      <a:endParaRPr dirty="0">
                        <a:latin typeface="Poppins Medium" charset="0"/>
                        <a:cs typeface="Poppins Medium" charset="0"/>
                      </a:endParaRPr>
                    </a:p>
                    <a:p>
                      <a:pPr marL="203200" marR="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Gill Sans"/>
                        <a:buChar char="‣"/>
                      </a:pP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Reduced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dryness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and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epithelial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injury</a:t>
                      </a:r>
                      <a:endParaRPr dirty="0">
                        <a:latin typeface="Poppins Medium" charset="0"/>
                        <a:cs typeface="Poppins Medium" charset="0"/>
                      </a:endParaRPr>
                    </a:p>
                    <a:p>
                      <a:pPr marL="203200" marR="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Gill Sans"/>
                        <a:buChar char="‣"/>
                      </a:pP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Decreased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work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of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breathing</a:t>
                      </a:r>
                      <a:endParaRPr sz="1700" u="none" strike="noStrike" cap="none" dirty="0">
                        <a:latin typeface="Poppins Medium" charset="0"/>
                        <a:cs typeface="Poppins Medium" charset="0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3" name="Google Shape;213;p3"/>
          <p:cNvSpPr txBox="1"/>
          <p:nvPr/>
        </p:nvSpPr>
        <p:spPr>
          <a:xfrm>
            <a:off x="685800" y="270206"/>
            <a:ext cx="712698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Physiological</a:t>
            </a: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and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Clinical</a:t>
            </a: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Effects</a:t>
            </a: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</a:t>
            </a: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High-Flow</a:t>
            </a: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Oxygen</a:t>
            </a: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Therapy</a:t>
            </a:r>
            <a:endParaRPr sz="2800" b="1" dirty="0">
              <a:solidFill>
                <a:srgbClr val="FF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14" name="Google Shape;214;p3"/>
          <p:cNvPicPr preferRelativeResize="0"/>
          <p:nvPr/>
        </p:nvPicPr>
        <p:blipFill rotWithShape="1">
          <a:blip r:embed="rId3">
            <a:alphaModFix/>
          </a:blip>
          <a:srcRect l="38402" t="20963" r="20020" b="21791"/>
          <a:stretch/>
        </p:blipFill>
        <p:spPr>
          <a:xfrm>
            <a:off x="8291053" y="1"/>
            <a:ext cx="3900948" cy="302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432339" y="1264920"/>
            <a:ext cx="3012901" cy="4522178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1"/>
          <p:cNvSpPr txBox="1"/>
          <p:nvPr/>
        </p:nvSpPr>
        <p:spPr>
          <a:xfrm>
            <a:off x="345497" y="326521"/>
            <a:ext cx="1175991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High flow </a:t>
            </a:r>
            <a:r>
              <a:rPr lang="it-IT" sz="24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nasal</a:t>
            </a:r>
            <a:r>
              <a:rPr lang="it-IT" sz="24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oxygen</a:t>
            </a:r>
            <a:r>
              <a:rPr lang="it-IT" sz="24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as</a:t>
            </a:r>
            <a:r>
              <a:rPr lang="it-IT" sz="24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 “</a:t>
            </a:r>
            <a:r>
              <a:rPr lang="it-IT" sz="24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second‐line</a:t>
            </a:r>
            <a:r>
              <a:rPr lang="it-IT" sz="24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” </a:t>
            </a:r>
            <a:r>
              <a:rPr lang="it-IT" sz="24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therapy</a:t>
            </a:r>
            <a:r>
              <a:rPr lang="it-IT" sz="24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for</a:t>
            </a:r>
            <a:r>
              <a:rPr lang="it-IT" sz="24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COVID‐19 </a:t>
            </a:r>
            <a:r>
              <a:rPr lang="it-IT" sz="24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patients</a:t>
            </a:r>
            <a:r>
              <a:rPr lang="it-IT" sz="24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intolerant</a:t>
            </a:r>
            <a:r>
              <a:rPr lang="it-IT" sz="24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</a:t>
            </a:r>
            <a:r>
              <a:rPr lang="it-IT" sz="24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noninvasive</a:t>
            </a:r>
            <a:r>
              <a:rPr lang="it-IT" sz="24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ventilation</a:t>
            </a:r>
            <a:endParaRPr sz="2800" b="1" dirty="0">
              <a:solidFill>
                <a:srgbClr val="FF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80" name="Google Shape;480;p31"/>
          <p:cNvSpPr txBox="1"/>
          <p:nvPr/>
        </p:nvSpPr>
        <p:spPr>
          <a:xfrm>
            <a:off x="1052079" y="1702778"/>
            <a:ext cx="6094268" cy="336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/>
              <a:buChar char="o"/>
            </a:pP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Mild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moderate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hARF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secondary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COVID-19 can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effectively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addressed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with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HFNO.</a:t>
            </a:r>
            <a:endParaRPr sz="18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/>
              <a:buChar char="o"/>
            </a:pP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switch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HFNO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is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possible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frequent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and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does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not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necessarily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portent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poor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prognosis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in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patients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intolerant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NIV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/>
              <a:buChar char="o"/>
            </a:pP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can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hypothesize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that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HFNO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could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represent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good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second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choice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respiratory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support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in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patients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with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hARF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secondary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other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causes</a:t>
            </a:r>
            <a:r>
              <a:rPr lang="it-IT" sz="18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</a:t>
            </a:r>
            <a:endParaRPr sz="18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81" name="Google Shape;481;p31"/>
          <p:cNvSpPr txBox="1"/>
          <p:nvPr/>
        </p:nvSpPr>
        <p:spPr>
          <a:xfrm>
            <a:off x="7223760" y="6145419"/>
            <a:ext cx="443639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F. Lionello </a:t>
            </a:r>
            <a:r>
              <a:rPr lang="it-IT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al. </a:t>
            </a:r>
            <a:r>
              <a:rPr lang="it-IT" sz="1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r>
              <a:rPr lang="it-IT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Sci Rep</a:t>
            </a:r>
            <a:r>
              <a:rPr lang="it-I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2023;6(11)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2"/>
          <p:cNvSpPr txBox="1">
            <a:spLocks noGrp="1"/>
          </p:cNvSpPr>
          <p:nvPr>
            <p:ph type="subTitle" idx="1"/>
          </p:nvPr>
        </p:nvSpPr>
        <p:spPr>
          <a:xfrm>
            <a:off x="609600" y="3239216"/>
            <a:ext cx="109723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br>
              <a:rPr lang="it-IT" sz="28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488" name="Google Shape;488;p32"/>
          <p:cNvSpPr/>
          <p:nvPr/>
        </p:nvSpPr>
        <p:spPr>
          <a:xfrm>
            <a:off x="1520579" y="129013"/>
            <a:ext cx="917482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Poppins Medium"/>
              <a:buNone/>
            </a:pPr>
            <a:r>
              <a:rPr lang="it-IT" sz="4000" b="1" i="0" u="none" strike="noStrike" cap="none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Results</a:t>
            </a:r>
            <a:endParaRPr sz="1800" b="0" i="0" u="none" strike="noStrike" cap="none" dirty="0">
              <a:solidFill>
                <a:srgbClr val="FF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89" name="Google Shape;48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4964" y="888718"/>
            <a:ext cx="8762714" cy="4929027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2"/>
          <p:cNvSpPr txBox="1"/>
          <p:nvPr/>
        </p:nvSpPr>
        <p:spPr>
          <a:xfrm>
            <a:off x="328773" y="5611473"/>
            <a:ext cx="115791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HFNO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group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survived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for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a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significantly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longer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time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period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compared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to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NIV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group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[538.33 ±65.42 vs 229,73 ±65.41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days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; (p=0.009)]</a:t>
            </a:r>
            <a:r>
              <a:rPr lang="it-IT" sz="1800" dirty="0">
                <a:solidFill>
                  <a:srgbClr val="262626"/>
                </a:solidFill>
                <a:latin typeface="Poppins Medium" charset="0"/>
                <a:cs typeface="Poppins Medium" charset="0"/>
                <a:sym typeface="Arial"/>
              </a:rPr>
              <a:t> </a:t>
            </a:r>
            <a:endParaRPr sz="1800" dirty="0">
              <a:solidFill>
                <a:srgbClr val="262626"/>
              </a:solidFill>
              <a:latin typeface="Poppins Medium" charset="0"/>
              <a:cs typeface="Poppins Medium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3"/>
          <p:cNvSpPr txBox="1"/>
          <p:nvPr/>
        </p:nvSpPr>
        <p:spPr>
          <a:xfrm>
            <a:off x="540327" y="409326"/>
            <a:ext cx="9929313" cy="73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High flow </a:t>
            </a:r>
            <a:r>
              <a:rPr lang="it-IT" sz="2800" b="1" dirty="0" err="1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tracheal</a:t>
            </a: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oxygen</a:t>
            </a: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for</a:t>
            </a: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liberation</a:t>
            </a: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from</a:t>
            </a:r>
            <a:endParaRPr dirty="0">
              <a:solidFill>
                <a:srgbClr val="FF0000"/>
              </a:solidFill>
              <a:latin typeface="Poppins Medium" charset="0"/>
              <a:cs typeface="Poppins Medium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lang="it-IT" sz="2800" b="1" dirty="0" err="1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tracheostomy</a:t>
            </a: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after</a:t>
            </a: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lung</a:t>
            </a: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transplant</a:t>
            </a:r>
            <a:r>
              <a:rPr lang="it-IT" sz="2800" b="1" dirty="0">
                <a:solidFill>
                  <a:srgbClr val="FF0000"/>
                </a:solidFill>
                <a:latin typeface="Poppins Medium" charset="0"/>
                <a:ea typeface="Poppins"/>
                <a:cs typeface="Poppins Medium" charset="0"/>
                <a:sym typeface="Poppins"/>
              </a:rPr>
              <a:t> </a:t>
            </a:r>
            <a:endParaRPr dirty="0">
              <a:solidFill>
                <a:srgbClr val="FF0000"/>
              </a:solidFill>
              <a:latin typeface="Poppins Medium" charset="0"/>
              <a:cs typeface="Poppins Medium" charset="0"/>
            </a:endParaRPr>
          </a:p>
        </p:txBody>
      </p:sp>
      <p:sp>
        <p:nvSpPr>
          <p:cNvPr id="497" name="Google Shape;497;p33"/>
          <p:cNvSpPr txBox="1"/>
          <p:nvPr/>
        </p:nvSpPr>
        <p:spPr>
          <a:xfrm>
            <a:off x="8005269" y="6081053"/>
            <a:ext cx="60942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F. Lionello </a:t>
            </a:r>
            <a:r>
              <a:rPr lang="it-IT" sz="1800" b="0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et</a:t>
            </a:r>
            <a:r>
              <a:rPr lang="it-IT" sz="1800" b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al. 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J. </a:t>
            </a:r>
            <a:r>
              <a:rPr lang="it-IT" sz="1800" b="0" i="1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Clin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it-IT" sz="1800" b="0" i="1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Med</a:t>
            </a:r>
            <a:r>
              <a:rPr lang="it-IT" sz="1800" b="0" i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it-IT" sz="1800" b="0" i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it-IT" sz="1800" b="1" i="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33"/>
          <p:cNvPicPr preferRelativeResize="0"/>
          <p:nvPr/>
        </p:nvPicPr>
        <p:blipFill rotWithShape="1">
          <a:blip r:embed="rId3">
            <a:alphaModFix/>
          </a:blip>
          <a:srcRect l="43846" t="23650" r="20323" b="12922"/>
          <a:stretch/>
        </p:blipFill>
        <p:spPr>
          <a:xfrm>
            <a:off x="8353533" y="1860131"/>
            <a:ext cx="3151560" cy="3137737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3"/>
          <p:cNvSpPr txBox="1"/>
          <p:nvPr/>
        </p:nvSpPr>
        <p:spPr>
          <a:xfrm>
            <a:off x="738170" y="2475336"/>
            <a:ext cx="6447558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HFOT can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be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considered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well-tolerated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and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safe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intervention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in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tracheostomized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LT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recipients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;</a:t>
            </a:r>
            <a:endParaRPr dirty="0">
              <a:latin typeface="Poppins Medium" charset="0"/>
              <a:cs typeface="Poppins Medium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HFOT can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be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effectively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utilized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to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remove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tracheostomy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in LT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recipients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after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weaning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from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PMV;</a:t>
            </a:r>
            <a:endParaRPr dirty="0">
              <a:latin typeface="Poppins Medium" charset="0"/>
              <a:cs typeface="Poppins Medium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Adequately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powered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clinical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trials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are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urgently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needed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to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confirm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our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preliminary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results</a:t>
            </a:r>
            <a:r>
              <a:rPr lang="it-IT" sz="2000" dirty="0">
                <a:solidFill>
                  <a:schemeClr val="dk1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. </a:t>
            </a:r>
            <a:endParaRPr dirty="0">
              <a:latin typeface="Poppins Medium" charset="0"/>
              <a:cs typeface="Poppins Medium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4"/>
          <p:cNvSpPr txBox="1">
            <a:spLocks noGrp="1"/>
          </p:cNvSpPr>
          <p:nvPr>
            <p:ph type="title"/>
          </p:nvPr>
        </p:nvSpPr>
        <p:spPr>
          <a:xfrm>
            <a:off x="1086284" y="567986"/>
            <a:ext cx="3680588" cy="44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Poppins Medium"/>
              <a:buNone/>
            </a:pPr>
            <a:r>
              <a:rPr lang="it-IT" sz="40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Results</a:t>
            </a:r>
            <a:r>
              <a:rPr lang="it-IT" sz="40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(1)</a:t>
            </a:r>
            <a:endParaRPr sz="4000" dirty="0">
              <a:solidFill>
                <a:srgbClr val="FF0000"/>
              </a:solidFill>
            </a:endParaRPr>
          </a:p>
        </p:txBody>
      </p:sp>
      <p:graphicFrame>
        <p:nvGraphicFramePr>
          <p:cNvPr id="506" name="Google Shape;506;p34"/>
          <p:cNvGraphicFramePr/>
          <p:nvPr/>
        </p:nvGraphicFramePr>
        <p:xfrm>
          <a:off x="5234313" y="128336"/>
          <a:ext cx="5775125" cy="5994450"/>
        </p:xfrm>
        <a:graphic>
          <a:graphicData uri="http://schemas.openxmlformats.org/drawingml/2006/table">
            <a:tbl>
              <a:tblPr>
                <a:noFill/>
                <a:tableStyleId>{7E43988D-1B0D-4030-8772-5FCFE2C42758}</a:tableStyleId>
              </a:tblPr>
              <a:tblGrid>
                <a:gridCol w="2331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6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5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32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 dirty="0"/>
                        <a:t> </a:t>
                      </a:r>
                      <a:endParaRPr sz="800" u="none" strike="noStrike" cap="none" dirty="0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Overall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(n=27)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 dirty="0"/>
                        <a:t>HFTO </a:t>
                      </a:r>
                      <a:r>
                        <a:rPr lang="it-IT" sz="800" u="none" strike="noStrike" cap="none" dirty="0" err="1"/>
                        <a:t>group</a:t>
                      </a:r>
                      <a:endParaRPr sz="800" u="none" strike="noStrike" cap="none"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 dirty="0"/>
                        <a:t>(n=14)</a:t>
                      </a:r>
                      <a:endParaRPr sz="800" u="none" strike="noStrike" cap="none" dirty="0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 dirty="0"/>
                        <a:t>COT </a:t>
                      </a:r>
                      <a:r>
                        <a:rPr lang="it-IT" sz="800" u="none" strike="noStrike" cap="none" dirty="0" err="1"/>
                        <a:t>group</a:t>
                      </a:r>
                      <a:endParaRPr sz="800" u="none" strike="noStrike" cap="none"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 dirty="0"/>
                        <a:t>(n=13)</a:t>
                      </a:r>
                      <a:endParaRPr sz="800" u="none" strike="noStrike" cap="none" dirty="0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P-value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5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b="1" u="none" strike="noStrike" cap="none"/>
                        <a:t>Baseline demographic and clinical data</a:t>
                      </a:r>
                      <a:endParaRPr sz="800" b="1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1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Age, years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53 (33 – 64)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51.5 (33 – 62)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55 (44 – 64)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0.1815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Female, n (%)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9 (33.3)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5 (35.7)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4 (30.8)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0.9999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Smokers, n (%)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18 (85.7)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9 (75)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9 (100)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0.2285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98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Body mass index, kg/m</a:t>
                      </a:r>
                      <a:r>
                        <a:rPr lang="it-IT" sz="800" u="none" strike="noStrike" cap="none" baseline="30000"/>
                        <a:t>2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23.5  (16.4 – 31.2)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23.9 (16.4 – 31.2)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23.4 (22.1 – 29.1)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0.8852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36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Baseline disease, n (%)</a:t>
                      </a:r>
                      <a:endParaRPr sz="8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ourier New"/>
                        <a:buNone/>
                      </a:pPr>
                      <a:r>
                        <a:rPr lang="it-IT" sz="800" u="none" strike="noStrike" cap="none"/>
                        <a:t>  - Interstitial lung disease</a:t>
                      </a:r>
                      <a:endParaRPr sz="8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ourier New"/>
                        <a:buNone/>
                      </a:pPr>
                      <a:r>
                        <a:rPr lang="it-IT" sz="800" u="none" strike="noStrike" cap="none"/>
                        <a:t>  - COPD, emphysema</a:t>
                      </a:r>
                      <a:endParaRPr sz="8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ourier New"/>
                        <a:buNone/>
                      </a:pPr>
                      <a:r>
                        <a:rPr lang="it-IT" sz="800" u="none" strike="noStrike" cap="none"/>
                        <a:t>  - Chronic rejection in LT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17 (63)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8 (29.6)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 (7.4)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8 (57.1)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4 (28.5)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 (14.3)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9 (69.2)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4 (30.8)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 (0)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0.6945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0.9999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0.4815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5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Pts with comorbidities, n (%)</a:t>
                      </a:r>
                      <a:endParaRPr sz="800" u="none" strike="noStrike" cap="none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ourier New"/>
                        <a:buNone/>
                      </a:pPr>
                      <a:r>
                        <a:rPr lang="it-IT" sz="800" u="none" strike="noStrike" cap="none"/>
                        <a:t>  - metabolic disorder (diabetes, obesity)</a:t>
                      </a:r>
                      <a:endParaRPr sz="800" u="none" strike="noStrike" cap="none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ourier New"/>
                        <a:buNone/>
                      </a:pPr>
                      <a:r>
                        <a:rPr lang="it-IT" sz="800" u="none" strike="noStrike" cap="none"/>
                        <a:t>  - hemato-oncology disease </a:t>
                      </a:r>
                      <a:endParaRPr sz="800" u="none" strike="noStrike" cap="none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ourier New"/>
                        <a:buNone/>
                      </a:pPr>
                      <a:r>
                        <a:rPr lang="it-IT" sz="800" u="none" strike="noStrike" cap="none"/>
                        <a:t>  - cardiac disease (cardiac arrhythmia, previous MI,     angina pectoris, and/or CHF)</a:t>
                      </a:r>
                      <a:endParaRPr sz="800" u="none" strike="noStrike" cap="none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ourier New"/>
                        <a:buNone/>
                      </a:pPr>
                      <a:r>
                        <a:rPr lang="it-IT" sz="800" u="none" strike="noStrike" cap="none"/>
                        <a:t>  - chronic renal failure</a:t>
                      </a:r>
                      <a:endParaRPr sz="800" u="none" strike="noStrike" cap="none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ourier New"/>
                        <a:buNone/>
                      </a:pPr>
                      <a:r>
                        <a:rPr lang="it-IT" sz="800" u="none" strike="noStrike" cap="none"/>
                        <a:t>  - psychiatric disorders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21 (77.8)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 (7.4)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 (7.4)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 (7.4)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 (3.7)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4 (14.8)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10 (71.4)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 (7.1)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 (14.3)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 (7.1)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 (0)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 (7.1)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11 (84.6)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 (7.7)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 (0)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 (7.7)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 (7.7)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3 (23.1)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0.6483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0.9999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0.4814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0.9999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0.4814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0.3259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Pre-operative NIV, n (%)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4 (14.8)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 (7.1)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3 (23.1)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0.3259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Type of tracheotomy, (surgical/percutaneous)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25/2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13/1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12/1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0.9999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2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b="1" u="none" strike="noStrike" cap="none"/>
                        <a:t>Clinical, laboratory and BGA data on ventilator disconnection</a:t>
                      </a:r>
                      <a:endParaRPr sz="800" b="1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 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Duration of the weaning protocol, days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3-63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7 (3-29)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12 (3-63)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0.09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3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Heart rate, beats/min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89.5 (72 – 113)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88.5 (80 – 106)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89.5 (72 – 113)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0.9794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3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Respiratory rate, breaths/min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17(13 – 33)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21.5 (17 – 33)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17 (13 – 20)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0.0055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92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Body temperature, (°C) 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36.5 (35.6 – 37.7)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36.5 (35.6 – 37.7)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36.6 (35.6 – 37.5)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0.9607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3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Pts with positive BAL for MDRO, n (%)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17 (63)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7 (50)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10 (76.9)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0.2364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3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White blood cell count, x 10</a:t>
                      </a:r>
                      <a:r>
                        <a:rPr lang="it-IT" sz="800" u="none" strike="noStrike" cap="none" baseline="30000"/>
                        <a:t>9</a:t>
                      </a:r>
                      <a:r>
                        <a:rPr lang="it-IT" sz="800" u="none" strike="noStrike" cap="none"/>
                        <a:t>/L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11.43 (4.98 – 20.74)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12.77 (4.98 – 20.74)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9.08 (5.27 – 18.57)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0.0652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64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Haemoglobin, g/L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89 (83 – 106)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89.5 (84 – 106)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89 (83 – 98)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0.8840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3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D-dimer, μg/L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842 (282 – 4041)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1286 (503 – 4041)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737 (282 – 2443)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0.0345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3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Serum C-reactive protein, mg/dL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30 (2.9 – 320.0)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31 (3 – 130)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30 (13 – 320)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0.6976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3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Creatinine, μmol/L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70 (25 – 158)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64 (25 – 99)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77 (32 – 158)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0.2641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3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proBNP, ng/L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463 (45 – 3359)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405 (199 – 611)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463 (45 – 3359)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0.9999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12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Troponin, ng/L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103 (28 – 687)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101 (28 – 251)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375 (62 – 687)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0.2827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6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PaO</a:t>
                      </a:r>
                      <a:r>
                        <a:rPr lang="it-IT" sz="800" u="none" strike="noStrike" cap="none" baseline="-25000"/>
                        <a:t>2 </a:t>
                      </a:r>
                      <a:r>
                        <a:rPr lang="it-IT" sz="800" u="none" strike="noStrike" cap="none"/>
                        <a:t>(O</a:t>
                      </a:r>
                      <a:r>
                        <a:rPr lang="it-IT" sz="800" u="none" strike="noStrike" cap="none" baseline="-25000"/>
                        <a:t>2 </a:t>
                      </a:r>
                      <a:r>
                        <a:rPr lang="it-IT" sz="800" u="none" strike="noStrike" cap="none"/>
                        <a:t>suppl), mmHg</a:t>
                      </a:r>
                      <a:r>
                        <a:rPr lang="it-IT" sz="800" u="none" strike="noStrike" cap="none" baseline="30000"/>
                        <a:t>*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99.9 (68.7 – 313.4)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104.0 (68.7 – 313.4)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91.1 (75.6 – 195.0)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0.5935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3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PaCO</a:t>
                      </a:r>
                      <a:r>
                        <a:rPr lang="it-IT" sz="800" u="none" strike="noStrike" cap="none" baseline="-25000"/>
                        <a:t>2</a:t>
                      </a:r>
                      <a:r>
                        <a:rPr lang="it-IT" sz="800" u="none" strike="noStrike" cap="none"/>
                        <a:t>, mmHg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39.5 (28.6 –  56.1)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39.5 (28.6 – 56.0)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40.0 (28.9 – 56.1)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0.7158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55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Arterial pH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7.44 (7.36 – 7.52)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7.44 (7.37 - 7.50)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7.43 (7.36 – 7.52)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0.6609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3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SaO</a:t>
                      </a:r>
                      <a:r>
                        <a:rPr lang="it-IT" sz="800" u="none" strike="noStrike" cap="none" baseline="-25000"/>
                        <a:t>2</a:t>
                      </a:r>
                      <a:r>
                        <a:rPr lang="it-IT" sz="800" u="none" strike="noStrike" cap="none"/>
                        <a:t>, %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97.1 (93.4 – 99.3) 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97.1 (93.4 – 99.3)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97.3 (95.3 – 98.7)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0.9806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12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PaO</a:t>
                      </a:r>
                      <a:r>
                        <a:rPr lang="it-IT" sz="800" u="none" strike="noStrike" cap="none" baseline="-25000"/>
                        <a:t>2</a:t>
                      </a:r>
                      <a:r>
                        <a:rPr lang="it-IT" sz="800" u="none" strike="noStrike" cap="none"/>
                        <a:t>/FiO</a:t>
                      </a:r>
                      <a:r>
                        <a:rPr lang="it-IT" sz="800" u="none" strike="noStrike" cap="none" baseline="-25000"/>
                        <a:t>2</a:t>
                      </a:r>
                      <a:r>
                        <a:rPr lang="it-IT" sz="800" u="none" strike="noStrike" cap="none"/>
                        <a:t>, mmHg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287 (98 – 522)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269.5 (98 – 522)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287 (178 – 487)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0.7709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06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APACHE II score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10 (6 – 15)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9.5 (6 – 14)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/>
                        <a:t>10 (8 – 15)</a:t>
                      </a:r>
                      <a:endParaRPr sz="8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u="none" strike="noStrike" cap="none" dirty="0"/>
                        <a:t>0.3175</a:t>
                      </a:r>
                      <a:endParaRPr sz="800" u="none" strike="noStrike" cap="none" dirty="0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750" marR="27675" marT="0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pic>
        <p:nvPicPr>
          <p:cNvPr id="507" name="Google Shape;507;p34"/>
          <p:cNvPicPr preferRelativeResize="0"/>
          <p:nvPr/>
        </p:nvPicPr>
        <p:blipFill rotWithShape="1">
          <a:blip r:embed="rId3">
            <a:alphaModFix/>
          </a:blip>
          <a:srcRect l="21866" t="-2667"/>
          <a:stretch/>
        </p:blipFill>
        <p:spPr>
          <a:xfrm>
            <a:off x="663198" y="1530878"/>
            <a:ext cx="4100761" cy="3813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" name="Google Shape;513;p35"/>
          <p:cNvGraphicFramePr/>
          <p:nvPr/>
        </p:nvGraphicFramePr>
        <p:xfrm>
          <a:off x="675824" y="2728006"/>
          <a:ext cx="9157450" cy="3293150"/>
        </p:xfrm>
        <a:graphic>
          <a:graphicData uri="http://schemas.openxmlformats.org/drawingml/2006/table">
            <a:tbl>
              <a:tblPr>
                <a:noFill/>
                <a:tableStyleId>{7E43988D-1B0D-4030-8772-5FCFE2C42758}</a:tableStyleId>
              </a:tblPr>
              <a:tblGrid>
                <a:gridCol w="429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8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21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u="none" strike="noStrike" cap="none" dirty="0"/>
                        <a:t> </a:t>
                      </a:r>
                      <a:endParaRPr sz="1500" u="none" strike="noStrike" cap="none" dirty="0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u="none" strike="noStrike" cap="none"/>
                        <a:t>Overall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(n=27)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u="none" strike="noStrike" cap="none" dirty="0"/>
                        <a:t>HFTO </a:t>
                      </a:r>
                      <a:r>
                        <a:rPr lang="it-IT" sz="1500" u="none" strike="noStrike" cap="none" dirty="0" err="1"/>
                        <a:t>group</a:t>
                      </a:r>
                      <a:endParaRPr sz="1500" u="none" strike="noStrike" cap="none"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 dirty="0"/>
                        <a:t>(n=14)</a:t>
                      </a:r>
                      <a:endParaRPr sz="1500" u="none" strike="noStrike" cap="none" dirty="0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u="none" strike="noStrike" cap="none" dirty="0"/>
                        <a:t>COT </a:t>
                      </a:r>
                      <a:r>
                        <a:rPr lang="it-IT" sz="1500" u="none" strike="noStrike" cap="none" dirty="0" err="1"/>
                        <a:t>group</a:t>
                      </a:r>
                      <a:endParaRPr sz="1500" u="none" strike="noStrike" cap="none"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 dirty="0"/>
                        <a:t>(n=13)</a:t>
                      </a:r>
                      <a:endParaRPr sz="1500" u="none" strike="noStrike" cap="none" dirty="0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u="none" strike="noStrike" cap="none"/>
                        <a:t>P-value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Patients who underwent decannulation, n (%)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19 (70.4)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13 (92.8)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6 (46.1)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i="0" u="none" strike="noStrike" cap="none"/>
                        <a:t>0.0128*</a:t>
                      </a:r>
                      <a:endParaRPr sz="1500" i="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Patients who developed URTI, n (%)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4 (14.8)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2 (14.3)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2 (15.4)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0.999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Patients who required BAA 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12 (44.4)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4 (28.6)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8 (61.5)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0.1283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Length of IRCU stay, days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21 (3 - 67)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16 (3 - 67)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25 (14 - 59)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0.1565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17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Treatment-related complications, n (%)</a:t>
                      </a:r>
                      <a:endParaRPr sz="1500" u="none" strike="noStrike" cap="none"/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urier New"/>
                        <a:buChar char="o"/>
                      </a:pPr>
                      <a:r>
                        <a:rPr lang="it-IT" sz="1200" u="none" strike="noStrike" cap="none"/>
                        <a:t>PNX, PNM </a:t>
                      </a:r>
                      <a:endParaRPr sz="1500" u="none" strike="noStrike" cap="none"/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urier New"/>
                        <a:buChar char="o"/>
                      </a:pPr>
                      <a:r>
                        <a:rPr lang="it-IT" sz="1200" u="none" strike="noStrike" cap="none"/>
                        <a:t>Bronchial stenosis</a:t>
                      </a:r>
                      <a:endParaRPr sz="1500" u="none" strike="noStrike" cap="none"/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urier New"/>
                        <a:buChar char="o"/>
                      </a:pPr>
                      <a:r>
                        <a:rPr lang="it-IT" sz="1200" u="none" strike="noStrike" cap="none"/>
                        <a:t>Dehiscence of bronchial anastomosis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 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1 (3.7)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6 (22.2)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2 (7.4)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 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1 (7.1)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3 (21.4)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1 (7.1)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 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0 (0)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3 (21.4)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1 (7.1)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 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0.999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0.999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0.999</a:t>
                      </a:r>
                      <a:endParaRPr sz="1500" u="none" strike="noStrike" cap="none">
                        <a:solidFill>
                          <a:srgbClr val="00000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6575" marR="592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14" name="Google Shape;514;p35"/>
          <p:cNvSpPr txBox="1">
            <a:spLocks noGrp="1"/>
          </p:cNvSpPr>
          <p:nvPr>
            <p:ph type="title"/>
          </p:nvPr>
        </p:nvSpPr>
        <p:spPr>
          <a:xfrm>
            <a:off x="308264" y="1343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Poppins Medium"/>
              <a:buNone/>
            </a:pPr>
            <a:r>
              <a:rPr lang="it-IT" sz="40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Results</a:t>
            </a:r>
            <a:r>
              <a:rPr lang="it-IT" sz="40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(2)</a:t>
            </a:r>
            <a:endParaRPr sz="4000" dirty="0">
              <a:solidFill>
                <a:srgbClr val="FF0000"/>
              </a:solidFill>
            </a:endParaRPr>
          </a:p>
        </p:txBody>
      </p:sp>
      <p:pic>
        <p:nvPicPr>
          <p:cNvPr id="515" name="Google Shape;515;p35"/>
          <p:cNvPicPr preferRelativeResize="0"/>
          <p:nvPr/>
        </p:nvPicPr>
        <p:blipFill rotWithShape="1">
          <a:blip r:embed="rId3">
            <a:alphaModFix/>
          </a:blip>
          <a:srcRect l="20075" t="1604" r="20075" b="267"/>
          <a:stretch/>
        </p:blipFill>
        <p:spPr>
          <a:xfrm>
            <a:off x="9499258" y="0"/>
            <a:ext cx="2692742" cy="2483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Poppins Medium"/>
              <a:buNone/>
            </a:pP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HFOT: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Use</a:t>
            </a: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</a:t>
            </a: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Electrical</a:t>
            </a: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Impedance</a:t>
            </a: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Tomography</a:t>
            </a: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</a:t>
            </a: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assess</a:t>
            </a: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HFNC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effectiveness</a:t>
            </a:r>
            <a:r>
              <a:rPr lang="it-IT" sz="28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at the </a:t>
            </a:r>
            <a:r>
              <a:rPr lang="it-IT" sz="28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bedside</a:t>
            </a:r>
            <a:endParaRPr sz="2800" b="1" dirty="0">
              <a:solidFill>
                <a:srgbClr val="FF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522" name="Google Shape;522;p36" descr="Dräger PulmoVista® 500 | Draeger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9536" y="1690688"/>
            <a:ext cx="652700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6906" y="2997159"/>
            <a:ext cx="3429974" cy="3044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7"/>
          <p:cNvSpPr txBox="1">
            <a:spLocks noGrp="1"/>
          </p:cNvSpPr>
          <p:nvPr>
            <p:ph type="title"/>
          </p:nvPr>
        </p:nvSpPr>
        <p:spPr>
          <a:xfrm>
            <a:off x="1535078" y="51491"/>
            <a:ext cx="9105899" cy="111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br>
              <a:rPr lang="it-IT" dirty="0"/>
            </a:br>
            <a:r>
              <a:rPr lang="it-IT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HFOT </a:t>
            </a:r>
            <a:r>
              <a:rPr lang="it-IT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Vs</a:t>
            </a:r>
            <a:r>
              <a:rPr lang="it-IT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Conventional</a:t>
            </a:r>
            <a:r>
              <a:rPr lang="it-IT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O</a:t>
            </a:r>
            <a:r>
              <a:rPr lang="it-IT" b="1" baseline="-25000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r>
              <a:rPr lang="it-IT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therapy</a:t>
            </a:r>
            <a:r>
              <a:rPr lang="it-IT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b="1" dirty="0">
              <a:solidFill>
                <a:srgbClr val="FF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529" name="Google Shape;529;p37" descr="Immagine che contiene testo, schermata, Carattere, Elementi grafici&#10;&#10;Il contenuto generato dall'IA potrebbe non essere corretto."/>
          <p:cNvPicPr preferRelativeResize="0"/>
          <p:nvPr/>
        </p:nvPicPr>
        <p:blipFill rotWithShape="1">
          <a:blip r:embed="rId3">
            <a:alphaModFix/>
          </a:blip>
          <a:srcRect b="25170"/>
          <a:stretch/>
        </p:blipFill>
        <p:spPr>
          <a:xfrm>
            <a:off x="4968452" y="2815875"/>
            <a:ext cx="5890050" cy="29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286" y="1681920"/>
            <a:ext cx="3584864" cy="4779819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7"/>
          <p:cNvSpPr/>
          <p:nvPr/>
        </p:nvSpPr>
        <p:spPr>
          <a:xfrm>
            <a:off x="1991591" y="3865418"/>
            <a:ext cx="377536" cy="72735"/>
          </a:xfrm>
          <a:prstGeom prst="rect">
            <a:avLst/>
          </a:prstGeom>
          <a:solidFill>
            <a:srgbClr val="595959"/>
          </a:solidFill>
          <a:ln w="1905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8"/>
          <p:cNvSpPr txBox="1">
            <a:spLocks noGrp="1"/>
          </p:cNvSpPr>
          <p:nvPr>
            <p:ph type="body" idx="1"/>
          </p:nvPr>
        </p:nvSpPr>
        <p:spPr>
          <a:xfrm>
            <a:off x="4522028" y="820127"/>
            <a:ext cx="7840545" cy="1254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733"/>
              <a:buNone/>
            </a:pPr>
            <a:r>
              <a:rPr lang="it-IT" sz="3600" b="1" dirty="0" err="1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Assessment</a:t>
            </a:r>
            <a:r>
              <a:rPr lang="it-IT" sz="3600" b="1" dirty="0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of</a:t>
            </a:r>
            <a:r>
              <a:rPr lang="it-IT" sz="3600" b="1" dirty="0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 Prone </a:t>
            </a:r>
            <a:r>
              <a:rPr lang="it-IT" sz="3600" b="1" dirty="0" err="1">
                <a:solidFill>
                  <a:srgbClr val="FF0000"/>
                </a:solidFill>
                <a:latin typeface="Poppins Medium" charset="0"/>
                <a:ea typeface="Poppins Medium"/>
                <a:cs typeface="Poppins Medium" charset="0"/>
                <a:sym typeface="Poppins Medium"/>
              </a:rPr>
              <a:t>Positioning</a:t>
            </a:r>
            <a:endParaRPr sz="3600" dirty="0">
              <a:solidFill>
                <a:srgbClr val="FF0000"/>
              </a:solidFill>
              <a:latin typeface="Poppins Medium" charset="0"/>
              <a:cs typeface="Poppins Medium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33"/>
              <a:buNone/>
            </a:pPr>
            <a:endParaRPr sz="3733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" name="Google Shape;53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97115"/>
            <a:ext cx="12192000" cy="323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926" y="178965"/>
            <a:ext cx="4286895" cy="2028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9"/>
          <p:cNvSpPr txBox="1">
            <a:spLocks noGrp="1"/>
          </p:cNvSpPr>
          <p:nvPr>
            <p:ph type="body" idx="1"/>
          </p:nvPr>
        </p:nvSpPr>
        <p:spPr>
          <a:xfrm>
            <a:off x="6535306" y="2578084"/>
            <a:ext cx="5447689" cy="1027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it-IT" sz="4000" b="1" dirty="0" err="1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Early</a:t>
            </a:r>
            <a:r>
              <a:rPr lang="it-IT" sz="40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identification</a:t>
            </a:r>
            <a:r>
              <a:rPr lang="it-IT" sz="40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of</a:t>
            </a:r>
            <a:r>
              <a:rPr lang="it-IT" sz="40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adverse</a:t>
            </a:r>
            <a:r>
              <a:rPr lang="it-IT" sz="40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events</a:t>
            </a:r>
            <a:r>
              <a:rPr lang="it-IT" sz="40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: PNX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46" name="Google Shape;546;p39" descr="Immagine che contiene schermata, Software per la grafica, Software multimediale, Elementi grafici&#10;&#10;Il contenuto generato dall'IA potrebbe non essere corret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921" y="841145"/>
            <a:ext cx="5601027" cy="480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88D0E0-7C1A-D0DE-96EB-BBB83A10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 err="1">
                <a:solidFill>
                  <a:srgbClr val="FF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Conclusions</a:t>
            </a:r>
            <a:r>
              <a:rPr lang="it-IT" sz="3200" b="1" dirty="0">
                <a:solidFill>
                  <a:srgbClr val="FF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E5FEE0-3A65-B4EA-CDA0-68431AB14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An extremely versatile device for the management of both hypoxemic and hypercapnic respiratory failure across different patient populations;</a:t>
            </a:r>
          </a:p>
          <a:p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Well tolerated and applicable via both noninvasive and invasive approaches;</a:t>
            </a:r>
          </a:p>
          <a:p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The implementation of novel technologies will increasingly allow for the evaluation of its clinical effectiveness.</a:t>
            </a:r>
            <a:endParaRPr lang="it-IT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182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4"/>
          <p:cNvGrpSpPr/>
          <p:nvPr/>
        </p:nvGrpSpPr>
        <p:grpSpPr>
          <a:xfrm>
            <a:off x="3337808" y="1449441"/>
            <a:ext cx="5516386" cy="4490138"/>
            <a:chOff x="0" y="0"/>
            <a:chExt cx="7845525" cy="6385973"/>
          </a:xfrm>
        </p:grpSpPr>
        <p:pic>
          <p:nvPicPr>
            <p:cNvPr id="221" name="Google Shape;221;p4" descr="Immagine"/>
            <p:cNvPicPr preferRelativeResize="0"/>
            <p:nvPr/>
          </p:nvPicPr>
          <p:blipFill rotWithShape="1">
            <a:blip r:embed="rId3">
              <a:alphaModFix/>
            </a:blip>
            <a:srcRect l="2865" t="26245" r="30534" b="16489"/>
            <a:stretch/>
          </p:blipFill>
          <p:spPr>
            <a:xfrm>
              <a:off x="124721" y="732874"/>
              <a:ext cx="7720804" cy="51729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4"/>
            <p:cNvSpPr txBox="1"/>
            <p:nvPr/>
          </p:nvSpPr>
          <p:spPr>
            <a:xfrm>
              <a:off x="1962058" y="0"/>
              <a:ext cx="1549633" cy="562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984" b="1">
                  <a:solidFill>
                    <a:schemeClr val="accent5"/>
                  </a:solidFill>
                  <a:latin typeface="Gill Sans"/>
                  <a:ea typeface="Gill Sans"/>
                  <a:cs typeface="Gill Sans"/>
                  <a:sym typeface="Gill Sans"/>
                </a:rPr>
                <a:t>Oro-nasal mask</a:t>
              </a:r>
              <a:endParaRPr sz="98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984" b="1">
                  <a:solidFill>
                    <a:schemeClr val="accent5"/>
                  </a:solidFill>
                  <a:latin typeface="Gill Sans"/>
                  <a:ea typeface="Gill Sans"/>
                  <a:cs typeface="Gill Sans"/>
                  <a:sym typeface="Gill Sans"/>
                </a:rPr>
                <a:t>10 L/min </a:t>
              </a:r>
              <a:endParaRPr/>
            </a:p>
          </p:txBody>
        </p:sp>
        <p:sp>
          <p:nvSpPr>
            <p:cNvPr id="223" name="Google Shape;223;p4"/>
            <p:cNvSpPr txBox="1"/>
            <p:nvPr/>
          </p:nvSpPr>
          <p:spPr>
            <a:xfrm>
              <a:off x="5782683" y="0"/>
              <a:ext cx="792465" cy="562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984" b="1">
                  <a:solidFill>
                    <a:schemeClr val="accent5"/>
                  </a:solidFill>
                  <a:latin typeface="Gill Sans"/>
                  <a:ea typeface="Gill Sans"/>
                  <a:cs typeface="Gill Sans"/>
                  <a:sym typeface="Gill Sans"/>
                </a:rPr>
                <a:t>HFOT</a:t>
              </a:r>
              <a:br>
                <a:rPr lang="it-IT" sz="984" b="1">
                  <a:solidFill>
                    <a:schemeClr val="accent5"/>
                  </a:solidFill>
                  <a:latin typeface="Gill Sans"/>
                  <a:ea typeface="Gill Sans"/>
                  <a:cs typeface="Gill Sans"/>
                  <a:sym typeface="Gill Sans"/>
                </a:rPr>
              </a:br>
              <a:r>
                <a:rPr lang="it-IT" sz="984" b="1">
                  <a:solidFill>
                    <a:schemeClr val="accent5"/>
                  </a:solidFill>
                  <a:latin typeface="Gill Sans"/>
                  <a:ea typeface="Gill Sans"/>
                  <a:cs typeface="Gill Sans"/>
                  <a:sym typeface="Gill Sans"/>
                </a:rPr>
                <a:t>35 L/min</a:t>
              </a:r>
              <a:endParaRPr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935327" y="831037"/>
              <a:ext cx="1067987" cy="312527"/>
            </a:xfrm>
            <a:prstGeom prst="rect">
              <a:avLst/>
            </a:prstGeom>
            <a:solidFill>
              <a:srgbClr val="FBFBF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Inspirazione</a:t>
              </a:r>
              <a:endParaRPr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2637692" y="831037"/>
              <a:ext cx="1067987" cy="312527"/>
            </a:xfrm>
            <a:prstGeom prst="rect">
              <a:avLst/>
            </a:prstGeom>
            <a:solidFill>
              <a:srgbClr val="FBFBF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Espirazione</a:t>
              </a:r>
              <a:endParaRPr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4507132" y="831037"/>
              <a:ext cx="1067987" cy="312527"/>
            </a:xfrm>
            <a:prstGeom prst="rect">
              <a:avLst/>
            </a:prstGeom>
            <a:solidFill>
              <a:srgbClr val="FBFBF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Inspirazione</a:t>
              </a:r>
              <a:endParaRPr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6209496" y="831037"/>
              <a:ext cx="1067987" cy="312527"/>
            </a:xfrm>
            <a:prstGeom prst="rect">
              <a:avLst/>
            </a:prstGeom>
            <a:solidFill>
              <a:srgbClr val="FBFBF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Espirazione</a:t>
              </a:r>
              <a:endParaRPr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464372" y="3632075"/>
              <a:ext cx="697285" cy="506718"/>
            </a:xfrm>
            <a:prstGeom prst="rect">
              <a:avLst/>
            </a:prstGeom>
            <a:solidFill>
              <a:srgbClr val="FBFBF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O</a:t>
              </a:r>
              <a:r>
                <a:rPr lang="it-IT" sz="773" b="1" baseline="-25000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  <a:b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</a:br>
              <a: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erogato</a:t>
              </a:r>
              <a:endParaRPr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442921" y="2520717"/>
              <a:ext cx="1246550" cy="312527"/>
            </a:xfrm>
            <a:prstGeom prst="rect">
              <a:avLst/>
            </a:prstGeom>
            <a:solidFill>
              <a:srgbClr val="FBFBF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Aria ambiente</a:t>
              </a:r>
              <a:endParaRPr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433230" y="2770199"/>
              <a:ext cx="831818" cy="312526"/>
            </a:xfrm>
            <a:prstGeom prst="rect">
              <a:avLst/>
            </a:prstGeom>
            <a:solidFill>
              <a:srgbClr val="FBFBF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21% O</a:t>
              </a:r>
              <a:r>
                <a:rPr lang="it-IT" sz="773" b="1" baseline="-25000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  <a:endParaRPr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3511691" y="3056191"/>
              <a:ext cx="697286" cy="506717"/>
            </a:xfrm>
            <a:prstGeom prst="rect">
              <a:avLst/>
            </a:prstGeom>
            <a:solidFill>
              <a:srgbClr val="FBFBF9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F</a:t>
              </a:r>
              <a:r>
                <a:rPr lang="it-IT" sz="773" b="1" baseline="-25000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I</a:t>
              </a:r>
              <a: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O</a:t>
              </a:r>
              <a:r>
                <a:rPr lang="it-IT" sz="773" b="1" baseline="-25000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  <a:b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</a:br>
              <a: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variabile</a:t>
              </a:r>
              <a:endParaRPr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6120214" y="2673103"/>
              <a:ext cx="831818" cy="506718"/>
            </a:xfrm>
            <a:prstGeom prst="rect">
              <a:avLst/>
            </a:prstGeom>
            <a:solidFill>
              <a:srgbClr val="FBFBF9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F</a:t>
              </a:r>
              <a:r>
                <a:rPr lang="it-IT" sz="773" b="1" baseline="-25000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I</a:t>
              </a:r>
              <a: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O</a:t>
              </a:r>
              <a:r>
                <a:rPr lang="it-IT" sz="773" b="1" baseline="-25000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  <a:b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</a:br>
              <a:r>
                <a:rPr lang="it-IT" sz="773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impostato</a:t>
              </a:r>
              <a:endParaRPr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464372" y="5879256"/>
              <a:ext cx="808927" cy="5067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984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TEMPO</a:t>
              </a: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5830273" y="5879256"/>
              <a:ext cx="789226" cy="5067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984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TEMPO</a:t>
              </a:r>
              <a:endParaRPr/>
            </a:p>
          </p:txBody>
        </p:sp>
        <p:sp>
          <p:nvSpPr>
            <p:cNvPr id="235" name="Google Shape;235;p4"/>
            <p:cNvSpPr/>
            <p:nvPr/>
          </p:nvSpPr>
          <p:spPr>
            <a:xfrm rot="-5400000">
              <a:off x="-621160" y="3141877"/>
              <a:ext cx="1749037" cy="5067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125" b="1">
                  <a:solidFill>
                    <a:srgbClr val="535353"/>
                  </a:solidFill>
                  <a:latin typeface="Gill Sans"/>
                  <a:ea typeface="Gill Sans"/>
                  <a:cs typeface="Gill Sans"/>
                  <a:sym typeface="Gill Sans"/>
                </a:rPr>
                <a:t>Flusso (L/min)</a:t>
              </a:r>
              <a:endParaRPr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505874" y="1498518"/>
              <a:ext cx="288418" cy="3125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984">
                  <a:solidFill>
                    <a:srgbClr val="535353"/>
                  </a:solidFill>
                  <a:latin typeface="Avenir"/>
                  <a:ea typeface="Avenir"/>
                  <a:cs typeface="Avenir"/>
                  <a:sym typeface="Avenir"/>
                </a:rPr>
                <a:t>35</a:t>
              </a:r>
              <a:endParaRPr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505874" y="1758916"/>
              <a:ext cx="288418" cy="3125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984">
                  <a:solidFill>
                    <a:srgbClr val="535353"/>
                  </a:solidFill>
                  <a:latin typeface="Avenir"/>
                  <a:ea typeface="Avenir"/>
                  <a:cs typeface="Avenir"/>
                  <a:sym typeface="Avenir"/>
                </a:rPr>
                <a:t>30</a:t>
              </a:r>
              <a:endParaRPr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505874" y="3432905"/>
              <a:ext cx="288418" cy="3125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984">
                  <a:solidFill>
                    <a:srgbClr val="535353"/>
                  </a:solidFill>
                  <a:latin typeface="Avenir"/>
                  <a:ea typeface="Avenir"/>
                  <a:cs typeface="Avenir"/>
                  <a:sym typeface="Avenir"/>
                </a:rPr>
                <a:t>10</a:t>
              </a: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505874" y="4046950"/>
              <a:ext cx="288418" cy="3125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984">
                  <a:solidFill>
                    <a:srgbClr val="535353"/>
                  </a:solidFill>
                  <a:latin typeface="Avenir"/>
                  <a:ea typeface="Avenir"/>
                  <a:cs typeface="Avenir"/>
                  <a:sym typeface="Avenir"/>
                </a:rPr>
                <a:t>0</a:t>
              </a:r>
              <a:endParaRPr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3232053" y="1721032"/>
              <a:ext cx="2471535" cy="186092"/>
            </a:xfrm>
            <a:prstGeom prst="rect">
              <a:avLst/>
            </a:prstGeom>
            <a:solidFill>
              <a:srgbClr val="FBFBF9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844" b="1">
                  <a:solidFill>
                    <a:schemeClr val="accent5"/>
                  </a:solidFill>
                  <a:latin typeface="Gill Sans"/>
                  <a:ea typeface="Gill Sans"/>
                  <a:cs typeface="Gill Sans"/>
                  <a:sym typeface="Gill Sans"/>
                </a:rPr>
                <a:t>Flusso inspiratorio di picco</a:t>
              </a:r>
              <a:endParaRPr/>
            </a:p>
          </p:txBody>
        </p:sp>
      </p:grpSp>
      <p:sp>
        <p:nvSpPr>
          <p:cNvPr id="241" name="Google Shape;241;p4"/>
          <p:cNvSpPr txBox="1"/>
          <p:nvPr/>
        </p:nvSpPr>
        <p:spPr>
          <a:xfrm>
            <a:off x="831373" y="343925"/>
            <a:ext cx="5640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Reliable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FiO₂ delivery</a:t>
            </a:r>
            <a:endParaRPr sz="3200" dirty="0"/>
          </a:p>
        </p:txBody>
      </p:sp>
      <p:sp>
        <p:nvSpPr>
          <p:cNvPr id="242" name="Google Shape;242;p4"/>
          <p:cNvSpPr/>
          <p:nvPr/>
        </p:nvSpPr>
        <p:spPr>
          <a:xfrm>
            <a:off x="8225956" y="6028530"/>
            <a:ext cx="2867025" cy="53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76200" rIns="76200" bIns="762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Ritchie et al. Anaesth Intensive Care. 2011</a:t>
            </a:r>
            <a:endParaRPr sz="1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Masclans et al. Clin Pulm Med. 2012</a:t>
            </a:r>
            <a:endParaRPr sz="1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"/>
          <p:cNvSpPr txBox="1">
            <a:spLocks noGrp="1"/>
          </p:cNvSpPr>
          <p:nvPr>
            <p:ph type="title"/>
          </p:nvPr>
        </p:nvSpPr>
        <p:spPr>
          <a:xfrm>
            <a:off x="699052" y="265735"/>
            <a:ext cx="9608730" cy="97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Poppins Medium"/>
              <a:buNone/>
            </a:pP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Improved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breathing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pattern </a:t>
            </a:r>
            <a:endParaRPr sz="3200" dirty="0"/>
          </a:p>
        </p:txBody>
      </p:sp>
      <p:pic>
        <p:nvPicPr>
          <p:cNvPr id="249" name="Google Shape;249;p5" descr="Immagin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7790" t="36727" r="3489" b="33575"/>
          <a:stretch/>
        </p:blipFill>
        <p:spPr>
          <a:xfrm>
            <a:off x="3431293" y="2494993"/>
            <a:ext cx="5329413" cy="301260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 txBox="1"/>
          <p:nvPr/>
        </p:nvSpPr>
        <p:spPr>
          <a:xfrm>
            <a:off x="2621437" y="1787518"/>
            <a:ext cx="6949126" cy="51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Gill Sans"/>
                <a:cs typeface="Poppins Medium" charset="0"/>
                <a:sym typeface="Gill Sans"/>
              </a:rPr>
              <a:t>Increased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Gill Sans"/>
                <a:cs typeface="Poppins Medium" charset="0"/>
                <a:sym typeface="Gill Sans"/>
              </a:rPr>
              <a:t> </a:t>
            </a:r>
            <a:r>
              <a:rPr lang="it-I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Gill Sans"/>
                <a:cs typeface="Poppins Medium" charset="0"/>
                <a:sym typeface="Gill Sans"/>
              </a:rPr>
              <a:t>Vt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Gill Sans"/>
                <a:cs typeface="Poppins Medium" charset="0"/>
                <a:sym typeface="Gill Sans"/>
              </a:rPr>
              <a:t>, </a:t>
            </a:r>
            <a:r>
              <a:rPr lang="it-I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Gill Sans"/>
                <a:cs typeface="Poppins Medium" charset="0"/>
                <a:sym typeface="Gill Sans"/>
              </a:rPr>
              <a:t>reduced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Gill Sans"/>
                <a:cs typeface="Poppins Medium" charset="0"/>
                <a:sym typeface="Gill Sans"/>
              </a:rPr>
              <a:t> </a:t>
            </a:r>
            <a:r>
              <a:rPr lang="it-I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Gill Sans"/>
                <a:cs typeface="Poppins Medium" charset="0"/>
                <a:sym typeface="Gill Sans"/>
              </a:rPr>
              <a:t>respiratory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Medium" charset="0"/>
                <a:ea typeface="Gill Sans"/>
                <a:cs typeface="Poppins Medium" charset="0"/>
                <a:sym typeface="Gill Sans"/>
              </a:rPr>
              <a:t> rate</a:t>
            </a:r>
            <a:endParaRPr sz="2250" dirty="0">
              <a:solidFill>
                <a:schemeClr val="tx1">
                  <a:lumMod val="65000"/>
                  <a:lumOff val="35000"/>
                </a:schemeClr>
              </a:solidFill>
              <a:latin typeface="Poppins Medium" charset="0"/>
              <a:ea typeface="Gill Sans"/>
              <a:cs typeface="Poppins Medium" charset="0"/>
              <a:sym typeface="Gill Sans"/>
            </a:endParaRPr>
          </a:p>
        </p:txBody>
      </p:sp>
      <p:sp>
        <p:nvSpPr>
          <p:cNvPr id="251" name="Google Shape;251;p5"/>
          <p:cNvSpPr/>
          <p:nvPr/>
        </p:nvSpPr>
        <p:spPr>
          <a:xfrm>
            <a:off x="6219393" y="5714535"/>
            <a:ext cx="4891087" cy="71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76200" rIns="76200" bIns="762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 Appl Physiol (1985). 2013 Apr;114(8):1058-65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Mechanisms of nasal high flow on ventilation during wakefulness and sleep</a:t>
            </a:r>
            <a:endParaRPr sz="1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Mündel T, Feng S, Tatkov S, Schneider H.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6" descr="Immagin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9975" r="47030" b="28957"/>
          <a:stretch/>
        </p:blipFill>
        <p:spPr>
          <a:xfrm>
            <a:off x="2450704" y="1918299"/>
            <a:ext cx="7290592" cy="416598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6"/>
          <p:cNvSpPr txBox="1">
            <a:spLocks noGrp="1"/>
          </p:cNvSpPr>
          <p:nvPr>
            <p:ph type="title"/>
          </p:nvPr>
        </p:nvSpPr>
        <p:spPr>
          <a:xfrm>
            <a:off x="2044700" y="1402777"/>
            <a:ext cx="9309100" cy="45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A1502"/>
              </a:buClr>
              <a:buSzPts val="2250"/>
              <a:buFont typeface="Gill Sans"/>
              <a:buNone/>
            </a:pPr>
            <a:r>
              <a:rPr lang="it-IT" sz="2250"/>
              <a:t> 0,7-1 cmH</a:t>
            </a:r>
            <a:r>
              <a:rPr lang="it-IT" sz="2250" baseline="-25000"/>
              <a:t>2</a:t>
            </a:r>
            <a:r>
              <a:rPr lang="it-IT" sz="2250"/>
              <a:t>O per 10 L/min </a:t>
            </a:r>
            <a:endParaRPr/>
          </a:p>
        </p:txBody>
      </p:sp>
      <p:sp>
        <p:nvSpPr>
          <p:cNvPr id="259" name="Google Shape;259;p6"/>
          <p:cNvSpPr txBox="1"/>
          <p:nvPr/>
        </p:nvSpPr>
        <p:spPr>
          <a:xfrm>
            <a:off x="759113" y="401932"/>
            <a:ext cx="6096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PEEP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effect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dirty="0"/>
          </a:p>
        </p:txBody>
      </p:sp>
      <p:sp>
        <p:nvSpPr>
          <p:cNvPr id="260" name="Google Shape;260;p6"/>
          <p:cNvSpPr/>
          <p:nvPr/>
        </p:nvSpPr>
        <p:spPr>
          <a:xfrm>
            <a:off x="6335568" y="5980474"/>
            <a:ext cx="5422900" cy="71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76200" rIns="76200" bIns="762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Respir Care. 2013 Oct;58(10):1621-4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Pressures delivered by nasal high flow oxygen during all phases of the respiratory cycle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Parke RL, McGuinness SP.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"/>
          <p:cNvSpPr txBox="1">
            <a:spLocks noGrp="1"/>
          </p:cNvSpPr>
          <p:nvPr>
            <p:ph type="title"/>
          </p:nvPr>
        </p:nvSpPr>
        <p:spPr>
          <a:xfrm>
            <a:off x="695960" y="18241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Poppins Medium"/>
              <a:buNone/>
            </a:pP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PEEP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effect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and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alveolar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recruitment</a:t>
            </a:r>
            <a:endParaRPr sz="3200" b="1" dirty="0">
              <a:solidFill>
                <a:srgbClr val="FF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67" name="Google Shape;267;p7"/>
          <p:cNvSpPr/>
          <p:nvPr/>
        </p:nvSpPr>
        <p:spPr>
          <a:xfrm>
            <a:off x="838200" y="1460629"/>
            <a:ext cx="7824736" cy="2081224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txBody>
          <a:bodyPr spcFirstLastPara="1" wrap="square" lIns="127000" tIns="127000" rIns="127000" bIns="1270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984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/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Effect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of high-flow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nasal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cannula and body position on end-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expiratory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lung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volume: a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cohort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study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using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electrical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impedance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tomography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(Respir Care. 2013 Apr;58(4):589-96)</a:t>
            </a:r>
            <a:endParaRPr lang="it-IT" sz="1200" dirty="0">
              <a:latin typeface="+mn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+mn-lt"/>
            </a:endParaRPr>
          </a:p>
          <a:p>
            <a:pPr algn="just"/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CONCLUSIONS: HFNC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increased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global EELI in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our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population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,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regardless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of body position,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suggesting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an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increase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in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functional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residual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capacity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. Prone positioning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was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related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to a more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homogeneous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distribution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of ΔEELI,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while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in supine position ΔEELI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was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higher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in the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ventral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lung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regions</a:t>
            </a:r>
            <a:r>
              <a:rPr lang="it-IT" sz="1200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. (</a:t>
            </a:r>
            <a:r>
              <a:rPr lang="it-IT" sz="1200" cap="small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Riera </a:t>
            </a:r>
            <a:r>
              <a:rPr lang="it-IT" sz="1200" cap="small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J</a:t>
            </a:r>
            <a:r>
              <a:rPr lang="it-IT" sz="1200" cap="small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, Pérez </a:t>
            </a:r>
            <a:r>
              <a:rPr lang="it-IT" sz="1200" cap="small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P</a:t>
            </a:r>
            <a:r>
              <a:rPr lang="it-IT" sz="1200" cap="small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, Cortés </a:t>
            </a:r>
            <a:r>
              <a:rPr lang="it-IT" sz="1200" cap="small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J</a:t>
            </a:r>
            <a:r>
              <a:rPr lang="it-IT" sz="1200" cap="small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, Roca O, </a:t>
            </a:r>
            <a:r>
              <a:rPr lang="it-IT" sz="1200" cap="small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Masclans</a:t>
            </a:r>
            <a:r>
              <a:rPr lang="it-IT" sz="1200" cap="small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 JR, Rello </a:t>
            </a:r>
            <a:r>
              <a:rPr lang="it-IT" sz="1200" cap="small" dirty="0" err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J</a:t>
            </a:r>
            <a:r>
              <a:rPr lang="it-IT" sz="1200" cap="small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.)</a:t>
            </a:r>
            <a:endParaRPr lang="it-IT" sz="1200" dirty="0">
              <a:latin typeface="+mn-lt"/>
            </a:endParaRPr>
          </a:p>
        </p:txBody>
      </p:sp>
      <p:sp>
        <p:nvSpPr>
          <p:cNvPr id="268" name="Google Shape;268;p7"/>
          <p:cNvSpPr txBox="1">
            <a:spLocks noGrp="1"/>
          </p:cNvSpPr>
          <p:nvPr>
            <p:ph type="body" idx="1"/>
          </p:nvPr>
        </p:nvSpPr>
        <p:spPr>
          <a:xfrm>
            <a:off x="838200" y="3756024"/>
            <a:ext cx="8509000" cy="2708276"/>
          </a:xfrm>
          <a:prstGeom prst="rect">
            <a:avLst/>
          </a:prstGeom>
          <a:solidFill>
            <a:srgbClr val="FBE9E5"/>
          </a:solidFill>
          <a:ln>
            <a:noFill/>
          </a:ln>
        </p:spPr>
        <p:txBody>
          <a:bodyPr spcFirstLastPara="1" wrap="square" lIns="127000" tIns="127000" rIns="127000" bIns="127000" anchor="t" anchorCtr="0">
            <a:noAutofit/>
          </a:bodyPr>
          <a:lstStyle/>
          <a:p>
            <a:pPr marL="228600" lvl="0" indent="-166116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None/>
            </a:pPr>
            <a:endParaRPr sz="1200" dirty="0">
              <a:latin typeface="+mn-lt"/>
            </a:endParaRPr>
          </a:p>
          <a:p>
            <a:pPr marL="0" indent="0" algn="just">
              <a:buSzPts val="1200"/>
              <a:buNone/>
            </a:pP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Oxygen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delivery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through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high-flow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nasal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cannulae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increase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end-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expiratory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lung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volume and reduce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respiratory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rate in post-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cardiac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surgical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patients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(Br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J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Anaesth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. 2011 Dec;107(6):998-1004)</a:t>
            </a:r>
            <a:endParaRPr sz="1200" dirty="0">
              <a:latin typeface="+mn-lt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it-IT" sz="1200" dirty="0">
              <a:latin typeface="+mn-lt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it-IT" sz="1200" dirty="0">
              <a:latin typeface="+mn-lt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it-IT" sz="1200" dirty="0">
              <a:latin typeface="+mn-lt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it-IT" sz="1200" dirty="0">
              <a:latin typeface="+mn-lt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CONCLUSIONS: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This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study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suggests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that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HFNCs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reduce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respiratory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rate and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improve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oxygenation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by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increasing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both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EELV and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tidal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volume and are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most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beneficial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in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patients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with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higher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it-IT" sz="1200" dirty="0" err="1">
                <a:latin typeface="+mn-lt"/>
                <a:ea typeface="Poppins"/>
                <a:cs typeface="Poppins"/>
                <a:sym typeface="Poppins"/>
              </a:rPr>
              <a:t>BMIs</a:t>
            </a:r>
            <a:r>
              <a:rPr lang="it-IT" sz="1200" dirty="0">
                <a:latin typeface="+mn-lt"/>
                <a:ea typeface="Poppins"/>
                <a:cs typeface="Poppins"/>
                <a:sym typeface="Poppins"/>
              </a:rPr>
              <a:t>. (Corley A, Caruana LR, Barnett AG, Tronstad O, Fraser JF.)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it-IT" sz="1200" dirty="0">
              <a:latin typeface="+mn-lt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 dirty="0">
              <a:latin typeface="+mn-lt"/>
            </a:endParaRPr>
          </a:p>
        </p:txBody>
      </p:sp>
      <p:pic>
        <p:nvPicPr>
          <p:cNvPr id="269" name="Google Shape;269;p7" descr="Corley.jpg"/>
          <p:cNvPicPr preferRelativeResize="0"/>
          <p:nvPr/>
        </p:nvPicPr>
        <p:blipFill rotWithShape="1">
          <a:blip r:embed="rId3">
            <a:alphaModFix/>
          </a:blip>
          <a:srcRect l="4087" t="24040" r="5427" b="26806"/>
          <a:stretch/>
        </p:blipFill>
        <p:spPr>
          <a:xfrm>
            <a:off x="6413957" y="4558610"/>
            <a:ext cx="2933243" cy="1103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Poppins Medium"/>
              <a:buNone/>
            </a:pP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Washout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nasopharyngeal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dead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space</a:t>
            </a:r>
            <a:b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endParaRPr sz="3200" b="1" dirty="0">
              <a:solidFill>
                <a:srgbClr val="FF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76" name="Google Shape;276;p8"/>
          <p:cNvSpPr txBox="1"/>
          <p:nvPr/>
        </p:nvSpPr>
        <p:spPr>
          <a:xfrm>
            <a:off x="2494437" y="4566170"/>
            <a:ext cx="6949126" cy="43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357174" marR="0" lvl="0" indent="-2455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8"/>
              <a:buFont typeface="Gill Sans"/>
              <a:buNone/>
            </a:pPr>
            <a:endParaRPr sz="175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2863" y="1979906"/>
            <a:ext cx="4259484" cy="185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1339" y="1818879"/>
            <a:ext cx="3264061" cy="217960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8"/>
          <p:cNvSpPr txBox="1"/>
          <p:nvPr/>
        </p:nvSpPr>
        <p:spPr>
          <a:xfrm>
            <a:off x="2748436" y="4552995"/>
            <a:ext cx="753856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CO₂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clearance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: 1.8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mL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/s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for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each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1 L/min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increase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in flow-rate.</a:t>
            </a:r>
            <a:endParaRPr dirty="0">
              <a:latin typeface="Poppins Medium" charset="0"/>
              <a:cs typeface="Poppins Medium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Gamma camera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image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overlaid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 on CT </a:t>
            </a:r>
            <a:r>
              <a:rPr lang="it-IT" sz="1800" dirty="0" err="1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scan</a:t>
            </a:r>
            <a:r>
              <a:rPr lang="it-IT" sz="1800" dirty="0">
                <a:solidFill>
                  <a:schemeClr val="dk1"/>
                </a:solidFill>
                <a:latin typeface="Poppins Medium" charset="0"/>
                <a:cs typeface="Poppins Medium" charset="0"/>
                <a:sym typeface="Arial"/>
              </a:rPr>
              <a:t>.</a:t>
            </a:r>
            <a:endParaRPr sz="1800" dirty="0">
              <a:solidFill>
                <a:schemeClr val="dk1"/>
              </a:solidFill>
              <a:latin typeface="Poppins Medium" charset="0"/>
              <a:cs typeface="Poppins Medium" charset="0"/>
              <a:sym typeface="Arial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6687128" y="5730897"/>
            <a:ext cx="4318000" cy="71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76200" rIns="76200" bIns="762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 Appl Physiol (1985). 2015 Jun 15;118(12):1525-32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Nasal high flow clears anatomical dead space in upper airway models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Möller W, Celik G, Feng S, et al.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Poppins Medium"/>
              <a:buNone/>
            </a:pP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Heating</a:t>
            </a:r>
            <a:r>
              <a:rPr lang="it-IT" sz="3200" b="1" dirty="0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and </a:t>
            </a:r>
            <a:r>
              <a:rPr lang="it-IT" sz="3200" b="1" dirty="0" err="1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humidification</a:t>
            </a:r>
            <a:br>
              <a:rPr lang="it-IT" b="1" dirty="0"/>
            </a:br>
            <a:endParaRPr b="1" dirty="0"/>
          </a:p>
        </p:txBody>
      </p:sp>
      <p:sp>
        <p:nvSpPr>
          <p:cNvPr id="287" name="Google Shape;287;p9"/>
          <p:cNvSpPr txBox="1">
            <a:spLocks noGrp="1"/>
          </p:cNvSpPr>
          <p:nvPr>
            <p:ph type="body" idx="1"/>
          </p:nvPr>
        </p:nvSpPr>
        <p:spPr>
          <a:xfrm>
            <a:off x="838200" y="124852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graphicFrame>
        <p:nvGraphicFramePr>
          <p:cNvPr id="288" name="Google Shape;288;p9"/>
          <p:cNvGraphicFramePr/>
          <p:nvPr/>
        </p:nvGraphicFramePr>
        <p:xfrm>
          <a:off x="2446735" y="2015379"/>
          <a:ext cx="7679550" cy="3971825"/>
        </p:xfrm>
        <a:graphic>
          <a:graphicData uri="http://schemas.openxmlformats.org/drawingml/2006/table">
            <a:tbl>
              <a:tblPr>
                <a:noFill/>
                <a:tableStyleId>{BBF838D9-F599-482A-8A71-33E600BFC7C9}</a:tableStyleId>
              </a:tblPr>
              <a:tblGrid>
                <a:gridCol w="383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2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b="1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Low-temperature</a:t>
                      </a:r>
                      <a:r>
                        <a:rPr lang="it-IT" sz="1700" b="1" u="none" strike="noStrike" cap="none" dirty="0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 gas </a:t>
                      </a:r>
                      <a:r>
                        <a:rPr lang="it-IT" sz="1700" b="1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effect</a:t>
                      </a:r>
                      <a:endParaRPr sz="1700" b="1" u="none" strike="noStrike" cap="none" dirty="0">
                        <a:latin typeface="Poppins Medium" charset="0"/>
                        <a:ea typeface="Gill Sans"/>
                        <a:cs typeface="Poppins Medium" charset="0"/>
                        <a:sym typeface="Gill Sans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5D328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b="1" u="none" strike="noStrike" cap="none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Anhydrous gas effect</a:t>
                      </a:r>
                      <a:endParaRPr sz="1700" b="1" u="none" strike="noStrike" cap="none">
                        <a:latin typeface="Poppins Medium" charset="0"/>
                        <a:ea typeface="Gill Sans"/>
                        <a:cs typeface="Poppins Medium" charset="0"/>
                        <a:sym typeface="Gill Sans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5D328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Increased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oxygen-induced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mucosal</a:t>
                      </a:r>
                      <a:r>
                        <a:rPr lang="it-IT" sz="1700" u="none" strike="noStrike" cap="none" dirty="0">
                          <a:latin typeface="Poppins Medium" charset="0"/>
                          <a:cs typeface="Poppins Medium" charset="0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cs typeface="Poppins Medium" charset="0"/>
                        </a:rPr>
                        <a:t>injury</a:t>
                      </a:r>
                      <a:endParaRPr sz="1700" u="none" strike="noStrike" cap="none" dirty="0">
                        <a:latin typeface="Poppins Medium" charset="0"/>
                        <a:cs typeface="Poppins Medium" charset="0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Dehydration</a:t>
                      </a:r>
                      <a:r>
                        <a:rPr lang="it-IT" sz="1700" u="none" strike="noStrike" cap="none" dirty="0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of</a:t>
                      </a:r>
                      <a:r>
                        <a:rPr lang="it-IT" sz="1700" u="none" strike="noStrike" cap="none" dirty="0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secretions</a:t>
                      </a:r>
                      <a:endParaRPr sz="1700" u="none" strike="noStrike" cap="none" dirty="0">
                        <a:latin typeface="Poppins Medium" charset="0"/>
                        <a:ea typeface="Gill Sans"/>
                        <a:cs typeface="Poppins Medium" charset="0"/>
                        <a:sym typeface="Gill Sans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0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u="none" strike="noStrike" cap="none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Increased pulmonary vascular resistance (vasoconstriction)</a:t>
                      </a:r>
                      <a:endParaRPr sz="1700" u="none" strike="noStrike" cap="none">
                        <a:latin typeface="Poppins Medium" charset="0"/>
                        <a:ea typeface="Gill Sans"/>
                        <a:cs typeface="Poppins Medium" charset="0"/>
                        <a:sym typeface="Gill Sans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Reduced</a:t>
                      </a:r>
                      <a:r>
                        <a:rPr lang="it-IT" sz="1700" u="none" strike="noStrike" cap="none" dirty="0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thickness</a:t>
                      </a:r>
                      <a:r>
                        <a:rPr lang="it-IT" sz="1700" u="none" strike="noStrike" cap="none" dirty="0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of</a:t>
                      </a:r>
                      <a:r>
                        <a:rPr lang="it-IT" sz="1700" u="none" strike="noStrike" cap="none" dirty="0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 the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aqueous</a:t>
                      </a:r>
                      <a:r>
                        <a:rPr lang="it-IT" sz="1700" u="none" strike="noStrike" cap="none" dirty="0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 film</a:t>
                      </a:r>
                      <a:endParaRPr sz="1700" u="none" strike="noStrike" cap="none" dirty="0">
                        <a:latin typeface="Poppins Medium" charset="0"/>
                        <a:ea typeface="Gill Sans"/>
                        <a:cs typeface="Poppins Medium" charset="0"/>
                        <a:sym typeface="Gill Sans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u="none" strike="noStrike" cap="none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Increased bronchial smooth muscle hyperreactivity</a:t>
                      </a:r>
                      <a:endParaRPr sz="1700" u="none" strike="noStrike" cap="none">
                        <a:latin typeface="Poppins Medium" charset="0"/>
                        <a:ea typeface="Gill Sans"/>
                        <a:cs typeface="Poppins Medium" charset="0"/>
                        <a:sym typeface="Gill Sans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Reduced</a:t>
                      </a:r>
                      <a:r>
                        <a:rPr lang="it-IT" sz="1700" u="none" strike="noStrike" cap="none" dirty="0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mucociliary</a:t>
                      </a:r>
                      <a:r>
                        <a:rPr lang="it-IT" sz="1700" u="none" strike="noStrike" cap="none" dirty="0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 </a:t>
                      </a:r>
                      <a:r>
                        <a:rPr lang="it-IT" sz="1700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clearance</a:t>
                      </a:r>
                      <a:endParaRPr sz="1700" u="none" strike="noStrike" cap="none" dirty="0">
                        <a:latin typeface="Poppins Medium" charset="0"/>
                        <a:ea typeface="Gill Sans"/>
                        <a:cs typeface="Poppins Medium" charset="0"/>
                        <a:sym typeface="Gill Sans"/>
                      </a:endParaRPr>
                    </a:p>
                  </a:txBody>
                  <a:tcPr marL="89300" marR="89300" marT="89300" marB="89300" anchor="ctr">
                    <a:lnL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227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b="1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Increased</a:t>
                      </a:r>
                      <a:r>
                        <a:rPr lang="it-IT" sz="1700" b="1" u="none" strike="noStrike" cap="none" dirty="0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 work </a:t>
                      </a:r>
                      <a:r>
                        <a:rPr lang="it-IT" sz="1700" b="1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of</a:t>
                      </a:r>
                      <a:r>
                        <a:rPr lang="it-IT" sz="1700" b="1" u="none" strike="noStrike" cap="none" dirty="0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 </a:t>
                      </a:r>
                      <a:r>
                        <a:rPr lang="it-IT" sz="1700" b="1" u="none" strike="noStrike" cap="none" dirty="0" err="1">
                          <a:latin typeface="Poppins Medium" charset="0"/>
                          <a:ea typeface="Gill Sans"/>
                          <a:cs typeface="Poppins Medium" charset="0"/>
                          <a:sym typeface="Gill Sans"/>
                        </a:rPr>
                        <a:t>breathing</a:t>
                      </a:r>
                      <a:endParaRPr sz="1700" b="1" u="none" strike="noStrike" cap="none" dirty="0">
                        <a:latin typeface="Poppins Medium" charset="0"/>
                        <a:ea typeface="Gill Sans"/>
                        <a:cs typeface="Poppins Medium" charset="0"/>
                        <a:sym typeface="Gill Sans"/>
                      </a:endParaRPr>
                    </a:p>
                  </a:txBody>
                  <a:tcPr marL="89300" marR="89300" marT="89300" marB="89300" anchor="b">
                    <a:lnL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35353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353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B">
                        <a:alpha val="6705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89" name="Google Shape;289;p9"/>
          <p:cNvCxnSpPr/>
          <p:nvPr/>
        </p:nvCxnSpPr>
        <p:spPr>
          <a:xfrm>
            <a:off x="5564843" y="5118465"/>
            <a:ext cx="1" cy="438217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25400" dir="5400000" rotWithShape="0">
              <a:srgbClr val="000000">
                <a:alpha val="38039"/>
              </a:srgbClr>
            </a:outerShdw>
          </a:effectLst>
        </p:spPr>
      </p:cxnSp>
      <p:cxnSp>
        <p:nvCxnSpPr>
          <p:cNvPr id="290" name="Google Shape;290;p9"/>
          <p:cNvCxnSpPr/>
          <p:nvPr/>
        </p:nvCxnSpPr>
        <p:spPr>
          <a:xfrm>
            <a:off x="6961843" y="5118465"/>
            <a:ext cx="1" cy="438217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25400" dir="5400000" rotWithShape="0">
              <a:srgbClr val="000000">
                <a:alpha val="38039"/>
              </a:srgbClr>
            </a:outerShdw>
          </a:effectLst>
        </p:spPr>
      </p:cxnSp>
      <p:sp>
        <p:nvSpPr>
          <p:cNvPr id="291" name="Google Shape;291;p9"/>
          <p:cNvSpPr/>
          <p:nvPr/>
        </p:nvSpPr>
        <p:spPr>
          <a:xfrm>
            <a:off x="8849123" y="5924550"/>
            <a:ext cx="2554287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76200" rIns="76200" bIns="762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Williams et al. Crit Care Med. 1996</a:t>
            </a:r>
            <a:endParaRPr sz="1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Roca et al. Respir Care. 2010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Hasani et al. Chron Respir Dis. 2008</a:t>
            </a:r>
            <a:endParaRPr sz="1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4199</Words>
  <Application>Microsoft Office PowerPoint</Application>
  <PresentationFormat>Widescreen</PresentationFormat>
  <Paragraphs>573</Paragraphs>
  <Slides>39</Slides>
  <Notes>39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39</vt:i4>
      </vt:variant>
    </vt:vector>
  </HeadingPairs>
  <TitlesOfParts>
    <vt:vector size="53" baseType="lpstr">
      <vt:lpstr>Poppins</vt:lpstr>
      <vt:lpstr>Avenir</vt:lpstr>
      <vt:lpstr>Arimo</vt:lpstr>
      <vt:lpstr>Poppins Medium</vt:lpstr>
      <vt:lpstr>Arial</vt:lpstr>
      <vt:lpstr>Noto Sans Symbols</vt:lpstr>
      <vt:lpstr>Gill Sans</vt:lpstr>
      <vt:lpstr>TimesNewRoman</vt:lpstr>
      <vt:lpstr>Play</vt:lpstr>
      <vt:lpstr>Calibri</vt:lpstr>
      <vt:lpstr>Courier New</vt:lpstr>
      <vt:lpstr>Times New Roman</vt:lpstr>
      <vt:lpstr>Tema di Office</vt:lpstr>
      <vt:lpstr>Tema di Office</vt:lpstr>
      <vt:lpstr>Presentazione standard di PowerPoint</vt:lpstr>
      <vt:lpstr>AGENDA</vt:lpstr>
      <vt:lpstr>Presentazione standard di PowerPoint</vt:lpstr>
      <vt:lpstr>Presentazione standard di PowerPoint</vt:lpstr>
      <vt:lpstr>Improved breathing pattern </vt:lpstr>
      <vt:lpstr> 0,7-1 cmH2O per 10 L/min </vt:lpstr>
      <vt:lpstr>PEEP effect and alveolar recruitment</vt:lpstr>
      <vt:lpstr>Washout of nasopharyngeal dead space </vt:lpstr>
      <vt:lpstr>Heating and humidification </vt:lpstr>
      <vt:lpstr>Commercially available HFOT systems</vt:lpstr>
      <vt:lpstr>Nasal cannula for HFOT</vt:lpstr>
      <vt:lpstr>Presentazione standard di PowerPoint</vt:lpstr>
      <vt:lpstr>HFOT: adverse effects</vt:lpstr>
      <vt:lpstr>HFOT: clinical uses in RICU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AE-ILD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HFOT in hypercapnic neuromuscolar patient </vt:lpstr>
      <vt:lpstr>Presentazione standard di PowerPoint</vt:lpstr>
      <vt:lpstr>Presentazione standard di PowerPoint</vt:lpstr>
      <vt:lpstr>Presentazione standard di PowerPoint</vt:lpstr>
      <vt:lpstr>Results (1)</vt:lpstr>
      <vt:lpstr>Results (2)</vt:lpstr>
      <vt:lpstr>HFOT: Use of Electrical Impedance Tomography to assess HFNC effectiveness at the bedside</vt:lpstr>
      <vt:lpstr> HFOT Vs Conventional O2 therapy </vt:lpstr>
      <vt:lpstr>Presentazione standard di PowerPoint</vt:lpstr>
      <vt:lpstr>Presentazione standard di PowerPoint</vt:lpstr>
      <vt:lpstr>Conclusions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Versatilità d’uso dell’ HFNC in UTIR</dc:title>
  <dc:creator>Mayra Veronese</dc:creator>
  <cp:lastModifiedBy>Mayra Veronese</cp:lastModifiedBy>
  <cp:revision>32</cp:revision>
  <dcterms:created xsi:type="dcterms:W3CDTF">2026-04-10T09:40:44Z</dcterms:created>
  <dcterms:modified xsi:type="dcterms:W3CDTF">2026-05-11T08:55:03Z</dcterms:modified>
</cp:coreProperties>
</file>