
<file path=[Content_Types].xml><?xml version="1.0" encoding="utf-8"?>
<Types xmlns="http://schemas.openxmlformats.org/package/2006/content-types">
  <Default Extension="avi" ContentType="video/x-msvideo"/>
  <Default Extension="emf" ContentType="image/x-emf"/>
  <Default Extension="jpeg" ContentType="image/jpeg"/>
  <Default Extension="m4v" ContentType="video/unknown"/>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2"/>
  </p:notesMasterIdLst>
  <p:sldIdLst>
    <p:sldId id="256" r:id="rId2"/>
    <p:sldId id="257" r:id="rId3"/>
    <p:sldId id="258" r:id="rId4"/>
    <p:sldId id="259" r:id="rId5"/>
    <p:sldId id="260" r:id="rId6"/>
    <p:sldId id="264" r:id="rId7"/>
    <p:sldId id="265" r:id="rId8"/>
    <p:sldId id="266" r:id="rId9"/>
    <p:sldId id="267" r:id="rId10"/>
    <p:sldId id="268" r:id="rId11"/>
    <p:sldId id="270" r:id="rId12"/>
    <p:sldId id="271" r:id="rId13"/>
    <p:sldId id="273" r:id="rId14"/>
    <p:sldId id="274" r:id="rId15"/>
    <p:sldId id="275" r:id="rId16"/>
    <p:sldId id="277" r:id="rId17"/>
    <p:sldId id="278" r:id="rId18"/>
    <p:sldId id="281" r:id="rId19"/>
    <p:sldId id="282" r:id="rId20"/>
    <p:sldId id="283" r:id="rId21"/>
    <p:sldId id="284" r:id="rId22"/>
    <p:sldId id="290" r:id="rId23"/>
    <p:sldId id="291" r:id="rId24"/>
    <p:sldId id="292" r:id="rId25"/>
    <p:sldId id="293" r:id="rId26"/>
    <p:sldId id="294" r:id="rId27"/>
    <p:sldId id="334" r:id="rId28"/>
    <p:sldId id="335" r:id="rId29"/>
    <p:sldId id="337" r:id="rId30"/>
    <p:sldId id="338" r:id="rId31"/>
    <p:sldId id="339" r:id="rId32"/>
    <p:sldId id="341" r:id="rId33"/>
    <p:sldId id="342" r:id="rId34"/>
    <p:sldId id="343" r:id="rId35"/>
    <p:sldId id="344" r:id="rId36"/>
    <p:sldId id="345" r:id="rId37"/>
    <p:sldId id="346" r:id="rId38"/>
    <p:sldId id="347" r:id="rId39"/>
    <p:sldId id="415" r:id="rId40"/>
    <p:sldId id="416" r:id="rId41"/>
    <p:sldId id="417" r:id="rId42"/>
    <p:sldId id="418" r:id="rId43"/>
    <p:sldId id="350" r:id="rId44"/>
    <p:sldId id="352" r:id="rId45"/>
    <p:sldId id="353" r:id="rId46"/>
    <p:sldId id="363" r:id="rId47"/>
    <p:sldId id="365" r:id="rId48"/>
    <p:sldId id="366" r:id="rId49"/>
    <p:sldId id="370" r:id="rId50"/>
    <p:sldId id="375" r:id="rId51"/>
    <p:sldId id="383" r:id="rId52"/>
    <p:sldId id="398" r:id="rId53"/>
    <p:sldId id="399" r:id="rId54"/>
    <p:sldId id="400" r:id="rId55"/>
    <p:sldId id="401" r:id="rId56"/>
    <p:sldId id="402" r:id="rId57"/>
    <p:sldId id="407" r:id="rId58"/>
    <p:sldId id="408" r:id="rId59"/>
    <p:sldId id="413" r:id="rId60"/>
    <p:sldId id="414" r:id="rId61"/>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8"/>
  </p:normalViewPr>
  <p:slideViewPr>
    <p:cSldViewPr snapToGrid="0">
      <p:cViewPr varScale="1">
        <p:scale>
          <a:sx n="60" d="100"/>
          <a:sy n="60" d="100"/>
        </p:scale>
        <p:origin x="80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46" name="Shape 346"/>
          <p:cNvSpPr>
            <a:spLocks noGrp="1" noRot="1" noChangeAspect="1"/>
          </p:cNvSpPr>
          <p:nvPr>
            <p:ph type="sldImg"/>
          </p:nvPr>
        </p:nvSpPr>
        <p:spPr>
          <a:xfrm>
            <a:off x="1143000" y="685800"/>
            <a:ext cx="4572000" cy="3429000"/>
          </a:xfrm>
          <a:prstGeom prst="rect">
            <a:avLst/>
          </a:prstGeom>
        </p:spPr>
        <p:txBody>
          <a:bodyPr/>
          <a:lstStyle/>
          <a:p>
            <a:endParaRPr/>
          </a:p>
        </p:txBody>
      </p:sp>
      <p:sp>
        <p:nvSpPr>
          <p:cNvPr id="347" name="Shape 34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Shape 363"/>
          <p:cNvSpPr>
            <a:spLocks noGrp="1" noRot="1" noChangeAspect="1"/>
          </p:cNvSpPr>
          <p:nvPr>
            <p:ph type="sldImg"/>
          </p:nvPr>
        </p:nvSpPr>
        <p:spPr>
          <a:xfrm>
            <a:off x="381000" y="685800"/>
            <a:ext cx="6096000" cy="3429000"/>
          </a:xfrm>
          <a:prstGeom prst="rect">
            <a:avLst/>
          </a:prstGeom>
        </p:spPr>
        <p:txBody>
          <a:bodyPr/>
          <a:lstStyle/>
          <a:p>
            <a:endParaRPr/>
          </a:p>
        </p:txBody>
      </p:sp>
      <p:sp>
        <p:nvSpPr>
          <p:cNvPr id="364" name="Shape 364"/>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Shape 399"/>
          <p:cNvSpPr>
            <a:spLocks noGrp="1" noRot="1" noChangeAspect="1"/>
          </p:cNvSpPr>
          <p:nvPr>
            <p:ph type="sldImg"/>
          </p:nvPr>
        </p:nvSpPr>
        <p:spPr>
          <a:xfrm>
            <a:off x="381000" y="685800"/>
            <a:ext cx="6096000" cy="3429000"/>
          </a:xfrm>
          <a:prstGeom prst="rect">
            <a:avLst/>
          </a:prstGeom>
        </p:spPr>
        <p:txBody>
          <a:bodyPr/>
          <a:lstStyle/>
          <a:p>
            <a:endParaRPr/>
          </a:p>
        </p:txBody>
      </p:sp>
      <p:sp>
        <p:nvSpPr>
          <p:cNvPr id="400" name="Shape 400"/>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1" name="Shape 431"/>
          <p:cNvSpPr>
            <a:spLocks noGrp="1" noRot="1" noChangeAspect="1"/>
          </p:cNvSpPr>
          <p:nvPr>
            <p:ph type="sldImg"/>
          </p:nvPr>
        </p:nvSpPr>
        <p:spPr>
          <a:xfrm>
            <a:off x="381000" y="685800"/>
            <a:ext cx="6096000" cy="3429000"/>
          </a:xfrm>
          <a:prstGeom prst="rect">
            <a:avLst/>
          </a:prstGeom>
        </p:spPr>
        <p:txBody>
          <a:bodyPr/>
          <a:lstStyle/>
          <a:p>
            <a:endParaRPr/>
          </a:p>
        </p:txBody>
      </p:sp>
      <p:sp>
        <p:nvSpPr>
          <p:cNvPr id="432" name="Shape 432"/>
          <p:cNvSpPr>
            <a:spLocks noGrp="1"/>
          </p:cNvSpPr>
          <p:nvPr>
            <p:ph type="body" sz="quarter" idx="1"/>
          </p:nvPr>
        </p:nvSpPr>
        <p:spPr>
          <a:prstGeom prst="rect">
            <a:avLst/>
          </a:prstGeom>
        </p:spPr>
        <p:txBody>
          <a:bodyPr/>
          <a:lstStyle>
            <a:lvl1pPr defTabSz="914400">
              <a:lnSpc>
                <a:spcPct val="100000"/>
              </a:lnSpc>
              <a:defRPr>
                <a:latin typeface="Calibri"/>
                <a:ea typeface="Calibri"/>
                <a:cs typeface="Calibri"/>
                <a:sym typeface="Calibri"/>
              </a:defRPr>
            </a:lvl1pPr>
          </a:lstStyle>
          <a:p>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 name="Shape 444"/>
          <p:cNvSpPr>
            <a:spLocks noGrp="1" noRot="1" noChangeAspect="1"/>
          </p:cNvSpPr>
          <p:nvPr>
            <p:ph type="sldImg"/>
          </p:nvPr>
        </p:nvSpPr>
        <p:spPr>
          <a:xfrm>
            <a:off x="381000" y="685800"/>
            <a:ext cx="6096000" cy="3429000"/>
          </a:xfrm>
          <a:prstGeom prst="rect">
            <a:avLst/>
          </a:prstGeom>
        </p:spPr>
        <p:txBody>
          <a:bodyPr/>
          <a:lstStyle/>
          <a:p>
            <a:endParaRPr/>
          </a:p>
        </p:txBody>
      </p:sp>
      <p:sp>
        <p:nvSpPr>
          <p:cNvPr id="445" name="Shape 445"/>
          <p:cNvSpPr>
            <a:spLocks noGrp="1"/>
          </p:cNvSpPr>
          <p:nvPr>
            <p:ph type="body" sz="quarter" idx="1"/>
          </p:nvPr>
        </p:nvSpPr>
        <p:spPr>
          <a:prstGeom prst="rect">
            <a:avLst/>
          </a:prstGeom>
        </p:spPr>
        <p:txBody>
          <a:bodyPr/>
          <a:lstStyle>
            <a:lvl1pPr defTabSz="914400">
              <a:lnSpc>
                <a:spcPct val="100000"/>
              </a:lnSpc>
              <a:defRPr>
                <a:latin typeface="Calibri"/>
                <a:ea typeface="Calibri"/>
                <a:cs typeface="Calibri"/>
                <a:sym typeface="Calibri"/>
              </a:defRPr>
            </a:lvl1pPr>
          </a:lstStyle>
          <a:p>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 name="Shape 453"/>
          <p:cNvSpPr>
            <a:spLocks noGrp="1" noRot="1" noChangeAspect="1"/>
          </p:cNvSpPr>
          <p:nvPr>
            <p:ph type="sldImg"/>
          </p:nvPr>
        </p:nvSpPr>
        <p:spPr>
          <a:xfrm>
            <a:off x="381000" y="685800"/>
            <a:ext cx="6096000" cy="3429000"/>
          </a:xfrm>
          <a:prstGeom prst="rect">
            <a:avLst/>
          </a:prstGeom>
        </p:spPr>
        <p:txBody>
          <a:bodyPr/>
          <a:lstStyle/>
          <a:p>
            <a:endParaRPr/>
          </a:p>
        </p:txBody>
      </p:sp>
      <p:sp>
        <p:nvSpPr>
          <p:cNvPr id="454" name="Shape 454"/>
          <p:cNvSpPr>
            <a:spLocks noGrp="1"/>
          </p:cNvSpPr>
          <p:nvPr>
            <p:ph type="body" sz="quarter" idx="1"/>
          </p:nvPr>
        </p:nvSpPr>
        <p:spPr>
          <a:prstGeom prst="rect">
            <a:avLst/>
          </a:prstGeom>
        </p:spPr>
        <p:txBody>
          <a:bodyPr/>
          <a:lstStyle/>
          <a:p>
            <a:pPr defTabSz="914400">
              <a:lnSpc>
                <a:spcPct val="100000"/>
              </a:lnSpc>
              <a:defRPr>
                <a:latin typeface="Calibri"/>
                <a:ea typeface="Calibri"/>
                <a:cs typeface="Calibri"/>
                <a:sym typeface="Calibri"/>
              </a:defRPr>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 name="Shape 473"/>
          <p:cNvSpPr>
            <a:spLocks noGrp="1" noRot="1" noChangeAspect="1"/>
          </p:cNvSpPr>
          <p:nvPr>
            <p:ph type="sldImg"/>
          </p:nvPr>
        </p:nvSpPr>
        <p:spPr>
          <a:xfrm>
            <a:off x="381000" y="685800"/>
            <a:ext cx="6096000" cy="3429000"/>
          </a:xfrm>
          <a:prstGeom prst="rect">
            <a:avLst/>
          </a:prstGeom>
        </p:spPr>
        <p:txBody>
          <a:bodyPr/>
          <a:lstStyle/>
          <a:p>
            <a:endParaRPr/>
          </a:p>
        </p:txBody>
      </p:sp>
      <p:sp>
        <p:nvSpPr>
          <p:cNvPr id="474" name="Shape 474"/>
          <p:cNvSpPr>
            <a:spLocks noGrp="1"/>
          </p:cNvSpPr>
          <p:nvPr>
            <p:ph type="body" sz="quarter" idx="1"/>
          </p:nvPr>
        </p:nvSpPr>
        <p:spPr>
          <a:prstGeom prst="rect">
            <a:avLst/>
          </a:prstGeom>
        </p:spPr>
        <p:txBody>
          <a:bodyPr/>
          <a:lstStyle>
            <a:lvl1pPr>
              <a:lnSpc>
                <a:spcPct val="100000"/>
              </a:lnSpc>
              <a:defRPr sz="1800">
                <a:latin typeface="Calibri"/>
                <a:ea typeface="Calibri"/>
                <a:cs typeface="Calibri"/>
                <a:sym typeface="Calibri"/>
              </a:defRPr>
            </a:lvl1pPr>
          </a:lstStyle>
          <a:p>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 name="Shape 488"/>
          <p:cNvSpPr>
            <a:spLocks noGrp="1" noRot="1" noChangeAspect="1"/>
          </p:cNvSpPr>
          <p:nvPr>
            <p:ph type="sldImg"/>
          </p:nvPr>
        </p:nvSpPr>
        <p:spPr>
          <a:xfrm>
            <a:off x="381000" y="685800"/>
            <a:ext cx="6096000" cy="3429000"/>
          </a:xfrm>
          <a:prstGeom prst="rect">
            <a:avLst/>
          </a:prstGeom>
        </p:spPr>
        <p:txBody>
          <a:bodyPr/>
          <a:lstStyle/>
          <a:p>
            <a:endParaRPr/>
          </a:p>
        </p:txBody>
      </p:sp>
      <p:sp>
        <p:nvSpPr>
          <p:cNvPr id="489" name="Shape 489"/>
          <p:cNvSpPr>
            <a:spLocks noGrp="1"/>
          </p:cNvSpPr>
          <p:nvPr>
            <p:ph type="body" sz="quarter" idx="1"/>
          </p:nvPr>
        </p:nvSpPr>
        <p:spPr>
          <a:prstGeom prst="rect">
            <a:avLst/>
          </a:prstGeom>
        </p:spPr>
        <p:txBody>
          <a:bodyPr/>
          <a:lstStyle/>
          <a:p>
            <a:pPr>
              <a:lnSpc>
                <a:spcPct val="100000"/>
              </a:lnSpc>
              <a:defRPr sz="1800">
                <a:latin typeface="Calibri"/>
                <a:ea typeface="Calibri"/>
                <a:cs typeface="Calibri"/>
                <a:sym typeface="Calibri"/>
              </a:defRPr>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 name="Shape 604"/>
          <p:cNvSpPr>
            <a:spLocks noGrp="1" noRot="1" noChangeAspect="1"/>
          </p:cNvSpPr>
          <p:nvPr>
            <p:ph type="sldImg"/>
          </p:nvPr>
        </p:nvSpPr>
        <p:spPr>
          <a:xfrm>
            <a:off x="381000" y="685800"/>
            <a:ext cx="6096000" cy="3429000"/>
          </a:xfrm>
          <a:prstGeom prst="rect">
            <a:avLst/>
          </a:prstGeom>
        </p:spPr>
        <p:txBody>
          <a:bodyPr/>
          <a:lstStyle/>
          <a:p>
            <a:endParaRPr/>
          </a:p>
        </p:txBody>
      </p:sp>
      <p:sp>
        <p:nvSpPr>
          <p:cNvPr id="605" name="Shape 605"/>
          <p:cNvSpPr>
            <a:spLocks noGrp="1"/>
          </p:cNvSpPr>
          <p:nvPr>
            <p:ph type="body" sz="quarter" idx="1"/>
          </p:nvPr>
        </p:nvSpPr>
        <p:spPr>
          <a:prstGeom prst="rect">
            <a:avLst/>
          </a:prstGeom>
        </p:spPr>
        <p:txBody>
          <a:bodyPr/>
          <a:lstStyle/>
          <a:p>
            <a:pPr>
              <a:lnSpc>
                <a:spcPct val="100000"/>
              </a:lnSpc>
              <a:defRPr>
                <a:latin typeface="Lucida Grande"/>
                <a:ea typeface="Lucida Grande"/>
                <a:cs typeface="Lucida Grande"/>
                <a:sym typeface="Lucida Grande"/>
              </a:defRPr>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 name="Shape 665"/>
          <p:cNvSpPr>
            <a:spLocks noGrp="1" noRot="1" noChangeAspect="1"/>
          </p:cNvSpPr>
          <p:nvPr>
            <p:ph type="sldImg"/>
          </p:nvPr>
        </p:nvSpPr>
        <p:spPr>
          <a:xfrm>
            <a:off x="381000" y="685800"/>
            <a:ext cx="6096000" cy="3429000"/>
          </a:xfrm>
          <a:prstGeom prst="rect">
            <a:avLst/>
          </a:prstGeom>
        </p:spPr>
        <p:txBody>
          <a:bodyPr/>
          <a:lstStyle/>
          <a:p>
            <a:endParaRPr/>
          </a:p>
        </p:txBody>
      </p:sp>
      <p:sp>
        <p:nvSpPr>
          <p:cNvPr id="666" name="Shape 666"/>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2" name="Shape 672"/>
          <p:cNvSpPr>
            <a:spLocks noGrp="1" noRot="1" noChangeAspect="1"/>
          </p:cNvSpPr>
          <p:nvPr>
            <p:ph type="sldImg"/>
          </p:nvPr>
        </p:nvSpPr>
        <p:spPr>
          <a:xfrm>
            <a:off x="381000" y="685800"/>
            <a:ext cx="6096000" cy="3429000"/>
          </a:xfrm>
          <a:prstGeom prst="rect">
            <a:avLst/>
          </a:prstGeom>
        </p:spPr>
        <p:txBody>
          <a:bodyPr/>
          <a:lstStyle/>
          <a:p>
            <a:endParaRPr/>
          </a:p>
        </p:txBody>
      </p:sp>
      <p:sp>
        <p:nvSpPr>
          <p:cNvPr id="673" name="Shape 673"/>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9" name="Shape 679"/>
          <p:cNvSpPr>
            <a:spLocks noGrp="1" noRot="1" noChangeAspect="1"/>
          </p:cNvSpPr>
          <p:nvPr>
            <p:ph type="sldImg"/>
          </p:nvPr>
        </p:nvSpPr>
        <p:spPr>
          <a:xfrm>
            <a:off x="381000" y="685800"/>
            <a:ext cx="6096000" cy="3429000"/>
          </a:xfrm>
          <a:prstGeom prst="rect">
            <a:avLst/>
          </a:prstGeom>
        </p:spPr>
        <p:txBody>
          <a:bodyPr/>
          <a:lstStyle/>
          <a:p>
            <a:endParaRPr/>
          </a:p>
        </p:txBody>
      </p:sp>
      <p:sp>
        <p:nvSpPr>
          <p:cNvPr id="680" name="Shape 680"/>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 name="Shape 685"/>
          <p:cNvSpPr>
            <a:spLocks noGrp="1" noRot="1" noChangeAspect="1"/>
          </p:cNvSpPr>
          <p:nvPr>
            <p:ph type="sldImg"/>
          </p:nvPr>
        </p:nvSpPr>
        <p:spPr>
          <a:xfrm>
            <a:off x="381000" y="685800"/>
            <a:ext cx="6096000" cy="3429000"/>
          </a:xfrm>
          <a:prstGeom prst="rect">
            <a:avLst/>
          </a:prstGeom>
        </p:spPr>
        <p:txBody>
          <a:bodyPr/>
          <a:lstStyle/>
          <a:p>
            <a:endParaRPr/>
          </a:p>
        </p:txBody>
      </p:sp>
      <p:sp>
        <p:nvSpPr>
          <p:cNvPr id="686" name="Shape 686"/>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1" name="Shape 691"/>
          <p:cNvSpPr>
            <a:spLocks noGrp="1" noRot="1" noChangeAspect="1"/>
          </p:cNvSpPr>
          <p:nvPr>
            <p:ph type="sldImg"/>
          </p:nvPr>
        </p:nvSpPr>
        <p:spPr>
          <a:xfrm>
            <a:off x="381000" y="685800"/>
            <a:ext cx="6096000" cy="3429000"/>
          </a:xfrm>
          <a:prstGeom prst="rect">
            <a:avLst/>
          </a:prstGeom>
        </p:spPr>
        <p:txBody>
          <a:bodyPr/>
          <a:lstStyle/>
          <a:p>
            <a:endParaRPr/>
          </a:p>
        </p:txBody>
      </p:sp>
      <p:sp>
        <p:nvSpPr>
          <p:cNvPr id="692" name="Shape 692"/>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5" name="Shape 1065"/>
          <p:cNvSpPr>
            <a:spLocks noGrp="1" noRot="1" noChangeAspect="1"/>
          </p:cNvSpPr>
          <p:nvPr>
            <p:ph type="sldImg"/>
          </p:nvPr>
        </p:nvSpPr>
        <p:spPr>
          <a:xfrm>
            <a:off x="381000" y="685800"/>
            <a:ext cx="6096000" cy="3429000"/>
          </a:xfrm>
          <a:prstGeom prst="rect">
            <a:avLst/>
          </a:prstGeom>
        </p:spPr>
        <p:txBody>
          <a:bodyPr/>
          <a:lstStyle/>
          <a:p>
            <a:endParaRPr/>
          </a:p>
        </p:txBody>
      </p:sp>
      <p:sp>
        <p:nvSpPr>
          <p:cNvPr id="1066" name="Shape 1066"/>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3" name="Shape 1073"/>
          <p:cNvSpPr>
            <a:spLocks noGrp="1" noRot="1" noChangeAspect="1"/>
          </p:cNvSpPr>
          <p:nvPr>
            <p:ph type="sldImg"/>
          </p:nvPr>
        </p:nvSpPr>
        <p:spPr>
          <a:xfrm>
            <a:off x="381000" y="685800"/>
            <a:ext cx="6096000" cy="3429000"/>
          </a:xfrm>
          <a:prstGeom prst="rect">
            <a:avLst/>
          </a:prstGeom>
        </p:spPr>
        <p:txBody>
          <a:bodyPr/>
          <a:lstStyle/>
          <a:p>
            <a:endParaRPr/>
          </a:p>
        </p:txBody>
      </p:sp>
      <p:sp>
        <p:nvSpPr>
          <p:cNvPr id="1074" name="Shape 1074"/>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9" name="Shape 1079"/>
          <p:cNvSpPr>
            <a:spLocks noGrp="1" noRot="1" noChangeAspect="1"/>
          </p:cNvSpPr>
          <p:nvPr>
            <p:ph type="sldImg"/>
          </p:nvPr>
        </p:nvSpPr>
        <p:spPr>
          <a:xfrm>
            <a:off x="381000" y="685800"/>
            <a:ext cx="6096000" cy="3429000"/>
          </a:xfrm>
          <a:prstGeom prst="rect">
            <a:avLst/>
          </a:prstGeom>
        </p:spPr>
        <p:txBody>
          <a:bodyPr/>
          <a:lstStyle/>
          <a:p>
            <a:endParaRPr/>
          </a:p>
        </p:txBody>
      </p:sp>
      <p:sp>
        <p:nvSpPr>
          <p:cNvPr id="1080" name="Shape 1080"/>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7" name="Shape 1107"/>
          <p:cNvSpPr>
            <a:spLocks noGrp="1" noRot="1" noChangeAspect="1"/>
          </p:cNvSpPr>
          <p:nvPr>
            <p:ph type="sldImg"/>
          </p:nvPr>
        </p:nvSpPr>
        <p:spPr>
          <a:xfrm>
            <a:off x="381000" y="685800"/>
            <a:ext cx="6096000" cy="3429000"/>
          </a:xfrm>
          <a:prstGeom prst="rect">
            <a:avLst/>
          </a:prstGeom>
        </p:spPr>
        <p:txBody>
          <a:bodyPr/>
          <a:lstStyle/>
          <a:p>
            <a:endParaRPr/>
          </a:p>
        </p:txBody>
      </p:sp>
      <p:sp>
        <p:nvSpPr>
          <p:cNvPr id="1108" name="Shape 1108"/>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2" name="Shape 1122"/>
          <p:cNvSpPr>
            <a:spLocks noGrp="1" noRot="1" noChangeAspect="1"/>
          </p:cNvSpPr>
          <p:nvPr>
            <p:ph type="sldImg"/>
          </p:nvPr>
        </p:nvSpPr>
        <p:spPr>
          <a:xfrm>
            <a:off x="381000" y="685800"/>
            <a:ext cx="6096000" cy="3429000"/>
          </a:xfrm>
          <a:prstGeom prst="rect">
            <a:avLst/>
          </a:prstGeom>
        </p:spPr>
        <p:txBody>
          <a:bodyPr/>
          <a:lstStyle/>
          <a:p>
            <a:endParaRPr/>
          </a:p>
        </p:txBody>
      </p:sp>
      <p:sp>
        <p:nvSpPr>
          <p:cNvPr id="1123" name="Shape 1123"/>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0" name="Shape 1130"/>
          <p:cNvSpPr>
            <a:spLocks noGrp="1" noRot="1" noChangeAspect="1"/>
          </p:cNvSpPr>
          <p:nvPr>
            <p:ph type="sldImg"/>
          </p:nvPr>
        </p:nvSpPr>
        <p:spPr>
          <a:xfrm>
            <a:off x="381000" y="685800"/>
            <a:ext cx="6096000" cy="3429000"/>
          </a:xfrm>
          <a:prstGeom prst="rect">
            <a:avLst/>
          </a:prstGeom>
        </p:spPr>
        <p:txBody>
          <a:bodyPr/>
          <a:lstStyle/>
          <a:p>
            <a:endParaRPr/>
          </a:p>
        </p:txBody>
      </p:sp>
      <p:sp>
        <p:nvSpPr>
          <p:cNvPr id="1131" name="Shape 1131"/>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6" name="Shape 1196"/>
          <p:cNvSpPr>
            <a:spLocks noGrp="1" noRot="1" noChangeAspect="1"/>
          </p:cNvSpPr>
          <p:nvPr>
            <p:ph type="sldImg"/>
          </p:nvPr>
        </p:nvSpPr>
        <p:spPr>
          <a:xfrm>
            <a:off x="381000" y="685800"/>
            <a:ext cx="6096000" cy="3429000"/>
          </a:xfrm>
          <a:prstGeom prst="rect">
            <a:avLst/>
          </a:prstGeom>
        </p:spPr>
        <p:txBody>
          <a:bodyPr/>
          <a:lstStyle/>
          <a:p>
            <a:endParaRPr/>
          </a:p>
        </p:txBody>
      </p:sp>
      <p:sp>
        <p:nvSpPr>
          <p:cNvPr id="1197" name="Shape 1197"/>
          <p:cNvSpPr>
            <a:spLocks noGrp="1"/>
          </p:cNvSpPr>
          <p:nvPr>
            <p:ph type="body" sz="quarter" idx="1"/>
          </p:nvPr>
        </p:nvSpPr>
        <p:spPr>
          <a:prstGeom prst="rect">
            <a:avLst/>
          </a:prstGeom>
        </p:spPr>
        <p:txBody>
          <a:bodyPr/>
          <a:lstStyle/>
          <a:p>
            <a:r>
              <a:t>Care of the patient with shock can be one of the most challenging issues in emergency medicine. Even the most seasoned clinician, standing at the bedside of the patient in extremis, can be unclear about the cause of shock and the optimal initial therapeutic approach. Traditional physical examination techniques can be misleading given the complex physiology of shock.1 Patients in shock have high mortality rates, and these rates are correlated to the amount and duration of hypotension. Therefore, diagnosis and initial care must be accurate and prompt to optimize patient outcomes.2 Failure to make the correct diagnosis and act appropriately can lead to potentially disastrous outcomes and high-risk situations. </a:t>
            </a:r>
          </a:p>
          <a:p>
            <a:r>
              <a:t>Ultrasound technology has been rapidly integrated into Emergency Department care in the last decade. More practicing emergency physicians (EPs) are now trained in bedside point of care or goal-directed ultrasound, and this training is now included in all United States Accreditation Council for Graduate Medical Education Emergency Medicine residency programs.3,4 Furthermore, the American College of Emergency Physicians (ACEP) has formally endorsed and embraced bedside ultrasound by the EP for multiple applications.5 This technology is ideal in the care of the critical patient in shock, and the most recent ACEP guidelines further delineate a new category of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2" name="Shape 1202"/>
          <p:cNvSpPr>
            <a:spLocks noGrp="1" noRot="1" noChangeAspect="1"/>
          </p:cNvSpPr>
          <p:nvPr>
            <p:ph type="sldImg"/>
          </p:nvPr>
        </p:nvSpPr>
        <p:spPr>
          <a:xfrm>
            <a:off x="381000" y="685800"/>
            <a:ext cx="6096000" cy="3429000"/>
          </a:xfrm>
          <a:prstGeom prst="rect">
            <a:avLst/>
          </a:prstGeom>
        </p:spPr>
        <p:txBody>
          <a:bodyPr/>
          <a:lstStyle/>
          <a:p>
            <a:endParaRPr/>
          </a:p>
        </p:txBody>
      </p:sp>
      <p:sp>
        <p:nvSpPr>
          <p:cNvPr id="1203" name="Shape 1203"/>
          <p:cNvSpPr>
            <a:spLocks noGrp="1"/>
          </p:cNvSpPr>
          <p:nvPr>
            <p:ph type="body" sz="quarter" idx="1"/>
          </p:nvPr>
        </p:nvSpPr>
        <p:spPr>
          <a:prstGeom prst="rect">
            <a:avLst/>
          </a:prstGeom>
        </p:spPr>
        <p:txBody>
          <a:bodyPr/>
          <a:lstStyle/>
          <a:p>
            <a:r>
              <a:t>Al letto di un paziente critico, è spesso difficile valutare clinicamente quale classificazione di shock si adatta meglio allo stato clinico attuale del paziente. L’esame obiettivo spesso no permette di differenziare i vari sottotipi. Ad esempio, i pazienti con tamponamento, shock cardiogeno e sepsi (quando la depressione miocardica aggrava questa forma di shock distributivo) possono tutti presentarsi con vene del collo dilatate e distress respiratorio. A causa di questa sfida diagnostica, i medici erano soliti eseguire il cateterismo Swan-Ganz in pazienti ipotesi, fornendo dati emodinamici intravascolari immediati. Sebbene i dati ottenuti da questi cateteri fossero dettagliati e spesso utili al letto del paziente, ampi studi non hanno dimostrato alcun miglioramento della mortalità nei pazienti sottoposti a un monitoraggio invasivo così prolungato. Il cateterismo Swan-Ganz è quindi diminuito in uso e lo stadio è stato ora impostato per lo sviluppo di una valutazione emodinamica non invasiva mediante ecografia nel punto di cura.</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7" name="Shape 1227"/>
          <p:cNvSpPr>
            <a:spLocks noGrp="1" noRot="1" noChangeAspect="1"/>
          </p:cNvSpPr>
          <p:nvPr>
            <p:ph type="sldImg"/>
          </p:nvPr>
        </p:nvSpPr>
        <p:spPr>
          <a:xfrm>
            <a:off x="381000" y="685800"/>
            <a:ext cx="6096000" cy="3429000"/>
          </a:xfrm>
          <a:prstGeom prst="rect">
            <a:avLst/>
          </a:prstGeom>
        </p:spPr>
        <p:txBody>
          <a:bodyPr/>
          <a:lstStyle/>
          <a:p>
            <a:endParaRPr/>
          </a:p>
        </p:txBody>
      </p:sp>
      <p:sp>
        <p:nvSpPr>
          <p:cNvPr id="1228" name="Shape 1228"/>
          <p:cNvSpPr>
            <a:spLocks noGrp="1"/>
          </p:cNvSpPr>
          <p:nvPr>
            <p:ph type="body" sz="quarter" idx="1"/>
          </p:nvPr>
        </p:nvSpPr>
        <p:spPr>
          <a:prstGeom prst="rect">
            <a:avLst/>
          </a:prstGeom>
        </p:spPr>
        <p:txBody>
          <a:bodyPr/>
          <a:lstStyle/>
          <a:p>
            <a:r>
              <a:t>The first, and most crucial, step in evaluation of the patient in shock is determination of cardiac status, termed for simplicity ‘‘the pump’’.</a:t>
            </a:r>
          </a:p>
          <a:p>
            <a:r>
              <a:t>Si inizia con un ecocardiogramma “limitato”.  L’esame è focalizzato alla ricerca di 3 principali quadri.</a:t>
            </a:r>
          </a:p>
          <a:p>
            <a:pPr marL="482600" indent="-482600">
              <a:buClr>
                <a:srgbClr val="000000"/>
              </a:buClr>
              <a:buSzPct val="100000"/>
              <a:buAutoNum type="arabicPeriod"/>
            </a:pPr>
            <a:r>
              <a:t>Pericardio: c’è versamento? (Shock costruttivo).</a:t>
            </a:r>
          </a:p>
          <a:p>
            <a:pPr marL="482600" indent="-482600">
              <a:buClr>
                <a:srgbClr val="000000"/>
              </a:buClr>
              <a:buSzPct val="100000"/>
              <a:buAutoNum type="arabicPeriod"/>
            </a:pPr>
            <a:r>
              <a:t>Contrattilità globale del ventricolo sinistro. La valutazione e le dimensioni del ventricolo sinistro possono permettere di identificare un paziente con shock cardiogeno.</a:t>
            </a:r>
          </a:p>
          <a:p>
            <a:pPr marL="482600" indent="-482600">
              <a:buClr>
                <a:srgbClr val="000000"/>
              </a:buClr>
              <a:buSzPct val="100000"/>
              <a:buAutoNum type="arabicPeriod"/>
            </a:pPr>
            <a:r>
              <a:t>Valutare le dimensioni relative del ventricolo sinistro in rapporto a quello destro. Un ventricolo destro &gt; ventricolo sinistro può essere indicatore di sovraccarico acuto del ventricolo destro (TEP).</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3" name="Shape 1263"/>
          <p:cNvSpPr>
            <a:spLocks noGrp="1" noRot="1" noChangeAspect="1"/>
          </p:cNvSpPr>
          <p:nvPr>
            <p:ph type="sldImg"/>
          </p:nvPr>
        </p:nvSpPr>
        <p:spPr>
          <a:xfrm>
            <a:off x="381000" y="685800"/>
            <a:ext cx="6096000" cy="3429000"/>
          </a:xfrm>
          <a:prstGeom prst="rect">
            <a:avLst/>
          </a:prstGeom>
        </p:spPr>
        <p:txBody>
          <a:bodyPr/>
          <a:lstStyle/>
          <a:p>
            <a:endParaRPr/>
          </a:p>
        </p:txBody>
      </p:sp>
      <p:sp>
        <p:nvSpPr>
          <p:cNvPr id="1264" name="Shape 1264"/>
          <p:cNvSpPr>
            <a:spLocks noGrp="1"/>
          </p:cNvSpPr>
          <p:nvPr>
            <p:ph type="body" sz="quarter" idx="1"/>
          </p:nvPr>
        </p:nvSpPr>
        <p:spPr>
          <a:prstGeom prst="rect">
            <a:avLst/>
          </a:prstGeom>
        </p:spPr>
        <p:txBody>
          <a:bodyPr/>
          <a:lstStyle/>
          <a:p>
            <a:r>
              <a:t>The first, and most crucial, step in evaluation of the patient in shock is determination of cardiac status, termed for simplicity ‘‘the pump’’.</a:t>
            </a:r>
          </a:p>
          <a:p>
            <a:endParaRPr/>
          </a:p>
          <a:p>
            <a:r>
              <a:t>Strain: tensione, trasformazione, deformazione, sollecitazione.</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5" name="Shape 1335"/>
          <p:cNvSpPr>
            <a:spLocks noGrp="1" noRot="1" noChangeAspect="1"/>
          </p:cNvSpPr>
          <p:nvPr>
            <p:ph type="sldImg"/>
          </p:nvPr>
        </p:nvSpPr>
        <p:spPr>
          <a:xfrm>
            <a:off x="381000" y="685800"/>
            <a:ext cx="6096000" cy="3429000"/>
          </a:xfrm>
          <a:prstGeom prst="rect">
            <a:avLst/>
          </a:prstGeom>
        </p:spPr>
        <p:txBody>
          <a:bodyPr/>
          <a:lstStyle/>
          <a:p>
            <a:endParaRPr/>
          </a:p>
        </p:txBody>
      </p:sp>
      <p:sp>
        <p:nvSpPr>
          <p:cNvPr id="1336" name="Shape 1336"/>
          <p:cNvSpPr>
            <a:spLocks noGrp="1"/>
          </p:cNvSpPr>
          <p:nvPr>
            <p:ph type="body" sz="quarter" idx="1"/>
          </p:nvPr>
        </p:nvSpPr>
        <p:spPr>
          <a:prstGeom prst="rect">
            <a:avLst/>
          </a:prstGeom>
        </p:spPr>
        <p:txBody>
          <a:bodyPr/>
          <a:lstStyle/>
          <a:p>
            <a:r>
              <a:t>La letteratura ci dice che la sensibilità è moderata, ma la specificità è elevata, soprattutto  se è associata ipotensione.</a:t>
            </a:r>
          </a:p>
          <a:p>
            <a:r>
              <a:t>Ricordare di eseguire sempre anche una valutazione delle vene degli arti inferiori.</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7" name="Shape 1697"/>
          <p:cNvSpPr>
            <a:spLocks noGrp="1" noRot="1" noChangeAspect="1"/>
          </p:cNvSpPr>
          <p:nvPr>
            <p:ph type="sldImg"/>
          </p:nvPr>
        </p:nvSpPr>
        <p:spPr>
          <a:xfrm>
            <a:off x="381000" y="685800"/>
            <a:ext cx="6096000" cy="3429000"/>
          </a:xfrm>
          <a:prstGeom prst="rect">
            <a:avLst/>
          </a:prstGeom>
        </p:spPr>
        <p:txBody>
          <a:bodyPr/>
          <a:lstStyle/>
          <a:p>
            <a:endParaRPr/>
          </a:p>
        </p:txBody>
      </p:sp>
      <p:sp>
        <p:nvSpPr>
          <p:cNvPr id="1698" name="Shape 1698"/>
          <p:cNvSpPr>
            <a:spLocks noGrp="1"/>
          </p:cNvSpPr>
          <p:nvPr>
            <p:ph type="body" sz="quarter" idx="1"/>
          </p:nvPr>
        </p:nvSpPr>
        <p:spPr>
          <a:prstGeom prst="rect">
            <a:avLst/>
          </a:prstGeom>
        </p:spPr>
        <p:txBody>
          <a:bodyPr/>
          <a:lstStyle/>
          <a:p>
            <a:r>
              <a:t>The first, and most crucial, step in evaluation of the patient in shock is determination of cardiac status, termed for simplicity ‘‘the pump’’.</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4" name="Shape 1704"/>
          <p:cNvSpPr>
            <a:spLocks noGrp="1" noRot="1" noChangeAspect="1"/>
          </p:cNvSpPr>
          <p:nvPr>
            <p:ph type="sldImg"/>
          </p:nvPr>
        </p:nvSpPr>
        <p:spPr>
          <a:xfrm>
            <a:off x="381000" y="685800"/>
            <a:ext cx="6096000" cy="3429000"/>
          </a:xfrm>
          <a:prstGeom prst="rect">
            <a:avLst/>
          </a:prstGeom>
        </p:spPr>
        <p:txBody>
          <a:bodyPr/>
          <a:lstStyle/>
          <a:p>
            <a:endParaRPr/>
          </a:p>
        </p:txBody>
      </p:sp>
      <p:sp>
        <p:nvSpPr>
          <p:cNvPr id="1705" name="Shape 1705"/>
          <p:cNvSpPr>
            <a:spLocks noGrp="1"/>
          </p:cNvSpPr>
          <p:nvPr>
            <p:ph type="body" sz="quarter" idx="1"/>
          </p:nvPr>
        </p:nvSpPr>
        <p:spPr>
          <a:prstGeom prst="rect">
            <a:avLst/>
          </a:prstGeom>
        </p:spPr>
        <p:txBody>
          <a:bodyPr/>
          <a:lstStyle/>
          <a:p>
            <a:r>
              <a:t>Il passo successivo è valutare il volume effettivo intravascolare.</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2" name="Shape 1712"/>
          <p:cNvSpPr>
            <a:spLocks noGrp="1" noRot="1" noChangeAspect="1"/>
          </p:cNvSpPr>
          <p:nvPr>
            <p:ph type="sldImg"/>
          </p:nvPr>
        </p:nvSpPr>
        <p:spPr>
          <a:xfrm>
            <a:off x="381000" y="685800"/>
            <a:ext cx="6096000" cy="3429000"/>
          </a:xfrm>
          <a:prstGeom prst="rect">
            <a:avLst/>
          </a:prstGeom>
        </p:spPr>
        <p:txBody>
          <a:bodyPr/>
          <a:lstStyle/>
          <a:p>
            <a:endParaRPr/>
          </a:p>
        </p:txBody>
      </p:sp>
      <p:sp>
        <p:nvSpPr>
          <p:cNvPr id="1713" name="Shape 1713"/>
          <p:cNvSpPr>
            <a:spLocks noGrp="1"/>
          </p:cNvSpPr>
          <p:nvPr>
            <p:ph type="body" sz="quarter" idx="1"/>
          </p:nvPr>
        </p:nvSpPr>
        <p:spPr>
          <a:prstGeom prst="rect">
            <a:avLst/>
          </a:prstGeom>
        </p:spPr>
        <p:txBody>
          <a:bodyPr/>
          <a:lstStyle/>
          <a:p>
            <a:r>
              <a:t>Si inizia con la valutazione della VCI, sonda posizionata in posizione subxifoidea e poi girata di 90° verso sx (verso la dx del paziente). La VCI dovrebbe essere valutata dallo sbocco in Adx e per 2-3 cm caudalmente lungo il decorso del vaso. Osservare le variazioni della VCI durante gli atti respiratori.</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 name="Shape 1720"/>
          <p:cNvSpPr>
            <a:spLocks noGrp="1" noRot="1" noChangeAspect="1"/>
          </p:cNvSpPr>
          <p:nvPr>
            <p:ph type="sldImg"/>
          </p:nvPr>
        </p:nvSpPr>
        <p:spPr>
          <a:xfrm>
            <a:off x="381000" y="685800"/>
            <a:ext cx="6096000" cy="3429000"/>
          </a:xfrm>
          <a:prstGeom prst="rect">
            <a:avLst/>
          </a:prstGeom>
        </p:spPr>
        <p:txBody>
          <a:bodyPr/>
          <a:lstStyle/>
          <a:p>
            <a:endParaRPr/>
          </a:p>
        </p:txBody>
      </p:sp>
      <p:sp>
        <p:nvSpPr>
          <p:cNvPr id="1721" name="Shape 1721"/>
          <p:cNvSpPr>
            <a:spLocks noGrp="1"/>
          </p:cNvSpPr>
          <p:nvPr>
            <p:ph type="body" sz="quarter" idx="1"/>
          </p:nvPr>
        </p:nvSpPr>
        <p:spPr>
          <a:prstGeom prst="rect">
            <a:avLst/>
          </a:prstGeom>
        </p:spPr>
        <p:txBody>
          <a:bodyPr/>
          <a:lstStyle/>
          <a:p>
            <a:r>
              <a:t>Attenzione, è sempre vero?</a:t>
            </a:r>
          </a:p>
          <a:p>
            <a:r>
              <a:t>1: non sempre in pazienti che prima della valutazione hanno ricevuto trattamento con vasodilatatori o diuretici.</a:t>
            </a:r>
          </a:p>
          <a:p>
            <a:r>
              <a:t>2: pazienti in ventilazione meccanica a pressione positiva, nei quali la dinamica respiratoria della VCI è invertita. In questi pazienti la VCI è meno compliant ed è più distesa per tutto il ciclo respiratorio.</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6" name="Shape 1766"/>
          <p:cNvSpPr>
            <a:spLocks noGrp="1" noRot="1" noChangeAspect="1"/>
          </p:cNvSpPr>
          <p:nvPr>
            <p:ph type="sldImg"/>
          </p:nvPr>
        </p:nvSpPr>
        <p:spPr>
          <a:xfrm>
            <a:off x="381000" y="685800"/>
            <a:ext cx="6096000" cy="3429000"/>
          </a:xfrm>
          <a:prstGeom prst="rect">
            <a:avLst/>
          </a:prstGeom>
        </p:spPr>
        <p:txBody>
          <a:bodyPr/>
          <a:lstStyle/>
          <a:p>
            <a:endParaRPr/>
          </a:p>
        </p:txBody>
      </p:sp>
      <p:sp>
        <p:nvSpPr>
          <p:cNvPr id="1767" name="Shape 1767"/>
          <p:cNvSpPr>
            <a:spLocks noGrp="1"/>
          </p:cNvSpPr>
          <p:nvPr>
            <p:ph type="body" sz="quarter" idx="1"/>
          </p:nvPr>
        </p:nvSpPr>
        <p:spPr>
          <a:prstGeom prst="rect">
            <a:avLst/>
          </a:prstGeom>
        </p:spPr>
        <p:txBody>
          <a:bodyPr/>
          <a:lstStyle/>
          <a:p>
            <a:r>
              <a:t>Il riconoscimento del pnx è un momento cruciale nel paziente in shock.</a:t>
            </a:r>
          </a:p>
          <a:p>
            <a:r>
              <a:t>Non bisogna aspettare l’Rx torace per fare diagnosi di pax iperteso.</a:t>
            </a:r>
          </a:p>
          <a:p>
            <a:r>
              <a:t>L’eco conferma il nostro sospetto in pochi secondi.</a:t>
            </a:r>
          </a:p>
          <a:p>
            <a:r>
              <a:t>Esame con paziente supino.</a:t>
            </a:r>
          </a:p>
          <a:p>
            <a:r>
              <a:t>Sensibilità nettamente superiore all’Rx torace.</a:t>
            </a:r>
          </a:p>
          <a:p>
            <a:r>
              <a:t>Tempo impiegato: 2.3 minuti con eco vs 19.9 minuti con Rx torace.</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6" name="Shape 1776"/>
          <p:cNvSpPr>
            <a:spLocks noGrp="1" noRot="1" noChangeAspect="1"/>
          </p:cNvSpPr>
          <p:nvPr>
            <p:ph type="sldImg"/>
          </p:nvPr>
        </p:nvSpPr>
        <p:spPr>
          <a:xfrm>
            <a:off x="381000" y="685800"/>
            <a:ext cx="6096000" cy="3429000"/>
          </a:xfrm>
          <a:prstGeom prst="rect">
            <a:avLst/>
          </a:prstGeom>
        </p:spPr>
        <p:txBody>
          <a:bodyPr/>
          <a:lstStyle/>
          <a:p>
            <a:endParaRPr/>
          </a:p>
        </p:txBody>
      </p:sp>
      <p:sp>
        <p:nvSpPr>
          <p:cNvPr id="1777" name="Shape 1777"/>
          <p:cNvSpPr>
            <a:spLocks noGrp="1"/>
          </p:cNvSpPr>
          <p:nvPr>
            <p:ph type="body" sz="quarter" idx="1"/>
          </p:nvPr>
        </p:nvSpPr>
        <p:spPr>
          <a:prstGeom prst="rect">
            <a:avLst/>
          </a:prstGeom>
        </p:spPr>
        <p:txBody>
          <a:bodyPr/>
          <a:lstStyle>
            <a:lvl1pPr defTabSz="584200">
              <a:lnSpc>
                <a:spcPct val="100000"/>
              </a:lnSpc>
              <a:defRPr>
                <a:latin typeface="Lucida Grande"/>
                <a:ea typeface="Lucida Grande"/>
                <a:cs typeface="Lucida Grande"/>
                <a:sym typeface="Lucida Grande"/>
              </a:defRPr>
            </a:lvl1pPr>
          </a:lstStyle>
          <a:p>
            <a:r>
              <a:t>This is the flow chart that explains the correct sequence of signs to make a safe diagnosis of pneumothorax. This flow chart has been also published in the consensus conference document.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1" name="Shape 1821"/>
          <p:cNvSpPr>
            <a:spLocks noGrp="1" noRot="1" noChangeAspect="1"/>
          </p:cNvSpPr>
          <p:nvPr>
            <p:ph type="sldImg"/>
          </p:nvPr>
        </p:nvSpPr>
        <p:spPr>
          <a:xfrm>
            <a:off x="381000" y="685800"/>
            <a:ext cx="6096000" cy="3429000"/>
          </a:xfrm>
          <a:prstGeom prst="rect">
            <a:avLst/>
          </a:prstGeom>
        </p:spPr>
        <p:txBody>
          <a:bodyPr/>
          <a:lstStyle/>
          <a:p>
            <a:endParaRPr/>
          </a:p>
        </p:txBody>
      </p:sp>
      <p:sp>
        <p:nvSpPr>
          <p:cNvPr id="1822" name="Shape 1822"/>
          <p:cNvSpPr>
            <a:spLocks noGrp="1"/>
          </p:cNvSpPr>
          <p:nvPr>
            <p:ph type="body" sz="quarter" idx="1"/>
          </p:nvPr>
        </p:nvSpPr>
        <p:spPr>
          <a:prstGeom prst="rect">
            <a:avLst/>
          </a:prstGeom>
        </p:spPr>
        <p:txBody>
          <a:bodyPr/>
          <a:lstStyle/>
          <a:p>
            <a:r>
              <a:t>Il passo successivo è la valutazione dei tubi.</a:t>
            </a:r>
          </a:p>
          <a:p>
            <a:r>
              <a:t>Prima la parte arteriosa e poi il circolo venoso.</a:t>
            </a:r>
          </a:p>
          <a:p>
            <a:r>
              <a:t>Ricerca di aneurismi in fase di rottura o di dissecazione aortica. La sopravvivenza dei pazienti con queste patologie si basa su una diagnosi tempestiva.</a:t>
            </a:r>
          </a:p>
          <a:p>
            <a:r>
              <a:t>Per quanto riguarda l’AAA sensibilità e specificità dell’US sono alte.</a:t>
            </a:r>
          </a:p>
          <a:p>
            <a:endParaRPr/>
          </a:p>
          <a:p>
            <a:r>
              <a:t>Per la dissecazione bassa sensibilità, non oltre il 60%, il gold standard sono TC, TEE, RM. Tuttavia la ricerca di segni quali dilatazione della radice aortica o flap intimale può orientare verso una diagnosi.</a:t>
            </a:r>
          </a:p>
          <a:p>
            <a:endParaRPr/>
          </a:p>
          <a:p>
            <a:r>
              <a:t>In un pz con sospetta TEP, bisogna valutare le vene degli arti inferiori, poiché la maggior parte degli emboli ha origine dalle estremità inferiori. Una semplice ecografia compressiva, con una sonda lineare, consente di valutare la presenza di trombi con una buona sensibilità.</a:t>
            </a:r>
          </a:p>
          <a:p>
            <a:r>
              <a:t>Un trombo forma una massa nel lume che diventa scarsamente te comprimibile in senso intero-posteriore, mentre una vena normale collassa completamente.</a:t>
            </a:r>
          </a:p>
          <a:p>
            <a:r>
              <a:t>Si valutano le vene femorali subito al di sotto del legamento inguinale, iniziando dalla femorale comune (che si trova sotto i legamento inguinale). La scansione dovrebbe proseguire lungo sul decorso della vena attraverso la confluenza con la safena con la biforcazione del vaso in femorale profonda e superficiale.</a:t>
            </a:r>
          </a:p>
          <a:p>
            <a:r>
              <a:t>La seconda area di scansione è il cavo popliteo.</a:t>
            </a:r>
          </a:p>
          <a:p>
            <a:r>
              <a:t>Se si sopetta un trombo a livello degli arti superiori, si applica la stressa tecnica seguendo il decorso delle vene fino alla vena ascellare e succlavia (ricordando che quest’ultima è scarsamente comprimibile nel suo decorso sotto la clavicola.</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olo">
    <p:spTree>
      <p:nvGrpSpPr>
        <p:cNvPr id="1" name=""/>
        <p:cNvGrpSpPr/>
        <p:nvPr/>
      </p:nvGrpSpPr>
      <p:grpSpPr>
        <a:xfrm>
          <a:off x="0" y="0"/>
          <a:ext cx="0" cy="0"/>
          <a:chOff x="0" y="0"/>
          <a:chExt cx="0" cy="0"/>
        </a:xfrm>
      </p:grpSpPr>
      <p:sp>
        <p:nvSpPr>
          <p:cNvPr id="11" name="Autore e data"/>
          <p:cNvSpPr txBox="1">
            <a:spLocks noGrp="1"/>
          </p:cNvSpPr>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Autore e data</a:t>
            </a:r>
          </a:p>
        </p:txBody>
      </p:sp>
      <p:sp>
        <p:nvSpPr>
          <p:cNvPr id="12" name="Titolo presentazione"/>
          <p:cNvSpPr txBox="1">
            <a:spLocks noGrp="1"/>
          </p:cNvSpPr>
          <p:nvPr>
            <p:ph type="title" hasCustomPrompt="1"/>
          </p:nvPr>
        </p:nvSpPr>
        <p:spPr>
          <a:xfrm>
            <a:off x="1206496" y="2574991"/>
            <a:ext cx="21971004" cy="4648201"/>
          </a:xfrm>
          <a:prstGeom prst="rect">
            <a:avLst/>
          </a:prstGeom>
        </p:spPr>
        <p:txBody>
          <a:bodyPr anchor="b"/>
          <a:lstStyle>
            <a:lvl1pPr>
              <a:defRPr sz="11600" spc="-232"/>
            </a:lvl1pPr>
          </a:lstStyle>
          <a:p>
            <a:r>
              <a:t>Titolo presentazione</a:t>
            </a:r>
          </a:p>
        </p:txBody>
      </p:sp>
      <p:sp>
        <p:nvSpPr>
          <p:cNvPr id="13" name="Corpo livello uno…"/>
          <p:cNvSpPr txBox="1">
            <a:spLocks noGrp="1"/>
          </p:cNvSpPr>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Sottotitolo presentazione</a:t>
            </a:r>
          </a:p>
          <a:p>
            <a:pPr lvl="1"/>
            <a:endParaRPr/>
          </a:p>
          <a:p>
            <a:pPr lvl="2"/>
            <a:endParaRPr/>
          </a:p>
          <a:p>
            <a:pPr lvl="3"/>
            <a:endParaRPr/>
          </a:p>
          <a:p>
            <a:pPr lvl="4"/>
            <a:endParaRPr/>
          </a:p>
        </p:txBody>
      </p:sp>
      <p:sp>
        <p:nvSpPr>
          <p:cNvPr id="1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olo e foto">
    <p:spTree>
      <p:nvGrpSpPr>
        <p:cNvPr id="1" name=""/>
        <p:cNvGrpSpPr/>
        <p:nvPr/>
      </p:nvGrpSpPr>
      <p:grpSpPr>
        <a:xfrm>
          <a:off x="0" y="0"/>
          <a:ext cx="0" cy="0"/>
          <a:chOff x="0" y="0"/>
          <a:chExt cx="0" cy="0"/>
        </a:xfrm>
      </p:grpSpPr>
      <p:sp>
        <p:nvSpPr>
          <p:cNvPr id="21" name="Avocado e lime"/>
          <p:cNvSpPr>
            <a:spLocks noGrp="1"/>
          </p:cNvSpPr>
          <p:nvPr>
            <p:ph type="pic" idx="21"/>
          </p:nvPr>
        </p:nvSpPr>
        <p:spPr>
          <a:xfrm>
            <a:off x="-1155700" y="-1295400"/>
            <a:ext cx="26746200" cy="16018933"/>
          </a:xfrm>
          <a:prstGeom prst="rect">
            <a:avLst/>
          </a:prstGeom>
        </p:spPr>
        <p:txBody>
          <a:bodyPr lIns="91439" tIns="45719" rIns="91439" bIns="45719">
            <a:noAutofit/>
          </a:bodyPr>
          <a:lstStyle/>
          <a:p>
            <a:endParaRPr/>
          </a:p>
        </p:txBody>
      </p:sp>
      <p:sp>
        <p:nvSpPr>
          <p:cNvPr id="22" name="Titolo presentazion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Titolo presentazione</a:t>
            </a:r>
          </a:p>
        </p:txBody>
      </p:sp>
      <p:sp>
        <p:nvSpPr>
          <p:cNvPr id="23" name="Autore e data"/>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Autore e data</a:t>
            </a:r>
          </a:p>
        </p:txBody>
      </p:sp>
      <p:sp>
        <p:nvSpPr>
          <p:cNvPr id="24" name="Corpo livello uno…"/>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Sottotitolo presentazione</a:t>
            </a:r>
          </a:p>
          <a:p>
            <a:pPr lvl="1"/>
            <a:endParaRPr/>
          </a:p>
          <a:p>
            <a:pPr lvl="2"/>
            <a:endParaRPr/>
          </a:p>
          <a:p>
            <a:pPr lvl="3"/>
            <a:endParaRPr/>
          </a:p>
          <a:p>
            <a:pPr lvl="4"/>
            <a:endParaRPr/>
          </a:p>
        </p:txBody>
      </p:sp>
      <p:sp>
        <p:nvSpPr>
          <p:cNvPr id="2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olo e foto 2">
    <p:spTree>
      <p:nvGrpSpPr>
        <p:cNvPr id="1" name=""/>
        <p:cNvGrpSpPr/>
        <p:nvPr/>
      </p:nvGrpSpPr>
      <p:grpSpPr>
        <a:xfrm>
          <a:off x="0" y="0"/>
          <a:ext cx="0" cy="0"/>
          <a:chOff x="0" y="0"/>
          <a:chExt cx="0" cy="0"/>
        </a:xfrm>
      </p:grpSpPr>
      <p:sp>
        <p:nvSpPr>
          <p:cNvPr id="32" name="Ciotola con frittelle al salmone, insalata e hummus"/>
          <p:cNvSpPr>
            <a:spLocks noGrp="1"/>
          </p:cNvSpPr>
          <p:nvPr>
            <p:ph type="pic" idx="21"/>
          </p:nvPr>
        </p:nvSpPr>
        <p:spPr>
          <a:xfrm>
            <a:off x="10972800" y="-203200"/>
            <a:ext cx="12144837" cy="14135100"/>
          </a:xfrm>
          <a:prstGeom prst="rect">
            <a:avLst/>
          </a:prstGeom>
        </p:spPr>
        <p:txBody>
          <a:bodyPr lIns="91439" tIns="45719" rIns="91439" bIns="45719">
            <a:noAutofit/>
          </a:bodyPr>
          <a:lstStyle/>
          <a:p>
            <a:endParaRPr/>
          </a:p>
        </p:txBody>
      </p:sp>
      <p:sp>
        <p:nvSpPr>
          <p:cNvPr id="33" name="Titolo"/>
          <p:cNvSpPr txBox="1">
            <a:spLocks noGrp="1"/>
          </p:cNvSpPr>
          <p:nvPr>
            <p:ph type="title" hasCustomPrompt="1"/>
          </p:nvPr>
        </p:nvSpPr>
        <p:spPr>
          <a:xfrm>
            <a:off x="1206500" y="1270000"/>
            <a:ext cx="9779000" cy="5882273"/>
          </a:xfrm>
          <a:prstGeom prst="rect">
            <a:avLst/>
          </a:prstGeom>
        </p:spPr>
        <p:txBody>
          <a:bodyPr anchor="b"/>
          <a:lstStyle/>
          <a:p>
            <a:r>
              <a:t>Titolo</a:t>
            </a:r>
          </a:p>
        </p:txBody>
      </p:sp>
      <p:sp>
        <p:nvSpPr>
          <p:cNvPr id="34" name="Corpo livello uno…"/>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Sottotitolo diapositiva</a:t>
            </a:r>
          </a:p>
          <a:p>
            <a:pPr lvl="1"/>
            <a:endParaRPr/>
          </a:p>
          <a:p>
            <a:pPr lvl="2"/>
            <a:endParaRPr/>
          </a:p>
          <a:p>
            <a:pPr lvl="3"/>
            <a:endParaRPr/>
          </a:p>
          <a:p>
            <a:pPr lvl="4"/>
            <a:endParaRPr/>
          </a:p>
        </p:txBody>
      </p:sp>
      <p:sp>
        <p:nvSpPr>
          <p:cNvPr id="35" name="Numero diapositiva"/>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olo ed elenco">
    <p:spTree>
      <p:nvGrpSpPr>
        <p:cNvPr id="1" name=""/>
        <p:cNvGrpSpPr/>
        <p:nvPr/>
      </p:nvGrpSpPr>
      <p:grpSpPr>
        <a:xfrm>
          <a:off x="0" y="0"/>
          <a:ext cx="0" cy="0"/>
          <a:chOff x="0" y="0"/>
          <a:chExt cx="0" cy="0"/>
        </a:xfrm>
      </p:grpSpPr>
      <p:sp>
        <p:nvSpPr>
          <p:cNvPr id="42" name="Titolo"/>
          <p:cNvSpPr txBox="1">
            <a:spLocks noGrp="1"/>
          </p:cNvSpPr>
          <p:nvPr>
            <p:ph type="title" hasCustomPrompt="1"/>
          </p:nvPr>
        </p:nvSpPr>
        <p:spPr>
          <a:prstGeom prst="rect">
            <a:avLst/>
          </a:prstGeom>
        </p:spPr>
        <p:txBody>
          <a:bodyPr/>
          <a:lstStyle/>
          <a:p>
            <a:r>
              <a:t>Titolo</a:t>
            </a:r>
          </a:p>
        </p:txBody>
      </p:sp>
      <p:sp>
        <p:nvSpPr>
          <p:cNvPr id="43" name="Sottotitolo diapositiva"/>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Sottotitolo diapositiva</a:t>
            </a:r>
          </a:p>
        </p:txBody>
      </p:sp>
      <p:sp>
        <p:nvSpPr>
          <p:cNvPr id="44" name="Corpo livello uno…"/>
          <p:cNvSpPr txBox="1">
            <a:spLocks noGrp="1"/>
          </p:cNvSpPr>
          <p:nvPr>
            <p:ph type="body" idx="1" hasCustomPrompt="1"/>
          </p:nvPr>
        </p:nvSpPr>
        <p:spPr>
          <a:prstGeom prst="rect">
            <a:avLst/>
          </a:prstGeom>
        </p:spPr>
        <p:txBody>
          <a:bodyPr/>
          <a:lstStyle/>
          <a:p>
            <a:r>
              <a:t>Testo elenco puntato diapositiva</a:t>
            </a:r>
          </a:p>
          <a:p>
            <a:pPr lvl="1"/>
            <a:endParaRPr/>
          </a:p>
          <a:p>
            <a:pPr lvl="2"/>
            <a:endParaRPr/>
          </a:p>
          <a:p>
            <a:pPr lvl="3"/>
            <a:endParaRPr/>
          </a:p>
          <a:p>
            <a:pPr lvl="4"/>
            <a:endParaRPr/>
          </a:p>
        </p:txBody>
      </p:sp>
      <p:sp>
        <p:nvSpPr>
          <p:cNvPr id="4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Elenco">
    <p:spTree>
      <p:nvGrpSpPr>
        <p:cNvPr id="1" name=""/>
        <p:cNvGrpSpPr/>
        <p:nvPr/>
      </p:nvGrpSpPr>
      <p:grpSpPr>
        <a:xfrm>
          <a:off x="0" y="0"/>
          <a:ext cx="0" cy="0"/>
          <a:chOff x="0" y="0"/>
          <a:chExt cx="0" cy="0"/>
        </a:xfrm>
      </p:grpSpPr>
      <p:sp>
        <p:nvSpPr>
          <p:cNvPr id="52" name="Corpo livello uno…"/>
          <p:cNvSpPr txBox="1">
            <a:spLocks noGrp="1"/>
          </p:cNvSpPr>
          <p:nvPr>
            <p:ph type="body" idx="1" hasCustomPrompt="1"/>
          </p:nvPr>
        </p:nvSpPr>
        <p:spPr>
          <a:prstGeom prst="rect">
            <a:avLst/>
          </a:prstGeom>
        </p:spPr>
        <p:txBody>
          <a:bodyPr numCol="2" spcCol="1098550"/>
          <a:lstStyle/>
          <a:p>
            <a:r>
              <a:t>Testo elenco puntato diapositiva</a:t>
            </a:r>
          </a:p>
          <a:p>
            <a:pPr lvl="1"/>
            <a:endParaRPr/>
          </a:p>
          <a:p>
            <a:pPr lvl="2"/>
            <a:endParaRPr/>
          </a:p>
          <a:p>
            <a:pPr lvl="3"/>
            <a:endParaRPr/>
          </a:p>
          <a:p>
            <a:pPr lvl="4"/>
            <a:endParaRPr/>
          </a:p>
        </p:txBody>
      </p:sp>
      <p:sp>
        <p:nvSpPr>
          <p:cNvPr id="53"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olo, elenco e foto">
    <p:spTree>
      <p:nvGrpSpPr>
        <p:cNvPr id="1" name=""/>
        <p:cNvGrpSpPr/>
        <p:nvPr/>
      </p:nvGrpSpPr>
      <p:grpSpPr>
        <a:xfrm>
          <a:off x="0" y="0"/>
          <a:ext cx="0" cy="0"/>
          <a:chOff x="0" y="0"/>
          <a:chExt cx="0" cy="0"/>
        </a:xfrm>
      </p:grpSpPr>
      <p:sp>
        <p:nvSpPr>
          <p:cNvPr id="60" name="Sottotitolo diapositiva"/>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Sottotitolo diapositiva</a:t>
            </a:r>
          </a:p>
        </p:txBody>
      </p:sp>
      <p:sp>
        <p:nvSpPr>
          <p:cNvPr id="61" name="Corpo livello uno…"/>
          <p:cNvSpPr txBox="1">
            <a:spLocks noGrp="1"/>
          </p:cNvSpPr>
          <p:nvPr>
            <p:ph type="body" sz="half" idx="1" hasCustomPrompt="1"/>
          </p:nvPr>
        </p:nvSpPr>
        <p:spPr>
          <a:xfrm>
            <a:off x="1206500" y="4248504"/>
            <a:ext cx="9779000" cy="8256630"/>
          </a:xfrm>
          <a:prstGeom prst="rect">
            <a:avLst/>
          </a:prstGeom>
        </p:spPr>
        <p:txBody>
          <a:bodyPr/>
          <a:lstStyle/>
          <a:p>
            <a:r>
              <a:t>Testo elenco puntato diapositiva</a:t>
            </a:r>
          </a:p>
          <a:p>
            <a:pPr lvl="1"/>
            <a:endParaRPr/>
          </a:p>
          <a:p>
            <a:pPr lvl="2"/>
            <a:endParaRPr/>
          </a:p>
          <a:p>
            <a:pPr lvl="3"/>
            <a:endParaRPr/>
          </a:p>
          <a:p>
            <a:pPr lvl="4"/>
            <a:endParaRPr/>
          </a:p>
        </p:txBody>
      </p:sp>
      <p:sp>
        <p:nvSpPr>
          <p:cNvPr id="62" name="Pappardelle con burro al prezzemolo, nocciole tostate e scaglie di parmigiano"/>
          <p:cNvSpPr>
            <a:spLocks noGrp="1"/>
          </p:cNvSpPr>
          <p:nvPr>
            <p:ph type="pic" idx="22"/>
          </p:nvPr>
        </p:nvSpPr>
        <p:spPr>
          <a:xfrm>
            <a:off x="12192000" y="-407266"/>
            <a:ext cx="10916874" cy="14555832"/>
          </a:xfrm>
          <a:prstGeom prst="rect">
            <a:avLst/>
          </a:prstGeom>
        </p:spPr>
        <p:txBody>
          <a:bodyPr lIns="91439" tIns="45719" rIns="91439" bIns="45719">
            <a:noAutofit/>
          </a:bodyPr>
          <a:lstStyle/>
          <a:p>
            <a:endParaRPr/>
          </a:p>
        </p:txBody>
      </p:sp>
      <p:sp>
        <p:nvSpPr>
          <p:cNvPr id="63" name="Titolo"/>
          <p:cNvSpPr txBox="1">
            <a:spLocks noGrp="1"/>
          </p:cNvSpPr>
          <p:nvPr>
            <p:ph type="title" hasCustomPrompt="1"/>
          </p:nvPr>
        </p:nvSpPr>
        <p:spPr>
          <a:xfrm>
            <a:off x="1206500" y="1079500"/>
            <a:ext cx="9779000" cy="1435100"/>
          </a:xfrm>
          <a:prstGeom prst="rect">
            <a:avLst/>
          </a:prstGeom>
        </p:spPr>
        <p:txBody>
          <a:bodyPr/>
          <a:lstStyle/>
          <a:p>
            <a:r>
              <a:t>Titolo</a:t>
            </a:r>
          </a:p>
        </p:txBody>
      </p:sp>
      <p:sp>
        <p:nvSpPr>
          <p:cNvPr id="6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olo, elenco e diretta piccola">
    <p:spTree>
      <p:nvGrpSpPr>
        <p:cNvPr id="1" name=""/>
        <p:cNvGrpSpPr/>
        <p:nvPr/>
      </p:nvGrpSpPr>
      <p:grpSpPr>
        <a:xfrm>
          <a:off x="0" y="0"/>
          <a:ext cx="0" cy="0"/>
          <a:chOff x="0" y="0"/>
          <a:chExt cx="0" cy="0"/>
        </a:xfrm>
      </p:grpSpPr>
      <p:sp>
        <p:nvSpPr>
          <p:cNvPr id="71" name="Sottotitolo diapositiva"/>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Sottotitolo diapositiva</a:t>
            </a:r>
          </a:p>
        </p:txBody>
      </p:sp>
      <p:sp>
        <p:nvSpPr>
          <p:cNvPr id="72" name="Corpo livello uno…"/>
          <p:cNvSpPr txBox="1">
            <a:spLocks noGrp="1"/>
          </p:cNvSpPr>
          <p:nvPr>
            <p:ph type="body" sz="half" idx="1" hasCustomPrompt="1"/>
          </p:nvPr>
        </p:nvSpPr>
        <p:spPr>
          <a:xfrm>
            <a:off x="1206500" y="4248504"/>
            <a:ext cx="9779000" cy="8256630"/>
          </a:xfrm>
          <a:prstGeom prst="rect">
            <a:avLst/>
          </a:prstGeom>
        </p:spPr>
        <p:txBody>
          <a:bodyPr/>
          <a:lstStyle/>
          <a:p>
            <a:r>
              <a:t>Testo elenco puntato diapositiva</a:t>
            </a:r>
          </a:p>
          <a:p>
            <a:pPr lvl="1"/>
            <a:endParaRPr/>
          </a:p>
          <a:p>
            <a:pPr lvl="2"/>
            <a:endParaRPr/>
          </a:p>
          <a:p>
            <a:pPr lvl="3"/>
            <a:endParaRPr/>
          </a:p>
          <a:p>
            <a:pPr lvl="4"/>
            <a:endParaRPr/>
          </a:p>
        </p:txBody>
      </p:sp>
      <p:sp>
        <p:nvSpPr>
          <p:cNvPr id="73" name="Titolo"/>
          <p:cNvSpPr txBox="1">
            <a:spLocks noGrp="1"/>
          </p:cNvSpPr>
          <p:nvPr>
            <p:ph type="title" hasCustomPrompt="1"/>
          </p:nvPr>
        </p:nvSpPr>
        <p:spPr>
          <a:xfrm>
            <a:off x="1206500" y="1079500"/>
            <a:ext cx="9779000" cy="1435100"/>
          </a:xfrm>
          <a:prstGeom prst="rect">
            <a:avLst/>
          </a:prstGeom>
        </p:spPr>
        <p:txBody>
          <a:bodyPr/>
          <a:lstStyle/>
          <a:p>
            <a:r>
              <a:t>Titolo</a:t>
            </a:r>
          </a:p>
        </p:txBody>
      </p:sp>
      <p:sp>
        <p:nvSpPr>
          <p:cNvPr id="7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olo, elenco e diretta grande">
    <p:spTree>
      <p:nvGrpSpPr>
        <p:cNvPr id="1" name=""/>
        <p:cNvGrpSpPr/>
        <p:nvPr/>
      </p:nvGrpSpPr>
      <p:grpSpPr>
        <a:xfrm>
          <a:off x="0" y="0"/>
          <a:ext cx="0" cy="0"/>
          <a:chOff x="0" y="0"/>
          <a:chExt cx="0" cy="0"/>
        </a:xfrm>
      </p:grpSpPr>
      <p:sp>
        <p:nvSpPr>
          <p:cNvPr id="81" name="Sottotitolo diapositiva"/>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Sottotitolo diapositiva</a:t>
            </a:r>
          </a:p>
        </p:txBody>
      </p:sp>
      <p:sp>
        <p:nvSpPr>
          <p:cNvPr id="82" name="Corpo livello uno…"/>
          <p:cNvSpPr txBox="1">
            <a:spLocks noGrp="1"/>
          </p:cNvSpPr>
          <p:nvPr>
            <p:ph type="body" sz="half" idx="1" hasCustomPrompt="1"/>
          </p:nvPr>
        </p:nvSpPr>
        <p:spPr>
          <a:xfrm>
            <a:off x="1206500" y="4248504"/>
            <a:ext cx="9779000" cy="8256630"/>
          </a:xfrm>
          <a:prstGeom prst="rect">
            <a:avLst/>
          </a:prstGeom>
        </p:spPr>
        <p:txBody>
          <a:bodyPr/>
          <a:lstStyle/>
          <a:p>
            <a:r>
              <a:t>Testo elenco puntato diapositiva</a:t>
            </a:r>
          </a:p>
          <a:p>
            <a:pPr lvl="1"/>
            <a:endParaRPr/>
          </a:p>
          <a:p>
            <a:pPr lvl="2"/>
            <a:endParaRPr/>
          </a:p>
          <a:p>
            <a:pPr lvl="3"/>
            <a:endParaRPr/>
          </a:p>
          <a:p>
            <a:pPr lvl="4"/>
            <a:endParaRPr/>
          </a:p>
        </p:txBody>
      </p:sp>
      <p:sp>
        <p:nvSpPr>
          <p:cNvPr id="83" name="Titolo"/>
          <p:cNvSpPr txBox="1">
            <a:spLocks noGrp="1"/>
          </p:cNvSpPr>
          <p:nvPr>
            <p:ph type="title" hasCustomPrompt="1"/>
          </p:nvPr>
        </p:nvSpPr>
        <p:spPr>
          <a:xfrm>
            <a:off x="1206500" y="1079500"/>
            <a:ext cx="9779000" cy="1435100"/>
          </a:xfrm>
          <a:prstGeom prst="rect">
            <a:avLst/>
          </a:prstGeom>
        </p:spPr>
        <p:txBody>
          <a:bodyPr/>
          <a:lstStyle/>
          <a:p>
            <a:r>
              <a:t>Titolo</a:t>
            </a:r>
          </a:p>
        </p:txBody>
      </p:sp>
      <p:sp>
        <p:nvSpPr>
          <p:cNvPr id="8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zione">
    <p:spTree>
      <p:nvGrpSpPr>
        <p:cNvPr id="1" name=""/>
        <p:cNvGrpSpPr/>
        <p:nvPr/>
      </p:nvGrpSpPr>
      <p:grpSpPr>
        <a:xfrm>
          <a:off x="0" y="0"/>
          <a:ext cx="0" cy="0"/>
          <a:chOff x="0" y="0"/>
          <a:chExt cx="0" cy="0"/>
        </a:xfrm>
      </p:grpSpPr>
      <p:sp>
        <p:nvSpPr>
          <p:cNvPr id="91" name="Titolo sezion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Titolo sezione</a:t>
            </a:r>
          </a:p>
        </p:txBody>
      </p:sp>
      <p:sp>
        <p:nvSpPr>
          <p:cNvPr id="92" name="Numero diapositiva"/>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Solo titolo">
    <p:spTree>
      <p:nvGrpSpPr>
        <p:cNvPr id="1" name=""/>
        <p:cNvGrpSpPr/>
        <p:nvPr/>
      </p:nvGrpSpPr>
      <p:grpSpPr>
        <a:xfrm>
          <a:off x="0" y="0"/>
          <a:ext cx="0" cy="0"/>
          <a:chOff x="0" y="0"/>
          <a:chExt cx="0" cy="0"/>
        </a:xfrm>
      </p:grpSpPr>
      <p:sp>
        <p:nvSpPr>
          <p:cNvPr id="99" name="Titolo"/>
          <p:cNvSpPr txBox="1">
            <a:spLocks noGrp="1"/>
          </p:cNvSpPr>
          <p:nvPr>
            <p:ph type="title" hasCustomPrompt="1"/>
          </p:nvPr>
        </p:nvSpPr>
        <p:spPr>
          <a:xfrm>
            <a:off x="1206500" y="1079500"/>
            <a:ext cx="21971000" cy="1434949"/>
          </a:xfrm>
          <a:prstGeom prst="rect">
            <a:avLst/>
          </a:prstGeom>
        </p:spPr>
        <p:txBody>
          <a:bodyPr/>
          <a:lstStyle/>
          <a:p>
            <a:r>
              <a:t>Titolo</a:t>
            </a:r>
          </a:p>
        </p:txBody>
      </p:sp>
      <p:sp>
        <p:nvSpPr>
          <p:cNvPr id="100" name="Sottotitolo diapositiva"/>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Sottotitolo diapositiva</a:t>
            </a:r>
          </a:p>
        </p:txBody>
      </p:sp>
      <p:sp>
        <p:nvSpPr>
          <p:cNvPr id="101"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rogramma">
    <p:spTree>
      <p:nvGrpSpPr>
        <p:cNvPr id="1" name=""/>
        <p:cNvGrpSpPr/>
        <p:nvPr/>
      </p:nvGrpSpPr>
      <p:grpSpPr>
        <a:xfrm>
          <a:off x="0" y="0"/>
          <a:ext cx="0" cy="0"/>
          <a:chOff x="0" y="0"/>
          <a:chExt cx="0" cy="0"/>
        </a:xfrm>
      </p:grpSpPr>
      <p:sp>
        <p:nvSpPr>
          <p:cNvPr id="108" name="Titolo programma"/>
          <p:cNvSpPr txBox="1">
            <a:spLocks noGrp="1"/>
          </p:cNvSpPr>
          <p:nvPr>
            <p:ph type="title" hasCustomPrompt="1"/>
          </p:nvPr>
        </p:nvSpPr>
        <p:spPr>
          <a:xfrm>
            <a:off x="1206500" y="1079500"/>
            <a:ext cx="21971000" cy="1435100"/>
          </a:xfrm>
          <a:prstGeom prst="rect">
            <a:avLst/>
          </a:prstGeom>
        </p:spPr>
        <p:txBody>
          <a:bodyPr/>
          <a:lstStyle/>
          <a:p>
            <a:r>
              <a:t>Titolo programma</a:t>
            </a:r>
          </a:p>
        </p:txBody>
      </p:sp>
      <p:sp>
        <p:nvSpPr>
          <p:cNvPr id="109" name="Sottotitolo programma"/>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Sottotitolo programma</a:t>
            </a:r>
          </a:p>
        </p:txBody>
      </p:sp>
      <p:sp>
        <p:nvSpPr>
          <p:cNvPr id="110" name="Corpo livello uno…"/>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Argomenti del programma</a:t>
            </a:r>
          </a:p>
          <a:p>
            <a:pPr lvl="1"/>
            <a:endParaRPr/>
          </a:p>
          <a:p>
            <a:pPr lvl="2"/>
            <a:endParaRPr/>
          </a:p>
          <a:p>
            <a:pPr lvl="3"/>
            <a:endParaRPr/>
          </a:p>
          <a:p>
            <a:pPr lvl="4"/>
            <a:endParaRPr/>
          </a:p>
        </p:txBody>
      </p:sp>
      <p:sp>
        <p:nvSpPr>
          <p:cNvPr id="111"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ichiarazione">
    <p:spTree>
      <p:nvGrpSpPr>
        <p:cNvPr id="1" name=""/>
        <p:cNvGrpSpPr/>
        <p:nvPr/>
      </p:nvGrpSpPr>
      <p:grpSpPr>
        <a:xfrm>
          <a:off x="0" y="0"/>
          <a:ext cx="0" cy="0"/>
          <a:chOff x="0" y="0"/>
          <a:chExt cx="0" cy="0"/>
        </a:xfrm>
      </p:grpSpPr>
      <p:sp>
        <p:nvSpPr>
          <p:cNvPr id="118" name="Corpo livello uno…"/>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Dichiarazione</a:t>
            </a:r>
          </a:p>
          <a:p>
            <a:pPr lvl="1"/>
            <a:endParaRPr/>
          </a:p>
          <a:p>
            <a:pPr lvl="2"/>
            <a:endParaRPr/>
          </a:p>
          <a:p>
            <a:pPr lvl="3"/>
            <a:endParaRPr/>
          </a:p>
          <a:p>
            <a:pPr lvl="4"/>
            <a:endParaRPr/>
          </a:p>
        </p:txBody>
      </p:sp>
      <p:sp>
        <p:nvSpPr>
          <p:cNvPr id="119"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Informazione importante">
    <p:spTree>
      <p:nvGrpSpPr>
        <p:cNvPr id="1" name=""/>
        <p:cNvGrpSpPr/>
        <p:nvPr/>
      </p:nvGrpSpPr>
      <p:grpSpPr>
        <a:xfrm>
          <a:off x="0" y="0"/>
          <a:ext cx="0" cy="0"/>
          <a:chOff x="0" y="0"/>
          <a:chExt cx="0" cy="0"/>
        </a:xfrm>
      </p:grpSpPr>
      <p:sp>
        <p:nvSpPr>
          <p:cNvPr id="126" name="Corpo livello uno…"/>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27" name="Dettagli informazione"/>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Dettagli informazione</a:t>
            </a:r>
          </a:p>
        </p:txBody>
      </p:sp>
      <p:sp>
        <p:nvSpPr>
          <p:cNvPr id="128"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Citazione">
    <p:spTree>
      <p:nvGrpSpPr>
        <p:cNvPr id="1" name=""/>
        <p:cNvGrpSpPr/>
        <p:nvPr/>
      </p:nvGrpSpPr>
      <p:grpSpPr>
        <a:xfrm>
          <a:off x="0" y="0"/>
          <a:ext cx="0" cy="0"/>
          <a:chOff x="0" y="0"/>
          <a:chExt cx="0" cy="0"/>
        </a:xfrm>
      </p:grpSpPr>
      <p:sp>
        <p:nvSpPr>
          <p:cNvPr id="135" name="Attribuzione"/>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Attribuzione</a:t>
            </a:r>
          </a:p>
        </p:txBody>
      </p:sp>
      <p:sp>
        <p:nvSpPr>
          <p:cNvPr id="136" name="Corpo livello uno…"/>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“Citazione degna di nota”</a:t>
            </a:r>
          </a:p>
          <a:p>
            <a:pPr lvl="1"/>
            <a:endParaRPr/>
          </a:p>
          <a:p>
            <a:pPr lvl="2"/>
            <a:endParaRPr/>
          </a:p>
          <a:p>
            <a:pPr lvl="3"/>
            <a:endParaRPr/>
          </a:p>
          <a:p>
            <a:pPr lvl="4"/>
            <a:endParaRPr/>
          </a:p>
        </p:txBody>
      </p:sp>
      <p:sp>
        <p:nvSpPr>
          <p:cNvPr id="137"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Foto - 3 per pagina">
    <p:spTree>
      <p:nvGrpSpPr>
        <p:cNvPr id="1" name=""/>
        <p:cNvGrpSpPr/>
        <p:nvPr/>
      </p:nvGrpSpPr>
      <p:grpSpPr>
        <a:xfrm>
          <a:off x="0" y="0"/>
          <a:ext cx="0" cy="0"/>
          <a:chOff x="0" y="0"/>
          <a:chExt cx="0" cy="0"/>
        </a:xfrm>
      </p:grpSpPr>
      <p:sp>
        <p:nvSpPr>
          <p:cNvPr id="144" name="Ciotola di insalata con riso saltato, uova sode e bacchette"/>
          <p:cNvSpPr>
            <a:spLocks noGrp="1"/>
          </p:cNvSpPr>
          <p:nvPr>
            <p:ph type="pic" sz="quarter" idx="21"/>
          </p:nvPr>
        </p:nvSpPr>
        <p:spPr>
          <a:xfrm>
            <a:off x="15760700" y="1016000"/>
            <a:ext cx="7439099" cy="5949678"/>
          </a:xfrm>
          <a:prstGeom prst="rect">
            <a:avLst/>
          </a:prstGeom>
        </p:spPr>
        <p:txBody>
          <a:bodyPr lIns="91439" tIns="45719" rIns="91439" bIns="45719">
            <a:noAutofit/>
          </a:bodyPr>
          <a:lstStyle/>
          <a:p>
            <a:endParaRPr/>
          </a:p>
        </p:txBody>
      </p:sp>
      <p:sp>
        <p:nvSpPr>
          <p:cNvPr id="145" name="Ciotola con frittelle al salmone, insalata e hummus "/>
          <p:cNvSpPr>
            <a:spLocks noGrp="1"/>
          </p:cNvSpPr>
          <p:nvPr>
            <p:ph type="pic" sz="half" idx="22"/>
          </p:nvPr>
        </p:nvSpPr>
        <p:spPr>
          <a:xfrm>
            <a:off x="13500100" y="3978275"/>
            <a:ext cx="10439400" cy="12150181"/>
          </a:xfrm>
          <a:prstGeom prst="rect">
            <a:avLst/>
          </a:prstGeom>
        </p:spPr>
        <p:txBody>
          <a:bodyPr lIns="91439" tIns="45719" rIns="91439" bIns="45719">
            <a:noAutofit/>
          </a:bodyPr>
          <a:lstStyle/>
          <a:p>
            <a:endParaRPr/>
          </a:p>
        </p:txBody>
      </p:sp>
      <p:sp>
        <p:nvSpPr>
          <p:cNvPr id="146" name="Pappardelle con burro al prezzemolo, nocciole tostate e scaglie di parmigiano"/>
          <p:cNvSpPr>
            <a:spLocks noGrp="1"/>
          </p:cNvSpPr>
          <p:nvPr>
            <p:ph type="pic" idx="23"/>
          </p:nvPr>
        </p:nvSpPr>
        <p:spPr>
          <a:xfrm>
            <a:off x="-139700" y="495300"/>
            <a:ext cx="16611600" cy="12458700"/>
          </a:xfrm>
          <a:prstGeom prst="rect">
            <a:avLst/>
          </a:prstGeom>
        </p:spPr>
        <p:txBody>
          <a:bodyPr lIns="91439" tIns="45719" rIns="91439" bIns="45719">
            <a:noAutofit/>
          </a:bodyPr>
          <a:lstStyle/>
          <a:p>
            <a:endParaRPr/>
          </a:p>
        </p:txBody>
      </p:sp>
      <p:sp>
        <p:nvSpPr>
          <p:cNvPr id="147"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Foto">
    <p:spTree>
      <p:nvGrpSpPr>
        <p:cNvPr id="1" name=""/>
        <p:cNvGrpSpPr/>
        <p:nvPr/>
      </p:nvGrpSpPr>
      <p:grpSpPr>
        <a:xfrm>
          <a:off x="0" y="0"/>
          <a:ext cx="0" cy="0"/>
          <a:chOff x="0" y="0"/>
          <a:chExt cx="0" cy="0"/>
        </a:xfrm>
      </p:grpSpPr>
      <p:sp>
        <p:nvSpPr>
          <p:cNvPr id="154" name="ciotola di insalata con riso saltato, uova sode e bacchette"/>
          <p:cNvSpPr>
            <a:spLocks noGrp="1"/>
          </p:cNvSpPr>
          <p:nvPr>
            <p:ph type="pic" idx="21"/>
          </p:nvPr>
        </p:nvSpPr>
        <p:spPr>
          <a:xfrm>
            <a:off x="-1333500" y="-5524500"/>
            <a:ext cx="27051000" cy="21640800"/>
          </a:xfrm>
          <a:prstGeom prst="rect">
            <a:avLst/>
          </a:prstGeom>
        </p:spPr>
        <p:txBody>
          <a:bodyPr lIns="91439" tIns="45719" rIns="91439" bIns="45719">
            <a:noAutofit/>
          </a:bodyPr>
          <a:lstStyle/>
          <a:p>
            <a:endParaRPr/>
          </a:p>
        </p:txBody>
      </p:sp>
      <p:sp>
        <p:nvSpPr>
          <p:cNvPr id="155" name="Numero diapositiva"/>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‹N›</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Vuota">
    <p:spTree>
      <p:nvGrpSpPr>
        <p:cNvPr id="1" name=""/>
        <p:cNvGrpSpPr/>
        <p:nvPr/>
      </p:nvGrpSpPr>
      <p:grpSpPr>
        <a:xfrm>
          <a:off x="0" y="0"/>
          <a:ext cx="0" cy="0"/>
          <a:chOff x="0" y="0"/>
          <a:chExt cx="0" cy="0"/>
        </a:xfrm>
      </p:grpSpPr>
      <p:sp>
        <p:nvSpPr>
          <p:cNvPr id="162"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Default - Vsebina copy 1">
    <p:spTree>
      <p:nvGrpSpPr>
        <p:cNvPr id="1" name=""/>
        <p:cNvGrpSpPr/>
        <p:nvPr/>
      </p:nvGrpSpPr>
      <p:grpSpPr>
        <a:xfrm>
          <a:off x="0" y="0"/>
          <a:ext cx="0" cy="0"/>
          <a:chOff x="0" y="0"/>
          <a:chExt cx="0" cy="0"/>
        </a:xfrm>
      </p:grpSpPr>
      <p:sp>
        <p:nvSpPr>
          <p:cNvPr id="169" name="Rettangolo"/>
          <p:cNvSpPr/>
          <p:nvPr/>
        </p:nvSpPr>
        <p:spPr>
          <a:xfrm>
            <a:off x="3048000" y="-33338"/>
            <a:ext cx="18288000" cy="1422401"/>
          </a:xfrm>
          <a:prstGeom prst="rect">
            <a:avLst/>
          </a:prstGeom>
          <a:solidFill>
            <a:srgbClr val="253C68"/>
          </a:solidFill>
          <a:ln w="101600"/>
          <a:effectLst>
            <a:outerShdw blurRad="101600" dist="76200" dir="1860000" rotWithShape="0">
              <a:srgbClr val="000000">
                <a:alpha val="43000"/>
              </a:srgbClr>
            </a:outerShdw>
          </a:effectLst>
        </p:spPr>
        <p:txBody>
          <a:bodyPr lIns="76200" tIns="76200" rIns="76200" bIns="76200" anchor="ctr"/>
          <a:lstStyle/>
          <a:p>
            <a:pPr defTabSz="1828800">
              <a:lnSpc>
                <a:spcPct val="100000"/>
              </a:lnSpc>
              <a:spcBef>
                <a:spcPts val="0"/>
              </a:spcBef>
              <a:buClr>
                <a:srgbClr val="000000"/>
              </a:buClr>
              <a:defRPr sz="3600" i="1">
                <a:uFill>
                  <a:solidFill>
                    <a:srgbClr val="000000"/>
                  </a:solidFill>
                </a:uFill>
                <a:latin typeface="Arial Narrow"/>
                <a:ea typeface="Arial Narrow"/>
                <a:cs typeface="Arial Narrow"/>
                <a:sym typeface="Arial Narrow"/>
              </a:defRPr>
            </a:pPr>
            <a:endParaRPr/>
          </a:p>
        </p:txBody>
      </p:sp>
      <p:pic>
        <p:nvPicPr>
          <p:cNvPr id="170" name="droppedImage.tiff" descr="droppedImage.tiff"/>
          <p:cNvPicPr>
            <a:picLocks noChangeAspect="1"/>
          </p:cNvPicPr>
          <p:nvPr/>
        </p:nvPicPr>
        <p:blipFill>
          <a:blip r:embed="rId2">
            <a:alphaModFix amt="20000"/>
          </a:blip>
          <a:srcRect l="1287" t="4233" b="4277"/>
          <a:stretch>
            <a:fillRect/>
          </a:stretch>
        </p:blipFill>
        <p:spPr>
          <a:xfrm>
            <a:off x="5867226" y="2655816"/>
            <a:ext cx="12182065" cy="8542613"/>
          </a:xfrm>
          <a:prstGeom prst="rect">
            <a:avLst/>
          </a:prstGeom>
          <a:ln w="12700">
            <a:miter lim="400000"/>
          </a:ln>
        </p:spPr>
      </p:pic>
      <p:sp>
        <p:nvSpPr>
          <p:cNvPr id="171" name="Numero diapositiva"/>
          <p:cNvSpPr txBox="1">
            <a:spLocks noGrp="1"/>
          </p:cNvSpPr>
          <p:nvPr>
            <p:ph type="sldNum" sz="quarter" idx="2"/>
          </p:nvPr>
        </p:nvSpPr>
        <p:spPr>
          <a:xfrm>
            <a:off x="13232903" y="12725400"/>
            <a:ext cx="489447" cy="558800"/>
          </a:xfrm>
          <a:prstGeom prst="rect">
            <a:avLst/>
          </a:prstGeom>
        </p:spPr>
        <p:txBody>
          <a:bodyPr lIns="76200" tIns="76200" rIns="76200" bIns="76200"/>
          <a:lstStyle>
            <a:lvl1pPr algn="r" defTabSz="1828800">
              <a:defRPr sz="2800">
                <a:uFill>
                  <a:solidFill>
                    <a:srgbClr val="000000"/>
                  </a:solidFill>
                </a:uFill>
                <a:latin typeface="Arial Narrow"/>
                <a:ea typeface="Arial Narrow"/>
                <a:cs typeface="Arial Narrow"/>
                <a:sym typeface="Arial Narrow"/>
              </a:defRPr>
            </a:lvl1pPr>
          </a:lstStyle>
          <a:p>
            <a:fld id="{86CB4B4D-7CA3-9044-876B-883B54F8677D}" type="slidenum">
              <a:t>‹N›</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78" name="Titolo Testo"/>
          <p:cNvSpPr txBox="1">
            <a:spLocks noGrp="1"/>
          </p:cNvSpPr>
          <p:nvPr>
            <p:ph type="title"/>
          </p:nvPr>
        </p:nvSpPr>
        <p:spPr>
          <a:xfrm>
            <a:off x="1219199" y="549277"/>
            <a:ext cx="21945601" cy="2286001"/>
          </a:xfrm>
          <a:prstGeom prst="rect">
            <a:avLst/>
          </a:prstGeom>
        </p:spPr>
        <p:txBody>
          <a:bodyPr lIns="121919" tIns="121919" rIns="121919" bIns="121919" anchor="ctr"/>
          <a:lstStyle>
            <a:lvl1pPr algn="ctr" defTabSz="1219200">
              <a:lnSpc>
                <a:spcPct val="100000"/>
              </a:lnSpc>
              <a:defRPr sz="11600" b="0" spc="0">
                <a:latin typeface="Calibri"/>
                <a:ea typeface="Calibri"/>
                <a:cs typeface="Calibri"/>
                <a:sym typeface="Calibri"/>
              </a:defRPr>
            </a:lvl1pPr>
          </a:lstStyle>
          <a:p>
            <a:r>
              <a:t>Titolo Testo</a:t>
            </a:r>
          </a:p>
        </p:txBody>
      </p:sp>
      <p:sp>
        <p:nvSpPr>
          <p:cNvPr id="179" name="Corpo livello uno…"/>
          <p:cNvSpPr txBox="1">
            <a:spLocks noGrp="1"/>
          </p:cNvSpPr>
          <p:nvPr>
            <p:ph type="body" idx="1"/>
          </p:nvPr>
        </p:nvSpPr>
        <p:spPr>
          <a:xfrm>
            <a:off x="1219199" y="3200402"/>
            <a:ext cx="21945601" cy="9051926"/>
          </a:xfrm>
          <a:prstGeom prst="rect">
            <a:avLst/>
          </a:prstGeom>
        </p:spPr>
        <p:txBody>
          <a:bodyPr lIns="121919" tIns="121919" rIns="121919" bIns="121919"/>
          <a:lstStyle>
            <a:lvl1pPr marL="900112" indent="-900112" defTabSz="1219200">
              <a:lnSpc>
                <a:spcPct val="100000"/>
              </a:lnSpc>
              <a:spcBef>
                <a:spcPts val="2000"/>
              </a:spcBef>
              <a:buSzPct val="100000"/>
              <a:buFont typeface="Arial"/>
              <a:defRPr sz="8400">
                <a:latin typeface="Calibri"/>
                <a:ea typeface="Calibri"/>
                <a:cs typeface="Calibri"/>
                <a:sym typeface="Calibri"/>
              </a:defRPr>
            </a:lvl1pPr>
            <a:lvl2pPr marL="1314450" indent="-857250" defTabSz="1219200">
              <a:lnSpc>
                <a:spcPct val="100000"/>
              </a:lnSpc>
              <a:spcBef>
                <a:spcPts val="2000"/>
              </a:spcBef>
              <a:buSzPct val="100000"/>
              <a:buFont typeface="Arial"/>
              <a:buChar char="–"/>
              <a:defRPr sz="8400">
                <a:latin typeface="Calibri"/>
                <a:ea typeface="Calibri"/>
                <a:cs typeface="Calibri"/>
                <a:sym typeface="Calibri"/>
              </a:defRPr>
            </a:lvl2pPr>
            <a:lvl3pPr marL="1714500" indent="-800100" defTabSz="1219200">
              <a:lnSpc>
                <a:spcPct val="100000"/>
              </a:lnSpc>
              <a:spcBef>
                <a:spcPts val="2000"/>
              </a:spcBef>
              <a:buSzPct val="100000"/>
              <a:buFont typeface="Arial"/>
              <a:defRPr sz="8400">
                <a:latin typeface="Calibri"/>
                <a:ea typeface="Calibri"/>
                <a:cs typeface="Calibri"/>
                <a:sym typeface="Calibri"/>
              </a:defRPr>
            </a:lvl3pPr>
            <a:lvl4pPr marL="2331720" indent="-960120" defTabSz="1219200">
              <a:lnSpc>
                <a:spcPct val="100000"/>
              </a:lnSpc>
              <a:spcBef>
                <a:spcPts val="2000"/>
              </a:spcBef>
              <a:buSzPct val="100000"/>
              <a:buFont typeface="Arial"/>
              <a:buChar char="–"/>
              <a:defRPr sz="8400">
                <a:latin typeface="Calibri"/>
                <a:ea typeface="Calibri"/>
                <a:cs typeface="Calibri"/>
                <a:sym typeface="Calibri"/>
              </a:defRPr>
            </a:lvl4pPr>
            <a:lvl5pPr marL="2788920" indent="-960120" defTabSz="1219200">
              <a:lnSpc>
                <a:spcPct val="100000"/>
              </a:lnSpc>
              <a:spcBef>
                <a:spcPts val="2000"/>
              </a:spcBef>
              <a:buSzPct val="100000"/>
              <a:buFont typeface="Arial"/>
              <a:buChar char="»"/>
              <a:defRPr sz="8400">
                <a:latin typeface="Calibri"/>
                <a:ea typeface="Calibri"/>
                <a:cs typeface="Calibri"/>
                <a:sym typeface="Calibri"/>
              </a:defRPr>
            </a:lvl5pPr>
          </a:lstStyle>
          <a:p>
            <a:r>
              <a:t>Corpo livello uno</a:t>
            </a:r>
          </a:p>
          <a:p>
            <a:pPr lvl="1"/>
            <a:r>
              <a:t>Corpo livello due</a:t>
            </a:r>
          </a:p>
          <a:p>
            <a:pPr lvl="2"/>
            <a:r>
              <a:t>Corpo livello tre</a:t>
            </a:r>
          </a:p>
          <a:p>
            <a:pPr lvl="3"/>
            <a:r>
              <a:t>Corpo livello quattro</a:t>
            </a:r>
          </a:p>
          <a:p>
            <a:pPr lvl="4"/>
            <a:r>
              <a:t>Corpo livello cinque</a:t>
            </a:r>
          </a:p>
        </p:txBody>
      </p:sp>
      <p:sp>
        <p:nvSpPr>
          <p:cNvPr id="180" name="Numero diapositiva"/>
          <p:cNvSpPr txBox="1">
            <a:spLocks noGrp="1"/>
          </p:cNvSpPr>
          <p:nvPr>
            <p:ph type="sldNum" sz="quarter" idx="2"/>
          </p:nvPr>
        </p:nvSpPr>
        <p:spPr>
          <a:xfrm>
            <a:off x="22496303" y="12753103"/>
            <a:ext cx="668497" cy="649447"/>
          </a:xfrm>
          <a:prstGeom prst="rect">
            <a:avLst/>
          </a:prstGeom>
        </p:spPr>
        <p:txBody>
          <a:bodyPr lIns="121919" tIns="121919" rIns="121919" bIns="121919" anchor="ctr"/>
          <a:lstStyle>
            <a:lvl1pPr algn="r" defTabSz="1219200">
              <a:defRPr sz="3200">
                <a:solidFill>
                  <a:srgbClr val="888888"/>
                </a:solidFill>
                <a:latin typeface="Calibri"/>
                <a:ea typeface="Calibri"/>
                <a:cs typeface="Calibri"/>
                <a:sym typeface="Calibri"/>
              </a:defRPr>
            </a:lvl1pPr>
          </a:lstStyle>
          <a:p>
            <a:fld id="{86CB4B4D-7CA3-9044-876B-883B54F8677D}" type="slidenum">
              <a:t>‹N›</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Titolo e punti elenco">
    <p:spTree>
      <p:nvGrpSpPr>
        <p:cNvPr id="1" name=""/>
        <p:cNvGrpSpPr/>
        <p:nvPr/>
      </p:nvGrpSpPr>
      <p:grpSpPr>
        <a:xfrm>
          <a:off x="0" y="0"/>
          <a:ext cx="0" cy="0"/>
          <a:chOff x="0" y="0"/>
          <a:chExt cx="0" cy="0"/>
        </a:xfrm>
      </p:grpSpPr>
      <p:sp>
        <p:nvSpPr>
          <p:cNvPr id="187" name="Titolo Testo"/>
          <p:cNvSpPr txBox="1">
            <a:spLocks noGrp="1"/>
          </p:cNvSpPr>
          <p:nvPr>
            <p:ph type="title"/>
          </p:nvPr>
        </p:nvSpPr>
        <p:spPr>
          <a:xfrm>
            <a:off x="4387453" y="357187"/>
            <a:ext cx="15609094" cy="3036095"/>
          </a:xfrm>
          <a:prstGeom prst="rect">
            <a:avLst/>
          </a:prstGeom>
        </p:spPr>
        <p:txBody>
          <a:bodyPr lIns="71437" tIns="71437" rIns="71437" bIns="71437" anchor="ctr"/>
          <a:lstStyle>
            <a:lvl1pPr algn="ctr" defTabSz="821531">
              <a:lnSpc>
                <a:spcPct val="100000"/>
              </a:lnSpc>
              <a:defRPr sz="11200" b="0" spc="0">
                <a:latin typeface="Helvetica Neue Medium"/>
                <a:ea typeface="Helvetica Neue Medium"/>
                <a:cs typeface="Helvetica Neue Medium"/>
                <a:sym typeface="Helvetica Neue Medium"/>
              </a:defRPr>
            </a:lvl1pPr>
          </a:lstStyle>
          <a:p>
            <a:r>
              <a:t>Titolo Testo</a:t>
            </a:r>
          </a:p>
        </p:txBody>
      </p:sp>
      <p:sp>
        <p:nvSpPr>
          <p:cNvPr id="188" name="Corpo livello uno…"/>
          <p:cNvSpPr txBox="1">
            <a:spLocks noGrp="1"/>
          </p:cNvSpPr>
          <p:nvPr>
            <p:ph type="body" idx="1"/>
          </p:nvPr>
        </p:nvSpPr>
        <p:spPr>
          <a:xfrm>
            <a:off x="4387453" y="3643312"/>
            <a:ext cx="15609094" cy="8840392"/>
          </a:xfrm>
          <a:prstGeom prst="rect">
            <a:avLst/>
          </a:prstGeom>
        </p:spPr>
        <p:txBody>
          <a:bodyPr lIns="71437" tIns="71437" rIns="71437" bIns="71437" anchor="ctr"/>
          <a:lstStyle>
            <a:lvl1pPr marL="611187" indent="-611187" defTabSz="821531">
              <a:lnSpc>
                <a:spcPct val="100000"/>
              </a:lnSpc>
              <a:spcBef>
                <a:spcPts val="5900"/>
              </a:spcBef>
              <a:buSzPct val="145000"/>
              <a:defRPr sz="4400"/>
            </a:lvl1pPr>
            <a:lvl2pPr marL="1055687" indent="-611187" defTabSz="821531">
              <a:lnSpc>
                <a:spcPct val="100000"/>
              </a:lnSpc>
              <a:spcBef>
                <a:spcPts val="5900"/>
              </a:spcBef>
              <a:buSzPct val="145000"/>
              <a:defRPr sz="4400"/>
            </a:lvl2pPr>
            <a:lvl3pPr marL="1500187" indent="-611187" defTabSz="821531">
              <a:lnSpc>
                <a:spcPct val="100000"/>
              </a:lnSpc>
              <a:spcBef>
                <a:spcPts val="5900"/>
              </a:spcBef>
              <a:buSzPct val="145000"/>
              <a:defRPr sz="4400"/>
            </a:lvl3pPr>
            <a:lvl4pPr marL="1944687" indent="-611187" defTabSz="821531">
              <a:lnSpc>
                <a:spcPct val="100000"/>
              </a:lnSpc>
              <a:spcBef>
                <a:spcPts val="5900"/>
              </a:spcBef>
              <a:buSzPct val="145000"/>
              <a:defRPr sz="4400"/>
            </a:lvl4pPr>
            <a:lvl5pPr marL="2389187" indent="-611187" defTabSz="821531">
              <a:lnSpc>
                <a:spcPct val="100000"/>
              </a:lnSpc>
              <a:spcBef>
                <a:spcPts val="5900"/>
              </a:spcBef>
              <a:buSzPct val="145000"/>
              <a:defRPr sz="4400"/>
            </a:lvl5pPr>
          </a:lstStyle>
          <a:p>
            <a:r>
              <a:t>Corpo livello uno</a:t>
            </a:r>
          </a:p>
          <a:p>
            <a:pPr lvl="1"/>
            <a:r>
              <a:t>Corpo livello due</a:t>
            </a:r>
          </a:p>
          <a:p>
            <a:pPr lvl="2"/>
            <a:r>
              <a:t>Corpo livello tre</a:t>
            </a:r>
          </a:p>
          <a:p>
            <a:pPr lvl="3"/>
            <a:r>
              <a:t>Corpo livello quattro</a:t>
            </a:r>
          </a:p>
          <a:p>
            <a:pPr lvl="4"/>
            <a:r>
              <a:t>Corpo livello cinque</a:t>
            </a:r>
          </a:p>
        </p:txBody>
      </p:sp>
      <p:sp>
        <p:nvSpPr>
          <p:cNvPr id="189" name="Numero diapositiva"/>
          <p:cNvSpPr txBox="1">
            <a:spLocks noGrp="1"/>
          </p:cNvSpPr>
          <p:nvPr>
            <p:ph type="sldNum" sz="quarter" idx="2"/>
          </p:nvPr>
        </p:nvSpPr>
        <p:spPr>
          <a:xfrm>
            <a:off x="11954103" y="13073062"/>
            <a:ext cx="466269" cy="477671"/>
          </a:xfrm>
          <a:prstGeom prst="rect">
            <a:avLst/>
          </a:prstGeom>
        </p:spPr>
        <p:txBody>
          <a:bodyPr lIns="71437" tIns="71437" rIns="71437" bIns="71437" anchor="t"/>
          <a:lstStyle>
            <a:lvl1pPr defTabSz="821531">
              <a:defRPr sz="2200">
                <a:latin typeface="Helvetica Neue Light"/>
                <a:ea typeface="Helvetica Neue Light"/>
                <a:cs typeface="Helvetica Neue Light"/>
                <a:sym typeface="Helvetica Neue Light"/>
              </a:defRPr>
            </a:lvl1pPr>
          </a:lstStyle>
          <a:p>
            <a:fld id="{86CB4B4D-7CA3-9044-876B-883B54F8677D}" type="slidenum">
              <a:t>‹N›</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05" name="Titolo Testo"/>
          <p:cNvSpPr txBox="1">
            <a:spLocks noGrp="1"/>
          </p:cNvSpPr>
          <p:nvPr>
            <p:ph type="title"/>
          </p:nvPr>
        </p:nvSpPr>
        <p:spPr>
          <a:xfrm>
            <a:off x="1219199" y="549277"/>
            <a:ext cx="21945601" cy="2286001"/>
          </a:xfrm>
          <a:prstGeom prst="rect">
            <a:avLst/>
          </a:prstGeom>
        </p:spPr>
        <p:txBody>
          <a:bodyPr lIns="121919" tIns="121919" rIns="121919" bIns="121919" anchor="ctr"/>
          <a:lstStyle>
            <a:lvl1pPr algn="ctr" defTabSz="1219200">
              <a:lnSpc>
                <a:spcPct val="100000"/>
              </a:lnSpc>
              <a:defRPr sz="11600" b="0" spc="0">
                <a:latin typeface="Calibri"/>
                <a:ea typeface="Calibri"/>
                <a:cs typeface="Calibri"/>
                <a:sym typeface="Calibri"/>
              </a:defRPr>
            </a:lvl1pPr>
          </a:lstStyle>
          <a:p>
            <a:r>
              <a:t>Titolo Testo</a:t>
            </a:r>
          </a:p>
        </p:txBody>
      </p:sp>
      <p:sp>
        <p:nvSpPr>
          <p:cNvPr id="206" name="Corpo livello uno…"/>
          <p:cNvSpPr txBox="1">
            <a:spLocks noGrp="1"/>
          </p:cNvSpPr>
          <p:nvPr>
            <p:ph type="body" idx="1"/>
          </p:nvPr>
        </p:nvSpPr>
        <p:spPr>
          <a:xfrm>
            <a:off x="1219199" y="3200402"/>
            <a:ext cx="21945601" cy="9051926"/>
          </a:xfrm>
          <a:prstGeom prst="rect">
            <a:avLst/>
          </a:prstGeom>
        </p:spPr>
        <p:txBody>
          <a:bodyPr lIns="121919" tIns="121919" rIns="121919" bIns="121919"/>
          <a:lstStyle>
            <a:lvl1pPr marL="900112" indent="-900112" defTabSz="1219200">
              <a:lnSpc>
                <a:spcPct val="100000"/>
              </a:lnSpc>
              <a:spcBef>
                <a:spcPts val="2000"/>
              </a:spcBef>
              <a:buSzPct val="100000"/>
              <a:buFont typeface="Arial"/>
              <a:defRPr sz="8400">
                <a:latin typeface="Calibri"/>
                <a:ea typeface="Calibri"/>
                <a:cs typeface="Calibri"/>
                <a:sym typeface="Calibri"/>
              </a:defRPr>
            </a:lvl1pPr>
            <a:lvl2pPr marL="1314450" indent="-857250" defTabSz="1219200">
              <a:lnSpc>
                <a:spcPct val="100000"/>
              </a:lnSpc>
              <a:spcBef>
                <a:spcPts val="2000"/>
              </a:spcBef>
              <a:buSzPct val="100000"/>
              <a:buFont typeface="Arial"/>
              <a:buChar char="–"/>
              <a:defRPr sz="8400">
                <a:latin typeface="Calibri"/>
                <a:ea typeface="Calibri"/>
                <a:cs typeface="Calibri"/>
                <a:sym typeface="Calibri"/>
              </a:defRPr>
            </a:lvl2pPr>
            <a:lvl3pPr marL="1714500" indent="-800100" defTabSz="1219200">
              <a:lnSpc>
                <a:spcPct val="100000"/>
              </a:lnSpc>
              <a:spcBef>
                <a:spcPts val="2000"/>
              </a:spcBef>
              <a:buSzPct val="100000"/>
              <a:buFont typeface="Arial"/>
              <a:defRPr sz="8400">
                <a:latin typeface="Calibri"/>
                <a:ea typeface="Calibri"/>
                <a:cs typeface="Calibri"/>
                <a:sym typeface="Calibri"/>
              </a:defRPr>
            </a:lvl3pPr>
            <a:lvl4pPr marL="2331720" indent="-960120" defTabSz="1219200">
              <a:lnSpc>
                <a:spcPct val="100000"/>
              </a:lnSpc>
              <a:spcBef>
                <a:spcPts val="2000"/>
              </a:spcBef>
              <a:buSzPct val="100000"/>
              <a:buFont typeface="Arial"/>
              <a:buChar char="–"/>
              <a:defRPr sz="8400">
                <a:latin typeface="Calibri"/>
                <a:ea typeface="Calibri"/>
                <a:cs typeface="Calibri"/>
                <a:sym typeface="Calibri"/>
              </a:defRPr>
            </a:lvl4pPr>
            <a:lvl5pPr marL="2788920" indent="-960120" defTabSz="1219200">
              <a:lnSpc>
                <a:spcPct val="100000"/>
              </a:lnSpc>
              <a:spcBef>
                <a:spcPts val="2000"/>
              </a:spcBef>
              <a:buSzPct val="100000"/>
              <a:buFont typeface="Arial"/>
              <a:buChar char="»"/>
              <a:defRPr sz="8400">
                <a:latin typeface="Calibri"/>
                <a:ea typeface="Calibri"/>
                <a:cs typeface="Calibri"/>
                <a:sym typeface="Calibri"/>
              </a:defRPr>
            </a:lvl5pPr>
          </a:lstStyle>
          <a:p>
            <a:r>
              <a:t>Corpo livello uno</a:t>
            </a:r>
          </a:p>
          <a:p>
            <a:pPr lvl="1"/>
            <a:r>
              <a:t>Corpo livello due</a:t>
            </a:r>
          </a:p>
          <a:p>
            <a:pPr lvl="2"/>
            <a:r>
              <a:t>Corpo livello tre</a:t>
            </a:r>
          </a:p>
          <a:p>
            <a:pPr lvl="3"/>
            <a:r>
              <a:t>Corpo livello quattro</a:t>
            </a:r>
          </a:p>
          <a:p>
            <a:pPr lvl="4"/>
            <a:r>
              <a:t>Corpo livello cinque</a:t>
            </a:r>
          </a:p>
        </p:txBody>
      </p:sp>
      <p:sp>
        <p:nvSpPr>
          <p:cNvPr id="207" name="Numero diapositiva"/>
          <p:cNvSpPr txBox="1">
            <a:spLocks noGrp="1"/>
          </p:cNvSpPr>
          <p:nvPr>
            <p:ph type="sldNum" sz="quarter" idx="2"/>
          </p:nvPr>
        </p:nvSpPr>
        <p:spPr>
          <a:xfrm>
            <a:off x="22496303" y="12753103"/>
            <a:ext cx="668497" cy="649447"/>
          </a:xfrm>
          <a:prstGeom prst="rect">
            <a:avLst/>
          </a:prstGeom>
        </p:spPr>
        <p:txBody>
          <a:bodyPr lIns="121919" tIns="121919" rIns="121919" bIns="121919" anchor="ctr"/>
          <a:lstStyle>
            <a:lvl1pPr algn="r" defTabSz="1219200">
              <a:defRPr sz="3200">
                <a:solidFill>
                  <a:srgbClr val="888888"/>
                </a:solidFill>
                <a:latin typeface="Calibri"/>
                <a:ea typeface="Calibri"/>
                <a:cs typeface="Calibri"/>
                <a:sym typeface="Calibri"/>
              </a:defRPr>
            </a:lvl1pPr>
          </a:lstStyle>
          <a:p>
            <a:fld id="{86CB4B4D-7CA3-9044-876B-883B54F8677D}" type="slidenum">
              <a:t>‹N›</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Titolo e sottotitol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14" name="Titolo Testo"/>
          <p:cNvSpPr txBox="1">
            <a:spLocks noGrp="1"/>
          </p:cNvSpPr>
          <p:nvPr>
            <p:ph type="title"/>
          </p:nvPr>
        </p:nvSpPr>
        <p:spPr>
          <a:xfrm>
            <a:off x="4566046" y="678656"/>
            <a:ext cx="15251908" cy="6822282"/>
          </a:xfrm>
          <a:prstGeom prst="rect">
            <a:avLst/>
          </a:prstGeom>
        </p:spPr>
        <p:txBody>
          <a:bodyPr lIns="0" tIns="0" rIns="0" bIns="0" anchor="b">
            <a:noAutofit/>
          </a:bodyPr>
          <a:lstStyle>
            <a:lvl1pPr algn="ctr" defTabSz="821531">
              <a:lnSpc>
                <a:spcPct val="100000"/>
              </a:lnSpc>
              <a:defRPr sz="11200" b="0" spc="0">
                <a:solidFill>
                  <a:srgbClr val="FFFFFF"/>
                </a:solidFill>
                <a:latin typeface="American Typewriter"/>
                <a:ea typeface="American Typewriter"/>
                <a:cs typeface="American Typewriter"/>
                <a:sym typeface="American Typewriter"/>
              </a:defRPr>
            </a:lvl1pPr>
          </a:lstStyle>
          <a:p>
            <a:r>
              <a:t>Titolo Testo</a:t>
            </a:r>
          </a:p>
        </p:txBody>
      </p:sp>
      <p:sp>
        <p:nvSpPr>
          <p:cNvPr id="215" name="Corpo livello uno…"/>
          <p:cNvSpPr txBox="1">
            <a:spLocks noGrp="1"/>
          </p:cNvSpPr>
          <p:nvPr>
            <p:ph type="body" sz="half" idx="1"/>
          </p:nvPr>
        </p:nvSpPr>
        <p:spPr>
          <a:xfrm>
            <a:off x="4566046" y="7536656"/>
            <a:ext cx="15251908" cy="5369720"/>
          </a:xfrm>
          <a:prstGeom prst="rect">
            <a:avLst/>
          </a:prstGeom>
        </p:spPr>
        <p:txBody>
          <a:bodyPr lIns="0" tIns="0" rIns="0" bIns="0">
            <a:noAutofit/>
          </a:bodyPr>
          <a:lstStyle>
            <a:lvl1pPr marL="0" indent="0" algn="ctr" defTabSz="821531">
              <a:lnSpc>
                <a:spcPct val="100000"/>
              </a:lnSpc>
              <a:spcBef>
                <a:spcPts val="0"/>
              </a:spcBef>
              <a:buSzTx/>
              <a:buNone/>
              <a:defRPr sz="5800">
                <a:solidFill>
                  <a:srgbClr val="909696"/>
                </a:solidFill>
                <a:latin typeface="American Typewriter"/>
                <a:ea typeface="American Typewriter"/>
                <a:cs typeface="American Typewriter"/>
                <a:sym typeface="American Typewriter"/>
              </a:defRPr>
            </a:lvl1pPr>
            <a:lvl2pPr marL="0" indent="0" algn="ctr" defTabSz="821531">
              <a:lnSpc>
                <a:spcPct val="100000"/>
              </a:lnSpc>
              <a:spcBef>
                <a:spcPts val="0"/>
              </a:spcBef>
              <a:buSzTx/>
              <a:buNone/>
              <a:defRPr sz="5800">
                <a:solidFill>
                  <a:srgbClr val="909696"/>
                </a:solidFill>
                <a:latin typeface="American Typewriter"/>
                <a:ea typeface="American Typewriter"/>
                <a:cs typeface="American Typewriter"/>
                <a:sym typeface="American Typewriter"/>
              </a:defRPr>
            </a:lvl2pPr>
            <a:lvl3pPr marL="0" indent="0" algn="ctr" defTabSz="821531">
              <a:lnSpc>
                <a:spcPct val="100000"/>
              </a:lnSpc>
              <a:spcBef>
                <a:spcPts val="0"/>
              </a:spcBef>
              <a:buSzTx/>
              <a:buNone/>
              <a:defRPr sz="5800">
                <a:solidFill>
                  <a:srgbClr val="909696"/>
                </a:solidFill>
                <a:latin typeface="American Typewriter"/>
                <a:ea typeface="American Typewriter"/>
                <a:cs typeface="American Typewriter"/>
                <a:sym typeface="American Typewriter"/>
              </a:defRPr>
            </a:lvl3pPr>
            <a:lvl4pPr marL="0" indent="0" algn="ctr" defTabSz="821531">
              <a:lnSpc>
                <a:spcPct val="100000"/>
              </a:lnSpc>
              <a:spcBef>
                <a:spcPts val="0"/>
              </a:spcBef>
              <a:buSzTx/>
              <a:buNone/>
              <a:defRPr sz="5800">
                <a:solidFill>
                  <a:srgbClr val="909696"/>
                </a:solidFill>
                <a:latin typeface="American Typewriter"/>
                <a:ea typeface="American Typewriter"/>
                <a:cs typeface="American Typewriter"/>
                <a:sym typeface="American Typewriter"/>
              </a:defRPr>
            </a:lvl4pPr>
            <a:lvl5pPr marL="0" indent="0" algn="ctr" defTabSz="821531">
              <a:lnSpc>
                <a:spcPct val="100000"/>
              </a:lnSpc>
              <a:spcBef>
                <a:spcPts val="0"/>
              </a:spcBef>
              <a:buSzTx/>
              <a:buNone/>
              <a:defRPr sz="5800">
                <a:solidFill>
                  <a:srgbClr val="909696"/>
                </a:solidFill>
                <a:latin typeface="American Typewriter"/>
                <a:ea typeface="American Typewriter"/>
                <a:cs typeface="American Typewriter"/>
                <a:sym typeface="American Typewriter"/>
              </a:defRPr>
            </a:lvl5pPr>
          </a:lstStyle>
          <a:p>
            <a:r>
              <a:t>Corpo livello uno</a:t>
            </a:r>
          </a:p>
          <a:p>
            <a:pPr lvl="1"/>
            <a:r>
              <a:t>Corpo livello due</a:t>
            </a:r>
          </a:p>
          <a:p>
            <a:pPr lvl="2"/>
            <a:r>
              <a:t>Corpo livello tre</a:t>
            </a:r>
          </a:p>
          <a:p>
            <a:pPr lvl="3"/>
            <a:r>
              <a:t>Corpo livello quattro</a:t>
            </a:r>
          </a:p>
          <a:p>
            <a:pPr lvl="4"/>
            <a:r>
              <a:t>Corpo livello cinque</a:t>
            </a:r>
          </a:p>
        </p:txBody>
      </p:sp>
      <p:sp>
        <p:nvSpPr>
          <p:cNvPr id="216" name="Numero diapositiva"/>
          <p:cNvSpPr txBox="1">
            <a:spLocks noGrp="1"/>
          </p:cNvSpPr>
          <p:nvPr>
            <p:ph type="sldNum" sz="quarter" idx="2"/>
          </p:nvPr>
        </p:nvSpPr>
        <p:spPr>
          <a:xfrm>
            <a:off x="16154400" y="12161639"/>
            <a:ext cx="4267200" cy="369888"/>
          </a:xfrm>
          <a:prstGeom prst="rect">
            <a:avLst/>
          </a:prstGeom>
        </p:spPr>
        <p:txBody>
          <a:bodyPr wrap="square" lIns="64293" tIns="64293" rIns="64293" bIns="64293" anchor="ctr"/>
          <a:lstStyle>
            <a:lvl1pPr algn="r" defTabSz="642937">
              <a:defRPr sz="1600">
                <a:latin typeface="Helvetica"/>
                <a:ea typeface="Helvetica"/>
                <a:cs typeface="Helvetica"/>
                <a:sym typeface="Helvetica"/>
              </a:defRPr>
            </a:lvl1pPr>
          </a:lstStyle>
          <a:p>
            <a:fld id="{86CB4B4D-7CA3-9044-876B-883B54F8677D}" type="slidenum">
              <a:t>‹N›</a:t>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32" name="Titolo Testo"/>
          <p:cNvSpPr txBox="1">
            <a:spLocks noGrp="1"/>
          </p:cNvSpPr>
          <p:nvPr>
            <p:ph type="title"/>
          </p:nvPr>
        </p:nvSpPr>
        <p:spPr>
          <a:xfrm>
            <a:off x="1219199" y="549277"/>
            <a:ext cx="21945601" cy="2286001"/>
          </a:xfrm>
          <a:prstGeom prst="rect">
            <a:avLst/>
          </a:prstGeom>
        </p:spPr>
        <p:txBody>
          <a:bodyPr lIns="121919" tIns="121919" rIns="121919" bIns="121919" anchor="ctr"/>
          <a:lstStyle>
            <a:lvl1pPr algn="ctr" defTabSz="1219200">
              <a:lnSpc>
                <a:spcPct val="100000"/>
              </a:lnSpc>
              <a:defRPr sz="11600" b="0" spc="0">
                <a:latin typeface="Calibri"/>
                <a:ea typeface="Calibri"/>
                <a:cs typeface="Calibri"/>
                <a:sym typeface="Calibri"/>
              </a:defRPr>
            </a:lvl1pPr>
          </a:lstStyle>
          <a:p>
            <a:r>
              <a:t>Titolo Testo</a:t>
            </a:r>
          </a:p>
        </p:txBody>
      </p:sp>
      <p:sp>
        <p:nvSpPr>
          <p:cNvPr id="233" name="Corpo livello uno…"/>
          <p:cNvSpPr txBox="1">
            <a:spLocks noGrp="1"/>
          </p:cNvSpPr>
          <p:nvPr>
            <p:ph type="body" idx="1"/>
          </p:nvPr>
        </p:nvSpPr>
        <p:spPr>
          <a:xfrm>
            <a:off x="1219199" y="3200402"/>
            <a:ext cx="21945601" cy="9051926"/>
          </a:xfrm>
          <a:prstGeom prst="rect">
            <a:avLst/>
          </a:prstGeom>
        </p:spPr>
        <p:txBody>
          <a:bodyPr lIns="121919" tIns="121919" rIns="121919" bIns="121919"/>
          <a:lstStyle>
            <a:lvl1pPr marL="900112" indent="-900112" defTabSz="1219200">
              <a:lnSpc>
                <a:spcPct val="100000"/>
              </a:lnSpc>
              <a:spcBef>
                <a:spcPts val="2000"/>
              </a:spcBef>
              <a:buSzPct val="100000"/>
              <a:buFont typeface="Arial"/>
              <a:defRPr sz="8400">
                <a:latin typeface="Calibri"/>
                <a:ea typeface="Calibri"/>
                <a:cs typeface="Calibri"/>
                <a:sym typeface="Calibri"/>
              </a:defRPr>
            </a:lvl1pPr>
            <a:lvl2pPr marL="1314450" indent="-857250" defTabSz="1219200">
              <a:lnSpc>
                <a:spcPct val="100000"/>
              </a:lnSpc>
              <a:spcBef>
                <a:spcPts val="2000"/>
              </a:spcBef>
              <a:buSzPct val="100000"/>
              <a:buFont typeface="Arial"/>
              <a:buChar char="–"/>
              <a:defRPr sz="8400">
                <a:latin typeface="Calibri"/>
                <a:ea typeface="Calibri"/>
                <a:cs typeface="Calibri"/>
                <a:sym typeface="Calibri"/>
              </a:defRPr>
            </a:lvl2pPr>
            <a:lvl3pPr marL="1714500" indent="-800100" defTabSz="1219200">
              <a:lnSpc>
                <a:spcPct val="100000"/>
              </a:lnSpc>
              <a:spcBef>
                <a:spcPts val="2000"/>
              </a:spcBef>
              <a:buSzPct val="100000"/>
              <a:buFont typeface="Arial"/>
              <a:defRPr sz="8400">
                <a:latin typeface="Calibri"/>
                <a:ea typeface="Calibri"/>
                <a:cs typeface="Calibri"/>
                <a:sym typeface="Calibri"/>
              </a:defRPr>
            </a:lvl3pPr>
            <a:lvl4pPr marL="2331720" indent="-960120" defTabSz="1219200">
              <a:lnSpc>
                <a:spcPct val="100000"/>
              </a:lnSpc>
              <a:spcBef>
                <a:spcPts val="2000"/>
              </a:spcBef>
              <a:buSzPct val="100000"/>
              <a:buFont typeface="Arial"/>
              <a:buChar char="–"/>
              <a:defRPr sz="8400">
                <a:latin typeface="Calibri"/>
                <a:ea typeface="Calibri"/>
                <a:cs typeface="Calibri"/>
                <a:sym typeface="Calibri"/>
              </a:defRPr>
            </a:lvl4pPr>
            <a:lvl5pPr marL="2788920" indent="-960120" defTabSz="1219200">
              <a:lnSpc>
                <a:spcPct val="100000"/>
              </a:lnSpc>
              <a:spcBef>
                <a:spcPts val="2000"/>
              </a:spcBef>
              <a:buSzPct val="100000"/>
              <a:buFont typeface="Arial"/>
              <a:buChar char="»"/>
              <a:defRPr sz="8400">
                <a:latin typeface="Calibri"/>
                <a:ea typeface="Calibri"/>
                <a:cs typeface="Calibri"/>
                <a:sym typeface="Calibri"/>
              </a:defRPr>
            </a:lvl5pPr>
          </a:lstStyle>
          <a:p>
            <a:r>
              <a:t>Corpo livello uno</a:t>
            </a:r>
          </a:p>
          <a:p>
            <a:pPr lvl="1"/>
            <a:r>
              <a:t>Corpo livello due</a:t>
            </a:r>
          </a:p>
          <a:p>
            <a:pPr lvl="2"/>
            <a:r>
              <a:t>Corpo livello tre</a:t>
            </a:r>
          </a:p>
          <a:p>
            <a:pPr lvl="3"/>
            <a:r>
              <a:t>Corpo livello quattro</a:t>
            </a:r>
          </a:p>
          <a:p>
            <a:pPr lvl="4"/>
            <a:r>
              <a:t>Corpo livello cinque</a:t>
            </a:r>
          </a:p>
        </p:txBody>
      </p:sp>
      <p:sp>
        <p:nvSpPr>
          <p:cNvPr id="234" name="Numero diapositiva"/>
          <p:cNvSpPr txBox="1">
            <a:spLocks noGrp="1"/>
          </p:cNvSpPr>
          <p:nvPr>
            <p:ph type="sldNum" sz="quarter" idx="2"/>
          </p:nvPr>
        </p:nvSpPr>
        <p:spPr>
          <a:xfrm>
            <a:off x="22496303" y="12753103"/>
            <a:ext cx="668497" cy="649447"/>
          </a:xfrm>
          <a:prstGeom prst="rect">
            <a:avLst/>
          </a:prstGeom>
        </p:spPr>
        <p:txBody>
          <a:bodyPr lIns="121919" tIns="121919" rIns="121919" bIns="121919" anchor="ctr"/>
          <a:lstStyle>
            <a:lvl1pPr algn="r" defTabSz="1219200">
              <a:defRPr sz="3200">
                <a:solidFill>
                  <a:srgbClr val="888888"/>
                </a:solidFill>
                <a:latin typeface="Calibri"/>
                <a:ea typeface="Calibri"/>
                <a:cs typeface="Calibri"/>
                <a:sym typeface="Calibri"/>
              </a:defRPr>
            </a:lvl1pPr>
          </a:lstStyle>
          <a:p>
            <a:fld id="{86CB4B4D-7CA3-9044-876B-883B54F8677D}" type="slidenum">
              <a:t>‹N›</a:t>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41" name="Titolo Testo"/>
          <p:cNvSpPr txBox="1">
            <a:spLocks noGrp="1"/>
          </p:cNvSpPr>
          <p:nvPr>
            <p:ph type="title"/>
          </p:nvPr>
        </p:nvSpPr>
        <p:spPr>
          <a:xfrm>
            <a:off x="1219199" y="549274"/>
            <a:ext cx="21945601" cy="2286004"/>
          </a:xfrm>
          <a:prstGeom prst="rect">
            <a:avLst/>
          </a:prstGeom>
        </p:spPr>
        <p:txBody>
          <a:bodyPr lIns="121917" tIns="121917" rIns="121917" bIns="121917" anchor="ctr"/>
          <a:lstStyle>
            <a:lvl1pPr algn="ctr" defTabSz="1219200">
              <a:lnSpc>
                <a:spcPct val="100000"/>
              </a:lnSpc>
              <a:defRPr sz="11600" b="0" spc="0">
                <a:latin typeface="Calibri"/>
                <a:ea typeface="Calibri"/>
                <a:cs typeface="Calibri"/>
                <a:sym typeface="Calibri"/>
              </a:defRPr>
            </a:lvl1pPr>
          </a:lstStyle>
          <a:p>
            <a:r>
              <a:t>Titolo Testo</a:t>
            </a:r>
          </a:p>
        </p:txBody>
      </p:sp>
      <p:sp>
        <p:nvSpPr>
          <p:cNvPr id="242" name="Corpo livello uno…"/>
          <p:cNvSpPr txBox="1">
            <a:spLocks noGrp="1"/>
          </p:cNvSpPr>
          <p:nvPr>
            <p:ph type="body" idx="1"/>
          </p:nvPr>
        </p:nvSpPr>
        <p:spPr>
          <a:xfrm>
            <a:off x="1219199" y="3200399"/>
            <a:ext cx="21945601" cy="9051929"/>
          </a:xfrm>
          <a:prstGeom prst="rect">
            <a:avLst/>
          </a:prstGeom>
        </p:spPr>
        <p:txBody>
          <a:bodyPr lIns="121917" tIns="121917" rIns="121917" bIns="121917"/>
          <a:lstStyle>
            <a:lvl1pPr marL="900112" indent="-900112" defTabSz="1219200">
              <a:lnSpc>
                <a:spcPct val="100000"/>
              </a:lnSpc>
              <a:spcBef>
                <a:spcPts val="1800"/>
              </a:spcBef>
              <a:buSzPct val="100000"/>
              <a:buFont typeface="Arial"/>
              <a:defRPr sz="8400">
                <a:latin typeface="Calibri"/>
                <a:ea typeface="Calibri"/>
                <a:cs typeface="Calibri"/>
                <a:sym typeface="Calibri"/>
              </a:defRPr>
            </a:lvl1pPr>
            <a:lvl2pPr marL="1314448" indent="-857248" defTabSz="1219200">
              <a:lnSpc>
                <a:spcPct val="100000"/>
              </a:lnSpc>
              <a:spcBef>
                <a:spcPts val="1800"/>
              </a:spcBef>
              <a:buSzPct val="100000"/>
              <a:buFont typeface="Arial"/>
              <a:buChar char="–"/>
              <a:defRPr sz="8400">
                <a:latin typeface="Calibri"/>
                <a:ea typeface="Calibri"/>
                <a:cs typeface="Calibri"/>
                <a:sym typeface="Calibri"/>
              </a:defRPr>
            </a:lvl2pPr>
            <a:lvl3pPr marL="1714500" indent="-800100" defTabSz="1219200">
              <a:lnSpc>
                <a:spcPct val="100000"/>
              </a:lnSpc>
              <a:spcBef>
                <a:spcPts val="1800"/>
              </a:spcBef>
              <a:buSzPct val="100000"/>
              <a:buFont typeface="Arial"/>
              <a:defRPr sz="8400">
                <a:latin typeface="Calibri"/>
                <a:ea typeface="Calibri"/>
                <a:cs typeface="Calibri"/>
                <a:sym typeface="Calibri"/>
              </a:defRPr>
            </a:lvl3pPr>
            <a:lvl4pPr marL="2331720" indent="-960120" defTabSz="1219200">
              <a:lnSpc>
                <a:spcPct val="100000"/>
              </a:lnSpc>
              <a:spcBef>
                <a:spcPts val="1800"/>
              </a:spcBef>
              <a:buSzPct val="100000"/>
              <a:buFont typeface="Arial"/>
              <a:buChar char="–"/>
              <a:defRPr sz="8400">
                <a:latin typeface="Calibri"/>
                <a:ea typeface="Calibri"/>
                <a:cs typeface="Calibri"/>
                <a:sym typeface="Calibri"/>
              </a:defRPr>
            </a:lvl4pPr>
            <a:lvl5pPr marL="2788920" indent="-960120" defTabSz="1219200">
              <a:lnSpc>
                <a:spcPct val="100000"/>
              </a:lnSpc>
              <a:spcBef>
                <a:spcPts val="1800"/>
              </a:spcBef>
              <a:buSzPct val="100000"/>
              <a:buFont typeface="Arial"/>
              <a:buChar char="»"/>
              <a:defRPr sz="8400">
                <a:latin typeface="Calibri"/>
                <a:ea typeface="Calibri"/>
                <a:cs typeface="Calibri"/>
                <a:sym typeface="Calibri"/>
              </a:defRPr>
            </a:lvl5pPr>
          </a:lstStyle>
          <a:p>
            <a:r>
              <a:t>Corpo livello uno</a:t>
            </a:r>
          </a:p>
          <a:p>
            <a:pPr lvl="1"/>
            <a:r>
              <a:t>Corpo livello due</a:t>
            </a:r>
          </a:p>
          <a:p>
            <a:pPr lvl="2"/>
            <a:r>
              <a:t>Corpo livello tre</a:t>
            </a:r>
          </a:p>
          <a:p>
            <a:pPr lvl="3"/>
            <a:r>
              <a:t>Corpo livello quattro</a:t>
            </a:r>
          </a:p>
          <a:p>
            <a:pPr lvl="4"/>
            <a:r>
              <a:t>Corpo livello cinque</a:t>
            </a:r>
          </a:p>
        </p:txBody>
      </p:sp>
      <p:sp>
        <p:nvSpPr>
          <p:cNvPr id="243" name="Numero diapositiva"/>
          <p:cNvSpPr txBox="1">
            <a:spLocks noGrp="1"/>
          </p:cNvSpPr>
          <p:nvPr>
            <p:ph type="sldNum" sz="quarter" idx="2"/>
          </p:nvPr>
        </p:nvSpPr>
        <p:spPr>
          <a:xfrm>
            <a:off x="22496309" y="12753106"/>
            <a:ext cx="668492" cy="649442"/>
          </a:xfrm>
          <a:prstGeom prst="rect">
            <a:avLst/>
          </a:prstGeom>
        </p:spPr>
        <p:txBody>
          <a:bodyPr lIns="121917" tIns="121917" rIns="121917" bIns="121917" anchor="ctr"/>
          <a:lstStyle>
            <a:lvl1pPr algn="r" defTabSz="1219200">
              <a:defRPr sz="3200">
                <a:solidFill>
                  <a:srgbClr val="888888"/>
                </a:solidFill>
                <a:latin typeface="Calibri"/>
                <a:ea typeface="Calibri"/>
                <a:cs typeface="Calibri"/>
                <a:sym typeface="Calibri"/>
              </a:defRPr>
            </a:lvl1pPr>
          </a:lstStyle>
          <a:p>
            <a:fld id="{86CB4B4D-7CA3-9044-876B-883B54F8677D}" type="slidenum">
              <a:t>‹N›</a:t>
            </a:fld>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50" name="Titolo Testo"/>
          <p:cNvSpPr txBox="1">
            <a:spLocks noGrp="1"/>
          </p:cNvSpPr>
          <p:nvPr>
            <p:ph type="title"/>
          </p:nvPr>
        </p:nvSpPr>
        <p:spPr>
          <a:xfrm>
            <a:off x="7391400" y="1528746"/>
            <a:ext cx="12915900" cy="2586056"/>
          </a:xfrm>
          <a:prstGeom prst="rect">
            <a:avLst/>
          </a:prstGeom>
        </p:spPr>
        <p:txBody>
          <a:bodyPr lIns="91439" tIns="91439" rIns="91439" bIns="91439" anchor="ctr"/>
          <a:lstStyle>
            <a:lvl1pPr algn="r" defTabSz="1371600">
              <a:lnSpc>
                <a:spcPct val="90000"/>
              </a:lnSpc>
              <a:defRPr sz="6000" b="0" cap="all" spc="0">
                <a:latin typeface="Century Gothic"/>
                <a:ea typeface="Century Gothic"/>
                <a:cs typeface="Century Gothic"/>
                <a:sym typeface="Century Gothic"/>
              </a:defRPr>
            </a:lvl1pPr>
          </a:lstStyle>
          <a:p>
            <a:r>
              <a:t>Titolo Testo</a:t>
            </a:r>
          </a:p>
        </p:txBody>
      </p:sp>
      <p:sp>
        <p:nvSpPr>
          <p:cNvPr id="251" name="Corpo livello uno…"/>
          <p:cNvSpPr txBox="1">
            <a:spLocks noGrp="1"/>
          </p:cNvSpPr>
          <p:nvPr>
            <p:ph type="body" sz="half" idx="1"/>
          </p:nvPr>
        </p:nvSpPr>
        <p:spPr>
          <a:xfrm>
            <a:off x="4076700" y="4389122"/>
            <a:ext cx="16230600" cy="8048250"/>
          </a:xfrm>
          <a:prstGeom prst="rect">
            <a:avLst/>
          </a:prstGeom>
        </p:spPr>
        <p:txBody>
          <a:bodyPr lIns="91439" tIns="91439" rIns="91439" bIns="91439"/>
          <a:lstStyle>
            <a:lvl1pPr marL="342900" indent="-342900" defTabSz="1371600">
              <a:spcBef>
                <a:spcPts val="1400"/>
              </a:spcBef>
              <a:buSzPct val="100000"/>
              <a:buFont typeface="Arial"/>
              <a:defRPr sz="3200">
                <a:latin typeface="Century Gothic"/>
                <a:ea typeface="Century Gothic"/>
                <a:cs typeface="Century Gothic"/>
                <a:sym typeface="Century Gothic"/>
              </a:defRPr>
            </a:lvl1pPr>
            <a:lvl2pPr marL="708659" indent="-365759" defTabSz="1371600">
              <a:spcBef>
                <a:spcPts val="1400"/>
              </a:spcBef>
              <a:buSzPct val="100000"/>
              <a:buFont typeface="Arial"/>
              <a:defRPr sz="3200">
                <a:latin typeface="Century Gothic"/>
                <a:ea typeface="Century Gothic"/>
                <a:cs typeface="Century Gothic"/>
                <a:sym typeface="Century Gothic"/>
              </a:defRPr>
            </a:lvl2pPr>
            <a:lvl3pPr marL="1107830" indent="-422030" defTabSz="1371600">
              <a:spcBef>
                <a:spcPts val="1400"/>
              </a:spcBef>
              <a:buSzPct val="100000"/>
              <a:buFont typeface="Arial"/>
              <a:defRPr sz="3200">
                <a:latin typeface="Century Gothic"/>
                <a:ea typeface="Century Gothic"/>
                <a:cs typeface="Century Gothic"/>
                <a:sym typeface="Century Gothic"/>
              </a:defRPr>
            </a:lvl3pPr>
            <a:lvl4pPr marL="1485900" indent="-457200" defTabSz="1371600">
              <a:spcBef>
                <a:spcPts val="1400"/>
              </a:spcBef>
              <a:buSzPct val="100000"/>
              <a:buFont typeface="Arial"/>
              <a:defRPr sz="3200">
                <a:latin typeface="Century Gothic"/>
                <a:ea typeface="Century Gothic"/>
                <a:cs typeface="Century Gothic"/>
                <a:sym typeface="Century Gothic"/>
              </a:defRPr>
            </a:lvl4pPr>
            <a:lvl5pPr marL="1828800" indent="-457200" defTabSz="1371600">
              <a:spcBef>
                <a:spcPts val="1400"/>
              </a:spcBef>
              <a:buSzPct val="100000"/>
              <a:buFont typeface="Arial"/>
              <a:defRPr sz="3200">
                <a:latin typeface="Century Gothic"/>
                <a:ea typeface="Century Gothic"/>
                <a:cs typeface="Century Gothic"/>
                <a:sym typeface="Century Gothic"/>
              </a:defRPr>
            </a:lvl5pPr>
          </a:lstStyle>
          <a:p>
            <a:r>
              <a:t>Corpo livello uno</a:t>
            </a:r>
          </a:p>
          <a:p>
            <a:pPr lvl="1"/>
            <a:r>
              <a:t>Corpo livello due</a:t>
            </a:r>
          </a:p>
          <a:p>
            <a:pPr lvl="2"/>
            <a:r>
              <a:t>Corpo livello tre</a:t>
            </a:r>
          </a:p>
          <a:p>
            <a:pPr lvl="3"/>
            <a:r>
              <a:t>Corpo livello quattro</a:t>
            </a:r>
          </a:p>
          <a:p>
            <a:pPr lvl="4"/>
            <a:r>
              <a:t>Corpo livello cinque</a:t>
            </a:r>
          </a:p>
        </p:txBody>
      </p:sp>
      <p:sp>
        <p:nvSpPr>
          <p:cNvPr id="252" name="Numero diapositiva"/>
          <p:cNvSpPr txBox="1">
            <a:spLocks noGrp="1"/>
          </p:cNvSpPr>
          <p:nvPr>
            <p:ph type="sldNum" sz="quarter" idx="2"/>
          </p:nvPr>
        </p:nvSpPr>
        <p:spPr>
          <a:xfrm>
            <a:off x="19914646" y="927736"/>
            <a:ext cx="392654" cy="398781"/>
          </a:xfrm>
          <a:prstGeom prst="rect">
            <a:avLst/>
          </a:prstGeom>
        </p:spPr>
        <p:txBody>
          <a:bodyPr lIns="91439" tIns="91439" rIns="91439" bIns="91439" anchor="ctr"/>
          <a:lstStyle>
            <a:lvl1pPr algn="r" defTabSz="914400">
              <a:defRPr sz="1400">
                <a:solidFill>
                  <a:srgbClr val="888888"/>
                </a:solidFill>
                <a:latin typeface="Century Gothic"/>
                <a:ea typeface="Century Gothic"/>
                <a:cs typeface="Century Gothic"/>
                <a:sym typeface="Century Gothic"/>
              </a:defRPr>
            </a:lvl1pPr>
          </a:lstStyle>
          <a:p>
            <a:fld id="{86CB4B4D-7CA3-9044-876B-883B54F8677D}" type="slidenum">
              <a:t>‹N›</a:t>
            </a:fld>
            <a:endParaRP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59" name="Titolo Testo"/>
          <p:cNvSpPr txBox="1">
            <a:spLocks noGrp="1"/>
          </p:cNvSpPr>
          <p:nvPr>
            <p:ph type="title"/>
          </p:nvPr>
        </p:nvSpPr>
        <p:spPr>
          <a:xfrm>
            <a:off x="7391400" y="1528746"/>
            <a:ext cx="12915900" cy="2586056"/>
          </a:xfrm>
          <a:prstGeom prst="rect">
            <a:avLst/>
          </a:prstGeom>
        </p:spPr>
        <p:txBody>
          <a:bodyPr lIns="91439" tIns="91439" rIns="91439" bIns="91439" anchor="ctr"/>
          <a:lstStyle>
            <a:lvl1pPr algn="r" defTabSz="1371600">
              <a:lnSpc>
                <a:spcPct val="90000"/>
              </a:lnSpc>
              <a:defRPr sz="6000" b="0" cap="all" spc="0">
                <a:latin typeface="Century Gothic"/>
                <a:ea typeface="Century Gothic"/>
                <a:cs typeface="Century Gothic"/>
                <a:sym typeface="Century Gothic"/>
              </a:defRPr>
            </a:lvl1pPr>
          </a:lstStyle>
          <a:p>
            <a:r>
              <a:t>Titolo Testo</a:t>
            </a:r>
          </a:p>
        </p:txBody>
      </p:sp>
      <p:sp>
        <p:nvSpPr>
          <p:cNvPr id="260" name="Corpo livello uno…"/>
          <p:cNvSpPr txBox="1">
            <a:spLocks noGrp="1"/>
          </p:cNvSpPr>
          <p:nvPr>
            <p:ph type="body" sz="half" idx="1"/>
          </p:nvPr>
        </p:nvSpPr>
        <p:spPr>
          <a:xfrm>
            <a:off x="4076700" y="4389122"/>
            <a:ext cx="16230600" cy="8048250"/>
          </a:xfrm>
          <a:prstGeom prst="rect">
            <a:avLst/>
          </a:prstGeom>
        </p:spPr>
        <p:txBody>
          <a:bodyPr lIns="91439" tIns="91439" rIns="91439" bIns="91439"/>
          <a:lstStyle>
            <a:lvl1pPr marL="342900" indent="-342900" defTabSz="1371600">
              <a:spcBef>
                <a:spcPts val="1400"/>
              </a:spcBef>
              <a:buSzPct val="100000"/>
              <a:buFont typeface="Arial"/>
              <a:defRPr sz="3200">
                <a:latin typeface="Century Gothic"/>
                <a:ea typeface="Century Gothic"/>
                <a:cs typeface="Century Gothic"/>
                <a:sym typeface="Century Gothic"/>
              </a:defRPr>
            </a:lvl1pPr>
            <a:lvl2pPr marL="708659" indent="-365759" defTabSz="1371600">
              <a:spcBef>
                <a:spcPts val="1400"/>
              </a:spcBef>
              <a:buSzPct val="100000"/>
              <a:buFont typeface="Arial"/>
              <a:defRPr sz="3200">
                <a:latin typeface="Century Gothic"/>
                <a:ea typeface="Century Gothic"/>
                <a:cs typeface="Century Gothic"/>
                <a:sym typeface="Century Gothic"/>
              </a:defRPr>
            </a:lvl2pPr>
            <a:lvl3pPr marL="1107830" indent="-422030" defTabSz="1371600">
              <a:spcBef>
                <a:spcPts val="1400"/>
              </a:spcBef>
              <a:buSzPct val="100000"/>
              <a:buFont typeface="Arial"/>
              <a:defRPr sz="3200">
                <a:latin typeface="Century Gothic"/>
                <a:ea typeface="Century Gothic"/>
                <a:cs typeface="Century Gothic"/>
                <a:sym typeface="Century Gothic"/>
              </a:defRPr>
            </a:lvl3pPr>
            <a:lvl4pPr marL="1485900" indent="-457200" defTabSz="1371600">
              <a:spcBef>
                <a:spcPts val="1400"/>
              </a:spcBef>
              <a:buSzPct val="100000"/>
              <a:buFont typeface="Arial"/>
              <a:defRPr sz="3200">
                <a:latin typeface="Century Gothic"/>
                <a:ea typeface="Century Gothic"/>
                <a:cs typeface="Century Gothic"/>
                <a:sym typeface="Century Gothic"/>
              </a:defRPr>
            </a:lvl4pPr>
            <a:lvl5pPr marL="1828800" indent="-457200" defTabSz="1371600">
              <a:spcBef>
                <a:spcPts val="1400"/>
              </a:spcBef>
              <a:buSzPct val="100000"/>
              <a:buFont typeface="Arial"/>
              <a:defRPr sz="3200">
                <a:latin typeface="Century Gothic"/>
                <a:ea typeface="Century Gothic"/>
                <a:cs typeface="Century Gothic"/>
                <a:sym typeface="Century Gothic"/>
              </a:defRPr>
            </a:lvl5pPr>
          </a:lstStyle>
          <a:p>
            <a:r>
              <a:t>Corpo livello uno</a:t>
            </a:r>
          </a:p>
          <a:p>
            <a:pPr lvl="1"/>
            <a:r>
              <a:t>Corpo livello due</a:t>
            </a:r>
          </a:p>
          <a:p>
            <a:pPr lvl="2"/>
            <a:r>
              <a:t>Corpo livello tre</a:t>
            </a:r>
          </a:p>
          <a:p>
            <a:pPr lvl="3"/>
            <a:r>
              <a:t>Corpo livello quattro</a:t>
            </a:r>
          </a:p>
          <a:p>
            <a:pPr lvl="4"/>
            <a:r>
              <a:t>Corpo livello cinque</a:t>
            </a:r>
          </a:p>
        </p:txBody>
      </p:sp>
      <p:sp>
        <p:nvSpPr>
          <p:cNvPr id="261" name="Numero diapositiva"/>
          <p:cNvSpPr txBox="1">
            <a:spLocks noGrp="1"/>
          </p:cNvSpPr>
          <p:nvPr>
            <p:ph type="sldNum" sz="quarter" idx="2"/>
          </p:nvPr>
        </p:nvSpPr>
        <p:spPr>
          <a:xfrm>
            <a:off x="19914646" y="927736"/>
            <a:ext cx="392654" cy="398781"/>
          </a:xfrm>
          <a:prstGeom prst="rect">
            <a:avLst/>
          </a:prstGeom>
        </p:spPr>
        <p:txBody>
          <a:bodyPr lIns="91439" tIns="91439" rIns="91439" bIns="91439" anchor="ctr"/>
          <a:lstStyle>
            <a:lvl1pPr algn="r" defTabSz="914400">
              <a:defRPr sz="1400">
                <a:solidFill>
                  <a:srgbClr val="888888"/>
                </a:solidFill>
                <a:latin typeface="Century Gothic"/>
                <a:ea typeface="Century Gothic"/>
                <a:cs typeface="Century Gothic"/>
                <a:sym typeface="Century Gothic"/>
              </a:defRPr>
            </a:lvl1pPr>
          </a:lstStyle>
          <a:p>
            <a:fld id="{86CB4B4D-7CA3-9044-876B-883B54F8677D}" type="slidenum">
              <a:t>‹N›</a:t>
            </a:fld>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olo e contenu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68" name="Titolo Testo"/>
          <p:cNvSpPr txBox="1">
            <a:spLocks noGrp="1"/>
          </p:cNvSpPr>
          <p:nvPr>
            <p:ph type="title"/>
          </p:nvPr>
        </p:nvSpPr>
        <p:spPr>
          <a:xfrm>
            <a:off x="7391400" y="1528746"/>
            <a:ext cx="12915900" cy="2586056"/>
          </a:xfrm>
          <a:prstGeom prst="rect">
            <a:avLst/>
          </a:prstGeom>
        </p:spPr>
        <p:txBody>
          <a:bodyPr lIns="91439" tIns="91439" rIns="91439" bIns="91439" anchor="ctr"/>
          <a:lstStyle>
            <a:lvl1pPr algn="r" defTabSz="1371600">
              <a:lnSpc>
                <a:spcPct val="90000"/>
              </a:lnSpc>
              <a:defRPr sz="6000" b="0" cap="all" spc="0">
                <a:latin typeface="Century Gothic"/>
                <a:ea typeface="Century Gothic"/>
                <a:cs typeface="Century Gothic"/>
                <a:sym typeface="Century Gothic"/>
              </a:defRPr>
            </a:lvl1pPr>
          </a:lstStyle>
          <a:p>
            <a:r>
              <a:t>Titolo Testo</a:t>
            </a:r>
          </a:p>
        </p:txBody>
      </p:sp>
      <p:sp>
        <p:nvSpPr>
          <p:cNvPr id="269" name="Corpo livello uno…"/>
          <p:cNvSpPr txBox="1">
            <a:spLocks noGrp="1"/>
          </p:cNvSpPr>
          <p:nvPr>
            <p:ph type="body" sz="half" idx="1"/>
          </p:nvPr>
        </p:nvSpPr>
        <p:spPr>
          <a:xfrm>
            <a:off x="4076700" y="4389122"/>
            <a:ext cx="16230600" cy="8048250"/>
          </a:xfrm>
          <a:prstGeom prst="rect">
            <a:avLst/>
          </a:prstGeom>
        </p:spPr>
        <p:txBody>
          <a:bodyPr lIns="91439" tIns="91439" rIns="91439" bIns="91439"/>
          <a:lstStyle>
            <a:lvl1pPr marL="342900" indent="-342900" defTabSz="1371600">
              <a:spcBef>
                <a:spcPts val="1400"/>
              </a:spcBef>
              <a:buSzPct val="100000"/>
              <a:buFont typeface="Arial"/>
              <a:defRPr sz="3200">
                <a:latin typeface="Century Gothic"/>
                <a:ea typeface="Century Gothic"/>
                <a:cs typeface="Century Gothic"/>
                <a:sym typeface="Century Gothic"/>
              </a:defRPr>
            </a:lvl1pPr>
            <a:lvl2pPr marL="708659" indent="-365759" defTabSz="1371600">
              <a:spcBef>
                <a:spcPts val="1400"/>
              </a:spcBef>
              <a:buSzPct val="100000"/>
              <a:buFont typeface="Arial"/>
              <a:defRPr sz="3200">
                <a:latin typeface="Century Gothic"/>
                <a:ea typeface="Century Gothic"/>
                <a:cs typeface="Century Gothic"/>
                <a:sym typeface="Century Gothic"/>
              </a:defRPr>
            </a:lvl2pPr>
            <a:lvl3pPr marL="1107830" indent="-422030" defTabSz="1371600">
              <a:spcBef>
                <a:spcPts val="1400"/>
              </a:spcBef>
              <a:buSzPct val="100000"/>
              <a:buFont typeface="Arial"/>
              <a:defRPr sz="3200">
                <a:latin typeface="Century Gothic"/>
                <a:ea typeface="Century Gothic"/>
                <a:cs typeface="Century Gothic"/>
                <a:sym typeface="Century Gothic"/>
              </a:defRPr>
            </a:lvl3pPr>
            <a:lvl4pPr marL="1485900" indent="-457200" defTabSz="1371600">
              <a:spcBef>
                <a:spcPts val="1400"/>
              </a:spcBef>
              <a:buSzPct val="100000"/>
              <a:buFont typeface="Arial"/>
              <a:defRPr sz="3200">
                <a:latin typeface="Century Gothic"/>
                <a:ea typeface="Century Gothic"/>
                <a:cs typeface="Century Gothic"/>
                <a:sym typeface="Century Gothic"/>
              </a:defRPr>
            </a:lvl4pPr>
            <a:lvl5pPr marL="1828800" indent="-457200" defTabSz="1371600">
              <a:spcBef>
                <a:spcPts val="1400"/>
              </a:spcBef>
              <a:buSzPct val="100000"/>
              <a:buFont typeface="Arial"/>
              <a:defRPr sz="3200">
                <a:latin typeface="Century Gothic"/>
                <a:ea typeface="Century Gothic"/>
                <a:cs typeface="Century Gothic"/>
                <a:sym typeface="Century Gothic"/>
              </a:defRPr>
            </a:lvl5pPr>
          </a:lstStyle>
          <a:p>
            <a:r>
              <a:t>Corpo livello uno</a:t>
            </a:r>
          </a:p>
          <a:p>
            <a:pPr lvl="1"/>
            <a:r>
              <a:t>Corpo livello due</a:t>
            </a:r>
          </a:p>
          <a:p>
            <a:pPr lvl="2"/>
            <a:r>
              <a:t>Corpo livello tre</a:t>
            </a:r>
          </a:p>
          <a:p>
            <a:pPr lvl="3"/>
            <a:r>
              <a:t>Corpo livello quattro</a:t>
            </a:r>
          </a:p>
          <a:p>
            <a:pPr lvl="4"/>
            <a:r>
              <a:t>Corpo livello cinque</a:t>
            </a:r>
          </a:p>
        </p:txBody>
      </p:sp>
      <p:sp>
        <p:nvSpPr>
          <p:cNvPr id="270" name="Numero diapositiva"/>
          <p:cNvSpPr txBox="1">
            <a:spLocks noGrp="1"/>
          </p:cNvSpPr>
          <p:nvPr>
            <p:ph type="sldNum" sz="quarter" idx="2"/>
          </p:nvPr>
        </p:nvSpPr>
        <p:spPr>
          <a:xfrm>
            <a:off x="19914646" y="927736"/>
            <a:ext cx="392654" cy="398781"/>
          </a:xfrm>
          <a:prstGeom prst="rect">
            <a:avLst/>
          </a:prstGeom>
        </p:spPr>
        <p:txBody>
          <a:bodyPr lIns="91439" tIns="91439" rIns="91439" bIns="91439" anchor="ctr"/>
          <a:lstStyle>
            <a:lvl1pPr algn="r" defTabSz="914400">
              <a:defRPr sz="1400">
                <a:solidFill>
                  <a:srgbClr val="888888"/>
                </a:solidFill>
                <a:latin typeface="Century Gothic"/>
                <a:ea typeface="Century Gothic"/>
                <a:cs typeface="Century Gothic"/>
                <a:sym typeface="Century Gothic"/>
              </a:defRPr>
            </a:lvl1pPr>
          </a:lstStyle>
          <a:p>
            <a:fld id="{86CB4B4D-7CA3-9044-876B-883B54F8677D}" type="slidenum">
              <a:t>‹N›</a:t>
            </a:fld>
            <a:endParaRPr/>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Diapositiva titol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312" name="Titolo Testo"/>
          <p:cNvSpPr txBox="1">
            <a:spLocks noGrp="1"/>
          </p:cNvSpPr>
          <p:nvPr>
            <p:ph type="title"/>
          </p:nvPr>
        </p:nvSpPr>
        <p:spPr>
          <a:xfrm>
            <a:off x="1828799" y="4260850"/>
            <a:ext cx="20726401" cy="2940052"/>
          </a:xfrm>
          <a:prstGeom prst="rect">
            <a:avLst/>
          </a:prstGeom>
        </p:spPr>
        <p:txBody>
          <a:bodyPr lIns="121919" tIns="121919" rIns="121919" bIns="121919" anchor="ctr"/>
          <a:lstStyle>
            <a:lvl1pPr algn="ctr" defTabSz="1219200">
              <a:lnSpc>
                <a:spcPct val="100000"/>
              </a:lnSpc>
              <a:defRPr sz="11600" b="0" spc="0">
                <a:latin typeface="Calibri"/>
                <a:ea typeface="Calibri"/>
                <a:cs typeface="Calibri"/>
                <a:sym typeface="Calibri"/>
              </a:defRPr>
            </a:lvl1pPr>
          </a:lstStyle>
          <a:p>
            <a:r>
              <a:t>Titolo Testo</a:t>
            </a:r>
          </a:p>
        </p:txBody>
      </p:sp>
      <p:sp>
        <p:nvSpPr>
          <p:cNvPr id="313" name="Corpo livello uno…"/>
          <p:cNvSpPr txBox="1">
            <a:spLocks noGrp="1"/>
          </p:cNvSpPr>
          <p:nvPr>
            <p:ph type="body" sz="quarter" idx="1"/>
          </p:nvPr>
        </p:nvSpPr>
        <p:spPr>
          <a:xfrm>
            <a:off x="3657599" y="7772400"/>
            <a:ext cx="17068801" cy="3505200"/>
          </a:xfrm>
          <a:prstGeom prst="rect">
            <a:avLst/>
          </a:prstGeom>
        </p:spPr>
        <p:txBody>
          <a:bodyPr lIns="121919" tIns="121919" rIns="121919" bIns="121919"/>
          <a:lstStyle>
            <a:lvl1pPr marL="0" indent="0" algn="ctr" defTabSz="1219200">
              <a:lnSpc>
                <a:spcPct val="100000"/>
              </a:lnSpc>
              <a:spcBef>
                <a:spcPts val="2000"/>
              </a:spcBef>
              <a:buSzTx/>
              <a:buNone/>
              <a:defRPr sz="8400">
                <a:solidFill>
                  <a:srgbClr val="888888"/>
                </a:solidFill>
                <a:latin typeface="Calibri"/>
                <a:ea typeface="Calibri"/>
                <a:cs typeface="Calibri"/>
                <a:sym typeface="Calibri"/>
              </a:defRPr>
            </a:lvl1pPr>
            <a:lvl2pPr marL="0" indent="457200" algn="ctr" defTabSz="1219200">
              <a:lnSpc>
                <a:spcPct val="100000"/>
              </a:lnSpc>
              <a:spcBef>
                <a:spcPts val="2000"/>
              </a:spcBef>
              <a:buSzTx/>
              <a:buNone/>
              <a:defRPr sz="8400">
                <a:solidFill>
                  <a:srgbClr val="888888"/>
                </a:solidFill>
                <a:latin typeface="Calibri"/>
                <a:ea typeface="Calibri"/>
                <a:cs typeface="Calibri"/>
                <a:sym typeface="Calibri"/>
              </a:defRPr>
            </a:lvl2pPr>
            <a:lvl3pPr marL="0" indent="914400" algn="ctr" defTabSz="1219200">
              <a:lnSpc>
                <a:spcPct val="100000"/>
              </a:lnSpc>
              <a:spcBef>
                <a:spcPts val="2000"/>
              </a:spcBef>
              <a:buSzTx/>
              <a:buNone/>
              <a:defRPr sz="8400">
                <a:solidFill>
                  <a:srgbClr val="888888"/>
                </a:solidFill>
                <a:latin typeface="Calibri"/>
                <a:ea typeface="Calibri"/>
                <a:cs typeface="Calibri"/>
                <a:sym typeface="Calibri"/>
              </a:defRPr>
            </a:lvl3pPr>
            <a:lvl4pPr marL="0" indent="1371600" algn="ctr" defTabSz="1219200">
              <a:lnSpc>
                <a:spcPct val="100000"/>
              </a:lnSpc>
              <a:spcBef>
                <a:spcPts val="2000"/>
              </a:spcBef>
              <a:buSzTx/>
              <a:buNone/>
              <a:defRPr sz="8400">
                <a:solidFill>
                  <a:srgbClr val="888888"/>
                </a:solidFill>
                <a:latin typeface="Calibri"/>
                <a:ea typeface="Calibri"/>
                <a:cs typeface="Calibri"/>
                <a:sym typeface="Calibri"/>
              </a:defRPr>
            </a:lvl4pPr>
            <a:lvl5pPr marL="0" indent="1828800" algn="ctr" defTabSz="1219200">
              <a:lnSpc>
                <a:spcPct val="100000"/>
              </a:lnSpc>
              <a:spcBef>
                <a:spcPts val="2000"/>
              </a:spcBef>
              <a:buSzTx/>
              <a:buNone/>
              <a:defRPr sz="8400">
                <a:solidFill>
                  <a:srgbClr val="888888"/>
                </a:solidFill>
                <a:latin typeface="Calibri"/>
                <a:ea typeface="Calibri"/>
                <a:cs typeface="Calibri"/>
                <a:sym typeface="Calibri"/>
              </a:defRPr>
            </a:lvl5pPr>
          </a:lstStyle>
          <a:p>
            <a:r>
              <a:t>Corpo livello uno</a:t>
            </a:r>
          </a:p>
          <a:p>
            <a:pPr lvl="1"/>
            <a:r>
              <a:t>Corpo livello due</a:t>
            </a:r>
          </a:p>
          <a:p>
            <a:pPr lvl="2"/>
            <a:r>
              <a:t>Corpo livello tre</a:t>
            </a:r>
          </a:p>
          <a:p>
            <a:pPr lvl="3"/>
            <a:r>
              <a:t>Corpo livello quattro</a:t>
            </a:r>
          </a:p>
          <a:p>
            <a:pPr lvl="4"/>
            <a:r>
              <a:t>Corpo livello cinque</a:t>
            </a:r>
          </a:p>
        </p:txBody>
      </p:sp>
      <p:sp>
        <p:nvSpPr>
          <p:cNvPr id="314" name="Numero diapositiva"/>
          <p:cNvSpPr txBox="1">
            <a:spLocks noGrp="1"/>
          </p:cNvSpPr>
          <p:nvPr>
            <p:ph type="sldNum" sz="quarter" idx="2"/>
          </p:nvPr>
        </p:nvSpPr>
        <p:spPr>
          <a:xfrm>
            <a:off x="22496303" y="12753103"/>
            <a:ext cx="668497" cy="649447"/>
          </a:xfrm>
          <a:prstGeom prst="rect">
            <a:avLst/>
          </a:prstGeom>
        </p:spPr>
        <p:txBody>
          <a:bodyPr lIns="121919" tIns="121919" rIns="121919" bIns="121919" anchor="ctr"/>
          <a:lstStyle>
            <a:lvl1pPr algn="r" defTabSz="1219200">
              <a:defRPr sz="3200">
                <a:solidFill>
                  <a:srgbClr val="888888"/>
                </a:solidFill>
                <a:latin typeface="Calibri"/>
                <a:ea typeface="Calibri"/>
                <a:cs typeface="Calibri"/>
                <a:sym typeface="Calibri"/>
              </a:defRPr>
            </a:lvl1pPr>
          </a:lstStyle>
          <a:p>
            <a:fld id="{86CB4B4D-7CA3-9044-876B-883B54F8677D}" type="slidenum">
              <a:t>‹N›</a:t>
            </a:fld>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tx">
  <p:cSld name="Titolo ed elenco">
    <p:spTree>
      <p:nvGrpSpPr>
        <p:cNvPr id="1" name=""/>
        <p:cNvGrpSpPr/>
        <p:nvPr/>
      </p:nvGrpSpPr>
      <p:grpSpPr>
        <a:xfrm>
          <a:off x="0" y="0"/>
          <a:ext cx="0" cy="0"/>
          <a:chOff x="0" y="0"/>
          <a:chExt cx="0" cy="0"/>
        </a:xfrm>
      </p:grpSpPr>
      <p:sp>
        <p:nvSpPr>
          <p:cNvPr id="337" name="Titolo"/>
          <p:cNvSpPr txBox="1">
            <a:spLocks noGrp="1"/>
          </p:cNvSpPr>
          <p:nvPr>
            <p:ph type="title" hasCustomPrompt="1"/>
          </p:nvPr>
        </p:nvSpPr>
        <p:spPr>
          <a:xfrm>
            <a:off x="1219200" y="774700"/>
            <a:ext cx="21945600" cy="1727200"/>
          </a:xfrm>
          <a:prstGeom prst="rect">
            <a:avLst/>
          </a:prstGeom>
        </p:spPr>
        <p:txBody>
          <a:bodyPr/>
          <a:lstStyle>
            <a:lvl1pPr algn="ctr" defTabSz="2438400">
              <a:defRPr sz="8400" b="0" spc="-84">
                <a:latin typeface="Canela Bold"/>
                <a:ea typeface="Canela Bold"/>
                <a:cs typeface="Canela Bold"/>
                <a:sym typeface="Canela Bold"/>
              </a:defRPr>
            </a:lvl1pPr>
          </a:lstStyle>
          <a:p>
            <a:r>
              <a:t>Titolo</a:t>
            </a:r>
          </a:p>
        </p:txBody>
      </p:sp>
      <p:sp>
        <p:nvSpPr>
          <p:cNvPr id="338" name="Corpo livello uno…"/>
          <p:cNvSpPr txBox="1">
            <a:spLocks noGrp="1"/>
          </p:cNvSpPr>
          <p:nvPr>
            <p:ph type="body" idx="1" hasCustomPrompt="1"/>
          </p:nvPr>
        </p:nvSpPr>
        <p:spPr>
          <a:xfrm>
            <a:off x="1219200" y="4013200"/>
            <a:ext cx="21948577" cy="8483600"/>
          </a:xfrm>
          <a:prstGeom prst="rect">
            <a:avLst/>
          </a:prstGeom>
        </p:spPr>
        <p:txBody>
          <a:bodyPr/>
          <a:lstStyle>
            <a:lvl1pPr marL="546100" indent="-546100">
              <a:spcBef>
                <a:spcPts val="2400"/>
              </a:spcBef>
              <a:buSzPct val="150000"/>
              <a:defRPr sz="4400">
                <a:latin typeface="Canela Text Regular"/>
                <a:ea typeface="Canela Text Regular"/>
                <a:cs typeface="Canela Text Regular"/>
                <a:sym typeface="Canela Text Regular"/>
              </a:defRPr>
            </a:lvl1pPr>
            <a:lvl2pPr marL="1092200" indent="-546100">
              <a:spcBef>
                <a:spcPts val="2400"/>
              </a:spcBef>
              <a:buSzPct val="150000"/>
              <a:defRPr sz="4400">
                <a:latin typeface="Canela Text Regular"/>
                <a:ea typeface="Canela Text Regular"/>
                <a:cs typeface="Canela Text Regular"/>
                <a:sym typeface="Canela Text Regular"/>
              </a:defRPr>
            </a:lvl2pPr>
            <a:lvl3pPr marL="1638300" indent="-546100">
              <a:spcBef>
                <a:spcPts val="2400"/>
              </a:spcBef>
              <a:buSzPct val="150000"/>
              <a:defRPr sz="4400">
                <a:latin typeface="Canela Text Regular"/>
                <a:ea typeface="Canela Text Regular"/>
                <a:cs typeface="Canela Text Regular"/>
                <a:sym typeface="Canela Text Regular"/>
              </a:defRPr>
            </a:lvl3pPr>
            <a:lvl4pPr marL="2184400" indent="-546100">
              <a:spcBef>
                <a:spcPts val="2400"/>
              </a:spcBef>
              <a:buSzPct val="150000"/>
              <a:defRPr sz="4400">
                <a:latin typeface="Canela Text Regular"/>
                <a:ea typeface="Canela Text Regular"/>
                <a:cs typeface="Canela Text Regular"/>
                <a:sym typeface="Canela Text Regular"/>
              </a:defRPr>
            </a:lvl4pPr>
            <a:lvl5pPr marL="2730500" indent="-546100">
              <a:spcBef>
                <a:spcPts val="2400"/>
              </a:spcBef>
              <a:buSzPct val="150000"/>
              <a:defRPr sz="4400">
                <a:latin typeface="Canela Text Regular"/>
                <a:ea typeface="Canela Text Regular"/>
                <a:cs typeface="Canela Text Regular"/>
                <a:sym typeface="Canela Text Regular"/>
              </a:defRPr>
            </a:lvl5pPr>
          </a:lstStyle>
          <a:p>
            <a:r>
              <a:t>Testo elenco puntato diapositiva</a:t>
            </a:r>
          </a:p>
          <a:p>
            <a:pPr lvl="1"/>
            <a:endParaRPr/>
          </a:p>
          <a:p>
            <a:pPr lvl="2"/>
            <a:endParaRPr/>
          </a:p>
          <a:p>
            <a:pPr lvl="3"/>
            <a:endParaRPr/>
          </a:p>
          <a:p>
            <a:pPr lvl="4"/>
            <a:endParaRPr/>
          </a:p>
        </p:txBody>
      </p:sp>
      <p:sp>
        <p:nvSpPr>
          <p:cNvPr id="339" name="Sottotitolo diapositiva"/>
          <p:cNvSpPr txBox="1">
            <a:spLocks noGrp="1"/>
          </p:cNvSpPr>
          <p:nvPr>
            <p:ph type="body" sz="quarter" idx="21" hasCustomPrompt="1"/>
          </p:nvPr>
        </p:nvSpPr>
        <p:spPr>
          <a:xfrm>
            <a:off x="1219200" y="2384648"/>
            <a:ext cx="21945602" cy="832613"/>
          </a:xfrm>
          <a:prstGeom prst="rect">
            <a:avLst/>
          </a:prstGeom>
        </p:spPr>
        <p:txBody>
          <a:bodyPr/>
          <a:lstStyle>
            <a:lvl1pPr marL="0" indent="0" algn="ctr" defTabSz="825500">
              <a:lnSpc>
                <a:spcPct val="100000"/>
              </a:lnSpc>
              <a:spcBef>
                <a:spcPts val="0"/>
              </a:spcBef>
              <a:buSzTx/>
              <a:buNone/>
              <a:defRPr sz="4400" spc="-44">
                <a:latin typeface="Graphik-SemiboldItalic"/>
                <a:ea typeface="Graphik-SemiboldItalic"/>
                <a:cs typeface="Graphik-SemiboldItalic"/>
                <a:sym typeface="Graphik Semibold"/>
              </a:defRPr>
            </a:lvl1pPr>
          </a:lstStyle>
          <a:p>
            <a:r>
              <a:t>Sottotitolo diapositiva</a:t>
            </a:r>
          </a:p>
        </p:txBody>
      </p:sp>
      <p:sp>
        <p:nvSpPr>
          <p:cNvPr id="340" name="Numero diapositiva"/>
          <p:cNvSpPr txBox="1">
            <a:spLocks noGrp="1"/>
          </p:cNvSpPr>
          <p:nvPr>
            <p:ph type="sldNum" sz="quarter" idx="2"/>
          </p:nvPr>
        </p:nvSpPr>
        <p:spPr>
          <a:xfrm>
            <a:off x="11997689" y="12700000"/>
            <a:ext cx="388621" cy="429261"/>
          </a:xfrm>
          <a:prstGeom prst="rect">
            <a:avLst/>
          </a:prstGeom>
        </p:spPr>
        <p:txBody>
          <a:bodyPr/>
          <a:lstStyle>
            <a:lvl1pPr>
              <a:defRPr sz="2000">
                <a:solidFill>
                  <a:srgbClr val="5E5E5E"/>
                </a:solidFill>
                <a:latin typeface="Graphik"/>
                <a:ea typeface="Graphik"/>
                <a:cs typeface="Graphik"/>
                <a:sym typeface="Graphik"/>
              </a:defRPr>
            </a:lvl1pPr>
          </a:lstStyle>
          <a:p>
            <a:fld id="{86CB4B4D-7CA3-9044-876B-883B54F8677D}" type="slidenum">
              <a:t>‹N›</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olo"/>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Titolo</a:t>
            </a:r>
          </a:p>
        </p:txBody>
      </p:sp>
      <p:sp>
        <p:nvSpPr>
          <p:cNvPr id="3" name="Corpo livello uno…"/>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Testo elenco puntato diapositiva</a:t>
            </a:r>
          </a:p>
          <a:p>
            <a:pPr lvl="1"/>
            <a:endParaRPr/>
          </a:p>
          <a:p>
            <a:pPr lvl="2"/>
            <a:endParaRPr/>
          </a:p>
          <a:p>
            <a:pPr lvl="3"/>
            <a:endParaRPr/>
          </a:p>
          <a:p>
            <a:pPr lvl="4"/>
            <a:endParaRPr/>
          </a:p>
        </p:txBody>
      </p:sp>
      <p:sp>
        <p:nvSpPr>
          <p:cNvPr id="4" name="Numero diapositiva"/>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‹N›</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70" r:id="rId21"/>
    <p:sldLayoutId id="2147483671" r:id="rId22"/>
    <p:sldLayoutId id="2147483673" r:id="rId23"/>
    <p:sldLayoutId id="2147483674" r:id="rId24"/>
    <p:sldLayoutId id="2147483675" r:id="rId25"/>
    <p:sldLayoutId id="2147483676" r:id="rId26"/>
    <p:sldLayoutId id="2147483677" r:id="rId27"/>
    <p:sldLayoutId id="2147483682" r:id="rId28"/>
    <p:sldLayoutId id="2147483685" r:id="rId29"/>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8" Type="http://schemas.openxmlformats.org/officeDocument/2006/relationships/video" Target="../media/media4.mp4"/><Relationship Id="rId13" Type="http://schemas.openxmlformats.org/officeDocument/2006/relationships/image" Target="../media/image13.png"/><Relationship Id="rId18" Type="http://schemas.openxmlformats.org/officeDocument/2006/relationships/image" Target="../media/image18.png"/><Relationship Id="rId3" Type="http://schemas.microsoft.com/office/2007/relationships/media" Target="../media/media2.mov"/><Relationship Id="rId7" Type="http://schemas.microsoft.com/office/2007/relationships/media" Target="../media/media4.mp4"/><Relationship Id="rId12" Type="http://schemas.openxmlformats.org/officeDocument/2006/relationships/image" Target="../media/image1.png"/><Relationship Id="rId17" Type="http://schemas.openxmlformats.org/officeDocument/2006/relationships/image" Target="../media/image17.png"/><Relationship Id="rId2" Type="http://schemas.openxmlformats.org/officeDocument/2006/relationships/video" Target="../media/media1.mov"/><Relationship Id="rId16" Type="http://schemas.openxmlformats.org/officeDocument/2006/relationships/image" Target="../media/image16.png"/><Relationship Id="rId1" Type="http://schemas.microsoft.com/office/2007/relationships/media" Target="../media/media1.mov"/><Relationship Id="rId6" Type="http://schemas.openxmlformats.org/officeDocument/2006/relationships/video" Target="../media/media3.mov"/><Relationship Id="rId11" Type="http://schemas.openxmlformats.org/officeDocument/2006/relationships/slideLayout" Target="../slideLayouts/slideLayout18.xml"/><Relationship Id="rId5" Type="http://schemas.microsoft.com/office/2007/relationships/media" Target="../media/media3.mov"/><Relationship Id="rId15" Type="http://schemas.openxmlformats.org/officeDocument/2006/relationships/image" Target="../media/image15.png"/><Relationship Id="rId10" Type="http://schemas.openxmlformats.org/officeDocument/2006/relationships/video" Target="../media/media5.mov"/><Relationship Id="rId4" Type="http://schemas.openxmlformats.org/officeDocument/2006/relationships/video" Target="../media/media2.mov"/><Relationship Id="rId9" Type="http://schemas.microsoft.com/office/2007/relationships/media" Target="../media/media5.mov"/><Relationship Id="rId1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8" Type="http://schemas.openxmlformats.org/officeDocument/2006/relationships/video" Target="../media/media1.mov"/><Relationship Id="rId13" Type="http://schemas.openxmlformats.org/officeDocument/2006/relationships/image" Target="../media/image14.png"/><Relationship Id="rId3" Type="http://schemas.microsoft.com/office/2007/relationships/media" Target="../media/media7.mov"/><Relationship Id="rId7" Type="http://schemas.microsoft.com/office/2007/relationships/media" Target="../media/media1.mov"/><Relationship Id="rId12" Type="http://schemas.openxmlformats.org/officeDocument/2006/relationships/image" Target="../media/image32.png"/><Relationship Id="rId2" Type="http://schemas.openxmlformats.org/officeDocument/2006/relationships/video" Target="../media/media6.mov"/><Relationship Id="rId1" Type="http://schemas.microsoft.com/office/2007/relationships/media" Target="../media/media6.mov"/><Relationship Id="rId6" Type="http://schemas.openxmlformats.org/officeDocument/2006/relationships/video" Target="../media/media8.mov"/><Relationship Id="rId11" Type="http://schemas.openxmlformats.org/officeDocument/2006/relationships/image" Target="../media/image31.png"/><Relationship Id="rId5" Type="http://schemas.microsoft.com/office/2007/relationships/media" Target="../media/media8.mov"/><Relationship Id="rId10" Type="http://schemas.openxmlformats.org/officeDocument/2006/relationships/image" Target="../media/image30.png"/><Relationship Id="rId4" Type="http://schemas.openxmlformats.org/officeDocument/2006/relationships/video" Target="../media/media7.mov"/><Relationship Id="rId9"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8" Type="http://schemas.openxmlformats.org/officeDocument/2006/relationships/video" Target="../media/media12.mov"/><Relationship Id="rId13" Type="http://schemas.openxmlformats.org/officeDocument/2006/relationships/image" Target="../media/image40.png"/><Relationship Id="rId3" Type="http://schemas.microsoft.com/office/2007/relationships/media" Target="../media/media10.mov"/><Relationship Id="rId7" Type="http://schemas.microsoft.com/office/2007/relationships/media" Target="../media/media12.mov"/><Relationship Id="rId12" Type="http://schemas.openxmlformats.org/officeDocument/2006/relationships/image" Target="../media/image39.jpeg"/><Relationship Id="rId2" Type="http://schemas.openxmlformats.org/officeDocument/2006/relationships/video" Target="../media/media9.mov"/><Relationship Id="rId1" Type="http://schemas.microsoft.com/office/2007/relationships/media" Target="../media/media9.mov"/><Relationship Id="rId6" Type="http://schemas.openxmlformats.org/officeDocument/2006/relationships/video" Target="../media/media11.mov"/><Relationship Id="rId11" Type="http://schemas.openxmlformats.org/officeDocument/2006/relationships/image" Target="../media/image38.png"/><Relationship Id="rId5" Type="http://schemas.microsoft.com/office/2007/relationships/media" Target="../media/media11.mov"/><Relationship Id="rId10" Type="http://schemas.openxmlformats.org/officeDocument/2006/relationships/image" Target="../media/image37.png"/><Relationship Id="rId4" Type="http://schemas.openxmlformats.org/officeDocument/2006/relationships/video" Target="../media/media10.mov"/><Relationship Id="rId9" Type="http://schemas.openxmlformats.org/officeDocument/2006/relationships/slideLayout" Target="../slideLayouts/slideLayout22.xml"/><Relationship Id="rId14" Type="http://schemas.openxmlformats.org/officeDocument/2006/relationships/image" Target="../media/image41.png"/></Relationships>
</file>

<file path=ppt/slides/_rels/slide20.xml.rels><?xml version="1.0" encoding="UTF-8" standalone="yes"?>
<Relationships xmlns="http://schemas.openxmlformats.org/package/2006/relationships"><Relationship Id="rId8" Type="http://schemas.openxmlformats.org/officeDocument/2006/relationships/video" Target="../media/media10.mov"/><Relationship Id="rId13" Type="http://schemas.openxmlformats.org/officeDocument/2006/relationships/image" Target="../media/image39.jpeg"/><Relationship Id="rId3" Type="http://schemas.microsoft.com/office/2007/relationships/media" Target="../media/media14.mov"/><Relationship Id="rId7" Type="http://schemas.microsoft.com/office/2007/relationships/media" Target="../media/media10.mov"/><Relationship Id="rId12" Type="http://schemas.openxmlformats.org/officeDocument/2006/relationships/image" Target="../media/image43.png"/><Relationship Id="rId2" Type="http://schemas.openxmlformats.org/officeDocument/2006/relationships/video" Target="../media/media13.mov"/><Relationship Id="rId1" Type="http://schemas.microsoft.com/office/2007/relationships/media" Target="../media/media13.mov"/><Relationship Id="rId6" Type="http://schemas.openxmlformats.org/officeDocument/2006/relationships/video" Target="../media/media15.mov"/><Relationship Id="rId11" Type="http://schemas.openxmlformats.org/officeDocument/2006/relationships/image" Target="../media/image42.png"/><Relationship Id="rId5" Type="http://schemas.microsoft.com/office/2007/relationships/media" Target="../media/media15.mov"/><Relationship Id="rId15" Type="http://schemas.openxmlformats.org/officeDocument/2006/relationships/image" Target="../media/image38.png"/><Relationship Id="rId10" Type="http://schemas.openxmlformats.org/officeDocument/2006/relationships/notesSlide" Target="../notesSlides/notesSlide8.xml"/><Relationship Id="rId4" Type="http://schemas.openxmlformats.org/officeDocument/2006/relationships/video" Target="../media/media14.mov"/><Relationship Id="rId9" Type="http://schemas.openxmlformats.org/officeDocument/2006/relationships/slideLayout" Target="../slideLayouts/slideLayout22.xml"/><Relationship Id="rId14" Type="http://schemas.openxmlformats.org/officeDocument/2006/relationships/image" Target="../media/image44.png"/></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6.mov"/><Relationship Id="rId1" Type="http://schemas.microsoft.com/office/2007/relationships/media" Target="../media/media16.mov"/><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54.png"/><Relationship Id="rId2" Type="http://schemas.openxmlformats.org/officeDocument/2006/relationships/video" Target="../media/media17.mov"/><Relationship Id="rId1" Type="http://schemas.microsoft.com/office/2007/relationships/media" Target="../media/media17.mov"/><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35.pn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8" Type="http://schemas.openxmlformats.org/officeDocument/2006/relationships/image" Target="../media/image61.png"/><Relationship Id="rId3" Type="http://schemas.microsoft.com/office/2007/relationships/media" Target="../media/media19.mp4"/><Relationship Id="rId7" Type="http://schemas.openxmlformats.org/officeDocument/2006/relationships/image" Target="../media/image60.pn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59.png"/><Relationship Id="rId5" Type="http://schemas.openxmlformats.org/officeDocument/2006/relationships/slideLayout" Target="../slideLayouts/slideLayout5.xml"/><Relationship Id="rId4" Type="http://schemas.openxmlformats.org/officeDocument/2006/relationships/video" Target="../media/media19.mp4"/><Relationship Id="rId9" Type="http://schemas.openxmlformats.org/officeDocument/2006/relationships/image" Target="../media/image62.png"/></Relationships>
</file>

<file path=ppt/slides/_rels/slide3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64.png"/></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70.emf"/><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74.jpeg"/></Relationships>
</file>

<file path=ppt/slides/_rels/slide4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76.png"/></Relationships>
</file>

<file path=ppt/slides/_rels/slide4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png"/><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_rels/slide4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2.xml"/><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slideLayout" Target="../slideLayouts/slideLayout29.xml"/><Relationship Id="rId7" Type="http://schemas.openxmlformats.org/officeDocument/2006/relationships/image" Target="../media/image82.png"/><Relationship Id="rId2" Type="http://schemas.openxmlformats.org/officeDocument/2006/relationships/video" Target="../media/media20.m4v"/><Relationship Id="rId1" Type="http://schemas.microsoft.com/office/2007/relationships/media" Target="../media/media20.m4v"/><Relationship Id="rId6" Type="http://schemas.openxmlformats.org/officeDocument/2006/relationships/image" Target="../media/image81.jpeg"/><Relationship Id="rId5" Type="http://schemas.openxmlformats.org/officeDocument/2006/relationships/image" Target="../media/image80.png"/><Relationship Id="rId4" Type="http://schemas.openxmlformats.org/officeDocument/2006/relationships/notesSlide" Target="../notesSlides/notesSlide23.xml"/><Relationship Id="rId9" Type="http://schemas.openxmlformats.org/officeDocument/2006/relationships/image" Target="../media/image84.png"/></Relationships>
</file>

<file path=ppt/slides/_rels/slide51.xml.rels><?xml version="1.0" encoding="UTF-8" standalone="yes"?>
<Relationships xmlns="http://schemas.openxmlformats.org/package/2006/relationships"><Relationship Id="rId8" Type="http://schemas.openxmlformats.org/officeDocument/2006/relationships/video" Target="../media/media24.m4v"/><Relationship Id="rId13" Type="http://schemas.openxmlformats.org/officeDocument/2006/relationships/image" Target="../media/image85.png"/><Relationship Id="rId3" Type="http://schemas.microsoft.com/office/2007/relationships/media" Target="../media/media22.m4v"/><Relationship Id="rId7" Type="http://schemas.microsoft.com/office/2007/relationships/media" Target="../media/media24.m4v"/><Relationship Id="rId12" Type="http://schemas.openxmlformats.org/officeDocument/2006/relationships/notesSlide" Target="../notesSlides/notesSlide24.xml"/><Relationship Id="rId17" Type="http://schemas.openxmlformats.org/officeDocument/2006/relationships/image" Target="../media/image89.png"/><Relationship Id="rId2" Type="http://schemas.openxmlformats.org/officeDocument/2006/relationships/video" Target="../media/media21.m4v"/><Relationship Id="rId16" Type="http://schemas.openxmlformats.org/officeDocument/2006/relationships/image" Target="../media/image88.png"/><Relationship Id="rId1" Type="http://schemas.microsoft.com/office/2007/relationships/media" Target="../media/media21.m4v"/><Relationship Id="rId6" Type="http://schemas.openxmlformats.org/officeDocument/2006/relationships/video" Target="../media/media23.m4v"/><Relationship Id="rId11" Type="http://schemas.openxmlformats.org/officeDocument/2006/relationships/slideLayout" Target="../slideLayouts/slideLayout5.xml"/><Relationship Id="rId5" Type="http://schemas.microsoft.com/office/2007/relationships/media" Target="../media/media23.m4v"/><Relationship Id="rId15" Type="http://schemas.openxmlformats.org/officeDocument/2006/relationships/image" Target="../media/image87.png"/><Relationship Id="rId10" Type="http://schemas.openxmlformats.org/officeDocument/2006/relationships/video" Target="../media/media25.m4v"/><Relationship Id="rId4" Type="http://schemas.openxmlformats.org/officeDocument/2006/relationships/video" Target="../media/media22.m4v"/><Relationship Id="rId9" Type="http://schemas.microsoft.com/office/2007/relationships/media" Target="../media/media25.m4v"/><Relationship Id="rId14" Type="http://schemas.openxmlformats.org/officeDocument/2006/relationships/image" Target="../media/image86.png"/></Relationships>
</file>

<file path=ppt/slides/_rels/slide5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6.xml"/><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6.avi"/><Relationship Id="rId1" Type="http://schemas.microsoft.com/office/2007/relationships/media" Target="../media/media26.avi"/><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notesSlide" Target="../notesSlides/notesSlide27.xml"/></Relationships>
</file>

<file path=ppt/slides/_rels/slide5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8.xml"/><Relationship Id="rId1" Type="http://schemas.openxmlformats.org/officeDocument/2006/relationships/slideLayout" Target="../slideLayouts/slideLayout29.xml"/><Relationship Id="rId4" Type="http://schemas.openxmlformats.org/officeDocument/2006/relationships/image" Target="../media/image94.png"/></Relationships>
</file>

<file path=ppt/slides/_rels/slide56.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8" Type="http://schemas.openxmlformats.org/officeDocument/2006/relationships/image" Target="../media/image97.png"/><Relationship Id="rId3" Type="http://schemas.microsoft.com/office/2007/relationships/media" Target="../media/media28.mov"/><Relationship Id="rId7" Type="http://schemas.openxmlformats.org/officeDocument/2006/relationships/image" Target="../media/image96.png"/><Relationship Id="rId2" Type="http://schemas.openxmlformats.org/officeDocument/2006/relationships/video" Target="../media/media27.mov"/><Relationship Id="rId1" Type="http://schemas.microsoft.com/office/2007/relationships/media" Target="../media/media27.mov"/><Relationship Id="rId6" Type="http://schemas.openxmlformats.org/officeDocument/2006/relationships/notesSlide" Target="../notesSlides/notesSlide29.xml"/><Relationship Id="rId5" Type="http://schemas.openxmlformats.org/officeDocument/2006/relationships/slideLayout" Target="../slideLayouts/slideLayout5.xml"/><Relationship Id="rId4" Type="http://schemas.openxmlformats.org/officeDocument/2006/relationships/video" Target="../media/media28.mov"/></Relationships>
</file>

<file path=ppt/slides/_rels/slide58.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slideLayout" Target="../slideLayouts/slideLayout17.xml"/><Relationship Id="rId7" Type="http://schemas.openxmlformats.org/officeDocument/2006/relationships/image" Target="../media/image100.png"/><Relationship Id="rId2" Type="http://schemas.openxmlformats.org/officeDocument/2006/relationships/video" Target="../media/media29.mov"/><Relationship Id="rId1" Type="http://schemas.microsoft.com/office/2007/relationships/media" Target="../media/media29.mov"/><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notesSlide" Target="../notesSlides/notesSlide30.xml"/></Relationships>
</file>

<file path=ppt/slides/_rels/slide5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 name="Giovanni Ferrari…"/>
          <p:cNvSpPr txBox="1">
            <a:spLocks noGrp="1"/>
          </p:cNvSpPr>
          <p:nvPr>
            <p:ph type="body" idx="21"/>
          </p:nvPr>
        </p:nvSpPr>
        <p:spPr>
          <a:xfrm>
            <a:off x="1206499" y="10871083"/>
            <a:ext cx="10556442" cy="1782209"/>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pPr defTabSz="569594">
              <a:defRPr sz="2760" b="0">
                <a:latin typeface="Canela Text Regular"/>
                <a:ea typeface="Canela Text Regular"/>
                <a:cs typeface="Canela Text Regular"/>
                <a:sym typeface="Canela Text Regular"/>
              </a:defRPr>
            </a:pPr>
            <a:r>
              <a:t>Giovanni Ferrari</a:t>
            </a:r>
          </a:p>
          <a:p>
            <a:pPr defTabSz="569594">
              <a:defRPr sz="2760" b="0">
                <a:latin typeface="Canela Text Regular"/>
                <a:ea typeface="Canela Text Regular"/>
                <a:cs typeface="Canela Text Regular"/>
                <a:sym typeface="Canela Text Regular"/>
              </a:defRPr>
            </a:pPr>
            <a:r>
              <a:t>SC Pneumologia e Unità di Terapia Semi-Intensiva Pneumologica</a:t>
            </a:r>
          </a:p>
          <a:p>
            <a:pPr defTabSz="569594">
              <a:defRPr sz="2760" b="0">
                <a:latin typeface="Canela Text Regular"/>
                <a:ea typeface="Canela Text Regular"/>
                <a:cs typeface="Canela Text Regular"/>
                <a:sym typeface="Canela Text Regular"/>
              </a:defRPr>
            </a:pPr>
            <a:r>
              <a:t>AO Ordine Mauriziano - Torino</a:t>
            </a:r>
          </a:p>
        </p:txBody>
      </p:sp>
      <p:sp>
        <p:nvSpPr>
          <p:cNvPr id="350" name="Ecografia toracica nel paziente respiratorio acuto"/>
          <p:cNvSpPr txBox="1">
            <a:spLocks noGrp="1"/>
          </p:cNvSpPr>
          <p:nvPr>
            <p:ph type="ctrTitle"/>
          </p:nvPr>
        </p:nvSpPr>
        <p:spPr>
          <a:prstGeom prst="rect">
            <a:avLst/>
          </a:prstGeom>
        </p:spPr>
        <p:txBody>
          <a:bodyPr/>
          <a:lstStyle>
            <a:lvl1pPr>
              <a:defRPr b="0" i="1">
                <a:solidFill>
                  <a:srgbClr val="FF2600"/>
                </a:solidFill>
                <a:latin typeface="Canela Text Bold"/>
                <a:ea typeface="Canela Text Bold"/>
                <a:cs typeface="Canela Text Bold"/>
                <a:sym typeface="Canela Text Bold"/>
              </a:defRPr>
            </a:lvl1pPr>
          </a:lstStyle>
          <a:p>
            <a:r>
              <a:t>Ecografia toracica nel paziente respiratorio acuto</a:t>
            </a:r>
          </a:p>
        </p:txBody>
      </p:sp>
      <p:pic>
        <p:nvPicPr>
          <p:cNvPr id="351" name="Screenshot 2026-05-08 alle 16.02.18.png" descr="Screenshot 2026-05-08 alle 16.02.18.png"/>
          <p:cNvPicPr>
            <a:picLocks noChangeAspect="1"/>
          </p:cNvPicPr>
          <p:nvPr/>
        </p:nvPicPr>
        <p:blipFill>
          <a:blip r:embed="rId2"/>
          <a:stretch>
            <a:fillRect/>
          </a:stretch>
        </p:blipFill>
        <p:spPr>
          <a:xfrm>
            <a:off x="14226768" y="6380309"/>
            <a:ext cx="9871459" cy="7032963"/>
          </a:xfrm>
          <a:prstGeom prst="rect">
            <a:avLst/>
          </a:prstGeom>
          <a:ln w="12700">
            <a:miter lim="400000"/>
          </a:ln>
        </p:spPr>
      </p:pic>
      <p:pic>
        <p:nvPicPr>
          <p:cNvPr id="352" name="Schermata 2020-05-02 alle 17.30.28.png" descr="Schermata 2020-05-02 alle 17.30.28.png"/>
          <p:cNvPicPr>
            <a:picLocks noChangeAspect="1"/>
          </p:cNvPicPr>
          <p:nvPr/>
        </p:nvPicPr>
        <p:blipFill>
          <a:blip r:embed="rId3"/>
          <a:stretch>
            <a:fillRect/>
          </a:stretch>
        </p:blipFill>
        <p:spPr>
          <a:xfrm>
            <a:off x="12128366" y="10871083"/>
            <a:ext cx="1732977" cy="1782209"/>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 name="Monitor aerazione polmonare.…"/>
          <p:cNvSpPr txBox="1">
            <a:spLocks noGrp="1"/>
          </p:cNvSpPr>
          <p:nvPr>
            <p:ph type="body" idx="1"/>
          </p:nvPr>
        </p:nvSpPr>
        <p:spPr>
          <a:xfrm>
            <a:off x="1206500" y="3484799"/>
            <a:ext cx="21971001" cy="8256012"/>
          </a:xfrm>
          <a:prstGeom prst="rect">
            <a:avLst/>
          </a:prstGeom>
        </p:spPr>
        <p:txBody>
          <a:bodyPr/>
          <a:lstStyle/>
          <a:p>
            <a:pPr>
              <a:defRPr>
                <a:latin typeface="Canela Text Regular"/>
                <a:ea typeface="Canela Text Regular"/>
                <a:cs typeface="Canela Text Regular"/>
                <a:sym typeface="Canela Text Regular"/>
              </a:defRPr>
            </a:pPr>
            <a:r>
              <a:t>Monitor aerazione polmonare.</a:t>
            </a:r>
          </a:p>
          <a:p>
            <a:pPr>
              <a:defRPr>
                <a:latin typeface="Canela Text Regular"/>
                <a:ea typeface="Canela Text Regular"/>
                <a:cs typeface="Canela Text Regular"/>
                <a:sym typeface="Canela Text Regular"/>
              </a:defRPr>
            </a:pPr>
            <a:r>
              <a:t>Ecografia nel paziente ventilato.</a:t>
            </a:r>
          </a:p>
          <a:p>
            <a:pPr>
              <a:defRPr>
                <a:latin typeface="Canela Text Regular"/>
                <a:ea typeface="Canela Text Regular"/>
                <a:cs typeface="Canela Text Regular"/>
                <a:sym typeface="Canela Text Regular"/>
              </a:defRPr>
            </a:pPr>
            <a:r>
              <a:t>Valutazione della gestione dei fluidi.</a:t>
            </a:r>
          </a:p>
          <a:p>
            <a:pPr>
              <a:defRPr>
                <a:latin typeface="Canela Text Regular"/>
                <a:ea typeface="Canela Text Regular"/>
                <a:cs typeface="Canela Text Regular"/>
                <a:sym typeface="Canela Text Regular"/>
              </a:defRPr>
            </a:pPr>
            <a:r>
              <a:t>Asicnronie paziente-ventilatore.</a:t>
            </a:r>
          </a:p>
          <a:p>
            <a:pPr>
              <a:defRPr>
                <a:latin typeface="Canela Text Regular"/>
                <a:ea typeface="Canela Text Regular"/>
                <a:cs typeface="Canela Text Regular"/>
                <a:sym typeface="Canela Text Regular"/>
              </a:defRPr>
            </a:pPr>
            <a:r>
              <a:t>Ecografia del diaframma.</a:t>
            </a:r>
          </a:p>
          <a:p>
            <a:pPr>
              <a:defRPr>
                <a:latin typeface="Canela Text Regular"/>
                <a:ea typeface="Canela Text Regular"/>
                <a:cs typeface="Canela Text Regular"/>
                <a:sym typeface="Canela Text Regular"/>
              </a:defRPr>
            </a:pPr>
            <a:r>
              <a:t>Rapid Ultrasound for Shock and Hypotension.</a:t>
            </a:r>
          </a:p>
        </p:txBody>
      </p:sp>
      <p:sp>
        <p:nvSpPr>
          <p:cNvPr id="355" name="Rettangolo"/>
          <p:cNvSpPr/>
          <p:nvPr/>
        </p:nvSpPr>
        <p:spPr>
          <a:xfrm>
            <a:off x="401323" y="364386"/>
            <a:ext cx="23581354"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356" name="Agenda"/>
          <p:cNvSpPr txBox="1"/>
          <p:nvPr/>
        </p:nvSpPr>
        <p:spPr>
          <a:xfrm>
            <a:off x="883247" y="494434"/>
            <a:ext cx="2189989"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Agenda</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 name="IMG_0200.JPG" descr="IMG_0200.JPG"/>
          <p:cNvPicPr>
            <a:picLocks noChangeAspect="1"/>
          </p:cNvPicPr>
          <p:nvPr/>
        </p:nvPicPr>
        <p:blipFill>
          <a:blip r:embed="rId2"/>
          <a:stretch>
            <a:fillRect/>
          </a:stretch>
        </p:blipFill>
        <p:spPr>
          <a:xfrm>
            <a:off x="4172229" y="0"/>
            <a:ext cx="16039542" cy="137160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358"/>
                                        </p:tgtEl>
                                        <p:attrNameLst>
                                          <p:attrName>style.visibility</p:attrName>
                                        </p:attrNameLst>
                                      </p:cBhvr>
                                      <p:to>
                                        <p:strVal val="visible"/>
                                      </p:to>
                                    </p:set>
                                    <p:animEffect transition="in" filter="box(out)">
                                      <p:cBhvr>
                                        <p:cTn id="7" dur="4000"/>
                                        <p:tgtEl>
                                          <p:spTgt spid="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 grpId="1"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0" name="Screenshot 2025-09-18 alle 15.05.55.png" descr="Screenshot 2025-09-18 alle 15.05.55.png"/>
          <p:cNvPicPr>
            <a:picLocks noChangeAspect="1"/>
          </p:cNvPicPr>
          <p:nvPr/>
        </p:nvPicPr>
        <p:blipFill>
          <a:blip r:embed="rId3"/>
          <a:stretch>
            <a:fillRect/>
          </a:stretch>
        </p:blipFill>
        <p:spPr>
          <a:xfrm>
            <a:off x="1117982" y="1221721"/>
            <a:ext cx="22148036" cy="11272558"/>
          </a:xfrm>
          <a:prstGeom prst="rect">
            <a:avLst/>
          </a:prstGeom>
          <a:ln w="12700">
            <a:miter lim="400000"/>
          </a:ln>
        </p:spPr>
      </p:pic>
      <p:sp>
        <p:nvSpPr>
          <p:cNvPr id="361" name="Rettangolo"/>
          <p:cNvSpPr/>
          <p:nvPr/>
        </p:nvSpPr>
        <p:spPr>
          <a:xfrm>
            <a:off x="19203821" y="6848763"/>
            <a:ext cx="3660187" cy="508350"/>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362" name="Rettangolo"/>
          <p:cNvSpPr/>
          <p:nvPr/>
        </p:nvSpPr>
        <p:spPr>
          <a:xfrm>
            <a:off x="17470049" y="7282695"/>
            <a:ext cx="3660188" cy="508350"/>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Rettangolo"/>
          <p:cNvSpPr/>
          <p:nvPr/>
        </p:nvSpPr>
        <p:spPr>
          <a:xfrm>
            <a:off x="3048000" y="-33338"/>
            <a:ext cx="18288000" cy="1422401"/>
          </a:xfrm>
          <a:prstGeom prst="rect">
            <a:avLst/>
          </a:prstGeom>
          <a:solidFill>
            <a:srgbClr val="253C68"/>
          </a:solidFill>
          <a:ln w="101600"/>
          <a:effectLst>
            <a:outerShdw blurRad="101600" dist="76200" dir="1860000" rotWithShape="0">
              <a:srgbClr val="000000">
                <a:alpha val="43000"/>
              </a:srgbClr>
            </a:outerShdw>
          </a:effectLst>
        </p:spPr>
        <p:txBody>
          <a:bodyPr lIns="76200" tIns="76200" rIns="76200" bIns="76200" anchor="ctr"/>
          <a:lstStyle/>
          <a:p>
            <a:pPr defTabSz="1828800">
              <a:lnSpc>
                <a:spcPct val="100000"/>
              </a:lnSpc>
              <a:spcBef>
                <a:spcPts val="0"/>
              </a:spcBef>
              <a:buClr>
                <a:srgbClr val="000000"/>
              </a:buClr>
              <a:defRPr sz="3600" i="1">
                <a:uFill>
                  <a:solidFill>
                    <a:srgbClr val="000000"/>
                  </a:solidFill>
                </a:uFill>
                <a:latin typeface="Arial Narrow"/>
                <a:ea typeface="Arial Narrow"/>
                <a:cs typeface="Arial Narrow"/>
                <a:sym typeface="Arial Narrow"/>
              </a:defRPr>
            </a:pPr>
            <a:endParaRPr/>
          </a:p>
        </p:txBody>
      </p:sp>
      <p:pic>
        <p:nvPicPr>
          <p:cNvPr id="367" name="droppedImage.tiff" descr="droppedImage.tiff"/>
          <p:cNvPicPr>
            <a:picLocks noChangeAspect="1"/>
          </p:cNvPicPr>
          <p:nvPr/>
        </p:nvPicPr>
        <p:blipFill>
          <a:blip r:embed="rId12">
            <a:alphaModFix amt="20000"/>
          </a:blip>
          <a:srcRect l="1287" t="4233" b="4277"/>
          <a:stretch>
            <a:fillRect/>
          </a:stretch>
        </p:blipFill>
        <p:spPr>
          <a:xfrm>
            <a:off x="5867226" y="2655816"/>
            <a:ext cx="12182065" cy="8542613"/>
          </a:xfrm>
          <a:prstGeom prst="rect">
            <a:avLst/>
          </a:prstGeom>
          <a:ln w="12700">
            <a:miter lim="400000"/>
          </a:ln>
        </p:spPr>
      </p:pic>
      <p:sp>
        <p:nvSpPr>
          <p:cNvPr id="368" name="A Systematic Approach"/>
          <p:cNvSpPr/>
          <p:nvPr/>
        </p:nvSpPr>
        <p:spPr>
          <a:xfrm>
            <a:off x="3392184" y="-127000"/>
            <a:ext cx="19481801" cy="1625600"/>
          </a:xfrm>
          <a:prstGeom prst="rect">
            <a:avLst/>
          </a:prstGeom>
          <a:ln w="25400" cap="rnd"/>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6200" tIns="76200" rIns="76200" bIns="76200">
            <a:spAutoFit/>
          </a:bodyPr>
          <a:lstStyle>
            <a:lvl1pPr defTabSz="1828800">
              <a:lnSpc>
                <a:spcPct val="100000"/>
              </a:lnSpc>
              <a:spcBef>
                <a:spcPts val="0"/>
              </a:spcBef>
              <a:buClr>
                <a:srgbClr val="DA1E00"/>
              </a:buClr>
              <a:defRPr sz="8800" b="1" cap="small">
                <a:solidFill>
                  <a:srgbClr val="FFFFFF"/>
                </a:solidFill>
                <a:uFill>
                  <a:solidFill>
                    <a:srgbClr val="FFFFFF"/>
                  </a:solidFill>
                </a:uFill>
                <a:latin typeface="Arial Hebrew"/>
                <a:ea typeface="Arial Hebrew"/>
                <a:cs typeface="Arial Hebrew"/>
                <a:sym typeface="Arial Hebrew"/>
              </a:defRPr>
            </a:lvl1pPr>
          </a:lstStyle>
          <a:p>
            <a:pPr>
              <a:defRPr sz="3600" b="0" cap="none"/>
            </a:pPr>
            <a:r>
              <a:rPr sz="8800" b="1" cap="small"/>
              <a:t>A Systematic Approach</a:t>
            </a:r>
          </a:p>
        </p:txBody>
      </p:sp>
      <p:pic>
        <p:nvPicPr>
          <p:cNvPr id="369" name="Single scan area.key.pdf" descr="Single scan area.key.pdf"/>
          <p:cNvPicPr>
            <a:picLocks noChangeAspect="1"/>
          </p:cNvPicPr>
          <p:nvPr/>
        </p:nvPicPr>
        <p:blipFill>
          <a:blip r:embed="rId13"/>
          <a:stretch>
            <a:fillRect/>
          </a:stretch>
        </p:blipFill>
        <p:spPr>
          <a:xfrm>
            <a:off x="3175000" y="1270000"/>
            <a:ext cx="18008600" cy="12674600"/>
          </a:xfrm>
          <a:prstGeom prst="rect">
            <a:avLst/>
          </a:prstGeom>
          <a:ln w="12700">
            <a:miter lim="400000"/>
          </a:ln>
        </p:spPr>
      </p:pic>
      <p:sp>
        <p:nvSpPr>
          <p:cNvPr id="370" name="SINGLE AREA SCAN"/>
          <p:cNvSpPr/>
          <p:nvPr/>
        </p:nvSpPr>
        <p:spPr>
          <a:xfrm>
            <a:off x="4216400" y="1473200"/>
            <a:ext cx="15722600" cy="10795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6200" tIns="76200" rIns="76200" bIns="76200">
            <a:spAutoFit/>
          </a:bodyPr>
          <a:lstStyle>
            <a:lvl1pPr algn="ctr" defTabSz="1828800">
              <a:lnSpc>
                <a:spcPct val="100000"/>
              </a:lnSpc>
              <a:spcBef>
                <a:spcPts val="0"/>
              </a:spcBef>
              <a:buClr>
                <a:srgbClr val="D81E00"/>
              </a:buClr>
              <a:buFont typeface="Calibri"/>
              <a:defRPr sz="5800" b="1" i="1">
                <a:solidFill>
                  <a:srgbClr val="D81E00"/>
                </a:solidFill>
                <a:uFill>
                  <a:solidFill>
                    <a:srgbClr val="D81E00"/>
                  </a:solidFill>
                </a:uFill>
                <a:latin typeface="Calibri"/>
                <a:ea typeface="Calibri"/>
                <a:cs typeface="Calibri"/>
                <a:sym typeface="Calibri"/>
              </a:defRPr>
            </a:lvl1pPr>
          </a:lstStyle>
          <a:p>
            <a:pPr>
              <a:defRPr sz="3600" b="0">
                <a:solidFill>
                  <a:srgbClr val="000000"/>
                </a:solidFill>
                <a:uFill>
                  <a:solidFill>
                    <a:srgbClr val="000000"/>
                  </a:solidFill>
                </a:uFill>
                <a:latin typeface="Arial Narrow"/>
                <a:ea typeface="Arial Narrow"/>
                <a:cs typeface="Arial Narrow"/>
                <a:sym typeface="Arial Narrow"/>
              </a:defRPr>
            </a:pPr>
            <a:r>
              <a:rPr sz="5800" b="1">
                <a:solidFill>
                  <a:srgbClr val="D81E00"/>
                </a:solidFill>
                <a:uFill>
                  <a:solidFill>
                    <a:srgbClr val="D81E00"/>
                  </a:solidFill>
                </a:uFill>
                <a:latin typeface="Calibri"/>
                <a:ea typeface="Calibri"/>
                <a:cs typeface="Calibri"/>
                <a:sym typeface="Calibri"/>
              </a:rPr>
              <a:t>SINGLE AREA SCAN</a:t>
            </a:r>
          </a:p>
        </p:txBody>
      </p:sp>
      <p:pic>
        <p:nvPicPr>
          <p:cNvPr id="371" name="Normale.mov" descr="Normale.mov"/>
          <p:cNvPicPr>
            <a:picLocks/>
          </p:cNvPicPr>
          <p:nvPr>
            <a:videoFile r:link="rId2"/>
            <p:extLst>
              <p:ext uri="{DAA4B4D4-6D71-4841-9C94-3DE7FCFB9230}">
                <p14:media xmlns:p14="http://schemas.microsoft.com/office/powerpoint/2010/main" r:embed="rId1"/>
              </p:ext>
            </p:extLst>
          </p:nvPr>
        </p:nvPicPr>
        <p:blipFill>
          <a:blip r:embed="rId14"/>
          <a:stretch>
            <a:fillRect/>
          </a:stretch>
        </p:blipFill>
        <p:spPr>
          <a:xfrm>
            <a:off x="9551928" y="4911860"/>
            <a:ext cx="5997497" cy="4887960"/>
          </a:xfrm>
          <a:prstGeom prst="rect">
            <a:avLst/>
          </a:prstGeom>
          <a:ln w="12700">
            <a:miter lim="400000"/>
          </a:ln>
        </p:spPr>
      </p:pic>
      <p:pic>
        <p:nvPicPr>
          <p:cNvPr id="372" name="_20140818231837_2320410 (convertito).mov" descr="_20140818231837_2320410 (convertito).mov"/>
          <p:cNvPicPr>
            <a:picLocks/>
          </p:cNvPicPr>
          <p:nvPr>
            <a:videoFile r:link="rId4"/>
            <p:extLst>
              <p:ext uri="{DAA4B4D4-6D71-4841-9C94-3DE7FCFB9230}">
                <p14:media xmlns:p14="http://schemas.microsoft.com/office/powerpoint/2010/main" r:embed="rId3"/>
              </p:ext>
            </p:extLst>
          </p:nvPr>
        </p:nvPicPr>
        <p:blipFill>
          <a:blip r:embed="rId15"/>
          <a:stretch>
            <a:fillRect/>
          </a:stretch>
        </p:blipFill>
        <p:spPr>
          <a:xfrm>
            <a:off x="3231354" y="4982102"/>
            <a:ext cx="5825125" cy="4747476"/>
          </a:xfrm>
          <a:prstGeom prst="rect">
            <a:avLst/>
          </a:prstGeom>
          <a:ln w="12700">
            <a:miter lim="400000"/>
          </a:ln>
        </p:spPr>
      </p:pic>
      <p:pic>
        <p:nvPicPr>
          <p:cNvPr id="373" name="_20140925083148_0852170 (convertito).mov" descr="_20140925083148_0852170 (convertito).mov"/>
          <p:cNvPicPr>
            <a:picLocks/>
          </p:cNvPicPr>
          <p:nvPr>
            <a:videoFile r:link="rId6"/>
            <p:extLst>
              <p:ext uri="{DAA4B4D4-6D71-4841-9C94-3DE7FCFB9230}">
                <p14:media xmlns:p14="http://schemas.microsoft.com/office/powerpoint/2010/main" r:embed="rId5"/>
              </p:ext>
            </p:extLst>
          </p:nvPr>
        </p:nvPicPr>
        <p:blipFill>
          <a:blip r:embed="rId16"/>
          <a:stretch>
            <a:fillRect/>
          </a:stretch>
        </p:blipFill>
        <p:spPr>
          <a:xfrm>
            <a:off x="10855087" y="8691802"/>
            <a:ext cx="6009595" cy="4897820"/>
          </a:xfrm>
          <a:prstGeom prst="rect">
            <a:avLst/>
          </a:prstGeom>
          <a:ln w="12700">
            <a:miter lim="400000"/>
          </a:ln>
        </p:spPr>
      </p:pic>
      <p:pic>
        <p:nvPicPr>
          <p:cNvPr id="374" name="bronco3_xvid.mp4" descr="bronco3_xvid.mp4"/>
          <p:cNvPicPr>
            <a:picLocks/>
          </p:cNvPicPr>
          <p:nvPr>
            <a:videoFile r:link="rId8"/>
            <p:extLst>
              <p:ext uri="{DAA4B4D4-6D71-4841-9C94-3DE7FCFB9230}">
                <p14:media xmlns:p14="http://schemas.microsoft.com/office/powerpoint/2010/main" r:embed="rId7"/>
              </p:ext>
            </p:extLst>
          </p:nvPr>
        </p:nvPicPr>
        <p:blipFill>
          <a:blip r:embed="rId17"/>
          <a:stretch>
            <a:fillRect/>
          </a:stretch>
        </p:blipFill>
        <p:spPr>
          <a:xfrm>
            <a:off x="16429545" y="7509631"/>
            <a:ext cx="5537476" cy="4153108"/>
          </a:xfrm>
          <a:prstGeom prst="rect">
            <a:avLst/>
          </a:prstGeom>
          <a:ln w="12700">
            <a:miter lim="400000"/>
          </a:ln>
        </p:spPr>
      </p:pic>
      <p:pic>
        <p:nvPicPr>
          <p:cNvPr id="375" name="_20140820150728_1511250 (convertito).mov" descr="_20140820150728_1511250 (convertito).mov"/>
          <p:cNvPicPr>
            <a:picLocks/>
          </p:cNvPicPr>
          <p:nvPr>
            <a:videoFile r:link="rId10"/>
            <p:extLst>
              <p:ext uri="{DAA4B4D4-6D71-4841-9C94-3DE7FCFB9230}">
                <p14:media xmlns:p14="http://schemas.microsoft.com/office/powerpoint/2010/main" r:embed="rId9"/>
              </p:ext>
            </p:extLst>
          </p:nvPr>
        </p:nvPicPr>
        <p:blipFill>
          <a:blip r:embed="rId18"/>
          <a:stretch>
            <a:fillRect/>
          </a:stretch>
        </p:blipFill>
        <p:spPr>
          <a:xfrm>
            <a:off x="18295504" y="7525393"/>
            <a:ext cx="5095837" cy="4153107"/>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371"/>
                                        </p:tgtEl>
                                        <p:attrNameLst>
                                          <p:attrName>style.visibility</p:attrName>
                                        </p:attrNameLst>
                                      </p:cBhvr>
                                      <p:to>
                                        <p:strVal val="visible"/>
                                      </p:to>
                                    </p:set>
                                    <p:animEffect transition="in" filter="box(out)">
                                      <p:cBhvr>
                                        <p:cTn id="7" dur="500"/>
                                        <p:tgtEl>
                                          <p:spTgt spid="371"/>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3966" fill="hold"/>
                                        <p:tgtEl>
                                          <p:spTgt spid="371"/>
                                        </p:tgtEl>
                                      </p:cBhvr>
                                    </p:cmd>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3" nodeType="clickEffect">
                                  <p:stCondLst>
                                    <p:cond delay="0"/>
                                  </p:stCondLst>
                                  <p:iterate>
                                    <p:tmAbs val="0"/>
                                  </p:iterate>
                                  <p:childTnLst>
                                    <p:set>
                                      <p:cBhvr>
                                        <p:cTn id="14" fill="hold">
                                          <p:stCondLst>
                                            <p:cond delay="0"/>
                                          </p:stCondLst>
                                        </p:cTn>
                                        <p:tgtEl>
                                          <p:spTgt spid="37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4" presetClass="entr" presetSubtype="32" fill="hold" grpId="4" nodeType="clickEffect">
                                  <p:stCondLst>
                                    <p:cond delay="0"/>
                                  </p:stCondLst>
                                  <p:iterate>
                                    <p:tmAbs val="0"/>
                                  </p:iterate>
                                  <p:childTnLst>
                                    <p:set>
                                      <p:cBhvr>
                                        <p:cTn id="18" fill="hold"/>
                                        <p:tgtEl>
                                          <p:spTgt spid="372"/>
                                        </p:tgtEl>
                                        <p:attrNameLst>
                                          <p:attrName>style.visibility</p:attrName>
                                        </p:attrNameLst>
                                      </p:cBhvr>
                                      <p:to>
                                        <p:strVal val="visible"/>
                                      </p:to>
                                    </p:set>
                                    <p:animEffect transition="in" filter="box(out)">
                                      <p:cBhvr>
                                        <p:cTn id="19" dur="500"/>
                                        <p:tgtEl>
                                          <p:spTgt spid="372"/>
                                        </p:tgtEl>
                                      </p:cBhvr>
                                    </p:animEffect>
                                  </p:childTnLst>
                                </p:cTn>
                              </p:par>
                            </p:childTnLst>
                          </p:cTn>
                        </p:par>
                        <p:par>
                          <p:cTn id="20" fill="hold">
                            <p:stCondLst>
                              <p:cond delay="500"/>
                            </p:stCondLst>
                            <p:childTnLst>
                              <p:par>
                                <p:cTn id="21" presetID="1" presetClass="mediacall" presetSubtype="0" fill="hold" nodeType="afterEffect">
                                  <p:stCondLst>
                                    <p:cond delay="0"/>
                                  </p:stCondLst>
                                  <p:childTnLst>
                                    <p:cmd type="call" cmd="playFrom(0.0)">
                                      <p:cBhvr>
                                        <p:cTn id="22" dur="5071" fill="hold"/>
                                        <p:tgtEl>
                                          <p:spTgt spid="372"/>
                                        </p:tgtEl>
                                      </p:cBhvr>
                                    </p:cmd>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6" nodeType="clickEffect">
                                  <p:stCondLst>
                                    <p:cond delay="0"/>
                                  </p:stCondLst>
                                  <p:iterate>
                                    <p:tmAbs val="0"/>
                                  </p:iterate>
                                  <p:childTnLst>
                                    <p:set>
                                      <p:cBhvr>
                                        <p:cTn id="26" fill="hold">
                                          <p:stCondLst>
                                            <p:cond delay="0"/>
                                          </p:stCondLst>
                                        </p:cTn>
                                        <p:tgtEl>
                                          <p:spTgt spid="37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4" presetClass="entr" presetSubtype="32" fill="hold" grpId="7" nodeType="clickEffect">
                                  <p:stCondLst>
                                    <p:cond delay="0"/>
                                  </p:stCondLst>
                                  <p:iterate>
                                    <p:tmAbs val="0"/>
                                  </p:iterate>
                                  <p:childTnLst>
                                    <p:set>
                                      <p:cBhvr>
                                        <p:cTn id="30" fill="hold"/>
                                        <p:tgtEl>
                                          <p:spTgt spid="373"/>
                                        </p:tgtEl>
                                        <p:attrNameLst>
                                          <p:attrName>style.visibility</p:attrName>
                                        </p:attrNameLst>
                                      </p:cBhvr>
                                      <p:to>
                                        <p:strVal val="visible"/>
                                      </p:to>
                                    </p:set>
                                    <p:animEffect transition="in" filter="box(out)">
                                      <p:cBhvr>
                                        <p:cTn id="31" dur="500"/>
                                        <p:tgtEl>
                                          <p:spTgt spid="373"/>
                                        </p:tgtEl>
                                      </p:cBhvr>
                                    </p:animEffect>
                                  </p:childTnLst>
                                </p:cTn>
                              </p:par>
                            </p:childTnLst>
                          </p:cTn>
                        </p:par>
                        <p:par>
                          <p:cTn id="32" fill="hold">
                            <p:stCondLst>
                              <p:cond delay="500"/>
                            </p:stCondLst>
                            <p:childTnLst>
                              <p:par>
                                <p:cTn id="33" presetID="1" presetClass="mediacall" presetSubtype="0" fill="hold" nodeType="afterEffect">
                                  <p:stCondLst>
                                    <p:cond delay="0"/>
                                  </p:stCondLst>
                                  <p:childTnLst>
                                    <p:cmd type="call" cmd="playFrom(0.0)">
                                      <p:cBhvr>
                                        <p:cTn id="34" dur="4931" fill="hold"/>
                                        <p:tgtEl>
                                          <p:spTgt spid="373"/>
                                        </p:tgtEl>
                                      </p:cBhvr>
                                    </p:cmd>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9" nodeType="clickEffect">
                                  <p:stCondLst>
                                    <p:cond delay="0"/>
                                  </p:stCondLst>
                                  <p:iterate>
                                    <p:tmAbs val="0"/>
                                  </p:iterate>
                                  <p:childTnLst>
                                    <p:set>
                                      <p:cBhvr>
                                        <p:cTn id="38" fill="hold">
                                          <p:stCondLst>
                                            <p:cond delay="0"/>
                                          </p:stCondLst>
                                        </p:cTn>
                                        <p:tgtEl>
                                          <p:spTgt spid="373"/>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4" presetClass="entr" presetSubtype="32" fill="hold" grpId="10" nodeType="clickEffect">
                                  <p:stCondLst>
                                    <p:cond delay="0"/>
                                  </p:stCondLst>
                                  <p:iterate>
                                    <p:tmAbs val="0"/>
                                  </p:iterate>
                                  <p:childTnLst>
                                    <p:set>
                                      <p:cBhvr>
                                        <p:cTn id="42" fill="hold"/>
                                        <p:tgtEl>
                                          <p:spTgt spid="374"/>
                                        </p:tgtEl>
                                        <p:attrNameLst>
                                          <p:attrName>style.visibility</p:attrName>
                                        </p:attrNameLst>
                                      </p:cBhvr>
                                      <p:to>
                                        <p:strVal val="visible"/>
                                      </p:to>
                                    </p:set>
                                    <p:animEffect transition="in" filter="box(out)">
                                      <p:cBhvr>
                                        <p:cTn id="43" dur="500"/>
                                        <p:tgtEl>
                                          <p:spTgt spid="374"/>
                                        </p:tgtEl>
                                      </p:cBhvr>
                                    </p:animEffect>
                                  </p:childTnLst>
                                </p:cTn>
                              </p:par>
                            </p:childTnLst>
                          </p:cTn>
                        </p:par>
                        <p:par>
                          <p:cTn id="44" fill="hold">
                            <p:stCondLst>
                              <p:cond delay="500"/>
                            </p:stCondLst>
                            <p:childTnLst>
                              <p:par>
                                <p:cTn id="45" presetID="1" presetClass="mediacall" presetSubtype="0" fill="hold" nodeType="afterEffect">
                                  <p:stCondLst>
                                    <p:cond delay="0"/>
                                  </p:stCondLst>
                                  <p:childTnLst>
                                    <p:cmd type="call" cmd="playFrom(0.0)">
                                      <p:cBhvr>
                                        <p:cTn id="46" dur="19760" fill="hold"/>
                                        <p:tgtEl>
                                          <p:spTgt spid="374"/>
                                        </p:tgtEl>
                                      </p:cBhvr>
                                    </p:cmd>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12" nodeType="clickEffect">
                                  <p:stCondLst>
                                    <p:cond delay="0"/>
                                  </p:stCondLst>
                                  <p:iterate>
                                    <p:tmAbs val="0"/>
                                  </p:iterate>
                                  <p:childTnLst>
                                    <p:set>
                                      <p:cBhvr>
                                        <p:cTn id="50" fill="hold">
                                          <p:stCondLst>
                                            <p:cond delay="0"/>
                                          </p:stCondLst>
                                        </p:cTn>
                                        <p:tgtEl>
                                          <p:spTgt spid="374"/>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4" presetClass="entr" presetSubtype="32" fill="hold" grpId="13" nodeType="clickEffect">
                                  <p:stCondLst>
                                    <p:cond delay="0"/>
                                  </p:stCondLst>
                                  <p:iterate>
                                    <p:tmAbs val="0"/>
                                  </p:iterate>
                                  <p:childTnLst>
                                    <p:set>
                                      <p:cBhvr>
                                        <p:cTn id="54" fill="hold"/>
                                        <p:tgtEl>
                                          <p:spTgt spid="375"/>
                                        </p:tgtEl>
                                        <p:attrNameLst>
                                          <p:attrName>style.visibility</p:attrName>
                                        </p:attrNameLst>
                                      </p:cBhvr>
                                      <p:to>
                                        <p:strVal val="visible"/>
                                      </p:to>
                                    </p:set>
                                    <p:animEffect transition="in" filter="box(out)">
                                      <p:cBhvr>
                                        <p:cTn id="55" dur="500"/>
                                        <p:tgtEl>
                                          <p:spTgt spid="375"/>
                                        </p:tgtEl>
                                      </p:cBhvr>
                                    </p:animEffect>
                                  </p:childTnLst>
                                </p:cTn>
                              </p:par>
                            </p:childTnLst>
                          </p:cTn>
                        </p:par>
                        <p:par>
                          <p:cTn id="56" fill="hold">
                            <p:stCondLst>
                              <p:cond delay="500"/>
                            </p:stCondLst>
                            <p:childTnLst>
                              <p:par>
                                <p:cTn id="57" presetID="1" presetClass="mediacall" presetSubtype="0" fill="hold" nodeType="afterEffect">
                                  <p:stCondLst>
                                    <p:cond delay="0"/>
                                  </p:stCondLst>
                                  <p:childTnLst>
                                    <p:cmd type="call" cmd="playFrom(0.0)">
                                      <p:cBhvr>
                                        <p:cTn id="58" dur="6896" fill="hold"/>
                                        <p:tgtEl>
                                          <p:spTgt spid="375"/>
                                        </p:tgtEl>
                                      </p:cBhvr>
                                    </p:cmd>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15" nodeType="clickEffect">
                                  <p:stCondLst>
                                    <p:cond delay="0"/>
                                  </p:stCondLst>
                                  <p:iterate>
                                    <p:tmAbs val="0"/>
                                  </p:iterate>
                                  <p:childTnLst>
                                    <p:set>
                                      <p:cBhvr>
                                        <p:cTn id="62" fill="hold">
                                          <p:stCondLst>
                                            <p:cond delay="0"/>
                                          </p:stCondLst>
                                        </p:cTn>
                                        <p:tgtEl>
                                          <p:spTgt spid="37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63" fill="hold" display="0">
                  <p:stCondLst>
                    <p:cond delay="indefinite"/>
                  </p:stCondLst>
                </p:cTn>
                <p:tgtEl>
                  <p:spTgt spid="371"/>
                </p:tgtEl>
              </p:cMediaNode>
            </p:video>
            <p:seq concurrent="1" prevAc="none" nextAc="seek">
              <p:cTn id="64" restart="whenNotActive" fill="hold" evtFilter="cancelBubble" nodeType="interactiveSeq">
                <p:stCondLst>
                  <p:cond evt="onClick" delay="0">
                    <p:tgtEl>
                      <p:spTgt spid="371"/>
                    </p:tgtEl>
                  </p:cond>
                </p:stCondLst>
                <p:endSync evt="end" delay="0">
                  <p:rtn val="all"/>
                </p:endSync>
                <p:childTnLst>
                  <p:par>
                    <p:cTn id="65" fill="hold">
                      <p:stCondLst>
                        <p:cond delay="0"/>
                      </p:stCondLst>
                      <p:childTnLst>
                        <p:par>
                          <p:cTn id="66" fill="hold">
                            <p:stCondLst>
                              <p:cond delay="0"/>
                            </p:stCondLst>
                            <p:childTnLst>
                              <p:par>
                                <p:cTn id="67" presetID="2" presetClass="mediacall" presetSubtype="0" fill="hold" nodeType="clickEffect">
                                  <p:stCondLst>
                                    <p:cond delay="0"/>
                                  </p:stCondLst>
                                  <p:childTnLst>
                                    <p:cmd type="call" cmd="togglePause">
                                      <p:cBhvr>
                                        <p:cTn id="68" dur="1" fill="hold"/>
                                        <p:tgtEl>
                                          <p:spTgt spid="371"/>
                                        </p:tgtEl>
                                      </p:cBhvr>
                                    </p:cmd>
                                  </p:childTnLst>
                                </p:cTn>
                              </p:par>
                            </p:childTnLst>
                          </p:cTn>
                        </p:par>
                      </p:childTnLst>
                    </p:cTn>
                  </p:par>
                </p:childTnLst>
              </p:cTn>
              <p:nextCondLst>
                <p:cond evt="onClick" delay="0">
                  <p:tgtEl>
                    <p:spTgt spid="371"/>
                  </p:tgtEl>
                </p:cond>
              </p:nextCondLst>
            </p:seq>
            <p:video>
              <p:cMediaNode vol="100000">
                <p:cTn id="69" fill="hold" display="0">
                  <p:stCondLst>
                    <p:cond delay="indefinite"/>
                  </p:stCondLst>
                </p:cTn>
                <p:tgtEl>
                  <p:spTgt spid="372"/>
                </p:tgtEl>
              </p:cMediaNode>
            </p:video>
            <p:seq concurrent="1" prevAc="none" nextAc="seek">
              <p:cTn id="70" restart="whenNotActive" fill="hold" evtFilter="cancelBubble" nodeType="interactiveSeq">
                <p:stCondLst>
                  <p:cond evt="onClick" delay="0">
                    <p:tgtEl>
                      <p:spTgt spid="372"/>
                    </p:tgtEl>
                  </p:cond>
                </p:stCondLst>
                <p:endSync evt="end" delay="0">
                  <p:rtn val="all"/>
                </p:endSync>
                <p:childTnLst>
                  <p:par>
                    <p:cTn id="71" fill="hold">
                      <p:stCondLst>
                        <p:cond delay="0"/>
                      </p:stCondLst>
                      <p:childTnLst>
                        <p:par>
                          <p:cTn id="72" fill="hold">
                            <p:stCondLst>
                              <p:cond delay="0"/>
                            </p:stCondLst>
                            <p:childTnLst>
                              <p:par>
                                <p:cTn id="73" presetID="2" presetClass="mediacall" presetSubtype="0" fill="hold" nodeType="clickEffect">
                                  <p:stCondLst>
                                    <p:cond delay="0"/>
                                  </p:stCondLst>
                                  <p:childTnLst>
                                    <p:cmd type="call" cmd="togglePause">
                                      <p:cBhvr>
                                        <p:cTn id="74" dur="1" fill="hold"/>
                                        <p:tgtEl>
                                          <p:spTgt spid="372"/>
                                        </p:tgtEl>
                                      </p:cBhvr>
                                    </p:cmd>
                                  </p:childTnLst>
                                </p:cTn>
                              </p:par>
                            </p:childTnLst>
                          </p:cTn>
                        </p:par>
                      </p:childTnLst>
                    </p:cTn>
                  </p:par>
                </p:childTnLst>
              </p:cTn>
              <p:nextCondLst>
                <p:cond evt="onClick" delay="0">
                  <p:tgtEl>
                    <p:spTgt spid="372"/>
                  </p:tgtEl>
                </p:cond>
              </p:nextCondLst>
            </p:seq>
            <p:video>
              <p:cMediaNode vol="100000">
                <p:cTn id="75" fill="hold" display="0">
                  <p:stCondLst>
                    <p:cond delay="indefinite"/>
                  </p:stCondLst>
                </p:cTn>
                <p:tgtEl>
                  <p:spTgt spid="373"/>
                </p:tgtEl>
              </p:cMediaNode>
            </p:video>
            <p:seq concurrent="1" prevAc="none" nextAc="seek">
              <p:cTn id="76" restart="whenNotActive" fill="hold" evtFilter="cancelBubble" nodeType="interactiveSeq">
                <p:stCondLst>
                  <p:cond evt="onClick" delay="0">
                    <p:tgtEl>
                      <p:spTgt spid="373"/>
                    </p:tgtEl>
                  </p:cond>
                </p:stCondLst>
                <p:endSync evt="end" delay="0">
                  <p:rtn val="all"/>
                </p:endSync>
                <p:childTnLst>
                  <p:par>
                    <p:cTn id="77" fill="hold">
                      <p:stCondLst>
                        <p:cond delay="0"/>
                      </p:stCondLst>
                      <p:childTnLst>
                        <p:par>
                          <p:cTn id="78" fill="hold">
                            <p:stCondLst>
                              <p:cond delay="0"/>
                            </p:stCondLst>
                            <p:childTnLst>
                              <p:par>
                                <p:cTn id="79" presetID="2" presetClass="mediacall" presetSubtype="0" fill="hold" nodeType="clickEffect">
                                  <p:stCondLst>
                                    <p:cond delay="0"/>
                                  </p:stCondLst>
                                  <p:childTnLst>
                                    <p:cmd type="call" cmd="togglePause">
                                      <p:cBhvr>
                                        <p:cTn id="80" dur="1" fill="hold"/>
                                        <p:tgtEl>
                                          <p:spTgt spid="373"/>
                                        </p:tgtEl>
                                      </p:cBhvr>
                                    </p:cmd>
                                  </p:childTnLst>
                                </p:cTn>
                              </p:par>
                            </p:childTnLst>
                          </p:cTn>
                        </p:par>
                      </p:childTnLst>
                    </p:cTn>
                  </p:par>
                </p:childTnLst>
              </p:cTn>
              <p:nextCondLst>
                <p:cond evt="onClick" delay="0">
                  <p:tgtEl>
                    <p:spTgt spid="373"/>
                  </p:tgtEl>
                </p:cond>
              </p:nextCondLst>
            </p:seq>
            <p:video>
              <p:cMediaNode vol="100000">
                <p:cTn id="81" fill="hold" display="0">
                  <p:stCondLst>
                    <p:cond delay="indefinite"/>
                  </p:stCondLst>
                </p:cTn>
                <p:tgtEl>
                  <p:spTgt spid="374"/>
                </p:tgtEl>
              </p:cMediaNode>
            </p:video>
            <p:seq concurrent="1" prevAc="none" nextAc="seek">
              <p:cTn id="82" restart="whenNotActive" fill="hold" evtFilter="cancelBubble" nodeType="interactiveSeq">
                <p:stCondLst>
                  <p:cond evt="onClick" delay="0">
                    <p:tgtEl>
                      <p:spTgt spid="374"/>
                    </p:tgtEl>
                  </p:cond>
                </p:stCondLst>
                <p:endSync evt="end" delay="0">
                  <p:rtn val="all"/>
                </p:endSync>
                <p:childTnLst>
                  <p:par>
                    <p:cTn id="83" fill="hold">
                      <p:stCondLst>
                        <p:cond delay="0"/>
                      </p:stCondLst>
                      <p:childTnLst>
                        <p:par>
                          <p:cTn id="84" fill="hold">
                            <p:stCondLst>
                              <p:cond delay="0"/>
                            </p:stCondLst>
                            <p:childTnLst>
                              <p:par>
                                <p:cTn id="85" presetID="2" presetClass="mediacall" presetSubtype="0" fill="hold" nodeType="clickEffect">
                                  <p:stCondLst>
                                    <p:cond delay="0"/>
                                  </p:stCondLst>
                                  <p:childTnLst>
                                    <p:cmd type="call" cmd="togglePause">
                                      <p:cBhvr>
                                        <p:cTn id="86" dur="1" fill="hold"/>
                                        <p:tgtEl>
                                          <p:spTgt spid="374"/>
                                        </p:tgtEl>
                                      </p:cBhvr>
                                    </p:cmd>
                                  </p:childTnLst>
                                </p:cTn>
                              </p:par>
                            </p:childTnLst>
                          </p:cTn>
                        </p:par>
                      </p:childTnLst>
                    </p:cTn>
                  </p:par>
                </p:childTnLst>
              </p:cTn>
              <p:nextCondLst>
                <p:cond evt="onClick" delay="0">
                  <p:tgtEl>
                    <p:spTgt spid="374"/>
                  </p:tgtEl>
                </p:cond>
              </p:nextCondLst>
            </p:seq>
            <p:video>
              <p:cMediaNode vol="100000">
                <p:cTn id="87" fill="hold" display="0">
                  <p:stCondLst>
                    <p:cond delay="indefinite"/>
                  </p:stCondLst>
                </p:cTn>
                <p:tgtEl>
                  <p:spTgt spid="375"/>
                </p:tgtEl>
              </p:cMediaNode>
            </p:video>
            <p:seq concurrent="1" prevAc="none" nextAc="seek">
              <p:cTn id="88" restart="whenNotActive" fill="hold" evtFilter="cancelBubble" nodeType="interactiveSeq">
                <p:stCondLst>
                  <p:cond evt="onClick" delay="0">
                    <p:tgtEl>
                      <p:spTgt spid="375"/>
                    </p:tgtEl>
                  </p:cond>
                </p:stCondLst>
                <p:endSync evt="end" delay="0">
                  <p:rtn val="all"/>
                </p:endSync>
                <p:childTnLst>
                  <p:par>
                    <p:cTn id="89" fill="hold">
                      <p:stCondLst>
                        <p:cond delay="0"/>
                      </p:stCondLst>
                      <p:childTnLst>
                        <p:par>
                          <p:cTn id="90" fill="hold">
                            <p:stCondLst>
                              <p:cond delay="0"/>
                            </p:stCondLst>
                            <p:childTnLst>
                              <p:par>
                                <p:cTn id="91" presetID="2" presetClass="mediacall" presetSubtype="0" fill="hold" nodeType="clickEffect">
                                  <p:stCondLst>
                                    <p:cond delay="0"/>
                                  </p:stCondLst>
                                  <p:childTnLst>
                                    <p:cmd type="call" cmd="togglePause">
                                      <p:cBhvr>
                                        <p:cTn id="92" dur="1" fill="hold"/>
                                        <p:tgtEl>
                                          <p:spTgt spid="375"/>
                                        </p:tgtEl>
                                      </p:cBhvr>
                                    </p:cmd>
                                  </p:childTnLst>
                                </p:cTn>
                              </p:par>
                            </p:childTnLst>
                          </p:cTn>
                        </p:par>
                      </p:childTnLst>
                    </p:cTn>
                  </p:par>
                </p:childTnLst>
              </p:cTn>
              <p:nextCondLst>
                <p:cond evt="onClick" delay="0">
                  <p:tgtEl>
                    <p:spTgt spid="375"/>
                  </p:tgtEl>
                </p:cond>
              </p:nextCondLst>
            </p:seq>
          </p:childTnLst>
        </p:cTn>
      </p:par>
    </p:tnLst>
    <p:bldLst>
      <p:bldP spid="371" grpId="1" animBg="1" advAuto="0"/>
      <p:bldP spid="371" grpId="3" animBg="1" advAuto="0"/>
      <p:bldP spid="372" grpId="4" animBg="1" advAuto="0"/>
      <p:bldP spid="372" grpId="6" animBg="1" advAuto="0"/>
      <p:bldP spid="373" grpId="7" animBg="1" advAuto="0"/>
      <p:bldP spid="373" grpId="9" animBg="1" advAuto="0"/>
      <p:bldP spid="374" grpId="10" animBg="1" advAuto="0"/>
      <p:bldP spid="374" grpId="12" animBg="1" advAuto="0"/>
      <p:bldP spid="375" grpId="13" animBg="1" advAuto="0"/>
      <p:bldP spid="375" grpId="15" animBg="1"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 name="Rettangolo"/>
          <p:cNvSpPr/>
          <p:nvPr/>
        </p:nvSpPr>
        <p:spPr>
          <a:xfrm>
            <a:off x="270472" y="216271"/>
            <a:ext cx="2384305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397" name="Monitor lung aeration"/>
          <p:cNvSpPr txBox="1"/>
          <p:nvPr/>
        </p:nvSpPr>
        <p:spPr>
          <a:xfrm>
            <a:off x="407101" y="346319"/>
            <a:ext cx="61383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lung aeration</a:t>
            </a:r>
          </a:p>
        </p:txBody>
      </p:sp>
      <p:pic>
        <p:nvPicPr>
          <p:cNvPr id="398" name="image11.tif" descr="image11.tif"/>
          <p:cNvPicPr>
            <a:picLocks noChangeAspect="1"/>
          </p:cNvPicPr>
          <p:nvPr/>
        </p:nvPicPr>
        <p:blipFill>
          <a:blip r:embed="rId3"/>
          <a:srcRect l="1836" t="3138" r="2017" b="18040"/>
          <a:stretch>
            <a:fillRect/>
          </a:stretch>
        </p:blipFill>
        <p:spPr>
          <a:xfrm>
            <a:off x="3756818" y="2392957"/>
            <a:ext cx="16870330" cy="8929900"/>
          </a:xfrm>
          <a:prstGeom prst="rect">
            <a:avLst/>
          </a:prstGeom>
          <a:ln w="12700">
            <a:miter lim="400000"/>
          </a:ln>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 name="Rettangolo"/>
          <p:cNvSpPr/>
          <p:nvPr/>
        </p:nvSpPr>
        <p:spPr>
          <a:xfrm>
            <a:off x="270472" y="216271"/>
            <a:ext cx="2384305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03" name="Monitor lung aeration"/>
          <p:cNvSpPr txBox="1"/>
          <p:nvPr/>
        </p:nvSpPr>
        <p:spPr>
          <a:xfrm>
            <a:off x="407101" y="346319"/>
            <a:ext cx="61383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lung aeration</a:t>
            </a:r>
          </a:p>
        </p:txBody>
      </p:sp>
      <p:grpSp>
        <p:nvGrpSpPr>
          <p:cNvPr id="422" name="Raggruppa"/>
          <p:cNvGrpSpPr/>
          <p:nvPr/>
        </p:nvGrpSpPr>
        <p:grpSpPr>
          <a:xfrm>
            <a:off x="2050311" y="1977658"/>
            <a:ext cx="20283383" cy="10438316"/>
            <a:chOff x="0" y="0"/>
            <a:chExt cx="20283382" cy="10438314"/>
          </a:xfrm>
        </p:grpSpPr>
        <p:pic>
          <p:nvPicPr>
            <p:cNvPr id="404" name="image13.tif" descr="image13.tif"/>
            <p:cNvPicPr>
              <a:picLocks noChangeAspect="1"/>
            </p:cNvPicPr>
            <p:nvPr/>
          </p:nvPicPr>
          <p:blipFill>
            <a:blip r:embed="rId2"/>
            <a:srcRect l="4528" r="2790"/>
            <a:stretch>
              <a:fillRect/>
            </a:stretch>
          </p:blipFill>
          <p:spPr>
            <a:xfrm>
              <a:off x="-1" y="-1"/>
              <a:ext cx="11829554" cy="3889683"/>
            </a:xfrm>
            <a:prstGeom prst="rect">
              <a:avLst/>
            </a:prstGeom>
            <a:ln w="12700" cap="flat">
              <a:noFill/>
              <a:miter lim="400000"/>
            </a:ln>
            <a:effectLst/>
          </p:spPr>
        </p:pic>
        <p:grpSp>
          <p:nvGrpSpPr>
            <p:cNvPr id="407" name="Raggruppa"/>
            <p:cNvGrpSpPr/>
            <p:nvPr/>
          </p:nvGrpSpPr>
          <p:grpSpPr>
            <a:xfrm>
              <a:off x="1080416" y="4770047"/>
              <a:ext cx="8880163" cy="2446317"/>
              <a:chOff x="0" y="0"/>
              <a:chExt cx="8880161" cy="2446315"/>
            </a:xfrm>
          </p:grpSpPr>
          <p:sp>
            <p:nvSpPr>
              <p:cNvPr id="405" name="Rettangolo"/>
              <p:cNvSpPr/>
              <p:nvPr/>
            </p:nvSpPr>
            <p:spPr>
              <a:xfrm>
                <a:off x="0" y="-1"/>
                <a:ext cx="8880161" cy="2446316"/>
              </a:xfrm>
              <a:prstGeom prst="rect">
                <a:avLst/>
              </a:prstGeom>
              <a:solidFill>
                <a:srgbClr val="FFFFFF"/>
              </a:solidFill>
              <a:ln w="12700" cap="flat">
                <a:noFill/>
                <a:miter lim="400000"/>
              </a:ln>
              <a:effectLst/>
            </p:spPr>
            <p:txBody>
              <a:bodyPr wrap="square" lIns="121917" tIns="121917" rIns="121917" bIns="121917" numCol="1" anchor="ctr">
                <a:noAutofit/>
              </a:bodyPr>
              <a:lstStyle/>
              <a:p>
                <a:pPr defTabSz="1219200">
                  <a:lnSpc>
                    <a:spcPct val="100000"/>
                  </a:lnSpc>
                  <a:spcBef>
                    <a:spcPts val="0"/>
                  </a:spcBef>
                  <a:defRPr sz="3200">
                    <a:latin typeface="Monaco"/>
                    <a:ea typeface="Monaco"/>
                    <a:cs typeface="Monaco"/>
                    <a:sym typeface="Monaco"/>
                  </a:defRPr>
                </a:pPr>
                <a:endParaRPr/>
              </a:p>
            </p:txBody>
          </p:sp>
          <p:pic>
            <p:nvPicPr>
              <p:cNvPr id="406" name="image12.tif" descr="image12.tif"/>
              <p:cNvPicPr>
                <a:picLocks noChangeAspect="1"/>
              </p:cNvPicPr>
              <p:nvPr/>
            </p:nvPicPr>
            <p:blipFill>
              <a:blip r:embed="rId3"/>
              <a:srcRect t="19234"/>
              <a:stretch>
                <a:fillRect/>
              </a:stretch>
            </p:blipFill>
            <p:spPr>
              <a:xfrm>
                <a:off x="0" y="0"/>
                <a:ext cx="8880163" cy="2446316"/>
              </a:xfrm>
              <a:prstGeom prst="rect">
                <a:avLst/>
              </a:prstGeom>
              <a:ln w="12700" cap="flat">
                <a:noFill/>
                <a:miter lim="400000"/>
              </a:ln>
              <a:effectLst/>
            </p:spPr>
          </p:pic>
        </p:grpSp>
        <p:grpSp>
          <p:nvGrpSpPr>
            <p:cNvPr id="410" name="Raggruppa"/>
            <p:cNvGrpSpPr/>
            <p:nvPr/>
          </p:nvGrpSpPr>
          <p:grpSpPr>
            <a:xfrm>
              <a:off x="11777811" y="4770048"/>
              <a:ext cx="8505571" cy="4016522"/>
              <a:chOff x="0" y="0"/>
              <a:chExt cx="8505570" cy="4016521"/>
            </a:xfrm>
          </p:grpSpPr>
          <p:sp>
            <p:nvSpPr>
              <p:cNvPr id="408" name="Rettangolo"/>
              <p:cNvSpPr/>
              <p:nvPr/>
            </p:nvSpPr>
            <p:spPr>
              <a:xfrm>
                <a:off x="-1" y="0"/>
                <a:ext cx="8505572" cy="4016521"/>
              </a:xfrm>
              <a:prstGeom prst="rect">
                <a:avLst/>
              </a:prstGeom>
              <a:solidFill>
                <a:srgbClr val="FFFFFF"/>
              </a:solidFill>
              <a:ln w="12700" cap="flat">
                <a:noFill/>
                <a:miter lim="400000"/>
              </a:ln>
              <a:effectLst/>
            </p:spPr>
            <p:txBody>
              <a:bodyPr wrap="square" lIns="121917" tIns="121917" rIns="121917" bIns="121917" numCol="1" anchor="ctr">
                <a:noAutofit/>
              </a:bodyPr>
              <a:lstStyle/>
              <a:p>
                <a:pPr defTabSz="1219200">
                  <a:lnSpc>
                    <a:spcPct val="100000"/>
                  </a:lnSpc>
                  <a:spcBef>
                    <a:spcPts val="0"/>
                  </a:spcBef>
                  <a:defRPr sz="3200">
                    <a:latin typeface="Monaco"/>
                    <a:ea typeface="Monaco"/>
                    <a:cs typeface="Monaco"/>
                    <a:sym typeface="Monaco"/>
                  </a:defRPr>
                </a:pPr>
                <a:endParaRPr/>
              </a:p>
            </p:txBody>
          </p:sp>
          <p:pic>
            <p:nvPicPr>
              <p:cNvPr id="409" name="image15.tif" descr="image15.tif"/>
              <p:cNvPicPr>
                <a:picLocks noChangeAspect="1"/>
              </p:cNvPicPr>
              <p:nvPr/>
            </p:nvPicPr>
            <p:blipFill>
              <a:blip r:embed="rId4"/>
              <a:stretch>
                <a:fillRect/>
              </a:stretch>
            </p:blipFill>
            <p:spPr>
              <a:xfrm>
                <a:off x="-1" y="0"/>
                <a:ext cx="8505572" cy="4016522"/>
              </a:xfrm>
              <a:prstGeom prst="rect">
                <a:avLst/>
              </a:prstGeom>
              <a:ln w="12700" cap="flat">
                <a:noFill/>
                <a:miter lim="400000"/>
              </a:ln>
              <a:effectLst/>
            </p:spPr>
          </p:pic>
        </p:grpSp>
        <p:sp>
          <p:nvSpPr>
            <p:cNvPr id="411" name="Rettangolo"/>
            <p:cNvSpPr/>
            <p:nvPr/>
          </p:nvSpPr>
          <p:spPr>
            <a:xfrm>
              <a:off x="138210" y="5596693"/>
              <a:ext cx="1116513" cy="384615"/>
            </a:xfrm>
            <a:prstGeom prst="rect">
              <a:avLst/>
            </a:prstGeom>
            <a:solidFill>
              <a:srgbClr val="FF521C"/>
            </a:solidFill>
            <a:ln w="12700" cap="flat">
              <a:noFill/>
              <a:miter lim="400000"/>
            </a:ln>
            <a:effectLst/>
          </p:spPr>
          <p:txBody>
            <a:bodyPr wrap="square" lIns="121917" tIns="121917" rIns="121917" bIns="121917" numCol="1" anchor="ctr">
              <a:noAutofit/>
            </a:bodyPr>
            <a:lstStyle/>
            <a:p>
              <a:pPr algn="ctr" defTabSz="1557866">
                <a:lnSpc>
                  <a:spcPct val="100000"/>
                </a:lnSpc>
                <a:spcBef>
                  <a:spcPts val="0"/>
                </a:spcBef>
                <a:defRPr sz="6400">
                  <a:latin typeface="Helvetica Neue Medium"/>
                  <a:ea typeface="Helvetica Neue Medium"/>
                  <a:cs typeface="Helvetica Neue Medium"/>
                  <a:sym typeface="Helvetica Neue Medium"/>
                </a:defRPr>
              </a:pPr>
              <a:endParaRPr/>
            </a:p>
          </p:txBody>
        </p:sp>
        <p:sp>
          <p:nvSpPr>
            <p:cNvPr id="412" name="Rettangolo"/>
            <p:cNvSpPr/>
            <p:nvPr/>
          </p:nvSpPr>
          <p:spPr>
            <a:xfrm>
              <a:off x="138210" y="8251801"/>
              <a:ext cx="1116513" cy="384612"/>
            </a:xfrm>
            <a:prstGeom prst="rect">
              <a:avLst/>
            </a:prstGeom>
            <a:solidFill>
              <a:srgbClr val="FF521C"/>
            </a:solidFill>
            <a:ln w="12700" cap="flat">
              <a:noFill/>
              <a:miter lim="400000"/>
            </a:ln>
            <a:effectLst/>
          </p:spPr>
          <p:txBody>
            <a:bodyPr wrap="square" lIns="121917" tIns="121917" rIns="121917" bIns="121917" numCol="1" anchor="ctr">
              <a:noAutofit/>
            </a:bodyPr>
            <a:lstStyle/>
            <a:p>
              <a:pPr algn="ctr" defTabSz="1557866">
                <a:lnSpc>
                  <a:spcPct val="100000"/>
                </a:lnSpc>
                <a:spcBef>
                  <a:spcPts val="0"/>
                </a:spcBef>
                <a:defRPr sz="6400">
                  <a:latin typeface="Helvetica Neue Medium"/>
                  <a:ea typeface="Helvetica Neue Medium"/>
                  <a:cs typeface="Helvetica Neue Medium"/>
                  <a:sym typeface="Helvetica Neue Medium"/>
                </a:defRPr>
              </a:pPr>
              <a:endParaRPr/>
            </a:p>
          </p:txBody>
        </p:sp>
        <p:sp>
          <p:nvSpPr>
            <p:cNvPr id="413" name="Rettangolo"/>
            <p:cNvSpPr/>
            <p:nvPr/>
          </p:nvSpPr>
          <p:spPr>
            <a:xfrm>
              <a:off x="10310938" y="5430472"/>
              <a:ext cx="1116513" cy="384614"/>
            </a:xfrm>
            <a:prstGeom prst="rect">
              <a:avLst/>
            </a:prstGeom>
            <a:solidFill>
              <a:srgbClr val="FF521C"/>
            </a:solidFill>
            <a:ln w="12700" cap="flat">
              <a:noFill/>
              <a:miter lim="400000"/>
            </a:ln>
            <a:effectLst/>
          </p:spPr>
          <p:txBody>
            <a:bodyPr wrap="square" lIns="121917" tIns="121917" rIns="121917" bIns="121917" numCol="1" anchor="ctr">
              <a:noAutofit/>
            </a:bodyPr>
            <a:lstStyle/>
            <a:p>
              <a:pPr algn="ctr" defTabSz="1557866">
                <a:lnSpc>
                  <a:spcPct val="100000"/>
                </a:lnSpc>
                <a:spcBef>
                  <a:spcPts val="0"/>
                </a:spcBef>
                <a:defRPr sz="6400">
                  <a:latin typeface="Helvetica Neue Medium"/>
                  <a:ea typeface="Helvetica Neue Medium"/>
                  <a:cs typeface="Helvetica Neue Medium"/>
                  <a:sym typeface="Helvetica Neue Medium"/>
                </a:defRPr>
              </a:pPr>
              <a:endParaRPr/>
            </a:p>
          </p:txBody>
        </p:sp>
        <p:pic>
          <p:nvPicPr>
            <p:cNvPr id="414" name="Schermata 2022-11-20 alle 14.16.48.png" descr="Schermata 2022-11-20 alle 14.16.48.png"/>
            <p:cNvPicPr>
              <a:picLocks noChangeAspect="1"/>
            </p:cNvPicPr>
            <p:nvPr/>
          </p:nvPicPr>
          <p:blipFill>
            <a:blip r:embed="rId5"/>
            <a:stretch>
              <a:fillRect/>
            </a:stretch>
          </p:blipFill>
          <p:spPr>
            <a:xfrm>
              <a:off x="1423832" y="8132774"/>
              <a:ext cx="8505566" cy="2305541"/>
            </a:xfrm>
            <a:prstGeom prst="rect">
              <a:avLst/>
            </a:prstGeom>
            <a:ln w="12700" cap="flat">
              <a:noFill/>
              <a:miter lim="400000"/>
            </a:ln>
            <a:effectLst/>
          </p:spPr>
        </p:pic>
        <p:sp>
          <p:nvSpPr>
            <p:cNvPr id="415" name="Linea"/>
            <p:cNvSpPr/>
            <p:nvPr/>
          </p:nvSpPr>
          <p:spPr>
            <a:xfrm>
              <a:off x="3903726" y="6677733"/>
              <a:ext cx="5653347" cy="4"/>
            </a:xfrm>
            <a:prstGeom prst="line">
              <a:avLst/>
            </a:prstGeom>
            <a:noFill/>
            <a:ln w="63500" cap="flat">
              <a:solidFill>
                <a:srgbClr val="FF521C"/>
              </a:solidFill>
              <a:prstDash val="solid"/>
              <a:round/>
            </a:ln>
            <a:effectLst/>
          </p:spPr>
          <p:txBody>
            <a:bodyPr wrap="square" lIns="121917" tIns="121917" rIns="121917" bIns="121917" numCol="1" anchor="t">
              <a:noAutofit/>
            </a:bodyPr>
            <a:lstStyle/>
            <a:p>
              <a:pPr defTabSz="1219200">
                <a:lnSpc>
                  <a:spcPct val="100000"/>
                </a:lnSpc>
                <a:spcBef>
                  <a:spcPts val="0"/>
                </a:spcBef>
                <a:defRPr>
                  <a:latin typeface="Calibri"/>
                  <a:ea typeface="Calibri"/>
                  <a:cs typeface="Calibri"/>
                  <a:sym typeface="Calibri"/>
                </a:defRPr>
              </a:pPr>
              <a:endParaRPr/>
            </a:p>
          </p:txBody>
        </p:sp>
        <p:sp>
          <p:nvSpPr>
            <p:cNvPr id="416" name="Linea"/>
            <p:cNvSpPr/>
            <p:nvPr/>
          </p:nvSpPr>
          <p:spPr>
            <a:xfrm>
              <a:off x="1791709" y="7115787"/>
              <a:ext cx="6034209" cy="4"/>
            </a:xfrm>
            <a:prstGeom prst="line">
              <a:avLst/>
            </a:prstGeom>
            <a:noFill/>
            <a:ln w="63500" cap="flat">
              <a:solidFill>
                <a:srgbClr val="FF521C"/>
              </a:solidFill>
              <a:prstDash val="solid"/>
              <a:round/>
            </a:ln>
            <a:effectLst/>
          </p:spPr>
          <p:txBody>
            <a:bodyPr wrap="square" lIns="121917" tIns="121917" rIns="121917" bIns="121917" numCol="1" anchor="t">
              <a:noAutofit/>
            </a:bodyPr>
            <a:lstStyle/>
            <a:p>
              <a:pPr defTabSz="1219200">
                <a:lnSpc>
                  <a:spcPct val="100000"/>
                </a:lnSpc>
                <a:spcBef>
                  <a:spcPts val="0"/>
                </a:spcBef>
                <a:defRPr>
                  <a:latin typeface="Calibri"/>
                  <a:ea typeface="Calibri"/>
                  <a:cs typeface="Calibri"/>
                  <a:sym typeface="Calibri"/>
                </a:defRPr>
              </a:pPr>
              <a:endParaRPr/>
            </a:p>
          </p:txBody>
        </p:sp>
        <p:sp>
          <p:nvSpPr>
            <p:cNvPr id="417" name="Linea"/>
            <p:cNvSpPr/>
            <p:nvPr/>
          </p:nvSpPr>
          <p:spPr>
            <a:xfrm>
              <a:off x="1982138" y="9245312"/>
              <a:ext cx="7865524" cy="5"/>
            </a:xfrm>
            <a:prstGeom prst="line">
              <a:avLst/>
            </a:prstGeom>
            <a:noFill/>
            <a:ln w="63500" cap="flat">
              <a:solidFill>
                <a:srgbClr val="FF521C"/>
              </a:solidFill>
              <a:prstDash val="solid"/>
              <a:round/>
            </a:ln>
            <a:effectLst/>
          </p:spPr>
          <p:txBody>
            <a:bodyPr wrap="square" lIns="121917" tIns="121917" rIns="121917" bIns="121917" numCol="1" anchor="t">
              <a:noAutofit/>
            </a:bodyPr>
            <a:lstStyle/>
            <a:p>
              <a:pPr defTabSz="1219200">
                <a:lnSpc>
                  <a:spcPct val="100000"/>
                </a:lnSpc>
                <a:spcBef>
                  <a:spcPts val="0"/>
                </a:spcBef>
                <a:defRPr>
                  <a:latin typeface="Calibri"/>
                  <a:ea typeface="Calibri"/>
                  <a:cs typeface="Calibri"/>
                  <a:sym typeface="Calibri"/>
                </a:defRPr>
              </a:pPr>
              <a:endParaRPr/>
            </a:p>
          </p:txBody>
        </p:sp>
        <p:sp>
          <p:nvSpPr>
            <p:cNvPr id="418" name="Linea"/>
            <p:cNvSpPr/>
            <p:nvPr/>
          </p:nvSpPr>
          <p:spPr>
            <a:xfrm>
              <a:off x="1921797" y="10009662"/>
              <a:ext cx="7865519" cy="6"/>
            </a:xfrm>
            <a:prstGeom prst="line">
              <a:avLst/>
            </a:prstGeom>
            <a:noFill/>
            <a:ln w="63500" cap="flat">
              <a:solidFill>
                <a:srgbClr val="FF521C"/>
              </a:solidFill>
              <a:prstDash val="solid"/>
              <a:round/>
            </a:ln>
            <a:effectLst/>
          </p:spPr>
          <p:txBody>
            <a:bodyPr wrap="square" lIns="121917" tIns="121917" rIns="121917" bIns="121917" numCol="1" anchor="t">
              <a:noAutofit/>
            </a:bodyPr>
            <a:lstStyle/>
            <a:p>
              <a:pPr defTabSz="1219200">
                <a:lnSpc>
                  <a:spcPct val="100000"/>
                </a:lnSpc>
                <a:spcBef>
                  <a:spcPts val="0"/>
                </a:spcBef>
                <a:defRPr>
                  <a:latin typeface="Calibri"/>
                  <a:ea typeface="Calibri"/>
                  <a:cs typeface="Calibri"/>
                  <a:sym typeface="Calibri"/>
                </a:defRPr>
              </a:pPr>
              <a:endParaRPr/>
            </a:p>
          </p:txBody>
        </p:sp>
        <p:sp>
          <p:nvSpPr>
            <p:cNvPr id="419" name="Linea"/>
            <p:cNvSpPr/>
            <p:nvPr/>
          </p:nvSpPr>
          <p:spPr>
            <a:xfrm>
              <a:off x="1921797" y="10420954"/>
              <a:ext cx="1116510" cy="4"/>
            </a:xfrm>
            <a:prstGeom prst="line">
              <a:avLst/>
            </a:prstGeom>
            <a:noFill/>
            <a:ln w="63500" cap="flat">
              <a:solidFill>
                <a:srgbClr val="FF521C"/>
              </a:solidFill>
              <a:prstDash val="solid"/>
              <a:round/>
            </a:ln>
            <a:effectLst/>
          </p:spPr>
          <p:txBody>
            <a:bodyPr wrap="square" lIns="121917" tIns="121917" rIns="121917" bIns="121917" numCol="1" anchor="t">
              <a:noAutofit/>
            </a:bodyPr>
            <a:lstStyle/>
            <a:p>
              <a:pPr defTabSz="1219200">
                <a:lnSpc>
                  <a:spcPct val="100000"/>
                </a:lnSpc>
                <a:spcBef>
                  <a:spcPts val="0"/>
                </a:spcBef>
                <a:defRPr>
                  <a:latin typeface="Calibri"/>
                  <a:ea typeface="Calibri"/>
                  <a:cs typeface="Calibri"/>
                  <a:sym typeface="Calibri"/>
                </a:defRPr>
              </a:pPr>
              <a:endParaRPr/>
            </a:p>
          </p:txBody>
        </p:sp>
        <p:sp>
          <p:nvSpPr>
            <p:cNvPr id="420" name="Linea"/>
            <p:cNvSpPr/>
            <p:nvPr/>
          </p:nvSpPr>
          <p:spPr>
            <a:xfrm>
              <a:off x="1921797" y="9615738"/>
              <a:ext cx="7865519" cy="5"/>
            </a:xfrm>
            <a:prstGeom prst="line">
              <a:avLst/>
            </a:prstGeom>
            <a:noFill/>
            <a:ln w="63500" cap="flat">
              <a:solidFill>
                <a:srgbClr val="FF521C"/>
              </a:solidFill>
              <a:prstDash val="solid"/>
              <a:round/>
            </a:ln>
            <a:effectLst/>
          </p:spPr>
          <p:txBody>
            <a:bodyPr wrap="square" lIns="121917" tIns="121917" rIns="121917" bIns="121917" numCol="1" anchor="t">
              <a:noAutofit/>
            </a:bodyPr>
            <a:lstStyle/>
            <a:p>
              <a:pPr defTabSz="1219200">
                <a:lnSpc>
                  <a:spcPct val="100000"/>
                </a:lnSpc>
                <a:spcBef>
                  <a:spcPts val="0"/>
                </a:spcBef>
                <a:defRPr>
                  <a:latin typeface="Calibri"/>
                  <a:ea typeface="Calibri"/>
                  <a:cs typeface="Calibri"/>
                  <a:sym typeface="Calibri"/>
                </a:defRPr>
              </a:pPr>
              <a:endParaRPr/>
            </a:p>
          </p:txBody>
        </p:sp>
        <p:sp>
          <p:nvSpPr>
            <p:cNvPr id="421" name="Rettangolo"/>
            <p:cNvSpPr/>
            <p:nvPr/>
          </p:nvSpPr>
          <p:spPr>
            <a:xfrm>
              <a:off x="11777811" y="4496367"/>
              <a:ext cx="8404996" cy="4979662"/>
            </a:xfrm>
            <a:prstGeom prst="rect">
              <a:avLst/>
            </a:prstGeom>
            <a:noFill/>
            <a:ln w="165100" cap="flat">
              <a:solidFill>
                <a:srgbClr val="FF521C"/>
              </a:solidFill>
              <a:prstDash val="solid"/>
              <a:round/>
            </a:ln>
            <a:effectLst/>
          </p:spPr>
          <p:txBody>
            <a:bodyPr wrap="square" lIns="121917" tIns="121917" rIns="121917" bIns="121917" numCol="1" anchor="ctr">
              <a:noAutofit/>
            </a:bodyPr>
            <a:lstStyle/>
            <a:p>
              <a:pPr algn="ctr" defTabSz="1557866">
                <a:lnSpc>
                  <a:spcPct val="100000"/>
                </a:lnSpc>
                <a:spcBef>
                  <a:spcPts val="0"/>
                </a:spcBef>
                <a:defRPr sz="6400">
                  <a:latin typeface="Helvetica Neue Medium"/>
                  <a:ea typeface="Helvetica Neue Medium"/>
                  <a:cs typeface="Helvetica Neue Medium"/>
                  <a:sym typeface="Helvetica Neue Medium"/>
                </a:defRPr>
              </a:pPr>
              <a:endParaRPr/>
            </a:p>
          </p:txBody>
        </p:sp>
      </p:gr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Segnaposto contenuto 2"/>
          <p:cNvSpPr txBox="1">
            <a:spLocks noGrp="1"/>
          </p:cNvSpPr>
          <p:nvPr>
            <p:ph type="body" sz="half" idx="1"/>
          </p:nvPr>
        </p:nvSpPr>
        <p:spPr>
          <a:xfrm>
            <a:off x="546948" y="2754814"/>
            <a:ext cx="8150208" cy="9448574"/>
          </a:xfrm>
          <a:prstGeom prst="rect">
            <a:avLst/>
          </a:prstGeom>
        </p:spPr>
        <p:txBody>
          <a:bodyPr/>
          <a:lstStyle/>
          <a:p>
            <a:pPr marL="414528" indent="-414528" defTabSz="1658070">
              <a:spcBef>
                <a:spcPts val="3000"/>
              </a:spcBef>
              <a:defRPr sz="3672">
                <a:latin typeface="Canela Text Regular"/>
                <a:ea typeface="Canela Text Regular"/>
                <a:cs typeface="Canela Text Regular"/>
                <a:sym typeface="Canela Text Regular"/>
              </a:defRPr>
            </a:pPr>
            <a:r>
              <a:t>Misura la quantità di acqua presente nel polmone al di fuori dei vasi sanguigni</a:t>
            </a:r>
          </a:p>
          <a:p>
            <a:pPr marL="0" indent="0" defTabSz="1658070">
              <a:spcBef>
                <a:spcPts val="3000"/>
              </a:spcBef>
              <a:buSzTx/>
              <a:buNone/>
              <a:defRPr sz="3672">
                <a:latin typeface="Canela Text Regular"/>
                <a:ea typeface="Canela Text Regular"/>
                <a:cs typeface="Canela Text Regular"/>
                <a:sym typeface="Canela Text Regular"/>
              </a:defRPr>
            </a:pPr>
            <a:endParaRPr/>
          </a:p>
          <a:p>
            <a:pPr marL="414528" indent="-414528" defTabSz="1658070">
              <a:spcBef>
                <a:spcPts val="3000"/>
              </a:spcBef>
              <a:defRPr sz="3672">
                <a:latin typeface="Canela Text Regular"/>
                <a:ea typeface="Canela Text Regular"/>
                <a:cs typeface="Canela Text Regular"/>
                <a:sym typeface="Canela Text Regular"/>
              </a:defRPr>
            </a:pPr>
            <a:r>
              <a:t>Misura </a:t>
            </a:r>
            <a:r>
              <a:rPr>
                <a:latin typeface="Canela Text Bold"/>
                <a:ea typeface="Canela Text Bold"/>
                <a:cs typeface="Canela Text Bold"/>
                <a:sym typeface="Canela Text Bold"/>
              </a:rPr>
              <a:t>QUANTITATIVA</a:t>
            </a:r>
            <a:r>
              <a:t> dell’edema polmonare</a:t>
            </a:r>
          </a:p>
          <a:p>
            <a:pPr marL="414528" indent="-414528" defTabSz="1658070">
              <a:spcBef>
                <a:spcPts val="3000"/>
              </a:spcBef>
              <a:defRPr sz="3672">
                <a:latin typeface="Canela Text Regular"/>
                <a:ea typeface="Canela Text Regular"/>
                <a:cs typeface="Canela Text Regular"/>
                <a:sym typeface="Canela Text Regular"/>
              </a:defRPr>
            </a:pPr>
            <a:endParaRPr/>
          </a:p>
          <a:p>
            <a:pPr marL="414528" indent="-414528" defTabSz="1658070">
              <a:spcBef>
                <a:spcPts val="3000"/>
              </a:spcBef>
              <a:defRPr sz="3672">
                <a:latin typeface="Canela Text Regular"/>
                <a:ea typeface="Canela Text Regular"/>
                <a:cs typeface="Canela Text Regular"/>
                <a:sym typeface="Canela Text Regular"/>
              </a:defRPr>
            </a:pPr>
            <a:r>
              <a:t>Correlata con la </a:t>
            </a:r>
            <a:r>
              <a:rPr>
                <a:latin typeface="Canela Text Bold"/>
                <a:ea typeface="Canela Text Bold"/>
                <a:cs typeface="Canela Text Bold"/>
                <a:sym typeface="Canela Text Bold"/>
              </a:rPr>
              <a:t>MORTALITÀ</a:t>
            </a:r>
          </a:p>
          <a:p>
            <a:pPr marL="414528" indent="-414528" defTabSz="1658070">
              <a:spcBef>
                <a:spcPts val="3000"/>
              </a:spcBef>
              <a:defRPr sz="3672">
                <a:latin typeface="Canela Text Regular"/>
                <a:ea typeface="Canela Text Regular"/>
                <a:cs typeface="Canela Text Regular"/>
                <a:sym typeface="Canela Text Regular"/>
              </a:defRPr>
            </a:pPr>
            <a:r>
              <a:t>Valori normali: </a:t>
            </a:r>
            <a:r>
              <a:rPr>
                <a:latin typeface="Canela Text Bold"/>
                <a:ea typeface="Canela Text Bold"/>
                <a:cs typeface="Canela Text Bold"/>
                <a:sym typeface="Canela Text Bold"/>
              </a:rPr>
              <a:t>5-7 ml/kg PBW</a:t>
            </a:r>
          </a:p>
          <a:p>
            <a:pPr marL="414528" indent="-414528" defTabSz="1658070">
              <a:spcBef>
                <a:spcPts val="3000"/>
              </a:spcBef>
              <a:defRPr sz="3672">
                <a:latin typeface="Canela Text Regular"/>
                <a:ea typeface="Canela Text Regular"/>
                <a:cs typeface="Canela Text Regular"/>
                <a:sym typeface="Canela Text Regular"/>
              </a:defRPr>
            </a:pPr>
            <a:r>
              <a:t>Valori </a:t>
            </a:r>
            <a:r>
              <a:rPr>
                <a:latin typeface="Canela Text Bold"/>
                <a:ea typeface="Canela Text Bold"/>
                <a:cs typeface="Canela Text Bold"/>
                <a:sym typeface="Canela Text Bold"/>
              </a:rPr>
              <a:t>&gt; 10 ml/kg </a:t>
            </a:r>
            <a:r>
              <a:t>hanno impatti sull’outcome clinico</a:t>
            </a:r>
          </a:p>
        </p:txBody>
      </p:sp>
      <p:sp>
        <p:nvSpPr>
          <p:cNvPr id="425" name="Rettangolo"/>
          <p:cNvSpPr/>
          <p:nvPr/>
        </p:nvSpPr>
        <p:spPr>
          <a:xfrm>
            <a:off x="270472" y="216271"/>
            <a:ext cx="2384305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26" name="Monitor lung aeration"/>
          <p:cNvSpPr txBox="1"/>
          <p:nvPr/>
        </p:nvSpPr>
        <p:spPr>
          <a:xfrm>
            <a:off x="407101" y="346319"/>
            <a:ext cx="61383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lung aeration</a:t>
            </a:r>
          </a:p>
        </p:txBody>
      </p:sp>
      <p:grpSp>
        <p:nvGrpSpPr>
          <p:cNvPr id="429" name="Gruppo 6"/>
          <p:cNvGrpSpPr/>
          <p:nvPr/>
        </p:nvGrpSpPr>
        <p:grpSpPr>
          <a:xfrm>
            <a:off x="8944537" y="1787704"/>
            <a:ext cx="15343565" cy="8045547"/>
            <a:chOff x="0" y="0"/>
            <a:chExt cx="15343564" cy="8045546"/>
          </a:xfrm>
        </p:grpSpPr>
        <p:pic>
          <p:nvPicPr>
            <p:cNvPr id="427" name="Immagine 3" descr="Immagine 3"/>
            <p:cNvPicPr>
              <a:picLocks noChangeAspect="1"/>
            </p:cNvPicPr>
            <p:nvPr/>
          </p:nvPicPr>
          <p:blipFill>
            <a:blip r:embed="rId3"/>
            <a:stretch>
              <a:fillRect/>
            </a:stretch>
          </p:blipFill>
          <p:spPr>
            <a:xfrm>
              <a:off x="0" y="0"/>
              <a:ext cx="14977471" cy="7839071"/>
            </a:xfrm>
            <a:prstGeom prst="rect">
              <a:avLst/>
            </a:prstGeom>
            <a:ln w="12700" cap="flat">
              <a:noFill/>
              <a:miter lim="400000"/>
            </a:ln>
            <a:effectLst/>
          </p:spPr>
        </p:pic>
        <p:sp>
          <p:nvSpPr>
            <p:cNvPr id="428" name="Ovale 4"/>
            <p:cNvSpPr/>
            <p:nvPr/>
          </p:nvSpPr>
          <p:spPr>
            <a:xfrm>
              <a:off x="10444658" y="84105"/>
              <a:ext cx="4898907" cy="7961442"/>
            </a:xfrm>
            <a:prstGeom prst="ellipse">
              <a:avLst/>
            </a:prstGeom>
            <a:noFill/>
            <a:ln w="38100" cap="flat">
              <a:solidFill>
                <a:srgbClr val="C4220D"/>
              </a:solidFill>
              <a:prstDash val="solid"/>
              <a:round/>
            </a:ln>
            <a:effectLst/>
          </p:spPr>
          <p:txBody>
            <a:bodyPr wrap="square" lIns="45719" tIns="45719" rIns="45719" bIns="45719" numCol="1" anchor="ctr">
              <a:noAutofit/>
            </a:bodyPr>
            <a:lstStyle/>
            <a:p>
              <a:pPr algn="ctr" defTabSz="342900">
                <a:lnSpc>
                  <a:spcPct val="100000"/>
                </a:lnSpc>
                <a:spcBef>
                  <a:spcPts val="0"/>
                </a:spcBef>
                <a:defRPr sz="1300">
                  <a:solidFill>
                    <a:srgbClr val="FFFFFF"/>
                  </a:solidFill>
                  <a:latin typeface="Century Gothic"/>
                  <a:ea typeface="Century Gothic"/>
                  <a:cs typeface="Century Gothic"/>
                  <a:sym typeface="Century Gothic"/>
                </a:defRPr>
              </a:pPr>
              <a:endParaRPr/>
            </a:p>
          </p:txBody>
        </p:sp>
      </p:grpSp>
      <p:sp>
        <p:nvSpPr>
          <p:cNvPr id="430" name="CasellaDiTesto 8"/>
          <p:cNvSpPr txBox="1"/>
          <p:nvPr/>
        </p:nvSpPr>
        <p:spPr>
          <a:xfrm>
            <a:off x="14477232" y="9883955"/>
            <a:ext cx="5834590" cy="3520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defTabSz="342900">
              <a:lnSpc>
                <a:spcPct val="100000"/>
              </a:lnSpc>
              <a:spcBef>
                <a:spcPts val="0"/>
              </a:spcBef>
              <a:defRPr sz="2200">
                <a:latin typeface="Century Gothic"/>
                <a:ea typeface="Century Gothic"/>
                <a:cs typeface="Century Gothic"/>
                <a:sym typeface="Century Gothic"/>
              </a:defRPr>
            </a:pPr>
            <a:r>
              <a:t>Aiuta nella </a:t>
            </a:r>
            <a:r>
              <a:rPr b="1"/>
              <a:t>DEFINIZIONE</a:t>
            </a:r>
            <a:r>
              <a:t> di ARDS e nella definizione della sua </a:t>
            </a:r>
            <a:r>
              <a:rPr b="1"/>
              <a:t>GRAVITÀ</a:t>
            </a:r>
          </a:p>
          <a:p>
            <a:pPr defTabSz="342900">
              <a:lnSpc>
                <a:spcPct val="100000"/>
              </a:lnSpc>
              <a:spcBef>
                <a:spcPts val="0"/>
              </a:spcBef>
              <a:defRPr sz="2200" b="1">
                <a:latin typeface="Century Gothic"/>
                <a:ea typeface="Century Gothic"/>
                <a:cs typeface="Century Gothic"/>
                <a:sym typeface="Century Gothic"/>
              </a:defRPr>
            </a:pPr>
            <a:endParaRPr b="1"/>
          </a:p>
          <a:p>
            <a:pPr defTabSz="342900">
              <a:lnSpc>
                <a:spcPct val="100000"/>
              </a:lnSpc>
              <a:spcBef>
                <a:spcPts val="0"/>
              </a:spcBef>
              <a:defRPr sz="2200">
                <a:latin typeface="Century Gothic"/>
                <a:ea typeface="Century Gothic"/>
                <a:cs typeface="Century Gothic"/>
                <a:sym typeface="Century Gothic"/>
              </a:defRPr>
            </a:pPr>
            <a:r>
              <a:t>Aiuta nel </a:t>
            </a:r>
            <a:r>
              <a:rPr b="1"/>
              <a:t>FLUID MANAGEMENT</a:t>
            </a:r>
            <a:r>
              <a:t> durante il ricovero in terapia intensiva</a:t>
            </a:r>
          </a:p>
          <a:p>
            <a:pPr defTabSz="342900">
              <a:lnSpc>
                <a:spcPct val="100000"/>
              </a:lnSpc>
              <a:spcBef>
                <a:spcPts val="0"/>
              </a:spcBef>
              <a:defRPr sz="2200">
                <a:latin typeface="Century Gothic"/>
                <a:ea typeface="Century Gothic"/>
                <a:cs typeface="Century Gothic"/>
                <a:sym typeface="Century Gothic"/>
              </a:defRPr>
            </a:pPr>
            <a:endParaRPr/>
          </a:p>
          <a:p>
            <a:pPr defTabSz="342900">
              <a:lnSpc>
                <a:spcPct val="100000"/>
              </a:lnSpc>
              <a:spcBef>
                <a:spcPts val="0"/>
              </a:spcBef>
              <a:defRPr sz="2200">
                <a:latin typeface="Century Gothic"/>
                <a:ea typeface="Century Gothic"/>
                <a:cs typeface="Century Gothic"/>
                <a:sym typeface="Century Gothic"/>
              </a:defRPr>
            </a:pPr>
            <a:r>
              <a:t>Aiuta nella valutazione delle </a:t>
            </a:r>
            <a:r>
              <a:rPr b="1"/>
              <a:t>MANOVRE DI RECLUTAMENTO</a:t>
            </a:r>
          </a:p>
          <a:p>
            <a:pPr defTabSz="342900">
              <a:lnSpc>
                <a:spcPct val="100000"/>
              </a:lnSpc>
              <a:spcBef>
                <a:spcPts val="0"/>
              </a:spcBef>
              <a:defRPr sz="2200">
                <a:latin typeface="Century Gothic"/>
                <a:ea typeface="Century Gothic"/>
                <a:cs typeface="Century Gothic"/>
                <a:sym typeface="Century Gothic"/>
              </a:defRPr>
            </a:pPr>
            <a:endParaRPr b="1"/>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4" name="Immagine 5" descr="Immagine 5"/>
          <p:cNvPicPr>
            <a:picLocks noChangeAspect="1"/>
          </p:cNvPicPr>
          <p:nvPr/>
        </p:nvPicPr>
        <p:blipFill>
          <a:blip r:embed="rId3"/>
          <a:stretch>
            <a:fillRect/>
          </a:stretch>
        </p:blipFill>
        <p:spPr>
          <a:xfrm>
            <a:off x="3691597" y="4194164"/>
            <a:ext cx="8048479" cy="2908487"/>
          </a:xfrm>
          <a:prstGeom prst="rect">
            <a:avLst/>
          </a:prstGeom>
          <a:ln w="12700">
            <a:miter lim="400000"/>
          </a:ln>
        </p:spPr>
      </p:pic>
      <p:sp>
        <p:nvSpPr>
          <p:cNvPr id="435" name="CasellaDiTesto 6"/>
          <p:cNvSpPr txBox="1"/>
          <p:nvPr/>
        </p:nvSpPr>
        <p:spPr>
          <a:xfrm>
            <a:off x="3962398" y="7102650"/>
            <a:ext cx="1948377" cy="4622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ctr" defTabSz="685800">
              <a:lnSpc>
                <a:spcPct val="100000"/>
              </a:lnSpc>
              <a:spcBef>
                <a:spcPts val="0"/>
              </a:spcBef>
              <a:defRPr sz="1800" b="1">
                <a:latin typeface="Century Gothic"/>
                <a:ea typeface="Century Gothic"/>
                <a:cs typeface="Century Gothic"/>
                <a:sym typeface="Century Gothic"/>
              </a:defRPr>
            </a:lvl1pPr>
          </a:lstStyle>
          <a:p>
            <a:r>
              <a:t>NORMALE</a:t>
            </a:r>
          </a:p>
        </p:txBody>
      </p:sp>
      <p:sp>
        <p:nvSpPr>
          <p:cNvPr id="436" name="CasellaDiTesto 7"/>
          <p:cNvSpPr txBox="1"/>
          <p:nvPr/>
        </p:nvSpPr>
        <p:spPr>
          <a:xfrm>
            <a:off x="6575472" y="7102647"/>
            <a:ext cx="2445143" cy="10210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ctr" defTabSz="685800">
              <a:lnSpc>
                <a:spcPct val="100000"/>
              </a:lnSpc>
              <a:spcBef>
                <a:spcPts val="0"/>
              </a:spcBef>
              <a:defRPr sz="1800" b="1">
                <a:latin typeface="Century Gothic"/>
                <a:ea typeface="Century Gothic"/>
                <a:cs typeface="Century Gothic"/>
                <a:sym typeface="Century Gothic"/>
              </a:defRPr>
            </a:lvl1pPr>
          </a:lstStyle>
          <a:p>
            <a:r>
              <a:t>EDEMA INTERSTIZIALE LIEVE/MODERATO</a:t>
            </a:r>
          </a:p>
        </p:txBody>
      </p:sp>
      <p:sp>
        <p:nvSpPr>
          <p:cNvPr id="437" name="CasellaDiTesto 8"/>
          <p:cNvSpPr txBox="1"/>
          <p:nvPr/>
        </p:nvSpPr>
        <p:spPr>
          <a:xfrm>
            <a:off x="9203492" y="7115416"/>
            <a:ext cx="2445143" cy="13004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ctr" defTabSz="685800">
              <a:lnSpc>
                <a:spcPct val="100000"/>
              </a:lnSpc>
              <a:spcBef>
                <a:spcPts val="0"/>
              </a:spcBef>
              <a:defRPr sz="1800" b="1">
                <a:latin typeface="Century Gothic"/>
                <a:ea typeface="Century Gothic"/>
                <a:cs typeface="Century Gothic"/>
                <a:sym typeface="Century Gothic"/>
              </a:defRPr>
            </a:lvl1pPr>
          </a:lstStyle>
          <a:p>
            <a:r>
              <a:t>EDEMA INTERSTIZIALE SEVERO/ EDEMA ALVEOLARE</a:t>
            </a:r>
          </a:p>
        </p:txBody>
      </p:sp>
      <p:pic>
        <p:nvPicPr>
          <p:cNvPr id="438" name="Immagine 10" descr="Immagine 10"/>
          <p:cNvPicPr>
            <a:picLocks noChangeAspect="1"/>
          </p:cNvPicPr>
          <p:nvPr/>
        </p:nvPicPr>
        <p:blipFill>
          <a:blip r:embed="rId4"/>
          <a:stretch>
            <a:fillRect/>
          </a:stretch>
        </p:blipFill>
        <p:spPr>
          <a:xfrm>
            <a:off x="13784947" y="4085190"/>
            <a:ext cx="6522353" cy="6034919"/>
          </a:xfrm>
          <a:prstGeom prst="rect">
            <a:avLst/>
          </a:prstGeom>
          <a:ln w="12700">
            <a:miter lim="400000"/>
          </a:ln>
        </p:spPr>
      </p:pic>
      <p:sp>
        <p:nvSpPr>
          <p:cNvPr id="439" name="CasellaDiTesto 11"/>
          <p:cNvSpPr txBox="1"/>
          <p:nvPr/>
        </p:nvSpPr>
        <p:spPr>
          <a:xfrm>
            <a:off x="4994398" y="8361798"/>
            <a:ext cx="7165732" cy="18084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p>
            <a:pPr algn="ctr" defTabSz="685800">
              <a:lnSpc>
                <a:spcPct val="100000"/>
              </a:lnSpc>
              <a:spcBef>
                <a:spcPts val="0"/>
              </a:spcBef>
              <a:defRPr sz="2600">
                <a:latin typeface="Century Gothic"/>
                <a:ea typeface="Century Gothic"/>
                <a:cs typeface="Century Gothic"/>
                <a:sym typeface="Century Gothic"/>
              </a:defRPr>
            </a:pPr>
            <a:r>
              <a:t>C’è una correlazione </a:t>
            </a:r>
            <a:r>
              <a:rPr b="1"/>
              <a:t>LINEARE</a:t>
            </a:r>
            <a:r>
              <a:t> tra la valutazione delle Linee B tramite ecografia polmonare e EVLW (misurata tramite il metodo della termodiluizione con PiCCO)</a:t>
            </a:r>
          </a:p>
        </p:txBody>
      </p:sp>
      <p:sp>
        <p:nvSpPr>
          <p:cNvPr id="440" name="CasellaDiTesto 12"/>
          <p:cNvSpPr txBox="1"/>
          <p:nvPr/>
        </p:nvSpPr>
        <p:spPr>
          <a:xfrm>
            <a:off x="21166993" y="13171326"/>
            <a:ext cx="3241048" cy="5234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defTabSz="685800">
              <a:lnSpc>
                <a:spcPct val="100000"/>
              </a:lnSpc>
              <a:spcBef>
                <a:spcPts val="0"/>
              </a:spcBef>
              <a:defRPr sz="1800">
                <a:solidFill>
                  <a:srgbClr val="FF2600"/>
                </a:solidFill>
                <a:latin typeface="Canela Text Regular"/>
                <a:ea typeface="Canela Text Regular"/>
                <a:cs typeface="Canela Text Regular"/>
                <a:sym typeface="Canela Text Regular"/>
              </a:defRPr>
            </a:lvl1pPr>
          </a:lstStyle>
          <a:p>
            <a:r>
              <a:t>Agricola et al, CHEST, 2005</a:t>
            </a:r>
          </a:p>
        </p:txBody>
      </p:sp>
      <p:sp>
        <p:nvSpPr>
          <p:cNvPr id="441" name="CasellaDiTesto 13"/>
          <p:cNvSpPr txBox="1"/>
          <p:nvPr/>
        </p:nvSpPr>
        <p:spPr>
          <a:xfrm>
            <a:off x="4409049" y="4900831"/>
            <a:ext cx="14897687" cy="2037081"/>
          </a:xfrm>
          <a:prstGeom prst="rect">
            <a:avLst/>
          </a:prstGeom>
          <a:gradFill>
            <a:gsLst>
              <a:gs pos="0">
                <a:srgbClr val="C94A44"/>
              </a:gs>
              <a:gs pos="78000">
                <a:srgbClr val="CD1B04"/>
              </a:gs>
            </a:gsLst>
            <a:lin ang="5400000"/>
          </a:gradFill>
          <a:ln w="12700">
            <a:miter lim="400000"/>
          </a:ln>
          <a:effectLst>
            <a:outerShdw blurRad="127000" dist="38100" dir="5400000" rotWithShape="0">
              <a:srgbClr val="000000">
                <a:alpha val="4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ctr" defTabSz="685800">
              <a:lnSpc>
                <a:spcPct val="100000"/>
              </a:lnSpc>
              <a:spcBef>
                <a:spcPts val="0"/>
              </a:spcBef>
              <a:defRPr sz="6000" b="1">
                <a:solidFill>
                  <a:srgbClr val="FFFFFF"/>
                </a:solidFill>
                <a:latin typeface="Century Gothic"/>
                <a:ea typeface="Century Gothic"/>
                <a:cs typeface="Century Gothic"/>
                <a:sym typeface="Century Gothic"/>
              </a:defRPr>
            </a:lvl1pPr>
          </a:lstStyle>
          <a:p>
            <a:r>
              <a:t>LINEE B COME MARKER DI EDEMA POLMONARE</a:t>
            </a:r>
          </a:p>
        </p:txBody>
      </p:sp>
      <p:sp>
        <p:nvSpPr>
          <p:cNvPr id="442" name="Rettangolo"/>
          <p:cNvSpPr/>
          <p:nvPr/>
        </p:nvSpPr>
        <p:spPr>
          <a:xfrm>
            <a:off x="270472" y="216271"/>
            <a:ext cx="2384305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43" name="Monitor lung aeration"/>
          <p:cNvSpPr txBox="1"/>
          <p:nvPr/>
        </p:nvSpPr>
        <p:spPr>
          <a:xfrm>
            <a:off x="407101" y="346319"/>
            <a:ext cx="61383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lung aeration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1" nodeType="clickEffect">
                                  <p:stCondLst>
                                    <p:cond delay="0"/>
                                  </p:stCondLst>
                                  <p:iterate>
                                    <p:tmAbs val="0"/>
                                  </p:iterate>
                                  <p:childTnLst>
                                    <p:set>
                                      <p:cBhvr>
                                        <p:cTn id="6" fill="hold"/>
                                        <p:tgtEl>
                                          <p:spTgt spid="441"/>
                                        </p:tgtEl>
                                        <p:attrNameLst>
                                          <p:attrName>style.visibility</p:attrName>
                                        </p:attrNameLst>
                                      </p:cBhvr>
                                      <p:to>
                                        <p:strVal val="visible"/>
                                      </p:to>
                                    </p:set>
                                    <p:animEffect transition="in" filter="fade">
                                      <p:cBhvr>
                                        <p:cTn id="7" dur="500"/>
                                        <p:tgtEl>
                                          <p:spTgt spid="4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1" grpId="1"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7" name="Immagine 3" descr="Immagine 3"/>
          <p:cNvPicPr>
            <a:picLocks noChangeAspect="1"/>
          </p:cNvPicPr>
          <p:nvPr/>
        </p:nvPicPr>
        <p:blipFill>
          <a:blip r:embed="rId3"/>
          <a:stretch>
            <a:fillRect/>
          </a:stretch>
        </p:blipFill>
        <p:spPr>
          <a:xfrm>
            <a:off x="13607912" y="5123622"/>
            <a:ext cx="6616976" cy="5459007"/>
          </a:xfrm>
          <a:prstGeom prst="rect">
            <a:avLst/>
          </a:prstGeom>
          <a:ln w="12700">
            <a:miter lim="400000"/>
          </a:ln>
        </p:spPr>
      </p:pic>
      <p:sp>
        <p:nvSpPr>
          <p:cNvPr id="448" name="Titolo 1"/>
          <p:cNvSpPr txBox="1">
            <a:spLocks noGrp="1"/>
          </p:cNvSpPr>
          <p:nvPr>
            <p:ph type="title"/>
          </p:nvPr>
        </p:nvSpPr>
        <p:spPr>
          <a:xfrm>
            <a:off x="1206500" y="1643186"/>
            <a:ext cx="21971000" cy="1435101"/>
          </a:xfrm>
          <a:prstGeom prst="rect">
            <a:avLst/>
          </a:prstGeom>
        </p:spPr>
        <p:txBody>
          <a:bodyPr/>
          <a:lstStyle>
            <a:lvl1pPr defTabSz="1975054">
              <a:defRPr sz="6885" b="0" spc="-137">
                <a:latin typeface="Canela Text Bold"/>
                <a:ea typeface="Canela Text Bold"/>
                <a:cs typeface="Canela Text Bold"/>
                <a:sym typeface="Canela Text Bold"/>
              </a:defRPr>
            </a:lvl1pPr>
          </a:lstStyle>
          <a:p>
            <a:r>
              <a:t>E DAL PUNTO DI VISTA PRATICO?</a:t>
            </a:r>
          </a:p>
        </p:txBody>
      </p:sp>
      <p:sp>
        <p:nvSpPr>
          <p:cNvPr id="449" name="Segnaposto contenuto 2"/>
          <p:cNvSpPr txBox="1">
            <a:spLocks noGrp="1"/>
          </p:cNvSpPr>
          <p:nvPr>
            <p:ph type="body" sz="half" idx="1"/>
          </p:nvPr>
        </p:nvSpPr>
        <p:spPr>
          <a:xfrm>
            <a:off x="1279233" y="3725119"/>
            <a:ext cx="10161917" cy="8256012"/>
          </a:xfrm>
          <a:prstGeom prst="rect">
            <a:avLst/>
          </a:prstGeom>
        </p:spPr>
        <p:txBody>
          <a:bodyPr/>
          <a:lstStyle/>
          <a:p>
            <a:pPr defTabSz="668655">
              <a:spcBef>
                <a:spcPts val="1400"/>
              </a:spcBef>
              <a:defRPr sz="4455" spc="-44">
                <a:latin typeface="Canela Text Regular"/>
                <a:ea typeface="Canela Text Regular"/>
                <a:cs typeface="Canela Text Regular"/>
                <a:sym typeface="Canela Text Regular"/>
              </a:defRPr>
            </a:pPr>
            <a:r>
              <a:t>8 scansioni (4 per emitorace)</a:t>
            </a:r>
          </a:p>
          <a:p>
            <a:pPr defTabSz="668655">
              <a:spcBef>
                <a:spcPts val="1400"/>
              </a:spcBef>
              <a:defRPr sz="4455" spc="-44">
                <a:latin typeface="Canela Text Regular"/>
                <a:ea typeface="Canela Text Regular"/>
                <a:cs typeface="Canela Text Regular"/>
                <a:sym typeface="Canela Text Regular"/>
              </a:defRPr>
            </a:pPr>
            <a:r>
              <a:t>Quadrante con Linee B ≥ 3 </a:t>
            </a:r>
            <a:r>
              <a:rPr>
                <a:latin typeface="Canela Text Bold"/>
                <a:ea typeface="Canela Text Bold"/>
                <a:cs typeface="Canela Text Bold"/>
                <a:sym typeface="Canela Text Bold"/>
              </a:rPr>
              <a:t>POSITIVO</a:t>
            </a:r>
          </a:p>
          <a:p>
            <a:pPr defTabSz="668655">
              <a:spcBef>
                <a:spcPts val="1400"/>
              </a:spcBef>
              <a:defRPr sz="4455" spc="-44">
                <a:latin typeface="Canela Text Bold"/>
                <a:ea typeface="Canela Text Bold"/>
                <a:cs typeface="Canela Text Bold"/>
                <a:sym typeface="Canela Text Bold"/>
              </a:defRPr>
            </a:pPr>
            <a:endParaRPr>
              <a:latin typeface="Canela Text Bold"/>
              <a:ea typeface="Canela Text Bold"/>
              <a:cs typeface="Canela Text Bold"/>
              <a:sym typeface="Canela Text Bold"/>
            </a:endParaRPr>
          </a:p>
          <a:p>
            <a:pPr defTabSz="668655">
              <a:spcBef>
                <a:spcPts val="1400"/>
              </a:spcBef>
              <a:defRPr sz="4455" spc="-44">
                <a:latin typeface="Canela Text Bold"/>
                <a:ea typeface="Canela Text Bold"/>
                <a:cs typeface="Canela Text Bold"/>
                <a:sym typeface="Canela Text Bold"/>
              </a:defRPr>
            </a:pPr>
            <a:r>
              <a:t>ACTUAL BODY WEIGHT:</a:t>
            </a:r>
          </a:p>
          <a:p>
            <a:pPr lvl="1" indent="370331" defTabSz="668655">
              <a:spcBef>
                <a:spcPts val="400"/>
              </a:spcBef>
              <a:defRPr sz="2430" spc="-24">
                <a:latin typeface="Canela Text Bold"/>
                <a:ea typeface="Canela Text Bold"/>
                <a:cs typeface="Canela Text Bold"/>
                <a:sym typeface="Canela Text Bold"/>
              </a:defRPr>
            </a:pPr>
            <a:r>
              <a:t>&gt; 3 quadranti positivi —&gt; EVLWI &gt; 10 ml/kg</a:t>
            </a:r>
          </a:p>
          <a:p>
            <a:pPr defTabSz="668655">
              <a:spcBef>
                <a:spcPts val="1400"/>
              </a:spcBef>
              <a:defRPr sz="4455" spc="-44">
                <a:latin typeface="Canela Text Bold"/>
                <a:ea typeface="Canela Text Bold"/>
                <a:cs typeface="Canela Text Bold"/>
                <a:sym typeface="Canela Text Bold"/>
              </a:defRPr>
            </a:pPr>
            <a:endParaRPr/>
          </a:p>
          <a:p>
            <a:pPr defTabSz="668655">
              <a:spcBef>
                <a:spcPts val="1400"/>
              </a:spcBef>
              <a:defRPr sz="4455" spc="-44">
                <a:latin typeface="Canela Text Bold"/>
                <a:ea typeface="Canela Text Bold"/>
                <a:cs typeface="Canela Text Bold"/>
                <a:sym typeface="Canela Text Bold"/>
              </a:defRPr>
            </a:pPr>
            <a:r>
              <a:t>IDEAL BODY WEIGHT:</a:t>
            </a:r>
          </a:p>
          <a:p>
            <a:pPr lvl="1" indent="370331" defTabSz="668655">
              <a:spcBef>
                <a:spcPts val="400"/>
              </a:spcBef>
              <a:defRPr sz="2430" spc="-24">
                <a:latin typeface="Canela Text Bold"/>
                <a:ea typeface="Canela Text Bold"/>
                <a:cs typeface="Canela Text Bold"/>
                <a:sym typeface="Canela Text Bold"/>
              </a:defRPr>
            </a:pPr>
            <a:r>
              <a:t>&gt; 4 quadranti positivi —&gt; EVLWI &gt; 10 ml/kg</a:t>
            </a:r>
          </a:p>
          <a:p>
            <a:pPr lvl="1" indent="370331" defTabSz="668655">
              <a:spcBef>
                <a:spcPts val="400"/>
              </a:spcBef>
              <a:defRPr sz="2430" spc="-24">
                <a:latin typeface="Canela Text Bold"/>
                <a:ea typeface="Canela Text Bold"/>
                <a:cs typeface="Canela Text Bold"/>
                <a:sym typeface="Canela Text Bold"/>
              </a:defRPr>
            </a:pPr>
            <a:endParaRPr/>
          </a:p>
          <a:p>
            <a:pPr lvl="1" indent="370331" defTabSz="668655">
              <a:spcBef>
                <a:spcPts val="400"/>
              </a:spcBef>
              <a:defRPr sz="2430" spc="-24">
                <a:latin typeface="Canela Text Regular"/>
                <a:ea typeface="Canela Text Regular"/>
                <a:cs typeface="Canela Text Regular"/>
                <a:sym typeface="Canela Text Regular"/>
              </a:defRPr>
            </a:pPr>
            <a:r>
              <a:t> </a:t>
            </a:r>
          </a:p>
        </p:txBody>
      </p:sp>
      <p:sp>
        <p:nvSpPr>
          <p:cNvPr id="450" name="CasellaDiTesto 4"/>
          <p:cNvSpPr txBox="1"/>
          <p:nvPr/>
        </p:nvSpPr>
        <p:spPr>
          <a:xfrm>
            <a:off x="20680336" y="13178947"/>
            <a:ext cx="3740992" cy="5234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defTabSz="685800">
              <a:lnSpc>
                <a:spcPct val="100000"/>
              </a:lnSpc>
              <a:spcBef>
                <a:spcPts val="0"/>
              </a:spcBef>
              <a:defRPr sz="1800">
                <a:solidFill>
                  <a:srgbClr val="FF2600"/>
                </a:solidFill>
                <a:latin typeface="Canela Text Regular"/>
                <a:ea typeface="Canela Text Regular"/>
                <a:cs typeface="Canela Text Regular"/>
                <a:sym typeface="Canela Text Regular"/>
              </a:defRPr>
            </a:lvl1pPr>
          </a:lstStyle>
          <a:p>
            <a:r>
              <a:t>Anile et al, Crit Ultrasound J, 2017</a:t>
            </a:r>
          </a:p>
        </p:txBody>
      </p:sp>
      <p:sp>
        <p:nvSpPr>
          <p:cNvPr id="451" name="Rettangolo"/>
          <p:cNvSpPr/>
          <p:nvPr/>
        </p:nvSpPr>
        <p:spPr>
          <a:xfrm>
            <a:off x="270472" y="216271"/>
            <a:ext cx="2384305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52" name="Monitor lung aeration"/>
          <p:cNvSpPr txBox="1"/>
          <p:nvPr/>
        </p:nvSpPr>
        <p:spPr>
          <a:xfrm>
            <a:off x="407101" y="346319"/>
            <a:ext cx="61383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lung aeration</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 name="Fluid administration is the cornerstone in the treatment of critical ill pts.…"/>
          <p:cNvSpPr txBox="1">
            <a:spLocks noGrp="1"/>
          </p:cNvSpPr>
          <p:nvPr>
            <p:ph type="body" idx="1"/>
          </p:nvPr>
        </p:nvSpPr>
        <p:spPr>
          <a:xfrm>
            <a:off x="1206500" y="3295039"/>
            <a:ext cx="21971000" cy="8256011"/>
          </a:xfrm>
          <a:prstGeom prst="rect">
            <a:avLst/>
          </a:prstGeom>
        </p:spPr>
        <p:txBody>
          <a:bodyPr/>
          <a:lstStyle/>
          <a:p>
            <a:pPr marL="228600" indent="-228600">
              <a:buSzPct val="100000"/>
              <a:buChar char="•"/>
              <a:defRPr>
                <a:latin typeface="Canela Text Regular"/>
                <a:ea typeface="Canela Text Regular"/>
                <a:cs typeface="Canela Text Regular"/>
                <a:sym typeface="Canela Text Regular"/>
              </a:defRPr>
            </a:pPr>
            <a:r>
              <a:t>Fluid administration is the cornerstone in the treatment of critical ill pts.</a:t>
            </a:r>
          </a:p>
          <a:p>
            <a:pPr marL="228600" indent="-228600">
              <a:buSzPct val="100000"/>
              <a:buChar char="•"/>
              <a:defRPr>
                <a:latin typeface="Canela Text Regular"/>
                <a:ea typeface="Canela Text Regular"/>
                <a:cs typeface="Canela Text Regular"/>
                <a:sym typeface="Canela Text Regular"/>
              </a:defRPr>
            </a:pPr>
            <a:r>
              <a:t>Excessive fluid balance is associated with a worse outcome; in sepsis a positive fluid balance and a high CVP have been associated with an increase in mortality.</a:t>
            </a:r>
          </a:p>
          <a:p>
            <a:pPr marL="228600" indent="-228600">
              <a:buSzPct val="100000"/>
              <a:buChar char="•"/>
              <a:defRPr>
                <a:latin typeface="Canela Text Regular"/>
                <a:ea typeface="Canela Text Regular"/>
                <a:cs typeface="Canela Text Regular"/>
                <a:sym typeface="Canela Text Regular"/>
              </a:defRPr>
            </a:pPr>
            <a:r>
              <a:t>Decline of the use of invasive monitoring.</a:t>
            </a:r>
          </a:p>
          <a:p>
            <a:pPr marL="228600" indent="-228600">
              <a:buSzPct val="100000"/>
              <a:buChar char="•"/>
              <a:defRPr>
                <a:latin typeface="Canela Text Regular"/>
                <a:ea typeface="Canela Text Regular"/>
                <a:cs typeface="Canela Text Regular"/>
                <a:sym typeface="Canela Text Regular"/>
              </a:defRPr>
            </a:pPr>
            <a:r>
              <a:t>Increased use of POCUS in critical care echocardiography and LUS.</a:t>
            </a:r>
          </a:p>
        </p:txBody>
      </p:sp>
      <p:sp>
        <p:nvSpPr>
          <p:cNvPr id="466" name="Rettangolo"/>
          <p:cNvSpPr/>
          <p:nvPr/>
        </p:nvSpPr>
        <p:spPr>
          <a:xfrm>
            <a:off x="256666" y="237354"/>
            <a:ext cx="23870667"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67" name="Fluid tolerance"/>
          <p:cNvSpPr txBox="1"/>
          <p:nvPr/>
        </p:nvSpPr>
        <p:spPr>
          <a:xfrm>
            <a:off x="494798" y="367402"/>
            <a:ext cx="419801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Fluid tolerance</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9" name="Diffuse bilateral B-lines instead of focal multiple B-lines in acute clinical conditions are very often associated with increased EVLW due to a possible systolic or diastolic cardiogenic shock with elevated pulmonary pressures, or to damaged pulmonary ve"/>
          <p:cNvSpPr txBox="1">
            <a:spLocks noGrp="1"/>
          </p:cNvSpPr>
          <p:nvPr>
            <p:ph type="body" sz="half" idx="1"/>
          </p:nvPr>
        </p:nvSpPr>
        <p:spPr>
          <a:xfrm>
            <a:off x="1206500" y="4248504"/>
            <a:ext cx="9697901" cy="8256012"/>
          </a:xfrm>
          <a:prstGeom prst="rect">
            <a:avLst/>
          </a:prstGeom>
        </p:spPr>
        <p:txBody>
          <a:bodyPr/>
          <a:lstStyle/>
          <a:p>
            <a:pPr defTabSz="652145">
              <a:spcBef>
                <a:spcPts val="1400"/>
              </a:spcBef>
              <a:defRPr sz="4345" spc="-43">
                <a:latin typeface="Canela Text Regular"/>
                <a:ea typeface="Canela Text Regular"/>
                <a:cs typeface="Canela Text Regular"/>
                <a:sym typeface="Canela Text Regular"/>
              </a:defRPr>
            </a:pPr>
            <a:r>
              <a:rPr i="1">
                <a:solidFill>
                  <a:srgbClr val="FF2600"/>
                </a:solidFill>
              </a:rPr>
              <a:t>Diffuse</a:t>
            </a:r>
            <a:r>
              <a:t> bilateral B-lines instead of </a:t>
            </a:r>
            <a:r>
              <a:rPr i="1">
                <a:solidFill>
                  <a:srgbClr val="FF2600"/>
                </a:solidFill>
              </a:rPr>
              <a:t>focal</a:t>
            </a:r>
            <a:r>
              <a:t> multiple B-lines in acute clinical conditions are very often associated with increased EVLW due to a possible systolic or diastolic cardiogenic shock with elevated pulmonary pressures, or to damaged pulmonary vessels (ARDS). In both cases the lung is “wet” (B-profile) and not “dry” (A profile).</a:t>
            </a:r>
          </a:p>
        </p:txBody>
      </p:sp>
      <p:sp>
        <p:nvSpPr>
          <p:cNvPr id="470" name="Rettangolo"/>
          <p:cNvSpPr/>
          <p:nvPr/>
        </p:nvSpPr>
        <p:spPr>
          <a:xfrm>
            <a:off x="256666" y="237354"/>
            <a:ext cx="23870667"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71" name="Fluid tolerance"/>
          <p:cNvSpPr txBox="1"/>
          <p:nvPr/>
        </p:nvSpPr>
        <p:spPr>
          <a:xfrm>
            <a:off x="494798" y="367402"/>
            <a:ext cx="419801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Fluid tolerance</a:t>
            </a:r>
          </a:p>
        </p:txBody>
      </p:sp>
      <p:pic>
        <p:nvPicPr>
          <p:cNvPr id="472" name="Screenshot 2024-09-15 alle 12.47.45.png" descr="Screenshot 2024-09-15 alle 12.47.45.png"/>
          <p:cNvPicPr>
            <a:picLocks noChangeAspect="1"/>
          </p:cNvPicPr>
          <p:nvPr/>
        </p:nvPicPr>
        <p:blipFill>
          <a:blip r:embed="rId3"/>
          <a:stretch>
            <a:fillRect/>
          </a:stretch>
        </p:blipFill>
        <p:spPr>
          <a:xfrm>
            <a:off x="11718251" y="3455927"/>
            <a:ext cx="12056251" cy="8540876"/>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 name="Combining LUS with CCE can provide highly relevant information in terms of fluid “tolerance” or fluid “intolerance”."/>
          <p:cNvSpPr txBox="1">
            <a:spLocks noGrp="1"/>
          </p:cNvSpPr>
          <p:nvPr>
            <p:ph type="body" sz="quarter" idx="1"/>
          </p:nvPr>
        </p:nvSpPr>
        <p:spPr>
          <a:xfrm>
            <a:off x="1206500" y="4248504"/>
            <a:ext cx="7107491" cy="8256012"/>
          </a:xfrm>
          <a:prstGeom prst="rect">
            <a:avLst/>
          </a:prstGeom>
        </p:spPr>
        <p:txBody>
          <a:bodyPr/>
          <a:lstStyle>
            <a:lvl1pPr>
              <a:defRPr>
                <a:latin typeface="Canela Text Regular"/>
                <a:ea typeface="Canela Text Regular"/>
                <a:cs typeface="Canela Text Regular"/>
                <a:sym typeface="Canela Text Regular"/>
              </a:defRPr>
            </a:lvl1pPr>
          </a:lstStyle>
          <a:p>
            <a:r>
              <a:t>Combining LUS with CCE can provide highly relevant information in terms of fluid “tolerance” or fluid “intolerance”.</a:t>
            </a:r>
          </a:p>
        </p:txBody>
      </p:sp>
      <p:sp>
        <p:nvSpPr>
          <p:cNvPr id="485" name="Rettangolo"/>
          <p:cNvSpPr/>
          <p:nvPr/>
        </p:nvSpPr>
        <p:spPr>
          <a:xfrm>
            <a:off x="256666" y="237354"/>
            <a:ext cx="23870667"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86" name="The Lung - Fluid tolerance"/>
          <p:cNvSpPr txBox="1"/>
          <p:nvPr/>
        </p:nvSpPr>
        <p:spPr>
          <a:xfrm>
            <a:off x="494798" y="367402"/>
            <a:ext cx="720577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The Lung - Fluid tolerance</a:t>
            </a:r>
          </a:p>
        </p:txBody>
      </p:sp>
      <p:pic>
        <p:nvPicPr>
          <p:cNvPr id="487" name="Screenshot 2024-09-15 alle 14.52.24.png" descr="Screenshot 2024-09-15 alle 14.52.24.png"/>
          <p:cNvPicPr>
            <a:picLocks noChangeAspect="1"/>
          </p:cNvPicPr>
          <p:nvPr/>
        </p:nvPicPr>
        <p:blipFill>
          <a:blip r:embed="rId3"/>
          <a:stretch>
            <a:fillRect/>
          </a:stretch>
        </p:blipFill>
        <p:spPr>
          <a:xfrm>
            <a:off x="9167914" y="3293185"/>
            <a:ext cx="14578284" cy="7817340"/>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 name="Raggruppa"/>
          <p:cNvSpPr/>
          <p:nvPr/>
        </p:nvSpPr>
        <p:spPr>
          <a:xfrm>
            <a:off x="353156" y="3719649"/>
            <a:ext cx="23677687"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135466" tIns="135466" rIns="135466" bIns="135466" anchor="ctr">
            <a:spAutoFit/>
          </a:bodyPr>
          <a:lstStyle/>
          <a:p>
            <a:pPr algn="ctr" defTabSz="1557866">
              <a:lnSpc>
                <a:spcPct val="100000"/>
              </a:lnSpc>
              <a:spcBef>
                <a:spcPts val="0"/>
              </a:spcBef>
              <a:defRPr sz="5200">
                <a:latin typeface="Canela Text Regular"/>
                <a:ea typeface="Canela Text Regular"/>
                <a:cs typeface="Canela Text Regular"/>
                <a:sym typeface="Canela Text Regular"/>
              </a:defRPr>
            </a:pPr>
            <a:r>
              <a:t>L’ecografia polmonare consente di quantificare la perdita di aerazione</a:t>
            </a:r>
            <a:r>
              <a:rPr>
                <a:solidFill>
                  <a:srgbClr val="FF521C"/>
                </a:solidFill>
              </a:rPr>
              <a:t> </a:t>
            </a:r>
            <a:r>
              <a:t>polmonare osservata nei pazienti critici.</a:t>
            </a:r>
          </a:p>
          <a:p>
            <a:pPr algn="ctr" defTabSz="1557866">
              <a:lnSpc>
                <a:spcPct val="100000"/>
              </a:lnSpc>
              <a:spcBef>
                <a:spcPts val="0"/>
              </a:spcBef>
              <a:defRPr sz="5200">
                <a:solidFill>
                  <a:srgbClr val="FF521C"/>
                </a:solidFill>
                <a:latin typeface="Canela Text Regular"/>
                <a:ea typeface="Canela Text Regular"/>
                <a:cs typeface="Canela Text Regular"/>
                <a:sym typeface="Canela Text Regular"/>
              </a:defRPr>
            </a:pPr>
            <a:r>
              <a:rPr>
                <a:solidFill>
                  <a:srgbClr val="000000"/>
                </a:solidFill>
              </a:rPr>
              <a:t>LUS: punteggio ecografico polmonare</a:t>
            </a:r>
          </a:p>
        </p:txBody>
      </p:sp>
      <p:pic>
        <p:nvPicPr>
          <p:cNvPr id="492" name="SEPTAL SYNDROME-10.mov" descr="SEPTAL SYNDROME-10.mov"/>
          <p:cNvPicPr>
            <a:picLocks/>
          </p:cNvPicPr>
          <p:nvPr>
            <a:videoFile r:link="rId2"/>
            <p:extLst>
              <p:ext uri="{DAA4B4D4-6D71-4841-9C94-3DE7FCFB9230}">
                <p14:media xmlns:p14="http://schemas.microsoft.com/office/powerpoint/2010/main" r:embed="rId1"/>
              </p:ext>
            </p:extLst>
          </p:nvPr>
        </p:nvPicPr>
        <p:blipFill>
          <a:blip r:embed="rId10"/>
          <a:stretch>
            <a:fillRect/>
          </a:stretch>
        </p:blipFill>
        <p:spPr>
          <a:xfrm>
            <a:off x="5197485" y="5776898"/>
            <a:ext cx="8356401" cy="5506980"/>
          </a:xfrm>
          <a:prstGeom prst="rect">
            <a:avLst/>
          </a:prstGeom>
          <a:ln w="12700">
            <a:miter lim="400000"/>
          </a:ln>
        </p:spPr>
      </p:pic>
      <p:pic>
        <p:nvPicPr>
          <p:cNvPr id="493" name="WHITE LUNG-11.mov" descr="WHITE LUNG-11.mov"/>
          <p:cNvPicPr>
            <a:picLocks/>
          </p:cNvPicPr>
          <p:nvPr>
            <a:videoFile r:link="rId4"/>
            <p:extLst>
              <p:ext uri="{DAA4B4D4-6D71-4841-9C94-3DE7FCFB9230}">
                <p14:media xmlns:p14="http://schemas.microsoft.com/office/powerpoint/2010/main" r:embed="rId3"/>
              </p:ext>
            </p:extLst>
          </p:nvPr>
        </p:nvPicPr>
        <p:blipFill>
          <a:blip r:embed="rId11"/>
          <a:stretch>
            <a:fillRect/>
          </a:stretch>
        </p:blipFill>
        <p:spPr>
          <a:xfrm>
            <a:off x="11158237" y="5785040"/>
            <a:ext cx="9205879" cy="5520745"/>
          </a:xfrm>
          <a:prstGeom prst="rect">
            <a:avLst/>
          </a:prstGeom>
          <a:ln w="12700">
            <a:miter lim="400000"/>
          </a:ln>
        </p:spPr>
      </p:pic>
      <p:pic>
        <p:nvPicPr>
          <p:cNvPr id="494" name="ConsSubPleurico.mov" descr="ConsSubPleurico.mov"/>
          <p:cNvPicPr>
            <a:picLocks/>
          </p:cNvPicPr>
          <p:nvPr>
            <a:videoFile r:link="rId6"/>
            <p:extLst>
              <p:ext uri="{DAA4B4D4-6D71-4841-9C94-3DE7FCFB9230}">
                <p14:media xmlns:p14="http://schemas.microsoft.com/office/powerpoint/2010/main" r:embed="rId5"/>
              </p:ext>
            </p:extLst>
          </p:nvPr>
        </p:nvPicPr>
        <p:blipFill>
          <a:blip r:embed="rId12"/>
          <a:stretch>
            <a:fillRect/>
          </a:stretch>
        </p:blipFill>
        <p:spPr>
          <a:xfrm>
            <a:off x="17496139" y="5798805"/>
            <a:ext cx="6757031" cy="5506979"/>
          </a:xfrm>
          <a:prstGeom prst="rect">
            <a:avLst/>
          </a:prstGeom>
          <a:ln w="12700">
            <a:miter lim="400000"/>
          </a:ln>
        </p:spPr>
      </p:pic>
      <p:pic>
        <p:nvPicPr>
          <p:cNvPr id="495" name="Normale.mov" descr="Normale.mov"/>
          <p:cNvPicPr>
            <a:picLocks/>
          </p:cNvPicPr>
          <p:nvPr>
            <a:videoFile r:link="rId8"/>
            <p:extLst>
              <p:ext uri="{DAA4B4D4-6D71-4841-9C94-3DE7FCFB9230}">
                <p14:media xmlns:p14="http://schemas.microsoft.com/office/powerpoint/2010/main" r:embed="rId7"/>
              </p:ext>
            </p:extLst>
          </p:nvPr>
        </p:nvPicPr>
        <p:blipFill>
          <a:blip r:embed="rId13"/>
          <a:stretch>
            <a:fillRect/>
          </a:stretch>
        </p:blipFill>
        <p:spPr>
          <a:xfrm>
            <a:off x="130831" y="5776898"/>
            <a:ext cx="6757031" cy="5506980"/>
          </a:xfrm>
          <a:prstGeom prst="rect">
            <a:avLst/>
          </a:prstGeom>
          <a:ln w="12700">
            <a:miter lim="400000"/>
          </a:ln>
        </p:spPr>
      </p:pic>
      <p:sp>
        <p:nvSpPr>
          <p:cNvPr id="496" name="Score 0"/>
          <p:cNvSpPr txBox="1"/>
          <p:nvPr/>
        </p:nvSpPr>
        <p:spPr>
          <a:xfrm>
            <a:off x="1926010" y="11303716"/>
            <a:ext cx="2726606" cy="13433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35466" tIns="135466" rIns="135466" bIns="135466" anchor="ctr">
            <a:spAutoFit/>
          </a:bodyPr>
          <a:lstStyle>
            <a:lvl1pPr defTabSz="1557866">
              <a:lnSpc>
                <a:spcPct val="100000"/>
              </a:lnSpc>
              <a:spcBef>
                <a:spcPts val="0"/>
              </a:spcBef>
              <a:defRPr sz="5600">
                <a:latin typeface="Canela Text Regular"/>
                <a:ea typeface="Canela Text Regular"/>
                <a:cs typeface="Canela Text Regular"/>
                <a:sym typeface="Canela Text Regular"/>
              </a:defRPr>
            </a:lvl1pPr>
          </a:lstStyle>
          <a:p>
            <a:r>
              <a:t>Score 0</a:t>
            </a:r>
          </a:p>
        </p:txBody>
      </p:sp>
      <p:sp>
        <p:nvSpPr>
          <p:cNvPr id="497" name="Score 1"/>
          <p:cNvSpPr txBox="1"/>
          <p:nvPr/>
        </p:nvSpPr>
        <p:spPr>
          <a:xfrm>
            <a:off x="7792349" y="11303716"/>
            <a:ext cx="2536004" cy="13433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35466" tIns="135466" rIns="135466" bIns="135466" anchor="ctr">
            <a:spAutoFit/>
          </a:bodyPr>
          <a:lstStyle>
            <a:lvl1pPr defTabSz="1557866">
              <a:lnSpc>
                <a:spcPct val="100000"/>
              </a:lnSpc>
              <a:spcBef>
                <a:spcPts val="0"/>
              </a:spcBef>
              <a:defRPr sz="5600">
                <a:latin typeface="Canela Text Regular"/>
                <a:ea typeface="Canela Text Regular"/>
                <a:cs typeface="Canela Text Regular"/>
                <a:sym typeface="Canela Text Regular"/>
              </a:defRPr>
            </a:lvl1pPr>
          </a:lstStyle>
          <a:p>
            <a:r>
              <a:t>Score 1</a:t>
            </a:r>
          </a:p>
        </p:txBody>
      </p:sp>
      <p:sp>
        <p:nvSpPr>
          <p:cNvPr id="498" name="Score 2"/>
          <p:cNvSpPr txBox="1"/>
          <p:nvPr/>
        </p:nvSpPr>
        <p:spPr>
          <a:xfrm>
            <a:off x="14177840" y="11303716"/>
            <a:ext cx="2641973" cy="13433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35466" tIns="135466" rIns="135466" bIns="135466" anchor="ctr">
            <a:spAutoFit/>
          </a:bodyPr>
          <a:lstStyle>
            <a:lvl1pPr defTabSz="1557866">
              <a:lnSpc>
                <a:spcPct val="100000"/>
              </a:lnSpc>
              <a:spcBef>
                <a:spcPts val="0"/>
              </a:spcBef>
              <a:defRPr sz="5600">
                <a:latin typeface="Canela Text Regular"/>
                <a:ea typeface="Canela Text Regular"/>
                <a:cs typeface="Canela Text Regular"/>
                <a:sym typeface="Canela Text Regular"/>
              </a:defRPr>
            </a:lvl1pPr>
          </a:lstStyle>
          <a:p>
            <a:r>
              <a:t>Score 2</a:t>
            </a:r>
          </a:p>
        </p:txBody>
      </p:sp>
      <p:sp>
        <p:nvSpPr>
          <p:cNvPr id="499" name="Score 3"/>
          <p:cNvSpPr txBox="1"/>
          <p:nvPr/>
        </p:nvSpPr>
        <p:spPr>
          <a:xfrm>
            <a:off x="19291317" y="11303716"/>
            <a:ext cx="2663309" cy="13433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135466" tIns="135466" rIns="135466" bIns="135466" anchor="ctr">
            <a:spAutoFit/>
          </a:bodyPr>
          <a:lstStyle>
            <a:lvl1pPr defTabSz="1557866">
              <a:lnSpc>
                <a:spcPct val="100000"/>
              </a:lnSpc>
              <a:spcBef>
                <a:spcPts val="0"/>
              </a:spcBef>
              <a:defRPr sz="5600">
                <a:latin typeface="Canela Text Regular"/>
                <a:ea typeface="Canela Text Regular"/>
                <a:cs typeface="Canela Text Regular"/>
                <a:sym typeface="Canela Text Regular"/>
              </a:defRPr>
            </a:lvl1pPr>
          </a:lstStyle>
          <a:p>
            <a:r>
              <a:t>Score 3</a:t>
            </a:r>
          </a:p>
        </p:txBody>
      </p:sp>
      <p:sp>
        <p:nvSpPr>
          <p:cNvPr id="500" name="Rettangolo"/>
          <p:cNvSpPr/>
          <p:nvPr/>
        </p:nvSpPr>
        <p:spPr>
          <a:xfrm>
            <a:off x="270472" y="216271"/>
            <a:ext cx="2384305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501" name="Monitor lung aeration"/>
          <p:cNvSpPr txBox="1"/>
          <p:nvPr/>
        </p:nvSpPr>
        <p:spPr>
          <a:xfrm>
            <a:off x="407101" y="346319"/>
            <a:ext cx="61383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lung aeration</a:t>
            </a:r>
          </a:p>
        </p:txBody>
      </p:sp>
      <p:sp>
        <p:nvSpPr>
          <p:cNvPr id="502" name="Rettangolo"/>
          <p:cNvSpPr/>
          <p:nvPr/>
        </p:nvSpPr>
        <p:spPr>
          <a:xfrm>
            <a:off x="-23946" y="12542118"/>
            <a:ext cx="24453476" cy="1158424"/>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6" fill="hold"/>
                                        <p:tgtEl>
                                          <p:spTgt spid="495"/>
                                        </p:tgtEl>
                                      </p:cBhvr>
                                    </p:cmd>
                                  </p:childTnLst>
                                </p:cTn>
                              </p:par>
                            </p:childTnLst>
                          </p:cTn>
                        </p:par>
                        <p:par>
                          <p:cTn id="7" fill="hold">
                            <p:stCondLst>
                              <p:cond delay="3966"/>
                            </p:stCondLst>
                            <p:childTnLst>
                              <p:par>
                                <p:cTn id="8" presetID="1" presetClass="mediacall" presetSubtype="0" fill="hold" nodeType="afterEffect">
                                  <p:stCondLst>
                                    <p:cond delay="0"/>
                                  </p:stCondLst>
                                  <p:childTnLst>
                                    <p:cmd type="call" cmd="playFrom(0.0)">
                                      <p:cBhvr>
                                        <p:cTn id="9" dur="4966" fill="hold"/>
                                        <p:tgtEl>
                                          <p:spTgt spid="494"/>
                                        </p:tgtEl>
                                      </p:cBhvr>
                                    </p:cmd>
                                  </p:childTnLst>
                                </p:cTn>
                              </p:par>
                            </p:childTnLst>
                          </p:cTn>
                        </p:par>
                        <p:par>
                          <p:cTn id="10" fill="hold">
                            <p:stCondLst>
                              <p:cond delay="8932"/>
                            </p:stCondLst>
                            <p:childTnLst>
                              <p:par>
                                <p:cTn id="11" presetID="1" presetClass="mediacall" presetSubtype="0" fill="hold" nodeType="afterEffect">
                                  <p:stCondLst>
                                    <p:cond delay="0"/>
                                  </p:stCondLst>
                                  <p:childTnLst>
                                    <p:cmd type="call" cmd="playFrom(0.0)">
                                      <p:cBhvr>
                                        <p:cTn id="12" dur="1578" fill="hold"/>
                                        <p:tgtEl>
                                          <p:spTgt spid="493"/>
                                        </p:tgtEl>
                                      </p:cBhvr>
                                    </p:cmd>
                                  </p:childTnLst>
                                </p:cTn>
                              </p:par>
                            </p:childTnLst>
                          </p:cTn>
                        </p:par>
                        <p:par>
                          <p:cTn id="13" fill="hold">
                            <p:stCondLst>
                              <p:cond delay="10510"/>
                            </p:stCondLst>
                            <p:childTnLst>
                              <p:par>
                                <p:cTn id="14" presetID="1" presetClass="mediacall" presetSubtype="0" fill="hold" nodeType="afterEffect">
                                  <p:stCondLst>
                                    <p:cond delay="0"/>
                                  </p:stCondLst>
                                  <p:childTnLst>
                                    <p:cmd type="call" cmd="playFrom(0.0)">
                                      <p:cBhvr>
                                        <p:cTn id="15" dur="2533" fill="hold"/>
                                        <p:tgtEl>
                                          <p:spTgt spid="49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6" fill="hold" display="0">
                  <p:stCondLst>
                    <p:cond delay="indefinite"/>
                  </p:stCondLst>
                </p:cTn>
                <p:tgtEl>
                  <p:spTgt spid="492"/>
                </p:tgtEl>
              </p:cMediaNode>
            </p:video>
            <p:seq concurrent="1" prevAc="none" nextAc="seek">
              <p:cTn id="17" restart="whenNotActive" fill="hold" evtFilter="cancelBubble" nodeType="interactiveSeq">
                <p:stCondLst>
                  <p:cond evt="onClick" delay="0">
                    <p:tgtEl>
                      <p:spTgt spid="492"/>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92"/>
                                        </p:tgtEl>
                                      </p:cBhvr>
                                    </p:cmd>
                                  </p:childTnLst>
                                </p:cTn>
                              </p:par>
                            </p:childTnLst>
                          </p:cTn>
                        </p:par>
                      </p:childTnLst>
                    </p:cTn>
                  </p:par>
                </p:childTnLst>
              </p:cTn>
              <p:nextCondLst>
                <p:cond evt="onClick" delay="0">
                  <p:tgtEl>
                    <p:spTgt spid="492"/>
                  </p:tgtEl>
                </p:cond>
              </p:nextCondLst>
            </p:seq>
            <p:video>
              <p:cMediaNode vol="100000">
                <p:cTn id="22" fill="hold" display="0">
                  <p:stCondLst>
                    <p:cond delay="indefinite"/>
                  </p:stCondLst>
                </p:cTn>
                <p:tgtEl>
                  <p:spTgt spid="493"/>
                </p:tgtEl>
              </p:cMediaNode>
            </p:video>
            <p:seq concurrent="1" prevAc="none" nextAc="seek">
              <p:cTn id="23" restart="whenNotActive" fill="hold" evtFilter="cancelBubble" nodeType="interactiveSeq">
                <p:stCondLst>
                  <p:cond evt="onClick" delay="0">
                    <p:tgtEl>
                      <p:spTgt spid="493"/>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93"/>
                                        </p:tgtEl>
                                      </p:cBhvr>
                                    </p:cmd>
                                  </p:childTnLst>
                                </p:cTn>
                              </p:par>
                            </p:childTnLst>
                          </p:cTn>
                        </p:par>
                      </p:childTnLst>
                    </p:cTn>
                  </p:par>
                </p:childTnLst>
              </p:cTn>
              <p:nextCondLst>
                <p:cond evt="onClick" delay="0">
                  <p:tgtEl>
                    <p:spTgt spid="493"/>
                  </p:tgtEl>
                </p:cond>
              </p:nextCondLst>
            </p:seq>
            <p:video>
              <p:cMediaNode vol="100000">
                <p:cTn id="28" fill="hold" display="0">
                  <p:stCondLst>
                    <p:cond delay="indefinite"/>
                  </p:stCondLst>
                </p:cTn>
                <p:tgtEl>
                  <p:spTgt spid="494"/>
                </p:tgtEl>
              </p:cMediaNode>
            </p:video>
            <p:seq concurrent="1" prevAc="none" nextAc="seek">
              <p:cTn id="29" restart="whenNotActive" fill="hold" evtFilter="cancelBubble" nodeType="interactiveSeq">
                <p:stCondLst>
                  <p:cond evt="onClick" delay="0">
                    <p:tgtEl>
                      <p:spTgt spid="494"/>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494"/>
                                        </p:tgtEl>
                                      </p:cBhvr>
                                    </p:cmd>
                                  </p:childTnLst>
                                </p:cTn>
                              </p:par>
                            </p:childTnLst>
                          </p:cTn>
                        </p:par>
                      </p:childTnLst>
                    </p:cTn>
                  </p:par>
                </p:childTnLst>
              </p:cTn>
              <p:nextCondLst>
                <p:cond evt="onClick" delay="0">
                  <p:tgtEl>
                    <p:spTgt spid="494"/>
                  </p:tgtEl>
                </p:cond>
              </p:nextCondLst>
            </p:seq>
            <p:video>
              <p:cMediaNode vol="100000">
                <p:cTn id="34" fill="hold" display="0">
                  <p:stCondLst>
                    <p:cond delay="indefinite"/>
                  </p:stCondLst>
                </p:cTn>
                <p:tgtEl>
                  <p:spTgt spid="495"/>
                </p:tgtEl>
              </p:cMediaNode>
            </p:video>
            <p:seq concurrent="1" prevAc="none" nextAc="seek">
              <p:cTn id="35" restart="whenNotActive" fill="hold" evtFilter="cancelBubble" nodeType="interactiveSeq">
                <p:stCondLst>
                  <p:cond evt="onClick" delay="0">
                    <p:tgtEl>
                      <p:spTgt spid="495"/>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495"/>
                                        </p:tgtEl>
                                      </p:cBhvr>
                                    </p:cmd>
                                  </p:childTnLst>
                                </p:cTn>
                              </p:par>
                            </p:childTnLst>
                          </p:cTn>
                        </p:par>
                      </p:childTnLst>
                    </p:cTn>
                  </p:par>
                </p:childTnLst>
              </p:cTn>
              <p:nextCondLst>
                <p:cond evt="onClick" delay="0">
                  <p:tgtEl>
                    <p:spTgt spid="49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4" name="Three different areas of the thorax, anterior, lateral and posterior regions, divided by anterior and posterior axillary lines as anatomical landmarks. Each area is further divided into superior and inferior, thus defining six specific sections per hemit"/>
          <p:cNvSpPr txBox="1">
            <a:spLocks noGrp="1"/>
          </p:cNvSpPr>
          <p:nvPr>
            <p:ph type="body" sz="half" idx="1"/>
          </p:nvPr>
        </p:nvSpPr>
        <p:spPr>
          <a:xfrm>
            <a:off x="414679" y="2437804"/>
            <a:ext cx="9751400" cy="8840392"/>
          </a:xfrm>
          <a:prstGeom prst="rect">
            <a:avLst/>
          </a:prstGeom>
        </p:spPr>
        <p:txBody>
          <a:bodyPr/>
          <a:lstStyle>
            <a:lvl1pPr>
              <a:defRPr>
                <a:latin typeface="Canela Text Regular"/>
                <a:ea typeface="Canela Text Regular"/>
                <a:cs typeface="Canela Text Regular"/>
                <a:sym typeface="Canela Text Regular"/>
              </a:defRPr>
            </a:lvl1pPr>
          </a:lstStyle>
          <a:p>
            <a:r>
              <a:t>Three different areas of the thorax, anterior, lateral and posterior regions, divided by anterior and posterior axillary lines as anatomical landmarks. Each area is further divided into superior and inferior, thus defining six specific sections per hemithorax.</a:t>
            </a:r>
          </a:p>
        </p:txBody>
      </p:sp>
      <p:sp>
        <p:nvSpPr>
          <p:cNvPr id="505" name="Rettangolo"/>
          <p:cNvSpPr/>
          <p:nvPr/>
        </p:nvSpPr>
        <p:spPr>
          <a:xfrm>
            <a:off x="369047" y="275216"/>
            <a:ext cx="2364590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506" name="Monitoraggio ecografico- LUS"/>
          <p:cNvSpPr txBox="1"/>
          <p:nvPr/>
        </p:nvSpPr>
        <p:spPr>
          <a:xfrm>
            <a:off x="622668" y="443110"/>
            <a:ext cx="7428434"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a:lnSpc>
                <a:spcPct val="100000"/>
              </a:lnSpc>
              <a:spcBef>
                <a:spcPts val="0"/>
              </a:spcBef>
              <a:defRPr sz="4400" i="1">
                <a:solidFill>
                  <a:srgbClr val="FFFFFF"/>
                </a:solidFill>
                <a:latin typeface="Canela Text Bold"/>
                <a:ea typeface="Canela Text Bold"/>
                <a:cs typeface="Canela Text Bold"/>
                <a:sym typeface="Canela Text Bold"/>
              </a:defRPr>
            </a:lvl1pPr>
          </a:lstStyle>
          <a:p>
            <a:r>
              <a:t>Monitoraggio ecografico- LUS</a:t>
            </a:r>
          </a:p>
        </p:txBody>
      </p:sp>
      <p:pic>
        <p:nvPicPr>
          <p:cNvPr id="507" name="pasted-image.png" descr="pasted-image.png"/>
          <p:cNvPicPr>
            <a:picLocks/>
          </p:cNvPicPr>
          <p:nvPr/>
        </p:nvPicPr>
        <p:blipFill>
          <a:blip r:embed="rId2"/>
          <a:stretch>
            <a:fillRect/>
          </a:stretch>
        </p:blipFill>
        <p:spPr>
          <a:xfrm>
            <a:off x="11080296" y="772618"/>
            <a:ext cx="11600006" cy="8767646"/>
          </a:xfrm>
          <a:prstGeom prst="rect">
            <a:avLst/>
          </a:prstGeom>
          <a:effectLst>
            <a:outerShdw blurRad="63500" dist="25400" dir="5400000" rotWithShape="0">
              <a:srgbClr val="000000">
                <a:alpha val="50000"/>
              </a:srgbClr>
            </a:outerShdw>
          </a:effectLst>
        </p:spPr>
      </p:pic>
      <p:pic>
        <p:nvPicPr>
          <p:cNvPr id="508" name="image19.png" descr="image19.png"/>
          <p:cNvPicPr>
            <a:picLocks/>
          </p:cNvPicPr>
          <p:nvPr/>
        </p:nvPicPr>
        <p:blipFill>
          <a:blip r:embed="rId3"/>
          <a:stretch>
            <a:fillRect/>
          </a:stretch>
        </p:blipFill>
        <p:spPr>
          <a:xfrm>
            <a:off x="11024162" y="7423952"/>
            <a:ext cx="13188915" cy="6539896"/>
          </a:xfrm>
          <a:prstGeom prst="rect">
            <a:avLst/>
          </a:prstGeom>
          <a:effectLst>
            <a:outerShdw blurRad="63500" dist="25400" dir="5400000" rotWithShape="0">
              <a:srgbClr val="000000">
                <a:alpha val="50000"/>
              </a:srgbClr>
            </a:outerShdw>
          </a:effectLst>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 name="Lung aeration is an important aspect in order to:…"/>
          <p:cNvSpPr txBox="1">
            <a:spLocks noGrp="1"/>
          </p:cNvSpPr>
          <p:nvPr>
            <p:ph type="body" idx="1"/>
          </p:nvPr>
        </p:nvSpPr>
        <p:spPr>
          <a:xfrm>
            <a:off x="1050323" y="2601563"/>
            <a:ext cx="21638113" cy="10219276"/>
          </a:xfrm>
          <a:prstGeom prst="rect">
            <a:avLst/>
          </a:prstGeom>
        </p:spPr>
        <p:txBody>
          <a:bodyPr/>
          <a:lstStyle/>
          <a:p>
            <a:pPr>
              <a:defRPr>
                <a:latin typeface="Canela Text Regular"/>
                <a:ea typeface="Canela Text Regular"/>
                <a:cs typeface="Canela Text Regular"/>
                <a:sym typeface="Canela Text Regular"/>
              </a:defRPr>
            </a:pPr>
            <a:r>
              <a:t>Lung aeration is an important aspect in order to:</a:t>
            </a:r>
          </a:p>
          <a:p>
            <a:pPr marL="1008742" lvl="2" indent="-119742">
              <a:buSzPct val="80000"/>
              <a:buBlip>
                <a:blip r:embed="rId2"/>
              </a:buBlip>
              <a:defRPr>
                <a:latin typeface="Canela Text Regular"/>
                <a:ea typeface="Canela Text Regular"/>
                <a:cs typeface="Canela Text Regular"/>
                <a:sym typeface="Canela Text Regular"/>
              </a:defRPr>
            </a:pPr>
            <a:r>
              <a:t> optimizing ventilatory parameters;</a:t>
            </a:r>
          </a:p>
          <a:p>
            <a:pPr marL="1008742" lvl="2" indent="-119742">
              <a:buSzPct val="80000"/>
              <a:buBlip>
                <a:blip r:embed="rId2"/>
              </a:buBlip>
              <a:defRPr>
                <a:latin typeface="Canela Text Regular"/>
                <a:ea typeface="Canela Text Regular"/>
                <a:cs typeface="Canela Text Regular"/>
                <a:sym typeface="Canela Text Regular"/>
              </a:defRPr>
            </a:pPr>
            <a:r>
              <a:t> monitoring a successful weaning process in order not to lose aerated parenchymal mass.</a:t>
            </a:r>
          </a:p>
          <a:p>
            <a:pPr>
              <a:defRPr>
                <a:latin typeface="Canela Text Regular"/>
                <a:ea typeface="Canela Text Regular"/>
                <a:cs typeface="Canela Text Regular"/>
                <a:sym typeface="Canela Text Regular"/>
              </a:defRPr>
            </a:pPr>
            <a:r>
              <a:t>LUS examination is a structured, standardized and comprehensive evaluation of pulmonary parenchyma that aims to help clinicians monitor lung aeration.</a:t>
            </a:r>
          </a:p>
        </p:txBody>
      </p:sp>
      <p:sp>
        <p:nvSpPr>
          <p:cNvPr id="516" name="Rettangolo"/>
          <p:cNvSpPr/>
          <p:nvPr/>
        </p:nvSpPr>
        <p:spPr>
          <a:xfrm>
            <a:off x="369047" y="275216"/>
            <a:ext cx="2364590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517" name="Monitoraggio ecografico- LUS"/>
          <p:cNvSpPr txBox="1"/>
          <p:nvPr/>
        </p:nvSpPr>
        <p:spPr>
          <a:xfrm>
            <a:off x="622668" y="443110"/>
            <a:ext cx="7428434"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a:lnSpc>
                <a:spcPct val="100000"/>
              </a:lnSpc>
              <a:spcBef>
                <a:spcPts val="0"/>
              </a:spcBef>
              <a:defRPr sz="4400" i="1">
                <a:solidFill>
                  <a:srgbClr val="FFFFFF"/>
                </a:solidFill>
                <a:latin typeface="Canela Text Bold"/>
                <a:ea typeface="Canela Text Bold"/>
                <a:cs typeface="Canela Text Bold"/>
                <a:sym typeface="Canela Text Bold"/>
              </a:defRPr>
            </a:lvl1pPr>
          </a:lstStyle>
          <a:p>
            <a:r>
              <a:t>Monitoraggio ecografico- LUS</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 name="Rettangolo"/>
          <p:cNvSpPr/>
          <p:nvPr/>
        </p:nvSpPr>
        <p:spPr>
          <a:xfrm>
            <a:off x="369047" y="275216"/>
            <a:ext cx="2364590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520" name="Monitoraggio ecografico- LUS"/>
          <p:cNvSpPr txBox="1"/>
          <p:nvPr/>
        </p:nvSpPr>
        <p:spPr>
          <a:xfrm>
            <a:off x="622668" y="443110"/>
            <a:ext cx="7428434"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a:lnSpc>
                <a:spcPct val="100000"/>
              </a:lnSpc>
              <a:spcBef>
                <a:spcPts val="0"/>
              </a:spcBef>
              <a:defRPr sz="4400" i="1">
                <a:solidFill>
                  <a:srgbClr val="FFFFFF"/>
                </a:solidFill>
                <a:latin typeface="Canela Text Bold"/>
                <a:ea typeface="Canela Text Bold"/>
                <a:cs typeface="Canela Text Bold"/>
                <a:sym typeface="Canela Text Bold"/>
              </a:defRPr>
            </a:lvl1pPr>
          </a:lstStyle>
          <a:p>
            <a:r>
              <a:t>Monitoraggio ecografico- LUS</a:t>
            </a:r>
          </a:p>
        </p:txBody>
      </p:sp>
      <p:sp>
        <p:nvSpPr>
          <p:cNvPr id="521" name="All intercostal spaces in each examined region are explored…"/>
          <p:cNvSpPr txBox="1"/>
          <p:nvPr/>
        </p:nvSpPr>
        <p:spPr>
          <a:xfrm>
            <a:off x="5734755" y="2228075"/>
            <a:ext cx="12914489" cy="2566989"/>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marL="1219200" indent="-1219200" algn="just" defTabSz="642937">
              <a:lnSpc>
                <a:spcPct val="100000"/>
              </a:lnSpc>
              <a:spcBef>
                <a:spcPts val="0"/>
              </a:spcBef>
              <a:buSzPct val="100000"/>
              <a:buChar char="✓"/>
              <a:defRPr sz="1600">
                <a:latin typeface="Canela Text Regular"/>
                <a:ea typeface="Canela Text Regular"/>
                <a:cs typeface="Canela Text Regular"/>
                <a:sym typeface="Canela Text Regular"/>
              </a:defRPr>
            </a:pPr>
            <a:r>
              <a:rPr sz="3200"/>
              <a:t>All intercostal spaces in each examined region are explored</a:t>
            </a:r>
          </a:p>
          <a:p>
            <a:pPr algn="just" defTabSz="642937">
              <a:lnSpc>
                <a:spcPct val="50000"/>
              </a:lnSpc>
              <a:spcBef>
                <a:spcPts val="0"/>
              </a:spcBef>
              <a:defRPr sz="1600">
                <a:latin typeface="Canela Text Regular"/>
                <a:ea typeface="Canela Text Regular"/>
                <a:cs typeface="Canela Text Regular"/>
                <a:sym typeface="Canela Text Regular"/>
              </a:defRPr>
            </a:pPr>
            <a:endParaRPr sz="3200"/>
          </a:p>
          <a:p>
            <a:pPr marL="1219200" indent="-1219200" algn="just" defTabSz="642937">
              <a:lnSpc>
                <a:spcPct val="100000"/>
              </a:lnSpc>
              <a:spcBef>
                <a:spcPts val="0"/>
              </a:spcBef>
              <a:buSzPct val="100000"/>
              <a:buChar char="✓"/>
              <a:defRPr sz="1600">
                <a:latin typeface="Canela Text Regular"/>
                <a:ea typeface="Canela Text Regular"/>
                <a:cs typeface="Canela Text Regular"/>
                <a:sym typeface="Canela Text Regular"/>
              </a:defRPr>
            </a:pPr>
            <a:r>
              <a:rPr sz="3200"/>
              <a:t>The </a:t>
            </a:r>
            <a:r>
              <a:rPr sz="3200">
                <a:latin typeface="Canela Text Bold"/>
                <a:ea typeface="Canela Text Bold"/>
                <a:cs typeface="Canela Text Bold"/>
                <a:sym typeface="Canela Text Bold"/>
              </a:rPr>
              <a:t>most severe</a:t>
            </a:r>
            <a:r>
              <a:rPr sz="3200"/>
              <a:t> US pattern characterizes the examined region</a:t>
            </a:r>
          </a:p>
          <a:p>
            <a:pPr marL="609600" indent="-609600" algn="just" defTabSz="642937">
              <a:lnSpc>
                <a:spcPct val="50000"/>
              </a:lnSpc>
              <a:spcBef>
                <a:spcPts val="0"/>
              </a:spcBef>
              <a:buSzPct val="100000"/>
              <a:buChar char="✓"/>
              <a:defRPr sz="1600">
                <a:latin typeface="Canela Text Regular"/>
                <a:ea typeface="Canela Text Regular"/>
                <a:cs typeface="Canela Text Regular"/>
                <a:sym typeface="Canela Text Regular"/>
              </a:defRPr>
            </a:pPr>
            <a:endParaRPr sz="3200"/>
          </a:p>
          <a:p>
            <a:pPr marL="1219200" indent="-1219200" algn="just" defTabSz="642937">
              <a:lnSpc>
                <a:spcPct val="100000"/>
              </a:lnSpc>
              <a:spcBef>
                <a:spcPts val="0"/>
              </a:spcBef>
              <a:buSzPct val="100000"/>
              <a:buChar char="✓"/>
              <a:defRPr sz="1600">
                <a:latin typeface="Canela Text Regular"/>
                <a:ea typeface="Canela Text Regular"/>
                <a:cs typeface="Canela Text Regular"/>
                <a:sym typeface="Canela Text Regular"/>
              </a:defRPr>
            </a:pPr>
            <a:r>
              <a:rPr sz="3200"/>
              <a:t>LUS is calculated from the </a:t>
            </a:r>
            <a:r>
              <a:rPr sz="3200">
                <a:latin typeface="Canela Text Bold"/>
                <a:ea typeface="Canela Text Bold"/>
                <a:cs typeface="Canela Text Bold"/>
                <a:sym typeface="Canela Text Bold"/>
              </a:rPr>
              <a:t>addition of the 12 examined regions</a:t>
            </a:r>
          </a:p>
        </p:txBody>
      </p:sp>
      <p:sp>
        <p:nvSpPr>
          <p:cNvPr id="522" name="0 lung sliding + A lines and/or &lt; 3 B lines:  normal aeration…"/>
          <p:cNvSpPr txBox="1"/>
          <p:nvPr/>
        </p:nvSpPr>
        <p:spPr>
          <a:xfrm>
            <a:off x="2892566" y="5503323"/>
            <a:ext cx="18598868" cy="6561456"/>
          </a:xfrm>
          <a:prstGeom prst="rect">
            <a:avLst/>
          </a:prstGeom>
          <a:ln w="50800">
            <a:solidFill>
              <a:srgbClr val="DCDDE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defTabSz="642937">
              <a:lnSpc>
                <a:spcPct val="100000"/>
              </a:lnSpc>
              <a:spcBef>
                <a:spcPts val="0"/>
              </a:spcBef>
              <a:defRPr sz="1600">
                <a:latin typeface="Canela Text Regular"/>
                <a:ea typeface="Canela Text Regular"/>
                <a:cs typeface="Canela Text Regular"/>
                <a:sym typeface="Canela Text Regular"/>
              </a:defRPr>
            </a:pPr>
            <a:r>
              <a:rPr sz="6000"/>
              <a:t> 0 </a:t>
            </a:r>
            <a:r>
              <a:rPr sz="3800"/>
              <a:t>lung sliding + A lines and/or &lt; 3 B lines: </a:t>
            </a:r>
            <a:r>
              <a:rPr sz="3800">
                <a:latin typeface="Canela Text Bold"/>
                <a:ea typeface="Canela Text Bold"/>
                <a:cs typeface="Canela Text Bold"/>
                <a:sym typeface="Canela Text Bold"/>
              </a:rPr>
              <a:t> normal aeration</a:t>
            </a:r>
          </a:p>
          <a:p>
            <a:pPr defTabSz="642937">
              <a:lnSpc>
                <a:spcPct val="100000"/>
              </a:lnSpc>
              <a:spcBef>
                <a:spcPts val="0"/>
              </a:spcBef>
              <a:defRPr sz="1600">
                <a:latin typeface="Canela Text Regular"/>
                <a:ea typeface="Canela Text Regular"/>
                <a:cs typeface="Canela Text Regular"/>
                <a:sym typeface="Canela Text Regular"/>
              </a:defRPr>
            </a:pPr>
            <a:endParaRPr sz="3800">
              <a:latin typeface="Canela Text Bold"/>
              <a:ea typeface="Canela Text Bold"/>
              <a:cs typeface="Canela Text Bold"/>
              <a:sym typeface="Canela Text Bold"/>
            </a:endParaRPr>
          </a:p>
          <a:p>
            <a:pPr defTabSz="642937">
              <a:lnSpc>
                <a:spcPct val="100000"/>
              </a:lnSpc>
              <a:spcBef>
                <a:spcPts val="0"/>
              </a:spcBef>
              <a:defRPr sz="1600">
                <a:latin typeface="Canela Text Regular"/>
                <a:ea typeface="Canela Text Regular"/>
                <a:cs typeface="Canela Text Regular"/>
                <a:sym typeface="Canela Text Regular"/>
              </a:defRPr>
            </a:pPr>
            <a:r>
              <a:rPr sz="6000"/>
              <a:t> 1 </a:t>
            </a:r>
            <a:r>
              <a:rPr sz="3800"/>
              <a:t>multiple well-defined B lines (interstitial syndrome): </a:t>
            </a:r>
            <a:r>
              <a:rPr sz="3800">
                <a:latin typeface="Canela Text Bold"/>
                <a:ea typeface="Canela Text Bold"/>
                <a:cs typeface="Canela Text Bold"/>
                <a:sym typeface="Canela Text Bold"/>
              </a:rPr>
              <a:t>moderate loss of aeration</a:t>
            </a:r>
            <a:r>
              <a:rPr sz="3800"/>
              <a:t>  </a:t>
            </a:r>
          </a:p>
          <a:p>
            <a:pPr defTabSz="642937">
              <a:lnSpc>
                <a:spcPct val="100000"/>
              </a:lnSpc>
              <a:spcBef>
                <a:spcPts val="0"/>
              </a:spcBef>
              <a:defRPr sz="1600">
                <a:latin typeface="Canela Text Regular"/>
                <a:ea typeface="Canela Text Regular"/>
                <a:cs typeface="Canela Text Regular"/>
                <a:sym typeface="Canela Text Regular"/>
              </a:defRPr>
            </a:pPr>
            <a:endParaRPr sz="3800"/>
          </a:p>
          <a:p>
            <a:pPr defTabSz="642937">
              <a:lnSpc>
                <a:spcPct val="100000"/>
              </a:lnSpc>
              <a:spcBef>
                <a:spcPts val="0"/>
              </a:spcBef>
              <a:defRPr sz="1600">
                <a:latin typeface="Canela Text Regular"/>
                <a:ea typeface="Canela Text Regular"/>
                <a:cs typeface="Canela Text Regular"/>
                <a:sym typeface="Canela Text Regular"/>
              </a:defRPr>
            </a:pPr>
            <a:r>
              <a:rPr sz="6000"/>
              <a:t> 2 </a:t>
            </a:r>
            <a:r>
              <a:rPr sz="3800"/>
              <a:t>multiple coalescent B lines (alveolar syndrome) : </a:t>
            </a:r>
            <a:r>
              <a:rPr sz="3800">
                <a:latin typeface="Canela Text Bold"/>
                <a:ea typeface="Canela Text Bold"/>
                <a:cs typeface="Canela Text Bold"/>
                <a:sym typeface="Canela Text Bold"/>
              </a:rPr>
              <a:t>severe loss of aeration </a:t>
            </a:r>
          </a:p>
          <a:p>
            <a:pPr defTabSz="642937">
              <a:lnSpc>
                <a:spcPct val="100000"/>
              </a:lnSpc>
              <a:spcBef>
                <a:spcPts val="0"/>
              </a:spcBef>
              <a:defRPr sz="1600">
                <a:latin typeface="Canela Text Regular"/>
                <a:ea typeface="Canela Text Regular"/>
                <a:cs typeface="Canela Text Regular"/>
                <a:sym typeface="Canela Text Regular"/>
              </a:defRPr>
            </a:pPr>
            <a:r>
              <a:rPr sz="3800"/>
              <a:t>         </a:t>
            </a:r>
          </a:p>
          <a:p>
            <a:pPr defTabSz="642937">
              <a:lnSpc>
                <a:spcPct val="100000"/>
              </a:lnSpc>
              <a:spcBef>
                <a:spcPts val="0"/>
              </a:spcBef>
              <a:defRPr sz="1600">
                <a:latin typeface="Canela Text Regular"/>
                <a:ea typeface="Canela Text Regular"/>
                <a:cs typeface="Canela Text Regular"/>
                <a:sym typeface="Canela Text Regular"/>
              </a:defRPr>
            </a:pPr>
            <a:r>
              <a:rPr sz="6000"/>
              <a:t> 3 </a:t>
            </a:r>
            <a:r>
              <a:rPr sz="3800">
                <a:latin typeface="Canela Text Bold"/>
                <a:ea typeface="Canela Text Bold"/>
                <a:cs typeface="Canela Text Bold"/>
                <a:sym typeface="Canela Text Bold"/>
              </a:rPr>
              <a:t>consolidation</a:t>
            </a:r>
          </a:p>
        </p:txBody>
      </p:sp>
      <p:sp>
        <p:nvSpPr>
          <p:cNvPr id="523" name="Rettangolo"/>
          <p:cNvSpPr/>
          <p:nvPr/>
        </p:nvSpPr>
        <p:spPr>
          <a:xfrm>
            <a:off x="-31019" y="12459461"/>
            <a:ext cx="24488023" cy="1270001"/>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8" name="Rettangolo"/>
          <p:cNvSpPr/>
          <p:nvPr/>
        </p:nvSpPr>
        <p:spPr>
          <a:xfrm>
            <a:off x="369047" y="275216"/>
            <a:ext cx="23645906"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549" name="Monitoraggio ecografico- LUS"/>
          <p:cNvSpPr txBox="1"/>
          <p:nvPr/>
        </p:nvSpPr>
        <p:spPr>
          <a:xfrm>
            <a:off x="622668" y="443110"/>
            <a:ext cx="7428434"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a:lnSpc>
                <a:spcPct val="100000"/>
              </a:lnSpc>
              <a:spcBef>
                <a:spcPts val="0"/>
              </a:spcBef>
              <a:defRPr sz="4400" i="1">
                <a:solidFill>
                  <a:srgbClr val="FFFFFF"/>
                </a:solidFill>
                <a:latin typeface="Canela Text Bold"/>
                <a:ea typeface="Canela Text Bold"/>
                <a:cs typeface="Canela Text Bold"/>
                <a:sym typeface="Canela Text Bold"/>
              </a:defRPr>
            </a:lvl1pPr>
          </a:lstStyle>
          <a:p>
            <a:r>
              <a:t>Monitoraggio ecografico- LUS</a:t>
            </a:r>
          </a:p>
        </p:txBody>
      </p:sp>
      <p:grpSp>
        <p:nvGrpSpPr>
          <p:cNvPr id="552" name="Raggruppa"/>
          <p:cNvGrpSpPr/>
          <p:nvPr/>
        </p:nvGrpSpPr>
        <p:grpSpPr>
          <a:xfrm>
            <a:off x="5298282" y="6154709"/>
            <a:ext cx="13680283" cy="5270454"/>
            <a:chOff x="0" y="0"/>
            <a:chExt cx="13680281" cy="5270453"/>
          </a:xfrm>
        </p:grpSpPr>
        <p:sp>
          <p:nvSpPr>
            <p:cNvPr id="550" name="Reaeration Lung Ultrasound Score"/>
            <p:cNvSpPr txBox="1"/>
            <p:nvPr/>
          </p:nvSpPr>
          <p:spPr>
            <a:xfrm>
              <a:off x="2967719" y="0"/>
              <a:ext cx="7964313" cy="585193"/>
            </a:xfrm>
            <a:prstGeom prst="rect">
              <a:avLst/>
            </a:prstGeom>
            <a:solidFill>
              <a:srgbClr val="023260"/>
            </a:solid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4293" tIns="64293" rIns="64293" bIns="64293" numCol="1" anchor="t">
              <a:spAutoFit/>
            </a:bodyPr>
            <a:lstStyle>
              <a:lvl1pPr algn="ctr" defTabSz="642937">
                <a:lnSpc>
                  <a:spcPct val="100000"/>
                </a:lnSpc>
                <a:spcBef>
                  <a:spcPts val="2000"/>
                </a:spcBef>
                <a:defRPr sz="3200">
                  <a:solidFill>
                    <a:srgbClr val="FFFFFF"/>
                  </a:solidFill>
                  <a:latin typeface="Arial"/>
                  <a:ea typeface="Arial"/>
                  <a:cs typeface="Arial"/>
                  <a:sym typeface="Arial"/>
                </a:defRPr>
              </a:lvl1pPr>
            </a:lstStyle>
            <a:p>
              <a:pPr>
                <a:defRPr sz="1600">
                  <a:solidFill>
                    <a:srgbClr val="000000"/>
                  </a:solidFill>
                  <a:latin typeface="Helvetica"/>
                  <a:ea typeface="Helvetica"/>
                  <a:cs typeface="Helvetica"/>
                  <a:sym typeface="Helvetica"/>
                </a:defRPr>
              </a:pPr>
              <a:r>
                <a:rPr sz="3200">
                  <a:solidFill>
                    <a:srgbClr val="FFFFFF"/>
                  </a:solidFill>
                  <a:latin typeface="Arial"/>
                  <a:ea typeface="Arial"/>
                  <a:cs typeface="Arial"/>
                  <a:sym typeface="Arial"/>
                </a:rPr>
                <a:t>Reaeration Lung Ultrasound Score</a:t>
              </a:r>
            </a:p>
          </p:txBody>
        </p:sp>
        <p:pic>
          <p:nvPicPr>
            <p:cNvPr id="551" name="image42.jpg" descr="image42.jpg"/>
            <p:cNvPicPr>
              <a:picLocks noChangeAspect="1"/>
            </p:cNvPicPr>
            <p:nvPr/>
          </p:nvPicPr>
          <p:blipFill>
            <a:blip r:embed="rId2"/>
            <a:stretch>
              <a:fillRect/>
            </a:stretch>
          </p:blipFill>
          <p:spPr>
            <a:xfrm>
              <a:off x="0" y="683352"/>
              <a:ext cx="13680282" cy="4587102"/>
            </a:xfrm>
            <a:prstGeom prst="rect">
              <a:avLst/>
            </a:prstGeom>
            <a:ln w="12700" cap="flat">
              <a:noFill/>
              <a:miter lim="400000"/>
            </a:ln>
            <a:effectLst/>
          </p:spPr>
        </p:pic>
      </p:grpSp>
      <p:sp>
        <p:nvSpPr>
          <p:cNvPr id="553" name="Calculation of changes in regional Lung Ultrasound Score (LUS) for each of the  12 examined regions…"/>
          <p:cNvSpPr txBox="1"/>
          <p:nvPr/>
        </p:nvSpPr>
        <p:spPr>
          <a:xfrm>
            <a:off x="3833171" y="1947484"/>
            <a:ext cx="16717659" cy="3120899"/>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ctr">
            <a:spAutoFit/>
          </a:bodyPr>
          <a:lstStyle/>
          <a:p>
            <a:pPr algn="ctr" defTabSz="642937">
              <a:lnSpc>
                <a:spcPct val="50000"/>
              </a:lnSpc>
              <a:spcBef>
                <a:spcPts val="0"/>
              </a:spcBef>
              <a:defRPr sz="1600">
                <a:latin typeface="Canela Text Regular"/>
                <a:ea typeface="Canela Text Regular"/>
                <a:cs typeface="Canela Text Regular"/>
                <a:sym typeface="Canela Text Regular"/>
              </a:defRPr>
            </a:pPr>
            <a:endParaRPr sz="5000">
              <a:solidFill>
                <a:srgbClr val="111111"/>
              </a:solidFill>
            </a:endParaRPr>
          </a:p>
          <a:p>
            <a:pPr algn="ctr" defTabSz="642937">
              <a:lnSpc>
                <a:spcPct val="100000"/>
              </a:lnSpc>
              <a:spcBef>
                <a:spcPts val="0"/>
              </a:spcBef>
              <a:defRPr sz="1600">
                <a:latin typeface="Canela Text Regular"/>
                <a:ea typeface="Canela Text Regular"/>
                <a:cs typeface="Canela Text Regular"/>
                <a:sym typeface="Canela Text Regular"/>
              </a:defRPr>
            </a:pPr>
            <a:r>
              <a:rPr sz="3200">
                <a:solidFill>
                  <a:srgbClr val="111111"/>
                </a:solidFill>
              </a:rPr>
              <a:t>Calculation of changes in regional Lung Ultrasound Score (LUS) for each of the  12 examined regions  </a:t>
            </a:r>
          </a:p>
          <a:p>
            <a:pPr algn="ctr" defTabSz="642937">
              <a:lnSpc>
                <a:spcPct val="100000"/>
              </a:lnSpc>
              <a:spcBef>
                <a:spcPts val="0"/>
              </a:spcBef>
              <a:defRPr sz="1600">
                <a:latin typeface="Canela Text Regular"/>
                <a:ea typeface="Canela Text Regular"/>
                <a:cs typeface="Canela Text Regular"/>
                <a:sym typeface="Canela Text Regular"/>
              </a:defRPr>
            </a:pPr>
            <a:r>
              <a:rPr sz="3200">
                <a:solidFill>
                  <a:srgbClr val="FF2600"/>
                </a:solidFill>
                <a:latin typeface="Canela Text Bold"/>
                <a:ea typeface="Canela Text Bold"/>
                <a:cs typeface="Canela Text Bold"/>
                <a:sym typeface="Canela Text Bold"/>
              </a:rPr>
              <a:t>N         B</a:t>
            </a:r>
            <a:r>
              <a:rPr sz="3200" baseline="-20250">
                <a:solidFill>
                  <a:srgbClr val="FF2600"/>
                </a:solidFill>
                <a:latin typeface="Canela Text Bold"/>
                <a:ea typeface="Canela Text Bold"/>
                <a:cs typeface="Canela Text Bold"/>
                <a:sym typeface="Canela Text Bold"/>
              </a:rPr>
              <a:t>1             </a:t>
            </a:r>
            <a:r>
              <a:rPr sz="3200">
                <a:solidFill>
                  <a:srgbClr val="FF2600"/>
                </a:solidFill>
                <a:latin typeface="Canela Text Bold"/>
                <a:ea typeface="Canela Text Bold"/>
                <a:cs typeface="Canela Text Bold"/>
                <a:sym typeface="Canela Text Bold"/>
              </a:rPr>
              <a:t>B</a:t>
            </a:r>
            <a:r>
              <a:rPr sz="3200" baseline="-20250">
                <a:solidFill>
                  <a:srgbClr val="FF2600"/>
                </a:solidFill>
                <a:latin typeface="Canela Text Bold"/>
                <a:ea typeface="Canela Text Bold"/>
                <a:cs typeface="Canela Text Bold"/>
                <a:sym typeface="Canela Text Bold"/>
              </a:rPr>
              <a:t>2            </a:t>
            </a:r>
            <a:r>
              <a:rPr sz="3200">
                <a:solidFill>
                  <a:srgbClr val="FF2600"/>
                </a:solidFill>
                <a:latin typeface="Canela Text Bold"/>
                <a:ea typeface="Canela Text Bold"/>
                <a:cs typeface="Canela Text Bold"/>
                <a:sym typeface="Canela Text Bold"/>
              </a:rPr>
              <a:t>C </a:t>
            </a:r>
            <a:endParaRPr sz="3200"/>
          </a:p>
        </p:txBody>
      </p:sp>
      <p:sp>
        <p:nvSpPr>
          <p:cNvPr id="554" name="Linea"/>
          <p:cNvSpPr/>
          <p:nvPr/>
        </p:nvSpPr>
        <p:spPr>
          <a:xfrm>
            <a:off x="10316161" y="4687102"/>
            <a:ext cx="964407" cy="1"/>
          </a:xfrm>
          <a:prstGeom prst="line">
            <a:avLst/>
          </a:prstGeom>
          <a:ln w="25400">
            <a:solidFill>
              <a:srgbClr val="000000"/>
            </a:solidFill>
            <a:miter lim="400000"/>
            <a:tailEnd type="triangle"/>
          </a:ln>
        </p:spPr>
        <p:txBody>
          <a:bodyPr lIns="0" tIns="0" rIns="0" bIns="0"/>
          <a:lstStyle/>
          <a:p>
            <a:pPr defTabSz="642937">
              <a:lnSpc>
                <a:spcPct val="100000"/>
              </a:lnSpc>
              <a:spcBef>
                <a:spcPts val="0"/>
              </a:spcBef>
              <a:defRPr sz="1600">
                <a:latin typeface="Helvetica"/>
                <a:ea typeface="Helvetica"/>
                <a:cs typeface="Helvetica"/>
                <a:sym typeface="Helvetica"/>
              </a:defRPr>
            </a:pPr>
            <a:endParaRPr/>
          </a:p>
        </p:txBody>
      </p:sp>
      <p:sp>
        <p:nvSpPr>
          <p:cNvPr id="555" name="Linea"/>
          <p:cNvSpPr/>
          <p:nvPr/>
        </p:nvSpPr>
        <p:spPr>
          <a:xfrm>
            <a:off x="13139151" y="4687102"/>
            <a:ext cx="821535" cy="1"/>
          </a:xfrm>
          <a:prstGeom prst="line">
            <a:avLst/>
          </a:prstGeom>
          <a:ln w="25400">
            <a:solidFill>
              <a:srgbClr val="000000"/>
            </a:solidFill>
            <a:miter lim="400000"/>
            <a:tailEnd type="triangle"/>
          </a:ln>
        </p:spPr>
        <p:txBody>
          <a:bodyPr lIns="0" tIns="0" rIns="0" bIns="0"/>
          <a:lstStyle/>
          <a:p>
            <a:pPr defTabSz="642937">
              <a:lnSpc>
                <a:spcPct val="100000"/>
              </a:lnSpc>
              <a:spcBef>
                <a:spcPts val="0"/>
              </a:spcBef>
              <a:defRPr sz="1600">
                <a:latin typeface="Helvetica"/>
                <a:ea typeface="Helvetica"/>
                <a:cs typeface="Helvetica"/>
                <a:sym typeface="Helvetica"/>
              </a:defRPr>
            </a:pPr>
            <a:endParaRPr/>
          </a:p>
        </p:txBody>
      </p:sp>
      <p:sp>
        <p:nvSpPr>
          <p:cNvPr id="556" name="Linea"/>
          <p:cNvSpPr/>
          <p:nvPr/>
        </p:nvSpPr>
        <p:spPr>
          <a:xfrm>
            <a:off x="11799092" y="4687102"/>
            <a:ext cx="821535" cy="1"/>
          </a:xfrm>
          <a:prstGeom prst="line">
            <a:avLst/>
          </a:prstGeom>
          <a:ln w="25400">
            <a:solidFill>
              <a:srgbClr val="000000"/>
            </a:solidFill>
            <a:miter lim="400000"/>
            <a:tailEnd type="triangle"/>
          </a:ln>
        </p:spPr>
        <p:txBody>
          <a:bodyPr lIns="0" tIns="0" rIns="0" bIns="0"/>
          <a:lstStyle/>
          <a:p>
            <a:pPr defTabSz="642937">
              <a:lnSpc>
                <a:spcPct val="100000"/>
              </a:lnSpc>
              <a:spcBef>
                <a:spcPts val="0"/>
              </a:spcBef>
              <a:defRPr sz="1600">
                <a:latin typeface="Helvetica"/>
                <a:ea typeface="Helvetica"/>
                <a:cs typeface="Helvetica"/>
                <a:sym typeface="Helvetica"/>
              </a:defRPr>
            </a:pPr>
            <a:endParaRPr/>
          </a:p>
        </p:txBody>
      </p:sp>
      <p:sp>
        <p:nvSpPr>
          <p:cNvPr id="557" name="Bouhemad et al. Critical Care Medicine 39: 84-92, 2010"/>
          <p:cNvSpPr txBox="1"/>
          <p:nvPr/>
        </p:nvSpPr>
        <p:spPr>
          <a:xfrm>
            <a:off x="17014472" y="13215002"/>
            <a:ext cx="7403985" cy="4602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4293" tIns="64293" rIns="64293" bIns="64293">
            <a:spAutoFit/>
          </a:bodyPr>
          <a:lstStyle/>
          <a:p>
            <a:pPr algn="ctr" defTabSz="642937">
              <a:lnSpc>
                <a:spcPct val="100000"/>
              </a:lnSpc>
              <a:spcBef>
                <a:spcPts val="0"/>
              </a:spcBef>
              <a:defRPr sz="1600">
                <a:solidFill>
                  <a:srgbClr val="FF2600"/>
                </a:solidFill>
                <a:latin typeface="Helvetica"/>
                <a:ea typeface="Helvetica"/>
                <a:cs typeface="Helvetica"/>
                <a:sym typeface="Helvetica"/>
              </a:defRPr>
            </a:pPr>
            <a:r>
              <a:rPr sz="2200">
                <a:latin typeface="American Typewriter"/>
                <a:ea typeface="American Typewriter"/>
                <a:cs typeface="American Typewriter"/>
                <a:sym typeface="American Typewriter"/>
              </a:rPr>
              <a:t>Bouhemad et al. </a:t>
            </a:r>
            <a:r>
              <a:rPr sz="2200" i="1">
                <a:latin typeface="Arial"/>
                <a:ea typeface="Arial"/>
                <a:cs typeface="Arial"/>
                <a:sym typeface="Arial"/>
              </a:rPr>
              <a:t>Critical Care Medicine </a:t>
            </a:r>
            <a:r>
              <a:rPr sz="2200">
                <a:latin typeface="American Typewriter"/>
                <a:ea typeface="American Typewriter"/>
                <a:cs typeface="American Typewriter"/>
                <a:sym typeface="American Typewriter"/>
              </a:rPr>
              <a:t>39: 84-92, </a:t>
            </a:r>
            <a:r>
              <a:rPr sz="2200" i="1">
                <a:latin typeface="Arial"/>
                <a:ea typeface="Arial"/>
                <a:cs typeface="Arial"/>
                <a:sym typeface="Arial"/>
              </a:rPr>
              <a:t>2010</a:t>
            </a:r>
          </a:p>
        </p:txBody>
      </p:sp>
      <p:sp>
        <p:nvSpPr>
          <p:cNvPr id="558" name="Bouhemad et al . AJRCCM 183: 341-347 2011"/>
          <p:cNvSpPr txBox="1"/>
          <p:nvPr/>
        </p:nvSpPr>
        <p:spPr>
          <a:xfrm>
            <a:off x="17015864" y="12816566"/>
            <a:ext cx="6258935" cy="4602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4293" tIns="64293" rIns="64293" bIns="64293">
            <a:spAutoFit/>
          </a:bodyPr>
          <a:lstStyle/>
          <a:p>
            <a:pPr algn="ctr" defTabSz="642937">
              <a:lnSpc>
                <a:spcPct val="100000"/>
              </a:lnSpc>
              <a:spcBef>
                <a:spcPts val="0"/>
              </a:spcBef>
              <a:defRPr sz="1600">
                <a:solidFill>
                  <a:srgbClr val="FF2600"/>
                </a:solidFill>
                <a:latin typeface="Helvetica"/>
                <a:ea typeface="Helvetica"/>
                <a:cs typeface="Helvetica"/>
                <a:sym typeface="Helvetica"/>
              </a:defRPr>
            </a:pPr>
            <a:r>
              <a:rPr sz="2200">
                <a:latin typeface="American Typewriter"/>
                <a:ea typeface="American Typewriter"/>
                <a:cs typeface="American Typewriter"/>
                <a:sym typeface="American Typewriter"/>
              </a:rPr>
              <a:t>Bouhemad et al . </a:t>
            </a:r>
            <a:r>
              <a:rPr sz="2200" i="1">
                <a:latin typeface="Arial"/>
                <a:ea typeface="Arial"/>
                <a:cs typeface="Arial"/>
                <a:sym typeface="Arial"/>
              </a:rPr>
              <a:t>AJRCCM 18</a:t>
            </a:r>
            <a:r>
              <a:rPr sz="2200">
                <a:latin typeface="American Typewriter"/>
                <a:ea typeface="American Typewriter"/>
                <a:cs typeface="American Typewriter"/>
                <a:sym typeface="American Typewriter"/>
              </a:rPr>
              <a:t>3: 341-347 </a:t>
            </a:r>
            <a:r>
              <a:rPr sz="2200" i="1">
                <a:latin typeface="Arial"/>
                <a:ea typeface="Arial"/>
                <a:cs typeface="Arial"/>
                <a:sym typeface="Arial"/>
              </a:rPr>
              <a:t>2011</a:t>
            </a:r>
          </a:p>
        </p:txBody>
      </p:sp>
      <p:sp>
        <p:nvSpPr>
          <p:cNvPr id="559" name="Linea"/>
          <p:cNvSpPr/>
          <p:nvPr/>
        </p:nvSpPr>
        <p:spPr>
          <a:xfrm flipH="1">
            <a:off x="10316160" y="5172277"/>
            <a:ext cx="821536" cy="1"/>
          </a:xfrm>
          <a:prstGeom prst="line">
            <a:avLst/>
          </a:prstGeom>
          <a:ln w="25400">
            <a:solidFill>
              <a:srgbClr val="000000"/>
            </a:solidFill>
            <a:miter lim="400000"/>
            <a:tailEnd type="triangle"/>
          </a:ln>
        </p:spPr>
        <p:txBody>
          <a:bodyPr lIns="0" tIns="0" rIns="0" bIns="0"/>
          <a:lstStyle/>
          <a:p>
            <a:pPr defTabSz="642937">
              <a:lnSpc>
                <a:spcPct val="100000"/>
              </a:lnSpc>
              <a:spcBef>
                <a:spcPts val="0"/>
              </a:spcBef>
              <a:defRPr sz="1600">
                <a:latin typeface="Helvetica"/>
                <a:ea typeface="Helvetica"/>
                <a:cs typeface="Helvetica"/>
                <a:sym typeface="Helvetica"/>
              </a:defRPr>
            </a:pPr>
            <a:endParaRPr/>
          </a:p>
        </p:txBody>
      </p:sp>
      <p:sp>
        <p:nvSpPr>
          <p:cNvPr id="560" name="Linea"/>
          <p:cNvSpPr/>
          <p:nvPr/>
        </p:nvSpPr>
        <p:spPr>
          <a:xfrm flipH="1">
            <a:off x="13139151" y="5172277"/>
            <a:ext cx="821535" cy="1"/>
          </a:xfrm>
          <a:prstGeom prst="line">
            <a:avLst/>
          </a:prstGeom>
          <a:ln w="25400">
            <a:solidFill>
              <a:srgbClr val="000000"/>
            </a:solidFill>
            <a:miter lim="400000"/>
            <a:tailEnd type="triangle"/>
          </a:ln>
        </p:spPr>
        <p:txBody>
          <a:bodyPr lIns="0" tIns="0" rIns="0" bIns="0"/>
          <a:lstStyle/>
          <a:p>
            <a:pPr defTabSz="642937">
              <a:lnSpc>
                <a:spcPct val="100000"/>
              </a:lnSpc>
              <a:spcBef>
                <a:spcPts val="0"/>
              </a:spcBef>
              <a:defRPr sz="1600">
                <a:latin typeface="Helvetica"/>
                <a:ea typeface="Helvetica"/>
                <a:cs typeface="Helvetica"/>
                <a:sym typeface="Helvetica"/>
              </a:defRPr>
            </a:pPr>
            <a:endParaRPr/>
          </a:p>
        </p:txBody>
      </p:sp>
      <p:sp>
        <p:nvSpPr>
          <p:cNvPr id="561" name="Linea"/>
          <p:cNvSpPr/>
          <p:nvPr/>
        </p:nvSpPr>
        <p:spPr>
          <a:xfrm flipH="1">
            <a:off x="11799697" y="5172277"/>
            <a:ext cx="677453" cy="1"/>
          </a:xfrm>
          <a:prstGeom prst="line">
            <a:avLst/>
          </a:prstGeom>
          <a:ln w="25400">
            <a:solidFill>
              <a:srgbClr val="000000"/>
            </a:solidFill>
            <a:miter lim="400000"/>
            <a:tailEnd type="triangle"/>
          </a:ln>
        </p:spPr>
        <p:txBody>
          <a:bodyPr lIns="0" tIns="0" rIns="0" bIns="0"/>
          <a:lstStyle/>
          <a:p>
            <a:pPr defTabSz="642937">
              <a:lnSpc>
                <a:spcPct val="100000"/>
              </a:lnSpc>
              <a:spcBef>
                <a:spcPts val="0"/>
              </a:spcBef>
              <a:defRPr sz="1600">
                <a:latin typeface="Helvetica"/>
                <a:ea typeface="Helvetica"/>
                <a:cs typeface="Helvetica"/>
                <a:sym typeface="Helvetica"/>
              </a:defRPr>
            </a:pPr>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 name="Bouhemad et al. Critical Care Medicine 39: 84-92, 2010"/>
          <p:cNvSpPr txBox="1"/>
          <p:nvPr/>
        </p:nvSpPr>
        <p:spPr>
          <a:xfrm>
            <a:off x="16988438" y="13157096"/>
            <a:ext cx="7403985" cy="4602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4293" tIns="64293" rIns="64293" bIns="64293">
            <a:spAutoFit/>
          </a:bodyPr>
          <a:lstStyle/>
          <a:p>
            <a:pPr algn="ctr" defTabSz="642937">
              <a:lnSpc>
                <a:spcPct val="100000"/>
              </a:lnSpc>
              <a:spcBef>
                <a:spcPts val="0"/>
              </a:spcBef>
              <a:defRPr sz="1600">
                <a:latin typeface="Helvetica"/>
                <a:ea typeface="Helvetica"/>
                <a:cs typeface="Helvetica"/>
                <a:sym typeface="Helvetica"/>
              </a:defRPr>
            </a:pPr>
            <a:r>
              <a:rPr sz="2200">
                <a:solidFill>
                  <a:srgbClr val="FFFFFF"/>
                </a:solidFill>
                <a:latin typeface="American Typewriter"/>
                <a:ea typeface="American Typewriter"/>
                <a:cs typeface="American Typewriter"/>
                <a:sym typeface="American Typewriter"/>
              </a:rPr>
              <a:t>Bouhemad et al. </a:t>
            </a:r>
            <a:r>
              <a:rPr sz="2200" i="1">
                <a:solidFill>
                  <a:srgbClr val="FFFFFF"/>
                </a:solidFill>
                <a:latin typeface="Arial"/>
                <a:ea typeface="Arial"/>
                <a:cs typeface="Arial"/>
                <a:sym typeface="Arial"/>
              </a:rPr>
              <a:t>Critical Care Medicine </a:t>
            </a:r>
            <a:r>
              <a:rPr sz="2200">
                <a:solidFill>
                  <a:srgbClr val="FFFFFF"/>
                </a:solidFill>
                <a:latin typeface="American Typewriter"/>
                <a:ea typeface="American Typewriter"/>
                <a:cs typeface="American Typewriter"/>
                <a:sym typeface="American Typewriter"/>
              </a:rPr>
              <a:t>39: 84-92, </a:t>
            </a:r>
            <a:r>
              <a:rPr sz="2200" i="1">
                <a:solidFill>
                  <a:srgbClr val="FFFFFF"/>
                </a:solidFill>
                <a:latin typeface="Arial"/>
                <a:ea typeface="Arial"/>
                <a:cs typeface="Arial"/>
                <a:sym typeface="Arial"/>
              </a:rPr>
              <a:t>2010</a:t>
            </a:r>
          </a:p>
        </p:txBody>
      </p:sp>
      <p:sp>
        <p:nvSpPr>
          <p:cNvPr id="564" name="Normal N (After)"/>
          <p:cNvSpPr txBox="1"/>
          <p:nvPr/>
        </p:nvSpPr>
        <p:spPr>
          <a:xfrm>
            <a:off x="13849790" y="7884957"/>
            <a:ext cx="3161923" cy="52418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75000"/>
              </a:lnSpc>
              <a:spcBef>
                <a:spcPts val="0"/>
              </a:spcBef>
              <a:defRPr sz="2800">
                <a:solidFill>
                  <a:srgbClr val="0432FF"/>
                </a:solidFill>
                <a:latin typeface="Times New Roman"/>
                <a:ea typeface="Times New Roman"/>
                <a:cs typeface="Times New Roman"/>
                <a:sym typeface="Times New Roman"/>
              </a:defRPr>
            </a:pPr>
            <a:r>
              <a:rPr b="1" i="1">
                <a:solidFill>
                  <a:srgbClr val="111111"/>
                </a:solidFill>
              </a:rPr>
              <a:t>Normal </a:t>
            </a:r>
            <a:r>
              <a:rPr b="1"/>
              <a:t>N </a:t>
            </a:r>
            <a:r>
              <a:rPr sz="2200"/>
              <a:t>(After)</a:t>
            </a:r>
          </a:p>
        </p:txBody>
      </p:sp>
      <p:grpSp>
        <p:nvGrpSpPr>
          <p:cNvPr id="567" name="Raggruppa"/>
          <p:cNvGrpSpPr/>
          <p:nvPr/>
        </p:nvGrpSpPr>
        <p:grpSpPr>
          <a:xfrm>
            <a:off x="18792026" y="8510254"/>
            <a:ext cx="1608751" cy="1514082"/>
            <a:chOff x="0" y="0"/>
            <a:chExt cx="1608750" cy="1514081"/>
          </a:xfrm>
        </p:grpSpPr>
        <p:sp>
          <p:nvSpPr>
            <p:cNvPr id="565" name="Ovale"/>
            <p:cNvSpPr/>
            <p:nvPr/>
          </p:nvSpPr>
          <p:spPr>
            <a:xfrm>
              <a:off x="0" y="0"/>
              <a:ext cx="1608751" cy="1514082"/>
            </a:xfrm>
            <a:prstGeom prst="ellipse">
              <a:avLst/>
            </a:prstGeom>
            <a:solidFill>
              <a:srgbClr val="FFFFFF"/>
            </a:solidFill>
            <a:ln w="12700" cap="flat">
              <a:solidFill>
                <a:srgbClr val="FF2600"/>
              </a:solidFill>
              <a:prstDash val="solid"/>
              <a:round/>
            </a:ln>
            <a:effectLst/>
          </p:spPr>
          <p:txBody>
            <a:bodyPr wrap="square" lIns="71437" tIns="71437" rIns="71437" bIns="71437" numCol="1" anchor="ctr">
              <a:noAutofit/>
            </a:bodyPr>
            <a:lstStyle/>
            <a:p>
              <a:pPr algn="ctr" defTabSz="642937">
                <a:lnSpc>
                  <a:spcPct val="100000"/>
                </a:lnSpc>
                <a:spcBef>
                  <a:spcPts val="0"/>
                </a:spcBef>
                <a:defRPr sz="1600">
                  <a:latin typeface="Helvetica"/>
                  <a:ea typeface="Helvetica"/>
                  <a:cs typeface="Helvetica"/>
                  <a:sym typeface="Helvetica"/>
                </a:defRPr>
              </a:pPr>
              <a:endParaRPr/>
            </a:p>
          </p:txBody>
        </p:sp>
        <p:sp>
          <p:nvSpPr>
            <p:cNvPr id="566" name="3"/>
            <p:cNvSpPr/>
            <p:nvPr/>
          </p:nvSpPr>
          <p:spPr>
            <a:xfrm>
              <a:off x="272843" y="249690"/>
              <a:ext cx="821106"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4293" tIns="64293" rIns="64293" bIns="64293" numCol="1" anchor="t">
              <a:spAutoFit/>
            </a:bodyPr>
            <a:lstStyle>
              <a:lvl1pPr algn="ctr" defTabSz="642937">
                <a:lnSpc>
                  <a:spcPct val="80000"/>
                </a:lnSpc>
                <a:spcBef>
                  <a:spcPts val="0"/>
                </a:spcBef>
                <a:defRPr sz="7400">
                  <a:solidFill>
                    <a:srgbClr val="FF2600"/>
                  </a:solidFill>
                  <a:latin typeface="Chalkduster"/>
                  <a:ea typeface="Chalkduster"/>
                  <a:cs typeface="Chalkduster"/>
                  <a:sym typeface="Chalkduster"/>
                </a:defRPr>
              </a:lvl1pPr>
            </a:lstStyle>
            <a:p>
              <a:pPr>
                <a:defRPr sz="2800">
                  <a:solidFill>
                    <a:srgbClr val="0432FF"/>
                  </a:solidFill>
                  <a:latin typeface="Times New Roman"/>
                  <a:ea typeface="Times New Roman"/>
                  <a:cs typeface="Times New Roman"/>
                  <a:sym typeface="Times New Roman"/>
                </a:defRPr>
              </a:pPr>
              <a:r>
                <a:rPr sz="7400">
                  <a:solidFill>
                    <a:srgbClr val="FF2600"/>
                  </a:solidFill>
                  <a:latin typeface="Chalkduster"/>
                  <a:ea typeface="Chalkduster"/>
                  <a:cs typeface="Chalkduster"/>
                  <a:sym typeface="Chalkduster"/>
                </a:rPr>
                <a:t>3</a:t>
              </a:r>
            </a:p>
          </p:txBody>
        </p:sp>
      </p:grpSp>
      <p:sp>
        <p:nvSpPr>
          <p:cNvPr id="568" name="Alveolar edema B2 (Before)"/>
          <p:cNvSpPr txBox="1"/>
          <p:nvPr/>
        </p:nvSpPr>
        <p:spPr>
          <a:xfrm>
            <a:off x="15841868" y="3114127"/>
            <a:ext cx="4207158" cy="52418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100000"/>
              </a:lnSpc>
              <a:spcBef>
                <a:spcPts val="1600"/>
              </a:spcBef>
              <a:defRPr sz="2800">
                <a:solidFill>
                  <a:srgbClr val="0432FF"/>
                </a:solidFill>
                <a:latin typeface="Times New Roman"/>
                <a:ea typeface="Times New Roman"/>
                <a:cs typeface="Times New Roman"/>
                <a:sym typeface="Times New Roman"/>
              </a:defRPr>
            </a:pPr>
            <a:r>
              <a:rPr b="1" i="1">
                <a:solidFill>
                  <a:srgbClr val="111111"/>
                </a:solidFill>
              </a:rPr>
              <a:t>Alveolar edema</a:t>
            </a:r>
            <a:r>
              <a:rPr b="1" i="1"/>
              <a:t> </a:t>
            </a:r>
            <a:r>
              <a:rPr b="1"/>
              <a:t>B2 </a:t>
            </a:r>
            <a:r>
              <a:rPr sz="2200"/>
              <a:t>(Before)</a:t>
            </a:r>
          </a:p>
        </p:txBody>
      </p:sp>
      <p:sp>
        <p:nvSpPr>
          <p:cNvPr id="569" name="Normal N (After)"/>
          <p:cNvSpPr txBox="1"/>
          <p:nvPr/>
        </p:nvSpPr>
        <p:spPr>
          <a:xfrm>
            <a:off x="6965670" y="7884955"/>
            <a:ext cx="3298499" cy="576242"/>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75000"/>
              </a:lnSpc>
              <a:spcBef>
                <a:spcPts val="0"/>
              </a:spcBef>
              <a:defRPr sz="2800">
                <a:solidFill>
                  <a:srgbClr val="0432FF"/>
                </a:solidFill>
                <a:latin typeface="Times New Roman"/>
                <a:ea typeface="Times New Roman"/>
                <a:cs typeface="Times New Roman"/>
                <a:sym typeface="Times New Roman"/>
              </a:defRPr>
            </a:pPr>
            <a:r>
              <a:rPr b="1" i="1">
                <a:solidFill>
                  <a:srgbClr val="000000"/>
                </a:solidFill>
              </a:rPr>
              <a:t>Normal </a:t>
            </a:r>
            <a:r>
              <a:rPr b="1"/>
              <a:t>N</a:t>
            </a:r>
            <a:r>
              <a:rPr sz="3000" b="1" i="1">
                <a:solidFill>
                  <a:srgbClr val="000000"/>
                </a:solidFill>
              </a:rPr>
              <a:t> </a:t>
            </a:r>
            <a:r>
              <a:rPr sz="2200"/>
              <a:t>(After)</a:t>
            </a:r>
          </a:p>
        </p:txBody>
      </p:sp>
      <p:grpSp>
        <p:nvGrpSpPr>
          <p:cNvPr id="572" name="Raggruppa"/>
          <p:cNvGrpSpPr/>
          <p:nvPr/>
        </p:nvGrpSpPr>
        <p:grpSpPr>
          <a:xfrm>
            <a:off x="4103939" y="8324705"/>
            <a:ext cx="1547331" cy="1474190"/>
            <a:chOff x="0" y="0"/>
            <a:chExt cx="1547330" cy="1474188"/>
          </a:xfrm>
        </p:grpSpPr>
        <p:sp>
          <p:nvSpPr>
            <p:cNvPr id="570" name="Ovale"/>
            <p:cNvSpPr/>
            <p:nvPr/>
          </p:nvSpPr>
          <p:spPr>
            <a:xfrm>
              <a:off x="0" y="0"/>
              <a:ext cx="1547331" cy="1474189"/>
            </a:xfrm>
            <a:prstGeom prst="ellipse">
              <a:avLst/>
            </a:prstGeom>
            <a:solidFill>
              <a:srgbClr val="FFFFFF"/>
            </a:solidFill>
            <a:ln w="12700" cap="flat">
              <a:solidFill>
                <a:srgbClr val="FF2600"/>
              </a:solidFill>
              <a:prstDash val="solid"/>
              <a:round/>
            </a:ln>
            <a:effectLst/>
          </p:spPr>
          <p:txBody>
            <a:bodyPr wrap="square" lIns="71437" tIns="71437" rIns="71437" bIns="71437" numCol="1" anchor="ctr">
              <a:noAutofit/>
            </a:bodyPr>
            <a:lstStyle/>
            <a:p>
              <a:pPr algn="ctr" defTabSz="642937">
                <a:lnSpc>
                  <a:spcPct val="100000"/>
                </a:lnSpc>
                <a:spcBef>
                  <a:spcPts val="0"/>
                </a:spcBef>
                <a:defRPr sz="1600">
                  <a:latin typeface="Helvetica"/>
                  <a:ea typeface="Helvetica"/>
                  <a:cs typeface="Helvetica"/>
                  <a:sym typeface="Helvetica"/>
                </a:defRPr>
              </a:pPr>
              <a:endParaRPr/>
            </a:p>
          </p:txBody>
        </p:sp>
        <p:sp>
          <p:nvSpPr>
            <p:cNvPr id="571" name="1"/>
            <p:cNvSpPr/>
            <p:nvPr/>
          </p:nvSpPr>
          <p:spPr>
            <a:xfrm>
              <a:off x="300948" y="184273"/>
              <a:ext cx="905685"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4293" tIns="64293" rIns="64293" bIns="64293" numCol="1" anchor="t">
              <a:spAutoFit/>
            </a:bodyPr>
            <a:lstStyle>
              <a:lvl1pPr algn="ctr" defTabSz="642937">
                <a:lnSpc>
                  <a:spcPct val="80000"/>
                </a:lnSpc>
                <a:spcBef>
                  <a:spcPts val="0"/>
                </a:spcBef>
                <a:defRPr sz="7400">
                  <a:solidFill>
                    <a:srgbClr val="FF2600"/>
                  </a:solidFill>
                  <a:latin typeface="Chalkduster"/>
                  <a:ea typeface="Chalkduster"/>
                  <a:cs typeface="Chalkduster"/>
                  <a:sym typeface="Chalkduster"/>
                </a:defRPr>
              </a:lvl1pPr>
            </a:lstStyle>
            <a:p>
              <a:pPr>
                <a:defRPr sz="2800">
                  <a:solidFill>
                    <a:srgbClr val="0432FF"/>
                  </a:solidFill>
                  <a:latin typeface="Times New Roman"/>
                  <a:ea typeface="Times New Roman"/>
                  <a:cs typeface="Times New Roman"/>
                  <a:sym typeface="Times New Roman"/>
                </a:defRPr>
              </a:pPr>
              <a:r>
                <a:rPr sz="7400">
                  <a:solidFill>
                    <a:srgbClr val="FF2600"/>
                  </a:solidFill>
                  <a:latin typeface="Chalkduster"/>
                  <a:ea typeface="Chalkduster"/>
                  <a:cs typeface="Chalkduster"/>
                  <a:sym typeface="Chalkduster"/>
                </a:rPr>
                <a:t>1</a:t>
              </a:r>
            </a:p>
          </p:txBody>
        </p:sp>
      </p:grpSp>
      <p:sp>
        <p:nvSpPr>
          <p:cNvPr id="573" name="Interstitial syndrome B1 (Before)"/>
          <p:cNvSpPr txBox="1"/>
          <p:nvPr/>
        </p:nvSpPr>
        <p:spPr>
          <a:xfrm>
            <a:off x="3678441" y="3229985"/>
            <a:ext cx="4900470" cy="52418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75000"/>
              </a:lnSpc>
              <a:spcBef>
                <a:spcPts val="0"/>
              </a:spcBef>
              <a:defRPr sz="2800">
                <a:solidFill>
                  <a:srgbClr val="0432FF"/>
                </a:solidFill>
                <a:latin typeface="Times New Roman"/>
                <a:ea typeface="Times New Roman"/>
                <a:cs typeface="Times New Roman"/>
                <a:sym typeface="Times New Roman"/>
              </a:defRPr>
            </a:pPr>
            <a:r>
              <a:rPr b="1" i="1">
                <a:solidFill>
                  <a:srgbClr val="111111"/>
                </a:solidFill>
              </a:rPr>
              <a:t>Interstitial syndrome </a:t>
            </a:r>
            <a:r>
              <a:rPr b="1"/>
              <a:t>B1 </a:t>
            </a:r>
            <a:r>
              <a:rPr sz="2200"/>
              <a:t>(Before)</a:t>
            </a:r>
          </a:p>
        </p:txBody>
      </p:sp>
      <p:pic>
        <p:nvPicPr>
          <p:cNvPr id="574" name="media11.mov" descr="media11.mov"/>
          <p:cNvPicPr>
            <a:picLocks/>
          </p:cNvPicPr>
          <p:nvPr>
            <a:videoFile r:link="rId2"/>
            <p:extLst>
              <p:ext uri="{DAA4B4D4-6D71-4841-9C94-3DE7FCFB9230}">
                <p14:media xmlns:p14="http://schemas.microsoft.com/office/powerpoint/2010/main" r:embed="rId1"/>
              </p:ext>
            </p:extLst>
          </p:nvPr>
        </p:nvPicPr>
        <p:blipFill>
          <a:blip r:embed="rId10"/>
          <a:stretch>
            <a:fillRect/>
          </a:stretch>
        </p:blipFill>
        <p:spPr>
          <a:xfrm>
            <a:off x="3678441" y="3749349"/>
            <a:ext cx="4900470" cy="3484779"/>
          </a:xfrm>
          <a:prstGeom prst="rect">
            <a:avLst/>
          </a:prstGeom>
          <a:ln w="12700">
            <a:miter lim="400000"/>
          </a:ln>
        </p:spPr>
      </p:pic>
      <p:pic>
        <p:nvPicPr>
          <p:cNvPr id="575" name="media12.mov" descr="media12.mov"/>
          <p:cNvPicPr>
            <a:picLocks/>
          </p:cNvPicPr>
          <p:nvPr>
            <a:videoFile r:link="rId4"/>
            <p:extLst>
              <p:ext uri="{DAA4B4D4-6D71-4841-9C94-3DE7FCFB9230}">
                <p14:media xmlns:p14="http://schemas.microsoft.com/office/powerpoint/2010/main" r:embed="rId3"/>
              </p:ext>
            </p:extLst>
          </p:nvPr>
        </p:nvPicPr>
        <p:blipFill>
          <a:blip r:embed="rId11"/>
          <a:stretch>
            <a:fillRect/>
          </a:stretch>
        </p:blipFill>
        <p:spPr>
          <a:xfrm>
            <a:off x="6353379" y="8462695"/>
            <a:ext cx="4683165" cy="3330252"/>
          </a:xfrm>
          <a:prstGeom prst="rect">
            <a:avLst/>
          </a:prstGeom>
          <a:ln w="12700">
            <a:miter lim="400000"/>
          </a:ln>
        </p:spPr>
      </p:pic>
      <p:pic>
        <p:nvPicPr>
          <p:cNvPr id="576" name="image47.jpg" descr="image47.jpg"/>
          <p:cNvPicPr>
            <a:picLocks noChangeAspect="1"/>
          </p:cNvPicPr>
          <p:nvPr/>
        </p:nvPicPr>
        <p:blipFill>
          <a:blip r:embed="rId12"/>
          <a:srcRect r="50092"/>
          <a:stretch>
            <a:fillRect/>
          </a:stretch>
        </p:blipFill>
        <p:spPr>
          <a:xfrm>
            <a:off x="8990992" y="214312"/>
            <a:ext cx="5913308" cy="3231856"/>
          </a:xfrm>
          <a:prstGeom prst="rect">
            <a:avLst/>
          </a:prstGeom>
          <a:ln w="12700">
            <a:miter lim="400000"/>
          </a:ln>
        </p:spPr>
      </p:pic>
      <p:sp>
        <p:nvSpPr>
          <p:cNvPr id="577" name="Ovale"/>
          <p:cNvSpPr/>
          <p:nvPr/>
        </p:nvSpPr>
        <p:spPr>
          <a:xfrm>
            <a:off x="9048750" y="928687"/>
            <a:ext cx="1889151" cy="1285876"/>
          </a:xfrm>
          <a:prstGeom prst="ellipse">
            <a:avLst/>
          </a:prstGeom>
          <a:ln w="38100">
            <a:solidFill>
              <a:srgbClr val="FF26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sp>
        <p:nvSpPr>
          <p:cNvPr id="578" name="Ovale"/>
          <p:cNvSpPr/>
          <p:nvPr/>
        </p:nvSpPr>
        <p:spPr>
          <a:xfrm>
            <a:off x="11013281" y="928687"/>
            <a:ext cx="1889151" cy="1285876"/>
          </a:xfrm>
          <a:prstGeom prst="ellipse">
            <a:avLst/>
          </a:prstGeom>
          <a:ln w="38100">
            <a:solidFill>
              <a:srgbClr val="FF26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sp>
        <p:nvSpPr>
          <p:cNvPr id="579" name="Forma"/>
          <p:cNvSpPr/>
          <p:nvPr/>
        </p:nvSpPr>
        <p:spPr>
          <a:xfrm rot="16200000" flipH="1">
            <a:off x="12784157" y="4984956"/>
            <a:ext cx="2345517" cy="186370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2150"/>
                </a:lnTo>
                <a:cubicBezTo>
                  <a:pt x="0" y="6931"/>
                  <a:pt x="3362" y="2700"/>
                  <a:pt x="7509" y="2700"/>
                </a:cubicBezTo>
                <a:lnTo>
                  <a:pt x="17309" y="2700"/>
                </a:lnTo>
                <a:lnTo>
                  <a:pt x="17309" y="0"/>
                </a:lnTo>
                <a:lnTo>
                  <a:pt x="21600" y="5400"/>
                </a:lnTo>
                <a:lnTo>
                  <a:pt x="17309" y="10800"/>
                </a:lnTo>
                <a:lnTo>
                  <a:pt x="17309" y="8100"/>
                </a:lnTo>
                <a:lnTo>
                  <a:pt x="7509" y="8100"/>
                </a:lnTo>
                <a:cubicBezTo>
                  <a:pt x="5732" y="8100"/>
                  <a:pt x="4291" y="9913"/>
                  <a:pt x="4291" y="12150"/>
                </a:cubicBezTo>
                <a:lnTo>
                  <a:pt x="4291" y="21600"/>
                </a:lnTo>
                <a:close/>
              </a:path>
            </a:pathLst>
          </a:custGeom>
          <a:solidFill>
            <a:srgbClr val="FF2600"/>
          </a:solidFill>
          <a:ln w="12700">
            <a:solidFill>
              <a:srgbClr val="0000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sp>
        <p:nvSpPr>
          <p:cNvPr id="580" name="Forma"/>
          <p:cNvSpPr/>
          <p:nvPr/>
        </p:nvSpPr>
        <p:spPr>
          <a:xfrm rot="5400000">
            <a:off x="8724542" y="4932131"/>
            <a:ext cx="2381239" cy="1790755"/>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4105"/>
                </a:lnTo>
                <a:cubicBezTo>
                  <a:pt x="0" y="7806"/>
                  <a:pt x="3840" y="2700"/>
                  <a:pt x="8577" y="2700"/>
                </a:cubicBezTo>
                <a:lnTo>
                  <a:pt x="17539" y="2700"/>
                </a:lnTo>
                <a:lnTo>
                  <a:pt x="17539" y="0"/>
                </a:lnTo>
                <a:lnTo>
                  <a:pt x="21600" y="5400"/>
                </a:lnTo>
                <a:lnTo>
                  <a:pt x="17539" y="10800"/>
                </a:lnTo>
                <a:lnTo>
                  <a:pt x="17539" y="8100"/>
                </a:lnTo>
                <a:lnTo>
                  <a:pt x="8577" y="8100"/>
                </a:lnTo>
                <a:cubicBezTo>
                  <a:pt x="6083" y="8100"/>
                  <a:pt x="4061" y="10789"/>
                  <a:pt x="4061" y="14105"/>
                </a:cubicBezTo>
                <a:lnTo>
                  <a:pt x="4061" y="21600"/>
                </a:lnTo>
                <a:close/>
              </a:path>
            </a:pathLst>
          </a:custGeom>
          <a:solidFill>
            <a:srgbClr val="FF2600"/>
          </a:solidFill>
          <a:ln w="12700">
            <a:solidFill>
              <a:srgbClr val="0000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pic>
        <p:nvPicPr>
          <p:cNvPr id="581" name="media9.mov" descr="media9.mov"/>
          <p:cNvPicPr>
            <a:picLocks/>
          </p:cNvPicPr>
          <p:nvPr>
            <a:videoFile r:link="rId6"/>
            <p:extLst>
              <p:ext uri="{DAA4B4D4-6D71-4841-9C94-3DE7FCFB9230}">
                <p14:media xmlns:p14="http://schemas.microsoft.com/office/powerpoint/2010/main" r:embed="rId5"/>
              </p:ext>
            </p:extLst>
          </p:nvPr>
        </p:nvPicPr>
        <p:blipFill>
          <a:blip r:embed="rId13"/>
          <a:stretch>
            <a:fillRect/>
          </a:stretch>
        </p:blipFill>
        <p:spPr>
          <a:xfrm>
            <a:off x="15353109" y="3749349"/>
            <a:ext cx="5047666" cy="3589451"/>
          </a:xfrm>
          <a:prstGeom prst="rect">
            <a:avLst/>
          </a:prstGeom>
          <a:ln w="12700">
            <a:miter lim="400000"/>
          </a:ln>
        </p:spPr>
      </p:pic>
      <p:pic>
        <p:nvPicPr>
          <p:cNvPr id="582" name="media13.mov" descr="media13.mov"/>
          <p:cNvPicPr>
            <a:picLocks/>
          </p:cNvPicPr>
          <p:nvPr>
            <a:videoFile r:link="rId8"/>
            <p:extLst>
              <p:ext uri="{DAA4B4D4-6D71-4841-9C94-3DE7FCFB9230}">
                <p14:media xmlns:p14="http://schemas.microsoft.com/office/powerpoint/2010/main" r:embed="rId7"/>
              </p:ext>
            </p:extLst>
          </p:nvPr>
        </p:nvPicPr>
        <p:blipFill>
          <a:blip r:embed="rId14"/>
          <a:stretch>
            <a:fillRect/>
          </a:stretch>
        </p:blipFill>
        <p:spPr>
          <a:xfrm>
            <a:off x="13114362" y="8462695"/>
            <a:ext cx="4683163" cy="3330252"/>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0" fill="hold"/>
                                        <p:tgtEl>
                                          <p:spTgt spid="574"/>
                                        </p:tgtEl>
                                      </p:cBhvr>
                                    </p:cmd>
                                  </p:childTnLst>
                                </p:cTn>
                              </p:par>
                            </p:childTnLst>
                          </p:cTn>
                        </p:par>
                        <p:par>
                          <p:cTn id="7" fill="hold">
                            <p:stCondLst>
                              <p:cond delay="2940"/>
                            </p:stCondLst>
                            <p:childTnLst>
                              <p:par>
                                <p:cTn id="8" presetID="1" presetClass="mediacall" presetSubtype="0" fill="hold" nodeType="afterEffect">
                                  <p:stCondLst>
                                    <p:cond delay="0"/>
                                  </p:stCondLst>
                                  <p:childTnLst>
                                    <p:cmd type="call" cmd="playFrom(0.0)">
                                      <p:cBhvr>
                                        <p:cTn id="9" dur="2940" fill="hold"/>
                                        <p:tgtEl>
                                          <p:spTgt spid="575"/>
                                        </p:tgtEl>
                                      </p:cBhvr>
                                    </p:cmd>
                                  </p:childTnLst>
                                </p:cTn>
                              </p:par>
                            </p:childTnLst>
                          </p:cTn>
                        </p:par>
                        <p:par>
                          <p:cTn id="10" fill="hold">
                            <p:stCondLst>
                              <p:cond delay="5880"/>
                            </p:stCondLst>
                            <p:childTnLst>
                              <p:par>
                                <p:cTn id="11" presetID="1" presetClass="mediacall" presetSubtype="0" fill="hold" nodeType="afterEffect">
                                  <p:stCondLst>
                                    <p:cond delay="0"/>
                                  </p:stCondLst>
                                  <p:childTnLst>
                                    <p:cmd type="call" cmd="playFrom(0.0)">
                                      <p:cBhvr>
                                        <p:cTn id="12" dur="3940" fill="hold"/>
                                        <p:tgtEl>
                                          <p:spTgt spid="581"/>
                                        </p:tgtEl>
                                      </p:cBhvr>
                                    </p:cmd>
                                  </p:childTnLst>
                                </p:cTn>
                              </p:par>
                            </p:childTnLst>
                          </p:cTn>
                        </p:par>
                        <p:par>
                          <p:cTn id="13" fill="hold">
                            <p:stCondLst>
                              <p:cond delay="9820"/>
                            </p:stCondLst>
                            <p:childTnLst>
                              <p:par>
                                <p:cTn id="14" presetID="1" presetClass="mediacall" presetSubtype="0" fill="hold" nodeType="afterEffect">
                                  <p:stCondLst>
                                    <p:cond delay="0"/>
                                  </p:stCondLst>
                                  <p:childTnLst>
                                    <p:cmd type="call" cmd="playFrom(0.0)">
                                      <p:cBhvr>
                                        <p:cTn id="15" dur="3940" fill="hold"/>
                                        <p:tgtEl>
                                          <p:spTgt spid="58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574"/>
                </p:tgtEl>
              </p:cMediaNode>
            </p:video>
            <p:seq concurrent="1" prevAc="none" nextAc="seek">
              <p:cTn id="17" restart="whenNotActive" fill="hold" evtFilter="cancelBubble" nodeType="interactiveSeq">
                <p:stCondLst>
                  <p:cond evt="onClick" delay="0">
                    <p:tgtEl>
                      <p:spTgt spid="57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74"/>
                                        </p:tgtEl>
                                      </p:cBhvr>
                                    </p:cmd>
                                  </p:childTnLst>
                                </p:cTn>
                              </p:par>
                            </p:childTnLst>
                          </p:cTn>
                        </p:par>
                      </p:childTnLst>
                    </p:cTn>
                  </p:par>
                </p:childTnLst>
              </p:cTn>
              <p:nextCondLst>
                <p:cond evt="onClick" delay="0">
                  <p:tgtEl>
                    <p:spTgt spid="574"/>
                  </p:tgtEl>
                </p:cond>
              </p:nextCondLst>
            </p:seq>
            <p:video>
              <p:cMediaNode vol="80000">
                <p:cTn id="22" fill="hold" display="0">
                  <p:stCondLst>
                    <p:cond delay="indefinite"/>
                  </p:stCondLst>
                </p:cTn>
                <p:tgtEl>
                  <p:spTgt spid="575"/>
                </p:tgtEl>
              </p:cMediaNode>
            </p:video>
            <p:seq concurrent="1" prevAc="none" nextAc="seek">
              <p:cTn id="23" restart="whenNotActive" fill="hold" evtFilter="cancelBubble" nodeType="interactiveSeq">
                <p:stCondLst>
                  <p:cond evt="onClick" delay="0">
                    <p:tgtEl>
                      <p:spTgt spid="575"/>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575"/>
                                        </p:tgtEl>
                                      </p:cBhvr>
                                    </p:cmd>
                                  </p:childTnLst>
                                </p:cTn>
                              </p:par>
                            </p:childTnLst>
                          </p:cTn>
                        </p:par>
                      </p:childTnLst>
                    </p:cTn>
                  </p:par>
                </p:childTnLst>
              </p:cTn>
              <p:nextCondLst>
                <p:cond evt="onClick" delay="0">
                  <p:tgtEl>
                    <p:spTgt spid="575"/>
                  </p:tgtEl>
                </p:cond>
              </p:nextCondLst>
            </p:seq>
            <p:video>
              <p:cMediaNode vol="80000">
                <p:cTn id="28" fill="hold" display="0">
                  <p:stCondLst>
                    <p:cond delay="indefinite"/>
                  </p:stCondLst>
                </p:cTn>
                <p:tgtEl>
                  <p:spTgt spid="581"/>
                </p:tgtEl>
              </p:cMediaNode>
            </p:video>
            <p:seq concurrent="1" prevAc="none" nextAc="seek">
              <p:cTn id="29" restart="whenNotActive" fill="hold" evtFilter="cancelBubble" nodeType="interactiveSeq">
                <p:stCondLst>
                  <p:cond evt="onClick" delay="0">
                    <p:tgtEl>
                      <p:spTgt spid="581"/>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581"/>
                                        </p:tgtEl>
                                      </p:cBhvr>
                                    </p:cmd>
                                  </p:childTnLst>
                                </p:cTn>
                              </p:par>
                            </p:childTnLst>
                          </p:cTn>
                        </p:par>
                      </p:childTnLst>
                    </p:cTn>
                  </p:par>
                </p:childTnLst>
              </p:cTn>
              <p:nextCondLst>
                <p:cond evt="onClick" delay="0">
                  <p:tgtEl>
                    <p:spTgt spid="581"/>
                  </p:tgtEl>
                </p:cond>
              </p:nextCondLst>
            </p:seq>
            <p:video>
              <p:cMediaNode vol="80000">
                <p:cTn id="34" fill="hold" display="0">
                  <p:stCondLst>
                    <p:cond delay="indefinite"/>
                  </p:stCondLst>
                </p:cTn>
                <p:tgtEl>
                  <p:spTgt spid="582"/>
                </p:tgtEl>
              </p:cMediaNode>
            </p:video>
            <p:seq concurrent="1" prevAc="none" nextAc="seek">
              <p:cTn id="35" restart="whenNotActive" fill="hold" evtFilter="cancelBubble" nodeType="interactiveSeq">
                <p:stCondLst>
                  <p:cond evt="onClick" delay="0">
                    <p:tgtEl>
                      <p:spTgt spid="582"/>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582"/>
                                        </p:tgtEl>
                                      </p:cBhvr>
                                    </p:cmd>
                                  </p:childTnLst>
                                </p:cTn>
                              </p:par>
                            </p:childTnLst>
                          </p:cTn>
                        </p:par>
                      </p:childTnLst>
                    </p:cTn>
                  </p:par>
                </p:childTnLst>
              </p:cTn>
              <p:nextCondLst>
                <p:cond evt="onClick" delay="0">
                  <p:tgtEl>
                    <p:spTgt spid="58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 name="Bouhemad et al . Critical Care Medicine 39: 84-92, 2010"/>
          <p:cNvSpPr txBox="1"/>
          <p:nvPr/>
        </p:nvSpPr>
        <p:spPr>
          <a:xfrm>
            <a:off x="16927228" y="13249662"/>
            <a:ext cx="7475422" cy="4602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64293" tIns="64293" rIns="64293" bIns="64293">
            <a:spAutoFit/>
          </a:bodyPr>
          <a:lstStyle/>
          <a:p>
            <a:pPr algn="ctr" defTabSz="642937">
              <a:lnSpc>
                <a:spcPct val="100000"/>
              </a:lnSpc>
              <a:spcBef>
                <a:spcPts val="0"/>
              </a:spcBef>
              <a:defRPr sz="1600">
                <a:latin typeface="Helvetica"/>
                <a:ea typeface="Helvetica"/>
                <a:cs typeface="Helvetica"/>
                <a:sym typeface="Helvetica"/>
              </a:defRPr>
            </a:pPr>
            <a:r>
              <a:rPr sz="2200">
                <a:solidFill>
                  <a:srgbClr val="FFFFFF"/>
                </a:solidFill>
                <a:latin typeface="American Typewriter"/>
                <a:ea typeface="American Typewriter"/>
                <a:cs typeface="American Typewriter"/>
                <a:sym typeface="American Typewriter"/>
              </a:rPr>
              <a:t>Bouhemad et al . </a:t>
            </a:r>
            <a:r>
              <a:rPr sz="2200" i="1">
                <a:solidFill>
                  <a:srgbClr val="FFFFFF"/>
                </a:solidFill>
                <a:latin typeface="Arial"/>
                <a:ea typeface="Arial"/>
                <a:cs typeface="Arial"/>
                <a:sym typeface="Arial"/>
              </a:rPr>
              <a:t>Critical Care Medicine </a:t>
            </a:r>
            <a:r>
              <a:rPr sz="2200">
                <a:solidFill>
                  <a:srgbClr val="FFFFFF"/>
                </a:solidFill>
                <a:latin typeface="American Typewriter"/>
                <a:ea typeface="American Typewriter"/>
                <a:cs typeface="American Typewriter"/>
                <a:sym typeface="American Typewriter"/>
              </a:rPr>
              <a:t>39: 84-92, </a:t>
            </a:r>
            <a:r>
              <a:rPr sz="2200" i="1">
                <a:solidFill>
                  <a:srgbClr val="FFFFFF"/>
                </a:solidFill>
                <a:latin typeface="Arial"/>
                <a:ea typeface="Arial"/>
                <a:cs typeface="Arial"/>
                <a:sym typeface="Arial"/>
              </a:rPr>
              <a:t>2010</a:t>
            </a:r>
          </a:p>
        </p:txBody>
      </p:sp>
      <p:sp>
        <p:nvSpPr>
          <p:cNvPr id="585" name="Interstitial syndrome B1 (After)"/>
          <p:cNvSpPr txBox="1"/>
          <p:nvPr/>
        </p:nvSpPr>
        <p:spPr>
          <a:xfrm>
            <a:off x="6487853" y="7965051"/>
            <a:ext cx="4948211" cy="52418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75000"/>
              </a:lnSpc>
              <a:spcBef>
                <a:spcPts val="0"/>
              </a:spcBef>
              <a:defRPr sz="2800">
                <a:solidFill>
                  <a:srgbClr val="0432FF"/>
                </a:solidFill>
                <a:latin typeface="Times New Roman"/>
                <a:ea typeface="Times New Roman"/>
                <a:cs typeface="Times New Roman"/>
                <a:sym typeface="Times New Roman"/>
              </a:defRPr>
            </a:pPr>
            <a:r>
              <a:rPr b="1" i="1">
                <a:solidFill>
                  <a:srgbClr val="111111"/>
                </a:solidFill>
              </a:rPr>
              <a:t>Interstitial syndrome </a:t>
            </a:r>
            <a:r>
              <a:rPr b="1"/>
              <a:t>B1 </a:t>
            </a:r>
            <a:r>
              <a:rPr sz="2200"/>
              <a:t>(After)</a:t>
            </a:r>
          </a:p>
        </p:txBody>
      </p:sp>
      <p:grpSp>
        <p:nvGrpSpPr>
          <p:cNvPr id="588" name="Raggruppa"/>
          <p:cNvGrpSpPr/>
          <p:nvPr/>
        </p:nvGrpSpPr>
        <p:grpSpPr>
          <a:xfrm>
            <a:off x="18792026" y="8510254"/>
            <a:ext cx="1608751" cy="1514082"/>
            <a:chOff x="0" y="0"/>
            <a:chExt cx="1608750" cy="1514081"/>
          </a:xfrm>
        </p:grpSpPr>
        <p:sp>
          <p:nvSpPr>
            <p:cNvPr id="586" name="Ovale"/>
            <p:cNvSpPr/>
            <p:nvPr/>
          </p:nvSpPr>
          <p:spPr>
            <a:xfrm>
              <a:off x="0" y="0"/>
              <a:ext cx="1608751" cy="1514082"/>
            </a:xfrm>
            <a:prstGeom prst="ellipse">
              <a:avLst/>
            </a:prstGeom>
            <a:solidFill>
              <a:srgbClr val="FFFFFF"/>
            </a:solidFill>
            <a:ln w="12700" cap="flat">
              <a:solidFill>
                <a:srgbClr val="FF2600"/>
              </a:solidFill>
              <a:prstDash val="solid"/>
              <a:round/>
            </a:ln>
            <a:effectLst/>
          </p:spPr>
          <p:txBody>
            <a:bodyPr wrap="square" lIns="71437" tIns="71437" rIns="71437" bIns="71437" numCol="1" anchor="ctr">
              <a:noAutofit/>
            </a:bodyPr>
            <a:lstStyle/>
            <a:p>
              <a:pPr algn="ctr" defTabSz="642937">
                <a:lnSpc>
                  <a:spcPct val="100000"/>
                </a:lnSpc>
                <a:spcBef>
                  <a:spcPts val="0"/>
                </a:spcBef>
                <a:defRPr sz="1600">
                  <a:latin typeface="Helvetica"/>
                  <a:ea typeface="Helvetica"/>
                  <a:cs typeface="Helvetica"/>
                  <a:sym typeface="Helvetica"/>
                </a:defRPr>
              </a:pPr>
              <a:endParaRPr/>
            </a:p>
          </p:txBody>
        </p:sp>
        <p:sp>
          <p:nvSpPr>
            <p:cNvPr id="587" name="5"/>
            <p:cNvSpPr/>
            <p:nvPr/>
          </p:nvSpPr>
          <p:spPr>
            <a:xfrm>
              <a:off x="272843" y="249690"/>
              <a:ext cx="821106"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4293" tIns="64293" rIns="64293" bIns="64293" numCol="1" anchor="t">
              <a:spAutoFit/>
            </a:bodyPr>
            <a:lstStyle>
              <a:lvl1pPr algn="ctr" defTabSz="642937">
                <a:lnSpc>
                  <a:spcPct val="80000"/>
                </a:lnSpc>
                <a:spcBef>
                  <a:spcPts val="0"/>
                </a:spcBef>
                <a:defRPr sz="7400">
                  <a:solidFill>
                    <a:srgbClr val="FF2600"/>
                  </a:solidFill>
                  <a:latin typeface="Chalkduster"/>
                  <a:ea typeface="Chalkduster"/>
                  <a:cs typeface="Chalkduster"/>
                  <a:sym typeface="Chalkduster"/>
                </a:defRPr>
              </a:lvl1pPr>
            </a:lstStyle>
            <a:p>
              <a:pPr>
                <a:defRPr sz="2800">
                  <a:solidFill>
                    <a:srgbClr val="0432FF"/>
                  </a:solidFill>
                  <a:latin typeface="Times New Roman"/>
                  <a:ea typeface="Times New Roman"/>
                  <a:cs typeface="Times New Roman"/>
                  <a:sym typeface="Times New Roman"/>
                </a:defRPr>
              </a:pPr>
              <a:r>
                <a:rPr sz="7400">
                  <a:solidFill>
                    <a:srgbClr val="FF2600"/>
                  </a:solidFill>
                  <a:latin typeface="Chalkduster"/>
                  <a:ea typeface="Chalkduster"/>
                  <a:cs typeface="Chalkduster"/>
                  <a:sym typeface="Chalkduster"/>
                </a:rPr>
                <a:t>5</a:t>
              </a:r>
            </a:p>
          </p:txBody>
        </p:sp>
      </p:grpSp>
      <p:sp>
        <p:nvSpPr>
          <p:cNvPr id="589" name="Consolidation C (Before)"/>
          <p:cNvSpPr txBox="1"/>
          <p:nvPr/>
        </p:nvSpPr>
        <p:spPr>
          <a:xfrm>
            <a:off x="15814811" y="3087067"/>
            <a:ext cx="4071165" cy="52418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100000"/>
              </a:lnSpc>
              <a:spcBef>
                <a:spcPts val="1600"/>
              </a:spcBef>
              <a:defRPr sz="2800">
                <a:solidFill>
                  <a:srgbClr val="0432FF"/>
                </a:solidFill>
                <a:latin typeface="Times New Roman"/>
                <a:ea typeface="Times New Roman"/>
                <a:cs typeface="Times New Roman"/>
                <a:sym typeface="Times New Roman"/>
              </a:defRPr>
            </a:pPr>
            <a:r>
              <a:rPr b="1" i="1">
                <a:solidFill>
                  <a:srgbClr val="111111"/>
                </a:solidFill>
              </a:rPr>
              <a:t>Consolidation</a:t>
            </a:r>
            <a:r>
              <a:rPr b="1" i="1"/>
              <a:t> </a:t>
            </a:r>
            <a:r>
              <a:rPr b="1"/>
              <a:t>C </a:t>
            </a:r>
            <a:r>
              <a:rPr sz="2200"/>
              <a:t>(Before)</a:t>
            </a:r>
          </a:p>
        </p:txBody>
      </p:sp>
      <p:pic>
        <p:nvPicPr>
          <p:cNvPr id="590" name="media14.mov" descr="media14.mov"/>
          <p:cNvPicPr>
            <a:picLocks/>
          </p:cNvPicPr>
          <p:nvPr>
            <a:videoFile r:link="rId2"/>
            <p:extLst>
              <p:ext uri="{DAA4B4D4-6D71-4841-9C94-3DE7FCFB9230}">
                <p14:media xmlns:p14="http://schemas.microsoft.com/office/powerpoint/2010/main" r:embed="rId1"/>
              </p:ext>
            </p:extLst>
          </p:nvPr>
        </p:nvPicPr>
        <p:blipFill>
          <a:blip r:embed="rId11"/>
          <a:stretch>
            <a:fillRect/>
          </a:stretch>
        </p:blipFill>
        <p:spPr>
          <a:xfrm>
            <a:off x="3593010" y="3693657"/>
            <a:ext cx="5189276" cy="3690152"/>
          </a:xfrm>
          <a:prstGeom prst="rect">
            <a:avLst/>
          </a:prstGeom>
          <a:ln w="12700">
            <a:miter lim="400000"/>
          </a:ln>
        </p:spPr>
      </p:pic>
      <p:pic>
        <p:nvPicPr>
          <p:cNvPr id="591" name="media15.mov" descr="media15.mov"/>
          <p:cNvPicPr>
            <a:picLocks/>
          </p:cNvPicPr>
          <p:nvPr>
            <a:videoFile r:link="rId4"/>
            <p:extLst>
              <p:ext uri="{DAA4B4D4-6D71-4841-9C94-3DE7FCFB9230}">
                <p14:media xmlns:p14="http://schemas.microsoft.com/office/powerpoint/2010/main" r:embed="rId3"/>
              </p:ext>
            </p:extLst>
          </p:nvPr>
        </p:nvPicPr>
        <p:blipFill>
          <a:blip r:embed="rId12"/>
          <a:stretch>
            <a:fillRect/>
          </a:stretch>
        </p:blipFill>
        <p:spPr>
          <a:xfrm>
            <a:off x="6480569" y="8510254"/>
            <a:ext cx="4901471" cy="3485491"/>
          </a:xfrm>
          <a:prstGeom prst="rect">
            <a:avLst/>
          </a:prstGeom>
          <a:ln w="12700">
            <a:miter lim="400000"/>
          </a:ln>
        </p:spPr>
      </p:pic>
      <p:sp>
        <p:nvSpPr>
          <p:cNvPr id="592" name="Normal N (After)"/>
          <p:cNvSpPr txBox="1"/>
          <p:nvPr/>
        </p:nvSpPr>
        <p:spPr>
          <a:xfrm>
            <a:off x="13909723" y="7992112"/>
            <a:ext cx="3722671" cy="57624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75000"/>
              </a:lnSpc>
              <a:spcBef>
                <a:spcPts val="0"/>
              </a:spcBef>
              <a:defRPr sz="2800">
                <a:solidFill>
                  <a:srgbClr val="0432FF"/>
                </a:solidFill>
                <a:latin typeface="Times New Roman"/>
                <a:ea typeface="Times New Roman"/>
                <a:cs typeface="Times New Roman"/>
                <a:sym typeface="Times New Roman"/>
              </a:defRPr>
            </a:pPr>
            <a:r>
              <a:rPr b="1" i="1">
                <a:solidFill>
                  <a:srgbClr val="000000"/>
                </a:solidFill>
              </a:rPr>
              <a:t>Normal </a:t>
            </a:r>
            <a:r>
              <a:rPr b="1"/>
              <a:t>N </a:t>
            </a:r>
            <a:r>
              <a:rPr sz="2200"/>
              <a:t>(After)</a:t>
            </a:r>
            <a:r>
              <a:rPr sz="3000" b="1" i="1">
                <a:solidFill>
                  <a:srgbClr val="000000"/>
                </a:solidFill>
              </a:rPr>
              <a:t>  </a:t>
            </a:r>
          </a:p>
        </p:txBody>
      </p:sp>
      <p:grpSp>
        <p:nvGrpSpPr>
          <p:cNvPr id="595" name="Raggruppa"/>
          <p:cNvGrpSpPr/>
          <p:nvPr/>
        </p:nvGrpSpPr>
        <p:grpSpPr>
          <a:xfrm>
            <a:off x="4103939" y="8324705"/>
            <a:ext cx="1547331" cy="1474190"/>
            <a:chOff x="0" y="0"/>
            <a:chExt cx="1547330" cy="1474188"/>
          </a:xfrm>
        </p:grpSpPr>
        <p:sp>
          <p:nvSpPr>
            <p:cNvPr id="593" name="Ovale"/>
            <p:cNvSpPr/>
            <p:nvPr/>
          </p:nvSpPr>
          <p:spPr>
            <a:xfrm>
              <a:off x="0" y="0"/>
              <a:ext cx="1547331" cy="1474189"/>
            </a:xfrm>
            <a:prstGeom prst="ellipse">
              <a:avLst/>
            </a:prstGeom>
            <a:solidFill>
              <a:srgbClr val="FFFFFF"/>
            </a:solidFill>
            <a:ln w="12700" cap="flat">
              <a:solidFill>
                <a:srgbClr val="FF2600"/>
              </a:solidFill>
              <a:prstDash val="solid"/>
              <a:round/>
            </a:ln>
            <a:effectLst/>
          </p:spPr>
          <p:txBody>
            <a:bodyPr wrap="square" lIns="71437" tIns="71437" rIns="71437" bIns="71437" numCol="1" anchor="ctr">
              <a:noAutofit/>
            </a:bodyPr>
            <a:lstStyle/>
            <a:p>
              <a:pPr algn="ctr" defTabSz="642937">
                <a:lnSpc>
                  <a:spcPct val="100000"/>
                </a:lnSpc>
                <a:spcBef>
                  <a:spcPts val="0"/>
                </a:spcBef>
                <a:defRPr sz="1600">
                  <a:latin typeface="Helvetica"/>
                  <a:ea typeface="Helvetica"/>
                  <a:cs typeface="Helvetica"/>
                  <a:sym typeface="Helvetica"/>
                </a:defRPr>
              </a:pPr>
              <a:endParaRPr/>
            </a:p>
          </p:txBody>
        </p:sp>
        <p:sp>
          <p:nvSpPr>
            <p:cNvPr id="594" name="3"/>
            <p:cNvSpPr/>
            <p:nvPr/>
          </p:nvSpPr>
          <p:spPr>
            <a:xfrm>
              <a:off x="300948" y="184273"/>
              <a:ext cx="905685"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4293" tIns="64293" rIns="64293" bIns="64293" numCol="1" anchor="t">
              <a:spAutoFit/>
            </a:bodyPr>
            <a:lstStyle>
              <a:lvl1pPr algn="ctr" defTabSz="642937">
                <a:lnSpc>
                  <a:spcPct val="80000"/>
                </a:lnSpc>
                <a:spcBef>
                  <a:spcPts val="0"/>
                </a:spcBef>
                <a:defRPr sz="7400">
                  <a:solidFill>
                    <a:srgbClr val="FF2600"/>
                  </a:solidFill>
                  <a:latin typeface="Chalkduster"/>
                  <a:ea typeface="Chalkduster"/>
                  <a:cs typeface="Chalkduster"/>
                  <a:sym typeface="Chalkduster"/>
                </a:defRPr>
              </a:lvl1pPr>
            </a:lstStyle>
            <a:p>
              <a:pPr>
                <a:defRPr sz="2800">
                  <a:solidFill>
                    <a:srgbClr val="0432FF"/>
                  </a:solidFill>
                  <a:latin typeface="Times New Roman"/>
                  <a:ea typeface="Times New Roman"/>
                  <a:cs typeface="Times New Roman"/>
                  <a:sym typeface="Times New Roman"/>
                </a:defRPr>
              </a:pPr>
              <a:r>
                <a:rPr sz="7400">
                  <a:solidFill>
                    <a:srgbClr val="FF2600"/>
                  </a:solidFill>
                  <a:latin typeface="Chalkduster"/>
                  <a:ea typeface="Chalkduster"/>
                  <a:cs typeface="Chalkduster"/>
                  <a:sym typeface="Chalkduster"/>
                </a:rPr>
                <a:t>3</a:t>
              </a:r>
            </a:p>
          </p:txBody>
        </p:sp>
      </p:grpSp>
      <p:sp>
        <p:nvSpPr>
          <p:cNvPr id="596" name="Consolidation C (Before)"/>
          <p:cNvSpPr txBox="1"/>
          <p:nvPr/>
        </p:nvSpPr>
        <p:spPr>
          <a:xfrm>
            <a:off x="4274889" y="3148804"/>
            <a:ext cx="3968297" cy="524181"/>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4293" tIns="64293" rIns="64293" bIns="64293">
            <a:spAutoFit/>
          </a:bodyPr>
          <a:lstStyle/>
          <a:p>
            <a:pPr algn="ctr" defTabSz="642937">
              <a:lnSpc>
                <a:spcPct val="75000"/>
              </a:lnSpc>
              <a:spcBef>
                <a:spcPts val="0"/>
              </a:spcBef>
              <a:defRPr sz="2800">
                <a:solidFill>
                  <a:srgbClr val="0432FF"/>
                </a:solidFill>
                <a:latin typeface="Times New Roman"/>
                <a:ea typeface="Times New Roman"/>
                <a:cs typeface="Times New Roman"/>
                <a:sym typeface="Times New Roman"/>
              </a:defRPr>
            </a:pPr>
            <a:r>
              <a:rPr b="1" i="1">
                <a:solidFill>
                  <a:srgbClr val="111111"/>
                </a:solidFill>
              </a:rPr>
              <a:t>Consolidation </a:t>
            </a:r>
            <a:r>
              <a:rPr b="1"/>
              <a:t>C </a:t>
            </a:r>
            <a:r>
              <a:rPr sz="2200"/>
              <a:t>(Before)</a:t>
            </a:r>
          </a:p>
        </p:txBody>
      </p:sp>
      <p:pic>
        <p:nvPicPr>
          <p:cNvPr id="597" name="image47.jpg" descr="image47.jpg"/>
          <p:cNvPicPr>
            <a:picLocks noChangeAspect="1"/>
          </p:cNvPicPr>
          <p:nvPr/>
        </p:nvPicPr>
        <p:blipFill>
          <a:blip r:embed="rId13"/>
          <a:srcRect r="50092"/>
          <a:stretch>
            <a:fillRect/>
          </a:stretch>
        </p:blipFill>
        <p:spPr>
          <a:xfrm>
            <a:off x="9169586" y="250031"/>
            <a:ext cx="5913307" cy="3231856"/>
          </a:xfrm>
          <a:prstGeom prst="rect">
            <a:avLst/>
          </a:prstGeom>
          <a:ln w="12700">
            <a:miter lim="400000"/>
          </a:ln>
        </p:spPr>
      </p:pic>
      <p:sp>
        <p:nvSpPr>
          <p:cNvPr id="598" name="Ovale"/>
          <p:cNvSpPr/>
          <p:nvPr/>
        </p:nvSpPr>
        <p:spPr>
          <a:xfrm>
            <a:off x="13120687" y="964406"/>
            <a:ext cx="1889152" cy="1285876"/>
          </a:xfrm>
          <a:prstGeom prst="ellipse">
            <a:avLst/>
          </a:prstGeom>
          <a:ln w="38100">
            <a:solidFill>
              <a:srgbClr val="FF26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sp>
        <p:nvSpPr>
          <p:cNvPr id="599" name="Ovale"/>
          <p:cNvSpPr/>
          <p:nvPr/>
        </p:nvSpPr>
        <p:spPr>
          <a:xfrm>
            <a:off x="11191875" y="1750218"/>
            <a:ext cx="1889151" cy="1285876"/>
          </a:xfrm>
          <a:prstGeom prst="ellipse">
            <a:avLst/>
          </a:prstGeom>
          <a:ln w="38100">
            <a:solidFill>
              <a:srgbClr val="FF26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sp>
        <p:nvSpPr>
          <p:cNvPr id="600" name="Forma"/>
          <p:cNvSpPr/>
          <p:nvPr/>
        </p:nvSpPr>
        <p:spPr>
          <a:xfrm rot="16200000" flipH="1">
            <a:off x="12784157" y="4984956"/>
            <a:ext cx="2345517" cy="186370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2150"/>
                </a:lnTo>
                <a:cubicBezTo>
                  <a:pt x="0" y="6931"/>
                  <a:pt x="3362" y="2700"/>
                  <a:pt x="7509" y="2700"/>
                </a:cubicBezTo>
                <a:lnTo>
                  <a:pt x="17309" y="2700"/>
                </a:lnTo>
                <a:lnTo>
                  <a:pt x="17309" y="0"/>
                </a:lnTo>
                <a:lnTo>
                  <a:pt x="21600" y="5400"/>
                </a:lnTo>
                <a:lnTo>
                  <a:pt x="17309" y="10800"/>
                </a:lnTo>
                <a:lnTo>
                  <a:pt x="17309" y="8100"/>
                </a:lnTo>
                <a:lnTo>
                  <a:pt x="7509" y="8100"/>
                </a:lnTo>
                <a:cubicBezTo>
                  <a:pt x="5732" y="8100"/>
                  <a:pt x="4291" y="9913"/>
                  <a:pt x="4291" y="12150"/>
                </a:cubicBezTo>
                <a:lnTo>
                  <a:pt x="4291" y="21600"/>
                </a:lnTo>
                <a:close/>
              </a:path>
            </a:pathLst>
          </a:custGeom>
          <a:solidFill>
            <a:srgbClr val="FF2600"/>
          </a:solidFill>
          <a:ln w="12700">
            <a:solidFill>
              <a:srgbClr val="0000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sp>
        <p:nvSpPr>
          <p:cNvPr id="601" name="Forma"/>
          <p:cNvSpPr/>
          <p:nvPr/>
        </p:nvSpPr>
        <p:spPr>
          <a:xfrm rot="5400000">
            <a:off x="8724542" y="4932131"/>
            <a:ext cx="2381239" cy="1790755"/>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4105"/>
                </a:lnTo>
                <a:cubicBezTo>
                  <a:pt x="0" y="7806"/>
                  <a:pt x="3840" y="2700"/>
                  <a:pt x="8577" y="2700"/>
                </a:cubicBezTo>
                <a:lnTo>
                  <a:pt x="17539" y="2700"/>
                </a:lnTo>
                <a:lnTo>
                  <a:pt x="17539" y="0"/>
                </a:lnTo>
                <a:lnTo>
                  <a:pt x="21600" y="5400"/>
                </a:lnTo>
                <a:lnTo>
                  <a:pt x="17539" y="10800"/>
                </a:lnTo>
                <a:lnTo>
                  <a:pt x="17539" y="8100"/>
                </a:lnTo>
                <a:lnTo>
                  <a:pt x="8577" y="8100"/>
                </a:lnTo>
                <a:cubicBezTo>
                  <a:pt x="6083" y="8100"/>
                  <a:pt x="4061" y="10789"/>
                  <a:pt x="4061" y="14105"/>
                </a:cubicBezTo>
                <a:lnTo>
                  <a:pt x="4061" y="21600"/>
                </a:lnTo>
                <a:close/>
              </a:path>
            </a:pathLst>
          </a:custGeom>
          <a:solidFill>
            <a:srgbClr val="FF2600"/>
          </a:solidFill>
          <a:ln w="12700">
            <a:solidFill>
              <a:srgbClr val="000000"/>
            </a:solidFill>
            <a:miter lim="400000"/>
          </a:ln>
        </p:spPr>
        <p:txBody>
          <a:bodyPr lIns="71437" tIns="71437" rIns="71437" bIns="71437" anchor="ctr"/>
          <a:lstStyle/>
          <a:p>
            <a:pPr algn="ctr" defTabSz="821531">
              <a:lnSpc>
                <a:spcPct val="100000"/>
              </a:lnSpc>
              <a:spcBef>
                <a:spcPts val="0"/>
              </a:spcBef>
              <a:defRPr sz="5000">
                <a:solidFill>
                  <a:srgbClr val="FFFFFF"/>
                </a:solidFill>
                <a:latin typeface="American Typewriter"/>
                <a:ea typeface="American Typewriter"/>
                <a:cs typeface="American Typewriter"/>
                <a:sym typeface="American Typewriter"/>
              </a:defRPr>
            </a:pPr>
            <a:endParaRPr/>
          </a:p>
        </p:txBody>
      </p:sp>
      <p:pic>
        <p:nvPicPr>
          <p:cNvPr id="602" name="media16.mov" descr="media16.mov"/>
          <p:cNvPicPr>
            <a:picLocks/>
          </p:cNvPicPr>
          <p:nvPr>
            <a:videoFile r:link="rId6"/>
            <p:extLst>
              <p:ext uri="{DAA4B4D4-6D71-4841-9C94-3DE7FCFB9230}">
                <p14:media xmlns:p14="http://schemas.microsoft.com/office/powerpoint/2010/main" r:embed="rId5"/>
              </p:ext>
            </p:extLst>
          </p:nvPr>
        </p:nvPicPr>
        <p:blipFill>
          <a:blip r:embed="rId14"/>
          <a:stretch>
            <a:fillRect/>
          </a:stretch>
        </p:blipFill>
        <p:spPr>
          <a:xfrm>
            <a:off x="15270962" y="3693656"/>
            <a:ext cx="5189276" cy="3690152"/>
          </a:xfrm>
          <a:prstGeom prst="rect">
            <a:avLst/>
          </a:prstGeom>
          <a:ln w="12700">
            <a:miter lim="400000"/>
          </a:ln>
        </p:spPr>
      </p:pic>
      <p:pic>
        <p:nvPicPr>
          <p:cNvPr id="603" name="media12.mov" descr="media12.mov"/>
          <p:cNvPicPr>
            <a:picLocks/>
          </p:cNvPicPr>
          <p:nvPr>
            <a:videoFile r:link="rId8"/>
            <p:extLst>
              <p:ext uri="{DAA4B4D4-6D71-4841-9C94-3DE7FCFB9230}">
                <p14:media xmlns:p14="http://schemas.microsoft.com/office/powerpoint/2010/main" r:embed="rId7"/>
              </p:ext>
            </p:extLst>
          </p:nvPr>
        </p:nvPicPr>
        <p:blipFill>
          <a:blip r:embed="rId15"/>
          <a:stretch>
            <a:fillRect/>
          </a:stretch>
        </p:blipFill>
        <p:spPr>
          <a:xfrm>
            <a:off x="13453687" y="8508979"/>
            <a:ext cx="4683165" cy="3330252"/>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6" fill="hold"/>
                                        <p:tgtEl>
                                          <p:spTgt spid="590"/>
                                        </p:tgtEl>
                                      </p:cBhvr>
                                    </p:cmd>
                                  </p:childTnLst>
                                </p:cTn>
                              </p:par>
                            </p:childTnLst>
                          </p:cTn>
                        </p:par>
                        <p:par>
                          <p:cTn id="7" fill="hold">
                            <p:stCondLst>
                              <p:cond delay="1966"/>
                            </p:stCondLst>
                            <p:childTnLst>
                              <p:par>
                                <p:cTn id="8" presetID="1" presetClass="mediacall" presetSubtype="0" fill="hold" nodeType="afterEffect">
                                  <p:stCondLst>
                                    <p:cond delay="0"/>
                                  </p:stCondLst>
                                  <p:childTnLst>
                                    <p:cmd type="call" cmd="playFrom(0.0)">
                                      <p:cBhvr>
                                        <p:cTn id="9" dur="2071" fill="hold"/>
                                        <p:tgtEl>
                                          <p:spTgt spid="591"/>
                                        </p:tgtEl>
                                      </p:cBhvr>
                                    </p:cmd>
                                  </p:childTnLst>
                                </p:cTn>
                              </p:par>
                            </p:childTnLst>
                          </p:cTn>
                        </p:par>
                        <p:par>
                          <p:cTn id="10" fill="hold">
                            <p:stCondLst>
                              <p:cond delay="4037"/>
                            </p:stCondLst>
                            <p:childTnLst>
                              <p:par>
                                <p:cTn id="11" presetID="1" presetClass="mediacall" presetSubtype="0" fill="hold" nodeType="afterEffect">
                                  <p:stCondLst>
                                    <p:cond delay="0"/>
                                  </p:stCondLst>
                                  <p:childTnLst>
                                    <p:cmd type="call" cmd="playFrom(0.0)">
                                      <p:cBhvr>
                                        <p:cTn id="12" dur="4940" fill="hold"/>
                                        <p:tgtEl>
                                          <p:spTgt spid="602"/>
                                        </p:tgtEl>
                                      </p:cBhvr>
                                    </p:cmd>
                                  </p:childTnLst>
                                </p:cTn>
                              </p:par>
                            </p:childTnLst>
                          </p:cTn>
                        </p:par>
                        <p:par>
                          <p:cTn id="13" fill="hold">
                            <p:stCondLst>
                              <p:cond delay="8977"/>
                            </p:stCondLst>
                            <p:childTnLst>
                              <p:par>
                                <p:cTn id="14" presetID="1" presetClass="mediacall" presetSubtype="0" fill="hold" nodeType="afterEffect">
                                  <p:stCondLst>
                                    <p:cond delay="0"/>
                                  </p:stCondLst>
                                  <p:childTnLst>
                                    <p:cmd type="call" cmd="playFrom(0.0)">
                                      <p:cBhvr>
                                        <p:cTn id="15" dur="2940" fill="hold"/>
                                        <p:tgtEl>
                                          <p:spTgt spid="60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590"/>
                </p:tgtEl>
              </p:cMediaNode>
            </p:video>
            <p:seq concurrent="1" prevAc="none" nextAc="seek">
              <p:cTn id="17" restart="whenNotActive" fill="hold" evtFilter="cancelBubble" nodeType="interactiveSeq">
                <p:stCondLst>
                  <p:cond evt="onClick" delay="0">
                    <p:tgtEl>
                      <p:spTgt spid="59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90"/>
                                        </p:tgtEl>
                                      </p:cBhvr>
                                    </p:cmd>
                                  </p:childTnLst>
                                </p:cTn>
                              </p:par>
                            </p:childTnLst>
                          </p:cTn>
                        </p:par>
                      </p:childTnLst>
                    </p:cTn>
                  </p:par>
                </p:childTnLst>
              </p:cTn>
              <p:nextCondLst>
                <p:cond evt="onClick" delay="0">
                  <p:tgtEl>
                    <p:spTgt spid="590"/>
                  </p:tgtEl>
                </p:cond>
              </p:nextCondLst>
            </p:seq>
            <p:video>
              <p:cMediaNode vol="80000">
                <p:cTn id="22" fill="hold" display="0">
                  <p:stCondLst>
                    <p:cond delay="indefinite"/>
                  </p:stCondLst>
                </p:cTn>
                <p:tgtEl>
                  <p:spTgt spid="591"/>
                </p:tgtEl>
              </p:cMediaNode>
            </p:video>
            <p:seq concurrent="1" prevAc="none" nextAc="seek">
              <p:cTn id="23" restart="whenNotActive" fill="hold" evtFilter="cancelBubble" nodeType="interactiveSeq">
                <p:stCondLst>
                  <p:cond evt="onClick" delay="0">
                    <p:tgtEl>
                      <p:spTgt spid="59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591"/>
                                        </p:tgtEl>
                                      </p:cBhvr>
                                    </p:cmd>
                                  </p:childTnLst>
                                </p:cTn>
                              </p:par>
                            </p:childTnLst>
                          </p:cTn>
                        </p:par>
                      </p:childTnLst>
                    </p:cTn>
                  </p:par>
                </p:childTnLst>
              </p:cTn>
              <p:nextCondLst>
                <p:cond evt="onClick" delay="0">
                  <p:tgtEl>
                    <p:spTgt spid="591"/>
                  </p:tgtEl>
                </p:cond>
              </p:nextCondLst>
            </p:seq>
            <p:video>
              <p:cMediaNode vol="80000">
                <p:cTn id="28" fill="hold" display="0">
                  <p:stCondLst>
                    <p:cond delay="indefinite"/>
                  </p:stCondLst>
                </p:cTn>
                <p:tgtEl>
                  <p:spTgt spid="602"/>
                </p:tgtEl>
              </p:cMediaNode>
            </p:video>
            <p:seq concurrent="1" prevAc="none" nextAc="seek">
              <p:cTn id="29" restart="whenNotActive" fill="hold" evtFilter="cancelBubble" nodeType="interactiveSeq">
                <p:stCondLst>
                  <p:cond evt="onClick" delay="0">
                    <p:tgtEl>
                      <p:spTgt spid="60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602"/>
                                        </p:tgtEl>
                                      </p:cBhvr>
                                    </p:cmd>
                                  </p:childTnLst>
                                </p:cTn>
                              </p:par>
                            </p:childTnLst>
                          </p:cTn>
                        </p:par>
                      </p:childTnLst>
                    </p:cTn>
                  </p:par>
                </p:childTnLst>
              </p:cTn>
              <p:nextCondLst>
                <p:cond evt="onClick" delay="0">
                  <p:tgtEl>
                    <p:spTgt spid="602"/>
                  </p:tgtEl>
                </p:cond>
              </p:nextCondLst>
            </p:seq>
            <p:video>
              <p:cMediaNode vol="80000">
                <p:cTn id="34" fill="hold" display="0">
                  <p:stCondLst>
                    <p:cond delay="indefinite"/>
                  </p:stCondLst>
                </p:cTn>
                <p:tgtEl>
                  <p:spTgt spid="603"/>
                </p:tgtEl>
              </p:cMediaNode>
            </p:video>
            <p:seq concurrent="1" prevAc="none" nextAc="seek">
              <p:cTn id="35" restart="whenNotActive" fill="hold" evtFilter="cancelBubble" nodeType="interactiveSeq">
                <p:stCondLst>
                  <p:cond evt="onClick" delay="0">
                    <p:tgtEl>
                      <p:spTgt spid="603"/>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603"/>
                                        </p:tgtEl>
                                      </p:cBhvr>
                                    </p:cmd>
                                  </p:childTnLst>
                                </p:cTn>
                              </p:par>
                            </p:childTnLst>
                          </p:cTn>
                        </p:par>
                      </p:childTnLst>
                    </p:cTn>
                  </p:par>
                </p:childTnLst>
              </p:cTn>
              <p:nextCondLst>
                <p:cond evt="onClick" delay="0">
                  <p:tgtEl>
                    <p:spTgt spid="60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7" name="Rettangolo"/>
          <p:cNvSpPr/>
          <p:nvPr/>
        </p:nvSpPr>
        <p:spPr>
          <a:xfrm>
            <a:off x="256666" y="237354"/>
            <a:ext cx="23870667"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08" name="Assessment of recruitment"/>
          <p:cNvSpPr txBox="1"/>
          <p:nvPr/>
        </p:nvSpPr>
        <p:spPr>
          <a:xfrm>
            <a:off x="494798" y="367402"/>
            <a:ext cx="7401460"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Assessment of recruitment </a:t>
            </a:r>
          </a:p>
        </p:txBody>
      </p:sp>
      <p:pic>
        <p:nvPicPr>
          <p:cNvPr id="609" name="Screenshot 2024-09-19 alle 07.26.22.png" descr="Screenshot 2024-09-19 alle 07.26.22.png"/>
          <p:cNvPicPr>
            <a:picLocks noChangeAspect="1"/>
          </p:cNvPicPr>
          <p:nvPr/>
        </p:nvPicPr>
        <p:blipFill>
          <a:blip r:embed="rId2"/>
          <a:stretch>
            <a:fillRect/>
          </a:stretch>
        </p:blipFill>
        <p:spPr>
          <a:xfrm>
            <a:off x="2188542" y="2476143"/>
            <a:ext cx="20006916" cy="9978471"/>
          </a:xfrm>
          <a:prstGeom prst="rect">
            <a:avLst/>
          </a:prstGeom>
          <a:ln w="12700">
            <a:miter lim="400000"/>
          </a:ln>
        </p:spPr>
      </p:pic>
      <p:sp>
        <p:nvSpPr>
          <p:cNvPr id="610" name="PEEP 5 cmH2O"/>
          <p:cNvSpPr txBox="1"/>
          <p:nvPr/>
        </p:nvSpPr>
        <p:spPr>
          <a:xfrm>
            <a:off x="4975595" y="11396257"/>
            <a:ext cx="432419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a:solidFill>
                  <a:srgbClr val="FFFFFF"/>
                </a:solidFill>
                <a:latin typeface="Canela Text Regular"/>
                <a:ea typeface="Canela Text Regular"/>
                <a:cs typeface="Canela Text Regular"/>
                <a:sym typeface="Canela Text Regular"/>
              </a:defRPr>
            </a:lvl1pPr>
          </a:lstStyle>
          <a:p>
            <a:r>
              <a:t>PEEP 5 cmH2O</a:t>
            </a:r>
          </a:p>
        </p:txBody>
      </p:sp>
      <p:sp>
        <p:nvSpPr>
          <p:cNvPr id="611" name="PEEP 15 cmH2O"/>
          <p:cNvSpPr txBox="1"/>
          <p:nvPr/>
        </p:nvSpPr>
        <p:spPr>
          <a:xfrm>
            <a:off x="16392506" y="11396257"/>
            <a:ext cx="451622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a:solidFill>
                  <a:srgbClr val="FFFFFF"/>
                </a:solidFill>
                <a:latin typeface="Canela Text Regular"/>
                <a:ea typeface="Canela Text Regular"/>
                <a:cs typeface="Canela Text Regular"/>
                <a:sym typeface="Canela Text Regular"/>
              </a:defRPr>
            </a:lvl1pPr>
          </a:lstStyle>
          <a:p>
            <a:r>
              <a:t>PEEP 15 cmH2O</a:t>
            </a:r>
          </a:p>
        </p:txBody>
      </p:sp>
      <p:sp>
        <p:nvSpPr>
          <p:cNvPr id="612" name="Rettangolo"/>
          <p:cNvSpPr/>
          <p:nvPr/>
        </p:nvSpPr>
        <p:spPr>
          <a:xfrm>
            <a:off x="2223377" y="11005691"/>
            <a:ext cx="1368511" cy="1270001"/>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13" name="Rettangolo"/>
          <p:cNvSpPr/>
          <p:nvPr/>
        </p:nvSpPr>
        <p:spPr>
          <a:xfrm>
            <a:off x="12161894" y="11081891"/>
            <a:ext cx="1368511" cy="1270001"/>
          </a:xfrm>
          <a:prstGeom prst="rect">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eelOff" invX="1"/>
      </p:transition>
    </mc:Choice>
    <mc:Choice xmlns="" xmlns:m="http://schemas.openxmlformats.org/officeDocument/2006/math" xmlns:a14="http://schemas.microsoft.com/office/drawing/2010/main" xmlns:p14="http://schemas.microsoft.com/office/powerpoint/2010/main" Requires="p14">
      <p:transition spd="slow" advClick="1" p14:dur="2000">
        <p:peelOff/>
      </p:transition>
    </mc:Choice>
    <mc:Fallback xmlns="" xmlns:m="http://schemas.openxmlformats.org/officeDocument/2006/math" xmlns:a14="http://schemas.microsoft.com/office/drawing/2010/main">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1" name="Ideal RM and PEEP selection should be individualized.…"/>
          <p:cNvSpPr txBox="1">
            <a:spLocks noGrp="1"/>
          </p:cNvSpPr>
          <p:nvPr>
            <p:ph type="body" sz="half" idx="1"/>
          </p:nvPr>
        </p:nvSpPr>
        <p:spPr>
          <a:xfrm>
            <a:off x="1224683" y="3266598"/>
            <a:ext cx="10535342" cy="8501195"/>
          </a:xfrm>
          <a:prstGeom prst="rect">
            <a:avLst/>
          </a:prstGeom>
        </p:spPr>
        <p:txBody>
          <a:bodyPr/>
          <a:lstStyle/>
          <a:p>
            <a:pPr>
              <a:defRPr>
                <a:latin typeface="Canela Text Regular"/>
                <a:ea typeface="Canela Text Regular"/>
                <a:cs typeface="Canela Text Regular"/>
                <a:sym typeface="Canela Text Regular"/>
              </a:defRPr>
            </a:pPr>
            <a:r>
              <a:t>Ideal RM and PEEP selection should be individualized.</a:t>
            </a:r>
          </a:p>
          <a:p>
            <a:pPr>
              <a:defRPr>
                <a:latin typeface="Canela Text Regular"/>
                <a:ea typeface="Canela Text Regular"/>
                <a:cs typeface="Canela Text Regular"/>
                <a:sym typeface="Canela Text Regular"/>
              </a:defRPr>
            </a:pPr>
            <a:r>
              <a:t>LUS is well suited for assessing RM because detects lung collapse and is noninvasive, readily available, and easy to use at the bedside.</a:t>
            </a:r>
          </a:p>
          <a:p>
            <a:pPr>
              <a:defRPr>
                <a:latin typeface="Canela Text Regular"/>
                <a:ea typeface="Canela Text Regular"/>
                <a:cs typeface="Canela Text Regular"/>
                <a:sym typeface="Canela Text Regular"/>
              </a:defRPr>
            </a:pPr>
            <a:r>
              <a:t>How ultrasound can guide a clinical RM based ?</a:t>
            </a:r>
          </a:p>
        </p:txBody>
      </p:sp>
      <p:sp>
        <p:nvSpPr>
          <p:cNvPr id="662" name="Rettangolo"/>
          <p:cNvSpPr/>
          <p:nvPr/>
        </p:nvSpPr>
        <p:spPr>
          <a:xfrm>
            <a:off x="401323" y="364386"/>
            <a:ext cx="23581354"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63" name="US for assessment of lung recruitment maneuvers"/>
          <p:cNvSpPr txBox="1"/>
          <p:nvPr/>
        </p:nvSpPr>
        <p:spPr>
          <a:xfrm>
            <a:off x="883247" y="494434"/>
            <a:ext cx="13461493"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US for assessment of lung recruitment maneuvers</a:t>
            </a:r>
          </a:p>
        </p:txBody>
      </p:sp>
      <p:pic>
        <p:nvPicPr>
          <p:cNvPr id="664" name="Screenshot 2026-05-10 alle 10.23.04.png" descr="Screenshot 2026-05-10 alle 10.23.04.png"/>
          <p:cNvPicPr>
            <a:picLocks noChangeAspect="1"/>
          </p:cNvPicPr>
          <p:nvPr/>
        </p:nvPicPr>
        <p:blipFill>
          <a:blip r:embed="rId3"/>
          <a:stretch>
            <a:fillRect/>
          </a:stretch>
        </p:blipFill>
        <p:spPr>
          <a:xfrm>
            <a:off x="15099935" y="474555"/>
            <a:ext cx="7487755" cy="1276689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8" fill="hold" grpId="1" nodeType="clickEffect">
                                  <p:stCondLst>
                                    <p:cond delay="0"/>
                                  </p:stCondLst>
                                  <p:iterate>
                                    <p:tmAbs val="0"/>
                                  </p:iterate>
                                  <p:childTnLst>
                                    <p:set>
                                      <p:cBhvr>
                                        <p:cTn id="6" fill="hold"/>
                                        <p:tgtEl>
                                          <p:spTgt spid="661">
                                            <p:bg/>
                                          </p:spTgt>
                                        </p:tgtEl>
                                        <p:attrNameLst>
                                          <p:attrName>style.visibility</p:attrName>
                                        </p:attrNameLst>
                                      </p:cBhvr>
                                      <p:to>
                                        <p:strVal val="visible"/>
                                      </p:to>
                                    </p:set>
                                    <p:anim calcmode="lin" valueType="num">
                                      <p:cBhvr>
                                        <p:cTn id="7" dur="1000" fill="hold"/>
                                        <p:tgtEl>
                                          <p:spTgt spid="661">
                                            <p:bg/>
                                          </p:spTgt>
                                        </p:tgtEl>
                                        <p:attrNameLst>
                                          <p:attrName>ppt_x</p:attrName>
                                        </p:attrNameLst>
                                      </p:cBhvr>
                                      <p:tavLst>
                                        <p:tav tm="0">
                                          <p:val>
                                            <p:strVal val="0-#ppt_w/2"/>
                                          </p:val>
                                        </p:tav>
                                        <p:tav tm="100000">
                                          <p:val>
                                            <p:strVal val="#ppt_x"/>
                                          </p:val>
                                        </p:tav>
                                      </p:tavLst>
                                    </p:anim>
                                    <p:anim calcmode="lin" valueType="num">
                                      <p:cBhvr>
                                        <p:cTn id="8" dur="1000" fill="hold"/>
                                        <p:tgtEl>
                                          <p:spTgt spid="661">
                                            <p:bg/>
                                          </p:spTgt>
                                        </p:tgtEl>
                                        <p:attrNameLst>
                                          <p:attrName>ppt_y</p:attrName>
                                        </p:attrNameLst>
                                      </p:cBhvr>
                                      <p:tavLst>
                                        <p:tav tm="0">
                                          <p:val>
                                            <p:strVal val="#ppt_y"/>
                                          </p:val>
                                        </p:tav>
                                        <p:tav tm="100000">
                                          <p:val>
                                            <p:strVal val="#ppt_y"/>
                                          </p:val>
                                        </p:tav>
                                      </p:tavLst>
                                    </p:anim>
                                  </p:childTnLst>
                                </p:cTn>
                              </p:par>
                              <p:par>
                                <p:cTn id="9" presetID="2" presetClass="entr" presetSubtype="8" fill="hold" grpId="1" nodeType="withEffect">
                                  <p:stCondLst>
                                    <p:cond delay="0"/>
                                  </p:stCondLst>
                                  <p:iterate>
                                    <p:tmAbs val="0"/>
                                  </p:iterate>
                                  <p:childTnLst>
                                    <p:set>
                                      <p:cBhvr>
                                        <p:cTn id="10" fill="hold"/>
                                        <p:tgtEl>
                                          <p:spTgt spid="661">
                                            <p:txEl>
                                              <p:pRg st="0" end="0"/>
                                            </p:txEl>
                                          </p:spTgt>
                                        </p:tgtEl>
                                        <p:attrNameLst>
                                          <p:attrName>style.visibility</p:attrName>
                                        </p:attrNameLst>
                                      </p:cBhvr>
                                      <p:to>
                                        <p:strVal val="visible"/>
                                      </p:to>
                                    </p:set>
                                    <p:anim calcmode="lin" valueType="num">
                                      <p:cBhvr>
                                        <p:cTn id="11" dur="1000" fill="hold"/>
                                        <p:tgtEl>
                                          <p:spTgt spid="661">
                                            <p:txEl>
                                              <p:pRg st="0" end="0"/>
                                            </p:txEl>
                                          </p:spTgt>
                                        </p:tgtEl>
                                        <p:attrNameLst>
                                          <p:attrName>ppt_x</p:attrName>
                                        </p:attrNameLst>
                                      </p:cBhvr>
                                      <p:tavLst>
                                        <p:tav tm="0">
                                          <p:val>
                                            <p:strVal val="0-#ppt_w/2"/>
                                          </p:val>
                                        </p:tav>
                                        <p:tav tm="100000">
                                          <p:val>
                                            <p:strVal val="#ppt_x"/>
                                          </p:val>
                                        </p:tav>
                                      </p:tavLst>
                                    </p:anim>
                                    <p:anim calcmode="lin" valueType="num">
                                      <p:cBhvr>
                                        <p:cTn id="12" dur="1000" fill="hold"/>
                                        <p:tgtEl>
                                          <p:spTgt spid="66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1" nodeType="clickEffect">
                                  <p:stCondLst>
                                    <p:cond delay="0"/>
                                  </p:stCondLst>
                                  <p:iterate>
                                    <p:tmAbs val="0"/>
                                  </p:iterate>
                                  <p:childTnLst>
                                    <p:set>
                                      <p:cBhvr>
                                        <p:cTn id="16" fill="hold"/>
                                        <p:tgtEl>
                                          <p:spTgt spid="661">
                                            <p:txEl>
                                              <p:pRg st="1" end="1"/>
                                            </p:txEl>
                                          </p:spTgt>
                                        </p:tgtEl>
                                        <p:attrNameLst>
                                          <p:attrName>style.visibility</p:attrName>
                                        </p:attrNameLst>
                                      </p:cBhvr>
                                      <p:to>
                                        <p:strVal val="visible"/>
                                      </p:to>
                                    </p:set>
                                    <p:anim calcmode="lin" valueType="num">
                                      <p:cBhvr>
                                        <p:cTn id="17" dur="1000" fill="hold"/>
                                        <p:tgtEl>
                                          <p:spTgt spid="661">
                                            <p:txEl>
                                              <p:pRg st="1" end="1"/>
                                            </p:txEl>
                                          </p:spTgt>
                                        </p:tgtEl>
                                        <p:attrNameLst>
                                          <p:attrName>ppt_x</p:attrName>
                                        </p:attrNameLst>
                                      </p:cBhvr>
                                      <p:tavLst>
                                        <p:tav tm="0">
                                          <p:val>
                                            <p:strVal val="0-#ppt_w/2"/>
                                          </p:val>
                                        </p:tav>
                                        <p:tav tm="100000">
                                          <p:val>
                                            <p:strVal val="#ppt_x"/>
                                          </p:val>
                                        </p:tav>
                                      </p:tavLst>
                                    </p:anim>
                                    <p:anim calcmode="lin" valueType="num">
                                      <p:cBhvr>
                                        <p:cTn id="18" dur="1000" fill="hold"/>
                                        <p:tgtEl>
                                          <p:spTgt spid="66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1" nodeType="clickEffect">
                                  <p:stCondLst>
                                    <p:cond delay="0"/>
                                  </p:stCondLst>
                                  <p:iterate>
                                    <p:tmAbs val="0"/>
                                  </p:iterate>
                                  <p:childTnLst>
                                    <p:set>
                                      <p:cBhvr>
                                        <p:cTn id="22" fill="hold"/>
                                        <p:tgtEl>
                                          <p:spTgt spid="661">
                                            <p:txEl>
                                              <p:pRg st="2" end="2"/>
                                            </p:txEl>
                                          </p:spTgt>
                                        </p:tgtEl>
                                        <p:attrNameLst>
                                          <p:attrName>style.visibility</p:attrName>
                                        </p:attrNameLst>
                                      </p:cBhvr>
                                      <p:to>
                                        <p:strVal val="visible"/>
                                      </p:to>
                                    </p:set>
                                    <p:anim calcmode="lin" valueType="num">
                                      <p:cBhvr>
                                        <p:cTn id="23" dur="1000" fill="hold"/>
                                        <p:tgtEl>
                                          <p:spTgt spid="661">
                                            <p:txEl>
                                              <p:pRg st="2" end="2"/>
                                            </p:txEl>
                                          </p:spTgt>
                                        </p:tgtEl>
                                        <p:attrNameLst>
                                          <p:attrName>ppt_x</p:attrName>
                                        </p:attrNameLst>
                                      </p:cBhvr>
                                      <p:tavLst>
                                        <p:tav tm="0">
                                          <p:val>
                                            <p:strVal val="0-#ppt_w/2"/>
                                          </p:val>
                                        </p:tav>
                                        <p:tav tm="100000">
                                          <p:val>
                                            <p:strVal val="#ppt_x"/>
                                          </p:val>
                                        </p:tav>
                                      </p:tavLst>
                                    </p:anim>
                                    <p:anim calcmode="lin" valueType="num">
                                      <p:cBhvr>
                                        <p:cTn id="24" dur="1000" fill="hold"/>
                                        <p:tgtEl>
                                          <p:spTgt spid="66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 presetClass="entr" presetSubtype="32" fill="hold" grpId="2" nodeType="clickEffect">
                                  <p:stCondLst>
                                    <p:cond delay="0"/>
                                  </p:stCondLst>
                                  <p:iterate>
                                    <p:tmAbs val="0"/>
                                  </p:iterate>
                                  <p:childTnLst>
                                    <p:set>
                                      <p:cBhvr>
                                        <p:cTn id="28" fill="hold"/>
                                        <p:tgtEl>
                                          <p:spTgt spid="664"/>
                                        </p:tgtEl>
                                        <p:attrNameLst>
                                          <p:attrName>style.visibility</p:attrName>
                                        </p:attrNameLst>
                                      </p:cBhvr>
                                      <p:to>
                                        <p:strVal val="visible"/>
                                      </p:to>
                                    </p:set>
                                    <p:animEffect transition="in" filter="box(out)">
                                      <p:cBhvr>
                                        <p:cTn id="29" dur="1000"/>
                                        <p:tgtEl>
                                          <p:spTgt spid="6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1" grpId="1" build="p" bldLvl="5" animBg="1" advAuto="0"/>
      <p:bldP spid="664" grpId="2" animBg="1" advAuto="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8" name="Rettangolo"/>
          <p:cNvSpPr/>
          <p:nvPr/>
        </p:nvSpPr>
        <p:spPr>
          <a:xfrm>
            <a:off x="401323" y="364386"/>
            <a:ext cx="23581354"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69" name="4 Step- First"/>
          <p:cNvSpPr txBox="1"/>
          <p:nvPr/>
        </p:nvSpPr>
        <p:spPr>
          <a:xfrm>
            <a:off x="883247" y="494434"/>
            <a:ext cx="334944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4 Step- First</a:t>
            </a:r>
          </a:p>
        </p:txBody>
      </p:sp>
      <p:pic>
        <p:nvPicPr>
          <p:cNvPr id="670" name="Screenshot 2026-05-10 alle 10.23.04.png" descr="Screenshot 2026-05-10 alle 10.23.04.png"/>
          <p:cNvPicPr>
            <a:picLocks noChangeAspect="1"/>
          </p:cNvPicPr>
          <p:nvPr/>
        </p:nvPicPr>
        <p:blipFill>
          <a:blip r:embed="rId3"/>
          <a:stretch>
            <a:fillRect/>
          </a:stretch>
        </p:blipFill>
        <p:spPr>
          <a:xfrm>
            <a:off x="5634959" y="1924215"/>
            <a:ext cx="13114082" cy="22359981"/>
          </a:xfrm>
          <a:prstGeom prst="rect">
            <a:avLst/>
          </a:prstGeom>
          <a:ln w="12700">
            <a:miter lim="400000"/>
          </a:ln>
        </p:spPr>
      </p:pic>
      <p:sp>
        <p:nvSpPr>
          <p:cNvPr id="671" name="Rettangolo"/>
          <p:cNvSpPr/>
          <p:nvPr/>
        </p:nvSpPr>
        <p:spPr>
          <a:xfrm>
            <a:off x="7865760" y="7076308"/>
            <a:ext cx="9109730" cy="6504230"/>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670"/>
                                        </p:tgtEl>
                                        <p:attrNameLst>
                                          <p:attrName>style.visibility</p:attrName>
                                        </p:attrNameLst>
                                      </p:cBhvr>
                                      <p:to>
                                        <p:strVal val="visible"/>
                                      </p:to>
                                    </p:set>
                                    <p:animEffect transition="in" filter="box(out)">
                                      <p:cBhvr>
                                        <p:cTn id="7" dur="1000"/>
                                        <p:tgtEl>
                                          <p:spTgt spid="6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0" grpId="1" animBg="1" advAuto="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 name="Rettangolo"/>
          <p:cNvSpPr/>
          <p:nvPr/>
        </p:nvSpPr>
        <p:spPr>
          <a:xfrm>
            <a:off x="401323" y="364386"/>
            <a:ext cx="23581354"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76" name="4 Step- Second"/>
          <p:cNvSpPr txBox="1"/>
          <p:nvPr/>
        </p:nvSpPr>
        <p:spPr>
          <a:xfrm>
            <a:off x="883247" y="494434"/>
            <a:ext cx="4004768"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4 Step- Second</a:t>
            </a:r>
          </a:p>
        </p:txBody>
      </p:sp>
      <p:pic>
        <p:nvPicPr>
          <p:cNvPr id="677" name="Screenshot 2026-05-10 alle 10.23.04.png" descr="Screenshot 2026-05-10 alle 10.23.04.png"/>
          <p:cNvPicPr>
            <a:picLocks noChangeAspect="1"/>
          </p:cNvPicPr>
          <p:nvPr/>
        </p:nvPicPr>
        <p:blipFill>
          <a:blip r:embed="rId3"/>
          <a:stretch>
            <a:fillRect/>
          </a:stretch>
        </p:blipFill>
        <p:spPr>
          <a:xfrm>
            <a:off x="5634959" y="1924215"/>
            <a:ext cx="13114082" cy="22359981"/>
          </a:xfrm>
          <a:prstGeom prst="rect">
            <a:avLst/>
          </a:prstGeom>
          <a:ln w="12700">
            <a:miter lim="400000"/>
          </a:ln>
        </p:spPr>
      </p:pic>
      <p:sp>
        <p:nvSpPr>
          <p:cNvPr id="678" name="Rettangolo"/>
          <p:cNvSpPr/>
          <p:nvPr/>
        </p:nvSpPr>
        <p:spPr>
          <a:xfrm>
            <a:off x="7702109" y="12469205"/>
            <a:ext cx="9397030" cy="1270001"/>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677"/>
                                        </p:tgtEl>
                                        <p:attrNameLst>
                                          <p:attrName>style.visibility</p:attrName>
                                        </p:attrNameLst>
                                      </p:cBhvr>
                                      <p:to>
                                        <p:strVal val="visible"/>
                                      </p:to>
                                    </p:set>
                                    <p:animEffect transition="in" filter="box(out)">
                                      <p:cBhvr>
                                        <p:cTn id="7" dur="1000"/>
                                        <p:tgtEl>
                                          <p:spTgt spid="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7" grpId="1" animBg="1" advAuto="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2" name="Rettangolo"/>
          <p:cNvSpPr/>
          <p:nvPr/>
        </p:nvSpPr>
        <p:spPr>
          <a:xfrm>
            <a:off x="401323" y="364386"/>
            <a:ext cx="23581354"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83" name="4 Step- Third"/>
          <p:cNvSpPr txBox="1"/>
          <p:nvPr/>
        </p:nvSpPr>
        <p:spPr>
          <a:xfrm>
            <a:off x="883247" y="494434"/>
            <a:ext cx="3640837"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4 Step- Third</a:t>
            </a:r>
          </a:p>
        </p:txBody>
      </p:sp>
      <p:pic>
        <p:nvPicPr>
          <p:cNvPr id="684" name="Screenshot 2026-05-10 alle 10.23.04.png" descr="Screenshot 2026-05-10 alle 10.23.04.png"/>
          <p:cNvPicPr>
            <a:picLocks noChangeAspect="1"/>
          </p:cNvPicPr>
          <p:nvPr/>
        </p:nvPicPr>
        <p:blipFill>
          <a:blip r:embed="rId3"/>
          <a:stretch>
            <a:fillRect/>
          </a:stretch>
        </p:blipFill>
        <p:spPr>
          <a:xfrm>
            <a:off x="5634959" y="-7276608"/>
            <a:ext cx="13114082" cy="2235998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684"/>
                                        </p:tgtEl>
                                        <p:attrNameLst>
                                          <p:attrName>style.visibility</p:attrName>
                                        </p:attrNameLst>
                                      </p:cBhvr>
                                      <p:to>
                                        <p:strVal val="visible"/>
                                      </p:to>
                                    </p:set>
                                    <p:animEffect transition="in" filter="box(out)">
                                      <p:cBhvr>
                                        <p:cTn id="7" dur="1000"/>
                                        <p:tgtEl>
                                          <p:spTgt spid="6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4" grpId="1" animBg="1"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8" name="Rettangolo"/>
          <p:cNvSpPr/>
          <p:nvPr/>
        </p:nvSpPr>
        <p:spPr>
          <a:xfrm>
            <a:off x="401323" y="364386"/>
            <a:ext cx="23581354"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689" name="4 Step- Third"/>
          <p:cNvSpPr txBox="1"/>
          <p:nvPr/>
        </p:nvSpPr>
        <p:spPr>
          <a:xfrm>
            <a:off x="883247" y="494434"/>
            <a:ext cx="3640837"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4 Step- Third</a:t>
            </a:r>
          </a:p>
        </p:txBody>
      </p:sp>
      <p:pic>
        <p:nvPicPr>
          <p:cNvPr id="690" name="Screenshot 2026-05-10 alle 10.23.04.png" descr="Screenshot 2026-05-10 alle 10.23.04.png"/>
          <p:cNvPicPr>
            <a:picLocks noChangeAspect="1"/>
          </p:cNvPicPr>
          <p:nvPr/>
        </p:nvPicPr>
        <p:blipFill>
          <a:blip r:embed="rId3"/>
          <a:stretch>
            <a:fillRect/>
          </a:stretch>
        </p:blipFill>
        <p:spPr>
          <a:xfrm>
            <a:off x="5634959" y="-9386049"/>
            <a:ext cx="13114082" cy="2235998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690"/>
                                        </p:tgtEl>
                                        <p:attrNameLst>
                                          <p:attrName>style.visibility</p:attrName>
                                        </p:attrNameLst>
                                      </p:cBhvr>
                                      <p:to>
                                        <p:strVal val="visible"/>
                                      </p:to>
                                    </p:set>
                                    <p:animEffect transition="in" filter="box(out)">
                                      <p:cBhvr>
                                        <p:cTn id="7" dur="1000"/>
                                        <p:tgtEl>
                                          <p:spTgt spid="6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 grpId="1" animBg="1" advAuto="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 name="Come si misura?…"/>
          <p:cNvSpPr txBox="1">
            <a:spLocks noGrp="1"/>
          </p:cNvSpPr>
          <p:nvPr>
            <p:ph type="body" sz="quarter" idx="1"/>
          </p:nvPr>
        </p:nvSpPr>
        <p:spPr>
          <a:xfrm>
            <a:off x="1079215" y="4903108"/>
            <a:ext cx="8720120" cy="4614513"/>
          </a:xfrm>
          <a:prstGeom prst="rect">
            <a:avLst/>
          </a:prstGeom>
        </p:spPr>
        <p:txBody>
          <a:bodyPr/>
          <a:lstStyle/>
          <a:p>
            <a:pPr>
              <a:defRPr sz="4400" spc="-44">
                <a:latin typeface="Canela Text Regular"/>
                <a:ea typeface="Canela Text Regular"/>
                <a:cs typeface="Canela Text Regular"/>
                <a:sym typeface="Canela Text Regular"/>
              </a:defRPr>
            </a:pPr>
            <a:r>
              <a:t>Come si misura?</a:t>
            </a:r>
          </a:p>
          <a:p>
            <a:pPr>
              <a:defRPr sz="4400" spc="-44">
                <a:latin typeface="Canela Text Regular"/>
                <a:ea typeface="Canela Text Regular"/>
                <a:cs typeface="Canela Text Regular"/>
                <a:sym typeface="Canela Text Regular"/>
              </a:defRPr>
            </a:pPr>
            <a:r>
              <a:t>Dove si misura?</a:t>
            </a:r>
          </a:p>
          <a:p>
            <a:pPr>
              <a:defRPr sz="4400" spc="-44">
                <a:latin typeface="Canela Text Regular"/>
                <a:ea typeface="Canela Text Regular"/>
                <a:cs typeface="Canela Text Regular"/>
                <a:sym typeface="Canela Text Regular"/>
              </a:defRPr>
            </a:pPr>
            <a:r>
              <a:t>Da quale lato?</a:t>
            </a:r>
          </a:p>
          <a:p>
            <a:pPr>
              <a:defRPr sz="4400" spc="-44">
                <a:latin typeface="Canela Text Regular"/>
                <a:ea typeface="Canela Text Regular"/>
                <a:cs typeface="Canela Text Regular"/>
                <a:sym typeface="Canela Text Regular"/>
              </a:defRPr>
            </a:pPr>
            <a:r>
              <a:t>Impostazioni della sonda?</a:t>
            </a:r>
          </a:p>
        </p:txBody>
      </p:sp>
      <p:sp>
        <p:nvSpPr>
          <p:cNvPr id="994" name="Rettangolo"/>
          <p:cNvSpPr/>
          <p:nvPr/>
        </p:nvSpPr>
        <p:spPr>
          <a:xfrm>
            <a:off x="256666" y="237354"/>
            <a:ext cx="23870667"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995" name="Monitoring the respiratory muscles: The Diaphragm"/>
          <p:cNvSpPr txBox="1"/>
          <p:nvPr/>
        </p:nvSpPr>
        <p:spPr>
          <a:xfrm>
            <a:off x="494798" y="367402"/>
            <a:ext cx="1425580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Monitoring the respiratory muscles: The Diaphragm</a:t>
            </a:r>
          </a:p>
        </p:txBody>
      </p:sp>
      <p:pic>
        <p:nvPicPr>
          <p:cNvPr id="996" name="Screenshot 2024-09-18 alle 06.04.47.png" descr="Screenshot 2024-09-18 alle 06.04.47.png"/>
          <p:cNvPicPr>
            <a:picLocks noChangeAspect="1"/>
          </p:cNvPicPr>
          <p:nvPr/>
        </p:nvPicPr>
        <p:blipFill>
          <a:blip r:embed="rId2"/>
          <a:stretch>
            <a:fillRect/>
          </a:stretch>
        </p:blipFill>
        <p:spPr>
          <a:xfrm>
            <a:off x="10755112" y="3155950"/>
            <a:ext cx="11836401" cy="7404100"/>
          </a:xfrm>
          <a:prstGeom prst="rect">
            <a:avLst/>
          </a:prstGeom>
          <a:ln w="12700">
            <a:miter lim="400000"/>
          </a:ln>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8" name="Rettangolo"/>
          <p:cNvSpPr/>
          <p:nvPr/>
        </p:nvSpPr>
        <p:spPr>
          <a:xfrm>
            <a:off x="192346" y="186096"/>
            <a:ext cx="23999308"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999" name="DUS - technique"/>
          <p:cNvSpPr txBox="1"/>
          <p:nvPr/>
        </p:nvSpPr>
        <p:spPr>
          <a:xfrm>
            <a:off x="423881" y="316144"/>
            <a:ext cx="416753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FFFF"/>
                </a:solidFill>
                <a:latin typeface="Georgia"/>
                <a:ea typeface="Georgia"/>
                <a:cs typeface="Georgia"/>
                <a:sym typeface="Georgia"/>
              </a:defRPr>
            </a:lvl1pPr>
          </a:lstStyle>
          <a:p>
            <a:r>
              <a:t>DUS - technique</a:t>
            </a:r>
          </a:p>
        </p:txBody>
      </p:sp>
      <p:pic>
        <p:nvPicPr>
          <p:cNvPr id="1000" name="Screenshot 2024-08-18 alle 17.13.44.png" descr="Screenshot 2024-08-18 alle 17.13.44.png"/>
          <p:cNvPicPr>
            <a:picLocks noChangeAspect="1"/>
          </p:cNvPicPr>
          <p:nvPr/>
        </p:nvPicPr>
        <p:blipFill>
          <a:blip r:embed="rId4"/>
          <a:stretch>
            <a:fillRect/>
          </a:stretch>
        </p:blipFill>
        <p:spPr>
          <a:xfrm>
            <a:off x="-267498" y="3295976"/>
            <a:ext cx="14176889" cy="8272350"/>
          </a:xfrm>
          <a:prstGeom prst="rect">
            <a:avLst/>
          </a:prstGeom>
          <a:ln w="12700">
            <a:miter lim="400000"/>
          </a:ln>
        </p:spPr>
      </p:pic>
      <p:sp>
        <p:nvSpPr>
          <p:cNvPr id="1001" name="Excursion"/>
          <p:cNvSpPr txBox="1"/>
          <p:nvPr/>
        </p:nvSpPr>
        <p:spPr>
          <a:xfrm>
            <a:off x="11079381" y="1871084"/>
            <a:ext cx="2714245"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2600"/>
                </a:solidFill>
                <a:latin typeface="Georgia"/>
                <a:ea typeface="Georgia"/>
                <a:cs typeface="Georgia"/>
                <a:sym typeface="Georgia"/>
              </a:defRPr>
            </a:lvl1pPr>
          </a:lstStyle>
          <a:p>
            <a:r>
              <a:t>Excursion</a:t>
            </a:r>
          </a:p>
        </p:txBody>
      </p:sp>
      <p:pic>
        <p:nvPicPr>
          <p:cNvPr id="1002" name="m2.mov" descr="m2.mov"/>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7167174" y="7663391"/>
            <a:ext cx="6923571" cy="5192678"/>
          </a:xfrm>
          <a:prstGeom prst="rect">
            <a:avLst/>
          </a:prstGeom>
          <a:ln w="12700">
            <a:miter lim="400000"/>
          </a:ln>
          <a:effectLst>
            <a:outerShdw blurRad="76200" dist="38100" dir="8280000" rotWithShape="0">
              <a:srgbClr val="000000"/>
            </a:outerShdw>
          </a:effectLst>
        </p:spPr>
      </p:pic>
      <p:pic>
        <p:nvPicPr>
          <p:cNvPr id="1003" name="filmato-incollato.png" descr="filmato-incollato.png"/>
          <p:cNvPicPr>
            <a:picLocks noChangeAspect="1"/>
          </p:cNvPicPr>
          <p:nvPr/>
        </p:nvPicPr>
        <p:blipFill>
          <a:blip r:embed="rId6"/>
          <a:stretch>
            <a:fillRect/>
          </a:stretch>
        </p:blipFill>
        <p:spPr>
          <a:xfrm>
            <a:off x="14043820" y="3345777"/>
            <a:ext cx="9776262" cy="8172748"/>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69" fill="hold"/>
                                        <p:tgtEl>
                                          <p:spTgt spid="100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002"/>
                </p:tgtEl>
              </p:cMediaNode>
            </p:video>
            <p:seq concurrent="1" prevAc="none" nextAc="seek">
              <p:cTn id="8" restart="whenNotActive" fill="hold" evtFilter="cancelBubble" nodeType="interactiveSeq">
                <p:stCondLst>
                  <p:cond evt="onClick" delay="0">
                    <p:tgtEl>
                      <p:spTgt spid="100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02"/>
                                        </p:tgtEl>
                                      </p:cBhvr>
                                    </p:cmd>
                                  </p:childTnLst>
                                </p:cTn>
                              </p:par>
                            </p:childTnLst>
                          </p:cTn>
                        </p:par>
                      </p:childTnLst>
                    </p:cTn>
                  </p:par>
                </p:childTnLst>
              </p:cTn>
              <p:nextCondLst>
                <p:cond evt="onClick" delay="0">
                  <p:tgtEl>
                    <p:spTgt spid="100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0" name="Rettangolo"/>
          <p:cNvSpPr/>
          <p:nvPr/>
        </p:nvSpPr>
        <p:spPr>
          <a:xfrm>
            <a:off x="192346" y="186096"/>
            <a:ext cx="23999308"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11" name="DUS - technique"/>
          <p:cNvSpPr txBox="1"/>
          <p:nvPr/>
        </p:nvSpPr>
        <p:spPr>
          <a:xfrm>
            <a:off x="423881" y="316144"/>
            <a:ext cx="416753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FFFF"/>
                </a:solidFill>
                <a:latin typeface="Georgia"/>
                <a:ea typeface="Georgia"/>
                <a:cs typeface="Georgia"/>
                <a:sym typeface="Georgia"/>
              </a:defRPr>
            </a:lvl1pPr>
          </a:lstStyle>
          <a:p>
            <a:r>
              <a:t>DUS - technique</a:t>
            </a:r>
          </a:p>
        </p:txBody>
      </p:sp>
      <p:sp>
        <p:nvSpPr>
          <p:cNvPr id="1012" name="Thickness"/>
          <p:cNvSpPr txBox="1"/>
          <p:nvPr/>
        </p:nvSpPr>
        <p:spPr>
          <a:xfrm>
            <a:off x="11079381" y="1871084"/>
            <a:ext cx="271790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2600"/>
                </a:solidFill>
                <a:latin typeface="Georgia"/>
                <a:ea typeface="Georgia"/>
                <a:cs typeface="Georgia"/>
                <a:sym typeface="Georgia"/>
              </a:defRPr>
            </a:lvl1pPr>
          </a:lstStyle>
          <a:p>
            <a:r>
              <a:t>Thickness</a:t>
            </a:r>
          </a:p>
        </p:txBody>
      </p:sp>
      <p:pic>
        <p:nvPicPr>
          <p:cNvPr id="1013" name="Screenshot 2024-08-18 alle 17.26.09.png" descr="Screenshot 2024-08-18 alle 17.26.09.png"/>
          <p:cNvPicPr>
            <a:picLocks noChangeAspect="1"/>
          </p:cNvPicPr>
          <p:nvPr/>
        </p:nvPicPr>
        <p:blipFill>
          <a:blip r:embed="rId4"/>
          <a:stretch>
            <a:fillRect/>
          </a:stretch>
        </p:blipFill>
        <p:spPr>
          <a:xfrm>
            <a:off x="367513" y="3672776"/>
            <a:ext cx="11303001" cy="4152901"/>
          </a:xfrm>
          <a:prstGeom prst="rect">
            <a:avLst/>
          </a:prstGeom>
          <a:ln w="12700">
            <a:miter lim="400000"/>
          </a:ln>
        </p:spPr>
      </p:pic>
      <p:pic>
        <p:nvPicPr>
          <p:cNvPr id="1014" name="image11.png" descr="image11.png"/>
          <p:cNvPicPr>
            <a:picLocks noChangeAspect="1"/>
          </p:cNvPicPr>
          <p:nvPr/>
        </p:nvPicPr>
        <p:blipFill>
          <a:blip r:embed="rId5"/>
          <a:stretch>
            <a:fillRect/>
          </a:stretch>
        </p:blipFill>
        <p:spPr>
          <a:xfrm>
            <a:off x="945808" y="8617464"/>
            <a:ext cx="11124601" cy="3431062"/>
          </a:xfrm>
          <a:prstGeom prst="rect">
            <a:avLst/>
          </a:prstGeom>
          <a:ln w="12700"/>
        </p:spPr>
      </p:pic>
      <p:pic>
        <p:nvPicPr>
          <p:cNvPr id="1015" name="Dia_norm1.mov" descr="Dia_norm1.mov"/>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11038944" y="2880989"/>
            <a:ext cx="6160598" cy="5020888"/>
          </a:xfrm>
          <a:prstGeom prst="rect">
            <a:avLst/>
          </a:prstGeom>
          <a:ln w="12700">
            <a:miter lim="400000"/>
          </a:ln>
        </p:spPr>
      </p:pic>
      <p:pic>
        <p:nvPicPr>
          <p:cNvPr id="1016" name="Schermata 2016-04-17 alle 10.41.14.png" descr="Schermata 2016-04-17 alle 10.41.14.png"/>
          <p:cNvPicPr>
            <a:picLocks noChangeAspect="1"/>
          </p:cNvPicPr>
          <p:nvPr/>
        </p:nvPicPr>
        <p:blipFill>
          <a:blip r:embed="rId7"/>
          <a:stretch>
            <a:fillRect/>
          </a:stretch>
        </p:blipFill>
        <p:spPr>
          <a:xfrm>
            <a:off x="17199542" y="2880989"/>
            <a:ext cx="7029242" cy="5020888"/>
          </a:xfrm>
          <a:prstGeom prst="rect">
            <a:avLst/>
          </a:prstGeom>
          <a:ln w="12700">
            <a:miter lim="400000"/>
          </a:ln>
        </p:spPr>
      </p:pic>
      <p:sp>
        <p:nvSpPr>
          <p:cNvPr id="2" name="CasellaDiTesto 1">
            <a:extLst>
              <a:ext uri="{FF2B5EF4-FFF2-40B4-BE49-F238E27FC236}">
                <a16:creationId xmlns:a16="http://schemas.microsoft.com/office/drawing/2014/main" id="{D7198234-1A80-D705-47F7-9FA2C2A45136}"/>
              </a:ext>
            </a:extLst>
          </p:cNvPr>
          <p:cNvSpPr txBox="1"/>
          <p:nvPr/>
        </p:nvSpPr>
        <p:spPr>
          <a:xfrm>
            <a:off x="13141841" y="10061985"/>
            <a:ext cx="12652745" cy="214315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r>
              <a:rPr lang="it-IT" sz="3200" dirty="0" err="1">
                <a:solidFill>
                  <a:srgbClr val="FF0000"/>
                </a:solidFill>
                <a:latin typeface="Times New Roman" panose="02020603050405020304" pitchFamily="18" charset="0"/>
                <a:cs typeface="Times New Roman" panose="02020603050405020304" pitchFamily="18" charset="0"/>
              </a:rPr>
              <a:t>Dtf</a:t>
            </a:r>
            <a:r>
              <a:rPr lang="it-IT" sz="3200" dirty="0">
                <a:solidFill>
                  <a:srgbClr val="FF0000"/>
                </a:solidFill>
                <a:latin typeface="Times New Roman" panose="02020603050405020304" pitchFamily="18" charset="0"/>
                <a:cs typeface="Times New Roman" panose="02020603050405020304" pitchFamily="18" charset="0"/>
              </a:rPr>
              <a:t> = </a:t>
            </a:r>
            <a:r>
              <a:rPr lang="it-IT" sz="3200" u="sng" dirty="0">
                <a:solidFill>
                  <a:srgbClr val="FF0000"/>
                </a:solidFill>
                <a:latin typeface="Times New Roman" panose="02020603050405020304" pitchFamily="18" charset="0"/>
                <a:cs typeface="Times New Roman" panose="02020603050405020304" pitchFamily="18" charset="0"/>
              </a:rPr>
              <a:t>end </a:t>
            </a:r>
            <a:r>
              <a:rPr lang="it-IT" sz="3200" u="sng" dirty="0" err="1">
                <a:solidFill>
                  <a:srgbClr val="FF0000"/>
                </a:solidFill>
                <a:latin typeface="Times New Roman" panose="02020603050405020304" pitchFamily="18" charset="0"/>
                <a:cs typeface="Times New Roman" panose="02020603050405020304" pitchFamily="18" charset="0"/>
              </a:rPr>
              <a:t>inspiratory</a:t>
            </a:r>
            <a:r>
              <a:rPr lang="it-IT" sz="3200" u="sng" dirty="0">
                <a:solidFill>
                  <a:srgbClr val="FF0000"/>
                </a:solidFill>
                <a:latin typeface="Times New Roman" panose="02020603050405020304" pitchFamily="18" charset="0"/>
                <a:cs typeface="Times New Roman" panose="02020603050405020304" pitchFamily="18" charset="0"/>
              </a:rPr>
              <a:t> </a:t>
            </a:r>
            <a:r>
              <a:rPr lang="it-IT" sz="3200" u="sng" dirty="0" err="1">
                <a:solidFill>
                  <a:srgbClr val="FF0000"/>
                </a:solidFill>
                <a:latin typeface="Times New Roman" panose="02020603050405020304" pitchFamily="18" charset="0"/>
                <a:cs typeface="Times New Roman" panose="02020603050405020304" pitchFamily="18" charset="0"/>
              </a:rPr>
              <a:t>thickness</a:t>
            </a:r>
            <a:r>
              <a:rPr lang="it-IT" sz="3200" u="sng" dirty="0">
                <a:solidFill>
                  <a:srgbClr val="FF0000"/>
                </a:solidFill>
                <a:latin typeface="Times New Roman" panose="02020603050405020304" pitchFamily="18" charset="0"/>
                <a:cs typeface="Times New Roman" panose="02020603050405020304" pitchFamily="18" charset="0"/>
              </a:rPr>
              <a:t> - end </a:t>
            </a:r>
            <a:r>
              <a:rPr lang="it-IT" sz="3200" u="sng" dirty="0" err="1">
                <a:solidFill>
                  <a:srgbClr val="FF0000"/>
                </a:solidFill>
                <a:latin typeface="Times New Roman" panose="02020603050405020304" pitchFamily="18" charset="0"/>
                <a:cs typeface="Times New Roman" panose="02020603050405020304" pitchFamily="18" charset="0"/>
              </a:rPr>
              <a:t>expiratory</a:t>
            </a:r>
            <a:r>
              <a:rPr lang="it-IT" sz="3200" u="sng" dirty="0">
                <a:solidFill>
                  <a:srgbClr val="FF0000"/>
                </a:solidFill>
                <a:latin typeface="Times New Roman" panose="02020603050405020304" pitchFamily="18" charset="0"/>
                <a:cs typeface="Times New Roman" panose="02020603050405020304" pitchFamily="18" charset="0"/>
              </a:rPr>
              <a:t> </a:t>
            </a:r>
            <a:r>
              <a:rPr lang="it-IT" sz="3200" u="sng" dirty="0" err="1">
                <a:solidFill>
                  <a:srgbClr val="FF0000"/>
                </a:solidFill>
                <a:latin typeface="Times New Roman" panose="02020603050405020304" pitchFamily="18" charset="0"/>
                <a:cs typeface="Times New Roman" panose="02020603050405020304" pitchFamily="18" charset="0"/>
              </a:rPr>
              <a:t>thickness</a:t>
            </a:r>
            <a:r>
              <a:rPr lang="it-IT" sz="3200" u="sng" dirty="0">
                <a:solidFill>
                  <a:srgbClr val="FF0000"/>
                </a:solidFill>
                <a:latin typeface="Times New Roman" panose="02020603050405020304" pitchFamily="18" charset="0"/>
                <a:cs typeface="Times New Roman" panose="02020603050405020304" pitchFamily="18" charset="0"/>
              </a:rPr>
              <a:t>  </a:t>
            </a:r>
            <a:r>
              <a:rPr lang="it-IT" sz="3200" dirty="0">
                <a:solidFill>
                  <a:srgbClr val="FF0000"/>
                </a:solidFill>
                <a:latin typeface="Times New Roman" panose="02020603050405020304" pitchFamily="18" charset="0"/>
                <a:cs typeface="Times New Roman" panose="02020603050405020304" pitchFamily="18" charset="0"/>
              </a:rPr>
              <a:t> %                     .</a:t>
            </a:r>
          </a:p>
          <a:p>
            <a:r>
              <a:rPr lang="it-IT" sz="3200" dirty="0">
                <a:solidFill>
                  <a:srgbClr val="FF0000"/>
                </a:solidFill>
                <a:latin typeface="Times New Roman" panose="02020603050405020304" pitchFamily="18" charset="0"/>
                <a:cs typeface="Times New Roman" panose="02020603050405020304" pitchFamily="18" charset="0"/>
              </a:rPr>
              <a:t>                                end </a:t>
            </a:r>
            <a:r>
              <a:rPr lang="it-IT" sz="3200" dirty="0" err="1">
                <a:solidFill>
                  <a:srgbClr val="FF0000"/>
                </a:solidFill>
                <a:latin typeface="Times New Roman" panose="02020603050405020304" pitchFamily="18" charset="0"/>
                <a:cs typeface="Times New Roman" panose="02020603050405020304" pitchFamily="18" charset="0"/>
              </a:rPr>
              <a:t>expiratory</a:t>
            </a:r>
            <a:r>
              <a:rPr lang="it-IT" sz="3200" dirty="0">
                <a:solidFill>
                  <a:srgbClr val="FF0000"/>
                </a:solidFill>
                <a:latin typeface="Times New Roman" panose="02020603050405020304" pitchFamily="18" charset="0"/>
                <a:cs typeface="Times New Roman" panose="02020603050405020304" pitchFamily="18" charset="0"/>
              </a:rPr>
              <a:t> </a:t>
            </a:r>
            <a:r>
              <a:rPr lang="it-IT" sz="3200" dirty="0" err="1">
                <a:solidFill>
                  <a:srgbClr val="FF0000"/>
                </a:solidFill>
                <a:latin typeface="Times New Roman" panose="02020603050405020304" pitchFamily="18" charset="0"/>
                <a:cs typeface="Times New Roman" panose="02020603050405020304" pitchFamily="18" charset="0"/>
              </a:rPr>
              <a:t>thickness</a:t>
            </a:r>
            <a:endParaRPr lang="it-IT" sz="3200" dirty="0">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5" presetClass="entr" presetSubtype="9" fill="hold" grpId="1" nodeType="clickEffect">
                                  <p:stCondLst>
                                    <p:cond delay="0"/>
                                  </p:stCondLst>
                                  <p:iterate>
                                    <p:tmAbs val="0"/>
                                  </p:iterate>
                                  <p:childTnLst>
                                    <p:set>
                                      <p:cBhvr>
                                        <p:cTn id="6" fill="hold"/>
                                        <p:tgtEl>
                                          <p:spTgt spid="1014"/>
                                        </p:tgtEl>
                                        <p:attrNameLst>
                                          <p:attrName>style.visibility</p:attrName>
                                        </p:attrNameLst>
                                      </p:cBhvr>
                                      <p:to>
                                        <p:strVal val="visible"/>
                                      </p:to>
                                    </p:set>
                                    <p:anim calcmode="lin" valueType="num">
                                      <p:cBhvr>
                                        <p:cTn id="7" dur="1000" fill="hold"/>
                                        <p:tgtEl>
                                          <p:spTgt spid="1014"/>
                                        </p:tgtEl>
                                        <p:attrNameLst>
                                          <p:attrName>ppt_w</p:attrName>
                                        </p:attrNameLst>
                                      </p:cBhvr>
                                      <p:tavLst>
                                        <p:tav tm="0">
                                          <p:val>
                                            <p:fltVal val="0"/>
                                          </p:val>
                                        </p:tav>
                                        <p:tav tm="100000">
                                          <p:val>
                                            <p:strVal val="#ppt_w"/>
                                          </p:val>
                                        </p:tav>
                                      </p:tavLst>
                                    </p:anim>
                                    <p:anim calcmode="lin" valueType="num">
                                      <p:cBhvr>
                                        <p:cTn id="8" dur="1000" fill="hold"/>
                                        <p:tgtEl>
                                          <p:spTgt spid="1014"/>
                                        </p:tgtEl>
                                        <p:attrNameLst>
                                          <p:attrName>ppt_h</p:attrName>
                                        </p:attrNameLst>
                                      </p:cBhvr>
                                      <p:tavLst>
                                        <p:tav tm="0">
                                          <p:val>
                                            <p:fltVal val="0"/>
                                          </p:val>
                                        </p:tav>
                                        <p:tav tm="100000">
                                          <p:val>
                                            <p:strVal val="#ppt_h"/>
                                          </p:val>
                                        </p:tav>
                                      </p:tavLst>
                                    </p:anim>
                                    <p:anim calcmode="lin" valueType="num">
                                      <p:cBhvr>
                                        <p:cTn id="9" dur="1000" fill="hold"/>
                                        <p:tgtEl>
                                          <p:spTgt spid="101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01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036" fill="hold"/>
                                        <p:tgtEl>
                                          <p:spTgt spid="1015"/>
                                        </p:tgtEl>
                                      </p:cBhvr>
                                    </p:cmd>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3" nodeType="clickEffect">
                                  <p:stCondLst>
                                    <p:cond delay="0"/>
                                  </p:stCondLst>
                                  <p:iterate>
                                    <p:tmAbs val="0"/>
                                  </p:iterate>
                                  <p:childTnLst>
                                    <p:set>
                                      <p:cBhvr>
                                        <p:cTn id="18" fill="hold"/>
                                        <p:tgtEl>
                                          <p:spTgt spid="1016"/>
                                        </p:tgtEl>
                                        <p:attrNameLst>
                                          <p:attrName>style.visibility</p:attrName>
                                        </p:attrNameLst>
                                      </p:cBhvr>
                                      <p:to>
                                        <p:strVal val="visible"/>
                                      </p:to>
                                    </p:set>
                                    <p:anim calcmode="lin" valueType="num">
                                      <p:cBhvr>
                                        <p:cTn id="19" dur="2500" fill="hold"/>
                                        <p:tgtEl>
                                          <p:spTgt spid="1016"/>
                                        </p:tgtEl>
                                        <p:attrNameLst>
                                          <p:attrName>ppt_w</p:attrName>
                                        </p:attrNameLst>
                                      </p:cBhvr>
                                      <p:tavLst>
                                        <p:tav tm="0">
                                          <p:val>
                                            <p:fltVal val="0"/>
                                          </p:val>
                                        </p:tav>
                                        <p:tav tm="100000">
                                          <p:val>
                                            <p:strVal val="#ppt_w"/>
                                          </p:val>
                                        </p:tav>
                                      </p:tavLst>
                                    </p:anim>
                                    <p:anim calcmode="lin" valueType="num">
                                      <p:cBhvr>
                                        <p:cTn id="20" dur="2500" fill="hold"/>
                                        <p:tgtEl>
                                          <p:spTgt spid="101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100000">
                <p:cTn id="21" fill="hold" display="0">
                  <p:stCondLst>
                    <p:cond delay="indefinite"/>
                  </p:stCondLst>
                </p:cTn>
                <p:tgtEl>
                  <p:spTgt spid="1015"/>
                </p:tgtEl>
              </p:cMediaNode>
            </p:video>
            <p:seq concurrent="1" prevAc="none" nextAc="seek">
              <p:cTn id="22" restart="whenNotActive" fill="hold" evtFilter="cancelBubble" nodeType="interactiveSeq">
                <p:stCondLst>
                  <p:cond evt="onClick" delay="0">
                    <p:tgtEl>
                      <p:spTgt spid="101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015"/>
                                        </p:tgtEl>
                                      </p:cBhvr>
                                    </p:cmd>
                                  </p:childTnLst>
                                </p:cTn>
                              </p:par>
                            </p:childTnLst>
                          </p:cTn>
                        </p:par>
                      </p:childTnLst>
                    </p:cTn>
                  </p:par>
                </p:childTnLst>
              </p:cTn>
              <p:nextCondLst>
                <p:cond evt="onClick" delay="0">
                  <p:tgtEl>
                    <p:spTgt spid="1015"/>
                  </p:tgtEl>
                </p:cond>
              </p:nextCondLst>
            </p:seq>
          </p:childTnLst>
        </p:cTn>
      </p:par>
    </p:tnLst>
    <p:bldLst>
      <p:bldP spid="1014" grpId="1" animBg="1" advAuto="0"/>
      <p:bldP spid="1016" grpId="3" animBg="1" advAuto="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8" name="Thickness"/>
          <p:cNvSpPr txBox="1"/>
          <p:nvPr/>
        </p:nvSpPr>
        <p:spPr>
          <a:xfrm>
            <a:off x="11079381" y="1871084"/>
            <a:ext cx="271790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2600"/>
                </a:solidFill>
                <a:latin typeface="Georgia"/>
                <a:ea typeface="Georgia"/>
                <a:cs typeface="Georgia"/>
                <a:sym typeface="Georgia"/>
              </a:defRPr>
            </a:lvl1pPr>
          </a:lstStyle>
          <a:p>
            <a:r>
              <a:t>Thickness</a:t>
            </a:r>
          </a:p>
        </p:txBody>
      </p:sp>
      <p:pic>
        <p:nvPicPr>
          <p:cNvPr id="1019" name="Schermata 2014-11-04 alle 06.19.48.png" descr="Schermata 2014-11-04 alle 06.19.48.png"/>
          <p:cNvPicPr>
            <a:picLocks noChangeAspect="1"/>
          </p:cNvPicPr>
          <p:nvPr/>
        </p:nvPicPr>
        <p:blipFill>
          <a:blip r:embed="rId2"/>
          <a:stretch>
            <a:fillRect/>
          </a:stretch>
        </p:blipFill>
        <p:spPr>
          <a:xfrm>
            <a:off x="15562963" y="2608941"/>
            <a:ext cx="6651342" cy="10666272"/>
          </a:xfrm>
          <a:prstGeom prst="rect">
            <a:avLst/>
          </a:prstGeom>
          <a:ln w="12700">
            <a:miter lim="400000"/>
          </a:ln>
        </p:spPr>
      </p:pic>
      <p:sp>
        <p:nvSpPr>
          <p:cNvPr id="1020" name="TF: (0.39-0.2)/0.2 = 0.95"/>
          <p:cNvSpPr txBox="1"/>
          <p:nvPr/>
        </p:nvSpPr>
        <p:spPr>
          <a:xfrm>
            <a:off x="2167269" y="6990133"/>
            <a:ext cx="6651342" cy="886191"/>
          </a:xfrm>
          <a:prstGeom prst="rect">
            <a:avLst/>
          </a:prstGeom>
          <a:ln w="3175"/>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6789" tIns="26789" rIns="26789" bIns="26789">
            <a:spAutoFit/>
          </a:bodyPr>
          <a:lstStyle/>
          <a:p>
            <a:pPr algn="ctr" defTabSz="410765">
              <a:lnSpc>
                <a:spcPct val="100000"/>
              </a:lnSpc>
              <a:spcBef>
                <a:spcPts val="0"/>
              </a:spcBef>
              <a:buClr>
                <a:srgbClr val="FFCA00"/>
              </a:buClr>
              <a:defRPr sz="4400">
                <a:solidFill>
                  <a:srgbClr val="FF2600"/>
                </a:solidFill>
                <a:uFill>
                  <a:solidFill>
                    <a:srgbClr val="000000"/>
                  </a:solidFill>
                </a:uFill>
                <a:latin typeface="Georgia"/>
                <a:ea typeface="Georgia"/>
                <a:cs typeface="Georgia"/>
                <a:sym typeface="Georgia"/>
              </a:defRPr>
            </a:pPr>
            <a:r>
              <a:rPr>
                <a:uFill>
                  <a:solidFill>
                    <a:srgbClr val="FFCA00"/>
                  </a:solidFill>
                </a:uFill>
                <a:latin typeface="Canela Deck Bold"/>
                <a:ea typeface="Canela Deck Bold"/>
                <a:cs typeface="Canela Deck Bold"/>
                <a:sym typeface="Canela Deck Bold"/>
              </a:rPr>
              <a:t>TF: </a:t>
            </a:r>
            <a:r>
              <a:rPr>
                <a:uFill>
                  <a:solidFill>
                    <a:srgbClr val="FFFFFF"/>
                  </a:solidFill>
                </a:uFill>
              </a:rPr>
              <a:t>(0.39-0.2)/0.2 = 0.95</a:t>
            </a:r>
          </a:p>
        </p:txBody>
      </p:sp>
      <p:sp>
        <p:nvSpPr>
          <p:cNvPr id="1021" name="Rettangolo"/>
          <p:cNvSpPr/>
          <p:nvPr/>
        </p:nvSpPr>
        <p:spPr>
          <a:xfrm>
            <a:off x="192346" y="186096"/>
            <a:ext cx="23999308"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22" name="DUS - technique"/>
          <p:cNvSpPr txBox="1"/>
          <p:nvPr/>
        </p:nvSpPr>
        <p:spPr>
          <a:xfrm>
            <a:off x="423881" y="316144"/>
            <a:ext cx="4167532"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FFFF"/>
                </a:solidFill>
                <a:latin typeface="Georgia"/>
                <a:ea typeface="Georgia"/>
                <a:cs typeface="Georgia"/>
                <a:sym typeface="Georgia"/>
              </a:defRPr>
            </a:lvl1pPr>
          </a:lstStyle>
          <a:p>
            <a:r>
              <a:t>DUS - technique</a:t>
            </a:r>
          </a:p>
        </p:txBody>
      </p:sp>
      <p:sp>
        <p:nvSpPr>
          <p:cNvPr id="1023" name="Linea"/>
          <p:cNvSpPr/>
          <p:nvPr/>
        </p:nvSpPr>
        <p:spPr>
          <a:xfrm>
            <a:off x="13666279" y="10602369"/>
            <a:ext cx="1270000" cy="1"/>
          </a:xfrm>
          <a:prstGeom prst="line">
            <a:avLst/>
          </a:prstGeom>
          <a:ln w="127000">
            <a:solidFill>
              <a:schemeClr val="accent4">
                <a:hueOff val="-858837"/>
                <a:lumOff val="-9791"/>
              </a:schemeClr>
            </a:solidFill>
            <a:miter lim="400000"/>
            <a:tailEnd type="triangle"/>
          </a:ln>
        </p:spPr>
        <p:txBody>
          <a:bodyPr lIns="50800" tIns="50800" rIns="50800" bIns="50800" anchor="ctr"/>
          <a:lstStyle/>
          <a:p>
            <a:endParaRPr/>
          </a:p>
        </p:txBody>
      </p:sp>
      <p:sp>
        <p:nvSpPr>
          <p:cNvPr id="1024" name="Linea"/>
          <p:cNvSpPr/>
          <p:nvPr/>
        </p:nvSpPr>
        <p:spPr>
          <a:xfrm>
            <a:off x="13666279" y="5183418"/>
            <a:ext cx="1270000" cy="1"/>
          </a:xfrm>
          <a:prstGeom prst="line">
            <a:avLst/>
          </a:prstGeom>
          <a:ln w="127000">
            <a:solidFill>
              <a:schemeClr val="accent4">
                <a:hueOff val="-858837"/>
                <a:lumOff val="-9791"/>
              </a:schemeClr>
            </a:solidFill>
            <a:miter lim="400000"/>
            <a:tailEnd type="triangle"/>
          </a:ln>
        </p:spPr>
        <p:txBody>
          <a:bodyPr lIns="50800" tIns="50800" rIns="50800" bIns="50800" anchor="ctr"/>
          <a:lstStyle/>
          <a:p>
            <a:endParaRPr/>
          </a:p>
        </p:txBody>
      </p:sp>
      <p:sp>
        <p:nvSpPr>
          <p:cNvPr id="1025" name="Inspiration (0.39 cm)"/>
          <p:cNvSpPr txBox="1"/>
          <p:nvPr/>
        </p:nvSpPr>
        <p:spPr>
          <a:xfrm>
            <a:off x="7558471" y="10097417"/>
            <a:ext cx="5768341"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a:latin typeface="Canela Deck Regular"/>
                <a:ea typeface="Canela Deck Regular"/>
                <a:cs typeface="Canela Deck Regular"/>
                <a:sym typeface="Canela Deck Regular"/>
              </a:defRPr>
            </a:lvl1pPr>
          </a:lstStyle>
          <a:p>
            <a:r>
              <a:t>Inspiration (0.39 cm)</a:t>
            </a:r>
          </a:p>
        </p:txBody>
      </p:sp>
      <p:sp>
        <p:nvSpPr>
          <p:cNvPr id="1026" name="Expiration (0.2 cm)"/>
          <p:cNvSpPr txBox="1"/>
          <p:nvPr/>
        </p:nvSpPr>
        <p:spPr>
          <a:xfrm>
            <a:off x="7706909" y="4678466"/>
            <a:ext cx="5314189"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a:latin typeface="Canela Deck Regular"/>
                <a:ea typeface="Canela Deck Regular"/>
                <a:cs typeface="Canela Deck Regular"/>
                <a:sym typeface="Canela Deck Regular"/>
              </a:defRPr>
            </a:lvl1pPr>
          </a:lstStyle>
          <a:p>
            <a:r>
              <a:t>Expiration (0.2 cm)</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fill="hold" grpId="1" nodeType="afterEffect">
                                  <p:stCondLst>
                                    <p:cond delay="0"/>
                                  </p:stCondLst>
                                  <p:iterate>
                                    <p:tmAbs val="0"/>
                                  </p:iterate>
                                  <p:childTnLst>
                                    <p:set>
                                      <p:cBhvr>
                                        <p:cTn id="6" fill="hold"/>
                                        <p:tgtEl>
                                          <p:spTgt spid="1020">
                                            <p:bg/>
                                          </p:spTgt>
                                        </p:tgtEl>
                                        <p:attrNameLst>
                                          <p:attrName>style.visibility</p:attrName>
                                        </p:attrNameLst>
                                      </p:cBhvr>
                                      <p:to>
                                        <p:strVal val="visible"/>
                                      </p:to>
                                    </p:set>
                                    <p:animEffect transition="in" filter="fade">
                                      <p:cBhvr>
                                        <p:cTn id="7" dur="1000"/>
                                        <p:tgtEl>
                                          <p:spTgt spid="1020">
                                            <p:bg/>
                                          </p:spTgt>
                                        </p:tgtEl>
                                      </p:cBhvr>
                                    </p:animEffect>
                                  </p:childTnLst>
                                </p:cTn>
                              </p:par>
                              <p:par>
                                <p:cTn id="8" presetID="10" presetClass="entr" presetSubtype="0" fill="hold" grpId="1" nodeType="withEffect">
                                  <p:stCondLst>
                                    <p:cond delay="0"/>
                                  </p:stCondLst>
                                  <p:iterate>
                                    <p:tmAbs val="0"/>
                                  </p:iterate>
                                  <p:childTnLst>
                                    <p:set>
                                      <p:cBhvr>
                                        <p:cTn id="9" fill="hold"/>
                                        <p:tgtEl>
                                          <p:spTgt spid="1020">
                                            <p:txEl>
                                              <p:pRg st="0" end="0"/>
                                            </p:txEl>
                                          </p:spTgt>
                                        </p:tgtEl>
                                        <p:attrNameLst>
                                          <p:attrName>style.visibility</p:attrName>
                                        </p:attrNameLst>
                                      </p:cBhvr>
                                      <p:to>
                                        <p:strVal val="visible"/>
                                      </p:to>
                                    </p:set>
                                    <p:animEffect transition="in" filter="fade">
                                      <p:cBhvr>
                                        <p:cTn id="10" dur="1000"/>
                                        <p:tgtEl>
                                          <p:spTgt spid="10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0" grpId="1" build="p" bldLvl="5" animBg="1" advAuto="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Rettangolo"/>
          <p:cNvSpPr/>
          <p:nvPr/>
        </p:nvSpPr>
        <p:spPr>
          <a:xfrm>
            <a:off x="256666" y="237354"/>
            <a:ext cx="23870667"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29" name="Monitor Respiratory Muscles"/>
          <p:cNvSpPr txBox="1"/>
          <p:nvPr/>
        </p:nvSpPr>
        <p:spPr>
          <a:xfrm>
            <a:off x="494798" y="367402"/>
            <a:ext cx="7817816"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Monitor Respiratory Muscles</a:t>
            </a:r>
          </a:p>
        </p:txBody>
      </p:sp>
      <p:pic>
        <p:nvPicPr>
          <p:cNvPr id="1030" name="Screenshot 2025-02-23 alle 15.59.32.png" descr="Screenshot 2025-02-23 alle 15.59.32.png"/>
          <p:cNvPicPr>
            <a:picLocks noChangeAspect="1"/>
          </p:cNvPicPr>
          <p:nvPr/>
        </p:nvPicPr>
        <p:blipFill>
          <a:blip r:embed="rId2"/>
          <a:stretch>
            <a:fillRect/>
          </a:stretch>
        </p:blipFill>
        <p:spPr>
          <a:xfrm>
            <a:off x="3512384" y="1253649"/>
            <a:ext cx="17359232" cy="11259502"/>
          </a:xfrm>
          <a:prstGeom prst="rect">
            <a:avLst/>
          </a:prstGeom>
          <a:ln w="12700">
            <a:miter lim="400000"/>
          </a:ln>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2" name="Normal diaphragm:…"/>
          <p:cNvSpPr txBox="1">
            <a:spLocks noGrp="1"/>
          </p:cNvSpPr>
          <p:nvPr>
            <p:ph type="body" idx="1"/>
          </p:nvPr>
        </p:nvSpPr>
        <p:spPr>
          <a:prstGeom prst="rect">
            <a:avLst/>
          </a:prstGeom>
        </p:spPr>
        <p:txBody>
          <a:bodyPr/>
          <a:lstStyle/>
          <a:p>
            <a:pPr>
              <a:defRPr>
                <a:latin typeface="Canela Deck Regular"/>
                <a:ea typeface="Canela Deck Regular"/>
                <a:cs typeface="Canela Deck Regular"/>
                <a:sym typeface="Canela Deck Regular"/>
              </a:defRPr>
            </a:pPr>
            <a:r>
              <a:t>Normal diaphragm:</a:t>
            </a:r>
          </a:p>
          <a:p>
            <a:pPr marL="606878" lvl="1" indent="-149678">
              <a:buSzPct val="80000"/>
              <a:buBlip>
                <a:blip r:embed="rId2"/>
              </a:buBlip>
              <a:defRPr>
                <a:latin typeface="Canela Deck Regular"/>
                <a:ea typeface="Canela Deck Regular"/>
                <a:cs typeface="Canela Deck Regular"/>
                <a:sym typeface="Canela Deck Regular"/>
              </a:defRPr>
            </a:pPr>
            <a:r>
              <a:t> sniff test: normal caudal movement of the diaphragm during inspiration.</a:t>
            </a:r>
          </a:p>
          <a:p>
            <a:pPr>
              <a:buClr>
                <a:srgbClr val="000000"/>
              </a:buClr>
              <a:defRPr>
                <a:latin typeface="Canela Deck Regular"/>
                <a:ea typeface="Canela Deck Regular"/>
                <a:cs typeface="Canela Deck Regular"/>
                <a:sym typeface="Canela Deck Regular"/>
              </a:defRPr>
            </a:pPr>
            <a:r>
              <a:t> Diaphragmatic paralysis:</a:t>
            </a:r>
          </a:p>
          <a:p>
            <a:pPr marL="606878" lvl="1" indent="-149678">
              <a:buSzPct val="80000"/>
              <a:buBlip>
                <a:blip r:embed="rId2"/>
              </a:buBlip>
              <a:defRPr>
                <a:latin typeface="Canela Deck Regular"/>
                <a:ea typeface="Canela Deck Regular"/>
                <a:cs typeface="Canela Deck Regular"/>
                <a:sym typeface="Canela Deck Regular"/>
              </a:defRPr>
            </a:pPr>
            <a:r>
              <a:t> no active caudal movement of the diaphragm with inspiration;</a:t>
            </a:r>
          </a:p>
          <a:p>
            <a:pPr marL="606878" lvl="1" indent="-149678">
              <a:buSzPct val="80000"/>
              <a:buBlip>
                <a:blip r:embed="rId2"/>
              </a:buBlip>
              <a:defRPr>
                <a:latin typeface="Canela Deck Regular"/>
                <a:ea typeface="Canela Deck Regular"/>
                <a:cs typeface="Canela Deck Regular"/>
                <a:sym typeface="Canela Deck Regular"/>
              </a:defRPr>
            </a:pPr>
            <a:r>
              <a:t> sniff test: abnormal paradoxical movement.</a:t>
            </a:r>
          </a:p>
        </p:txBody>
      </p:sp>
      <p:sp>
        <p:nvSpPr>
          <p:cNvPr id="1043" name="Rettangolo"/>
          <p:cNvSpPr/>
          <p:nvPr/>
        </p:nvSpPr>
        <p:spPr>
          <a:xfrm>
            <a:off x="186039" y="290325"/>
            <a:ext cx="24011922"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044" name="The Diaphragm - Paralysis"/>
          <p:cNvSpPr txBox="1"/>
          <p:nvPr/>
        </p:nvSpPr>
        <p:spPr>
          <a:xfrm>
            <a:off x="439085" y="458219"/>
            <a:ext cx="6695847"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i="1">
                <a:solidFill>
                  <a:srgbClr val="FFFFFF"/>
                </a:solidFill>
                <a:latin typeface="Canela Text Bold"/>
                <a:ea typeface="Canela Text Bold"/>
                <a:cs typeface="Canela Text Bold"/>
                <a:sym typeface="Canela Text Bold"/>
              </a:defRPr>
            </a:lvl1pPr>
          </a:lstStyle>
          <a:p>
            <a:r>
              <a:t>The Diaphragm - Paralysis</a:t>
            </a:r>
          </a:p>
        </p:txBody>
      </p:sp>
      <p:pic>
        <p:nvPicPr>
          <p:cNvPr id="1045" name="image36.png" descr="image36.png"/>
          <p:cNvPicPr>
            <a:picLocks noChangeAspect="1"/>
          </p:cNvPicPr>
          <p:nvPr/>
        </p:nvPicPr>
        <p:blipFill>
          <a:blip r:embed="rId3"/>
          <a:stretch>
            <a:fillRect/>
          </a:stretch>
        </p:blipFill>
        <p:spPr>
          <a:xfrm>
            <a:off x="14235011" y="495406"/>
            <a:ext cx="9772211" cy="2150146"/>
          </a:xfrm>
          <a:prstGeom prst="rect">
            <a:avLst/>
          </a:prstGeom>
          <a:ln w="25400">
            <a:miter lim="400000"/>
          </a:ln>
          <a:effectLst>
            <a:outerShdw blurRad="355600" dist="177800" dir="5400000" rotWithShape="0">
              <a:srgbClr val="000000">
                <a:alpha val="70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 xmlns:m="http://schemas.openxmlformats.org/officeDocument/2006/math" xmlns:a14="http://schemas.microsoft.com/office/drawing/2010/main">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7" name="Rettangolo"/>
          <p:cNvSpPr/>
          <p:nvPr/>
        </p:nvSpPr>
        <p:spPr>
          <a:xfrm>
            <a:off x="186039" y="290325"/>
            <a:ext cx="24011922"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048" name="The Diaphragm - Paralysis"/>
          <p:cNvSpPr txBox="1"/>
          <p:nvPr/>
        </p:nvSpPr>
        <p:spPr>
          <a:xfrm>
            <a:off x="439085" y="458219"/>
            <a:ext cx="6695847"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i="1">
                <a:solidFill>
                  <a:srgbClr val="FFFFFF"/>
                </a:solidFill>
                <a:latin typeface="Canela Text Bold"/>
                <a:ea typeface="Canela Text Bold"/>
                <a:cs typeface="Canela Text Bold"/>
                <a:sym typeface="Canela Text Bold"/>
              </a:defRPr>
            </a:lvl1pPr>
          </a:lstStyle>
          <a:p>
            <a:r>
              <a:t>The Diaphragm - Paralysis</a:t>
            </a:r>
          </a:p>
        </p:txBody>
      </p:sp>
      <p:pic>
        <p:nvPicPr>
          <p:cNvPr id="1049" name="image39.png" descr="image39.png"/>
          <p:cNvPicPr>
            <a:picLocks noChangeAspect="1"/>
          </p:cNvPicPr>
          <p:nvPr/>
        </p:nvPicPr>
        <p:blipFill>
          <a:blip r:embed="rId2"/>
          <a:stretch>
            <a:fillRect/>
          </a:stretch>
        </p:blipFill>
        <p:spPr>
          <a:xfrm>
            <a:off x="2348872" y="3321804"/>
            <a:ext cx="19686256" cy="7072392"/>
          </a:xfrm>
          <a:prstGeom prst="rect">
            <a:avLst/>
          </a:prstGeom>
          <a:ln w="12700"/>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1" name="Schermata 2016-05-04 alle 14.52.14.png" descr="Schermata 2016-05-04 alle 14.52.14.png"/>
          <p:cNvPicPr>
            <a:picLocks noChangeAspect="1"/>
          </p:cNvPicPr>
          <p:nvPr/>
        </p:nvPicPr>
        <p:blipFill>
          <a:blip r:embed="rId6"/>
          <a:stretch>
            <a:fillRect/>
          </a:stretch>
        </p:blipFill>
        <p:spPr>
          <a:xfrm>
            <a:off x="1403178" y="1861030"/>
            <a:ext cx="9588344" cy="6375923"/>
          </a:xfrm>
          <a:prstGeom prst="rect">
            <a:avLst/>
          </a:prstGeom>
          <a:ln w="12700">
            <a:miter lim="400000"/>
          </a:ln>
        </p:spPr>
      </p:pic>
      <p:pic>
        <p:nvPicPr>
          <p:cNvPr id="1052" name="Schermata 2016-05-04 alle 14.52.37.png" descr="Schermata 2016-05-04 alle 14.52.37.png"/>
          <p:cNvPicPr>
            <a:picLocks noChangeAspect="1"/>
          </p:cNvPicPr>
          <p:nvPr/>
        </p:nvPicPr>
        <p:blipFill>
          <a:blip r:embed="rId7"/>
          <a:stretch>
            <a:fillRect/>
          </a:stretch>
        </p:blipFill>
        <p:spPr>
          <a:xfrm>
            <a:off x="12601424" y="6054666"/>
            <a:ext cx="9687177" cy="6424829"/>
          </a:xfrm>
          <a:prstGeom prst="rect">
            <a:avLst/>
          </a:prstGeom>
          <a:ln w="12700">
            <a:miter lim="400000"/>
          </a:ln>
        </p:spPr>
      </p:pic>
      <p:sp>
        <p:nvSpPr>
          <p:cNvPr id="1053" name="Left Hemi-Diaphragm"/>
          <p:cNvSpPr txBox="1"/>
          <p:nvPr/>
        </p:nvSpPr>
        <p:spPr>
          <a:xfrm>
            <a:off x="12193401" y="3994243"/>
            <a:ext cx="4342954" cy="615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3600" b="1" i="1">
                <a:solidFill>
                  <a:srgbClr val="FF2600"/>
                </a:solidFill>
                <a:latin typeface="Times New Roman"/>
                <a:ea typeface="Times New Roman"/>
                <a:cs typeface="Times New Roman"/>
                <a:sym typeface="Times New Roman"/>
              </a:defRPr>
            </a:lvl1pPr>
          </a:lstStyle>
          <a:p>
            <a:r>
              <a:t>Left Hemi-Diaphragm</a:t>
            </a:r>
          </a:p>
        </p:txBody>
      </p:sp>
      <p:sp>
        <p:nvSpPr>
          <p:cNvPr id="1054" name="Right Hemi-Diaphragm"/>
          <p:cNvSpPr txBox="1"/>
          <p:nvPr/>
        </p:nvSpPr>
        <p:spPr>
          <a:xfrm>
            <a:off x="6498878" y="10067434"/>
            <a:ext cx="4623347" cy="6155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584200">
              <a:lnSpc>
                <a:spcPct val="100000"/>
              </a:lnSpc>
              <a:spcBef>
                <a:spcPts val="0"/>
              </a:spcBef>
              <a:defRPr sz="3600" b="1" i="1">
                <a:solidFill>
                  <a:srgbClr val="FF2600"/>
                </a:solidFill>
                <a:latin typeface="Times New Roman"/>
                <a:ea typeface="Times New Roman"/>
                <a:cs typeface="Times New Roman"/>
                <a:sym typeface="Times New Roman"/>
              </a:defRPr>
            </a:lvl1pPr>
          </a:lstStyle>
          <a:p>
            <a:r>
              <a:t>Right Hemi-Diaphragm</a:t>
            </a:r>
          </a:p>
        </p:txBody>
      </p:sp>
      <p:pic>
        <p:nvPicPr>
          <p:cNvPr id="1055" name="13089_2015_21_MOESM1_ESM-2.mp4" descr="13089_2015_21_MOESM1_ESM-2.mp4"/>
          <p:cNvPicPr>
            <a:picLocks/>
          </p:cNvPicPr>
          <p:nvPr>
            <a:videoFile r:link="rId2"/>
            <p:extLst>
              <p:ext uri="{DAA4B4D4-6D71-4841-9C94-3DE7FCFB9230}">
                <p14:media xmlns:p14="http://schemas.microsoft.com/office/powerpoint/2010/main" r:embed="rId1"/>
              </p:ext>
            </p:extLst>
          </p:nvPr>
        </p:nvPicPr>
        <p:blipFill>
          <a:blip r:embed="rId8"/>
          <a:stretch>
            <a:fillRect/>
          </a:stretch>
        </p:blipFill>
        <p:spPr>
          <a:xfrm>
            <a:off x="1546999" y="1995489"/>
            <a:ext cx="9253036" cy="6107004"/>
          </a:xfrm>
          <a:prstGeom prst="rect">
            <a:avLst/>
          </a:prstGeom>
          <a:ln w="12700">
            <a:miter lim="400000"/>
          </a:ln>
        </p:spPr>
      </p:pic>
      <p:pic>
        <p:nvPicPr>
          <p:cNvPr id="1056" name="13089_2015_21_MOESM2_ESM-2.mp4" descr="13089_2015_21_MOESM2_ESM-2.mp4"/>
          <p:cNvPicPr>
            <a:picLocks/>
          </p:cNvPicPr>
          <p:nvPr>
            <a:videoFile r:link="rId4"/>
            <p:extLst>
              <p:ext uri="{DAA4B4D4-6D71-4841-9C94-3DE7FCFB9230}">
                <p14:media xmlns:p14="http://schemas.microsoft.com/office/powerpoint/2010/main" r:embed="rId3"/>
              </p:ext>
            </p:extLst>
          </p:nvPr>
        </p:nvPicPr>
        <p:blipFill>
          <a:blip r:embed="rId9"/>
          <a:stretch>
            <a:fillRect/>
          </a:stretch>
        </p:blipFill>
        <p:spPr>
          <a:xfrm>
            <a:off x="12696219" y="6175990"/>
            <a:ext cx="9366940" cy="6182181"/>
          </a:xfrm>
          <a:prstGeom prst="rect">
            <a:avLst/>
          </a:prstGeom>
          <a:ln w="12700">
            <a:miter lim="400000"/>
          </a:ln>
        </p:spPr>
      </p:pic>
      <p:sp>
        <p:nvSpPr>
          <p:cNvPr id="1057" name="Rettangolo"/>
          <p:cNvSpPr/>
          <p:nvPr/>
        </p:nvSpPr>
        <p:spPr>
          <a:xfrm>
            <a:off x="186039" y="290325"/>
            <a:ext cx="24011922"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058" name="The Diaphragm - Paralysis"/>
          <p:cNvSpPr txBox="1"/>
          <p:nvPr/>
        </p:nvSpPr>
        <p:spPr>
          <a:xfrm>
            <a:off x="439085" y="458219"/>
            <a:ext cx="6695847"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i="1">
                <a:solidFill>
                  <a:srgbClr val="FFFFFF"/>
                </a:solidFill>
                <a:latin typeface="Canela Text Bold"/>
                <a:ea typeface="Canela Text Bold"/>
                <a:cs typeface="Canela Text Bold"/>
                <a:sym typeface="Canela Text Bold"/>
              </a:defRPr>
            </a:lvl1pPr>
          </a:lstStyle>
          <a:p>
            <a:r>
              <a:t>The Diaphragm - Paralysis</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055"/>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2840" fill="hold"/>
                                        <p:tgtEl>
                                          <p:spTgt spid="1055"/>
                                        </p:tgtEl>
                                      </p:cBhvr>
                                    </p:cmd>
                                  </p:childTnLst>
                                </p:cTn>
                              </p:par>
                            </p:childTnLst>
                          </p:cTn>
                        </p:par>
                        <p:par>
                          <p:cTn id="10" fill="hold">
                            <p:stCondLst>
                              <p:cond delay="12840"/>
                            </p:stCondLst>
                            <p:childTnLst>
                              <p:par>
                                <p:cTn id="11" presetID="1" presetClass="entr" presetSubtype="0" fill="hold" grpId="3" nodeType="afterEffect">
                                  <p:stCondLst>
                                    <p:cond delay="0"/>
                                  </p:stCondLst>
                                  <p:iterate>
                                    <p:tmAbs val="0"/>
                                  </p:iterate>
                                  <p:childTnLst>
                                    <p:set>
                                      <p:cBhvr>
                                        <p:cTn id="12" fill="hold"/>
                                        <p:tgtEl>
                                          <p:spTgt spid="1056"/>
                                        </p:tgtEl>
                                        <p:attrNameLst>
                                          <p:attrName>style.visibility</p:attrName>
                                        </p:attrNameLst>
                                      </p:cBhvr>
                                      <p:to>
                                        <p:strVal val="visible"/>
                                      </p:to>
                                    </p:set>
                                  </p:childTnLst>
                                </p:cTn>
                              </p:par>
                            </p:childTnLst>
                          </p:cTn>
                        </p:par>
                        <p:par>
                          <p:cTn id="13" fill="hold">
                            <p:stCondLst>
                              <p:cond delay="12840"/>
                            </p:stCondLst>
                            <p:childTnLst>
                              <p:par>
                                <p:cTn id="14" presetID="1" presetClass="mediacall" presetSubtype="0" fill="hold" nodeType="afterEffect">
                                  <p:stCondLst>
                                    <p:cond delay="0"/>
                                  </p:stCondLst>
                                  <p:childTnLst>
                                    <p:cmd type="call" cmd="playFrom(0.0)">
                                      <p:cBhvr>
                                        <p:cTn id="15" dur="13513" fill="hold"/>
                                        <p:tgtEl>
                                          <p:spTgt spid="105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6" fill="hold" display="0">
                  <p:stCondLst>
                    <p:cond delay="indefinite"/>
                  </p:stCondLst>
                </p:cTn>
                <p:tgtEl>
                  <p:spTgt spid="1055"/>
                </p:tgtEl>
              </p:cMediaNode>
            </p:video>
            <p:seq concurrent="1" prevAc="none" nextAc="seek">
              <p:cTn id="17" restart="whenNotActive" fill="hold" evtFilter="cancelBubble" nodeType="interactiveSeq">
                <p:stCondLst>
                  <p:cond evt="onClick" delay="0">
                    <p:tgtEl>
                      <p:spTgt spid="105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55"/>
                                        </p:tgtEl>
                                      </p:cBhvr>
                                    </p:cmd>
                                  </p:childTnLst>
                                </p:cTn>
                              </p:par>
                            </p:childTnLst>
                          </p:cTn>
                        </p:par>
                      </p:childTnLst>
                    </p:cTn>
                  </p:par>
                </p:childTnLst>
              </p:cTn>
              <p:nextCondLst>
                <p:cond evt="onClick" delay="0">
                  <p:tgtEl>
                    <p:spTgt spid="1055"/>
                  </p:tgtEl>
                </p:cond>
              </p:nextCondLst>
            </p:seq>
            <p:video>
              <p:cMediaNode vol="100000">
                <p:cTn id="22" fill="hold" display="0">
                  <p:stCondLst>
                    <p:cond delay="indefinite"/>
                  </p:stCondLst>
                </p:cTn>
                <p:tgtEl>
                  <p:spTgt spid="1056"/>
                </p:tgtEl>
              </p:cMediaNode>
            </p:video>
            <p:seq concurrent="1" prevAc="none" nextAc="seek">
              <p:cTn id="23" restart="whenNotActive" fill="hold" evtFilter="cancelBubble" nodeType="interactiveSeq">
                <p:stCondLst>
                  <p:cond evt="onClick" delay="0">
                    <p:tgtEl>
                      <p:spTgt spid="1056"/>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056"/>
                                        </p:tgtEl>
                                      </p:cBhvr>
                                    </p:cmd>
                                  </p:childTnLst>
                                </p:cTn>
                              </p:par>
                            </p:childTnLst>
                          </p:cTn>
                        </p:par>
                      </p:childTnLst>
                    </p:cTn>
                  </p:par>
                </p:childTnLst>
              </p:cTn>
              <p:nextCondLst>
                <p:cond evt="onClick" delay="0">
                  <p:tgtEl>
                    <p:spTgt spid="1056"/>
                  </p:tgtEl>
                </p:cond>
              </p:nextCondLst>
            </p:seq>
          </p:childTnLst>
        </p:cTn>
      </p:par>
    </p:tnLst>
    <p:bldLst>
      <p:bldP spid="1055" grpId="1" animBg="1" advAuto="0"/>
      <p:bldP spid="1056" grpId="3" animBg="1" advAuto="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0" name="Rettangolo"/>
          <p:cNvSpPr/>
          <p:nvPr/>
        </p:nvSpPr>
        <p:spPr>
          <a:xfrm>
            <a:off x="186039" y="290325"/>
            <a:ext cx="24011922"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061" name="DUS to monitor Patient-Ventilator asynchrony"/>
          <p:cNvSpPr txBox="1"/>
          <p:nvPr/>
        </p:nvSpPr>
        <p:spPr>
          <a:xfrm>
            <a:off x="439085" y="458219"/>
            <a:ext cx="11546231"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i="1">
                <a:solidFill>
                  <a:srgbClr val="FFFFFF"/>
                </a:solidFill>
                <a:latin typeface="Canela Text Bold"/>
                <a:ea typeface="Canela Text Bold"/>
                <a:cs typeface="Canela Text Bold"/>
                <a:sym typeface="Canela Text Bold"/>
              </a:defRPr>
            </a:lvl1pPr>
          </a:lstStyle>
          <a:p>
            <a:r>
              <a:t>DUS to monitor Patient-Ventilator asynchrony</a:t>
            </a:r>
          </a:p>
        </p:txBody>
      </p:sp>
      <p:grpSp>
        <p:nvGrpSpPr>
          <p:cNvPr id="1064" name="pasted-image.pdf"/>
          <p:cNvGrpSpPr/>
          <p:nvPr/>
        </p:nvGrpSpPr>
        <p:grpSpPr>
          <a:xfrm>
            <a:off x="3443733" y="2794960"/>
            <a:ext cx="17496534" cy="9432718"/>
            <a:chOff x="0" y="0"/>
            <a:chExt cx="17496532" cy="9432716"/>
          </a:xfrm>
        </p:grpSpPr>
        <p:pic>
          <p:nvPicPr>
            <p:cNvPr id="1063" name="pasted-image.pdf" descr="pasted-image.pdf"/>
            <p:cNvPicPr>
              <a:picLocks noChangeAspect="1"/>
            </p:cNvPicPr>
            <p:nvPr/>
          </p:nvPicPr>
          <p:blipFill>
            <a:blip r:embed="rId3"/>
            <a:stretch>
              <a:fillRect/>
            </a:stretch>
          </p:blipFill>
          <p:spPr>
            <a:xfrm>
              <a:off x="127000" y="88900"/>
              <a:ext cx="17242533" cy="9102517"/>
            </a:xfrm>
            <a:prstGeom prst="rect">
              <a:avLst/>
            </a:prstGeom>
            <a:ln>
              <a:noFill/>
            </a:ln>
            <a:effectLst/>
          </p:spPr>
        </p:pic>
        <p:pic>
          <p:nvPicPr>
            <p:cNvPr id="1062" name="pasted-image.pdf" descr="pasted-image.pdf"/>
            <p:cNvPicPr>
              <a:picLocks/>
            </p:cNvPicPr>
            <p:nvPr/>
          </p:nvPicPr>
          <p:blipFill>
            <a:blip r:embed="rId4"/>
            <a:stretch>
              <a:fillRect/>
            </a:stretch>
          </p:blipFill>
          <p:spPr>
            <a:xfrm>
              <a:off x="0" y="0"/>
              <a:ext cx="17496533" cy="9432717"/>
            </a:xfrm>
            <a:prstGeom prst="rect">
              <a:avLst/>
            </a:prstGeom>
            <a:effectLst/>
          </p:spPr>
        </p:pic>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peelOff" invX="1"/>
      </p:transition>
    </mc:Choice>
    <mc:Choice xmlns="" xmlns:m="http://schemas.openxmlformats.org/officeDocument/2006/math" xmlns:a14="http://schemas.microsoft.com/office/drawing/2010/main" xmlns:p14="http://schemas.microsoft.com/office/powerpoint/2010/main" Requires="p14">
      <p:transition spd="slow" advClick="1" p14:dur="1500">
        <p:peelOff/>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1064"/>
                                        </p:tgtEl>
                                        <p:attrNameLst>
                                          <p:attrName>style.visibility</p:attrName>
                                        </p:attrNameLst>
                                      </p:cBhvr>
                                      <p:to>
                                        <p:strVal val="visible"/>
                                      </p:to>
                                    </p:set>
                                    <p:animEffect transition="in" filter="box(out)">
                                      <p:cBhvr>
                                        <p:cTn id="7" dur="2000"/>
                                        <p:tgtEl>
                                          <p:spTgt spid="10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 grpId="1" animBg="1" advAuto="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8" name="Simultaneous recordings of airway pressure and flow, along with esophageal pressure, are considered the gold standard to understand the forms of asynchrony.…"/>
          <p:cNvSpPr txBox="1">
            <a:spLocks noGrp="1"/>
          </p:cNvSpPr>
          <p:nvPr>
            <p:ph type="body" sz="half" idx="1"/>
          </p:nvPr>
        </p:nvSpPr>
        <p:spPr>
          <a:xfrm>
            <a:off x="333694" y="1793739"/>
            <a:ext cx="14894114" cy="4515817"/>
          </a:xfrm>
          <a:prstGeom prst="rect">
            <a:avLst/>
          </a:prstGeom>
        </p:spPr>
        <p:txBody>
          <a:bodyPr/>
          <a:lstStyle/>
          <a:p>
            <a:pPr defTabSz="775969">
              <a:spcBef>
                <a:spcPts val="1600"/>
              </a:spcBef>
              <a:defRPr sz="3384" spc="-33">
                <a:latin typeface="Canela Deck Regular"/>
                <a:ea typeface="Canela Deck Regular"/>
                <a:cs typeface="Canela Deck Regular"/>
                <a:sym typeface="Canela Deck Regular"/>
              </a:defRPr>
            </a:pPr>
            <a:r>
              <a:t>Simultaneous recordings of airway pressure and flow, along with esophageal pressure, are considered the gold standard to understand the forms of asynchrony. </a:t>
            </a:r>
          </a:p>
          <a:p>
            <a:pPr defTabSz="775969">
              <a:spcBef>
                <a:spcPts val="1600"/>
              </a:spcBef>
              <a:defRPr sz="3384" spc="-33">
                <a:latin typeface="Canela Deck Regular"/>
                <a:ea typeface="Canela Deck Regular"/>
                <a:cs typeface="Canela Deck Regular"/>
                <a:sym typeface="Canela Deck Regular"/>
              </a:defRPr>
            </a:pPr>
            <a:r>
              <a:t>A striking concordance of esophageal pressure and M-mode diaphragmatic displacement tracings can be observed, providing a rationale for using diaphragmatic motion sonography to assess patient–ventilator asynchrony. </a:t>
            </a:r>
          </a:p>
        </p:txBody>
      </p:sp>
      <p:sp>
        <p:nvSpPr>
          <p:cNvPr id="1069" name="Rettangolo"/>
          <p:cNvSpPr/>
          <p:nvPr/>
        </p:nvSpPr>
        <p:spPr>
          <a:xfrm>
            <a:off x="186039" y="290325"/>
            <a:ext cx="24011922"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070" name="The Diaphragm: Patient-Ventilator asynchrony"/>
          <p:cNvSpPr txBox="1"/>
          <p:nvPr/>
        </p:nvSpPr>
        <p:spPr>
          <a:xfrm>
            <a:off x="439085" y="458219"/>
            <a:ext cx="11822278"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i="1">
                <a:solidFill>
                  <a:srgbClr val="FFFFFF"/>
                </a:solidFill>
                <a:latin typeface="Canela Text Bold"/>
                <a:ea typeface="Canela Text Bold"/>
                <a:cs typeface="Canela Text Bold"/>
                <a:sym typeface="Canela Text Bold"/>
              </a:defRPr>
            </a:lvl1pPr>
          </a:lstStyle>
          <a:p>
            <a:r>
              <a:t>The Diaphragm: Patient-Ventilator asynchrony</a:t>
            </a:r>
          </a:p>
        </p:txBody>
      </p:sp>
      <p:pic>
        <p:nvPicPr>
          <p:cNvPr id="1071" name="Screenshot 2024-06-09 alle 19.06.40.png" descr="Screenshot 2024-06-09 alle 19.06.40.png"/>
          <p:cNvPicPr>
            <a:picLocks noChangeAspect="1"/>
          </p:cNvPicPr>
          <p:nvPr/>
        </p:nvPicPr>
        <p:blipFill>
          <a:blip r:embed="rId3"/>
          <a:stretch>
            <a:fillRect/>
          </a:stretch>
        </p:blipFill>
        <p:spPr>
          <a:xfrm>
            <a:off x="6772674" y="6542969"/>
            <a:ext cx="17167150" cy="6456505"/>
          </a:xfrm>
          <a:prstGeom prst="rect">
            <a:avLst/>
          </a:prstGeom>
          <a:ln w="12700">
            <a:miter lim="400000"/>
          </a:ln>
        </p:spPr>
      </p:pic>
      <p:sp>
        <p:nvSpPr>
          <p:cNvPr id="1072" name="Spontaneous breathing: T-piece"/>
          <p:cNvSpPr txBox="1"/>
          <p:nvPr/>
        </p:nvSpPr>
        <p:spPr>
          <a:xfrm>
            <a:off x="1275760" y="9493345"/>
            <a:ext cx="4553103" cy="5557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2400">
                <a:solidFill>
                  <a:srgbClr val="FF2600"/>
                </a:solidFill>
                <a:latin typeface="Canela Text Regular"/>
                <a:ea typeface="Canela Text Regular"/>
                <a:cs typeface="Canela Text Regular"/>
                <a:sym typeface="Canela Text Regular"/>
              </a:defRPr>
            </a:lvl1pPr>
          </a:lstStyle>
          <a:p>
            <a:r>
              <a:t>Spontaneous breathing: T-piece</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8" fill="hold" grpId="1" nodeType="clickEffect">
                                  <p:stCondLst>
                                    <p:cond delay="0"/>
                                  </p:stCondLst>
                                  <p:iterate>
                                    <p:tmAbs val="0"/>
                                  </p:iterate>
                                  <p:childTnLst>
                                    <p:set>
                                      <p:cBhvr>
                                        <p:cTn id="6" fill="hold"/>
                                        <p:tgtEl>
                                          <p:spTgt spid="1068"/>
                                        </p:tgtEl>
                                        <p:attrNameLst>
                                          <p:attrName>style.visibility</p:attrName>
                                        </p:attrNameLst>
                                      </p:cBhvr>
                                      <p:to>
                                        <p:strVal val="visible"/>
                                      </p:to>
                                    </p:set>
                                    <p:anim calcmode="lin" valueType="num">
                                      <p:cBhvr>
                                        <p:cTn id="7" dur="1000" fill="hold"/>
                                        <p:tgtEl>
                                          <p:spTgt spid="1068"/>
                                        </p:tgtEl>
                                        <p:attrNameLst>
                                          <p:attrName>ppt_x</p:attrName>
                                        </p:attrNameLst>
                                      </p:cBhvr>
                                      <p:tavLst>
                                        <p:tav tm="0">
                                          <p:val>
                                            <p:strVal val="0-#ppt_w/2"/>
                                          </p:val>
                                        </p:tav>
                                        <p:tav tm="100000">
                                          <p:val>
                                            <p:strVal val="#ppt_x"/>
                                          </p:val>
                                        </p:tav>
                                      </p:tavLst>
                                    </p:anim>
                                    <p:anim calcmode="lin" valueType="num">
                                      <p:cBhvr>
                                        <p:cTn id="8" dur="1000" fill="hold"/>
                                        <p:tgtEl>
                                          <p:spTgt spid="106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8" fill="hold" grpId="2" nodeType="clickEffect">
                                  <p:stCondLst>
                                    <p:cond delay="0"/>
                                  </p:stCondLst>
                                  <p:iterate>
                                    <p:tmAbs val="0"/>
                                  </p:iterate>
                                  <p:childTnLst>
                                    <p:set>
                                      <p:cBhvr>
                                        <p:cTn id="12" fill="hold"/>
                                        <p:tgtEl>
                                          <p:spTgt spid="1071"/>
                                        </p:tgtEl>
                                        <p:attrNameLst>
                                          <p:attrName>style.visibility</p:attrName>
                                        </p:attrNameLst>
                                      </p:cBhvr>
                                      <p:to>
                                        <p:strVal val="visible"/>
                                      </p:to>
                                    </p:set>
                                    <p:anim calcmode="lin" valueType="num">
                                      <p:cBhvr>
                                        <p:cTn id="13" dur="1750" fill="hold"/>
                                        <p:tgtEl>
                                          <p:spTgt spid="1071"/>
                                        </p:tgtEl>
                                        <p:attrNameLst>
                                          <p:attrName>ppt_x</p:attrName>
                                        </p:attrNameLst>
                                      </p:cBhvr>
                                      <p:tavLst>
                                        <p:tav tm="0">
                                          <p:val>
                                            <p:strVal val="0-#ppt_w/2"/>
                                          </p:val>
                                        </p:tav>
                                        <p:tav tm="100000">
                                          <p:val>
                                            <p:strVal val="#ppt_x"/>
                                          </p:val>
                                        </p:tav>
                                      </p:tavLst>
                                    </p:anim>
                                    <p:anim calcmode="lin" valueType="num">
                                      <p:cBhvr>
                                        <p:cTn id="14" dur="1750" fill="hold"/>
                                        <p:tgtEl>
                                          <p:spTgt spid="107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3" nodeType="clickEffect">
                                  <p:stCondLst>
                                    <p:cond delay="0"/>
                                  </p:stCondLst>
                                  <p:iterate>
                                    <p:tmAbs val="0"/>
                                  </p:iterate>
                                  <p:childTnLst>
                                    <p:set>
                                      <p:cBhvr>
                                        <p:cTn id="18" fill="hold"/>
                                        <p:tgtEl>
                                          <p:spTgt spid="1072"/>
                                        </p:tgtEl>
                                        <p:attrNameLst>
                                          <p:attrName>style.visibility</p:attrName>
                                        </p:attrNameLst>
                                      </p:cBhvr>
                                      <p:to>
                                        <p:strVal val="visible"/>
                                      </p:to>
                                    </p:set>
                                    <p:anim calcmode="lin" valueType="num">
                                      <p:cBhvr>
                                        <p:cTn id="19" dur="1000" fill="hold"/>
                                        <p:tgtEl>
                                          <p:spTgt spid="1072"/>
                                        </p:tgtEl>
                                        <p:attrNameLst>
                                          <p:attrName>ppt_x</p:attrName>
                                        </p:attrNameLst>
                                      </p:cBhvr>
                                      <p:tavLst>
                                        <p:tav tm="0">
                                          <p:val>
                                            <p:strVal val="0-#ppt_w/2"/>
                                          </p:val>
                                        </p:tav>
                                        <p:tav tm="100000">
                                          <p:val>
                                            <p:strVal val="#ppt_x"/>
                                          </p:val>
                                        </p:tav>
                                      </p:tavLst>
                                    </p:anim>
                                    <p:anim calcmode="lin" valueType="num">
                                      <p:cBhvr>
                                        <p:cTn id="20" dur="1000" fill="hold"/>
                                        <p:tgtEl>
                                          <p:spTgt spid="10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8" grpId="1" animBg="1" advAuto="0"/>
      <p:bldP spid="1071" grpId="2" animBg="1" advAuto="0"/>
      <p:bldP spid="1072" grpId="3" animBg="1" advAuto="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6" name="Rettangolo"/>
          <p:cNvSpPr/>
          <p:nvPr/>
        </p:nvSpPr>
        <p:spPr>
          <a:xfrm>
            <a:off x="186039" y="290325"/>
            <a:ext cx="24011922"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077" name="The Diaphragm: Patient-Ventilator asynchrony"/>
          <p:cNvSpPr txBox="1"/>
          <p:nvPr/>
        </p:nvSpPr>
        <p:spPr>
          <a:xfrm>
            <a:off x="439085" y="458219"/>
            <a:ext cx="11822278"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i="1">
                <a:solidFill>
                  <a:srgbClr val="FFFFFF"/>
                </a:solidFill>
                <a:latin typeface="Canela Text Bold"/>
                <a:ea typeface="Canela Text Bold"/>
                <a:cs typeface="Canela Text Bold"/>
                <a:sym typeface="Canela Text Bold"/>
              </a:defRPr>
            </a:lvl1pPr>
          </a:lstStyle>
          <a:p>
            <a:r>
              <a:t>The Diaphragm: Patient-Ventilator asynchrony</a:t>
            </a:r>
          </a:p>
        </p:txBody>
      </p:sp>
      <p:pic>
        <p:nvPicPr>
          <p:cNvPr id="1078" name="Screenshot 2024-06-09 alle 19.28.18.png" descr="Screenshot 2024-06-09 alle 19.28.18.png"/>
          <p:cNvPicPr>
            <a:picLocks noChangeAspect="1"/>
          </p:cNvPicPr>
          <p:nvPr/>
        </p:nvPicPr>
        <p:blipFill>
          <a:blip r:embed="rId3"/>
          <a:stretch>
            <a:fillRect/>
          </a:stretch>
        </p:blipFill>
        <p:spPr>
          <a:xfrm>
            <a:off x="2429780" y="4061677"/>
            <a:ext cx="19524440" cy="7421446"/>
          </a:xfrm>
          <a:prstGeom prst="rect">
            <a:avLst/>
          </a:prstGeom>
          <a:ln w="12700">
            <a:miter lim="400000"/>
          </a:ln>
        </p:spPr>
      </p:pic>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2" name="Testo elenco puntato diapositiva"/>
          <p:cNvSpPr txBox="1">
            <a:spLocks noGrp="1"/>
          </p:cNvSpPr>
          <p:nvPr>
            <p:ph type="body" idx="1"/>
          </p:nvPr>
        </p:nvSpPr>
        <p:spPr>
          <a:prstGeom prst="rect">
            <a:avLst/>
          </a:prstGeom>
        </p:spPr>
        <p:txBody>
          <a:bodyPr/>
          <a:lstStyle/>
          <a:p>
            <a:endParaRPr/>
          </a:p>
        </p:txBody>
      </p:sp>
      <p:sp>
        <p:nvSpPr>
          <p:cNvPr id="1083" name="Rettangolo"/>
          <p:cNvSpPr/>
          <p:nvPr/>
        </p:nvSpPr>
        <p:spPr>
          <a:xfrm>
            <a:off x="636297" y="399528"/>
            <a:ext cx="23207580" cy="1436152"/>
          </a:xfrm>
          <a:prstGeom prst="rect">
            <a:avLst/>
          </a:prstGeom>
          <a:solidFill>
            <a:srgbClr val="3A87FE"/>
          </a:solidFill>
          <a:ln w="12700">
            <a:miter lim="400000"/>
          </a:ln>
        </p:spPr>
        <p:txBody>
          <a:bodyPr lIns="50800" tIns="50800" rIns="50800" bIns="50800" anchor="ctr"/>
          <a:lstStyle/>
          <a:p>
            <a:pPr algn="ctr" defTabSz="825500">
              <a:lnSpc>
                <a:spcPct val="100000"/>
              </a:lnSpc>
              <a:spcBef>
                <a:spcPts val="0"/>
              </a:spcBef>
              <a:defRPr sz="3200">
                <a:solidFill>
                  <a:srgbClr val="0042A9"/>
                </a:solidFill>
                <a:latin typeface="Helvetica Neue Medium"/>
                <a:ea typeface="Helvetica Neue Medium"/>
                <a:cs typeface="Helvetica Neue Medium"/>
                <a:sym typeface="Helvetica Neue Medium"/>
              </a:defRPr>
            </a:pPr>
            <a:endParaRPr/>
          </a:p>
        </p:txBody>
      </p:sp>
      <p:sp>
        <p:nvSpPr>
          <p:cNvPr id="1084" name="The Diaphragm: Patient-Ventilator asynchrony"/>
          <p:cNvSpPr txBox="1"/>
          <p:nvPr/>
        </p:nvSpPr>
        <p:spPr>
          <a:xfrm>
            <a:off x="1067959" y="612651"/>
            <a:ext cx="12886640"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rPr dirty="0"/>
              <a:t>The Diaphragm: Patient-Ventilator asynchrony</a:t>
            </a:r>
          </a:p>
        </p:txBody>
      </p:sp>
      <p:pic>
        <p:nvPicPr>
          <p:cNvPr id="1085" name="Screenshot 2024-08-24 alle 19.00.35.png" descr="Screenshot 2024-08-24 alle 19.00.35.png"/>
          <p:cNvPicPr>
            <a:picLocks noChangeAspect="1"/>
          </p:cNvPicPr>
          <p:nvPr/>
        </p:nvPicPr>
        <p:blipFill>
          <a:blip r:embed="rId2"/>
          <a:stretch>
            <a:fillRect/>
          </a:stretch>
        </p:blipFill>
        <p:spPr>
          <a:xfrm>
            <a:off x="5758156" y="623588"/>
            <a:ext cx="12963861" cy="12915965"/>
          </a:xfrm>
          <a:prstGeom prst="rect">
            <a:avLst/>
          </a:prstGeom>
          <a:ln w="12700">
            <a:miter lim="400000"/>
          </a:ln>
        </p:spPr>
      </p:pic>
      <p:sp>
        <p:nvSpPr>
          <p:cNvPr id="1086" name="Rettangolo"/>
          <p:cNvSpPr/>
          <p:nvPr/>
        </p:nvSpPr>
        <p:spPr>
          <a:xfrm>
            <a:off x="13505512" y="1600058"/>
            <a:ext cx="4973698" cy="2445034"/>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87" name="Rettangolo"/>
          <p:cNvSpPr/>
          <p:nvPr/>
        </p:nvSpPr>
        <p:spPr>
          <a:xfrm>
            <a:off x="13505512" y="3962117"/>
            <a:ext cx="4973698" cy="2445033"/>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88" name="Rettangolo"/>
          <p:cNvSpPr/>
          <p:nvPr/>
        </p:nvSpPr>
        <p:spPr>
          <a:xfrm>
            <a:off x="13505512" y="6273587"/>
            <a:ext cx="4973698" cy="2445034"/>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89" name="Rettangolo"/>
          <p:cNvSpPr/>
          <p:nvPr/>
        </p:nvSpPr>
        <p:spPr>
          <a:xfrm>
            <a:off x="13505512" y="8769792"/>
            <a:ext cx="4973698" cy="2445034"/>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090" name="Rettangolo"/>
          <p:cNvSpPr/>
          <p:nvPr/>
        </p:nvSpPr>
        <p:spPr>
          <a:xfrm>
            <a:off x="13505512" y="11163972"/>
            <a:ext cx="4973698" cy="2445033"/>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xit" fill="hold" grpId="1" nodeType="clickEffect">
                                  <p:stCondLst>
                                    <p:cond delay="0"/>
                                  </p:stCondLst>
                                  <p:iterate>
                                    <p:tmAbs val="0"/>
                                  </p:iterate>
                                  <p:childTnLst>
                                    <p:animEffect transition="out" filter="fade">
                                      <p:cBhvr>
                                        <p:cTn id="6" dur="1000" fill="hold"/>
                                        <p:tgtEl>
                                          <p:spTgt spid="1086"/>
                                        </p:tgtEl>
                                      </p:cBhvr>
                                    </p:animEffect>
                                    <p:set>
                                      <p:cBhvr>
                                        <p:cTn id="7" fill="hold">
                                          <p:stCondLst>
                                            <p:cond delay="999"/>
                                          </p:stCondLst>
                                        </p:cTn>
                                        <p:tgtEl>
                                          <p:spTgt spid="108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fill="hold" grpId="2" nodeType="clickEffect">
                                  <p:stCondLst>
                                    <p:cond delay="0"/>
                                  </p:stCondLst>
                                  <p:iterate>
                                    <p:tmAbs val="0"/>
                                  </p:iterate>
                                  <p:childTnLst>
                                    <p:animEffect transition="out" filter="fade">
                                      <p:cBhvr>
                                        <p:cTn id="11" dur="1000" fill="hold"/>
                                        <p:tgtEl>
                                          <p:spTgt spid="1087"/>
                                        </p:tgtEl>
                                      </p:cBhvr>
                                    </p:animEffect>
                                    <p:set>
                                      <p:cBhvr>
                                        <p:cTn id="12" fill="hold">
                                          <p:stCondLst>
                                            <p:cond delay="999"/>
                                          </p:stCondLst>
                                        </p:cTn>
                                        <p:tgtEl>
                                          <p:spTgt spid="108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fill="hold" grpId="3" nodeType="clickEffect">
                                  <p:stCondLst>
                                    <p:cond delay="0"/>
                                  </p:stCondLst>
                                  <p:iterate>
                                    <p:tmAbs val="0"/>
                                  </p:iterate>
                                  <p:childTnLst>
                                    <p:animEffect transition="out" filter="fade">
                                      <p:cBhvr>
                                        <p:cTn id="16" dur="1000" fill="hold"/>
                                        <p:tgtEl>
                                          <p:spTgt spid="1088"/>
                                        </p:tgtEl>
                                      </p:cBhvr>
                                    </p:animEffect>
                                    <p:set>
                                      <p:cBhvr>
                                        <p:cTn id="17" fill="hold">
                                          <p:stCondLst>
                                            <p:cond delay="999"/>
                                          </p:stCondLst>
                                        </p:cTn>
                                        <p:tgtEl>
                                          <p:spTgt spid="108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fill="hold" grpId="4" nodeType="clickEffect">
                                  <p:stCondLst>
                                    <p:cond delay="0"/>
                                  </p:stCondLst>
                                  <p:iterate>
                                    <p:tmAbs val="0"/>
                                  </p:iterate>
                                  <p:childTnLst>
                                    <p:animEffect transition="out" filter="fade">
                                      <p:cBhvr>
                                        <p:cTn id="21" dur="1000" fill="hold"/>
                                        <p:tgtEl>
                                          <p:spTgt spid="1089"/>
                                        </p:tgtEl>
                                      </p:cBhvr>
                                    </p:animEffect>
                                    <p:set>
                                      <p:cBhvr>
                                        <p:cTn id="22" fill="hold">
                                          <p:stCondLst>
                                            <p:cond delay="999"/>
                                          </p:stCondLst>
                                        </p:cTn>
                                        <p:tgtEl>
                                          <p:spTgt spid="108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fill="hold" grpId="5" nodeType="clickEffect">
                                  <p:stCondLst>
                                    <p:cond delay="0"/>
                                  </p:stCondLst>
                                  <p:iterate>
                                    <p:tmAbs val="0"/>
                                  </p:iterate>
                                  <p:childTnLst>
                                    <p:animEffect transition="out" filter="fade">
                                      <p:cBhvr>
                                        <p:cTn id="26" dur="1000" fill="hold"/>
                                        <p:tgtEl>
                                          <p:spTgt spid="1090"/>
                                        </p:tgtEl>
                                      </p:cBhvr>
                                    </p:animEffect>
                                    <p:set>
                                      <p:cBhvr>
                                        <p:cTn id="27" fill="hold">
                                          <p:stCondLst>
                                            <p:cond delay="999"/>
                                          </p:stCondLst>
                                        </p:cTn>
                                        <p:tgtEl>
                                          <p:spTgt spid="109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6" grpId="1" animBg="1" advAuto="0"/>
      <p:bldP spid="1087" grpId="2" animBg="1" advAuto="0"/>
      <p:bldP spid="1088" grpId="3" animBg="1" advAuto="0"/>
      <p:bldP spid="1089" grpId="4" animBg="1" advAuto="0"/>
      <p:bldP spid="1090" grpId="5" animBg="1" advAuto="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egnaposto testo 3">
            <a:extLst>
              <a:ext uri="{FF2B5EF4-FFF2-40B4-BE49-F238E27FC236}">
                <a16:creationId xmlns:a16="http://schemas.microsoft.com/office/drawing/2014/main" id="{4AB250E1-636B-9708-D4F0-F81C2F7DC353}"/>
              </a:ext>
            </a:extLst>
          </p:cNvPr>
          <p:cNvSpPr>
            <a:spLocks noGrp="1"/>
          </p:cNvSpPr>
          <p:nvPr>
            <p:ph type="body" idx="1"/>
          </p:nvPr>
        </p:nvSpPr>
        <p:spPr/>
        <p:txBody>
          <a:bodyPr/>
          <a:lstStyle/>
          <a:p>
            <a:r>
              <a:rPr lang="it-IT" dirty="0">
                <a:latin typeface="Times New Roman" panose="02020603050405020304" pitchFamily="18" charset="0"/>
                <a:cs typeface="Times New Roman" panose="02020603050405020304" pitchFamily="18" charset="0"/>
              </a:rPr>
              <a:t>Ventilazione meccanica:</a:t>
            </a:r>
          </a:p>
          <a:p>
            <a:r>
              <a:rPr lang="it-IT" dirty="0">
                <a:latin typeface="Times New Roman" panose="02020603050405020304" pitchFamily="18" charset="0"/>
                <a:cs typeface="Times New Roman" panose="02020603050405020304" pitchFamily="18" charset="0"/>
              </a:rPr>
              <a:t>Atrofia e disfunzione frequentemente osservate nei pazienti ventilati meccanicamente;</a:t>
            </a:r>
          </a:p>
          <a:p>
            <a:r>
              <a:rPr lang="it-IT" dirty="0">
                <a:latin typeface="Times New Roman" panose="02020603050405020304" pitchFamily="18" charset="0"/>
                <a:cs typeface="Times New Roman" panose="02020603050405020304" pitchFamily="18" charset="0"/>
              </a:rPr>
              <a:t>Associate a svezzamento difficile, durata prolungata della ventilazione meccanica, complicanze quali </a:t>
            </a:r>
            <a:r>
              <a:rPr lang="it-IT" dirty="0" err="1">
                <a:latin typeface="Times New Roman" panose="02020603050405020304" pitchFamily="18" charset="0"/>
                <a:cs typeface="Times New Roman" panose="02020603050405020304" pitchFamily="18" charset="0"/>
              </a:rPr>
              <a:t>reintubazione</a:t>
            </a:r>
            <a:r>
              <a:rPr lang="it-IT" dirty="0">
                <a:latin typeface="Times New Roman" panose="02020603050405020304" pitchFamily="18" charset="0"/>
                <a:cs typeface="Times New Roman" panose="02020603050405020304" pitchFamily="18" charset="0"/>
              </a:rPr>
              <a:t>, tracheostomia e mortalità.</a:t>
            </a:r>
          </a:p>
        </p:txBody>
      </p:sp>
      <p:sp>
        <p:nvSpPr>
          <p:cNvPr id="5" name="Rettangolo">
            <a:extLst>
              <a:ext uri="{FF2B5EF4-FFF2-40B4-BE49-F238E27FC236}">
                <a16:creationId xmlns:a16="http://schemas.microsoft.com/office/drawing/2014/main" id="{96CB179E-D525-0BF0-B622-883439385689}"/>
              </a:ext>
            </a:extLst>
          </p:cNvPr>
          <p:cNvSpPr/>
          <p:nvPr/>
        </p:nvSpPr>
        <p:spPr>
          <a:xfrm>
            <a:off x="636297" y="399528"/>
            <a:ext cx="23207580" cy="1436152"/>
          </a:xfrm>
          <a:prstGeom prst="rect">
            <a:avLst/>
          </a:prstGeom>
          <a:solidFill>
            <a:srgbClr val="3A87FE"/>
          </a:solidFill>
          <a:ln w="12700">
            <a:miter lim="400000"/>
          </a:ln>
        </p:spPr>
        <p:txBody>
          <a:bodyPr lIns="50800" tIns="50800" rIns="50800" bIns="50800" anchor="ctr"/>
          <a:lstStyle/>
          <a:p>
            <a:pPr algn="ctr" defTabSz="825500">
              <a:lnSpc>
                <a:spcPct val="100000"/>
              </a:lnSpc>
              <a:spcBef>
                <a:spcPts val="0"/>
              </a:spcBef>
              <a:defRPr sz="3200">
                <a:solidFill>
                  <a:srgbClr val="0042A9"/>
                </a:solidFill>
                <a:latin typeface="Helvetica Neue Medium"/>
                <a:ea typeface="Helvetica Neue Medium"/>
                <a:cs typeface="Helvetica Neue Medium"/>
                <a:sym typeface="Helvetica Neue Medium"/>
              </a:defRPr>
            </a:pPr>
            <a:endParaRPr/>
          </a:p>
        </p:txBody>
      </p:sp>
      <p:sp>
        <p:nvSpPr>
          <p:cNvPr id="6" name="The Diaphragm: Patient-Ventilator asynchrony">
            <a:extLst>
              <a:ext uri="{FF2B5EF4-FFF2-40B4-BE49-F238E27FC236}">
                <a16:creationId xmlns:a16="http://schemas.microsoft.com/office/drawing/2014/main" id="{8D67DA21-55E6-F5BB-6DBC-F9B0EBA60F80}"/>
              </a:ext>
            </a:extLst>
          </p:cNvPr>
          <p:cNvSpPr txBox="1"/>
          <p:nvPr/>
        </p:nvSpPr>
        <p:spPr>
          <a:xfrm>
            <a:off x="1067959" y="733908"/>
            <a:ext cx="9582752" cy="7673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rPr lang="it-IT" dirty="0"/>
              <a:t>DUS: </a:t>
            </a:r>
            <a:r>
              <a:rPr lang="it-IT" dirty="0" err="1"/>
              <a:t>choice</a:t>
            </a:r>
            <a:r>
              <a:rPr lang="it-IT" dirty="0"/>
              <a:t> of </a:t>
            </a:r>
            <a:r>
              <a:rPr lang="it-IT" dirty="0" err="1"/>
              <a:t>inspiratory</a:t>
            </a:r>
            <a:r>
              <a:rPr lang="it-IT" dirty="0"/>
              <a:t> pressure</a:t>
            </a:r>
            <a:endParaRPr dirty="0"/>
          </a:p>
        </p:txBody>
      </p:sp>
    </p:spTree>
    <p:extLst>
      <p:ext uri="{BB962C8B-B14F-4D97-AF65-F5344CB8AC3E}">
        <p14:creationId xmlns:p14="http://schemas.microsoft.com/office/powerpoint/2010/main" val="1010669289"/>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6407FCD1-D791-1C64-6BB8-538E10A074A9}"/>
              </a:ext>
            </a:extLst>
          </p:cNvPr>
          <p:cNvPicPr>
            <a:picLocks noChangeAspect="1"/>
          </p:cNvPicPr>
          <p:nvPr/>
        </p:nvPicPr>
        <p:blipFill>
          <a:blip r:embed="rId2"/>
          <a:stretch>
            <a:fillRect/>
          </a:stretch>
        </p:blipFill>
        <p:spPr>
          <a:xfrm>
            <a:off x="246322" y="564984"/>
            <a:ext cx="14337134" cy="3135146"/>
          </a:xfrm>
          <a:prstGeom prst="rect">
            <a:avLst/>
          </a:prstGeom>
        </p:spPr>
      </p:pic>
      <p:pic>
        <p:nvPicPr>
          <p:cNvPr id="7" name="Immagine 6">
            <a:extLst>
              <a:ext uri="{FF2B5EF4-FFF2-40B4-BE49-F238E27FC236}">
                <a16:creationId xmlns:a16="http://schemas.microsoft.com/office/drawing/2014/main" id="{6748C935-CB62-D584-2416-A881AEC8C217}"/>
              </a:ext>
            </a:extLst>
          </p:cNvPr>
          <p:cNvPicPr>
            <a:picLocks noChangeAspect="1"/>
          </p:cNvPicPr>
          <p:nvPr/>
        </p:nvPicPr>
        <p:blipFill>
          <a:blip r:embed="rId3"/>
          <a:stretch>
            <a:fillRect/>
          </a:stretch>
        </p:blipFill>
        <p:spPr>
          <a:xfrm>
            <a:off x="12844130" y="3859427"/>
            <a:ext cx="10832805" cy="6880490"/>
          </a:xfrm>
          <a:prstGeom prst="rect">
            <a:avLst/>
          </a:prstGeom>
        </p:spPr>
      </p:pic>
      <p:sp>
        <p:nvSpPr>
          <p:cNvPr id="8" name="CasellaDiTesto 7">
            <a:extLst>
              <a:ext uri="{FF2B5EF4-FFF2-40B4-BE49-F238E27FC236}">
                <a16:creationId xmlns:a16="http://schemas.microsoft.com/office/drawing/2014/main" id="{32A6D3D2-B826-A13D-D1C3-100987267BBB}"/>
              </a:ext>
            </a:extLst>
          </p:cNvPr>
          <p:cNvSpPr txBox="1"/>
          <p:nvPr/>
        </p:nvSpPr>
        <p:spPr>
          <a:xfrm>
            <a:off x="707065" y="5254361"/>
            <a:ext cx="12546419" cy="63119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r>
              <a:rPr lang="it-IT" dirty="0">
                <a:latin typeface="Times New Roman" panose="02020603050405020304" pitchFamily="18" charset="0"/>
                <a:cs typeface="Times New Roman" panose="02020603050405020304" pitchFamily="18" charset="0"/>
              </a:rPr>
              <a:t>D </a:t>
            </a:r>
            <a:r>
              <a:rPr lang="it-IT" dirty="0" err="1">
                <a:latin typeface="Times New Roman" panose="02020603050405020304" pitchFamily="18" charset="0"/>
                <a:cs typeface="Times New Roman" panose="02020603050405020304" pitchFamily="18" charset="0"/>
              </a:rPr>
              <a:t>thickness</a:t>
            </a:r>
            <a:r>
              <a:rPr lang="it-IT" dirty="0">
                <a:latin typeface="Times New Roman" panose="02020603050405020304" pitchFamily="18" charset="0"/>
                <a:cs typeface="Times New Roman" panose="02020603050405020304" pitchFamily="18" charset="0"/>
              </a:rPr>
              <a:t> easy to </a:t>
            </a:r>
            <a:r>
              <a:rPr lang="it-IT" dirty="0" err="1">
                <a:latin typeface="Times New Roman" panose="02020603050405020304" pitchFamily="18" charset="0"/>
                <a:cs typeface="Times New Roman" panose="02020603050405020304" pitchFamily="18" charset="0"/>
              </a:rPr>
              <a:t>measure</a:t>
            </a:r>
            <a:r>
              <a:rPr lang="it-IT" dirty="0">
                <a:latin typeface="Times New Roman" panose="02020603050405020304" pitchFamily="18" charset="0"/>
                <a:cs typeface="Times New Roman" panose="02020603050405020304" pitchFamily="18" charset="0"/>
              </a:rPr>
              <a:t>.</a:t>
            </a:r>
          </a:p>
          <a:p>
            <a:r>
              <a:rPr lang="it-IT" dirty="0" err="1">
                <a:latin typeface="Times New Roman" panose="02020603050405020304" pitchFamily="18" charset="0"/>
                <a:cs typeface="Times New Roman" panose="02020603050405020304" pitchFamily="18" charset="0"/>
              </a:rPr>
              <a:t>Thinning</a:t>
            </a:r>
            <a:r>
              <a:rPr lang="it-IT" dirty="0">
                <a:latin typeface="Times New Roman" panose="02020603050405020304" pitchFamily="18" charset="0"/>
                <a:cs typeface="Times New Roman" panose="02020603050405020304" pitchFamily="18" charset="0"/>
              </a:rPr>
              <a:t> </a:t>
            </a:r>
            <a:r>
              <a:rPr lang="it-IT" dirty="0" err="1">
                <a:latin typeface="Times New Roman" panose="02020603050405020304" pitchFamily="18" charset="0"/>
                <a:cs typeface="Times New Roman" panose="02020603050405020304" pitchFamily="18" charset="0"/>
              </a:rPr>
              <a:t>begins</a:t>
            </a:r>
            <a:r>
              <a:rPr lang="it-IT" dirty="0">
                <a:latin typeface="Times New Roman" panose="02020603050405020304" pitchFamily="18" charset="0"/>
                <a:cs typeface="Times New Roman" panose="02020603050405020304" pitchFamily="18" charset="0"/>
              </a:rPr>
              <a:t> 48 hours after </a:t>
            </a:r>
            <a:r>
              <a:rPr lang="it-IT" dirty="0" err="1">
                <a:latin typeface="Times New Roman" panose="02020603050405020304" pitchFamily="18" charset="0"/>
                <a:cs typeface="Times New Roman" panose="02020603050405020304" pitchFamily="18" charset="0"/>
              </a:rPr>
              <a:t>invitation</a:t>
            </a:r>
            <a:r>
              <a:rPr lang="it-IT" dirty="0">
                <a:latin typeface="Times New Roman" panose="02020603050405020304" pitchFamily="18" charset="0"/>
                <a:cs typeface="Times New Roman" panose="02020603050405020304" pitchFamily="18" charset="0"/>
              </a:rPr>
              <a:t> of MV.</a:t>
            </a:r>
          </a:p>
          <a:p>
            <a:r>
              <a:rPr lang="it-IT" dirty="0" err="1">
                <a:latin typeface="Times New Roman" panose="02020603050405020304" pitchFamily="18" charset="0"/>
                <a:cs typeface="Times New Roman" panose="02020603050405020304" pitchFamily="18" charset="0"/>
              </a:rPr>
              <a:t>Average</a:t>
            </a:r>
            <a:r>
              <a:rPr lang="it-IT" dirty="0">
                <a:latin typeface="Times New Roman" panose="02020603050405020304" pitchFamily="18" charset="0"/>
                <a:cs typeface="Times New Roman" panose="02020603050405020304" pitchFamily="18" charset="0"/>
              </a:rPr>
              <a:t> </a:t>
            </a:r>
            <a:r>
              <a:rPr lang="it-IT" dirty="0" err="1">
                <a:latin typeface="Times New Roman" panose="02020603050405020304" pitchFamily="18" charset="0"/>
                <a:cs typeface="Times New Roman" panose="02020603050405020304" pitchFamily="18" charset="0"/>
              </a:rPr>
              <a:t>daily</a:t>
            </a:r>
            <a:r>
              <a:rPr lang="it-IT" dirty="0">
                <a:latin typeface="Times New Roman" panose="02020603050405020304" pitchFamily="18" charset="0"/>
                <a:cs typeface="Times New Roman" panose="02020603050405020304" pitchFamily="18" charset="0"/>
              </a:rPr>
              <a:t> </a:t>
            </a:r>
            <a:r>
              <a:rPr lang="it-IT" dirty="0" err="1">
                <a:latin typeface="Times New Roman" panose="02020603050405020304" pitchFamily="18" charset="0"/>
                <a:cs typeface="Times New Roman" panose="02020603050405020304" pitchFamily="18" charset="0"/>
              </a:rPr>
              <a:t>thinning</a:t>
            </a:r>
            <a:r>
              <a:rPr lang="it-IT" dirty="0">
                <a:latin typeface="Times New Roman" panose="02020603050405020304" pitchFamily="18" charset="0"/>
                <a:cs typeface="Times New Roman" panose="02020603050405020304" pitchFamily="18" charset="0"/>
              </a:rPr>
              <a:t> rate: 6%.</a:t>
            </a:r>
          </a:p>
          <a:p>
            <a:r>
              <a:rPr lang="it-IT" dirty="0" err="1">
                <a:latin typeface="Times New Roman" panose="02020603050405020304" pitchFamily="18" charset="0"/>
                <a:cs typeface="Times New Roman" panose="02020603050405020304" pitchFamily="18" charset="0"/>
              </a:rPr>
              <a:t>Unclear</a:t>
            </a:r>
            <a:r>
              <a:rPr lang="it-IT" dirty="0">
                <a:latin typeface="Times New Roman" panose="02020603050405020304" pitchFamily="18" charset="0"/>
                <a:cs typeface="Times New Roman" panose="02020603050405020304" pitchFamily="18" charset="0"/>
              </a:rPr>
              <a:t> </a:t>
            </a:r>
            <a:r>
              <a:rPr lang="it-IT" dirty="0" err="1">
                <a:latin typeface="Times New Roman" panose="02020603050405020304" pitchFamily="18" charset="0"/>
                <a:cs typeface="Times New Roman" panose="02020603050405020304" pitchFamily="18" charset="0"/>
              </a:rPr>
              <a:t>if</a:t>
            </a:r>
            <a:r>
              <a:rPr lang="it-IT" dirty="0">
                <a:latin typeface="Times New Roman" panose="02020603050405020304" pitchFamily="18" charset="0"/>
                <a:cs typeface="Times New Roman" panose="02020603050405020304" pitchFamily="18" charset="0"/>
              </a:rPr>
              <a:t> </a:t>
            </a:r>
            <a:r>
              <a:rPr lang="it-IT" dirty="0" err="1">
                <a:latin typeface="Times New Roman" panose="02020603050405020304" pitchFamily="18" charset="0"/>
                <a:cs typeface="Times New Roman" panose="02020603050405020304" pitchFamily="18" charset="0"/>
              </a:rPr>
              <a:t>thinning</a:t>
            </a:r>
            <a:r>
              <a:rPr lang="it-IT" dirty="0">
                <a:latin typeface="Times New Roman" panose="02020603050405020304" pitchFamily="18" charset="0"/>
                <a:cs typeface="Times New Roman" panose="02020603050405020304" pitchFamily="18" charset="0"/>
              </a:rPr>
              <a:t> </a:t>
            </a:r>
            <a:r>
              <a:rPr lang="it-IT" dirty="0" err="1">
                <a:latin typeface="Times New Roman" panose="02020603050405020304" pitchFamily="18" charset="0"/>
                <a:cs typeface="Times New Roman" panose="02020603050405020304" pitchFamily="18" charset="0"/>
              </a:rPr>
              <a:t>correlates</a:t>
            </a:r>
            <a:r>
              <a:rPr lang="it-IT" dirty="0">
                <a:latin typeface="Times New Roman" panose="02020603050405020304" pitchFamily="18" charset="0"/>
                <a:cs typeface="Times New Roman" panose="02020603050405020304" pitchFamily="18" charset="0"/>
              </a:rPr>
              <a:t> with D </a:t>
            </a:r>
            <a:r>
              <a:rPr lang="it-IT" dirty="0" err="1">
                <a:latin typeface="Times New Roman" panose="02020603050405020304" pitchFamily="18" charset="0"/>
                <a:cs typeface="Times New Roman" panose="02020603050405020304" pitchFamily="18" charset="0"/>
              </a:rPr>
              <a:t>strength</a:t>
            </a:r>
            <a:r>
              <a:rPr lang="it-IT" dirty="0">
                <a:latin typeface="Times New Roman" panose="02020603050405020304" pitchFamily="18" charset="0"/>
                <a:cs typeface="Times New Roman" panose="02020603050405020304" pitchFamily="18" charset="0"/>
              </a:rPr>
              <a:t>.</a:t>
            </a:r>
          </a:p>
          <a:p>
            <a:r>
              <a:rPr lang="it-IT" dirty="0">
                <a:latin typeface="Times New Roman" panose="02020603050405020304" pitchFamily="18" charset="0"/>
                <a:cs typeface="Times New Roman" panose="02020603050405020304" pitchFamily="18" charset="0"/>
              </a:rPr>
              <a:t>Quick </a:t>
            </a:r>
            <a:r>
              <a:rPr lang="it-IT" dirty="0" err="1">
                <a:latin typeface="Times New Roman" panose="02020603050405020304" pitchFamily="18" charset="0"/>
                <a:cs typeface="Times New Roman" panose="02020603050405020304" pitchFamily="18" charset="0"/>
              </a:rPr>
              <a:t>examination</a:t>
            </a:r>
            <a:r>
              <a:rPr lang="it-IT" dirty="0">
                <a:latin typeface="Times New Roman" panose="02020603050405020304" pitchFamily="18" charset="0"/>
                <a:cs typeface="Times New Roman" panose="02020603050405020304" pitchFamily="18" charset="0"/>
              </a:rPr>
              <a:t>.</a:t>
            </a:r>
          </a:p>
        </p:txBody>
      </p:sp>
      <p:sp>
        <p:nvSpPr>
          <p:cNvPr id="9" name="CasellaDiTesto 8">
            <a:extLst>
              <a:ext uri="{FF2B5EF4-FFF2-40B4-BE49-F238E27FC236}">
                <a16:creationId xmlns:a16="http://schemas.microsoft.com/office/drawing/2014/main" id="{3FBCF0B8-538D-C4A2-5783-0B2405603565}"/>
              </a:ext>
            </a:extLst>
          </p:cNvPr>
          <p:cNvSpPr txBox="1"/>
          <p:nvPr/>
        </p:nvSpPr>
        <p:spPr>
          <a:xfrm>
            <a:off x="20223122" y="12794313"/>
            <a:ext cx="4187044" cy="92897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l" defTabSz="2438338" rtl="0" fontAlgn="auto" latinLnBrk="0" hangingPunct="0">
              <a:lnSpc>
                <a:spcPct val="90000"/>
              </a:lnSpc>
              <a:spcBef>
                <a:spcPts val="4500"/>
              </a:spcBef>
              <a:spcAft>
                <a:spcPts val="0"/>
              </a:spcAft>
              <a:buClrTx/>
              <a:buSzTx/>
              <a:buFontTx/>
              <a:buNone/>
              <a:tabLst/>
            </a:pPr>
            <a:r>
              <a:rPr kumimoji="0" lang="it-IT" sz="1800" b="0" i="0" u="none" strike="noStrike" cap="none" spc="0" normalizeH="0" baseline="0" dirty="0">
                <a:ln>
                  <a:noFill/>
                </a:ln>
                <a:solidFill>
                  <a:srgbClr val="FF0000"/>
                </a:solidFill>
                <a:effectLst/>
                <a:uFillTx/>
                <a:latin typeface="Times New Roman" panose="02020603050405020304" pitchFamily="18" charset="0"/>
                <a:cs typeface="Times New Roman" panose="02020603050405020304" pitchFamily="18" charset="0"/>
                <a:sym typeface="Helvetica Neue"/>
              </a:rPr>
              <a:t>Grosu HB et al. Chest 2012; 142:1455-1460</a:t>
            </a:r>
          </a:p>
        </p:txBody>
      </p:sp>
    </p:spTree>
    <p:extLst>
      <p:ext uri="{BB962C8B-B14F-4D97-AF65-F5344CB8AC3E}">
        <p14:creationId xmlns:p14="http://schemas.microsoft.com/office/powerpoint/2010/main" val="1767103849"/>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egnaposto testo 3">
            <a:extLst>
              <a:ext uri="{FF2B5EF4-FFF2-40B4-BE49-F238E27FC236}">
                <a16:creationId xmlns:a16="http://schemas.microsoft.com/office/drawing/2014/main" id="{F4E052EE-9712-D568-EA96-98EE7DBF1536}"/>
              </a:ext>
            </a:extLst>
          </p:cNvPr>
          <p:cNvSpPr>
            <a:spLocks noGrp="1"/>
          </p:cNvSpPr>
          <p:nvPr>
            <p:ph type="body" idx="1"/>
          </p:nvPr>
        </p:nvSpPr>
        <p:spPr/>
        <p:txBody>
          <a:bodyPr/>
          <a:lstStyle/>
          <a:p>
            <a:r>
              <a:rPr lang="it-IT" dirty="0"/>
              <a:t>“Normal </a:t>
            </a:r>
            <a:r>
              <a:rPr lang="it-IT" dirty="0" err="1"/>
              <a:t>values</a:t>
            </a:r>
            <a:r>
              <a:rPr lang="it-IT" dirty="0"/>
              <a:t>”</a:t>
            </a:r>
          </a:p>
          <a:p>
            <a:r>
              <a:rPr lang="it-IT" dirty="0" err="1"/>
              <a:t>TFdi</a:t>
            </a:r>
            <a:r>
              <a:rPr lang="it-IT" dirty="0"/>
              <a:t> &gt; 30% </a:t>
            </a:r>
            <a:r>
              <a:rPr lang="it-IT" dirty="0" err="1"/>
              <a:t>is</a:t>
            </a:r>
            <a:r>
              <a:rPr lang="it-IT" dirty="0"/>
              <a:t> </a:t>
            </a:r>
            <a:r>
              <a:rPr lang="it-IT" dirty="0" err="1"/>
              <a:t>considered</a:t>
            </a:r>
            <a:r>
              <a:rPr lang="it-IT" dirty="0"/>
              <a:t> </a:t>
            </a:r>
            <a:r>
              <a:rPr lang="it-IT" dirty="0" err="1"/>
              <a:t>normal</a:t>
            </a:r>
            <a:r>
              <a:rPr lang="it-IT" dirty="0"/>
              <a:t>.</a:t>
            </a:r>
          </a:p>
          <a:p>
            <a:r>
              <a:rPr lang="it-IT" dirty="0"/>
              <a:t>In </a:t>
            </a:r>
            <a:r>
              <a:rPr lang="it-IT" dirty="0" err="1"/>
              <a:t>mechanically</a:t>
            </a:r>
            <a:r>
              <a:rPr lang="it-IT" dirty="0"/>
              <a:t> </a:t>
            </a:r>
            <a:r>
              <a:rPr lang="it-IT" dirty="0" err="1"/>
              <a:t>ventilated</a:t>
            </a:r>
            <a:r>
              <a:rPr lang="it-IT" dirty="0"/>
              <a:t> </a:t>
            </a:r>
            <a:r>
              <a:rPr lang="it-IT" dirty="0" err="1"/>
              <a:t>patients</a:t>
            </a:r>
            <a:r>
              <a:rPr lang="it-IT" dirty="0"/>
              <a:t>:</a:t>
            </a:r>
          </a:p>
          <a:p>
            <a:pPr lvl="1"/>
            <a:r>
              <a:rPr lang="it-IT" dirty="0" err="1"/>
              <a:t>TFdi</a:t>
            </a:r>
            <a:r>
              <a:rPr lang="it-IT" dirty="0"/>
              <a:t> &lt; 15% </a:t>
            </a:r>
            <a:r>
              <a:rPr lang="it-IT" dirty="0" err="1"/>
              <a:t>is</a:t>
            </a:r>
            <a:r>
              <a:rPr lang="it-IT" dirty="0"/>
              <a:t> </a:t>
            </a:r>
            <a:r>
              <a:rPr lang="it-IT" dirty="0" err="1"/>
              <a:t>associated</a:t>
            </a:r>
            <a:r>
              <a:rPr lang="it-IT" dirty="0"/>
              <a:t> with over-</a:t>
            </a:r>
            <a:r>
              <a:rPr lang="it-IT" dirty="0" err="1"/>
              <a:t>assistance</a:t>
            </a:r>
            <a:r>
              <a:rPr lang="it-IT" dirty="0"/>
              <a:t> or </a:t>
            </a:r>
            <a:r>
              <a:rPr lang="it-IT" dirty="0" err="1"/>
              <a:t>diaphragmatic</a:t>
            </a:r>
            <a:r>
              <a:rPr lang="it-IT" dirty="0"/>
              <a:t> </a:t>
            </a:r>
            <a:r>
              <a:rPr lang="it-IT" dirty="0" err="1"/>
              <a:t>dysfunction</a:t>
            </a:r>
            <a:r>
              <a:rPr lang="it-IT" dirty="0"/>
              <a:t>;</a:t>
            </a:r>
          </a:p>
          <a:p>
            <a:pPr lvl="1"/>
            <a:r>
              <a:rPr lang="it-IT" dirty="0" err="1"/>
              <a:t>TFdi</a:t>
            </a:r>
            <a:r>
              <a:rPr lang="it-IT" dirty="0"/>
              <a:t> &gt; 30–50% </a:t>
            </a:r>
            <a:r>
              <a:rPr lang="it-IT" dirty="0" err="1"/>
              <a:t>indicates</a:t>
            </a:r>
            <a:r>
              <a:rPr lang="it-IT" dirty="0"/>
              <a:t> </a:t>
            </a:r>
            <a:r>
              <a:rPr lang="it-IT" dirty="0" err="1"/>
              <a:t>increased</a:t>
            </a:r>
            <a:r>
              <a:rPr lang="it-IT" dirty="0"/>
              <a:t> </a:t>
            </a:r>
            <a:r>
              <a:rPr lang="it-IT" dirty="0" err="1"/>
              <a:t>diaphragmatic</a:t>
            </a:r>
            <a:r>
              <a:rPr lang="it-IT" dirty="0"/>
              <a:t> </a:t>
            </a:r>
            <a:r>
              <a:rPr lang="it-IT" dirty="0" err="1"/>
              <a:t>activation</a:t>
            </a:r>
            <a:r>
              <a:rPr lang="it-IT" dirty="0"/>
              <a:t> by the </a:t>
            </a:r>
            <a:r>
              <a:rPr lang="it-IT" dirty="0" err="1"/>
              <a:t>patient</a:t>
            </a:r>
            <a:r>
              <a:rPr lang="it-IT" dirty="0"/>
              <a:t> due to </a:t>
            </a:r>
            <a:r>
              <a:rPr lang="it-IT" dirty="0" err="1"/>
              <a:t>insufficient</a:t>
            </a:r>
            <a:r>
              <a:rPr lang="it-IT" dirty="0"/>
              <a:t> </a:t>
            </a:r>
            <a:r>
              <a:rPr lang="it-IT" dirty="0" err="1"/>
              <a:t>inspiratory</a:t>
            </a:r>
            <a:r>
              <a:rPr lang="it-IT" dirty="0"/>
              <a:t> pressure.</a:t>
            </a:r>
          </a:p>
          <a:p>
            <a:endParaRPr lang="it-IT" dirty="0"/>
          </a:p>
        </p:txBody>
      </p:sp>
      <p:sp>
        <p:nvSpPr>
          <p:cNvPr id="6" name="Rettangolo">
            <a:extLst>
              <a:ext uri="{FF2B5EF4-FFF2-40B4-BE49-F238E27FC236}">
                <a16:creationId xmlns:a16="http://schemas.microsoft.com/office/drawing/2014/main" id="{BE94D215-9EF3-E9F6-BAAB-FA70E95B29A1}"/>
              </a:ext>
            </a:extLst>
          </p:cNvPr>
          <p:cNvSpPr/>
          <p:nvPr/>
        </p:nvSpPr>
        <p:spPr>
          <a:xfrm>
            <a:off x="636297" y="399528"/>
            <a:ext cx="23207580" cy="1436152"/>
          </a:xfrm>
          <a:prstGeom prst="rect">
            <a:avLst/>
          </a:prstGeom>
          <a:solidFill>
            <a:srgbClr val="3A87FE"/>
          </a:solidFill>
          <a:ln w="12700">
            <a:miter lim="400000"/>
          </a:ln>
        </p:spPr>
        <p:txBody>
          <a:bodyPr lIns="50800" tIns="50800" rIns="50800" bIns="50800" anchor="ctr"/>
          <a:lstStyle/>
          <a:p>
            <a:pPr algn="ctr" defTabSz="825500">
              <a:lnSpc>
                <a:spcPct val="100000"/>
              </a:lnSpc>
              <a:spcBef>
                <a:spcPts val="0"/>
              </a:spcBef>
              <a:defRPr sz="3200">
                <a:solidFill>
                  <a:srgbClr val="0042A9"/>
                </a:solidFill>
                <a:latin typeface="Helvetica Neue Medium"/>
                <a:ea typeface="Helvetica Neue Medium"/>
                <a:cs typeface="Helvetica Neue Medium"/>
                <a:sym typeface="Helvetica Neue Medium"/>
              </a:defRPr>
            </a:pPr>
            <a:endParaRPr/>
          </a:p>
        </p:txBody>
      </p:sp>
      <p:sp>
        <p:nvSpPr>
          <p:cNvPr id="7" name="The Diaphragm: Patient-Ventilator asynchrony">
            <a:extLst>
              <a:ext uri="{FF2B5EF4-FFF2-40B4-BE49-F238E27FC236}">
                <a16:creationId xmlns:a16="http://schemas.microsoft.com/office/drawing/2014/main" id="{09AB078C-8271-1F5E-5B3C-4CC30CF3FFCE}"/>
              </a:ext>
            </a:extLst>
          </p:cNvPr>
          <p:cNvSpPr txBox="1"/>
          <p:nvPr/>
        </p:nvSpPr>
        <p:spPr>
          <a:xfrm>
            <a:off x="1067959" y="733908"/>
            <a:ext cx="9582752" cy="7673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rPr lang="it-IT" dirty="0"/>
              <a:t>DUS: </a:t>
            </a:r>
            <a:r>
              <a:rPr lang="it-IT" dirty="0" err="1"/>
              <a:t>choice</a:t>
            </a:r>
            <a:r>
              <a:rPr lang="it-IT" dirty="0"/>
              <a:t> of </a:t>
            </a:r>
            <a:r>
              <a:rPr lang="it-IT" dirty="0" err="1"/>
              <a:t>inspiratory</a:t>
            </a:r>
            <a:r>
              <a:rPr lang="it-IT" dirty="0"/>
              <a:t> pressure</a:t>
            </a:r>
            <a:endParaRPr dirty="0"/>
          </a:p>
        </p:txBody>
      </p:sp>
      <p:pic>
        <p:nvPicPr>
          <p:cNvPr id="8" name="Immagine 7">
            <a:extLst>
              <a:ext uri="{FF2B5EF4-FFF2-40B4-BE49-F238E27FC236}">
                <a16:creationId xmlns:a16="http://schemas.microsoft.com/office/drawing/2014/main" id="{EE0C5AFE-32E1-B6D9-0FDA-CF0BB8B84534}"/>
              </a:ext>
            </a:extLst>
          </p:cNvPr>
          <p:cNvPicPr>
            <a:picLocks noChangeAspect="1"/>
          </p:cNvPicPr>
          <p:nvPr/>
        </p:nvPicPr>
        <p:blipFill>
          <a:blip r:embed="rId2"/>
          <a:stretch>
            <a:fillRect/>
          </a:stretch>
        </p:blipFill>
        <p:spPr>
          <a:xfrm>
            <a:off x="14660821" y="399527"/>
            <a:ext cx="9183056" cy="7533799"/>
          </a:xfrm>
          <a:prstGeom prst="rect">
            <a:avLst/>
          </a:prstGeom>
        </p:spPr>
      </p:pic>
    </p:spTree>
    <p:extLst>
      <p:ext uri="{BB962C8B-B14F-4D97-AF65-F5344CB8AC3E}">
        <p14:creationId xmlns:p14="http://schemas.microsoft.com/office/powerpoint/2010/main" val="4128982484"/>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CF3638D2-A98B-90D7-0277-361C99765521}"/>
              </a:ext>
            </a:extLst>
          </p:cNvPr>
          <p:cNvPicPr>
            <a:picLocks noChangeAspect="1"/>
          </p:cNvPicPr>
          <p:nvPr/>
        </p:nvPicPr>
        <p:blipFill>
          <a:blip r:embed="rId2"/>
          <a:stretch>
            <a:fillRect/>
          </a:stretch>
        </p:blipFill>
        <p:spPr>
          <a:xfrm>
            <a:off x="3287232" y="1155418"/>
            <a:ext cx="17446257" cy="11405164"/>
          </a:xfrm>
          <a:prstGeom prst="rect">
            <a:avLst/>
          </a:prstGeom>
        </p:spPr>
      </p:pic>
      <p:sp>
        <p:nvSpPr>
          <p:cNvPr id="6" name="CasellaDiTesto 5">
            <a:extLst>
              <a:ext uri="{FF2B5EF4-FFF2-40B4-BE49-F238E27FC236}">
                <a16:creationId xmlns:a16="http://schemas.microsoft.com/office/drawing/2014/main" id="{93087E8F-702C-D1ED-AE82-9435C1E9111C}"/>
              </a:ext>
            </a:extLst>
          </p:cNvPr>
          <p:cNvSpPr txBox="1"/>
          <p:nvPr/>
        </p:nvSpPr>
        <p:spPr>
          <a:xfrm>
            <a:off x="17476660" y="12766130"/>
            <a:ext cx="6907340" cy="92897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r>
              <a:rPr lang="it-IT" sz="1800" dirty="0" err="1">
                <a:solidFill>
                  <a:srgbClr val="FF0000"/>
                </a:solidFill>
              </a:rPr>
              <a:t>Goligher</a:t>
            </a:r>
            <a:r>
              <a:rPr lang="it-IT" sz="1800" dirty="0">
                <a:solidFill>
                  <a:srgbClr val="FF0000"/>
                </a:solidFill>
              </a:rPr>
              <a:t> EC et al. </a:t>
            </a:r>
            <a:r>
              <a:rPr lang="it-IT" sz="1800" dirty="0" err="1">
                <a:solidFill>
                  <a:srgbClr val="FF0000"/>
                </a:solidFill>
              </a:rPr>
              <a:t>Am</a:t>
            </a:r>
            <a:r>
              <a:rPr lang="it-IT" sz="1800" dirty="0">
                <a:solidFill>
                  <a:srgbClr val="FF0000"/>
                </a:solidFill>
              </a:rPr>
              <a:t> </a:t>
            </a:r>
            <a:r>
              <a:rPr lang="it-IT" sz="1800" dirty="0" err="1">
                <a:solidFill>
                  <a:srgbClr val="FF0000"/>
                </a:solidFill>
              </a:rPr>
              <a:t>J</a:t>
            </a:r>
            <a:r>
              <a:rPr lang="it-IT" sz="1800" dirty="0">
                <a:solidFill>
                  <a:srgbClr val="FF0000"/>
                </a:solidFill>
              </a:rPr>
              <a:t> Respir Crit Care </a:t>
            </a:r>
            <a:r>
              <a:rPr lang="it-IT" sz="1800" dirty="0" err="1">
                <a:solidFill>
                  <a:srgbClr val="FF0000"/>
                </a:solidFill>
              </a:rPr>
              <a:t>Med</a:t>
            </a:r>
            <a:r>
              <a:rPr lang="it-IT" sz="1800" dirty="0">
                <a:solidFill>
                  <a:srgbClr val="FF0000"/>
                </a:solidFill>
              </a:rPr>
              <a:t>; 197: 2018, 204–213</a:t>
            </a:r>
          </a:p>
        </p:txBody>
      </p:sp>
    </p:spTree>
    <p:extLst>
      <p:ext uri="{BB962C8B-B14F-4D97-AF65-F5344CB8AC3E}">
        <p14:creationId xmlns:p14="http://schemas.microsoft.com/office/powerpoint/2010/main" val="2125412338"/>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2" name="filmato-incollato.heic" descr="filmato-incollato.heic"/>
          <p:cNvPicPr>
            <a:picLocks noChangeAspect="1"/>
          </p:cNvPicPr>
          <p:nvPr/>
        </p:nvPicPr>
        <p:blipFill>
          <a:blip r:embed="rId3"/>
          <a:stretch>
            <a:fillRect/>
          </a:stretch>
        </p:blipFill>
        <p:spPr>
          <a:xfrm>
            <a:off x="4221811" y="2440821"/>
            <a:ext cx="15940378" cy="10307601"/>
          </a:xfrm>
          <a:prstGeom prst="rect">
            <a:avLst/>
          </a:prstGeom>
          <a:ln w="12700">
            <a:miter lim="400000"/>
          </a:ln>
        </p:spPr>
      </p:pic>
      <p:sp>
        <p:nvSpPr>
          <p:cNvPr id="1103" name="Rettangolo"/>
          <p:cNvSpPr/>
          <p:nvPr/>
        </p:nvSpPr>
        <p:spPr>
          <a:xfrm>
            <a:off x="192346" y="186096"/>
            <a:ext cx="23999308" cy="1270001"/>
          </a:xfrm>
          <a:prstGeom prst="rect">
            <a:avLst/>
          </a:prstGeom>
          <a:solidFill>
            <a:srgbClr val="0096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1104" name="DUS and respiratory mechanics - US indices of respiratory effort"/>
          <p:cNvSpPr txBox="1"/>
          <p:nvPr/>
        </p:nvSpPr>
        <p:spPr>
          <a:xfrm>
            <a:off x="423881" y="437401"/>
            <a:ext cx="12192440" cy="7673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i="1">
                <a:solidFill>
                  <a:srgbClr val="FFFFFF"/>
                </a:solidFill>
                <a:latin typeface="Georgia"/>
                <a:ea typeface="Georgia"/>
                <a:cs typeface="Georgia"/>
                <a:sym typeface="Georgia"/>
              </a:defRPr>
            </a:lvl1pPr>
          </a:lstStyle>
          <a:p>
            <a:r>
              <a:rPr lang="it-IT" dirty="0"/>
              <a:t>Monitor D </a:t>
            </a:r>
            <a:r>
              <a:rPr lang="it-IT" dirty="0" err="1"/>
              <a:t>function</a:t>
            </a:r>
            <a:r>
              <a:rPr lang="it-IT" dirty="0"/>
              <a:t> in the </a:t>
            </a:r>
            <a:r>
              <a:rPr lang="it-IT" dirty="0" err="1"/>
              <a:t>critically</a:t>
            </a:r>
            <a:r>
              <a:rPr lang="it-IT" dirty="0"/>
              <a:t> </a:t>
            </a:r>
            <a:r>
              <a:rPr lang="it-IT" dirty="0" err="1"/>
              <a:t>ill</a:t>
            </a:r>
            <a:endParaRPr lang="it-IT" dirty="0"/>
          </a:p>
        </p:txBody>
      </p:sp>
      <p:sp>
        <p:nvSpPr>
          <p:cNvPr id="1105" name="Umbrello M et al. British Journal of Anaesthesia, 125 (1): e148ee157 (2020)"/>
          <p:cNvSpPr txBox="1"/>
          <p:nvPr/>
        </p:nvSpPr>
        <p:spPr>
          <a:xfrm>
            <a:off x="16607147" y="13344024"/>
            <a:ext cx="7791603" cy="374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1800">
                <a:solidFill>
                  <a:srgbClr val="FF2600"/>
                </a:solidFill>
              </a:defRPr>
            </a:lvl1pPr>
          </a:lstStyle>
          <a:p>
            <a:r>
              <a:t>Umbrello M et al. British Journal of Anaesthesia, 125 (1): e148ee157 (2020) </a:t>
            </a:r>
          </a:p>
        </p:txBody>
      </p:sp>
      <p:sp>
        <p:nvSpPr>
          <p:cNvPr id="1106" name="Rettangolo"/>
          <p:cNvSpPr/>
          <p:nvPr/>
        </p:nvSpPr>
        <p:spPr>
          <a:xfrm>
            <a:off x="9521604" y="12402534"/>
            <a:ext cx="5340792" cy="576712"/>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7" name="Rettangolo"/>
          <p:cNvSpPr/>
          <p:nvPr/>
        </p:nvSpPr>
        <p:spPr>
          <a:xfrm>
            <a:off x="636297" y="399528"/>
            <a:ext cx="23207580" cy="1436152"/>
          </a:xfrm>
          <a:prstGeom prst="rect">
            <a:avLst/>
          </a:prstGeom>
          <a:solidFill>
            <a:srgbClr val="3A87FE"/>
          </a:solidFill>
          <a:ln w="12700">
            <a:miter lim="400000"/>
          </a:ln>
        </p:spPr>
        <p:txBody>
          <a:bodyPr lIns="50800" tIns="50800" rIns="50800" bIns="50800" anchor="ctr"/>
          <a:lstStyle/>
          <a:p>
            <a:pPr algn="ctr" defTabSz="825500">
              <a:lnSpc>
                <a:spcPct val="100000"/>
              </a:lnSpc>
              <a:spcBef>
                <a:spcPts val="0"/>
              </a:spcBef>
              <a:defRPr sz="3200">
                <a:solidFill>
                  <a:srgbClr val="0042A9"/>
                </a:solidFill>
                <a:latin typeface="Helvetica Neue Medium"/>
                <a:ea typeface="Helvetica Neue Medium"/>
                <a:cs typeface="Helvetica Neue Medium"/>
                <a:sym typeface="Helvetica Neue Medium"/>
              </a:defRPr>
            </a:pPr>
            <a:endParaRPr/>
          </a:p>
        </p:txBody>
      </p:sp>
      <p:sp>
        <p:nvSpPr>
          <p:cNvPr id="1118" name="DUS and respiratory mechanics"/>
          <p:cNvSpPr txBox="1"/>
          <p:nvPr/>
        </p:nvSpPr>
        <p:spPr>
          <a:xfrm>
            <a:off x="1067959" y="612651"/>
            <a:ext cx="8602371"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DUS and respiratory mechanics</a:t>
            </a:r>
          </a:p>
        </p:txBody>
      </p:sp>
      <p:pic>
        <p:nvPicPr>
          <p:cNvPr id="1119" name="filmato-incollato.heic" descr="filmato-incollato.heic"/>
          <p:cNvPicPr>
            <a:picLocks noChangeAspect="1"/>
          </p:cNvPicPr>
          <p:nvPr/>
        </p:nvPicPr>
        <p:blipFill>
          <a:blip r:embed="rId3"/>
          <a:stretch>
            <a:fillRect/>
          </a:stretch>
        </p:blipFill>
        <p:spPr>
          <a:xfrm>
            <a:off x="13763004" y="445408"/>
            <a:ext cx="10021256" cy="2697066"/>
          </a:xfrm>
          <a:prstGeom prst="rect">
            <a:avLst/>
          </a:prstGeom>
          <a:ln w="12700">
            <a:miter lim="400000"/>
          </a:ln>
        </p:spPr>
      </p:pic>
      <p:pic>
        <p:nvPicPr>
          <p:cNvPr id="1120" name="filmato-incollato.heic" descr="filmato-incollato.heic"/>
          <p:cNvPicPr>
            <a:picLocks noChangeAspect="1"/>
          </p:cNvPicPr>
          <p:nvPr/>
        </p:nvPicPr>
        <p:blipFill>
          <a:blip r:embed="rId4"/>
          <a:stretch>
            <a:fillRect/>
          </a:stretch>
        </p:blipFill>
        <p:spPr>
          <a:xfrm>
            <a:off x="-1" y="1981999"/>
            <a:ext cx="24384001" cy="11283217"/>
          </a:xfrm>
          <a:prstGeom prst="rect">
            <a:avLst/>
          </a:prstGeom>
          <a:ln w="12700">
            <a:miter lim="400000"/>
          </a:ln>
        </p:spPr>
      </p:pic>
      <p:sp>
        <p:nvSpPr>
          <p:cNvPr id="1121" name="Rettangolo"/>
          <p:cNvSpPr/>
          <p:nvPr/>
        </p:nvSpPr>
        <p:spPr>
          <a:xfrm>
            <a:off x="1403613" y="12415010"/>
            <a:ext cx="10770031" cy="1141049"/>
          </a:xfrm>
          <a:prstGeom prst="rect">
            <a:avLst/>
          </a:prstGeom>
          <a:solidFill>
            <a:srgbClr val="FFFFFF"/>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5" name="Testo elenco puntato diapositiva"/>
          <p:cNvSpPr txBox="1">
            <a:spLocks noGrp="1"/>
          </p:cNvSpPr>
          <p:nvPr>
            <p:ph type="body" idx="1"/>
          </p:nvPr>
        </p:nvSpPr>
        <p:spPr>
          <a:prstGeom prst="rect">
            <a:avLst/>
          </a:prstGeom>
        </p:spPr>
        <p:txBody>
          <a:bodyPr/>
          <a:lstStyle/>
          <a:p>
            <a:endParaRPr/>
          </a:p>
        </p:txBody>
      </p:sp>
      <p:sp>
        <p:nvSpPr>
          <p:cNvPr id="1126" name="Rettangolo"/>
          <p:cNvSpPr/>
          <p:nvPr/>
        </p:nvSpPr>
        <p:spPr>
          <a:xfrm>
            <a:off x="636297" y="399528"/>
            <a:ext cx="23207580" cy="1436152"/>
          </a:xfrm>
          <a:prstGeom prst="rect">
            <a:avLst/>
          </a:prstGeom>
          <a:solidFill>
            <a:srgbClr val="3A87FE"/>
          </a:solidFill>
          <a:ln w="12700">
            <a:miter lim="400000"/>
          </a:ln>
        </p:spPr>
        <p:txBody>
          <a:bodyPr lIns="50800" tIns="50800" rIns="50800" bIns="50800" anchor="ctr"/>
          <a:lstStyle/>
          <a:p>
            <a:pPr algn="ctr" defTabSz="825500">
              <a:lnSpc>
                <a:spcPct val="100000"/>
              </a:lnSpc>
              <a:spcBef>
                <a:spcPts val="0"/>
              </a:spcBef>
              <a:defRPr sz="3200">
                <a:solidFill>
                  <a:srgbClr val="0042A9"/>
                </a:solidFill>
                <a:latin typeface="Helvetica Neue Medium"/>
                <a:ea typeface="Helvetica Neue Medium"/>
                <a:cs typeface="Helvetica Neue Medium"/>
                <a:sym typeface="Helvetica Neue Medium"/>
              </a:defRPr>
            </a:pPr>
            <a:endParaRPr/>
          </a:p>
        </p:txBody>
      </p:sp>
      <p:sp>
        <p:nvSpPr>
          <p:cNvPr id="1127" name="DUS and respiratory mechanics"/>
          <p:cNvSpPr txBox="1"/>
          <p:nvPr/>
        </p:nvSpPr>
        <p:spPr>
          <a:xfrm>
            <a:off x="1067959" y="612651"/>
            <a:ext cx="8602371" cy="1009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i="1">
                <a:solidFill>
                  <a:srgbClr val="FFFFFF"/>
                </a:solidFill>
                <a:latin typeface="Canela Text Bold"/>
                <a:ea typeface="Canela Text Bold"/>
                <a:cs typeface="Canela Text Bold"/>
                <a:sym typeface="Canela Text Bold"/>
              </a:defRPr>
            </a:lvl1pPr>
          </a:lstStyle>
          <a:p>
            <a:r>
              <a:t>DUS and respiratory mechanics</a:t>
            </a:r>
          </a:p>
        </p:txBody>
      </p:sp>
      <p:pic>
        <p:nvPicPr>
          <p:cNvPr id="1128" name="Screenshot 2024-08-23 alle 17.31.52.png" descr="Screenshot 2024-08-23 alle 17.31.52.png"/>
          <p:cNvPicPr>
            <a:picLocks noChangeAspect="1"/>
          </p:cNvPicPr>
          <p:nvPr/>
        </p:nvPicPr>
        <p:blipFill>
          <a:blip r:embed="rId3"/>
          <a:stretch>
            <a:fillRect/>
          </a:stretch>
        </p:blipFill>
        <p:spPr>
          <a:xfrm>
            <a:off x="12686379" y="503751"/>
            <a:ext cx="11074401" cy="1955801"/>
          </a:xfrm>
          <a:prstGeom prst="rect">
            <a:avLst/>
          </a:prstGeom>
          <a:ln w="12700">
            <a:miter lim="400000"/>
          </a:ln>
        </p:spPr>
      </p:pic>
      <p:pic>
        <p:nvPicPr>
          <p:cNvPr id="1129" name="Screenshot 2024-08-23 alle 17.41.20.png" descr="Screenshot 2024-08-23 alle 17.41.20.png"/>
          <p:cNvPicPr>
            <a:picLocks noChangeAspect="1"/>
          </p:cNvPicPr>
          <p:nvPr/>
        </p:nvPicPr>
        <p:blipFill>
          <a:blip r:embed="rId4"/>
          <a:stretch>
            <a:fillRect/>
          </a:stretch>
        </p:blipFill>
        <p:spPr>
          <a:xfrm>
            <a:off x="3834626" y="4069500"/>
            <a:ext cx="16714748" cy="7220772"/>
          </a:xfrm>
          <a:prstGeom prst="rect">
            <a:avLst/>
          </a:prstGeom>
          <a:ln w="12700">
            <a:miter lim="400000"/>
          </a:ln>
        </p:spPr>
      </p:pic>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3" name="Titolo"/>
          <p:cNvSpPr txBox="1">
            <a:spLocks noGrp="1"/>
          </p:cNvSpPr>
          <p:nvPr>
            <p:ph type="title"/>
          </p:nvPr>
        </p:nvSpPr>
        <p:spPr>
          <a:prstGeom prst="rect">
            <a:avLst/>
          </a:prstGeom>
        </p:spPr>
        <p:txBody>
          <a:bodyPr/>
          <a:lstStyle/>
          <a:p>
            <a:endParaRPr/>
          </a:p>
        </p:txBody>
      </p:sp>
      <p:sp>
        <p:nvSpPr>
          <p:cNvPr id="1184" name="The Pump…"/>
          <p:cNvSpPr txBox="1">
            <a:spLocks noGrp="1"/>
          </p:cNvSpPr>
          <p:nvPr>
            <p:ph type="body" sz="quarter" idx="1"/>
          </p:nvPr>
        </p:nvSpPr>
        <p:spPr>
          <a:xfrm>
            <a:off x="1219200" y="5336842"/>
            <a:ext cx="5234700" cy="6753605"/>
          </a:xfrm>
          <a:prstGeom prst="rect">
            <a:avLst/>
          </a:prstGeom>
        </p:spPr>
        <p:txBody>
          <a:bodyPr/>
          <a:lstStyle/>
          <a:p>
            <a:r>
              <a:t>The Pump</a:t>
            </a:r>
          </a:p>
          <a:p>
            <a:endParaRPr/>
          </a:p>
          <a:p>
            <a:r>
              <a:t>The Tank</a:t>
            </a:r>
          </a:p>
          <a:p>
            <a:endParaRPr/>
          </a:p>
          <a:p>
            <a:r>
              <a:t>The Pipes</a:t>
            </a:r>
          </a:p>
        </p:txBody>
      </p:sp>
      <p:sp>
        <p:nvSpPr>
          <p:cNvPr id="1185" name="Sottotitolo diapositiva"/>
          <p:cNvSpPr txBox="1">
            <a:spLocks noGrp="1"/>
          </p:cNvSpPr>
          <p:nvPr>
            <p:ph type="body" idx="21"/>
          </p:nvPr>
        </p:nvSpPr>
        <p:spPr>
          <a:prstGeom prst="rect">
            <a:avLst/>
          </a:prstGeom>
        </p:spPr>
        <p:txBody>
          <a:bodyPr/>
          <a:lstStyle/>
          <a:p>
            <a:endParaRPr/>
          </a:p>
        </p:txBody>
      </p:sp>
      <p:pic>
        <p:nvPicPr>
          <p:cNvPr id="1186" name="Screenshot 2023-10-22 alle 17.21.04.png" descr="Screenshot 2023-10-22 alle 17.21.04.png"/>
          <p:cNvPicPr>
            <a:picLocks noChangeAspect="1"/>
          </p:cNvPicPr>
          <p:nvPr/>
        </p:nvPicPr>
        <p:blipFill>
          <a:blip r:embed="rId2"/>
          <a:stretch>
            <a:fillRect/>
          </a:stretch>
        </p:blipFill>
        <p:spPr>
          <a:xfrm>
            <a:off x="102738" y="32870"/>
            <a:ext cx="7810501" cy="4356101"/>
          </a:xfrm>
          <a:prstGeom prst="rect">
            <a:avLst/>
          </a:prstGeom>
          <a:ln w="12700">
            <a:miter lim="400000"/>
          </a:ln>
        </p:spPr>
      </p:pic>
      <p:pic>
        <p:nvPicPr>
          <p:cNvPr id="1187" name="Rush.jpeg" descr="Rush.jpeg"/>
          <p:cNvPicPr>
            <a:picLocks noChangeAspect="1"/>
          </p:cNvPicPr>
          <p:nvPr/>
        </p:nvPicPr>
        <p:blipFill>
          <a:blip r:embed="rId3"/>
          <a:stretch>
            <a:fillRect/>
          </a:stretch>
        </p:blipFill>
        <p:spPr>
          <a:xfrm>
            <a:off x="7561344" y="0"/>
            <a:ext cx="9261311" cy="1371600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 presetClass="entr" presetSubtype="32" fill="hold" grpId="1" nodeType="clickEffect">
                                  <p:stCondLst>
                                    <p:cond delay="0"/>
                                  </p:stCondLst>
                                  <p:iterate>
                                    <p:tmAbs val="0"/>
                                  </p:iterate>
                                  <p:childTnLst>
                                    <p:set>
                                      <p:cBhvr>
                                        <p:cTn id="6" fill="hold"/>
                                        <p:tgtEl>
                                          <p:spTgt spid="1187"/>
                                        </p:tgtEl>
                                        <p:attrNameLst>
                                          <p:attrName>style.visibility</p:attrName>
                                        </p:attrNameLst>
                                      </p:cBhvr>
                                      <p:to>
                                        <p:strVal val="visible"/>
                                      </p:to>
                                    </p:set>
                                    <p:animEffect transition="in" filter="box(out)">
                                      <p:cBhvr>
                                        <p:cTn id="7" dur="1000"/>
                                        <p:tgtEl>
                                          <p:spTgt spid="118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2" nodeType="clickEffect">
                                  <p:stCondLst>
                                    <p:cond delay="0"/>
                                  </p:stCondLst>
                                  <p:iterate>
                                    <p:tmAbs val="0"/>
                                  </p:iterate>
                                  <p:childTnLst>
                                    <p:set>
                                      <p:cBhvr>
                                        <p:cTn id="11" fill="hold"/>
                                        <p:tgtEl>
                                          <p:spTgt spid="1184"/>
                                        </p:tgtEl>
                                        <p:attrNameLst>
                                          <p:attrName>style.visibility</p:attrName>
                                        </p:attrNameLst>
                                      </p:cBhvr>
                                      <p:to>
                                        <p:strVal val="visible"/>
                                      </p:to>
                                    </p:set>
                                    <p:anim calcmode="lin" valueType="num">
                                      <p:cBhvr>
                                        <p:cTn id="12" dur="1000" fill="hold"/>
                                        <p:tgtEl>
                                          <p:spTgt spid="1184"/>
                                        </p:tgtEl>
                                        <p:attrNameLst>
                                          <p:attrName>ppt_x</p:attrName>
                                        </p:attrNameLst>
                                      </p:cBhvr>
                                      <p:tavLst>
                                        <p:tav tm="0">
                                          <p:val>
                                            <p:strVal val="0-#ppt_w/2"/>
                                          </p:val>
                                        </p:tav>
                                        <p:tav tm="100000">
                                          <p:val>
                                            <p:strVal val="#ppt_x"/>
                                          </p:val>
                                        </p:tav>
                                      </p:tavLst>
                                    </p:anim>
                                    <p:anim calcmode="lin" valueType="num">
                                      <p:cBhvr>
                                        <p:cTn id="13" dur="1000" fill="hold"/>
                                        <p:tgtEl>
                                          <p:spTgt spid="11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 grpId="2" animBg="1" advAuto="0"/>
      <p:bldP spid="1187" grpId="1" animBg="1" advAuto="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3" name="Care of the patient with shock can be one of the most challenging issues.…"/>
          <p:cNvSpPr txBox="1">
            <a:spLocks noGrp="1"/>
          </p:cNvSpPr>
          <p:nvPr>
            <p:ph type="body" idx="1"/>
          </p:nvPr>
        </p:nvSpPr>
        <p:spPr>
          <a:xfrm>
            <a:off x="1217711" y="3148860"/>
            <a:ext cx="21948578" cy="8483601"/>
          </a:xfrm>
          <a:prstGeom prst="rect">
            <a:avLst/>
          </a:prstGeom>
        </p:spPr>
        <p:txBody>
          <a:bodyPr/>
          <a:lstStyle/>
          <a:p>
            <a:r>
              <a:t>Care of the patient with shock can be one of the most challenging issues.</a:t>
            </a:r>
          </a:p>
          <a:p>
            <a:r>
              <a:t>Caus elf shock can be unclear.</a:t>
            </a:r>
          </a:p>
          <a:p>
            <a:r>
              <a:t>The optimal treatment can be delayed.</a:t>
            </a:r>
          </a:p>
          <a:p>
            <a:r>
              <a:t>Traditional physical examination…</a:t>
            </a:r>
          </a:p>
          <a:p>
            <a:r>
              <a:t>Shock: high mortality rates (that are correlated to the amount and duration of hypotension)</a:t>
            </a:r>
          </a:p>
          <a:p>
            <a:r>
              <a:t>Correct diagnosis and initial care must be accurate and prompt to optimize patient outcomes.</a:t>
            </a:r>
          </a:p>
        </p:txBody>
      </p:sp>
      <p:sp>
        <p:nvSpPr>
          <p:cNvPr id="1194"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195" name="RUSH: Rapid Ultrasound in Shock"/>
          <p:cNvSpPr txBox="1"/>
          <p:nvPr/>
        </p:nvSpPr>
        <p:spPr>
          <a:xfrm>
            <a:off x="411137" y="353990"/>
            <a:ext cx="8389012"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Rapid Ultrasound in Shock</a:t>
            </a:r>
          </a:p>
        </p:txBody>
      </p:sp>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9" name="Classification of Shock:…"/>
          <p:cNvSpPr txBox="1">
            <a:spLocks noGrp="1"/>
          </p:cNvSpPr>
          <p:nvPr>
            <p:ph type="body" sz="half" idx="1"/>
          </p:nvPr>
        </p:nvSpPr>
        <p:spPr>
          <a:xfrm>
            <a:off x="1177087" y="4844450"/>
            <a:ext cx="22029826" cy="5510940"/>
          </a:xfrm>
          <a:prstGeom prst="rect">
            <a:avLst/>
          </a:prstGeom>
        </p:spPr>
        <p:txBody>
          <a:bodyPr/>
          <a:lstStyle/>
          <a:p>
            <a:r>
              <a:t>Classification of Shock:</a:t>
            </a:r>
          </a:p>
          <a:p>
            <a:pPr marL="774700" lvl="1" indent="-228600">
              <a:buSzPct val="80000"/>
              <a:buBlip>
                <a:blip r:embed="rId3"/>
              </a:buBlip>
            </a:pPr>
            <a:r>
              <a:t> Hypovolemic;</a:t>
            </a:r>
          </a:p>
          <a:p>
            <a:pPr marL="774700" lvl="1" indent="-228600">
              <a:buSzPct val="80000"/>
              <a:buBlip>
                <a:blip r:embed="rId3"/>
              </a:buBlip>
            </a:pPr>
            <a:r>
              <a:t> Distributive;</a:t>
            </a:r>
          </a:p>
          <a:p>
            <a:pPr marL="774700" lvl="1" indent="-228600">
              <a:buSzPct val="80000"/>
              <a:buBlip>
                <a:blip r:embed="rId3"/>
              </a:buBlip>
            </a:pPr>
            <a:r>
              <a:t> Cardiogenic;</a:t>
            </a:r>
          </a:p>
          <a:p>
            <a:pPr marL="774700" lvl="1" indent="-228600">
              <a:buSzPct val="80000"/>
              <a:buBlip>
                <a:blip r:embed="rId3"/>
              </a:buBlip>
            </a:pPr>
            <a:r>
              <a:t> Obstructive.</a:t>
            </a:r>
          </a:p>
        </p:txBody>
      </p:sp>
      <p:sp>
        <p:nvSpPr>
          <p:cNvPr id="1200"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201" name="RUSH: Rapid Ultrasound in Shock"/>
          <p:cNvSpPr txBox="1"/>
          <p:nvPr/>
        </p:nvSpPr>
        <p:spPr>
          <a:xfrm>
            <a:off x="411137" y="353990"/>
            <a:ext cx="8389012"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Rapid Ultrasound in Shock</a:t>
            </a:r>
          </a:p>
        </p:txBody>
      </p:sp>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2" name="First step: determination of cardiac status, termed for simplicity ‘‘the pump’’."/>
          <p:cNvSpPr txBox="1">
            <a:spLocks noGrp="1"/>
          </p:cNvSpPr>
          <p:nvPr>
            <p:ph type="body" sz="quarter" idx="1"/>
          </p:nvPr>
        </p:nvSpPr>
        <p:spPr>
          <a:xfrm>
            <a:off x="1217711" y="2010854"/>
            <a:ext cx="21948578" cy="1270001"/>
          </a:xfrm>
          <a:prstGeom prst="rect">
            <a:avLst/>
          </a:prstGeom>
        </p:spPr>
        <p:txBody>
          <a:bodyPr/>
          <a:lstStyle/>
          <a:p>
            <a:r>
              <a:t>First step: determination of cardiac status, termed for simplicity ‘‘the pump’’.</a:t>
            </a:r>
          </a:p>
        </p:txBody>
      </p:sp>
      <p:sp>
        <p:nvSpPr>
          <p:cNvPr id="1223"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224" name="RUSH: Rapid Ultrasound in Shock"/>
          <p:cNvSpPr txBox="1"/>
          <p:nvPr/>
        </p:nvSpPr>
        <p:spPr>
          <a:xfrm>
            <a:off x="411137" y="353990"/>
            <a:ext cx="8389012"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Rapid Ultrasound in Shock</a:t>
            </a:r>
          </a:p>
        </p:txBody>
      </p:sp>
      <p:pic>
        <p:nvPicPr>
          <p:cNvPr id="1225" name="Screenshot 2023-10-23 alle 07.42.33.png" descr="Screenshot 2023-10-23 alle 07.42.33.png"/>
          <p:cNvPicPr>
            <a:picLocks noChangeAspect="1"/>
          </p:cNvPicPr>
          <p:nvPr/>
        </p:nvPicPr>
        <p:blipFill>
          <a:blip r:embed="rId3"/>
          <a:stretch>
            <a:fillRect/>
          </a:stretch>
        </p:blipFill>
        <p:spPr>
          <a:xfrm>
            <a:off x="5854700" y="3425148"/>
            <a:ext cx="12674600" cy="9652001"/>
          </a:xfrm>
          <a:prstGeom prst="rect">
            <a:avLst/>
          </a:prstGeom>
          <a:ln w="12700">
            <a:miter lim="400000"/>
          </a:ln>
        </p:spPr>
      </p:pic>
      <p:sp>
        <p:nvSpPr>
          <p:cNvPr id="1226" name="Rettangolo"/>
          <p:cNvSpPr/>
          <p:nvPr/>
        </p:nvSpPr>
        <p:spPr>
          <a:xfrm>
            <a:off x="5969000" y="8147050"/>
            <a:ext cx="12395200" cy="4810674"/>
          </a:xfrm>
          <a:prstGeom prst="rect">
            <a:avLst/>
          </a:prstGeom>
          <a:solidFill>
            <a:srgbClr val="FFFF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8" fill="hold" grpId="1" nodeType="clickEffect">
                                  <p:stCondLst>
                                    <p:cond delay="0"/>
                                  </p:stCondLst>
                                  <p:iterate>
                                    <p:tmAbs val="0"/>
                                  </p:iterate>
                                  <p:childTnLst>
                                    <p:set>
                                      <p:cBhvr>
                                        <p:cTn id="6" fill="hold"/>
                                        <p:tgtEl>
                                          <p:spTgt spid="1226"/>
                                        </p:tgtEl>
                                        <p:attrNameLst>
                                          <p:attrName>style.visibility</p:attrName>
                                        </p:attrNameLst>
                                      </p:cBhvr>
                                      <p:to>
                                        <p:strVal val="visible"/>
                                      </p:to>
                                    </p:set>
                                    <p:anim calcmode="lin" valueType="num">
                                      <p:cBhvr>
                                        <p:cTn id="7" dur="1000" fill="hold"/>
                                        <p:tgtEl>
                                          <p:spTgt spid="1226"/>
                                        </p:tgtEl>
                                        <p:attrNameLst>
                                          <p:attrName>ppt_x</p:attrName>
                                        </p:attrNameLst>
                                      </p:cBhvr>
                                      <p:tavLst>
                                        <p:tav tm="0">
                                          <p:val>
                                            <p:strVal val="0-#ppt_w/2"/>
                                          </p:val>
                                        </p:tav>
                                        <p:tav tm="100000">
                                          <p:val>
                                            <p:strVal val="#ppt_x"/>
                                          </p:val>
                                        </p:tav>
                                      </p:tavLst>
                                    </p:anim>
                                    <p:anim calcmode="lin" valueType="num">
                                      <p:cBhvr>
                                        <p:cTn id="8" dur="1000" fill="hold"/>
                                        <p:tgtEl>
                                          <p:spTgt spid="12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6" grpId="1" animBg="1" advAuto="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3"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254" name="RUSH: First Step - The Pump"/>
          <p:cNvSpPr txBox="1"/>
          <p:nvPr/>
        </p:nvSpPr>
        <p:spPr>
          <a:xfrm>
            <a:off x="509130" y="353990"/>
            <a:ext cx="7088125"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First Step - The Pump</a:t>
            </a:r>
          </a:p>
        </p:txBody>
      </p:sp>
      <p:sp>
        <p:nvSpPr>
          <p:cNvPr id="1255" name="Squeeze of the pump"/>
          <p:cNvSpPr txBox="1"/>
          <p:nvPr/>
        </p:nvSpPr>
        <p:spPr>
          <a:xfrm>
            <a:off x="2374239" y="4009644"/>
            <a:ext cx="5471517" cy="9342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a:latin typeface="Canela Text Regular"/>
                <a:ea typeface="Canela Text Regular"/>
                <a:cs typeface="Canela Text Regular"/>
                <a:sym typeface="Canela Text Regular"/>
              </a:defRPr>
            </a:lvl1pPr>
          </a:lstStyle>
          <a:p>
            <a:r>
              <a:t>Squeeze of the pump</a:t>
            </a:r>
          </a:p>
        </p:txBody>
      </p:sp>
      <p:sp>
        <p:nvSpPr>
          <p:cNvPr id="1256" name="Effusion around the pump"/>
          <p:cNvSpPr txBox="1"/>
          <p:nvPr/>
        </p:nvSpPr>
        <p:spPr>
          <a:xfrm>
            <a:off x="8802446" y="7216394"/>
            <a:ext cx="6779109" cy="9342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a:latin typeface="Canela Text Regular"/>
                <a:ea typeface="Canela Text Regular"/>
                <a:cs typeface="Canela Text Regular"/>
                <a:sym typeface="Canela Text Regular"/>
              </a:defRPr>
            </a:lvl1pPr>
          </a:lstStyle>
          <a:p>
            <a:r>
              <a:t>Effusion around the pump</a:t>
            </a:r>
          </a:p>
        </p:txBody>
      </p:sp>
      <p:sp>
        <p:nvSpPr>
          <p:cNvPr id="1257" name="Strain of the pump"/>
          <p:cNvSpPr txBox="1"/>
          <p:nvPr/>
        </p:nvSpPr>
        <p:spPr>
          <a:xfrm>
            <a:off x="2374239" y="10042144"/>
            <a:ext cx="4870807" cy="9342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a:latin typeface="Canela Text Regular"/>
                <a:ea typeface="Canela Text Regular"/>
                <a:cs typeface="Canela Text Regular"/>
                <a:sym typeface="Canela Text Regular"/>
              </a:defRPr>
            </a:lvl1pPr>
          </a:lstStyle>
          <a:p>
            <a:r>
              <a:t>Strain of the pump</a:t>
            </a:r>
          </a:p>
        </p:txBody>
      </p:sp>
      <p:pic>
        <p:nvPicPr>
          <p:cNvPr id="1258" name="filmato-incollato.png" descr="filmato-incollato.png"/>
          <p:cNvPicPr>
            <a:picLocks noChangeAspect="1"/>
          </p:cNvPicPr>
          <p:nvPr/>
        </p:nvPicPr>
        <p:blipFill>
          <a:blip r:embed="rId5"/>
          <a:stretch>
            <a:fillRect/>
          </a:stretch>
        </p:blipFill>
        <p:spPr>
          <a:xfrm>
            <a:off x="9182100" y="2614898"/>
            <a:ext cx="5585554" cy="3723704"/>
          </a:xfrm>
          <a:prstGeom prst="rect">
            <a:avLst/>
          </a:prstGeom>
          <a:ln w="12700">
            <a:miter lim="400000"/>
          </a:ln>
        </p:spPr>
      </p:pic>
      <p:pic>
        <p:nvPicPr>
          <p:cNvPr id="1259" name="Immagine" descr="Immagine"/>
          <p:cNvPicPr>
            <a:picLocks noChangeAspect="1"/>
          </p:cNvPicPr>
          <p:nvPr/>
        </p:nvPicPr>
        <p:blipFill>
          <a:blip r:embed="rId6"/>
          <a:stretch>
            <a:fillRect/>
          </a:stretch>
        </p:blipFill>
        <p:spPr>
          <a:xfrm>
            <a:off x="16548100" y="5509410"/>
            <a:ext cx="5445854" cy="3967180"/>
          </a:xfrm>
          <a:prstGeom prst="rect">
            <a:avLst/>
          </a:prstGeom>
          <a:ln w="12700">
            <a:miter lim="400000"/>
          </a:ln>
        </p:spPr>
      </p:pic>
      <p:pic>
        <p:nvPicPr>
          <p:cNvPr id="1260" name="filmato-incollato.png" descr="filmato-incollato.png"/>
          <p:cNvPicPr>
            <a:picLocks noChangeAspect="1"/>
          </p:cNvPicPr>
          <p:nvPr/>
        </p:nvPicPr>
        <p:blipFill>
          <a:blip r:embed="rId7"/>
          <a:stretch>
            <a:fillRect/>
          </a:stretch>
        </p:blipFill>
        <p:spPr>
          <a:xfrm>
            <a:off x="9309100" y="8731250"/>
            <a:ext cx="5331554" cy="3980894"/>
          </a:xfrm>
          <a:prstGeom prst="rect">
            <a:avLst/>
          </a:prstGeom>
          <a:ln w="12700">
            <a:miter lim="400000"/>
          </a:ln>
        </p:spPr>
      </p:pic>
      <p:pic>
        <p:nvPicPr>
          <p:cNvPr id="1261" name="1a.m4v" descr="1a.m4v"/>
          <p:cNvPicPr>
            <a:picLocks/>
          </p:cNvPicPr>
          <p:nvPr>
            <a:videoFile r:link="rId2"/>
            <p:extLst>
              <p:ext uri="{DAA4B4D4-6D71-4841-9C94-3DE7FCFB9230}">
                <p14:media xmlns:p14="http://schemas.microsoft.com/office/powerpoint/2010/main" r:embed="rId1"/>
              </p:ext>
            </p:extLst>
          </p:nvPr>
        </p:nvPicPr>
        <p:blipFill>
          <a:blip r:embed="rId8"/>
          <a:stretch>
            <a:fillRect/>
          </a:stretch>
        </p:blipFill>
        <p:spPr>
          <a:xfrm>
            <a:off x="16522231" y="5431403"/>
            <a:ext cx="5497592" cy="4123194"/>
          </a:xfrm>
          <a:prstGeom prst="rect">
            <a:avLst/>
          </a:prstGeom>
          <a:ln w="12700">
            <a:miter lim="400000"/>
          </a:ln>
        </p:spPr>
      </p:pic>
      <p:pic>
        <p:nvPicPr>
          <p:cNvPr id="1262" name="Screenshot 2023-10-24 alle 07.12.25.png" descr="Screenshot 2023-10-24 alle 07.12.25.png"/>
          <p:cNvPicPr>
            <a:picLocks noChangeAspect="1"/>
          </p:cNvPicPr>
          <p:nvPr/>
        </p:nvPicPr>
        <p:blipFill>
          <a:blip r:embed="rId9"/>
          <a:stretch>
            <a:fillRect/>
          </a:stretch>
        </p:blipFill>
        <p:spPr>
          <a:xfrm>
            <a:off x="16626020" y="153004"/>
            <a:ext cx="7632969" cy="4807363"/>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63" fill="hold"/>
                                        <p:tgtEl>
                                          <p:spTgt spid="126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261"/>
                </p:tgtEl>
              </p:cMediaNode>
            </p:video>
            <p:seq concurrent="1" prevAc="none" nextAc="seek">
              <p:cTn id="8" restart="whenNotActive" fill="hold" evtFilter="cancelBubble" nodeType="interactiveSeq">
                <p:stCondLst>
                  <p:cond evt="onClick" delay="0">
                    <p:tgtEl>
                      <p:spTgt spid="126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61"/>
                                        </p:tgtEl>
                                      </p:cBhvr>
                                    </p:cmd>
                                  </p:childTnLst>
                                </p:cTn>
                              </p:par>
                            </p:childTnLst>
                          </p:cTn>
                        </p:par>
                      </p:childTnLst>
                    </p:cTn>
                  </p:par>
                </p:childTnLst>
              </p:cTn>
              <p:nextCondLst>
                <p:cond evt="onClick" delay="0">
                  <p:tgtEl>
                    <p:spTgt spid="1261"/>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8"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329" name="RUSH: First Step - The Pump"/>
          <p:cNvSpPr txBox="1"/>
          <p:nvPr/>
        </p:nvSpPr>
        <p:spPr>
          <a:xfrm>
            <a:off x="509130" y="353990"/>
            <a:ext cx="7088125"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First Step - The Pump</a:t>
            </a:r>
          </a:p>
        </p:txBody>
      </p:sp>
      <p:pic>
        <p:nvPicPr>
          <p:cNvPr id="1330" name="vdx_1.m4v" descr="vdx_1.m4v"/>
          <p:cNvPicPr>
            <a:picLocks/>
          </p:cNvPicPr>
          <p:nvPr>
            <a:videoFile r:link="rId2"/>
            <p:extLst>
              <p:ext uri="{DAA4B4D4-6D71-4841-9C94-3DE7FCFB9230}">
                <p14:media xmlns:p14="http://schemas.microsoft.com/office/powerpoint/2010/main" r:embed="rId1"/>
              </p:ext>
            </p:extLst>
          </p:nvPr>
        </p:nvPicPr>
        <p:blipFill>
          <a:blip r:embed="rId13"/>
          <a:stretch>
            <a:fillRect/>
          </a:stretch>
        </p:blipFill>
        <p:spPr>
          <a:xfrm>
            <a:off x="2067448" y="1241545"/>
            <a:ext cx="7999935" cy="5999951"/>
          </a:xfrm>
          <a:prstGeom prst="rect">
            <a:avLst/>
          </a:prstGeom>
          <a:ln w="12700">
            <a:miter lim="400000"/>
          </a:ln>
        </p:spPr>
      </p:pic>
      <p:pic>
        <p:nvPicPr>
          <p:cNvPr id="1331" name="vdx_2.m4v" descr="vdx_2.m4v"/>
          <p:cNvPicPr>
            <a:picLocks/>
          </p:cNvPicPr>
          <p:nvPr>
            <a:videoFile r:link="rId4"/>
            <p:extLst>
              <p:ext uri="{DAA4B4D4-6D71-4841-9C94-3DE7FCFB9230}">
                <p14:media xmlns:p14="http://schemas.microsoft.com/office/powerpoint/2010/main" r:embed="rId3"/>
              </p:ext>
            </p:extLst>
          </p:nvPr>
        </p:nvPicPr>
        <p:blipFill>
          <a:blip r:embed="rId14"/>
          <a:stretch>
            <a:fillRect/>
          </a:stretch>
        </p:blipFill>
        <p:spPr>
          <a:xfrm>
            <a:off x="10940815" y="1165881"/>
            <a:ext cx="8201705" cy="6151279"/>
          </a:xfrm>
          <a:prstGeom prst="rect">
            <a:avLst/>
          </a:prstGeom>
          <a:ln w="12700">
            <a:miter lim="400000"/>
          </a:ln>
        </p:spPr>
      </p:pic>
      <p:pic>
        <p:nvPicPr>
          <p:cNvPr id="1332" name="vdx_3.m4v" descr="vdx_3.m4v"/>
          <p:cNvPicPr>
            <a:picLocks/>
          </p:cNvPicPr>
          <p:nvPr>
            <a:videoFile r:link="rId6"/>
            <p:extLst>
              <p:ext uri="{DAA4B4D4-6D71-4841-9C94-3DE7FCFB9230}">
                <p14:media xmlns:p14="http://schemas.microsoft.com/office/powerpoint/2010/main" r:embed="rId5"/>
              </p:ext>
            </p:extLst>
          </p:nvPr>
        </p:nvPicPr>
        <p:blipFill>
          <a:blip r:embed="rId15"/>
          <a:stretch>
            <a:fillRect/>
          </a:stretch>
        </p:blipFill>
        <p:spPr>
          <a:xfrm>
            <a:off x="3721100" y="7085021"/>
            <a:ext cx="8405647" cy="6304236"/>
          </a:xfrm>
          <a:prstGeom prst="rect">
            <a:avLst/>
          </a:prstGeom>
          <a:ln w="12700">
            <a:miter lim="400000"/>
          </a:ln>
        </p:spPr>
      </p:pic>
      <p:pic>
        <p:nvPicPr>
          <p:cNvPr id="1333" name="vdx_4.m4v" descr="vdx_4.m4v"/>
          <p:cNvPicPr>
            <a:picLocks/>
          </p:cNvPicPr>
          <p:nvPr>
            <a:videoFile r:link="rId8"/>
            <p:extLst>
              <p:ext uri="{DAA4B4D4-6D71-4841-9C94-3DE7FCFB9230}">
                <p14:media xmlns:p14="http://schemas.microsoft.com/office/powerpoint/2010/main" r:embed="rId7"/>
              </p:ext>
            </p:extLst>
          </p:nvPr>
        </p:nvPicPr>
        <p:blipFill>
          <a:blip r:embed="rId16"/>
          <a:stretch>
            <a:fillRect/>
          </a:stretch>
        </p:blipFill>
        <p:spPr>
          <a:xfrm>
            <a:off x="13641699" y="7096425"/>
            <a:ext cx="8375238" cy="6281429"/>
          </a:xfrm>
          <a:prstGeom prst="rect">
            <a:avLst/>
          </a:prstGeom>
          <a:ln w="12700">
            <a:miter lim="400000"/>
          </a:ln>
        </p:spPr>
      </p:pic>
      <p:pic>
        <p:nvPicPr>
          <p:cNvPr id="1334" name="Vene_1.m4v" descr="Vene_1.m4v"/>
          <p:cNvPicPr>
            <a:picLocks/>
          </p:cNvPicPr>
          <p:nvPr>
            <a:videoFile r:link="rId10"/>
            <p:extLst>
              <p:ext uri="{DAA4B4D4-6D71-4841-9C94-3DE7FCFB9230}">
                <p14:media xmlns:p14="http://schemas.microsoft.com/office/powerpoint/2010/main" r:embed="rId9"/>
              </p:ext>
            </p:extLst>
          </p:nvPr>
        </p:nvPicPr>
        <p:blipFill>
          <a:blip r:embed="rId17"/>
          <a:stretch>
            <a:fillRect/>
          </a:stretch>
        </p:blipFill>
        <p:spPr>
          <a:xfrm>
            <a:off x="8330013" y="5354658"/>
            <a:ext cx="7723975" cy="579298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330"/>
                                        </p:tgtEl>
                                        <p:attrNameLst>
                                          <p:attrName>style.visibility</p:attrName>
                                        </p:attrNameLst>
                                      </p:cBhvr>
                                      <p:to>
                                        <p:strVal val="visible"/>
                                      </p:to>
                                    </p:set>
                                    <p:animEffect transition="in" filter="wipe(left)">
                                      <p:cBhvr>
                                        <p:cTn id="7" dur="500"/>
                                        <p:tgtEl>
                                          <p:spTgt spid="133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4921" fill="hold"/>
                                        <p:tgtEl>
                                          <p:spTgt spid="1330"/>
                                        </p:tgtEl>
                                      </p:cBhvr>
                                    </p:cmd>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3" nodeType="clickEffect">
                                  <p:stCondLst>
                                    <p:cond delay="0"/>
                                  </p:stCondLst>
                                  <p:iterate>
                                    <p:tmAbs val="0"/>
                                  </p:iterate>
                                  <p:childTnLst>
                                    <p:set>
                                      <p:cBhvr>
                                        <p:cTn id="14" fill="hold"/>
                                        <p:tgtEl>
                                          <p:spTgt spid="1331"/>
                                        </p:tgtEl>
                                        <p:attrNameLst>
                                          <p:attrName>style.visibility</p:attrName>
                                        </p:attrNameLst>
                                      </p:cBhvr>
                                      <p:to>
                                        <p:strVal val="visible"/>
                                      </p:to>
                                    </p:set>
                                    <p:anim calcmode="lin" valueType="num">
                                      <p:cBhvr>
                                        <p:cTn id="15" dur="500" fill="hold"/>
                                        <p:tgtEl>
                                          <p:spTgt spid="1331"/>
                                        </p:tgtEl>
                                        <p:attrNameLst>
                                          <p:attrName>ppt_x</p:attrName>
                                        </p:attrNameLst>
                                      </p:cBhvr>
                                      <p:tavLst>
                                        <p:tav tm="0">
                                          <p:val>
                                            <p:strVal val="0-#ppt_w/2"/>
                                          </p:val>
                                        </p:tav>
                                        <p:tav tm="100000">
                                          <p:val>
                                            <p:strVal val="#ppt_x"/>
                                          </p:val>
                                        </p:tav>
                                      </p:tavLst>
                                    </p:anim>
                                    <p:anim calcmode="lin" valueType="num">
                                      <p:cBhvr>
                                        <p:cTn id="16" dur="500" fill="hold"/>
                                        <p:tgtEl>
                                          <p:spTgt spid="1331"/>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1" presetClass="mediacall" presetSubtype="0" fill="hold" nodeType="afterEffect">
                                  <p:stCondLst>
                                    <p:cond delay="0"/>
                                  </p:stCondLst>
                                  <p:childTnLst>
                                    <p:cmd type="call" cmd="playFrom(0.0)">
                                      <p:cBhvr>
                                        <p:cTn id="19" dur="4913" fill="hold"/>
                                        <p:tgtEl>
                                          <p:spTgt spid="1331"/>
                                        </p:tgtEl>
                                      </p:cBhvr>
                                    </p:cmd>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5" nodeType="clickEffect">
                                  <p:stCondLst>
                                    <p:cond delay="0"/>
                                  </p:stCondLst>
                                  <p:iterate>
                                    <p:tmAbs val="0"/>
                                  </p:iterate>
                                  <p:childTnLst>
                                    <p:set>
                                      <p:cBhvr>
                                        <p:cTn id="23" fill="hold"/>
                                        <p:tgtEl>
                                          <p:spTgt spid="1332"/>
                                        </p:tgtEl>
                                        <p:attrNameLst>
                                          <p:attrName>style.visibility</p:attrName>
                                        </p:attrNameLst>
                                      </p:cBhvr>
                                      <p:to>
                                        <p:strVal val="visible"/>
                                      </p:to>
                                    </p:set>
                                    <p:animEffect transition="in" filter="wipe(left)">
                                      <p:cBhvr>
                                        <p:cTn id="24" dur="500"/>
                                        <p:tgtEl>
                                          <p:spTgt spid="1332"/>
                                        </p:tgtEl>
                                      </p:cBhvr>
                                    </p:animEffect>
                                  </p:childTnLst>
                                </p:cTn>
                              </p:par>
                            </p:childTnLst>
                          </p:cTn>
                        </p:par>
                        <p:par>
                          <p:cTn id="25" fill="hold">
                            <p:stCondLst>
                              <p:cond delay="500"/>
                            </p:stCondLst>
                            <p:childTnLst>
                              <p:par>
                                <p:cTn id="26" presetID="1" presetClass="mediacall" presetSubtype="0" fill="hold" nodeType="afterEffect">
                                  <p:stCondLst>
                                    <p:cond delay="0"/>
                                  </p:stCondLst>
                                  <p:childTnLst>
                                    <p:cmd type="call" cmd="playFrom(0.0)">
                                      <p:cBhvr>
                                        <p:cTn id="27" dur="4920" fill="hold"/>
                                        <p:tgtEl>
                                          <p:spTgt spid="1332"/>
                                        </p:tgtEl>
                                      </p:cBhvr>
                                    </p:cmd>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7" nodeType="clickEffect">
                                  <p:stCondLst>
                                    <p:cond delay="0"/>
                                  </p:stCondLst>
                                  <p:iterate>
                                    <p:tmAbs val="0"/>
                                  </p:iterate>
                                  <p:childTnLst>
                                    <p:set>
                                      <p:cBhvr>
                                        <p:cTn id="31" fill="hold"/>
                                        <p:tgtEl>
                                          <p:spTgt spid="1333"/>
                                        </p:tgtEl>
                                        <p:attrNameLst>
                                          <p:attrName>style.visibility</p:attrName>
                                        </p:attrNameLst>
                                      </p:cBhvr>
                                      <p:to>
                                        <p:strVal val="visible"/>
                                      </p:to>
                                    </p:set>
                                    <p:animEffect transition="in" filter="wipe(left)">
                                      <p:cBhvr>
                                        <p:cTn id="32" dur="500"/>
                                        <p:tgtEl>
                                          <p:spTgt spid="1333"/>
                                        </p:tgtEl>
                                      </p:cBhvr>
                                    </p:animEffect>
                                  </p:childTnLst>
                                </p:cTn>
                              </p:par>
                            </p:childTnLst>
                          </p:cTn>
                        </p:par>
                        <p:par>
                          <p:cTn id="33" fill="hold">
                            <p:stCondLst>
                              <p:cond delay="500"/>
                            </p:stCondLst>
                            <p:childTnLst>
                              <p:par>
                                <p:cTn id="34" presetID="1" presetClass="mediacall" presetSubtype="0" fill="hold" nodeType="afterEffect">
                                  <p:stCondLst>
                                    <p:cond delay="0"/>
                                  </p:stCondLst>
                                  <p:childTnLst>
                                    <p:cmd type="call" cmd="playFrom(0.0)">
                                      <p:cBhvr>
                                        <p:cTn id="35" dur="4914" fill="hold"/>
                                        <p:tgtEl>
                                          <p:spTgt spid="1333"/>
                                        </p:tgtEl>
                                      </p:cBhvr>
                                    </p:cmd>
                                  </p:childTnLst>
                                </p:cTn>
                              </p:par>
                            </p:childTnLst>
                          </p:cTn>
                        </p:par>
                      </p:childTnLst>
                    </p:cTn>
                  </p:par>
                  <p:par>
                    <p:cTn id="36" fill="hold">
                      <p:stCondLst>
                        <p:cond delay="indefinite"/>
                      </p:stCondLst>
                      <p:childTnLst>
                        <p:par>
                          <p:cTn id="37" fill="hold">
                            <p:stCondLst>
                              <p:cond delay="0"/>
                            </p:stCondLst>
                            <p:childTnLst>
                              <p:par>
                                <p:cTn id="38" presetID="4" presetClass="entr" presetSubtype="32" fill="hold" grpId="9" nodeType="clickEffect">
                                  <p:stCondLst>
                                    <p:cond delay="0"/>
                                  </p:stCondLst>
                                  <p:iterate>
                                    <p:tmAbs val="0"/>
                                  </p:iterate>
                                  <p:childTnLst>
                                    <p:set>
                                      <p:cBhvr>
                                        <p:cTn id="39" fill="hold"/>
                                        <p:tgtEl>
                                          <p:spTgt spid="1334"/>
                                        </p:tgtEl>
                                        <p:attrNameLst>
                                          <p:attrName>style.visibility</p:attrName>
                                        </p:attrNameLst>
                                      </p:cBhvr>
                                      <p:to>
                                        <p:strVal val="visible"/>
                                      </p:to>
                                    </p:set>
                                    <p:animEffect transition="in" filter="box(out)">
                                      <p:cBhvr>
                                        <p:cTn id="40" dur="1000"/>
                                        <p:tgtEl>
                                          <p:spTgt spid="1334"/>
                                        </p:tgtEl>
                                      </p:cBhvr>
                                    </p:animEffect>
                                  </p:childTnLst>
                                </p:cTn>
                              </p:par>
                            </p:childTnLst>
                          </p:cTn>
                        </p:par>
                        <p:par>
                          <p:cTn id="41" fill="hold">
                            <p:stCondLst>
                              <p:cond delay="1000"/>
                            </p:stCondLst>
                            <p:childTnLst>
                              <p:par>
                                <p:cTn id="42" presetID="1" presetClass="mediacall" presetSubtype="0" fill="hold" nodeType="afterEffect">
                                  <p:stCondLst>
                                    <p:cond delay="0"/>
                                  </p:stCondLst>
                                  <p:childTnLst>
                                    <p:cmd type="call" cmd="playFrom(0.0)">
                                      <p:cBhvr>
                                        <p:cTn id="43" dur="10043" fill="hold"/>
                                        <p:tgtEl>
                                          <p:spTgt spid="13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44" fill="hold" display="0">
                  <p:stCondLst>
                    <p:cond delay="indefinite"/>
                  </p:stCondLst>
                </p:cTn>
                <p:tgtEl>
                  <p:spTgt spid="1330"/>
                </p:tgtEl>
              </p:cMediaNode>
            </p:video>
            <p:seq concurrent="1" prevAc="none" nextAc="seek">
              <p:cTn id="45" restart="whenNotActive" fill="hold" evtFilter="cancelBubble" nodeType="interactiveSeq">
                <p:stCondLst>
                  <p:cond evt="onClick" delay="0">
                    <p:tgtEl>
                      <p:spTgt spid="1330"/>
                    </p:tgtEl>
                  </p:cond>
                </p:stCondLst>
                <p:endSync evt="end" delay="0">
                  <p:rtn val="all"/>
                </p:endSync>
                <p:childTnLst>
                  <p:par>
                    <p:cTn id="46" fill="hold">
                      <p:stCondLst>
                        <p:cond delay="0"/>
                      </p:stCondLst>
                      <p:childTnLst>
                        <p:par>
                          <p:cTn id="47" fill="hold">
                            <p:stCondLst>
                              <p:cond delay="0"/>
                            </p:stCondLst>
                            <p:childTnLst>
                              <p:par>
                                <p:cTn id="48" presetID="2" presetClass="mediacall" presetSubtype="0" fill="hold" nodeType="clickEffect">
                                  <p:stCondLst>
                                    <p:cond delay="0"/>
                                  </p:stCondLst>
                                  <p:childTnLst>
                                    <p:cmd type="call" cmd="togglePause">
                                      <p:cBhvr>
                                        <p:cTn id="49" dur="1" fill="hold"/>
                                        <p:tgtEl>
                                          <p:spTgt spid="1330"/>
                                        </p:tgtEl>
                                      </p:cBhvr>
                                    </p:cmd>
                                  </p:childTnLst>
                                </p:cTn>
                              </p:par>
                            </p:childTnLst>
                          </p:cTn>
                        </p:par>
                      </p:childTnLst>
                    </p:cTn>
                  </p:par>
                </p:childTnLst>
              </p:cTn>
              <p:nextCondLst>
                <p:cond evt="onClick" delay="0">
                  <p:tgtEl>
                    <p:spTgt spid="1330"/>
                  </p:tgtEl>
                </p:cond>
              </p:nextCondLst>
            </p:seq>
            <p:video>
              <p:cMediaNode vol="100000">
                <p:cTn id="50" fill="hold" display="0">
                  <p:stCondLst>
                    <p:cond delay="indefinite"/>
                  </p:stCondLst>
                </p:cTn>
                <p:tgtEl>
                  <p:spTgt spid="1331"/>
                </p:tgtEl>
              </p:cMediaNode>
            </p:video>
            <p:seq concurrent="1" prevAc="none" nextAc="seek">
              <p:cTn id="51" restart="whenNotActive" fill="hold" evtFilter="cancelBubble" nodeType="interactiveSeq">
                <p:stCondLst>
                  <p:cond evt="onClick" delay="0">
                    <p:tgtEl>
                      <p:spTgt spid="1331"/>
                    </p:tgtEl>
                  </p:cond>
                </p:stCondLst>
                <p:endSync evt="end" delay="0">
                  <p:rtn val="all"/>
                </p:endSync>
                <p:childTnLst>
                  <p:par>
                    <p:cTn id="52" fill="hold">
                      <p:stCondLst>
                        <p:cond delay="0"/>
                      </p:stCondLst>
                      <p:childTnLst>
                        <p:par>
                          <p:cTn id="53" fill="hold">
                            <p:stCondLst>
                              <p:cond delay="0"/>
                            </p:stCondLst>
                            <p:childTnLst>
                              <p:par>
                                <p:cTn id="54" presetID="2" presetClass="mediacall" presetSubtype="0" fill="hold" nodeType="clickEffect">
                                  <p:stCondLst>
                                    <p:cond delay="0"/>
                                  </p:stCondLst>
                                  <p:childTnLst>
                                    <p:cmd type="call" cmd="togglePause">
                                      <p:cBhvr>
                                        <p:cTn id="55" dur="1" fill="hold"/>
                                        <p:tgtEl>
                                          <p:spTgt spid="1331"/>
                                        </p:tgtEl>
                                      </p:cBhvr>
                                    </p:cmd>
                                  </p:childTnLst>
                                </p:cTn>
                              </p:par>
                            </p:childTnLst>
                          </p:cTn>
                        </p:par>
                      </p:childTnLst>
                    </p:cTn>
                  </p:par>
                </p:childTnLst>
              </p:cTn>
              <p:nextCondLst>
                <p:cond evt="onClick" delay="0">
                  <p:tgtEl>
                    <p:spTgt spid="1331"/>
                  </p:tgtEl>
                </p:cond>
              </p:nextCondLst>
            </p:seq>
            <p:video>
              <p:cMediaNode vol="100000">
                <p:cTn id="56" fill="hold" display="0">
                  <p:stCondLst>
                    <p:cond delay="indefinite"/>
                  </p:stCondLst>
                </p:cTn>
                <p:tgtEl>
                  <p:spTgt spid="1332"/>
                </p:tgtEl>
              </p:cMediaNode>
            </p:video>
            <p:seq concurrent="1" prevAc="none" nextAc="seek">
              <p:cTn id="57" restart="whenNotActive" fill="hold" evtFilter="cancelBubble" nodeType="interactiveSeq">
                <p:stCondLst>
                  <p:cond evt="onClick" delay="0">
                    <p:tgtEl>
                      <p:spTgt spid="1332"/>
                    </p:tgtEl>
                  </p:cond>
                </p:stCondLst>
                <p:endSync evt="end" delay="0">
                  <p:rtn val="all"/>
                </p:endSync>
                <p:childTnLst>
                  <p:par>
                    <p:cTn id="58" fill="hold">
                      <p:stCondLst>
                        <p:cond delay="0"/>
                      </p:stCondLst>
                      <p:childTnLst>
                        <p:par>
                          <p:cTn id="59" fill="hold">
                            <p:stCondLst>
                              <p:cond delay="0"/>
                            </p:stCondLst>
                            <p:childTnLst>
                              <p:par>
                                <p:cTn id="60" presetID="2" presetClass="mediacall" presetSubtype="0" fill="hold" nodeType="clickEffect">
                                  <p:stCondLst>
                                    <p:cond delay="0"/>
                                  </p:stCondLst>
                                  <p:childTnLst>
                                    <p:cmd type="call" cmd="togglePause">
                                      <p:cBhvr>
                                        <p:cTn id="61" dur="1" fill="hold"/>
                                        <p:tgtEl>
                                          <p:spTgt spid="1332"/>
                                        </p:tgtEl>
                                      </p:cBhvr>
                                    </p:cmd>
                                  </p:childTnLst>
                                </p:cTn>
                              </p:par>
                            </p:childTnLst>
                          </p:cTn>
                        </p:par>
                      </p:childTnLst>
                    </p:cTn>
                  </p:par>
                </p:childTnLst>
              </p:cTn>
              <p:nextCondLst>
                <p:cond evt="onClick" delay="0">
                  <p:tgtEl>
                    <p:spTgt spid="1332"/>
                  </p:tgtEl>
                </p:cond>
              </p:nextCondLst>
            </p:seq>
            <p:video>
              <p:cMediaNode vol="100000">
                <p:cTn id="62" fill="hold" display="0">
                  <p:stCondLst>
                    <p:cond delay="indefinite"/>
                  </p:stCondLst>
                </p:cTn>
                <p:tgtEl>
                  <p:spTgt spid="1333"/>
                </p:tgtEl>
              </p:cMediaNode>
            </p:video>
            <p:seq concurrent="1" prevAc="none" nextAc="seek">
              <p:cTn id="63" restart="whenNotActive" fill="hold" evtFilter="cancelBubble" nodeType="interactiveSeq">
                <p:stCondLst>
                  <p:cond evt="onClick" delay="0">
                    <p:tgtEl>
                      <p:spTgt spid="1333"/>
                    </p:tgtEl>
                  </p:cond>
                </p:stCondLst>
                <p:endSync evt="end" delay="0">
                  <p:rtn val="all"/>
                </p:endSync>
                <p:childTnLst>
                  <p:par>
                    <p:cTn id="64" fill="hold">
                      <p:stCondLst>
                        <p:cond delay="0"/>
                      </p:stCondLst>
                      <p:childTnLst>
                        <p:par>
                          <p:cTn id="65" fill="hold">
                            <p:stCondLst>
                              <p:cond delay="0"/>
                            </p:stCondLst>
                            <p:childTnLst>
                              <p:par>
                                <p:cTn id="66" presetID="2" presetClass="mediacall" presetSubtype="0" fill="hold" nodeType="clickEffect">
                                  <p:stCondLst>
                                    <p:cond delay="0"/>
                                  </p:stCondLst>
                                  <p:childTnLst>
                                    <p:cmd type="call" cmd="togglePause">
                                      <p:cBhvr>
                                        <p:cTn id="67" dur="1" fill="hold"/>
                                        <p:tgtEl>
                                          <p:spTgt spid="1333"/>
                                        </p:tgtEl>
                                      </p:cBhvr>
                                    </p:cmd>
                                  </p:childTnLst>
                                </p:cTn>
                              </p:par>
                            </p:childTnLst>
                          </p:cTn>
                        </p:par>
                      </p:childTnLst>
                    </p:cTn>
                  </p:par>
                </p:childTnLst>
              </p:cTn>
              <p:nextCondLst>
                <p:cond evt="onClick" delay="0">
                  <p:tgtEl>
                    <p:spTgt spid="1333"/>
                  </p:tgtEl>
                </p:cond>
              </p:nextCondLst>
            </p:seq>
            <p:video>
              <p:cMediaNode vol="100000">
                <p:cTn id="68" fill="hold" display="0">
                  <p:stCondLst>
                    <p:cond delay="indefinite"/>
                  </p:stCondLst>
                </p:cTn>
                <p:tgtEl>
                  <p:spTgt spid="1334"/>
                </p:tgtEl>
              </p:cMediaNode>
            </p:video>
            <p:seq concurrent="1" prevAc="none" nextAc="seek">
              <p:cTn id="69" restart="whenNotActive" fill="hold" evtFilter="cancelBubble" nodeType="interactiveSeq">
                <p:stCondLst>
                  <p:cond evt="onClick" delay="0">
                    <p:tgtEl>
                      <p:spTgt spid="1334"/>
                    </p:tgtEl>
                  </p:cond>
                </p:stCondLst>
                <p:endSync evt="end" delay="0">
                  <p:rtn val="all"/>
                </p:endSync>
                <p:childTnLst>
                  <p:par>
                    <p:cTn id="70" fill="hold">
                      <p:stCondLst>
                        <p:cond delay="0"/>
                      </p:stCondLst>
                      <p:childTnLst>
                        <p:par>
                          <p:cTn id="71" fill="hold">
                            <p:stCondLst>
                              <p:cond delay="0"/>
                            </p:stCondLst>
                            <p:childTnLst>
                              <p:par>
                                <p:cTn id="72" presetID="2" presetClass="mediacall" presetSubtype="0" fill="hold" nodeType="clickEffect">
                                  <p:stCondLst>
                                    <p:cond delay="0"/>
                                  </p:stCondLst>
                                  <p:childTnLst>
                                    <p:cmd type="call" cmd="togglePause">
                                      <p:cBhvr>
                                        <p:cTn id="73" dur="1" fill="hold"/>
                                        <p:tgtEl>
                                          <p:spTgt spid="1334"/>
                                        </p:tgtEl>
                                      </p:cBhvr>
                                    </p:cmd>
                                  </p:childTnLst>
                                </p:cTn>
                              </p:par>
                            </p:childTnLst>
                          </p:cTn>
                        </p:par>
                      </p:childTnLst>
                    </p:cTn>
                  </p:par>
                </p:childTnLst>
              </p:cTn>
              <p:nextCondLst>
                <p:cond evt="onClick" delay="0">
                  <p:tgtEl>
                    <p:spTgt spid="1334"/>
                  </p:tgtEl>
                </p:cond>
              </p:nextCondLst>
            </p:seq>
          </p:childTnLst>
        </p:cTn>
      </p:par>
    </p:tnLst>
    <p:bldLst>
      <p:bldP spid="1330" grpId="1" animBg="1" advAuto="0"/>
      <p:bldP spid="1331" grpId="3" animBg="1" advAuto="0"/>
      <p:bldP spid="1332" grpId="5" animBg="1" advAuto="0"/>
      <p:bldP spid="1333" grpId="7" animBg="1" advAuto="0"/>
      <p:bldP spid="1334" grpId="9" animBg="1" advAuto="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2"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693" name="RUSH: Second Step - The  Tank"/>
          <p:cNvSpPr txBox="1"/>
          <p:nvPr/>
        </p:nvSpPr>
        <p:spPr>
          <a:xfrm>
            <a:off x="709208" y="353990"/>
            <a:ext cx="7617868"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Second Step - The  Tank</a:t>
            </a:r>
          </a:p>
        </p:txBody>
      </p:sp>
      <p:pic>
        <p:nvPicPr>
          <p:cNvPr id="1694" name="Screenshot 2023-10-23 alle 07.42.33.png" descr="Screenshot 2023-10-23 alle 07.42.33.png"/>
          <p:cNvPicPr>
            <a:picLocks noChangeAspect="1"/>
          </p:cNvPicPr>
          <p:nvPr/>
        </p:nvPicPr>
        <p:blipFill>
          <a:blip r:embed="rId3"/>
          <a:stretch>
            <a:fillRect/>
          </a:stretch>
        </p:blipFill>
        <p:spPr>
          <a:xfrm>
            <a:off x="4381764" y="1577298"/>
            <a:ext cx="15620472" cy="11895350"/>
          </a:xfrm>
          <a:prstGeom prst="rect">
            <a:avLst/>
          </a:prstGeom>
          <a:ln w="12700">
            <a:miter lim="400000"/>
          </a:ln>
        </p:spPr>
      </p:pic>
      <p:sp>
        <p:nvSpPr>
          <p:cNvPr id="1695" name="Rettangolo"/>
          <p:cNvSpPr/>
          <p:nvPr/>
        </p:nvSpPr>
        <p:spPr>
          <a:xfrm>
            <a:off x="4546599" y="3209207"/>
            <a:ext cx="15133718" cy="4088582"/>
          </a:xfrm>
          <a:prstGeom prst="rect">
            <a:avLst/>
          </a:prstGeom>
          <a:solidFill>
            <a:srgbClr val="FFFF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696" name="Rettangolo"/>
          <p:cNvSpPr/>
          <p:nvPr/>
        </p:nvSpPr>
        <p:spPr>
          <a:xfrm>
            <a:off x="4546599" y="11309050"/>
            <a:ext cx="15133718" cy="1830432"/>
          </a:xfrm>
          <a:prstGeom prst="rect">
            <a:avLst/>
          </a:prstGeom>
          <a:solidFill>
            <a:srgbClr val="FFFF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0" name="Fullness (Hypovolemia): IVC assessment.…"/>
          <p:cNvSpPr txBox="1">
            <a:spLocks noGrp="1"/>
          </p:cNvSpPr>
          <p:nvPr>
            <p:ph type="body" idx="1"/>
          </p:nvPr>
        </p:nvSpPr>
        <p:spPr>
          <a:xfrm>
            <a:off x="1969054" y="4261549"/>
            <a:ext cx="20445891" cy="7257048"/>
          </a:xfrm>
          <a:prstGeom prst="rect">
            <a:avLst/>
          </a:prstGeom>
        </p:spPr>
        <p:txBody>
          <a:bodyPr/>
          <a:lstStyle/>
          <a:p>
            <a:pPr marL="546100" indent="-546100" defTabSz="2438338">
              <a:lnSpc>
                <a:spcPct val="90000"/>
              </a:lnSpc>
              <a:spcBef>
                <a:spcPts val="2400"/>
              </a:spcBef>
              <a:buSzPct val="150000"/>
              <a:defRPr>
                <a:latin typeface="Canela Text Regular"/>
                <a:ea typeface="Canela Text Regular"/>
                <a:cs typeface="Canela Text Regular"/>
                <a:sym typeface="Canela Text Regular"/>
              </a:defRPr>
            </a:pPr>
            <a:r>
              <a:t>Fullness (Hypovolemia): IVC assessment.</a:t>
            </a:r>
          </a:p>
          <a:p>
            <a:pPr marL="546100" indent="-546100" defTabSz="2438338">
              <a:lnSpc>
                <a:spcPct val="90000"/>
              </a:lnSpc>
              <a:spcBef>
                <a:spcPts val="2400"/>
              </a:spcBef>
              <a:buSzPct val="150000"/>
              <a:defRPr>
                <a:latin typeface="Canela Text Regular"/>
                <a:ea typeface="Canela Text Regular"/>
                <a:cs typeface="Canela Text Regular"/>
                <a:sym typeface="Canela Text Regular"/>
              </a:defRPr>
            </a:pPr>
            <a:r>
              <a:t>Leakiness (Hemorrage) - fluid in the peritoneum.</a:t>
            </a:r>
          </a:p>
          <a:p>
            <a:pPr marL="546100" indent="-546100" defTabSz="2438338">
              <a:lnSpc>
                <a:spcPct val="90000"/>
              </a:lnSpc>
              <a:spcBef>
                <a:spcPts val="2400"/>
              </a:spcBef>
              <a:buSzPct val="150000"/>
              <a:defRPr>
                <a:latin typeface="Canela Text Regular"/>
                <a:ea typeface="Canela Text Regular"/>
                <a:cs typeface="Canela Text Regular"/>
                <a:sym typeface="Canela Text Regular"/>
              </a:defRPr>
            </a:pPr>
            <a:r>
              <a:t>Pleural view: fluid?</a:t>
            </a:r>
          </a:p>
          <a:p>
            <a:pPr marL="546100" indent="-546100" defTabSz="2438338">
              <a:lnSpc>
                <a:spcPct val="90000"/>
              </a:lnSpc>
              <a:spcBef>
                <a:spcPts val="2400"/>
              </a:spcBef>
              <a:buSzPct val="150000"/>
              <a:defRPr>
                <a:latin typeface="Canela Text Regular"/>
                <a:ea typeface="Canela Text Regular"/>
                <a:cs typeface="Canela Text Regular"/>
                <a:sym typeface="Canela Text Regular"/>
              </a:defRPr>
            </a:pPr>
            <a:r>
              <a:t>Compromise (Pneumothorax).</a:t>
            </a:r>
          </a:p>
          <a:p>
            <a:pPr marL="546100" indent="-546100" defTabSz="2438338">
              <a:lnSpc>
                <a:spcPct val="90000"/>
              </a:lnSpc>
              <a:spcBef>
                <a:spcPts val="2400"/>
              </a:spcBef>
              <a:buSzPct val="150000"/>
              <a:defRPr>
                <a:latin typeface="Canela Text Regular"/>
                <a:ea typeface="Canela Text Regular"/>
                <a:cs typeface="Canela Text Regular"/>
                <a:sym typeface="Canela Text Regular"/>
              </a:defRPr>
            </a:pPr>
            <a:r>
              <a:t>Overload (Pulmonary edema).</a:t>
            </a:r>
          </a:p>
        </p:txBody>
      </p:sp>
      <p:sp>
        <p:nvSpPr>
          <p:cNvPr id="1701"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702" name="RUSH: Second Step - The Tank"/>
          <p:cNvSpPr txBox="1"/>
          <p:nvPr/>
        </p:nvSpPr>
        <p:spPr>
          <a:xfrm>
            <a:off x="936216" y="353990"/>
            <a:ext cx="7506107"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Second Step - The Tank</a:t>
            </a:r>
          </a:p>
        </p:txBody>
      </p:sp>
      <p:pic>
        <p:nvPicPr>
          <p:cNvPr id="1703" name="Screenshot 2023-10-25 alle 06.23.02.png" descr="Screenshot 2023-10-25 alle 06.23.02.png"/>
          <p:cNvPicPr>
            <a:picLocks noChangeAspect="1"/>
          </p:cNvPicPr>
          <p:nvPr/>
        </p:nvPicPr>
        <p:blipFill>
          <a:blip r:embed="rId3"/>
          <a:stretch>
            <a:fillRect/>
          </a:stretch>
        </p:blipFill>
        <p:spPr>
          <a:xfrm>
            <a:off x="15934967" y="427763"/>
            <a:ext cx="8135591" cy="4486346"/>
          </a:xfrm>
          <a:prstGeom prst="rect">
            <a:avLst/>
          </a:prstGeom>
          <a:ln w="12700">
            <a:miter lim="400000"/>
          </a:ln>
        </p:spPr>
      </p:pic>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7"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708" name="RUSH: Second Step - The Tank. IVC"/>
          <p:cNvSpPr txBox="1"/>
          <p:nvPr/>
        </p:nvSpPr>
        <p:spPr>
          <a:xfrm>
            <a:off x="1134157" y="353990"/>
            <a:ext cx="8643265"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Second Step - The Tank. IVC</a:t>
            </a:r>
          </a:p>
        </p:txBody>
      </p:sp>
      <p:pic>
        <p:nvPicPr>
          <p:cNvPr id="1709" name="filmato-incollato.png" descr="filmato-incollato.png"/>
          <p:cNvPicPr>
            <a:picLocks noChangeAspect="1"/>
          </p:cNvPicPr>
          <p:nvPr/>
        </p:nvPicPr>
        <p:blipFill>
          <a:blip r:embed="rId5"/>
          <a:stretch>
            <a:fillRect/>
          </a:stretch>
        </p:blipFill>
        <p:spPr>
          <a:xfrm>
            <a:off x="1458979" y="3152542"/>
            <a:ext cx="10513827" cy="7317463"/>
          </a:xfrm>
          <a:prstGeom prst="rect">
            <a:avLst/>
          </a:prstGeom>
          <a:ln w="12700">
            <a:miter lim="400000"/>
          </a:ln>
        </p:spPr>
      </p:pic>
      <p:pic>
        <p:nvPicPr>
          <p:cNvPr id="1710" name="201804040922410002ABD" descr="201804040922410002ABD"/>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13168403" y="3245995"/>
            <a:ext cx="9756618" cy="7317463"/>
          </a:xfrm>
          <a:prstGeom prst="rect">
            <a:avLst/>
          </a:prstGeom>
          <a:ln w="12700">
            <a:miter lim="400000"/>
          </a:ln>
        </p:spPr>
      </p:pic>
      <p:sp>
        <p:nvSpPr>
          <p:cNvPr id="1711" name="Collapsibility index: quantitates the change in diameter throughout respiratory cycle.…"/>
          <p:cNvSpPr txBox="1"/>
          <p:nvPr/>
        </p:nvSpPr>
        <p:spPr>
          <a:xfrm>
            <a:off x="1381581" y="11137874"/>
            <a:ext cx="21620837" cy="19939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ctr">
              <a:spcBef>
                <a:spcPts val="2400"/>
              </a:spcBef>
              <a:defRPr sz="4400">
                <a:latin typeface="Canela Text Regular"/>
                <a:ea typeface="Canela Text Regular"/>
                <a:cs typeface="Canela Text Regular"/>
                <a:sym typeface="Canela Text Regular"/>
              </a:defRPr>
            </a:pPr>
            <a:r>
              <a:t>Collapsibility index: quantitates the change in diameter throughout respiratory cycle.</a:t>
            </a:r>
          </a:p>
          <a:p>
            <a:pPr algn="ctr">
              <a:spcBef>
                <a:spcPts val="2400"/>
              </a:spcBef>
              <a:defRPr sz="4400">
                <a:latin typeface="Canela Text Regular"/>
                <a:ea typeface="Canela Text Regular"/>
                <a:cs typeface="Canela Text Regular"/>
                <a:sym typeface="Canela Text Regular"/>
              </a:defRPr>
            </a:pPr>
            <a:r>
              <a:t>(Maximum IVC diameter − Minimum IVC diameter) / Maximal IVC diameter</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0" fill="hold"/>
                                        <p:tgtEl>
                                          <p:spTgt spid="17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10"/>
                </p:tgtEl>
              </p:cMediaNode>
            </p:video>
            <p:seq concurrent="1" prevAc="none" nextAc="seek">
              <p:cTn id="8" restart="whenNotActive" fill="hold" evtFilter="cancelBubble" nodeType="interactiveSeq">
                <p:stCondLst>
                  <p:cond evt="onClick" delay="0">
                    <p:tgtEl>
                      <p:spTgt spid="17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10"/>
                                        </p:tgtEl>
                                      </p:cBhvr>
                                    </p:cmd>
                                  </p:childTnLst>
                                </p:cTn>
                              </p:par>
                            </p:childTnLst>
                          </p:cTn>
                        </p:par>
                      </p:childTnLst>
                    </p:cTn>
                  </p:par>
                </p:childTnLst>
              </p:cTn>
              <p:nextCondLst>
                <p:cond evt="onClick" delay="0">
                  <p:tgtEl>
                    <p:spTgt spid="1710"/>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5" name="Diametro espiratorio&gt; 2 cm + collabimento inspiratorio &lt; 0.5 —&gt; PVC &gt; 10 cmH2O…"/>
          <p:cNvSpPr txBox="1">
            <a:spLocks noGrp="1"/>
          </p:cNvSpPr>
          <p:nvPr>
            <p:ph type="body" sz="quarter" idx="1"/>
          </p:nvPr>
        </p:nvSpPr>
        <p:spPr>
          <a:xfrm>
            <a:off x="6180116" y="8987607"/>
            <a:ext cx="12023768" cy="4132097"/>
          </a:xfrm>
          <a:prstGeom prst="rect">
            <a:avLst/>
          </a:prstGeom>
        </p:spPr>
        <p:txBody>
          <a:bodyPr/>
          <a:lstStyle/>
          <a:p>
            <a:r>
              <a:t>Diametro espiratorio&gt; 2 cm + collabimento inspiratorio &lt; 0.5 —&gt; PVC &gt; 10 cmH2O</a:t>
            </a:r>
          </a:p>
          <a:p>
            <a:r>
              <a:t>Diametro espiratorio &lt; 2 cm + collabimento inspiratorio &gt; 0.5 —&gt; PVC &lt; 10 cmH2O</a:t>
            </a:r>
          </a:p>
        </p:txBody>
      </p:sp>
      <p:sp>
        <p:nvSpPr>
          <p:cNvPr id="1716"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717" name="RUSH: Second Step - The Tank. IVC"/>
          <p:cNvSpPr txBox="1"/>
          <p:nvPr/>
        </p:nvSpPr>
        <p:spPr>
          <a:xfrm>
            <a:off x="1153530" y="353990"/>
            <a:ext cx="8643265"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Second Step - The Tank. IVC</a:t>
            </a:r>
          </a:p>
        </p:txBody>
      </p:sp>
      <p:pic>
        <p:nvPicPr>
          <p:cNvPr id="1718" name="Immagine 7" descr="Immagine 7"/>
          <p:cNvPicPr>
            <a:picLocks noChangeAspect="1"/>
          </p:cNvPicPr>
          <p:nvPr/>
        </p:nvPicPr>
        <p:blipFill>
          <a:blip r:embed="rId3"/>
          <a:stretch>
            <a:fillRect/>
          </a:stretch>
        </p:blipFill>
        <p:spPr>
          <a:xfrm>
            <a:off x="14653260" y="2032743"/>
            <a:ext cx="7630667" cy="6065111"/>
          </a:xfrm>
          <a:prstGeom prst="rect">
            <a:avLst/>
          </a:prstGeom>
          <a:ln w="12700">
            <a:miter lim="400000"/>
          </a:ln>
        </p:spPr>
      </p:pic>
      <p:pic>
        <p:nvPicPr>
          <p:cNvPr id="1719" name="Screenshot 2023-10-26 alle 18.16.20.png" descr="Screenshot 2023-10-26 alle 18.16.20.png"/>
          <p:cNvPicPr>
            <a:picLocks noChangeAspect="1"/>
          </p:cNvPicPr>
          <p:nvPr/>
        </p:nvPicPr>
        <p:blipFill>
          <a:blip r:embed="rId4"/>
          <a:stretch>
            <a:fillRect/>
          </a:stretch>
        </p:blipFill>
        <p:spPr>
          <a:xfrm>
            <a:off x="394967" y="1746234"/>
            <a:ext cx="13850075" cy="6951236"/>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715"/>
                                        </p:tgtEl>
                                        <p:attrNameLst>
                                          <p:attrName>style.visibility</p:attrName>
                                        </p:attrNameLst>
                                      </p:cBhvr>
                                      <p:to>
                                        <p:strVal val="visible"/>
                                      </p:to>
                                    </p:set>
                                    <p:animEffect transition="in" filter="wipe(left)">
                                      <p:cBhvr>
                                        <p:cTn id="7" dur="1000"/>
                                        <p:tgtEl>
                                          <p:spTgt spid="17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 grpId="1" animBg="1" advAuto="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3"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724" name="RUSH: Second Step - The Tank. IVC"/>
          <p:cNvSpPr txBox="1"/>
          <p:nvPr/>
        </p:nvSpPr>
        <p:spPr>
          <a:xfrm>
            <a:off x="1269767" y="353990"/>
            <a:ext cx="8643266"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Second Step - The Tank. IVC</a:t>
            </a:r>
          </a:p>
        </p:txBody>
      </p:sp>
      <p:pic>
        <p:nvPicPr>
          <p:cNvPr id="1725" name="Screenshot 2023-10-25 alle 06.39.43.png" descr="Screenshot 2023-10-25 alle 06.39.43.png"/>
          <p:cNvPicPr>
            <a:picLocks noChangeAspect="1"/>
          </p:cNvPicPr>
          <p:nvPr/>
        </p:nvPicPr>
        <p:blipFill>
          <a:blip r:embed="rId2"/>
          <a:stretch>
            <a:fillRect/>
          </a:stretch>
        </p:blipFill>
        <p:spPr>
          <a:xfrm>
            <a:off x="3722310" y="5098894"/>
            <a:ext cx="16939380" cy="6304508"/>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8" fill="hold" grpId="1" nodeType="clickEffect">
                                  <p:stCondLst>
                                    <p:cond delay="0"/>
                                  </p:stCondLst>
                                  <p:iterate>
                                    <p:tmAbs val="0"/>
                                  </p:iterate>
                                  <p:childTnLst>
                                    <p:set>
                                      <p:cBhvr>
                                        <p:cTn id="6" fill="hold"/>
                                        <p:tgtEl>
                                          <p:spTgt spid="1725"/>
                                        </p:tgtEl>
                                        <p:attrNameLst>
                                          <p:attrName>style.visibility</p:attrName>
                                        </p:attrNameLst>
                                      </p:cBhvr>
                                      <p:to>
                                        <p:strVal val="visible"/>
                                      </p:to>
                                    </p:set>
                                    <p:anim calcmode="lin" valueType="num">
                                      <p:cBhvr>
                                        <p:cTn id="7" dur="1000" fill="hold"/>
                                        <p:tgtEl>
                                          <p:spTgt spid="1725"/>
                                        </p:tgtEl>
                                        <p:attrNameLst>
                                          <p:attrName>ppt_x</p:attrName>
                                        </p:attrNameLst>
                                      </p:cBhvr>
                                      <p:tavLst>
                                        <p:tav tm="0">
                                          <p:val>
                                            <p:strVal val="0-#ppt_w/2"/>
                                          </p:val>
                                        </p:tav>
                                        <p:tav tm="100000">
                                          <p:val>
                                            <p:strVal val="#ppt_x"/>
                                          </p:val>
                                        </p:tav>
                                      </p:tavLst>
                                    </p:anim>
                                    <p:anim calcmode="lin" valueType="num">
                                      <p:cBhvr>
                                        <p:cTn id="8" dur="1000" fill="hold"/>
                                        <p:tgtEl>
                                          <p:spTgt spid="17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5" grpId="1" animBg="1" advAuto="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762" name="RUSH: Second Step - The Tank"/>
          <p:cNvSpPr txBox="1"/>
          <p:nvPr/>
        </p:nvSpPr>
        <p:spPr>
          <a:xfrm>
            <a:off x="1031143" y="353990"/>
            <a:ext cx="7506107"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Second Step - The Tank</a:t>
            </a:r>
          </a:p>
        </p:txBody>
      </p:sp>
      <p:pic>
        <p:nvPicPr>
          <p:cNvPr id="1763" name="Pnx.mov" descr="Pnx.mov"/>
          <p:cNvPicPr>
            <a:picLocks/>
          </p:cNvPicPr>
          <p:nvPr>
            <a:videoFile r:link="rId2"/>
            <p:extLst>
              <p:ext uri="{DAA4B4D4-6D71-4841-9C94-3DE7FCFB9230}">
                <p14:media xmlns:p14="http://schemas.microsoft.com/office/powerpoint/2010/main" r:embed="rId1"/>
              </p:ext>
            </p:extLst>
          </p:nvPr>
        </p:nvPicPr>
        <p:blipFill>
          <a:blip r:embed="rId7"/>
          <a:stretch>
            <a:fillRect/>
          </a:stretch>
        </p:blipFill>
        <p:spPr>
          <a:xfrm>
            <a:off x="1860765" y="1918787"/>
            <a:ext cx="10160001" cy="8280401"/>
          </a:xfrm>
          <a:prstGeom prst="rect">
            <a:avLst/>
          </a:prstGeom>
          <a:ln w="12700">
            <a:miter lim="400000"/>
          </a:ln>
        </p:spPr>
      </p:pic>
      <p:pic>
        <p:nvPicPr>
          <p:cNvPr id="1764" name="_20140823154611_1611340 (convertito).mov" descr="_20140823154611_1611340 (convertito).mov"/>
          <p:cNvPicPr>
            <a:picLocks/>
          </p:cNvPicPr>
          <p:nvPr>
            <a:videoFile r:link="rId4"/>
            <p:extLst>
              <p:ext uri="{DAA4B4D4-6D71-4841-9C94-3DE7FCFB9230}">
                <p14:media xmlns:p14="http://schemas.microsoft.com/office/powerpoint/2010/main" r:embed="rId3"/>
              </p:ext>
            </p:extLst>
          </p:nvPr>
        </p:nvPicPr>
        <p:blipFill>
          <a:blip r:embed="rId8"/>
          <a:stretch>
            <a:fillRect/>
          </a:stretch>
        </p:blipFill>
        <p:spPr>
          <a:xfrm>
            <a:off x="13250403" y="4729620"/>
            <a:ext cx="10160001" cy="8280401"/>
          </a:xfrm>
          <a:prstGeom prst="rect">
            <a:avLst/>
          </a:prstGeom>
          <a:ln w="12700">
            <a:miter lim="400000"/>
          </a:ln>
        </p:spPr>
      </p:pic>
      <p:sp>
        <p:nvSpPr>
          <p:cNvPr id="1765" name="Tank compromise?"/>
          <p:cNvSpPr txBox="1"/>
          <p:nvPr/>
        </p:nvSpPr>
        <p:spPr>
          <a:xfrm>
            <a:off x="13521487" y="1772128"/>
            <a:ext cx="4955185"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spcBef>
                <a:spcPts val="2400"/>
              </a:spcBef>
              <a:defRPr sz="4400">
                <a:latin typeface="Canela Text Regular"/>
                <a:ea typeface="Canela Text Regular"/>
                <a:cs typeface="Canela Text Regular"/>
                <a:sym typeface="Canela Text Regular"/>
              </a:defRPr>
            </a:lvl1pPr>
          </a:lstStyle>
          <a:p>
            <a:r>
              <a:t>Tank compromise?</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71" fill="hold"/>
                                        <p:tgtEl>
                                          <p:spTgt spid="1763"/>
                                        </p:tgtEl>
                                      </p:cBhvr>
                                    </p:cmd>
                                  </p:childTnLst>
                                </p:cTn>
                              </p:par>
                            </p:childTnLst>
                          </p:cTn>
                        </p:par>
                      </p:childTnLst>
                    </p:cTn>
                  </p:par>
                  <p:par>
                    <p:cTn id="7" fill="hold">
                      <p:stCondLst>
                        <p:cond delay="indefinite"/>
                      </p:stCondLst>
                      <p:childTnLst>
                        <p:par>
                          <p:cTn id="8" fill="hold">
                            <p:stCondLst>
                              <p:cond delay="0"/>
                            </p:stCondLst>
                            <p:childTnLst>
                              <p:par>
                                <p:cTn id="9" presetID="4" presetClass="entr" presetSubtype="32" fill="hold" grpId="2" nodeType="clickEffect">
                                  <p:stCondLst>
                                    <p:cond delay="0"/>
                                  </p:stCondLst>
                                  <p:iterate>
                                    <p:tmAbs val="0"/>
                                  </p:iterate>
                                  <p:childTnLst>
                                    <p:set>
                                      <p:cBhvr>
                                        <p:cTn id="10" fill="hold"/>
                                        <p:tgtEl>
                                          <p:spTgt spid="1764"/>
                                        </p:tgtEl>
                                        <p:attrNameLst>
                                          <p:attrName>style.visibility</p:attrName>
                                        </p:attrNameLst>
                                      </p:cBhvr>
                                      <p:to>
                                        <p:strVal val="visible"/>
                                      </p:to>
                                    </p:set>
                                    <p:animEffect transition="in" filter="box(out)">
                                      <p:cBhvr>
                                        <p:cTn id="11" dur="500"/>
                                        <p:tgtEl>
                                          <p:spTgt spid="1764"/>
                                        </p:tgtEl>
                                      </p:cBhvr>
                                    </p:animEffect>
                                  </p:childTnLst>
                                </p:cTn>
                              </p:par>
                            </p:childTnLst>
                          </p:cTn>
                        </p:par>
                        <p:par>
                          <p:cTn id="12" fill="hold">
                            <p:stCondLst>
                              <p:cond delay="500"/>
                            </p:stCondLst>
                            <p:childTnLst>
                              <p:par>
                                <p:cTn id="13" presetID="1" presetClass="mediacall" presetSubtype="0" fill="hold" nodeType="afterEffect">
                                  <p:stCondLst>
                                    <p:cond delay="0"/>
                                  </p:stCondLst>
                                  <p:childTnLst>
                                    <p:cmd type="call" cmd="playFrom(0.0)">
                                      <p:cBhvr>
                                        <p:cTn id="14" dur="5036" fill="hold"/>
                                        <p:tgtEl>
                                          <p:spTgt spid="176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5" fill="hold" display="0">
                  <p:stCondLst>
                    <p:cond delay="indefinite"/>
                  </p:stCondLst>
                </p:cTn>
                <p:tgtEl>
                  <p:spTgt spid="1763"/>
                </p:tgtEl>
              </p:cMediaNode>
            </p:video>
            <p:seq concurrent="1" prevAc="none" nextAc="seek">
              <p:cTn id="16" restart="whenNotActive" fill="hold" evtFilter="cancelBubble" nodeType="interactiveSeq">
                <p:stCondLst>
                  <p:cond evt="onClick" delay="0">
                    <p:tgtEl>
                      <p:spTgt spid="176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63"/>
                                        </p:tgtEl>
                                      </p:cBhvr>
                                    </p:cmd>
                                  </p:childTnLst>
                                </p:cTn>
                              </p:par>
                            </p:childTnLst>
                          </p:cTn>
                        </p:par>
                      </p:childTnLst>
                    </p:cTn>
                  </p:par>
                </p:childTnLst>
              </p:cTn>
              <p:nextCondLst>
                <p:cond evt="onClick" delay="0">
                  <p:tgtEl>
                    <p:spTgt spid="1763"/>
                  </p:tgtEl>
                </p:cond>
              </p:nextCondLst>
            </p:seq>
            <p:video>
              <p:cMediaNode vol="100000">
                <p:cTn id="21" fill="hold" display="0">
                  <p:stCondLst>
                    <p:cond delay="indefinite"/>
                  </p:stCondLst>
                </p:cTn>
                <p:tgtEl>
                  <p:spTgt spid="1764"/>
                </p:tgtEl>
              </p:cMediaNode>
            </p:video>
            <p:seq concurrent="1" prevAc="none" nextAc="seek">
              <p:cTn id="22" restart="whenNotActive" fill="hold" evtFilter="cancelBubble" nodeType="interactiveSeq">
                <p:stCondLst>
                  <p:cond evt="onClick" delay="0">
                    <p:tgtEl>
                      <p:spTgt spid="1764"/>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764"/>
                                        </p:tgtEl>
                                      </p:cBhvr>
                                    </p:cmd>
                                  </p:childTnLst>
                                </p:cTn>
                              </p:par>
                            </p:childTnLst>
                          </p:cTn>
                        </p:par>
                      </p:childTnLst>
                    </p:cTn>
                  </p:par>
                </p:childTnLst>
              </p:cTn>
              <p:nextCondLst>
                <p:cond evt="onClick" delay="0">
                  <p:tgtEl>
                    <p:spTgt spid="1764"/>
                  </p:tgtEl>
                </p:cond>
              </p:nextCondLst>
            </p:seq>
          </p:childTnLst>
        </p:cTn>
      </p:par>
    </p:tnLst>
    <p:bldLst>
      <p:bldP spid="1764" grpId="2" animBg="1" advAuto="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9" name="Pneumothorax in…"/>
          <p:cNvSpPr txBox="1"/>
          <p:nvPr/>
        </p:nvSpPr>
        <p:spPr>
          <a:xfrm>
            <a:off x="7409102" y="98226"/>
            <a:ext cx="9575059" cy="15537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p>
            <a:pPr algn="ctr" defTabSz="821531">
              <a:lnSpc>
                <a:spcPct val="100000"/>
              </a:lnSpc>
              <a:spcBef>
                <a:spcPts val="0"/>
              </a:spcBef>
              <a:defRPr b="1">
                <a:effectLst>
                  <a:outerShdw blurRad="152400" dist="152400" dir="13200000" rotWithShape="0">
                    <a:srgbClr val="000000">
                      <a:alpha val="63000"/>
                    </a:srgbClr>
                  </a:outerShdw>
                </a:effectLst>
                <a:latin typeface="Arial"/>
                <a:ea typeface="Arial"/>
                <a:cs typeface="Arial"/>
                <a:sym typeface="Arial"/>
              </a:defRPr>
            </a:pPr>
            <a:r>
              <a:t>Pneumothorax in</a:t>
            </a:r>
          </a:p>
          <a:p>
            <a:pPr algn="ctr" defTabSz="821531">
              <a:lnSpc>
                <a:spcPct val="100000"/>
              </a:lnSpc>
              <a:spcBef>
                <a:spcPts val="0"/>
              </a:spcBef>
              <a:defRPr b="1">
                <a:effectLst>
                  <a:outerShdw blurRad="152400" dist="152400" dir="13200000" rotWithShape="0">
                    <a:srgbClr val="000000">
                      <a:alpha val="63000"/>
                    </a:srgbClr>
                  </a:outerShdw>
                </a:effectLst>
                <a:latin typeface="Arial"/>
                <a:ea typeface="Arial"/>
                <a:cs typeface="Arial"/>
                <a:sym typeface="Arial"/>
              </a:defRPr>
            </a:pPr>
            <a:r>
              <a:t>cardiac arrest/unstable patient</a:t>
            </a:r>
          </a:p>
        </p:txBody>
      </p:sp>
      <p:sp>
        <p:nvSpPr>
          <p:cNvPr id="1770" name="Freccia"/>
          <p:cNvSpPr/>
          <p:nvPr/>
        </p:nvSpPr>
        <p:spPr>
          <a:xfrm>
            <a:off x="11424046" y="3893343"/>
            <a:ext cx="2803923" cy="1785939"/>
          </a:xfrm>
          <a:prstGeom prst="rightArrow">
            <a:avLst>
              <a:gd name="adj1" fmla="val 32000"/>
              <a:gd name="adj2" fmla="val 44000"/>
            </a:avLst>
          </a:prstGeom>
          <a:solidFill>
            <a:srgbClr val="FF2600"/>
          </a:solidFill>
          <a:ln w="25400">
            <a:solidFill>
              <a:srgbClr val="FF2600"/>
            </a:solidFill>
            <a:miter lim="400000"/>
          </a:ln>
        </p:spPr>
        <p:txBody>
          <a:bodyPr lIns="53578" tIns="53578" rIns="53578" bIns="53578"/>
          <a:lstStyle/>
          <a:p>
            <a:pPr defTabSz="1821656">
              <a:lnSpc>
                <a:spcPct val="100000"/>
              </a:lnSpc>
              <a:spcBef>
                <a:spcPts val="0"/>
              </a:spcBef>
              <a:buClr>
                <a:srgbClr val="000000"/>
              </a:buClr>
              <a:defRPr sz="3200" b="1">
                <a:uFill>
                  <a:solidFill>
                    <a:srgbClr val="000000"/>
                  </a:solidFill>
                </a:uFill>
                <a:latin typeface="Arial"/>
                <a:ea typeface="Arial"/>
                <a:cs typeface="Arial"/>
                <a:sym typeface="Arial"/>
              </a:defRPr>
            </a:pPr>
            <a:endParaRPr/>
          </a:p>
        </p:txBody>
      </p:sp>
      <p:sp>
        <p:nvSpPr>
          <p:cNvPr id="1771" name="Pneumothorax"/>
          <p:cNvSpPr txBox="1"/>
          <p:nvPr/>
        </p:nvSpPr>
        <p:spPr>
          <a:xfrm>
            <a:off x="14835187" y="4357687"/>
            <a:ext cx="4626207" cy="83939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3578" tIns="53578" rIns="53578" bIns="53578">
            <a:spAutoFit/>
          </a:bodyPr>
          <a:lstStyle>
            <a:lvl1pPr defTabSz="1821656">
              <a:lnSpc>
                <a:spcPct val="100000"/>
              </a:lnSpc>
              <a:spcBef>
                <a:spcPts val="0"/>
              </a:spcBef>
              <a:buClr>
                <a:srgbClr val="000000"/>
              </a:buClr>
              <a:defRPr sz="5000" b="1">
                <a:uFill>
                  <a:solidFill>
                    <a:srgbClr val="FFFFFF"/>
                  </a:solidFill>
                </a:uFill>
                <a:latin typeface="Arial"/>
                <a:ea typeface="Arial"/>
                <a:cs typeface="Arial"/>
                <a:sym typeface="Arial"/>
              </a:defRPr>
            </a:lvl1pPr>
          </a:lstStyle>
          <a:p>
            <a:r>
              <a:t>Pneumothorax</a:t>
            </a:r>
          </a:p>
        </p:txBody>
      </p:sp>
      <p:pic>
        <p:nvPicPr>
          <p:cNvPr id="1772" name="23_11_2006_17_14_25_11.23.2006.17.17.21_7-1.mov" descr="23_11_2006_17_14_25_11.23.2006.17.17.21_7-1.mov"/>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4583906" y="2125265"/>
            <a:ext cx="6219437" cy="5304235"/>
          </a:xfrm>
          <a:prstGeom prst="rect">
            <a:avLst/>
          </a:prstGeom>
          <a:ln w="12700">
            <a:solidFill>
              <a:srgbClr val="000000"/>
            </a:solidFill>
            <a:miter lim="400000"/>
          </a:ln>
          <a:effectLst>
            <a:outerShdw blurRad="241300" dist="203200" dir="13200000" rotWithShape="0">
              <a:srgbClr val="000000">
                <a:alpha val="82000"/>
              </a:srgbClr>
            </a:outerShdw>
          </a:effectLst>
        </p:spPr>
      </p:pic>
      <p:pic>
        <p:nvPicPr>
          <p:cNvPr id="1773" name="droppedImage.png" descr="droppedImage.png"/>
          <p:cNvPicPr>
            <a:picLocks noChangeAspect="1"/>
          </p:cNvPicPr>
          <p:nvPr/>
        </p:nvPicPr>
        <p:blipFill>
          <a:blip r:embed="rId6"/>
          <a:stretch>
            <a:fillRect/>
          </a:stretch>
        </p:blipFill>
        <p:spPr>
          <a:xfrm>
            <a:off x="3316039" y="7697390"/>
            <a:ext cx="10036820" cy="2250282"/>
          </a:xfrm>
          <a:prstGeom prst="rect">
            <a:avLst/>
          </a:prstGeom>
          <a:ln w="12700">
            <a:solidFill>
              <a:srgbClr val="000000"/>
            </a:solidFill>
            <a:miter lim="400000"/>
          </a:ln>
          <a:effectLst>
            <a:outerShdw blurRad="241300" dist="203200" dir="13200000" rotWithShape="0">
              <a:srgbClr val="000000">
                <a:alpha val="82000"/>
              </a:srgbClr>
            </a:outerShdw>
          </a:effectLst>
        </p:spPr>
      </p:pic>
      <p:pic>
        <p:nvPicPr>
          <p:cNvPr id="1774" name="droppedImage.png" descr="droppedImage.png"/>
          <p:cNvPicPr>
            <a:picLocks noChangeAspect="1"/>
          </p:cNvPicPr>
          <p:nvPr/>
        </p:nvPicPr>
        <p:blipFill>
          <a:blip r:embed="rId7"/>
          <a:stretch>
            <a:fillRect/>
          </a:stretch>
        </p:blipFill>
        <p:spPr>
          <a:xfrm>
            <a:off x="14205669" y="5589984"/>
            <a:ext cx="6398097" cy="6661548"/>
          </a:xfrm>
          <a:prstGeom prst="rect">
            <a:avLst/>
          </a:prstGeom>
          <a:ln w="12700">
            <a:solidFill>
              <a:srgbClr val="000000"/>
            </a:solidFill>
            <a:miter lim="400000"/>
          </a:ln>
          <a:effectLst>
            <a:outerShdw blurRad="241300" dist="203200" dir="13200000" rotWithShape="0">
              <a:srgbClr val="000000">
                <a:alpha val="82000"/>
              </a:srgbClr>
            </a:outerShdw>
          </a:effectLst>
        </p:spPr>
      </p:pic>
      <p:pic>
        <p:nvPicPr>
          <p:cNvPr id="1775" name="droppedImage.tiff" descr="droppedImage.tiff"/>
          <p:cNvPicPr>
            <a:picLocks noChangeAspect="1"/>
          </p:cNvPicPr>
          <p:nvPr/>
        </p:nvPicPr>
        <p:blipFill>
          <a:blip r:embed="rId8"/>
          <a:stretch>
            <a:fillRect/>
          </a:stretch>
        </p:blipFill>
        <p:spPr>
          <a:xfrm>
            <a:off x="5378648" y="9779258"/>
            <a:ext cx="8393908" cy="2419239"/>
          </a:xfrm>
          <a:prstGeom prst="rect">
            <a:avLst/>
          </a:prstGeom>
          <a:ln w="12700">
            <a:solidFill>
              <a:srgbClr val="000000"/>
            </a:solidFill>
            <a:miter lim="400000"/>
          </a:ln>
          <a:effectLst>
            <a:outerShdw blurRad="241300" dist="203200" dir="13200000" rotWithShape="0">
              <a:srgbClr val="000000">
                <a:alpha val="82000"/>
              </a:srgbClr>
            </a:outerShdw>
          </a:effectLst>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48" fill="hold"/>
                                        <p:tgtEl>
                                          <p:spTgt spid="1772"/>
                                        </p:tgtEl>
                                      </p:cBhvr>
                                    </p:cmd>
                                  </p:childTnLst>
                                </p:cTn>
                              </p:par>
                            </p:childTnLst>
                          </p:cTn>
                        </p:par>
                        <p:par>
                          <p:cTn id="7" fill="hold">
                            <p:stCondLst>
                              <p:cond delay="3848"/>
                            </p:stCondLst>
                            <p:childTnLst>
                              <p:par>
                                <p:cTn id="8" presetID="22" presetClass="entr" presetSubtype="8" fill="hold" grpId="2" nodeType="afterEffect">
                                  <p:stCondLst>
                                    <p:cond delay="0"/>
                                  </p:stCondLst>
                                  <p:iterate>
                                    <p:tmAbs val="0"/>
                                  </p:iterate>
                                  <p:childTnLst>
                                    <p:set>
                                      <p:cBhvr>
                                        <p:cTn id="9" fill="hold"/>
                                        <p:tgtEl>
                                          <p:spTgt spid="1770"/>
                                        </p:tgtEl>
                                        <p:attrNameLst>
                                          <p:attrName>style.visibility</p:attrName>
                                        </p:attrNameLst>
                                      </p:cBhvr>
                                      <p:to>
                                        <p:strVal val="visible"/>
                                      </p:to>
                                    </p:set>
                                    <p:animEffect transition="in" filter="wipe(left)">
                                      <p:cBhvr>
                                        <p:cTn id="10" dur="1000"/>
                                        <p:tgtEl>
                                          <p:spTgt spid="1770"/>
                                        </p:tgtEl>
                                      </p:cBhvr>
                                    </p:animEffect>
                                  </p:childTnLst>
                                </p:cTn>
                              </p:par>
                            </p:childTnLst>
                          </p:cTn>
                        </p:par>
                        <p:par>
                          <p:cTn id="11" fill="hold">
                            <p:stCondLst>
                              <p:cond delay="4848"/>
                            </p:stCondLst>
                            <p:childTnLst>
                              <p:par>
                                <p:cTn id="12" presetID="22" presetClass="entr" presetSubtype="8" fill="hold" grpId="3" nodeType="afterEffect">
                                  <p:stCondLst>
                                    <p:cond delay="0"/>
                                  </p:stCondLst>
                                  <p:iterate>
                                    <p:tmAbs val="0"/>
                                  </p:iterate>
                                  <p:childTnLst>
                                    <p:set>
                                      <p:cBhvr>
                                        <p:cTn id="13" fill="hold"/>
                                        <p:tgtEl>
                                          <p:spTgt spid="1771"/>
                                        </p:tgtEl>
                                        <p:attrNameLst>
                                          <p:attrName>style.visibility</p:attrName>
                                        </p:attrNameLst>
                                      </p:cBhvr>
                                      <p:to>
                                        <p:strVal val="visible"/>
                                      </p:to>
                                    </p:set>
                                    <p:animEffect transition="in" filter="wipe(left)">
                                      <p:cBhvr>
                                        <p:cTn id="14" dur="1000"/>
                                        <p:tgtEl>
                                          <p:spTgt spid="177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5" fill="hold" display="0">
                  <p:stCondLst>
                    <p:cond delay="indefinite"/>
                  </p:stCondLst>
                </p:cTn>
                <p:tgtEl>
                  <p:spTgt spid="1772"/>
                </p:tgtEl>
              </p:cMediaNode>
            </p:video>
            <p:seq concurrent="1" prevAc="none" nextAc="seek">
              <p:cTn id="16" restart="whenNotActive" fill="hold" evtFilter="cancelBubble" nodeType="interactiveSeq">
                <p:stCondLst>
                  <p:cond evt="onClick" delay="0">
                    <p:tgtEl>
                      <p:spTgt spid="177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72"/>
                                        </p:tgtEl>
                                      </p:cBhvr>
                                    </p:cmd>
                                  </p:childTnLst>
                                </p:cTn>
                              </p:par>
                            </p:childTnLst>
                          </p:cTn>
                        </p:par>
                      </p:childTnLst>
                    </p:cTn>
                  </p:par>
                </p:childTnLst>
              </p:cTn>
              <p:nextCondLst>
                <p:cond evt="onClick" delay="0">
                  <p:tgtEl>
                    <p:spTgt spid="1772"/>
                  </p:tgtEl>
                </p:cond>
              </p:nextCondLst>
            </p:seq>
          </p:childTnLst>
        </p:cTn>
      </p:par>
    </p:tnLst>
    <p:bldLst>
      <p:bldP spid="1770" grpId="2" animBg="1" advAuto="0"/>
      <p:bldP spid="1771" grpId="3" animBg="1" advAuto="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7"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808" name="RUSH: Third Step - The Pipes"/>
          <p:cNvSpPr txBox="1"/>
          <p:nvPr/>
        </p:nvSpPr>
        <p:spPr>
          <a:xfrm>
            <a:off x="1228240" y="353990"/>
            <a:ext cx="7184238"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Third Step - The Pipes</a:t>
            </a:r>
          </a:p>
        </p:txBody>
      </p:sp>
      <p:pic>
        <p:nvPicPr>
          <p:cNvPr id="1809" name="Screenshot 2023-10-23 alle 07.42.33.png" descr="Screenshot 2023-10-23 alle 07.42.33.png"/>
          <p:cNvPicPr>
            <a:picLocks noChangeAspect="1"/>
          </p:cNvPicPr>
          <p:nvPr/>
        </p:nvPicPr>
        <p:blipFill>
          <a:blip r:embed="rId2"/>
          <a:stretch>
            <a:fillRect/>
          </a:stretch>
        </p:blipFill>
        <p:spPr>
          <a:xfrm>
            <a:off x="4381764" y="1577298"/>
            <a:ext cx="15620472" cy="11895350"/>
          </a:xfrm>
          <a:prstGeom prst="rect">
            <a:avLst/>
          </a:prstGeom>
          <a:ln w="12700">
            <a:miter lim="400000"/>
          </a:ln>
        </p:spPr>
      </p:pic>
      <p:sp>
        <p:nvSpPr>
          <p:cNvPr id="1810" name="Rettangolo"/>
          <p:cNvSpPr/>
          <p:nvPr/>
        </p:nvSpPr>
        <p:spPr>
          <a:xfrm>
            <a:off x="4565650" y="4318000"/>
            <a:ext cx="15127051" cy="3011412"/>
          </a:xfrm>
          <a:prstGeom prst="rect">
            <a:avLst/>
          </a:prstGeom>
          <a:solidFill>
            <a:srgbClr val="FFFF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811" name="Rettangolo"/>
          <p:cNvSpPr/>
          <p:nvPr/>
        </p:nvSpPr>
        <p:spPr>
          <a:xfrm>
            <a:off x="4565650" y="7340023"/>
            <a:ext cx="15127051" cy="4022963"/>
          </a:xfrm>
          <a:prstGeom prst="rect">
            <a:avLst/>
          </a:prstGeom>
          <a:solidFill>
            <a:srgbClr val="FFFF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3" name="Attribuzione"/>
          <p:cNvSpPr txBox="1">
            <a:spLocks noGrp="1"/>
          </p:cNvSpPr>
          <p:nvPr>
            <p:ph type="body" idx="21"/>
          </p:nvPr>
        </p:nvSpPr>
        <p:spPr>
          <a:prstGeom prst="rect">
            <a:avLst/>
          </a:prstGeom>
        </p:spPr>
        <p:txBody>
          <a:bodyPr>
            <a:normAutofit lnSpcReduction="10000"/>
          </a:bodyPr>
          <a:lstStyle/>
          <a:p>
            <a:endParaRPr/>
          </a:p>
        </p:txBody>
      </p:sp>
      <p:sp>
        <p:nvSpPr>
          <p:cNvPr id="1814" name="Rettangolo"/>
          <p:cNvSpPr/>
          <p:nvPr/>
        </p:nvSpPr>
        <p:spPr>
          <a:xfrm>
            <a:off x="210530" y="186096"/>
            <a:ext cx="23962940" cy="1270001"/>
          </a:xfrm>
          <a:prstGeom prst="rect">
            <a:avLst/>
          </a:prstGeom>
          <a:solidFill>
            <a:srgbClr val="0096FF"/>
          </a:solidFill>
          <a:ln w="12700">
            <a:miter lim="400000"/>
          </a:ln>
        </p:spPr>
        <p:txBody>
          <a:bodyPr lIns="50800" tIns="50800" rIns="50800" bIns="50800" anchor="ctr"/>
          <a:lstStyle/>
          <a:p>
            <a:pPr algn="ctr" defTabSz="1130300">
              <a:lnSpc>
                <a:spcPct val="100000"/>
              </a:lnSpc>
              <a:spcBef>
                <a:spcPts val="0"/>
              </a:spcBef>
              <a:defRPr sz="3200">
                <a:solidFill>
                  <a:srgbClr val="FFFFFF"/>
                </a:solidFill>
                <a:latin typeface="Graphik"/>
                <a:ea typeface="Graphik"/>
                <a:cs typeface="Graphik"/>
                <a:sym typeface="Graphik"/>
              </a:defRPr>
            </a:pPr>
            <a:endParaRPr/>
          </a:p>
        </p:txBody>
      </p:sp>
      <p:sp>
        <p:nvSpPr>
          <p:cNvPr id="1815" name="RUSH: Third Step - The Pipes"/>
          <p:cNvSpPr txBox="1"/>
          <p:nvPr/>
        </p:nvSpPr>
        <p:spPr>
          <a:xfrm>
            <a:off x="1120397" y="353990"/>
            <a:ext cx="7184239" cy="934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2438400">
              <a:spcBef>
                <a:spcPts val="0"/>
              </a:spcBef>
              <a:defRPr sz="4400" i="1">
                <a:solidFill>
                  <a:srgbClr val="FFFFFF"/>
                </a:solidFill>
                <a:latin typeface="Canela Text Bold"/>
                <a:ea typeface="Canela Text Bold"/>
                <a:cs typeface="Canela Text Bold"/>
                <a:sym typeface="Canela Text Bold"/>
              </a:defRPr>
            </a:lvl1pPr>
          </a:lstStyle>
          <a:p>
            <a:r>
              <a:t>RUSH: Third Step - The Pipes</a:t>
            </a:r>
          </a:p>
        </p:txBody>
      </p:sp>
      <p:pic>
        <p:nvPicPr>
          <p:cNvPr id="1816" name="Immagine 2" descr="Immagine 2"/>
          <p:cNvPicPr>
            <a:picLocks noChangeAspect="1"/>
          </p:cNvPicPr>
          <p:nvPr/>
        </p:nvPicPr>
        <p:blipFill>
          <a:blip r:embed="rId3"/>
          <a:stretch>
            <a:fillRect/>
          </a:stretch>
        </p:blipFill>
        <p:spPr>
          <a:xfrm>
            <a:off x="16126810" y="7466548"/>
            <a:ext cx="7701423" cy="5359235"/>
          </a:xfrm>
          <a:prstGeom prst="rect">
            <a:avLst/>
          </a:prstGeom>
          <a:ln w="12700">
            <a:miter lim="400000"/>
          </a:ln>
        </p:spPr>
      </p:pic>
      <p:pic>
        <p:nvPicPr>
          <p:cNvPr id="1817" name="Screenshot 2023-10-26 alle 06.03.38.png" descr="Screenshot 2023-10-26 alle 06.03.38.png"/>
          <p:cNvPicPr>
            <a:picLocks noChangeAspect="1"/>
          </p:cNvPicPr>
          <p:nvPr/>
        </p:nvPicPr>
        <p:blipFill>
          <a:blip r:embed="rId4"/>
          <a:stretch>
            <a:fillRect/>
          </a:stretch>
        </p:blipFill>
        <p:spPr>
          <a:xfrm>
            <a:off x="15032366" y="246183"/>
            <a:ext cx="9082228" cy="6369167"/>
          </a:xfrm>
          <a:prstGeom prst="rect">
            <a:avLst/>
          </a:prstGeom>
          <a:ln w="12700">
            <a:miter lim="400000"/>
          </a:ln>
        </p:spPr>
      </p:pic>
      <p:pic>
        <p:nvPicPr>
          <p:cNvPr id="1818" name="Screenshot 2023-10-26 alle 06.10.20.png" descr="Screenshot 2023-10-26 alle 06.10.20.png"/>
          <p:cNvPicPr>
            <a:picLocks noChangeAspect="1"/>
          </p:cNvPicPr>
          <p:nvPr/>
        </p:nvPicPr>
        <p:blipFill>
          <a:blip r:embed="rId5"/>
          <a:stretch>
            <a:fillRect/>
          </a:stretch>
        </p:blipFill>
        <p:spPr>
          <a:xfrm>
            <a:off x="852554" y="7412293"/>
            <a:ext cx="7043520" cy="5467746"/>
          </a:xfrm>
          <a:prstGeom prst="rect">
            <a:avLst/>
          </a:prstGeom>
          <a:ln w="12700">
            <a:miter lim="400000"/>
          </a:ln>
        </p:spPr>
      </p:pic>
      <p:pic>
        <p:nvPicPr>
          <p:cNvPr id="1819" name="Screenshot 2023-10-26 alle 06.23.07.png" descr="Screenshot 2023-10-26 alle 06.23.07.png"/>
          <p:cNvPicPr>
            <a:picLocks noChangeAspect="1"/>
          </p:cNvPicPr>
          <p:nvPr/>
        </p:nvPicPr>
        <p:blipFill>
          <a:blip r:embed="rId6"/>
          <a:stretch>
            <a:fillRect/>
          </a:stretch>
        </p:blipFill>
        <p:spPr>
          <a:xfrm>
            <a:off x="8579264" y="7448789"/>
            <a:ext cx="6864357" cy="5394752"/>
          </a:xfrm>
          <a:prstGeom prst="rect">
            <a:avLst/>
          </a:prstGeom>
          <a:ln w="12700">
            <a:miter lim="400000"/>
          </a:ln>
        </p:spPr>
      </p:pic>
      <p:sp>
        <p:nvSpPr>
          <p:cNvPr id="1820" name="AAA in fase di rottura?…"/>
          <p:cNvSpPr txBox="1"/>
          <p:nvPr/>
        </p:nvSpPr>
        <p:spPr>
          <a:xfrm>
            <a:off x="1181381" y="2823402"/>
            <a:ext cx="6385866" cy="30536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marL="546100" indent="-546100">
              <a:spcBef>
                <a:spcPts val="2400"/>
              </a:spcBef>
              <a:buSzPct val="150000"/>
              <a:buChar char="•"/>
              <a:defRPr sz="4400">
                <a:latin typeface="Canela Text Regular"/>
                <a:ea typeface="Canela Text Regular"/>
                <a:cs typeface="Canela Text Regular"/>
                <a:sym typeface="Canela Text Regular"/>
              </a:defRPr>
            </a:pPr>
            <a:r>
              <a:t>AAA in fase di rottura?</a:t>
            </a:r>
          </a:p>
          <a:p>
            <a:pPr marL="546100" indent="-546100">
              <a:spcBef>
                <a:spcPts val="2400"/>
              </a:spcBef>
              <a:buSzPct val="150000"/>
              <a:buChar char="•"/>
              <a:defRPr sz="4400">
                <a:latin typeface="Canela Text Regular"/>
                <a:ea typeface="Canela Text Regular"/>
                <a:cs typeface="Canela Text Regular"/>
                <a:sym typeface="Canela Text Regular"/>
              </a:defRPr>
            </a:pPr>
            <a:r>
              <a:t>Dissecazione ortica?</a:t>
            </a:r>
          </a:p>
          <a:p>
            <a:pPr marL="546100" indent="-546100">
              <a:spcBef>
                <a:spcPts val="2400"/>
              </a:spcBef>
              <a:buSzPct val="150000"/>
              <a:buChar char="•"/>
              <a:defRPr sz="4400">
                <a:latin typeface="Canela Text Regular"/>
                <a:ea typeface="Canela Text Regular"/>
                <a:cs typeface="Canela Text Regular"/>
                <a:sym typeface="Canela Text Regular"/>
              </a:defRPr>
            </a:pPr>
            <a:r>
              <a:t>TVP femori-poplitee?</a:t>
            </a:r>
          </a:p>
        </p:txBody>
      </p:sp>
    </p:spTree>
  </p:cSld>
  <p:clrMapOvr>
    <a:masterClrMapping/>
  </p:clrMapOvr>
  <p:transition spd="med"/>
</p:sld>
</file>

<file path=ppt/theme/theme1.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21</TotalTime>
  <Words>2614</Words>
  <Application>Microsoft Macintosh PowerPoint</Application>
  <PresentationFormat>Personalizzato</PresentationFormat>
  <Paragraphs>258</Paragraphs>
  <Slides>60</Slides>
  <Notes>31</Notes>
  <HiddenSlides>0</HiddenSlides>
  <MMClips>31</MMClips>
  <ScaleCrop>false</ScaleCrop>
  <HeadingPairs>
    <vt:vector size="6" baseType="variant">
      <vt:variant>
        <vt:lpstr>Caratteri utilizzati</vt:lpstr>
      </vt:variant>
      <vt:variant>
        <vt:i4>17</vt:i4>
      </vt:variant>
      <vt:variant>
        <vt:lpstr>Tema</vt:lpstr>
      </vt:variant>
      <vt:variant>
        <vt:i4>1</vt:i4>
      </vt:variant>
      <vt:variant>
        <vt:lpstr>Titoli diapositive</vt:lpstr>
      </vt:variant>
      <vt:variant>
        <vt:i4>60</vt:i4>
      </vt:variant>
    </vt:vector>
  </HeadingPairs>
  <TitlesOfParts>
    <vt:vector size="78" baseType="lpstr">
      <vt:lpstr>American Typewriter</vt:lpstr>
      <vt:lpstr>Arial</vt:lpstr>
      <vt:lpstr>Arial Narrow</vt:lpstr>
      <vt:lpstr>Calibri</vt:lpstr>
      <vt:lpstr>Canela Bold</vt:lpstr>
      <vt:lpstr>Canela Deck Bold</vt:lpstr>
      <vt:lpstr>Canela Text Bold</vt:lpstr>
      <vt:lpstr>Canela Text Regular</vt:lpstr>
      <vt:lpstr>Century Gothic</vt:lpstr>
      <vt:lpstr>Chalkduster</vt:lpstr>
      <vt:lpstr>Graphik</vt:lpstr>
      <vt:lpstr>Graphik-SemiboldItalic</vt:lpstr>
      <vt:lpstr>Helvetica</vt:lpstr>
      <vt:lpstr>Helvetica Neue</vt:lpstr>
      <vt:lpstr>Helvetica Neue Light</vt:lpstr>
      <vt:lpstr>Helvetica Neue Medium</vt:lpstr>
      <vt:lpstr>Times New Roman</vt:lpstr>
      <vt:lpstr>21_BasicWhite</vt:lpstr>
      <vt:lpstr>Ecografia toracica nel paziente respiratorio acuto</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E DAL PUNTO DI VISTA PRATICO?</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Giovanni Ferrari</cp:lastModifiedBy>
  <cp:revision>4</cp:revision>
  <dcterms:modified xsi:type="dcterms:W3CDTF">2026-05-11T11:35:44Z</dcterms:modified>
</cp:coreProperties>
</file>