
<file path=[Content_Types].xml><?xml version="1.0" encoding="utf-8"?>
<Types xmlns="http://schemas.openxmlformats.org/package/2006/content-types">
  <Default Extension="emf" ContentType="image/x-emf"/>
  <Default Extension="jpeg" ContentType="image/jpeg"/>
  <Default Extension="jpg" ContentType="image/jpeg"/>
  <Default Extension="m4v"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5004" r:id="rId2"/>
    <p:sldId id="2147473988" r:id="rId3"/>
    <p:sldId id="2147483280" r:id="rId4"/>
    <p:sldId id="2147483286" r:id="rId5"/>
    <p:sldId id="2147478109" r:id="rId6"/>
    <p:sldId id="2147478139" r:id="rId7"/>
    <p:sldId id="2147483285" r:id="rId8"/>
    <p:sldId id="2147478143" r:id="rId9"/>
    <p:sldId id="2147478137" r:id="rId10"/>
    <p:sldId id="2147478144" r:id="rId11"/>
    <p:sldId id="2147483287" r:id="rId12"/>
    <p:sldId id="2147483288" r:id="rId13"/>
    <p:sldId id="2147483289" r:id="rId14"/>
    <p:sldId id="2147483290" r:id="rId15"/>
    <p:sldId id="2147478121" r:id="rId16"/>
    <p:sldId id="2147478122" r:id="rId17"/>
    <p:sldId id="2147478118" r:id="rId18"/>
    <p:sldId id="2147478131" r:id="rId19"/>
    <p:sldId id="2147478101" r:id="rId20"/>
    <p:sldId id="2147478115" r:id="rId21"/>
    <p:sldId id="2032092998" r:id="rId22"/>
    <p:sldId id="2032093054" r:id="rId23"/>
    <p:sldId id="2147483291" r:id="rId24"/>
    <p:sldId id="2147483282" r:id="rId25"/>
    <p:sldId id="2147483292" r:id="rId2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35EA9"/>
    <a:srgbClr val="2A90D0"/>
    <a:srgbClr val="1E93D0"/>
    <a:srgbClr val="2D91D0"/>
    <a:srgbClr val="2A90CF"/>
    <a:srgbClr val="73FDD6"/>
    <a:srgbClr val="1F3F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153"/>
    <p:restoredTop sz="75890"/>
  </p:normalViewPr>
  <p:slideViewPr>
    <p:cSldViewPr snapToGrid="0" snapToObjects="1">
      <p:cViewPr varScale="1">
        <p:scale>
          <a:sx n="62" d="100"/>
          <a:sy n="62" d="100"/>
        </p:scale>
        <p:origin x="216" y="8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1079A-3588-8A40-8912-4301CD57E2D8}" type="datetimeFigureOut">
              <a:rPr lang="it-IT" smtClean="0"/>
              <a:t>11/05/26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835D2D-DFA4-4147-9202-B5AEE6A8B8AE}" type="slidenum">
              <a:rPr lang="it-IT" smtClean="0"/>
              <a:t>‹N›</a:t>
            </a:fld>
            <a:endParaRPr lang="it-IT"/>
          </a:p>
        </p:txBody>
      </p:sp>
    </p:spTree>
    <p:extLst>
      <p:ext uri="{BB962C8B-B14F-4D97-AF65-F5344CB8AC3E}">
        <p14:creationId xmlns:p14="http://schemas.microsoft.com/office/powerpoint/2010/main" val="2278783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ublications.ersnet.org/content/erj/61/4/2200735#C2"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D835D2D-DFA4-4147-9202-B5AEE6A8B8AE}" type="slidenum">
              <a:rPr lang="it-IT" smtClean="0"/>
              <a:t>1</a:t>
            </a:fld>
            <a:endParaRPr lang="it-IT"/>
          </a:p>
        </p:txBody>
      </p:sp>
    </p:spTree>
    <p:extLst>
      <p:ext uri="{BB962C8B-B14F-4D97-AF65-F5344CB8AC3E}">
        <p14:creationId xmlns:p14="http://schemas.microsoft.com/office/powerpoint/2010/main" val="4059117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D3A7E-74D9-17E6-CDA0-616C00EC1D7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14E0D56-1D98-6706-103C-8D39E6B9214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A848DCF-AFEC-65DA-3D1A-65D6ED7EE0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Per AGENAS non sono patologie tempo-dipendenti né polmoniti gravi, né sepsi, né ARDS</a:t>
            </a:r>
          </a:p>
          <a:p>
            <a:endParaRPr lang="it-IT" dirty="0"/>
          </a:p>
        </p:txBody>
      </p:sp>
      <p:sp>
        <p:nvSpPr>
          <p:cNvPr id="4" name="Segnaposto numero diapositiva 3">
            <a:extLst>
              <a:ext uri="{FF2B5EF4-FFF2-40B4-BE49-F238E27FC236}">
                <a16:creationId xmlns:a16="http://schemas.microsoft.com/office/drawing/2014/main" id="{C016D0AB-E487-9526-21D7-3489FDFCEFDF}"/>
              </a:ext>
            </a:extLst>
          </p:cNvPr>
          <p:cNvSpPr>
            <a:spLocks noGrp="1"/>
          </p:cNvSpPr>
          <p:nvPr>
            <p:ph type="sldNum" sz="quarter" idx="5"/>
          </p:nvPr>
        </p:nvSpPr>
        <p:spPr/>
        <p:txBody>
          <a:bodyPr/>
          <a:lstStyle/>
          <a:p>
            <a:fld id="{5C3947EF-25BD-D44C-B0B2-7A0329810737}" type="slidenum">
              <a:rPr lang="it-IT" smtClean="0"/>
              <a:t>18</a:t>
            </a:fld>
            <a:endParaRPr lang="it-IT"/>
          </a:p>
        </p:txBody>
      </p:sp>
    </p:spTree>
    <p:extLst>
      <p:ext uri="{BB962C8B-B14F-4D97-AF65-F5344CB8AC3E}">
        <p14:creationId xmlns:p14="http://schemas.microsoft.com/office/powerpoint/2010/main" val="2158619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AC896-F926-C1D1-AE8A-6DEA2E0ABAB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F75F8ED-0D1C-A5CF-9D6F-212D769056F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F2DAE86-D67E-D84F-56CD-2E0F1D20CCD0}"/>
              </a:ext>
            </a:extLst>
          </p:cNvPr>
          <p:cNvSpPr>
            <a:spLocks noGrp="1"/>
          </p:cNvSpPr>
          <p:nvPr>
            <p:ph type="body" idx="1"/>
          </p:nvPr>
        </p:nvSpPr>
        <p:spPr/>
        <p:txBody>
          <a:bodyPr/>
          <a:lstStyle/>
          <a:p>
            <a:r>
              <a:rPr lang="it-IT" b="0" i="0" dirty="0" err="1">
                <a:solidFill>
                  <a:srgbClr val="000000"/>
                </a:solidFill>
                <a:effectLst/>
                <a:latin typeface="Avenir" panose="02000503020000020003" pitchFamily="2" charset="0"/>
              </a:rPr>
              <a:t>Approximately</a:t>
            </a:r>
            <a:r>
              <a:rPr lang="it-IT" b="0" i="0" dirty="0">
                <a:solidFill>
                  <a:srgbClr val="000000"/>
                </a:solidFill>
                <a:effectLst/>
                <a:latin typeface="Avenir" panose="02000503020000020003" pitchFamily="2" charset="0"/>
              </a:rPr>
              <a:t> 40% of </a:t>
            </a:r>
            <a:r>
              <a:rPr lang="it-IT" b="0" i="0" dirty="0" err="1">
                <a:solidFill>
                  <a:srgbClr val="000000"/>
                </a:solidFill>
                <a:effectLst/>
                <a:latin typeface="Avenir" panose="02000503020000020003" pitchFamily="2" charset="0"/>
              </a:rPr>
              <a:t>patients</a:t>
            </a:r>
            <a:r>
              <a:rPr lang="it-IT" b="0" i="0" dirty="0">
                <a:solidFill>
                  <a:srgbClr val="000000"/>
                </a:solidFill>
                <a:effectLst/>
                <a:latin typeface="Avenir" panose="02000503020000020003" pitchFamily="2" charset="0"/>
              </a:rPr>
              <a:t> with CAP </a:t>
            </a:r>
            <a:r>
              <a:rPr lang="it-IT" b="0" i="0" dirty="0" err="1">
                <a:solidFill>
                  <a:srgbClr val="000000"/>
                </a:solidFill>
                <a:effectLst/>
                <a:latin typeface="Avenir" panose="02000503020000020003" pitchFamily="2" charset="0"/>
              </a:rPr>
              <a:t>will</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require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hospitalisation</a:t>
            </a:r>
            <a:r>
              <a:rPr lang="it-IT" b="0" i="0" dirty="0">
                <a:solidFill>
                  <a:srgbClr val="000000"/>
                </a:solidFill>
                <a:effectLst/>
                <a:latin typeface="Avenir" panose="02000503020000020003" pitchFamily="2" charset="0"/>
              </a:rPr>
              <a:t>, and 5% of </a:t>
            </a:r>
            <a:r>
              <a:rPr lang="it-IT" b="0" i="0" dirty="0" err="1">
                <a:solidFill>
                  <a:srgbClr val="000000"/>
                </a:solidFill>
                <a:effectLst/>
                <a:latin typeface="Avenir" panose="02000503020000020003" pitchFamily="2" charset="0"/>
              </a:rPr>
              <a:t>these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patients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will</a:t>
            </a:r>
            <a:r>
              <a:rPr lang="it-IT" b="0" i="0" dirty="0">
                <a:solidFill>
                  <a:srgbClr val="000000"/>
                </a:solidFill>
                <a:effectLst/>
                <a:latin typeface="Avenir" panose="02000503020000020003" pitchFamily="2" charset="0"/>
              </a:rPr>
              <a:t> be </a:t>
            </a:r>
            <a:r>
              <a:rPr lang="it-IT" b="0" i="0" dirty="0" err="1">
                <a:solidFill>
                  <a:srgbClr val="000000"/>
                </a:solidFill>
                <a:effectLst/>
                <a:latin typeface="Avenir" panose="02000503020000020003" pitchFamily="2" charset="0"/>
              </a:rPr>
              <a:t>admitted</a:t>
            </a:r>
            <a:r>
              <a:rPr lang="it-IT" b="0" i="0" dirty="0">
                <a:solidFill>
                  <a:srgbClr val="000000"/>
                </a:solidFill>
                <a:effectLst/>
                <a:latin typeface="Avenir" panose="02000503020000020003" pitchFamily="2" charset="0"/>
              </a:rPr>
              <a:t> to the intensive care </a:t>
            </a:r>
            <a:r>
              <a:rPr lang="it-IT" b="0" i="0" dirty="0" err="1">
                <a:solidFill>
                  <a:srgbClr val="000000"/>
                </a:solidFill>
                <a:effectLst/>
                <a:latin typeface="Avenir" panose="02000503020000020003" pitchFamily="2" charset="0"/>
              </a:rPr>
              <a:t>unit</a:t>
            </a:r>
            <a:r>
              <a:rPr lang="it-IT" b="0" i="0" dirty="0">
                <a:solidFill>
                  <a:srgbClr val="000000"/>
                </a:solidFill>
                <a:effectLst/>
                <a:latin typeface="Avenir" panose="02000503020000020003" pitchFamily="2" charset="0"/>
              </a:rPr>
              <a:t> (ICU), </a:t>
            </a:r>
            <a:r>
              <a:rPr lang="it-IT" b="0" i="0" dirty="0" err="1">
                <a:solidFill>
                  <a:srgbClr val="000000"/>
                </a:solidFill>
                <a:effectLst/>
                <a:latin typeface="Avenir" panose="02000503020000020003" pitchFamily="2" charset="0"/>
              </a:rPr>
              <a:t>primarily</a:t>
            </a:r>
            <a:r>
              <a:rPr lang="it-IT" b="0" i="0" dirty="0">
                <a:solidFill>
                  <a:srgbClr val="000000"/>
                </a:solidFill>
                <a:effectLst/>
                <a:latin typeface="Avenir" panose="02000503020000020003" pitchFamily="2" charset="0"/>
              </a:rPr>
              <a:t> due to shock or the </a:t>
            </a:r>
            <a:r>
              <a:rPr lang="it-IT" b="0" i="0" dirty="0" err="1">
                <a:solidFill>
                  <a:srgbClr val="000000"/>
                </a:solidFill>
                <a:effectLst/>
                <a:latin typeface="Avenir" panose="02000503020000020003" pitchFamily="2" charset="0"/>
              </a:rPr>
              <a:t>need</a:t>
            </a:r>
            <a:r>
              <a:rPr lang="it-IT" b="0" i="0" dirty="0">
                <a:solidFill>
                  <a:srgbClr val="000000"/>
                </a:solidFill>
                <a:effectLst/>
                <a:latin typeface="Avenir" panose="02000503020000020003" pitchFamily="2" charset="0"/>
              </a:rPr>
              <a:t> for invasive or non-invasive </a:t>
            </a:r>
            <a:r>
              <a:rPr lang="it-IT" b="0" i="0" dirty="0" err="1">
                <a:solidFill>
                  <a:srgbClr val="000000"/>
                </a:solidFill>
                <a:effectLst/>
                <a:latin typeface="Avenir" panose="02000503020000020003" pitchFamily="2" charset="0"/>
              </a:rPr>
              <a:t>mechanical</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ventilation</a:t>
            </a:r>
            <a:r>
              <a:rPr lang="it-IT" b="0" i="0" dirty="0">
                <a:solidFill>
                  <a:srgbClr val="000000"/>
                </a:solidFill>
                <a:effectLst/>
                <a:latin typeface="Avenir" panose="02000503020000020003" pitchFamily="2" charset="0"/>
              </a:rPr>
              <a:t> [</a:t>
            </a:r>
            <a:r>
              <a:rPr lang="it-IT" b="0" i="0" u="none" strike="noStrike" dirty="0">
                <a:solidFill>
                  <a:srgbClr val="0563C1"/>
                </a:solidFill>
                <a:effectLst/>
                <a:latin typeface="Avenir" panose="02000503020000020003" pitchFamily="2" charset="0"/>
                <a:hlinkClick r:id="rId3"/>
              </a:rPr>
              <a:t>2</a:t>
            </a:r>
            <a:r>
              <a:rPr lang="it-IT" b="0" i="0" dirty="0">
                <a:solidFill>
                  <a:srgbClr val="000000"/>
                </a:solidFill>
                <a:effectLst/>
                <a:latin typeface="Avenir" panose="02000503020000020003" pitchFamily="2" charset="0"/>
              </a:rPr>
              <a:t>]. Severe CAP (</a:t>
            </a:r>
            <a:r>
              <a:rPr lang="it-IT" b="0" i="0" dirty="0" err="1">
                <a:solidFill>
                  <a:srgbClr val="000000"/>
                </a:solidFill>
                <a:effectLst/>
                <a:latin typeface="Avenir" panose="02000503020000020003" pitchFamily="2" charset="0"/>
              </a:rPr>
              <a:t>sCAP</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is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accepted</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terminology</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used</a:t>
            </a:r>
            <a:r>
              <a:rPr lang="it-IT" b="0" i="0" dirty="0">
                <a:solidFill>
                  <a:srgbClr val="000000"/>
                </a:solidFill>
                <a:effectLst/>
                <a:latin typeface="Avenir" panose="02000503020000020003" pitchFamily="2" charset="0"/>
              </a:rPr>
              <a:t> to </a:t>
            </a:r>
            <a:r>
              <a:rPr lang="it-IT" b="0" i="0" dirty="0" err="1">
                <a:solidFill>
                  <a:srgbClr val="000000"/>
                </a:solidFill>
                <a:effectLst/>
                <a:latin typeface="Avenir" panose="02000503020000020003" pitchFamily="2" charset="0"/>
              </a:rPr>
              <a:t>describe</a:t>
            </a:r>
            <a:r>
              <a:rPr lang="it-IT" b="0" i="0" dirty="0">
                <a:solidFill>
                  <a:srgbClr val="000000"/>
                </a:solidFill>
                <a:effectLst/>
                <a:latin typeface="Avenir" panose="02000503020000020003" pitchFamily="2" charset="0"/>
              </a:rPr>
              <a:t> ICU-</a:t>
            </a:r>
            <a:r>
              <a:rPr lang="it-IT" b="0" i="0" dirty="0" err="1">
                <a:solidFill>
                  <a:srgbClr val="000000"/>
                </a:solidFill>
                <a:effectLst/>
                <a:latin typeface="Avenir" panose="02000503020000020003" pitchFamily="2" charset="0"/>
              </a:rPr>
              <a:t>admitted</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patients</a:t>
            </a:r>
            <a:r>
              <a:rPr lang="it-IT" b="0" i="0" dirty="0">
                <a:solidFill>
                  <a:srgbClr val="000000"/>
                </a:solidFill>
                <a:effectLst/>
                <a:latin typeface="Avenir" panose="02000503020000020003" pitchFamily="2" charset="0"/>
              </a:rPr>
              <a:t> with CAP </a:t>
            </a:r>
            <a:r>
              <a:rPr lang="it-IT" b="0" i="0" dirty="0" err="1">
                <a:solidFill>
                  <a:srgbClr val="000000"/>
                </a:solidFill>
                <a:effectLst/>
                <a:latin typeface="Avenir" panose="02000503020000020003" pitchFamily="2" charset="0"/>
              </a:rPr>
              <a:t>as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they</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might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require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organ</a:t>
            </a:r>
            <a:r>
              <a:rPr lang="it-IT" b="0" i="0" dirty="0">
                <a:solidFill>
                  <a:srgbClr val="000000"/>
                </a:solidFill>
                <a:effectLst/>
                <a:latin typeface="Avenir" panose="02000503020000020003" pitchFamily="2" charset="0"/>
              </a:rPr>
              <a:t> support. Data from a large </a:t>
            </a:r>
            <a:r>
              <a:rPr lang="it-IT" b="0" i="0" dirty="0" err="1">
                <a:solidFill>
                  <a:srgbClr val="000000"/>
                </a:solidFill>
                <a:effectLst/>
                <a:latin typeface="Avenir" panose="02000503020000020003" pitchFamily="2" charset="0"/>
              </a:rPr>
              <a:t>cohort</a:t>
            </a:r>
            <a:r>
              <a:rPr lang="it-IT" b="0" i="0" dirty="0">
                <a:solidFill>
                  <a:srgbClr val="000000"/>
                </a:solidFill>
                <a:effectLst/>
                <a:latin typeface="Avenir" panose="02000503020000020003" pitchFamily="2" charset="0"/>
              </a:rPr>
              <a:t> (CAPNETZ) </a:t>
            </a:r>
            <a:r>
              <a:rPr lang="it-IT" b="0" i="0" dirty="0" err="1">
                <a:solidFill>
                  <a:srgbClr val="000000"/>
                </a:solidFill>
                <a:effectLst/>
                <a:latin typeface="Avenir" panose="02000503020000020003" pitchFamily="2" charset="0"/>
              </a:rPr>
              <a:t>have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shown</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that</a:t>
            </a:r>
            <a:r>
              <a:rPr lang="it-IT" b="0" i="0" dirty="0">
                <a:solidFill>
                  <a:srgbClr val="000000"/>
                </a:solidFill>
                <a:effectLst/>
                <a:latin typeface="Avenir" panose="02000503020000020003" pitchFamily="2" charset="0"/>
              </a:rPr>
              <a:t> the </a:t>
            </a:r>
            <a:r>
              <a:rPr lang="it-IT" b="0" i="0" dirty="0" err="1">
                <a:solidFill>
                  <a:srgbClr val="000000"/>
                </a:solidFill>
                <a:effectLst/>
                <a:latin typeface="Avenir" panose="02000503020000020003" pitchFamily="2" charset="0"/>
              </a:rPr>
              <a:t>highest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mortality</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is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observed</a:t>
            </a:r>
            <a:r>
              <a:rPr lang="it-IT" b="0" i="0" dirty="0">
                <a:solidFill>
                  <a:srgbClr val="000000"/>
                </a:solidFill>
                <a:effectLst/>
                <a:latin typeface="Avenir" panose="02000503020000020003" pitchFamily="2" charset="0"/>
              </a:rPr>
              <a:t> in </a:t>
            </a:r>
            <a:r>
              <a:rPr lang="it-IT" b="0" i="0" dirty="0" err="1">
                <a:solidFill>
                  <a:srgbClr val="000000"/>
                </a:solidFill>
                <a:effectLst/>
                <a:latin typeface="Avenir" panose="02000503020000020003" pitchFamily="2" charset="0"/>
              </a:rPr>
              <a:t>patients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who</a:t>
            </a:r>
            <a:r>
              <a:rPr lang="it-IT" b="0" i="0" dirty="0">
                <a:solidFill>
                  <a:srgbClr val="000000"/>
                </a:solidFill>
                <a:effectLst/>
                <a:latin typeface="Avenir" panose="02000503020000020003" pitchFamily="2" charset="0"/>
              </a:rPr>
              <a:t> do </a:t>
            </a:r>
            <a:r>
              <a:rPr lang="it-IT" b="0" i="0" dirty="0" err="1">
                <a:solidFill>
                  <a:srgbClr val="000000"/>
                </a:solidFill>
                <a:effectLst/>
                <a:latin typeface="Avenir" panose="02000503020000020003" pitchFamily="2" charset="0"/>
              </a:rPr>
              <a:t>not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meet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these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criteria</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initially</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but</a:t>
            </a:r>
            <a:r>
              <a:rPr lang="it-IT" b="0" i="0" dirty="0">
                <a:solidFill>
                  <a:srgbClr val="000000"/>
                </a:solidFill>
                <a:effectLst/>
                <a:latin typeface="Avenir" panose="02000503020000020003" pitchFamily="2" charset="0"/>
              </a:rPr>
              <a:t> deteriorate over the </a:t>
            </a:r>
            <a:r>
              <a:rPr lang="it-IT" b="0" i="0" dirty="0" err="1">
                <a:solidFill>
                  <a:srgbClr val="000000"/>
                </a:solidFill>
                <a:effectLst/>
                <a:latin typeface="Avenir" panose="02000503020000020003" pitchFamily="2" charset="0"/>
              </a:rPr>
              <a:t>course</a:t>
            </a:r>
            <a:r>
              <a:rPr lang="it-IT" b="0" i="0" dirty="0">
                <a:solidFill>
                  <a:srgbClr val="000000"/>
                </a:solidFill>
                <a:effectLst/>
                <a:latin typeface="Avenir" panose="02000503020000020003" pitchFamily="2" charset="0"/>
              </a:rPr>
              <a:t> of time (</a:t>
            </a:r>
            <a:r>
              <a:rPr lang="it-IT" b="0" i="0" dirty="0" err="1">
                <a:solidFill>
                  <a:srgbClr val="000000"/>
                </a:solidFill>
                <a:effectLst/>
                <a:latin typeface="Avenir" panose="02000503020000020003" pitchFamily="2" charset="0"/>
              </a:rPr>
              <a:t>sCAP</a:t>
            </a:r>
            <a:r>
              <a:rPr lang="it-IT" b="0" i="0" dirty="0">
                <a:solidFill>
                  <a:srgbClr val="000000"/>
                </a:solidFill>
                <a:effectLst/>
                <a:latin typeface="Avenir" panose="02000503020000020003" pitchFamily="2" charset="0"/>
              </a:rPr>
              <a:t> on </a:t>
            </a:r>
            <a:r>
              <a:rPr lang="it-IT" b="0" i="0" dirty="0" err="1">
                <a:solidFill>
                  <a:srgbClr val="000000"/>
                </a:solidFill>
                <a:effectLst/>
                <a:latin typeface="Avenir" panose="02000503020000020003" pitchFamily="2" charset="0"/>
              </a:rPr>
              <a:t>admission</a:t>
            </a:r>
            <a:r>
              <a:rPr lang="it-IT" b="0" i="0" dirty="0">
                <a:solidFill>
                  <a:srgbClr val="000000"/>
                </a:solidFill>
                <a:effectLst/>
                <a:latin typeface="Avenir" panose="02000503020000020003" pitchFamily="2" charset="0"/>
              </a:rPr>
              <a:t>: 17%; </a:t>
            </a:r>
            <a:r>
              <a:rPr lang="it-IT" b="0" i="0" dirty="0" err="1">
                <a:solidFill>
                  <a:srgbClr val="000000"/>
                </a:solidFill>
                <a:effectLst/>
                <a:latin typeface="Avenir" panose="02000503020000020003" pitchFamily="2" charset="0"/>
              </a:rPr>
              <a:t>sCAP</a:t>
            </a:r>
            <a:r>
              <a:rPr lang="it-IT" b="0" i="0" dirty="0">
                <a:solidFill>
                  <a:srgbClr val="000000"/>
                </a:solidFill>
                <a:effectLst/>
                <a:latin typeface="Avenir" panose="02000503020000020003" pitchFamily="2" charset="0"/>
              </a:rPr>
              <a:t> on day 4 to 7: 48%)</a:t>
            </a:r>
            <a:endParaRPr lang="it-IT" dirty="0"/>
          </a:p>
        </p:txBody>
      </p:sp>
      <p:sp>
        <p:nvSpPr>
          <p:cNvPr id="4" name="Segnaposto numero diapositiva 3">
            <a:extLst>
              <a:ext uri="{FF2B5EF4-FFF2-40B4-BE49-F238E27FC236}">
                <a16:creationId xmlns:a16="http://schemas.microsoft.com/office/drawing/2014/main" id="{779BCB87-DB82-70F0-2236-5AC8AA9A48E9}"/>
              </a:ext>
            </a:extLst>
          </p:cNvPr>
          <p:cNvSpPr>
            <a:spLocks noGrp="1"/>
          </p:cNvSpPr>
          <p:nvPr>
            <p:ph type="sldNum" sz="quarter" idx="5"/>
          </p:nvPr>
        </p:nvSpPr>
        <p:spPr/>
        <p:txBody>
          <a:bodyPr/>
          <a:lstStyle/>
          <a:p>
            <a:fld id="{3D835D2D-DFA4-4147-9202-B5AEE6A8B8AE}" type="slidenum">
              <a:rPr lang="it-IT" smtClean="0"/>
              <a:t>19</a:t>
            </a:fld>
            <a:endParaRPr lang="it-IT"/>
          </a:p>
        </p:txBody>
      </p:sp>
    </p:spTree>
    <p:extLst>
      <p:ext uri="{BB962C8B-B14F-4D97-AF65-F5344CB8AC3E}">
        <p14:creationId xmlns:p14="http://schemas.microsoft.com/office/powerpoint/2010/main" val="3677941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C2018-5D25-597B-4C1F-7D2E66EED09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FF73622-E579-C7A5-59FD-DF7D050A1FE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22C4832-E75B-2109-8045-98D00C4BA4B9}"/>
              </a:ext>
            </a:extLst>
          </p:cNvPr>
          <p:cNvSpPr>
            <a:spLocks noGrp="1"/>
          </p:cNvSpPr>
          <p:nvPr>
            <p:ph type="body" idx="1"/>
          </p:nvPr>
        </p:nvSpPr>
        <p:spPr/>
        <p:txBody>
          <a:bodyPr/>
          <a:lstStyle/>
          <a:p>
            <a:r>
              <a:rPr lang="it-IT" b="0" i="0" dirty="0">
                <a:solidFill>
                  <a:srgbClr val="000000"/>
                </a:solidFill>
                <a:effectLst/>
                <a:latin typeface="Avenir" panose="02000503020000020003" pitchFamily="2" charset="0"/>
              </a:rPr>
              <a:t>Data from a large </a:t>
            </a:r>
            <a:r>
              <a:rPr lang="it-IT" b="0" i="0" dirty="0" err="1">
                <a:solidFill>
                  <a:srgbClr val="000000"/>
                </a:solidFill>
                <a:effectLst/>
                <a:latin typeface="Avenir" panose="02000503020000020003" pitchFamily="2" charset="0"/>
              </a:rPr>
              <a:t>cohort</a:t>
            </a:r>
            <a:r>
              <a:rPr lang="it-IT" b="0" i="0" dirty="0">
                <a:solidFill>
                  <a:srgbClr val="000000"/>
                </a:solidFill>
                <a:effectLst/>
                <a:latin typeface="Avenir" panose="02000503020000020003" pitchFamily="2" charset="0"/>
              </a:rPr>
              <a:t> (CAPNETZ) </a:t>
            </a:r>
            <a:r>
              <a:rPr lang="it-IT" b="0" i="0" dirty="0" err="1">
                <a:solidFill>
                  <a:srgbClr val="000000"/>
                </a:solidFill>
                <a:effectLst/>
                <a:latin typeface="Avenir" panose="02000503020000020003" pitchFamily="2" charset="0"/>
              </a:rPr>
              <a:t>have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shown</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that</a:t>
            </a:r>
            <a:r>
              <a:rPr lang="it-IT" b="0" i="0" dirty="0">
                <a:solidFill>
                  <a:srgbClr val="000000"/>
                </a:solidFill>
                <a:effectLst/>
                <a:latin typeface="Avenir" panose="02000503020000020003" pitchFamily="2" charset="0"/>
              </a:rPr>
              <a:t> the </a:t>
            </a:r>
            <a:r>
              <a:rPr lang="it-IT" b="0" i="0" dirty="0" err="1">
                <a:solidFill>
                  <a:srgbClr val="000000"/>
                </a:solidFill>
                <a:effectLst/>
                <a:latin typeface="Avenir" panose="02000503020000020003" pitchFamily="2" charset="0"/>
              </a:rPr>
              <a:t>highest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mortality</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is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observed</a:t>
            </a:r>
            <a:r>
              <a:rPr lang="it-IT" b="0" i="0" dirty="0">
                <a:solidFill>
                  <a:srgbClr val="000000"/>
                </a:solidFill>
                <a:effectLst/>
                <a:latin typeface="Avenir" panose="02000503020000020003" pitchFamily="2" charset="0"/>
              </a:rPr>
              <a:t> in </a:t>
            </a:r>
            <a:r>
              <a:rPr lang="it-IT" b="0" i="0" dirty="0" err="1">
                <a:solidFill>
                  <a:srgbClr val="000000"/>
                </a:solidFill>
                <a:effectLst/>
                <a:latin typeface="Avenir" panose="02000503020000020003" pitchFamily="2" charset="0"/>
              </a:rPr>
              <a:t>patients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who</a:t>
            </a:r>
            <a:r>
              <a:rPr lang="it-IT" b="0" i="0" dirty="0">
                <a:solidFill>
                  <a:srgbClr val="000000"/>
                </a:solidFill>
                <a:effectLst/>
                <a:latin typeface="Avenir" panose="02000503020000020003" pitchFamily="2" charset="0"/>
              </a:rPr>
              <a:t> do </a:t>
            </a:r>
            <a:r>
              <a:rPr lang="it-IT" b="0" i="0" dirty="0" err="1">
                <a:solidFill>
                  <a:srgbClr val="000000"/>
                </a:solidFill>
                <a:effectLst/>
                <a:latin typeface="Avenir" panose="02000503020000020003" pitchFamily="2" charset="0"/>
              </a:rPr>
              <a:t>not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meet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these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criteria</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initially</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but</a:t>
            </a:r>
            <a:r>
              <a:rPr lang="it-IT" b="0" i="0" dirty="0">
                <a:solidFill>
                  <a:srgbClr val="000000"/>
                </a:solidFill>
                <a:effectLst/>
                <a:latin typeface="Avenir" panose="02000503020000020003" pitchFamily="2" charset="0"/>
              </a:rPr>
              <a:t> deteriorate over the </a:t>
            </a:r>
            <a:r>
              <a:rPr lang="it-IT" b="0" i="0" dirty="0" err="1">
                <a:solidFill>
                  <a:srgbClr val="000000"/>
                </a:solidFill>
                <a:effectLst/>
                <a:latin typeface="Avenir" panose="02000503020000020003" pitchFamily="2" charset="0"/>
              </a:rPr>
              <a:t>course</a:t>
            </a:r>
            <a:r>
              <a:rPr lang="it-IT" b="0" i="0" dirty="0">
                <a:solidFill>
                  <a:srgbClr val="000000"/>
                </a:solidFill>
                <a:effectLst/>
                <a:latin typeface="Avenir" panose="02000503020000020003" pitchFamily="2" charset="0"/>
              </a:rPr>
              <a:t> of time (</a:t>
            </a:r>
            <a:r>
              <a:rPr lang="it-IT" b="0" i="0" dirty="0" err="1">
                <a:solidFill>
                  <a:srgbClr val="000000"/>
                </a:solidFill>
                <a:effectLst/>
                <a:latin typeface="Avenir" panose="02000503020000020003" pitchFamily="2" charset="0"/>
              </a:rPr>
              <a:t>sCAP</a:t>
            </a:r>
            <a:r>
              <a:rPr lang="it-IT" b="0" i="0" dirty="0">
                <a:solidFill>
                  <a:srgbClr val="000000"/>
                </a:solidFill>
                <a:effectLst/>
                <a:latin typeface="Avenir" panose="02000503020000020003" pitchFamily="2" charset="0"/>
              </a:rPr>
              <a:t> on </a:t>
            </a:r>
            <a:r>
              <a:rPr lang="it-IT" b="0" i="0" dirty="0" err="1">
                <a:solidFill>
                  <a:srgbClr val="000000"/>
                </a:solidFill>
                <a:effectLst/>
                <a:latin typeface="Avenir" panose="02000503020000020003" pitchFamily="2" charset="0"/>
              </a:rPr>
              <a:t>admission</a:t>
            </a:r>
            <a:r>
              <a:rPr lang="it-IT" b="0" i="0" dirty="0">
                <a:solidFill>
                  <a:srgbClr val="000000"/>
                </a:solidFill>
                <a:effectLst/>
                <a:latin typeface="Avenir" panose="02000503020000020003" pitchFamily="2" charset="0"/>
              </a:rPr>
              <a:t>: 17%; </a:t>
            </a:r>
            <a:r>
              <a:rPr lang="it-IT" b="0" i="0" dirty="0" err="1">
                <a:solidFill>
                  <a:srgbClr val="000000"/>
                </a:solidFill>
                <a:effectLst/>
                <a:latin typeface="Avenir" panose="02000503020000020003" pitchFamily="2" charset="0"/>
              </a:rPr>
              <a:t>sCAP</a:t>
            </a:r>
            <a:r>
              <a:rPr lang="it-IT" b="0" i="0" dirty="0">
                <a:solidFill>
                  <a:srgbClr val="000000"/>
                </a:solidFill>
                <a:effectLst/>
                <a:latin typeface="Avenir" panose="02000503020000020003" pitchFamily="2" charset="0"/>
              </a:rPr>
              <a:t> on day 4 to 7: 48%).</a:t>
            </a:r>
          </a:p>
          <a:p>
            <a:r>
              <a:rPr lang="it-IT" i="1" dirty="0" err="1">
                <a:latin typeface="Arial" panose="020B0604020202020204" pitchFamily="34" charset="0"/>
                <a:cs typeface="Arial" panose="020B0604020202020204" pitchFamily="34" charset="0"/>
              </a:rPr>
              <a:t>This</a:t>
            </a:r>
            <a:r>
              <a:rPr lang="it-IT" i="1" dirty="0">
                <a:latin typeface="Arial" panose="020B0604020202020204" pitchFamily="34" charset="0"/>
                <a:cs typeface="Arial" panose="020B0604020202020204" pitchFamily="34" charset="0"/>
              </a:rPr>
              <a:t> </a:t>
            </a:r>
            <a:r>
              <a:rPr lang="it-IT" i="1" dirty="0" err="1">
                <a:latin typeface="Arial" panose="020B0604020202020204" pitchFamily="34" charset="0"/>
                <a:cs typeface="Arial" panose="020B0604020202020204" pitchFamily="34" charset="0"/>
              </a:rPr>
              <a:t>may</a:t>
            </a:r>
            <a:r>
              <a:rPr lang="it-IT" i="1" dirty="0">
                <a:latin typeface="Arial" panose="020B0604020202020204" pitchFamily="34" charset="0"/>
                <a:cs typeface="Arial" panose="020B0604020202020204" pitchFamily="34" charset="0"/>
              </a:rPr>
              <a:t> in part be </a:t>
            </a:r>
            <a:r>
              <a:rPr lang="it-IT" i="1" dirty="0" err="1">
                <a:latin typeface="Arial" panose="020B0604020202020204" pitchFamily="34" charset="0"/>
                <a:cs typeface="Arial" panose="020B0604020202020204" pitchFamily="34" charset="0"/>
              </a:rPr>
              <a:t>attributable</a:t>
            </a:r>
            <a:r>
              <a:rPr lang="it-IT" i="1" dirty="0">
                <a:latin typeface="Arial" panose="020B0604020202020204" pitchFamily="34" charset="0"/>
                <a:cs typeface="Arial" panose="020B0604020202020204" pitchFamily="34" charset="0"/>
              </a:rPr>
              <a:t> to progressive pneumonia, </a:t>
            </a:r>
            <a:r>
              <a:rPr lang="it-IT" i="1" dirty="0" err="1">
                <a:latin typeface="Arial" panose="020B0604020202020204" pitchFamily="34" charset="0"/>
                <a:cs typeface="Arial" panose="020B0604020202020204" pitchFamily="34" charset="0"/>
              </a:rPr>
              <a:t>but</a:t>
            </a:r>
            <a:r>
              <a:rPr lang="it-IT" i="1" dirty="0">
                <a:latin typeface="Arial" panose="020B0604020202020204" pitchFamily="34" charset="0"/>
                <a:cs typeface="Arial" panose="020B0604020202020204" pitchFamily="34" charset="0"/>
              </a:rPr>
              <a:t> </a:t>
            </a:r>
            <a:r>
              <a:rPr lang="it-IT" b="1" i="1" dirty="0">
                <a:latin typeface="Arial" panose="020B0604020202020204" pitchFamily="34" charset="0"/>
                <a:cs typeface="Arial" panose="020B0604020202020204" pitchFamily="34" charset="0"/>
              </a:rPr>
              <a:t>“mis-triage” of </a:t>
            </a:r>
            <a:r>
              <a:rPr lang="it-IT" b="1" i="1" dirty="0" err="1">
                <a:latin typeface="Arial" panose="020B0604020202020204" pitchFamily="34" charset="0"/>
                <a:cs typeface="Arial" panose="020B0604020202020204" pitchFamily="34" charset="0"/>
              </a:rPr>
              <a:t>patients</a:t>
            </a:r>
            <a:r>
              <a:rPr lang="it-IT" b="1" i="1" dirty="0">
                <a:latin typeface="Arial" panose="020B0604020202020204" pitchFamily="34" charset="0"/>
                <a:cs typeface="Arial" panose="020B0604020202020204" pitchFamily="34" charset="0"/>
              </a:rPr>
              <a:t> with </a:t>
            </a:r>
            <a:r>
              <a:rPr lang="it-IT" b="1" i="1" dirty="0" err="1">
                <a:latin typeface="Arial" panose="020B0604020202020204" pitchFamily="34" charset="0"/>
                <a:cs typeface="Arial" panose="020B0604020202020204" pitchFamily="34" charset="0"/>
              </a:rPr>
              <a:t>unrecognized</a:t>
            </a:r>
            <a:r>
              <a:rPr lang="it-IT" b="1" i="1" dirty="0">
                <a:latin typeface="Arial" panose="020B0604020202020204" pitchFamily="34" charset="0"/>
                <a:cs typeface="Arial" panose="020B0604020202020204" pitchFamily="34" charset="0"/>
              </a:rPr>
              <a:t> severe pneumonia </a:t>
            </a:r>
            <a:r>
              <a:rPr lang="it-IT" b="1" i="1" dirty="0" err="1">
                <a:latin typeface="Arial" panose="020B0604020202020204" pitchFamily="34" charset="0"/>
                <a:cs typeface="Arial" panose="020B0604020202020204" pitchFamily="34" charset="0"/>
              </a:rPr>
              <a:t>may</a:t>
            </a:r>
            <a:r>
              <a:rPr lang="it-IT" b="1" i="1" dirty="0">
                <a:latin typeface="Arial" panose="020B0604020202020204" pitchFamily="34" charset="0"/>
                <a:cs typeface="Arial" panose="020B0604020202020204" pitchFamily="34" charset="0"/>
              </a:rPr>
              <a:t> be a </a:t>
            </a:r>
            <a:r>
              <a:rPr lang="it-IT" b="1" i="1" dirty="0" err="1">
                <a:latin typeface="Arial" panose="020B0604020202020204" pitchFamily="34" charset="0"/>
                <a:cs typeface="Arial" panose="020B0604020202020204" pitchFamily="34" charset="0"/>
              </a:rPr>
              <a:t>contributing</a:t>
            </a:r>
            <a:r>
              <a:rPr lang="it-IT" b="1" i="1" dirty="0">
                <a:latin typeface="Arial" panose="020B0604020202020204" pitchFamily="34" charset="0"/>
                <a:cs typeface="Arial" panose="020B0604020202020204" pitchFamily="34" charset="0"/>
              </a:rPr>
              <a:t> </a:t>
            </a:r>
            <a:r>
              <a:rPr lang="it-IT" b="1" i="1" dirty="0" err="1">
                <a:latin typeface="Arial" panose="020B0604020202020204" pitchFamily="34" charset="0"/>
                <a:cs typeface="Arial" panose="020B0604020202020204" pitchFamily="34" charset="0"/>
              </a:rPr>
              <a:t>factor</a:t>
            </a:r>
            <a:r>
              <a:rPr lang="it-IT" b="1" i="1" dirty="0">
                <a:latin typeface="Arial" panose="020B0604020202020204" pitchFamily="34" charset="0"/>
                <a:cs typeface="Arial" panose="020B0604020202020204" pitchFamily="34" charset="0"/>
              </a:rPr>
              <a:t>.</a:t>
            </a:r>
          </a:p>
          <a:p>
            <a:r>
              <a:rPr lang="it-IT" b="0" i="0" dirty="0">
                <a:latin typeface="Arial" panose="020B0604020202020204" pitchFamily="34" charset="0"/>
                <a:cs typeface="Arial" panose="020B0604020202020204" pitchFamily="34" charset="0"/>
              </a:rPr>
              <a:t>Rispetto a dati </a:t>
            </a:r>
            <a:r>
              <a:rPr lang="it-IT" b="0" i="0" dirty="0" err="1">
                <a:latin typeface="Arial" panose="020B0604020202020204" pitchFamily="34" charset="0"/>
                <a:cs typeface="Arial" panose="020B0604020202020204" pitchFamily="34" charset="0"/>
              </a:rPr>
              <a:t>FulmisCAP</a:t>
            </a:r>
            <a:r>
              <a:rPr lang="it-IT" b="0" i="0" dirty="0">
                <a:latin typeface="Arial" panose="020B0604020202020204" pitchFamily="34" charset="0"/>
                <a:cs typeface="Arial" panose="020B0604020202020204" pitchFamily="34" charset="0"/>
              </a:rPr>
              <a:t>: non criteri di gravità, non pandemia COVID-19.</a:t>
            </a:r>
            <a:endParaRPr lang="it-IT" b="0" i="0" dirty="0"/>
          </a:p>
        </p:txBody>
      </p:sp>
      <p:sp>
        <p:nvSpPr>
          <p:cNvPr id="4" name="Segnaposto numero diapositiva 3">
            <a:extLst>
              <a:ext uri="{FF2B5EF4-FFF2-40B4-BE49-F238E27FC236}">
                <a16:creationId xmlns:a16="http://schemas.microsoft.com/office/drawing/2014/main" id="{505E4BC7-8144-5CEA-7A40-366685AF474E}"/>
              </a:ext>
            </a:extLst>
          </p:cNvPr>
          <p:cNvSpPr>
            <a:spLocks noGrp="1"/>
          </p:cNvSpPr>
          <p:nvPr>
            <p:ph type="sldNum" sz="quarter" idx="5"/>
          </p:nvPr>
        </p:nvSpPr>
        <p:spPr/>
        <p:txBody>
          <a:bodyPr/>
          <a:lstStyle/>
          <a:p>
            <a:fld id="{3D835D2D-DFA4-4147-9202-B5AEE6A8B8AE}" type="slidenum">
              <a:rPr lang="it-IT" smtClean="0"/>
              <a:t>20</a:t>
            </a:fld>
            <a:endParaRPr lang="it-IT"/>
          </a:p>
        </p:txBody>
      </p:sp>
    </p:spTree>
    <p:extLst>
      <p:ext uri="{BB962C8B-B14F-4D97-AF65-F5344CB8AC3E}">
        <p14:creationId xmlns:p14="http://schemas.microsoft.com/office/powerpoint/2010/main" val="2174978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rPr>
              <a:t>Waterfall plots showing the SHAP values for all the features of two sample patients offer a local explanation of the model’s output, estimating the impact of each feature on the outcome predicted by the algorithm (RF). The color represents the sign of the SHAP contribution. Left Panel: Prediction for a survived patient; Right Panel: Prediction for a dead patient. The SHAP values attributed to the single features of the patients are sorted by the most influential factors for the individual prediction.</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3D835D2D-DFA4-4147-9202-B5AEE6A8B8AE}" type="slidenum">
              <a:rPr lang="it-IT" smtClean="0"/>
              <a:t>21</a:t>
            </a:fld>
            <a:endParaRPr lang="it-IT"/>
          </a:p>
        </p:txBody>
      </p:sp>
    </p:spTree>
    <p:extLst>
      <p:ext uri="{BB962C8B-B14F-4D97-AF65-F5344CB8AC3E}">
        <p14:creationId xmlns:p14="http://schemas.microsoft.com/office/powerpoint/2010/main" val="3496784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effectLst/>
              </a:rPr>
              <a:t> </a:t>
            </a:r>
            <a:endParaRPr lang="it-IT" dirty="0"/>
          </a:p>
        </p:txBody>
      </p:sp>
      <p:sp>
        <p:nvSpPr>
          <p:cNvPr id="4" name="Segnaposto numero diapositiva 3"/>
          <p:cNvSpPr>
            <a:spLocks noGrp="1"/>
          </p:cNvSpPr>
          <p:nvPr>
            <p:ph type="sldNum" sz="quarter" idx="5"/>
          </p:nvPr>
        </p:nvSpPr>
        <p:spPr/>
        <p:txBody>
          <a:bodyPr/>
          <a:lstStyle/>
          <a:p>
            <a:fld id="{3D835D2D-DFA4-4147-9202-B5AEE6A8B8AE}" type="slidenum">
              <a:rPr lang="it-IT" smtClean="0"/>
              <a:t>22</a:t>
            </a:fld>
            <a:endParaRPr lang="it-IT"/>
          </a:p>
        </p:txBody>
      </p:sp>
    </p:spTree>
    <p:extLst>
      <p:ext uri="{BB962C8B-B14F-4D97-AF65-F5344CB8AC3E}">
        <p14:creationId xmlns:p14="http://schemas.microsoft.com/office/powerpoint/2010/main" val="2154153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C5C99-14C4-4F11-BC75-1CA5F4A4F6B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43E0548-4E80-9003-0DC0-8D060BCB8DC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0A117CA-BEA3-A71C-4054-BF10FF3C1137}"/>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D474B860-728D-C008-966F-6C54B965E473}"/>
              </a:ext>
            </a:extLst>
          </p:cNvPr>
          <p:cNvSpPr>
            <a:spLocks noGrp="1"/>
          </p:cNvSpPr>
          <p:nvPr>
            <p:ph type="sldNum" sz="quarter" idx="5"/>
          </p:nvPr>
        </p:nvSpPr>
        <p:spPr/>
        <p:txBody>
          <a:bodyPr/>
          <a:lstStyle/>
          <a:p>
            <a:fld id="{5C3947EF-25BD-D44C-B0B2-7A0329810737}" type="slidenum">
              <a:rPr lang="it-IT" smtClean="0"/>
              <a:t>23</a:t>
            </a:fld>
            <a:endParaRPr lang="it-IT"/>
          </a:p>
        </p:txBody>
      </p:sp>
    </p:spTree>
    <p:extLst>
      <p:ext uri="{BB962C8B-B14F-4D97-AF65-F5344CB8AC3E}">
        <p14:creationId xmlns:p14="http://schemas.microsoft.com/office/powerpoint/2010/main" val="2352383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D835D2D-DFA4-4147-9202-B5AEE6A8B8AE}" type="slidenum">
              <a:rPr lang="it-IT" smtClean="0"/>
              <a:t>24</a:t>
            </a:fld>
            <a:endParaRPr lang="it-IT"/>
          </a:p>
        </p:txBody>
      </p:sp>
    </p:spTree>
    <p:extLst>
      <p:ext uri="{BB962C8B-B14F-4D97-AF65-F5344CB8AC3E}">
        <p14:creationId xmlns:p14="http://schemas.microsoft.com/office/powerpoint/2010/main" val="2527279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D835D2D-DFA4-4147-9202-B5AEE6A8B8AE}" type="slidenum">
              <a:rPr lang="it-IT" smtClean="0"/>
              <a:t>25</a:t>
            </a:fld>
            <a:endParaRPr lang="it-IT"/>
          </a:p>
        </p:txBody>
      </p:sp>
    </p:spTree>
    <p:extLst>
      <p:ext uri="{BB962C8B-B14F-4D97-AF65-F5344CB8AC3E}">
        <p14:creationId xmlns:p14="http://schemas.microsoft.com/office/powerpoint/2010/main" val="2106863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D9B4C-CF6F-48C6-0AAC-6083302B2F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B49AED-F764-E127-9AD2-A8426120B9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5371C6-410E-8540-710C-A1F4A748E9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p:txBody>
      </p:sp>
      <p:sp>
        <p:nvSpPr>
          <p:cNvPr id="4" name="Slide Number Placeholder 3">
            <a:extLst>
              <a:ext uri="{FF2B5EF4-FFF2-40B4-BE49-F238E27FC236}">
                <a16:creationId xmlns:a16="http://schemas.microsoft.com/office/drawing/2014/main" id="{C114896A-D75C-49C4-9153-91D7572843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DB3B90-C4FD-46DA-9645-474CB117DF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175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3E2D2-5FC2-6107-93AC-29534CDEE80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64E9382-9006-77D9-156A-AA973BE69CF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502D859-4AEA-A7C4-6DFA-4E3FC9E0006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054764F-A5D3-AE34-6508-5DCDD4C90B0B}"/>
              </a:ext>
            </a:extLst>
          </p:cNvPr>
          <p:cNvSpPr>
            <a:spLocks noGrp="1"/>
          </p:cNvSpPr>
          <p:nvPr>
            <p:ph type="sldNum" sz="quarter" idx="5"/>
          </p:nvPr>
        </p:nvSpPr>
        <p:spPr/>
        <p:txBody>
          <a:bodyPr/>
          <a:lstStyle/>
          <a:p>
            <a:fld id="{3D835D2D-DFA4-4147-9202-B5AEE6A8B8AE}" type="slidenum">
              <a:rPr lang="it-IT" smtClean="0"/>
              <a:t>4</a:t>
            </a:fld>
            <a:endParaRPr lang="it-IT"/>
          </a:p>
        </p:txBody>
      </p:sp>
    </p:spTree>
    <p:extLst>
      <p:ext uri="{BB962C8B-B14F-4D97-AF65-F5344CB8AC3E}">
        <p14:creationId xmlns:p14="http://schemas.microsoft.com/office/powerpoint/2010/main" val="2262619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D835D2D-DFA4-4147-9202-B5AEE6A8B8AE}" type="slidenum">
              <a:rPr lang="it-IT" smtClean="0"/>
              <a:t>5</a:t>
            </a:fld>
            <a:endParaRPr lang="it-IT"/>
          </a:p>
        </p:txBody>
      </p:sp>
    </p:spTree>
    <p:extLst>
      <p:ext uri="{BB962C8B-B14F-4D97-AF65-F5344CB8AC3E}">
        <p14:creationId xmlns:p14="http://schemas.microsoft.com/office/powerpoint/2010/main" val="2527995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996D4-19C5-DF6F-1C54-6D1C50E0A45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CDEA720-A91F-7C89-335F-E2283E0C897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68191C9-F92A-274E-0B3F-3E777169F003}"/>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53474C9C-35A2-A367-37AA-66755B9E75DF}"/>
              </a:ext>
            </a:extLst>
          </p:cNvPr>
          <p:cNvSpPr>
            <a:spLocks noGrp="1"/>
          </p:cNvSpPr>
          <p:nvPr>
            <p:ph type="sldNum" sz="quarter" idx="5"/>
          </p:nvPr>
        </p:nvSpPr>
        <p:spPr/>
        <p:txBody>
          <a:bodyPr/>
          <a:lstStyle/>
          <a:p>
            <a:fld id="{5C3947EF-25BD-D44C-B0B2-7A0329810737}" type="slidenum">
              <a:rPr lang="it-IT" smtClean="0"/>
              <a:t>12</a:t>
            </a:fld>
            <a:endParaRPr lang="it-IT"/>
          </a:p>
        </p:txBody>
      </p:sp>
    </p:spTree>
    <p:extLst>
      <p:ext uri="{BB962C8B-B14F-4D97-AF65-F5344CB8AC3E}">
        <p14:creationId xmlns:p14="http://schemas.microsoft.com/office/powerpoint/2010/main" val="979030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93B3F-0BF9-D695-4420-0593C8C3081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B6822DC-58FD-DE6F-40EC-BF930FD3DA8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A5040CA-BAF5-9D99-F9BD-D0AF6D8669F7}"/>
              </a:ext>
            </a:extLst>
          </p:cNvPr>
          <p:cNvSpPr>
            <a:spLocks noGrp="1"/>
          </p:cNvSpPr>
          <p:nvPr>
            <p:ph type="body" idx="1"/>
          </p:nvPr>
        </p:nvSpPr>
        <p:spPr/>
        <p:txBody>
          <a:bodyPr/>
          <a:lstStyle/>
          <a:p>
            <a:r>
              <a:rPr lang="it-IT" b="0" i="0" dirty="0">
                <a:solidFill>
                  <a:srgbClr val="333333"/>
                </a:solidFill>
                <a:effectLst/>
                <a:latin typeface="Guardian TextSans Web"/>
              </a:rPr>
              <a:t>Of 29144 </a:t>
            </a:r>
            <a:r>
              <a:rPr lang="it-IT" b="0" i="0" dirty="0" err="1">
                <a:solidFill>
                  <a:srgbClr val="333333"/>
                </a:solidFill>
                <a:effectLst/>
                <a:latin typeface="Guardian TextSans Web"/>
              </a:rPr>
              <a:t>patients</a:t>
            </a:r>
            <a:r>
              <a:rPr lang="it-IT" b="0" i="0" dirty="0">
                <a:solidFill>
                  <a:srgbClr val="333333"/>
                </a:solidFill>
                <a:effectLst/>
                <a:latin typeface="Guardian TextSans Web"/>
              </a:rPr>
              <a:t> </a:t>
            </a:r>
            <a:r>
              <a:rPr lang="it-IT" b="0" i="0" dirty="0" err="1">
                <a:solidFill>
                  <a:srgbClr val="333333"/>
                </a:solidFill>
                <a:effectLst/>
                <a:latin typeface="Guardian TextSans Web"/>
              </a:rPr>
              <a:t>admitted</a:t>
            </a:r>
            <a:r>
              <a:rPr lang="it-IT" b="0" i="0" dirty="0">
                <a:solidFill>
                  <a:srgbClr val="333333"/>
                </a:solidFill>
                <a:effectLst/>
                <a:latin typeface="Guardian TextSans Web"/>
              </a:rPr>
              <a:t> to </a:t>
            </a:r>
            <a:r>
              <a:rPr lang="it-IT" b="0" i="0" dirty="0" err="1">
                <a:solidFill>
                  <a:srgbClr val="333333"/>
                </a:solidFill>
                <a:effectLst/>
                <a:latin typeface="Guardian TextSans Web"/>
              </a:rPr>
              <a:t>participating</a:t>
            </a:r>
            <a:r>
              <a:rPr lang="it-IT" b="0" i="0" dirty="0">
                <a:solidFill>
                  <a:srgbClr val="333333"/>
                </a:solidFill>
                <a:effectLst/>
                <a:latin typeface="Guardian TextSans Web"/>
              </a:rPr>
              <a:t> </a:t>
            </a:r>
            <a:r>
              <a:rPr lang="it-IT" b="0" i="0" dirty="0" err="1">
                <a:solidFill>
                  <a:srgbClr val="333333"/>
                </a:solidFill>
                <a:effectLst/>
                <a:latin typeface="Guardian TextSans Web"/>
              </a:rPr>
              <a:t>ICUs</a:t>
            </a:r>
            <a:r>
              <a:rPr lang="it-IT" b="0" i="0" dirty="0">
                <a:solidFill>
                  <a:srgbClr val="333333"/>
                </a:solidFill>
                <a:effectLst/>
                <a:latin typeface="Guardian TextSans Web"/>
              </a:rPr>
              <a:t>, 3022 (10.4%) </a:t>
            </a:r>
            <a:r>
              <a:rPr lang="it-IT" b="0" i="0" dirty="0" err="1">
                <a:solidFill>
                  <a:srgbClr val="333333"/>
                </a:solidFill>
                <a:effectLst/>
                <a:latin typeface="Guardian TextSans Web"/>
              </a:rPr>
              <a:t>fulfilled</a:t>
            </a:r>
            <a:r>
              <a:rPr lang="it-IT" b="0" i="0" dirty="0">
                <a:solidFill>
                  <a:srgbClr val="333333"/>
                </a:solidFill>
                <a:effectLst/>
                <a:latin typeface="Guardian TextSans Web"/>
              </a:rPr>
              <a:t> ARDS </a:t>
            </a:r>
            <a:r>
              <a:rPr lang="it-IT" b="0" i="0" dirty="0" err="1">
                <a:solidFill>
                  <a:srgbClr val="333333"/>
                </a:solidFill>
                <a:effectLst/>
                <a:latin typeface="Guardian TextSans Web"/>
              </a:rPr>
              <a:t>criteria</a:t>
            </a:r>
            <a:r>
              <a:rPr lang="it-IT" b="0" i="0" dirty="0">
                <a:solidFill>
                  <a:srgbClr val="333333"/>
                </a:solidFill>
                <a:effectLst/>
                <a:latin typeface="Guardian TextSans Web"/>
              </a:rPr>
              <a:t>. Of </a:t>
            </a:r>
            <a:r>
              <a:rPr lang="it-IT" b="0" i="0" dirty="0" err="1">
                <a:solidFill>
                  <a:srgbClr val="333333"/>
                </a:solidFill>
                <a:effectLst/>
                <a:latin typeface="Guardian TextSans Web"/>
              </a:rPr>
              <a:t>these</a:t>
            </a:r>
            <a:r>
              <a:rPr lang="it-IT" b="0" i="0" dirty="0">
                <a:solidFill>
                  <a:srgbClr val="333333"/>
                </a:solidFill>
                <a:effectLst/>
                <a:latin typeface="Guardian TextSans Web"/>
              </a:rPr>
              <a:t>, 2377 </a:t>
            </a:r>
            <a:r>
              <a:rPr lang="it-IT" b="0" i="0" dirty="0" err="1">
                <a:solidFill>
                  <a:srgbClr val="333333"/>
                </a:solidFill>
                <a:effectLst/>
                <a:latin typeface="Guardian TextSans Web"/>
              </a:rPr>
              <a:t>patients</a:t>
            </a:r>
            <a:r>
              <a:rPr lang="it-IT" b="0" i="0" dirty="0">
                <a:solidFill>
                  <a:srgbClr val="333333"/>
                </a:solidFill>
                <a:effectLst/>
                <a:latin typeface="Guardian TextSans Web"/>
              </a:rPr>
              <a:t> </a:t>
            </a:r>
            <a:r>
              <a:rPr lang="it-IT" b="0" i="0" dirty="0" err="1">
                <a:solidFill>
                  <a:srgbClr val="333333"/>
                </a:solidFill>
                <a:effectLst/>
                <a:latin typeface="Guardian TextSans Web"/>
              </a:rPr>
              <a:t>developed</a:t>
            </a:r>
            <a:r>
              <a:rPr lang="it-IT" b="0" i="0" dirty="0">
                <a:solidFill>
                  <a:srgbClr val="333333"/>
                </a:solidFill>
                <a:effectLst/>
                <a:latin typeface="Guardian TextSans Web"/>
              </a:rPr>
              <a:t> ARDS in the first 48 hours and </a:t>
            </a:r>
            <a:r>
              <a:rPr lang="it-IT" b="0" i="0" dirty="0" err="1">
                <a:solidFill>
                  <a:srgbClr val="333333"/>
                </a:solidFill>
                <a:effectLst/>
                <a:latin typeface="Guardian TextSans Web"/>
              </a:rPr>
              <a:t>whose</a:t>
            </a:r>
            <a:r>
              <a:rPr lang="it-IT" b="0" i="0" dirty="0">
                <a:solidFill>
                  <a:srgbClr val="333333"/>
                </a:solidFill>
                <a:effectLst/>
                <a:latin typeface="Guardian TextSans Web"/>
              </a:rPr>
              <a:t> </a:t>
            </a:r>
            <a:r>
              <a:rPr lang="it-IT" b="0" i="0" dirty="0" err="1">
                <a:solidFill>
                  <a:srgbClr val="333333"/>
                </a:solidFill>
                <a:effectLst/>
                <a:latin typeface="Guardian TextSans Web"/>
              </a:rPr>
              <a:t>respiratory</a:t>
            </a:r>
            <a:r>
              <a:rPr lang="it-IT" b="0" i="0" dirty="0">
                <a:solidFill>
                  <a:srgbClr val="333333"/>
                </a:solidFill>
                <a:effectLst/>
                <a:latin typeface="Guardian TextSans Web"/>
              </a:rPr>
              <a:t> </a:t>
            </a:r>
            <a:r>
              <a:rPr lang="it-IT" b="0" i="0" dirty="0" err="1">
                <a:solidFill>
                  <a:srgbClr val="333333"/>
                </a:solidFill>
                <a:effectLst/>
                <a:latin typeface="Guardian TextSans Web"/>
              </a:rPr>
              <a:t>failure</a:t>
            </a:r>
            <a:r>
              <a:rPr lang="it-IT" b="0" i="0" dirty="0">
                <a:solidFill>
                  <a:srgbClr val="333333"/>
                </a:solidFill>
                <a:effectLst/>
                <a:latin typeface="Guardian TextSans Web"/>
              </a:rPr>
              <a:t> </a:t>
            </a:r>
            <a:r>
              <a:rPr lang="it-IT" b="0" i="0" dirty="0" err="1">
                <a:solidFill>
                  <a:srgbClr val="333333"/>
                </a:solidFill>
                <a:effectLst/>
                <a:latin typeface="Guardian TextSans Web"/>
              </a:rPr>
              <a:t>was</a:t>
            </a:r>
            <a:r>
              <a:rPr lang="it-IT" b="0" i="0" dirty="0">
                <a:solidFill>
                  <a:srgbClr val="333333"/>
                </a:solidFill>
                <a:effectLst/>
                <a:latin typeface="Guardian TextSans Web"/>
              </a:rPr>
              <a:t> </a:t>
            </a:r>
            <a:r>
              <a:rPr lang="it-IT" b="0" i="0" dirty="0" err="1">
                <a:solidFill>
                  <a:srgbClr val="333333"/>
                </a:solidFill>
                <a:effectLst/>
                <a:latin typeface="Guardian TextSans Web"/>
              </a:rPr>
              <a:t>managed</a:t>
            </a:r>
            <a:r>
              <a:rPr lang="it-IT" b="0" i="0" dirty="0">
                <a:solidFill>
                  <a:srgbClr val="333333"/>
                </a:solidFill>
                <a:effectLst/>
                <a:latin typeface="Guardian TextSans Web"/>
              </a:rPr>
              <a:t> with invasive </a:t>
            </a:r>
            <a:r>
              <a:rPr lang="it-IT" b="0" i="0" dirty="0" err="1">
                <a:solidFill>
                  <a:srgbClr val="333333"/>
                </a:solidFill>
                <a:effectLst/>
                <a:latin typeface="Guardian TextSans Web"/>
              </a:rPr>
              <a:t>mechanical</a:t>
            </a:r>
            <a:r>
              <a:rPr lang="it-IT" b="0" i="0" dirty="0">
                <a:solidFill>
                  <a:srgbClr val="333333"/>
                </a:solidFill>
                <a:effectLst/>
                <a:latin typeface="Guardian TextSans Web"/>
              </a:rPr>
              <a:t> </a:t>
            </a:r>
            <a:r>
              <a:rPr lang="it-IT" b="0" i="0" dirty="0" err="1">
                <a:solidFill>
                  <a:srgbClr val="333333"/>
                </a:solidFill>
                <a:effectLst/>
                <a:latin typeface="Guardian TextSans Web"/>
              </a:rPr>
              <a:t>ventilation</a:t>
            </a:r>
            <a:r>
              <a:rPr lang="it-IT" b="0" i="0" dirty="0">
                <a:solidFill>
                  <a:srgbClr val="333333"/>
                </a:solidFill>
                <a:effectLst/>
                <a:latin typeface="Guardian TextSans Web"/>
              </a:rPr>
              <a:t>. The </a:t>
            </a:r>
            <a:r>
              <a:rPr lang="it-IT" b="0" i="0" dirty="0" err="1">
                <a:solidFill>
                  <a:srgbClr val="333333"/>
                </a:solidFill>
                <a:effectLst/>
                <a:latin typeface="Guardian TextSans Web"/>
              </a:rPr>
              <a:t>period</a:t>
            </a:r>
            <a:r>
              <a:rPr lang="it-IT" b="0" i="0" dirty="0">
                <a:solidFill>
                  <a:srgbClr val="333333"/>
                </a:solidFill>
                <a:effectLst/>
                <a:latin typeface="Guardian TextSans Web"/>
              </a:rPr>
              <a:t> </a:t>
            </a:r>
            <a:r>
              <a:rPr lang="it-IT" b="0" i="0" dirty="0" err="1">
                <a:solidFill>
                  <a:srgbClr val="333333"/>
                </a:solidFill>
                <a:effectLst/>
                <a:latin typeface="Guardian TextSans Web"/>
              </a:rPr>
              <a:t>prevalence</a:t>
            </a:r>
            <a:r>
              <a:rPr lang="it-IT" b="0" i="0" dirty="0">
                <a:solidFill>
                  <a:srgbClr val="333333"/>
                </a:solidFill>
                <a:effectLst/>
                <a:latin typeface="Guardian TextSans Web"/>
              </a:rPr>
              <a:t> of mild ARDS </a:t>
            </a:r>
            <a:r>
              <a:rPr lang="it-IT" b="0" i="0" dirty="0" err="1">
                <a:solidFill>
                  <a:srgbClr val="333333"/>
                </a:solidFill>
                <a:effectLst/>
                <a:latin typeface="Guardian TextSans Web"/>
              </a:rPr>
              <a:t>was</a:t>
            </a:r>
            <a:r>
              <a:rPr lang="it-IT" b="0" i="0" dirty="0">
                <a:solidFill>
                  <a:srgbClr val="333333"/>
                </a:solidFill>
                <a:effectLst/>
                <a:latin typeface="Guardian TextSans Web"/>
              </a:rPr>
              <a:t> 30.0% (95% CI, 28.2%-31.9%); of moderate ARDS, 46.6% (95% CI, 44.5%-48.6%); and of severe ARDS, 23.4% (95% CI, 21.7%-25.2%). </a:t>
            </a:r>
            <a:endParaRPr lang="it-IT" dirty="0"/>
          </a:p>
        </p:txBody>
      </p:sp>
      <p:sp>
        <p:nvSpPr>
          <p:cNvPr id="4" name="Segnaposto numero diapositiva 3">
            <a:extLst>
              <a:ext uri="{FF2B5EF4-FFF2-40B4-BE49-F238E27FC236}">
                <a16:creationId xmlns:a16="http://schemas.microsoft.com/office/drawing/2014/main" id="{7C1D6F07-2FA8-F553-6A12-5D53EB48588A}"/>
              </a:ext>
            </a:extLst>
          </p:cNvPr>
          <p:cNvSpPr>
            <a:spLocks noGrp="1"/>
          </p:cNvSpPr>
          <p:nvPr>
            <p:ph type="sldNum" sz="quarter" idx="5"/>
          </p:nvPr>
        </p:nvSpPr>
        <p:spPr/>
        <p:txBody>
          <a:bodyPr/>
          <a:lstStyle/>
          <a:p>
            <a:fld id="{5C3947EF-25BD-D44C-B0B2-7A0329810737}" type="slidenum">
              <a:rPr lang="it-IT" smtClean="0"/>
              <a:t>13</a:t>
            </a:fld>
            <a:endParaRPr lang="it-IT"/>
          </a:p>
        </p:txBody>
      </p:sp>
    </p:spTree>
    <p:extLst>
      <p:ext uri="{BB962C8B-B14F-4D97-AF65-F5344CB8AC3E}">
        <p14:creationId xmlns:p14="http://schemas.microsoft.com/office/powerpoint/2010/main" val="1570914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4654E-B6ED-D90A-87F7-C86A7768856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6D28192-2A14-19C0-F9BF-34E88FF4809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8059F9D-16CF-508A-27E2-60A9E116E012}"/>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it-IT" sz="1200" dirty="0"/>
              <a:t>The </a:t>
            </a:r>
            <a:r>
              <a:rPr lang="it-IT" sz="1200" dirty="0" err="1"/>
              <a:t>normal</a:t>
            </a:r>
            <a:r>
              <a:rPr lang="it-IT" sz="1200" dirty="0"/>
              <a:t> </a:t>
            </a:r>
            <a:r>
              <a:rPr lang="it-IT" sz="1200" dirty="0" err="1"/>
              <a:t>alveolus</a:t>
            </a:r>
            <a:r>
              <a:rPr lang="it-IT" sz="1200" dirty="0"/>
              <a:t>, </a:t>
            </a:r>
            <a:r>
              <a:rPr lang="it-IT" sz="1200" dirty="0" err="1"/>
              <a:t>without</a:t>
            </a:r>
            <a:r>
              <a:rPr lang="it-IT" sz="1200" dirty="0"/>
              <a:t> </a:t>
            </a:r>
            <a:r>
              <a:rPr lang="it-IT" sz="1200" dirty="0" err="1"/>
              <a:t>inflammation</a:t>
            </a:r>
            <a:r>
              <a:rPr lang="it-IT" sz="1200" dirty="0"/>
              <a:t> or </a:t>
            </a:r>
            <a:r>
              <a:rPr lang="it-IT" sz="1200" dirty="0" err="1"/>
              <a:t>injury</a:t>
            </a:r>
            <a:r>
              <a:rPr lang="it-IT" sz="1200" dirty="0"/>
              <a:t>. </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it-IT" sz="1200" dirty="0"/>
              <a:t>The </a:t>
            </a:r>
            <a:r>
              <a:rPr lang="it-IT" sz="1200" dirty="0" err="1"/>
              <a:t>changes</a:t>
            </a:r>
            <a:r>
              <a:rPr lang="it-IT" sz="1200" dirty="0"/>
              <a:t> </a:t>
            </a:r>
            <a:r>
              <a:rPr lang="it-IT" sz="1200" dirty="0" err="1"/>
              <a:t>observed</a:t>
            </a:r>
            <a:r>
              <a:rPr lang="it-IT" sz="1200" dirty="0"/>
              <a:t> in the </a:t>
            </a:r>
            <a:r>
              <a:rPr lang="it-IT" sz="1200" dirty="0" err="1"/>
              <a:t>hyperinflammatory</a:t>
            </a:r>
            <a:r>
              <a:rPr lang="it-IT" sz="1200" dirty="0"/>
              <a:t> </a:t>
            </a:r>
            <a:r>
              <a:rPr lang="it-IT" sz="1200" dirty="0" err="1"/>
              <a:t>subphenotype</a:t>
            </a:r>
            <a:r>
              <a:rPr lang="it-IT" sz="1200" dirty="0"/>
              <a:t>, </a:t>
            </a:r>
            <a:r>
              <a:rPr lang="it-IT" sz="1200" dirty="0" err="1"/>
              <a:t>which</a:t>
            </a:r>
            <a:r>
              <a:rPr lang="it-IT" sz="1200" dirty="0"/>
              <a:t> </a:t>
            </a:r>
            <a:r>
              <a:rPr lang="it-IT" sz="1200" dirty="0" err="1"/>
              <a:t>is</a:t>
            </a:r>
            <a:r>
              <a:rPr lang="it-IT" sz="1200" dirty="0"/>
              <a:t> </a:t>
            </a:r>
            <a:r>
              <a:rPr lang="it-IT" sz="1200" dirty="0" err="1"/>
              <a:t>characterised</a:t>
            </a:r>
            <a:r>
              <a:rPr lang="it-IT" sz="1200" dirty="0"/>
              <a:t> by </a:t>
            </a:r>
            <a:r>
              <a:rPr lang="it-IT" sz="1200" b="1" dirty="0" err="1"/>
              <a:t>systemic</a:t>
            </a:r>
            <a:r>
              <a:rPr lang="it-IT" sz="1200" b="1" dirty="0"/>
              <a:t> </a:t>
            </a:r>
            <a:r>
              <a:rPr lang="it-IT" sz="1200" b="1" dirty="0" err="1"/>
              <a:t>inflammation</a:t>
            </a:r>
            <a:r>
              <a:rPr lang="it-IT" sz="1200" dirty="0"/>
              <a:t>, </a:t>
            </a:r>
            <a:r>
              <a:rPr lang="it-IT" sz="1200" dirty="0" err="1"/>
              <a:t>endothelial</a:t>
            </a:r>
            <a:r>
              <a:rPr lang="it-IT" sz="1200" dirty="0"/>
              <a:t> </a:t>
            </a:r>
            <a:r>
              <a:rPr lang="it-IT" sz="1200" dirty="0" err="1"/>
              <a:t>dysfunction</a:t>
            </a:r>
            <a:r>
              <a:rPr lang="it-IT" sz="1200" dirty="0"/>
              <a:t>, and </a:t>
            </a:r>
            <a:r>
              <a:rPr lang="it-IT" sz="1200" dirty="0" err="1"/>
              <a:t>coagulation</a:t>
            </a:r>
            <a:r>
              <a:rPr lang="it-IT" sz="1200" dirty="0"/>
              <a:t>. </a:t>
            </a:r>
            <a:r>
              <a:rPr lang="it-IT" sz="1200" dirty="0" err="1"/>
              <a:t>Without</a:t>
            </a:r>
            <a:r>
              <a:rPr lang="it-IT" sz="1200" dirty="0"/>
              <a:t> </a:t>
            </a:r>
            <a:r>
              <a:rPr lang="it-IT" sz="1200" dirty="0" err="1"/>
              <a:t>alveolar</a:t>
            </a:r>
            <a:r>
              <a:rPr lang="it-IT" sz="1200" dirty="0"/>
              <a:t> </a:t>
            </a:r>
            <a:r>
              <a:rPr lang="it-IT" sz="1200" dirty="0" err="1"/>
              <a:t>inflammation</a:t>
            </a:r>
            <a:r>
              <a:rPr lang="it-IT" sz="1200" dirty="0"/>
              <a:t>, the </a:t>
            </a:r>
            <a:r>
              <a:rPr lang="it-IT" sz="1200" u="sng" dirty="0" err="1"/>
              <a:t>injury</a:t>
            </a:r>
            <a:r>
              <a:rPr lang="it-IT" sz="1200" u="sng" dirty="0"/>
              <a:t> </a:t>
            </a:r>
            <a:r>
              <a:rPr lang="it-IT" sz="1200" u="sng" dirty="0" err="1"/>
              <a:t>caused</a:t>
            </a:r>
            <a:r>
              <a:rPr lang="it-IT" sz="1200" u="sng" dirty="0"/>
              <a:t> by </a:t>
            </a:r>
            <a:r>
              <a:rPr lang="it-IT" sz="1200" u="sng" dirty="0" err="1"/>
              <a:t>inflammation</a:t>
            </a:r>
            <a:r>
              <a:rPr lang="it-IT" sz="1200" u="sng" dirty="0"/>
              <a:t> </a:t>
            </a:r>
            <a:r>
              <a:rPr lang="it-IT" sz="1200" u="sng" dirty="0" err="1"/>
              <a:t>is</a:t>
            </a:r>
            <a:r>
              <a:rPr lang="it-IT" sz="1200" u="sng" dirty="0"/>
              <a:t> </a:t>
            </a:r>
            <a:r>
              <a:rPr lang="it-IT" sz="1200" u="sng" dirty="0" err="1"/>
              <a:t>driven</a:t>
            </a:r>
            <a:r>
              <a:rPr lang="it-IT" sz="1200" u="sng" dirty="0"/>
              <a:t> from the </a:t>
            </a:r>
            <a:r>
              <a:rPr lang="it-IT" sz="1200" u="sng" dirty="0" err="1"/>
              <a:t>systemic</a:t>
            </a:r>
            <a:r>
              <a:rPr lang="it-IT" sz="1200" u="sng" dirty="0"/>
              <a:t> </a:t>
            </a:r>
            <a:r>
              <a:rPr lang="it-IT" sz="1200" u="sng" dirty="0" err="1"/>
              <a:t>compartment</a:t>
            </a:r>
            <a:r>
              <a:rPr lang="it-IT" sz="1200" u="sng" dirty="0"/>
              <a:t> </a:t>
            </a:r>
            <a:r>
              <a:rPr lang="it-IT" sz="1200" u="sng" dirty="0" err="1"/>
              <a:t>towards</a:t>
            </a:r>
            <a:r>
              <a:rPr lang="it-IT" sz="1200" u="sng" dirty="0"/>
              <a:t> the </a:t>
            </a:r>
            <a:r>
              <a:rPr lang="it-IT" sz="1200" u="sng" dirty="0" err="1"/>
              <a:t>alveolar</a:t>
            </a:r>
            <a:r>
              <a:rPr lang="it-IT" sz="1200" u="sng" dirty="0"/>
              <a:t> </a:t>
            </a:r>
            <a:r>
              <a:rPr lang="it-IT" sz="1200" u="sng" dirty="0" err="1"/>
              <a:t>compartment</a:t>
            </a:r>
            <a:r>
              <a:rPr lang="it-IT" sz="1200" u="sng" dirty="0"/>
              <a:t> (</a:t>
            </a:r>
            <a:r>
              <a:rPr lang="it-IT" sz="1200" u="sng" dirty="0" err="1"/>
              <a:t>yellow</a:t>
            </a:r>
            <a:r>
              <a:rPr lang="it-IT" sz="1200" u="sng" dirty="0"/>
              <a:t> </a:t>
            </a:r>
            <a:r>
              <a:rPr lang="it-IT" sz="1200" u="sng" dirty="0" err="1"/>
              <a:t>arrow</a:t>
            </a:r>
            <a:r>
              <a:rPr lang="it-IT" sz="1200" u="sng" dirty="0"/>
              <a:t>), </a:t>
            </a:r>
            <a:r>
              <a:rPr lang="it-IT" sz="1200" u="sng" dirty="0" err="1"/>
              <a:t>resulting</a:t>
            </a:r>
            <a:r>
              <a:rPr lang="it-IT" sz="1200" u="sng" dirty="0"/>
              <a:t> in </a:t>
            </a:r>
            <a:r>
              <a:rPr lang="it-IT" sz="1200" u="sng" dirty="0" err="1"/>
              <a:t>increased</a:t>
            </a:r>
            <a:r>
              <a:rPr lang="it-IT" sz="1200" u="sng" dirty="0"/>
              <a:t> </a:t>
            </a:r>
            <a:r>
              <a:rPr lang="it-IT" sz="1200" u="sng" dirty="0" err="1"/>
              <a:t>permeability</a:t>
            </a:r>
            <a:r>
              <a:rPr lang="it-IT" sz="1200" u="sng" dirty="0"/>
              <a:t> and </a:t>
            </a:r>
            <a:r>
              <a:rPr lang="it-IT" sz="1200" u="sng" dirty="0" err="1"/>
              <a:t>alveolar</a:t>
            </a:r>
            <a:r>
              <a:rPr lang="it-IT" sz="1200" u="sng" dirty="0"/>
              <a:t> </a:t>
            </a:r>
            <a:r>
              <a:rPr lang="it-IT" sz="1200" u="sng" dirty="0" err="1"/>
              <a:t>oedema</a:t>
            </a:r>
            <a:r>
              <a:rPr lang="it-IT" sz="1200" dirty="0"/>
              <a:t>. </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it-IT" sz="1200" dirty="0"/>
              <a:t>The </a:t>
            </a:r>
            <a:r>
              <a:rPr lang="it-IT" sz="1200" dirty="0" err="1"/>
              <a:t>changes</a:t>
            </a:r>
            <a:r>
              <a:rPr lang="it-IT" sz="1200" dirty="0"/>
              <a:t> in </a:t>
            </a:r>
            <a:r>
              <a:rPr lang="it-IT" sz="1200" dirty="0" err="1"/>
              <a:t>patients</a:t>
            </a:r>
            <a:r>
              <a:rPr lang="it-IT" sz="1200" dirty="0"/>
              <a:t> with </a:t>
            </a:r>
            <a:r>
              <a:rPr lang="it-IT" sz="1200" b="1" dirty="0" err="1"/>
              <a:t>alveolar</a:t>
            </a:r>
            <a:r>
              <a:rPr lang="it-IT" sz="1200" b="1" dirty="0"/>
              <a:t> </a:t>
            </a:r>
            <a:r>
              <a:rPr lang="it-IT" sz="1200" b="1" dirty="0" err="1"/>
              <a:t>hyperinflammation</a:t>
            </a:r>
            <a:r>
              <a:rPr lang="it-IT" sz="1200" b="1" dirty="0"/>
              <a:t> </a:t>
            </a:r>
            <a:r>
              <a:rPr lang="it-IT" sz="1200" b="1" dirty="0" err="1"/>
              <a:t>without</a:t>
            </a:r>
            <a:r>
              <a:rPr lang="it-IT" sz="1200" b="1" dirty="0"/>
              <a:t> a </a:t>
            </a:r>
            <a:r>
              <a:rPr lang="it-IT" sz="1200" b="1" dirty="0" err="1"/>
              <a:t>systemic</a:t>
            </a:r>
            <a:r>
              <a:rPr lang="it-IT" sz="1200" b="1" dirty="0"/>
              <a:t> </a:t>
            </a:r>
            <a:r>
              <a:rPr lang="it-IT" sz="1200" b="1" dirty="0" err="1"/>
              <a:t>hyperinflammatory</a:t>
            </a:r>
            <a:r>
              <a:rPr lang="it-IT" sz="1200" b="1" dirty="0"/>
              <a:t> </a:t>
            </a:r>
            <a:r>
              <a:rPr lang="it-IT" sz="1200" b="1" dirty="0" err="1"/>
              <a:t>subphenotype</a:t>
            </a:r>
            <a:r>
              <a:rPr lang="it-IT" sz="1200" dirty="0"/>
              <a:t>. </a:t>
            </a:r>
            <a:r>
              <a:rPr lang="it-IT" sz="1200" dirty="0" err="1"/>
              <a:t>Alveolar</a:t>
            </a:r>
            <a:r>
              <a:rPr lang="it-IT" sz="1200" dirty="0"/>
              <a:t> </a:t>
            </a:r>
            <a:r>
              <a:rPr lang="it-IT" sz="1200" dirty="0" err="1"/>
              <a:t>epithelial</a:t>
            </a:r>
            <a:r>
              <a:rPr lang="it-IT" sz="1200" dirty="0"/>
              <a:t> </a:t>
            </a:r>
            <a:r>
              <a:rPr lang="it-IT" sz="1200" dirty="0" err="1"/>
              <a:t>cells</a:t>
            </a:r>
            <a:r>
              <a:rPr lang="it-IT" sz="1200" dirty="0"/>
              <a:t>, </a:t>
            </a:r>
            <a:r>
              <a:rPr lang="it-IT" sz="1200" dirty="0" err="1"/>
              <a:t>alveolar</a:t>
            </a:r>
            <a:r>
              <a:rPr lang="it-IT" sz="1200" dirty="0"/>
              <a:t> </a:t>
            </a:r>
            <a:r>
              <a:rPr lang="it-IT" sz="1200" dirty="0" err="1"/>
              <a:t>macrophages</a:t>
            </a:r>
            <a:r>
              <a:rPr lang="it-IT" sz="1200" dirty="0"/>
              <a:t>, and </a:t>
            </a:r>
            <a:r>
              <a:rPr lang="it-IT" sz="1200" dirty="0" err="1"/>
              <a:t>neutrophils</a:t>
            </a:r>
            <a:r>
              <a:rPr lang="it-IT" sz="1200" dirty="0"/>
              <a:t> </a:t>
            </a:r>
            <a:r>
              <a:rPr lang="it-IT" sz="1200" dirty="0" err="1"/>
              <a:t>have</a:t>
            </a:r>
            <a:r>
              <a:rPr lang="it-IT" sz="1200" dirty="0"/>
              <a:t> a </a:t>
            </a:r>
            <a:r>
              <a:rPr lang="it-IT" sz="1200" dirty="0" err="1"/>
              <a:t>central</a:t>
            </a:r>
            <a:r>
              <a:rPr lang="it-IT" sz="1200" dirty="0"/>
              <a:t> </a:t>
            </a:r>
            <a:r>
              <a:rPr lang="it-IT" sz="1200" dirty="0" err="1"/>
              <a:t>role</a:t>
            </a:r>
            <a:r>
              <a:rPr lang="it-IT" sz="1200" dirty="0"/>
              <a:t> in </a:t>
            </a:r>
            <a:r>
              <a:rPr lang="it-IT" sz="1200" dirty="0" err="1"/>
              <a:t>proinflammatory</a:t>
            </a:r>
            <a:r>
              <a:rPr lang="it-IT" sz="1200" dirty="0"/>
              <a:t> </a:t>
            </a:r>
            <a:r>
              <a:rPr lang="it-IT" sz="1200" dirty="0" err="1"/>
              <a:t>cytokine</a:t>
            </a:r>
            <a:r>
              <a:rPr lang="it-IT" sz="1200" dirty="0"/>
              <a:t> production. </a:t>
            </a:r>
            <a:r>
              <a:rPr lang="it-IT" sz="1200" dirty="0" err="1"/>
              <a:t>Epithelial</a:t>
            </a:r>
            <a:r>
              <a:rPr lang="it-IT" sz="1200" dirty="0"/>
              <a:t> </a:t>
            </a:r>
            <a:r>
              <a:rPr lang="it-IT" sz="1200" dirty="0" err="1"/>
              <a:t>cells</a:t>
            </a:r>
            <a:r>
              <a:rPr lang="it-IT" sz="1200" dirty="0"/>
              <a:t> and </a:t>
            </a:r>
            <a:r>
              <a:rPr lang="it-IT" sz="1200" dirty="0" err="1"/>
              <a:t>macrophages</a:t>
            </a:r>
            <a:r>
              <a:rPr lang="it-IT" sz="1200" dirty="0"/>
              <a:t> are </a:t>
            </a:r>
            <a:r>
              <a:rPr lang="it-IT" sz="1200" dirty="0" err="1"/>
              <a:t>essential</a:t>
            </a:r>
            <a:r>
              <a:rPr lang="it-IT" sz="1200" dirty="0"/>
              <a:t> in production of </a:t>
            </a:r>
            <a:r>
              <a:rPr lang="it-IT" sz="1200" dirty="0" err="1"/>
              <a:t>proinflammatory</a:t>
            </a:r>
            <a:r>
              <a:rPr lang="it-IT" sz="1200" dirty="0"/>
              <a:t> </a:t>
            </a:r>
            <a:r>
              <a:rPr lang="it-IT" sz="1200" dirty="0" err="1"/>
              <a:t>molecules</a:t>
            </a:r>
            <a:r>
              <a:rPr lang="it-IT" sz="1200" dirty="0"/>
              <a:t>. </a:t>
            </a:r>
            <a:r>
              <a:rPr lang="it-IT" sz="1200" dirty="0" err="1"/>
              <a:t>Neutrophils</a:t>
            </a:r>
            <a:r>
              <a:rPr lang="it-IT" sz="1200" dirty="0"/>
              <a:t> produce </a:t>
            </a:r>
            <a:r>
              <a:rPr lang="it-IT" sz="1200" dirty="0" err="1"/>
              <a:t>various</a:t>
            </a:r>
            <a:r>
              <a:rPr lang="it-IT" sz="1200" dirty="0"/>
              <a:t> </a:t>
            </a:r>
            <a:r>
              <a:rPr lang="it-IT" sz="1200" dirty="0" err="1"/>
              <a:t>injurious</a:t>
            </a:r>
            <a:r>
              <a:rPr lang="it-IT" sz="1200" dirty="0"/>
              <a:t> </a:t>
            </a:r>
            <a:r>
              <a:rPr lang="it-IT" sz="1200" dirty="0" err="1"/>
              <a:t>molecules</a:t>
            </a:r>
            <a:r>
              <a:rPr lang="it-IT" sz="1200" dirty="0"/>
              <a:t> </a:t>
            </a:r>
            <a:r>
              <a:rPr lang="it-IT" sz="1200" dirty="0" err="1"/>
              <a:t>that</a:t>
            </a:r>
            <a:r>
              <a:rPr lang="it-IT" sz="1200" dirty="0"/>
              <a:t> </a:t>
            </a:r>
            <a:r>
              <a:rPr lang="it-IT" sz="1200" dirty="0" err="1"/>
              <a:t>damage</a:t>
            </a:r>
            <a:r>
              <a:rPr lang="it-IT" sz="1200" dirty="0"/>
              <a:t> </a:t>
            </a:r>
            <a:r>
              <a:rPr lang="it-IT" sz="1200" dirty="0" err="1"/>
              <a:t>type</a:t>
            </a:r>
            <a:r>
              <a:rPr lang="it-IT" sz="1200" dirty="0"/>
              <a:t> 1 and </a:t>
            </a:r>
            <a:r>
              <a:rPr lang="it-IT" sz="1200" dirty="0" err="1"/>
              <a:t>type</a:t>
            </a:r>
            <a:r>
              <a:rPr lang="it-IT" sz="1200" dirty="0"/>
              <a:t> 2 </a:t>
            </a:r>
            <a:r>
              <a:rPr lang="it-IT" sz="1200" dirty="0" err="1"/>
              <a:t>pneumocytes</a:t>
            </a:r>
            <a:r>
              <a:rPr lang="it-IT" sz="1200" dirty="0"/>
              <a:t> </a:t>
            </a:r>
            <a:r>
              <a:rPr lang="it-IT" sz="1200" dirty="0" err="1"/>
              <a:t>resulting</a:t>
            </a:r>
            <a:r>
              <a:rPr lang="it-IT" sz="1200" dirty="0"/>
              <a:t> in </a:t>
            </a:r>
            <a:r>
              <a:rPr lang="it-IT" sz="1200" dirty="0" err="1"/>
              <a:t>increased</a:t>
            </a:r>
            <a:r>
              <a:rPr lang="it-IT" sz="1200" dirty="0"/>
              <a:t> </a:t>
            </a:r>
            <a:r>
              <a:rPr lang="it-IT" sz="1200" dirty="0" err="1"/>
              <a:t>levels</a:t>
            </a:r>
            <a:r>
              <a:rPr lang="it-IT" sz="1200" dirty="0"/>
              <a:t> of </a:t>
            </a:r>
            <a:r>
              <a:rPr lang="it-IT" sz="1200" dirty="0" err="1"/>
              <a:t>pneumocyte</a:t>
            </a:r>
            <a:r>
              <a:rPr lang="it-IT" sz="1200" dirty="0"/>
              <a:t> </a:t>
            </a:r>
            <a:r>
              <a:rPr lang="it-IT" sz="1200" dirty="0" err="1"/>
              <a:t>injury</a:t>
            </a:r>
            <a:r>
              <a:rPr lang="it-IT" sz="1200" dirty="0"/>
              <a:t> markers. </a:t>
            </a:r>
            <a:r>
              <a:rPr lang="it-IT" sz="1200" dirty="0" err="1"/>
              <a:t>Without</a:t>
            </a:r>
            <a:r>
              <a:rPr lang="it-IT" sz="1200" dirty="0"/>
              <a:t> </a:t>
            </a:r>
            <a:r>
              <a:rPr lang="it-IT" sz="1200" dirty="0" err="1"/>
              <a:t>systemic</a:t>
            </a:r>
            <a:r>
              <a:rPr lang="it-IT" sz="1200" dirty="0"/>
              <a:t> </a:t>
            </a:r>
            <a:r>
              <a:rPr lang="it-IT" sz="1200" dirty="0" err="1"/>
              <a:t>inflammation</a:t>
            </a:r>
            <a:r>
              <a:rPr lang="it-IT" sz="1200" dirty="0"/>
              <a:t>, </a:t>
            </a:r>
            <a:r>
              <a:rPr lang="it-IT" sz="1200" u="sng" dirty="0"/>
              <a:t>the </a:t>
            </a:r>
            <a:r>
              <a:rPr lang="it-IT" sz="1200" u="sng" dirty="0" err="1"/>
              <a:t>injury</a:t>
            </a:r>
            <a:r>
              <a:rPr lang="it-IT" sz="1200" u="sng" dirty="0"/>
              <a:t> </a:t>
            </a:r>
            <a:r>
              <a:rPr lang="it-IT" sz="1200" u="sng" dirty="0" err="1"/>
              <a:t>caused</a:t>
            </a:r>
            <a:r>
              <a:rPr lang="it-IT" sz="1200" u="sng" dirty="0"/>
              <a:t> by </a:t>
            </a:r>
            <a:r>
              <a:rPr lang="it-IT" sz="1200" u="sng" dirty="0" err="1"/>
              <a:t>inflammation</a:t>
            </a:r>
            <a:r>
              <a:rPr lang="it-IT" sz="1200" u="sng" dirty="0"/>
              <a:t> in </a:t>
            </a:r>
            <a:r>
              <a:rPr lang="it-IT" sz="1200" u="sng" dirty="0" err="1"/>
              <a:t>this</a:t>
            </a:r>
            <a:r>
              <a:rPr lang="it-IT" sz="1200" u="sng" dirty="0"/>
              <a:t> scenario </a:t>
            </a:r>
            <a:r>
              <a:rPr lang="it-IT" sz="1200" u="sng" dirty="0" err="1"/>
              <a:t>is</a:t>
            </a:r>
            <a:r>
              <a:rPr lang="it-IT" sz="1200" u="sng" dirty="0"/>
              <a:t> </a:t>
            </a:r>
            <a:r>
              <a:rPr lang="it-IT" sz="1200" u="sng" dirty="0" err="1"/>
              <a:t>driven</a:t>
            </a:r>
            <a:r>
              <a:rPr lang="it-IT" sz="1200" u="sng" dirty="0"/>
              <a:t> from the </a:t>
            </a:r>
            <a:r>
              <a:rPr lang="it-IT" sz="1200" u="sng" dirty="0" err="1"/>
              <a:t>alveolar</a:t>
            </a:r>
            <a:r>
              <a:rPr lang="it-IT" sz="1200" u="sng" dirty="0"/>
              <a:t> </a:t>
            </a:r>
            <a:r>
              <a:rPr lang="it-IT" sz="1200" u="sng" dirty="0" err="1"/>
              <a:t>towards</a:t>
            </a:r>
            <a:r>
              <a:rPr lang="it-IT" sz="1200" u="sng" dirty="0"/>
              <a:t> the </a:t>
            </a:r>
            <a:r>
              <a:rPr lang="it-IT" sz="1200" u="sng" dirty="0" err="1"/>
              <a:t>systemic</a:t>
            </a:r>
            <a:r>
              <a:rPr lang="it-IT" sz="1200" u="sng" dirty="0"/>
              <a:t> </a:t>
            </a:r>
            <a:r>
              <a:rPr lang="it-IT" sz="1200" u="sng" dirty="0" err="1"/>
              <a:t>compartment</a:t>
            </a:r>
            <a:r>
              <a:rPr lang="it-IT" sz="1200" u="sng" dirty="0"/>
              <a:t> (</a:t>
            </a:r>
            <a:r>
              <a:rPr lang="it-IT" sz="1200" u="sng" dirty="0" err="1"/>
              <a:t>yellow</a:t>
            </a:r>
            <a:r>
              <a:rPr lang="it-IT" sz="1200" u="sng" dirty="0"/>
              <a:t> </a:t>
            </a:r>
            <a:r>
              <a:rPr lang="it-IT" sz="1200" u="sng" dirty="0" err="1"/>
              <a:t>arrow</a:t>
            </a:r>
            <a:r>
              <a:rPr lang="it-IT" sz="1200" u="sng" dirty="0"/>
              <a:t>), </a:t>
            </a:r>
            <a:r>
              <a:rPr lang="it-IT" sz="1200" u="sng" dirty="0" err="1"/>
              <a:t>also</a:t>
            </a:r>
            <a:r>
              <a:rPr lang="it-IT" sz="1200" u="sng" dirty="0"/>
              <a:t> </a:t>
            </a:r>
            <a:r>
              <a:rPr lang="it-IT" sz="1200" u="sng" dirty="0" err="1"/>
              <a:t>resulting</a:t>
            </a:r>
            <a:r>
              <a:rPr lang="it-IT" sz="1200" u="sng" dirty="0"/>
              <a:t> in </a:t>
            </a:r>
            <a:r>
              <a:rPr lang="it-IT" sz="1200" u="sng" dirty="0" err="1"/>
              <a:t>increased</a:t>
            </a:r>
            <a:r>
              <a:rPr lang="it-IT" sz="1200" u="sng" dirty="0"/>
              <a:t> </a:t>
            </a:r>
            <a:r>
              <a:rPr lang="it-IT" sz="1200" u="sng" dirty="0" err="1"/>
              <a:t>permeability</a:t>
            </a:r>
            <a:r>
              <a:rPr lang="it-IT" sz="1200" u="sng" dirty="0"/>
              <a:t> and </a:t>
            </a:r>
            <a:r>
              <a:rPr lang="it-IT" sz="1200" u="sng" dirty="0" err="1"/>
              <a:t>alveolar</a:t>
            </a:r>
            <a:r>
              <a:rPr lang="it-IT" sz="1200" u="sng" dirty="0"/>
              <a:t> </a:t>
            </a:r>
            <a:r>
              <a:rPr lang="it-IT" sz="1200" u="sng" dirty="0" err="1"/>
              <a:t>oedema</a:t>
            </a:r>
            <a:r>
              <a:rPr lang="it-IT" sz="1200" dirty="0"/>
              <a:t>. </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it-IT" sz="1200" dirty="0"/>
              <a:t>The </a:t>
            </a:r>
            <a:r>
              <a:rPr lang="it-IT" sz="1200" dirty="0" err="1"/>
              <a:t>combined</a:t>
            </a:r>
            <a:r>
              <a:rPr lang="it-IT" sz="1200" dirty="0"/>
              <a:t> </a:t>
            </a:r>
            <a:r>
              <a:rPr lang="it-IT" sz="1200" dirty="0" err="1"/>
              <a:t>presence</a:t>
            </a:r>
            <a:r>
              <a:rPr lang="it-IT" sz="1200" dirty="0"/>
              <a:t> of </a:t>
            </a:r>
            <a:r>
              <a:rPr lang="it-IT" sz="1200" dirty="0" err="1"/>
              <a:t>systemic</a:t>
            </a:r>
            <a:r>
              <a:rPr lang="it-IT" sz="1200" dirty="0"/>
              <a:t> and </a:t>
            </a:r>
            <a:r>
              <a:rPr lang="it-IT" sz="1200" dirty="0" err="1"/>
              <a:t>alveolar</a:t>
            </a:r>
            <a:r>
              <a:rPr lang="it-IT" sz="1200" dirty="0"/>
              <a:t> </a:t>
            </a:r>
            <a:r>
              <a:rPr lang="it-IT" sz="1200" dirty="0" err="1"/>
              <a:t>hyperinflammation</a:t>
            </a:r>
            <a:r>
              <a:rPr lang="it-IT" sz="1200" dirty="0"/>
              <a:t>. Under </a:t>
            </a:r>
            <a:r>
              <a:rPr lang="it-IT" sz="1200" dirty="0" err="1"/>
              <a:t>these</a:t>
            </a:r>
            <a:r>
              <a:rPr lang="it-IT" sz="1200" dirty="0"/>
              <a:t> </a:t>
            </a:r>
            <a:r>
              <a:rPr lang="it-IT" sz="1200" dirty="0" err="1"/>
              <a:t>circumstances</a:t>
            </a:r>
            <a:r>
              <a:rPr lang="it-IT" sz="2000" b="1" dirty="0"/>
              <a:t>, </a:t>
            </a:r>
            <a:r>
              <a:rPr lang="it-IT" sz="2000" b="1" dirty="0" err="1"/>
              <a:t>inflammation</a:t>
            </a:r>
            <a:r>
              <a:rPr lang="it-IT" sz="2000" b="1" dirty="0"/>
              <a:t> </a:t>
            </a:r>
            <a:r>
              <a:rPr lang="it-IT" sz="2000" b="1" dirty="0" err="1"/>
              <a:t>induces</a:t>
            </a:r>
            <a:r>
              <a:rPr lang="it-IT" sz="2000" b="1" dirty="0"/>
              <a:t> </a:t>
            </a:r>
            <a:r>
              <a:rPr lang="it-IT" sz="2000" b="1" dirty="0" err="1"/>
              <a:t>lung</a:t>
            </a:r>
            <a:r>
              <a:rPr lang="it-IT" sz="2000" b="1" dirty="0"/>
              <a:t> </a:t>
            </a:r>
            <a:r>
              <a:rPr lang="it-IT" sz="2000" b="1" dirty="0" err="1"/>
              <a:t>injury</a:t>
            </a:r>
            <a:r>
              <a:rPr lang="it-IT" sz="2000" b="1" dirty="0"/>
              <a:t>, </a:t>
            </a:r>
            <a:r>
              <a:rPr lang="it-IT" sz="2000" b="1" dirty="0" err="1"/>
              <a:t>increased</a:t>
            </a:r>
            <a:r>
              <a:rPr lang="it-IT" sz="2000" b="1" dirty="0"/>
              <a:t> </a:t>
            </a:r>
            <a:r>
              <a:rPr lang="it-IT" sz="2000" b="1" dirty="0" err="1"/>
              <a:t>permeability</a:t>
            </a:r>
            <a:r>
              <a:rPr lang="it-IT" sz="2000" b="1" dirty="0"/>
              <a:t>, and </a:t>
            </a:r>
            <a:r>
              <a:rPr lang="it-IT" sz="2000" b="1" dirty="0" err="1"/>
              <a:t>alveolar</a:t>
            </a:r>
            <a:r>
              <a:rPr lang="it-IT" sz="2000" b="1" dirty="0"/>
              <a:t> </a:t>
            </a:r>
            <a:r>
              <a:rPr lang="it-IT" sz="2000" b="1" dirty="0" err="1"/>
              <a:t>oedema</a:t>
            </a:r>
            <a:r>
              <a:rPr lang="it-IT" sz="2000" b="1" dirty="0"/>
              <a:t> from </a:t>
            </a:r>
            <a:r>
              <a:rPr lang="it-IT" sz="2000" b="1" dirty="0" err="1"/>
              <a:t>both</a:t>
            </a:r>
            <a:r>
              <a:rPr lang="it-IT" sz="2000" b="1" dirty="0"/>
              <a:t> </a:t>
            </a:r>
            <a:r>
              <a:rPr lang="it-IT" sz="2000" b="1" dirty="0" err="1"/>
              <a:t>directions</a:t>
            </a:r>
            <a:r>
              <a:rPr lang="it-IT" sz="1200" dirty="0"/>
              <a:t>.</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i="1" dirty="0" err="1">
                <a:latin typeface="Arial" panose="020B0604020202020204" pitchFamily="34" charset="0"/>
                <a:cs typeface="Arial" panose="020B0604020202020204" pitchFamily="34" charset="0"/>
              </a:rPr>
              <a:t>Although</a:t>
            </a:r>
            <a:r>
              <a:rPr lang="it-IT" i="1" dirty="0">
                <a:latin typeface="Arial" panose="020B0604020202020204" pitchFamily="34" charset="0"/>
                <a:cs typeface="Arial" panose="020B0604020202020204" pitchFamily="34" charset="0"/>
              </a:rPr>
              <a:t> </a:t>
            </a:r>
            <a:r>
              <a:rPr lang="it-IT" i="1" dirty="0" err="1">
                <a:latin typeface="Arial" panose="020B0604020202020204" pitchFamily="34" charset="0"/>
                <a:cs typeface="Arial" panose="020B0604020202020204" pitchFamily="34" charset="0"/>
              </a:rPr>
              <a:t>these</a:t>
            </a:r>
            <a:r>
              <a:rPr lang="it-IT" i="1" dirty="0">
                <a:latin typeface="Arial" panose="020B0604020202020204" pitchFamily="34" charset="0"/>
                <a:cs typeface="Arial" panose="020B0604020202020204" pitchFamily="34" charset="0"/>
              </a:rPr>
              <a:t> panels illustrate the </a:t>
            </a:r>
            <a:r>
              <a:rPr lang="it-IT" i="1" dirty="0" err="1">
                <a:latin typeface="Arial" panose="020B0604020202020204" pitchFamily="34" charset="0"/>
                <a:cs typeface="Arial" panose="020B0604020202020204" pitchFamily="34" charset="0"/>
              </a:rPr>
              <a:t>extreme</a:t>
            </a:r>
            <a:r>
              <a:rPr lang="it-IT" i="1" dirty="0">
                <a:latin typeface="Arial" panose="020B0604020202020204" pitchFamily="34" charset="0"/>
                <a:cs typeface="Arial" panose="020B0604020202020204" pitchFamily="34" charset="0"/>
              </a:rPr>
              <a:t> situations, the </a:t>
            </a:r>
            <a:r>
              <a:rPr lang="it-IT" i="1" dirty="0" err="1">
                <a:latin typeface="Arial" panose="020B0604020202020204" pitchFamily="34" charset="0"/>
                <a:cs typeface="Arial" panose="020B0604020202020204" pitchFamily="34" charset="0"/>
              </a:rPr>
              <a:t>severity</a:t>
            </a:r>
            <a:r>
              <a:rPr lang="it-IT" i="1" dirty="0">
                <a:latin typeface="Arial" panose="020B0604020202020204" pitchFamily="34" charset="0"/>
                <a:cs typeface="Arial" panose="020B0604020202020204" pitchFamily="34" charset="0"/>
              </a:rPr>
              <a:t> of </a:t>
            </a:r>
            <a:r>
              <a:rPr lang="it-IT" i="1" dirty="0" err="1">
                <a:latin typeface="Arial" panose="020B0604020202020204" pitchFamily="34" charset="0"/>
                <a:cs typeface="Arial" panose="020B0604020202020204" pitchFamily="34" charset="0"/>
              </a:rPr>
              <a:t>systemic</a:t>
            </a:r>
            <a:r>
              <a:rPr lang="it-IT" i="1" dirty="0">
                <a:latin typeface="Arial" panose="020B0604020202020204" pitchFamily="34" charset="0"/>
                <a:cs typeface="Arial" panose="020B0604020202020204" pitchFamily="34" charset="0"/>
              </a:rPr>
              <a:t> and </a:t>
            </a:r>
            <a:r>
              <a:rPr lang="it-IT" i="1" dirty="0" err="1">
                <a:latin typeface="Arial" panose="020B0604020202020204" pitchFamily="34" charset="0"/>
                <a:cs typeface="Arial" panose="020B0604020202020204" pitchFamily="34" charset="0"/>
              </a:rPr>
              <a:t>alveolar</a:t>
            </a:r>
            <a:r>
              <a:rPr lang="it-IT" i="1" dirty="0">
                <a:latin typeface="Arial" panose="020B0604020202020204" pitchFamily="34" charset="0"/>
                <a:cs typeface="Arial" panose="020B0604020202020204" pitchFamily="34" charset="0"/>
              </a:rPr>
              <a:t> </a:t>
            </a:r>
            <a:r>
              <a:rPr lang="it-IT" i="1" dirty="0" err="1">
                <a:latin typeface="Arial" panose="020B0604020202020204" pitchFamily="34" charset="0"/>
                <a:cs typeface="Arial" panose="020B0604020202020204" pitchFamily="34" charset="0"/>
              </a:rPr>
              <a:t>inflammation</a:t>
            </a:r>
            <a:r>
              <a:rPr lang="it-IT" i="1" dirty="0">
                <a:latin typeface="Arial" panose="020B0604020202020204" pitchFamily="34" charset="0"/>
                <a:cs typeface="Arial" panose="020B0604020202020204" pitchFamily="34" charset="0"/>
              </a:rPr>
              <a:t> </a:t>
            </a:r>
            <a:r>
              <a:rPr lang="it-IT" i="1" dirty="0" err="1">
                <a:latin typeface="Arial" panose="020B0604020202020204" pitchFamily="34" charset="0"/>
                <a:cs typeface="Arial" panose="020B0604020202020204" pitchFamily="34" charset="0"/>
              </a:rPr>
              <a:t>exists</a:t>
            </a:r>
            <a:r>
              <a:rPr lang="it-IT" i="1" dirty="0">
                <a:latin typeface="Arial" panose="020B0604020202020204" pitchFamily="34" charset="0"/>
                <a:cs typeface="Arial" panose="020B0604020202020204" pitchFamily="34" charset="0"/>
              </a:rPr>
              <a:t> on a </a:t>
            </a:r>
            <a:r>
              <a:rPr lang="it-IT" i="1" dirty="0" err="1">
                <a:latin typeface="Arial" panose="020B0604020202020204" pitchFamily="34" charset="0"/>
                <a:cs typeface="Arial" panose="020B0604020202020204" pitchFamily="34" charset="0"/>
              </a:rPr>
              <a:t>spectrum</a:t>
            </a:r>
            <a:r>
              <a:rPr lang="it-IT" i="1" dirty="0">
                <a:latin typeface="Arial" panose="020B0604020202020204" pitchFamily="34" charset="0"/>
                <a:cs typeface="Arial" panose="020B0604020202020204" pitchFamily="34" charset="0"/>
              </a:rPr>
              <a:t> </a:t>
            </a:r>
            <a:r>
              <a:rPr lang="it-IT" i="1" dirty="0" err="1">
                <a:latin typeface="Arial" panose="020B0604020202020204" pitchFamily="34" charset="0"/>
                <a:cs typeface="Arial" panose="020B0604020202020204" pitchFamily="34" charset="0"/>
              </a:rPr>
              <a:t>that</a:t>
            </a:r>
            <a:r>
              <a:rPr lang="it-IT" i="1" dirty="0">
                <a:latin typeface="Arial" panose="020B0604020202020204" pitchFamily="34" charset="0"/>
                <a:cs typeface="Arial" panose="020B0604020202020204" pitchFamily="34" charset="0"/>
              </a:rPr>
              <a:t> </a:t>
            </a:r>
            <a:r>
              <a:rPr lang="it-IT" i="1" dirty="0" err="1">
                <a:latin typeface="Arial" panose="020B0604020202020204" pitchFamily="34" charset="0"/>
                <a:cs typeface="Arial" panose="020B0604020202020204" pitchFamily="34" charset="0"/>
              </a:rPr>
              <a:t>probably</a:t>
            </a:r>
            <a:r>
              <a:rPr lang="it-IT" i="1" dirty="0">
                <a:latin typeface="Arial" panose="020B0604020202020204" pitchFamily="34" charset="0"/>
                <a:cs typeface="Arial" panose="020B0604020202020204" pitchFamily="34" charset="0"/>
              </a:rPr>
              <a:t> </a:t>
            </a:r>
            <a:r>
              <a:rPr lang="it-IT" i="1" dirty="0" err="1">
                <a:latin typeface="Arial" panose="020B0604020202020204" pitchFamily="34" charset="0"/>
                <a:cs typeface="Arial" panose="020B0604020202020204" pitchFamily="34" charset="0"/>
              </a:rPr>
              <a:t>varies</a:t>
            </a:r>
            <a:r>
              <a:rPr lang="it-IT" i="1" dirty="0">
                <a:latin typeface="Arial" panose="020B0604020202020204" pitchFamily="34" charset="0"/>
                <a:cs typeface="Arial" panose="020B0604020202020204" pitchFamily="34" charset="0"/>
              </a:rPr>
              <a:t> </a:t>
            </a:r>
            <a:r>
              <a:rPr lang="it-IT" i="1" dirty="0" err="1">
                <a:latin typeface="Arial" panose="020B0604020202020204" pitchFamily="34" charset="0"/>
                <a:cs typeface="Arial" panose="020B0604020202020204" pitchFamily="34" charset="0"/>
              </a:rPr>
              <a:t>considerably</a:t>
            </a:r>
            <a:r>
              <a:rPr lang="it-IT" i="1" dirty="0">
                <a:latin typeface="Arial" panose="020B0604020202020204" pitchFamily="34" charset="0"/>
                <a:cs typeface="Arial" panose="020B0604020202020204" pitchFamily="34" charset="0"/>
              </a:rPr>
              <a:t> from </a:t>
            </a:r>
            <a:r>
              <a:rPr lang="it-IT" i="1" dirty="0" err="1">
                <a:latin typeface="Arial" panose="020B0604020202020204" pitchFamily="34" charset="0"/>
                <a:cs typeface="Arial" panose="020B0604020202020204" pitchFamily="34" charset="0"/>
              </a:rPr>
              <a:t>patient</a:t>
            </a:r>
            <a:r>
              <a:rPr lang="it-IT" i="1" dirty="0">
                <a:latin typeface="Arial" panose="020B0604020202020204" pitchFamily="34" charset="0"/>
                <a:cs typeface="Arial" panose="020B0604020202020204" pitchFamily="34" charset="0"/>
              </a:rPr>
              <a:t> to </a:t>
            </a:r>
            <a:r>
              <a:rPr lang="it-IT" i="1" dirty="0" err="1">
                <a:latin typeface="Arial" panose="020B0604020202020204" pitchFamily="34" charset="0"/>
                <a:cs typeface="Arial" panose="020B0604020202020204" pitchFamily="34" charset="0"/>
              </a:rPr>
              <a:t>patient</a:t>
            </a:r>
            <a:r>
              <a:rPr lang="it-IT" i="1" dirty="0">
                <a:latin typeface="Arial" panose="020B0604020202020204" pitchFamily="34" charset="0"/>
                <a:cs typeface="Arial" panose="020B0604020202020204" pitchFamily="34" charset="0"/>
              </a:rPr>
              <a:t>, </a:t>
            </a:r>
            <a:r>
              <a:rPr lang="it-IT" i="1" dirty="0" err="1">
                <a:latin typeface="Arial" panose="020B0604020202020204" pitchFamily="34" charset="0"/>
                <a:cs typeface="Arial" panose="020B0604020202020204" pitchFamily="34" charset="0"/>
              </a:rPr>
              <a:t>contributing</a:t>
            </a:r>
            <a:r>
              <a:rPr lang="it-IT" i="1" dirty="0">
                <a:latin typeface="Arial" panose="020B0604020202020204" pitchFamily="34" charset="0"/>
                <a:cs typeface="Arial" panose="020B0604020202020204" pitchFamily="34" charset="0"/>
              </a:rPr>
              <a:t> to </a:t>
            </a:r>
            <a:r>
              <a:rPr lang="it-IT" i="1" dirty="0" err="1">
                <a:latin typeface="Arial" panose="020B0604020202020204" pitchFamily="34" charset="0"/>
                <a:cs typeface="Arial" panose="020B0604020202020204" pitchFamily="34" charset="0"/>
              </a:rPr>
              <a:t>heterogeneity</a:t>
            </a:r>
            <a:r>
              <a:rPr lang="it-IT" i="1" dirty="0">
                <a:latin typeface="Arial" panose="020B0604020202020204" pitchFamily="34" charset="0"/>
                <a:cs typeface="Arial" panose="020B0604020202020204" pitchFamily="34" charset="0"/>
              </a:rPr>
              <a:t>. </a:t>
            </a:r>
          </a:p>
          <a:p>
            <a:endParaRPr lang="it-IT" dirty="0"/>
          </a:p>
        </p:txBody>
      </p:sp>
      <p:sp>
        <p:nvSpPr>
          <p:cNvPr id="4" name="Segnaposto numero diapositiva 3">
            <a:extLst>
              <a:ext uri="{FF2B5EF4-FFF2-40B4-BE49-F238E27FC236}">
                <a16:creationId xmlns:a16="http://schemas.microsoft.com/office/drawing/2014/main" id="{D931B5F0-E8EE-C5DB-29F2-B5A2D881565F}"/>
              </a:ext>
            </a:extLst>
          </p:cNvPr>
          <p:cNvSpPr>
            <a:spLocks noGrp="1"/>
          </p:cNvSpPr>
          <p:nvPr>
            <p:ph type="sldNum" sz="quarter" idx="5"/>
          </p:nvPr>
        </p:nvSpPr>
        <p:spPr/>
        <p:txBody>
          <a:bodyPr/>
          <a:lstStyle/>
          <a:p>
            <a:fld id="{5C3947EF-25BD-D44C-B0B2-7A0329810737}" type="slidenum">
              <a:rPr lang="it-IT" smtClean="0"/>
              <a:t>14</a:t>
            </a:fld>
            <a:endParaRPr lang="it-IT"/>
          </a:p>
        </p:txBody>
      </p:sp>
    </p:spTree>
    <p:extLst>
      <p:ext uri="{BB962C8B-B14F-4D97-AF65-F5344CB8AC3E}">
        <p14:creationId xmlns:p14="http://schemas.microsoft.com/office/powerpoint/2010/main" val="2471370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Anti </a:t>
            </a:r>
            <a:r>
              <a:rPr lang="it-IT" dirty="0" err="1"/>
              <a:t>cytokine-storm</a:t>
            </a:r>
            <a:endParaRPr lang="it-IT" dirty="0"/>
          </a:p>
        </p:txBody>
      </p:sp>
      <p:sp>
        <p:nvSpPr>
          <p:cNvPr id="4" name="Segnaposto numero diapositiva 3"/>
          <p:cNvSpPr>
            <a:spLocks noGrp="1"/>
          </p:cNvSpPr>
          <p:nvPr>
            <p:ph type="sldNum" sz="quarter" idx="5"/>
          </p:nvPr>
        </p:nvSpPr>
        <p:spPr/>
        <p:txBody>
          <a:bodyPr/>
          <a:lstStyle/>
          <a:p>
            <a:fld id="{3D835D2D-DFA4-4147-9202-B5AEE6A8B8AE}" type="slidenum">
              <a:rPr lang="it-IT" smtClean="0"/>
              <a:t>16</a:t>
            </a:fld>
            <a:endParaRPr lang="it-IT"/>
          </a:p>
        </p:txBody>
      </p:sp>
    </p:spTree>
    <p:extLst>
      <p:ext uri="{BB962C8B-B14F-4D97-AF65-F5344CB8AC3E}">
        <p14:creationId xmlns:p14="http://schemas.microsoft.com/office/powerpoint/2010/main" val="400580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a study of 49,331 </a:t>
            </a:r>
            <a:r>
              <a:rPr lang="it-IT" dirty="0" err="1"/>
              <a:t>patients</a:t>
            </a:r>
            <a:r>
              <a:rPr lang="it-IT" dirty="0"/>
              <a:t> </a:t>
            </a:r>
            <a:r>
              <a:rPr lang="it-IT" dirty="0" err="1"/>
              <a:t>treated</a:t>
            </a:r>
            <a:r>
              <a:rPr lang="it-IT" dirty="0"/>
              <a:t> </a:t>
            </a:r>
            <a:r>
              <a:rPr lang="it-IT" dirty="0" err="1"/>
              <a:t>at</a:t>
            </a:r>
            <a:r>
              <a:rPr lang="it-IT" dirty="0"/>
              <a:t> 149 New York hospitals, </a:t>
            </a:r>
            <a:r>
              <a:rPr lang="it-IT" dirty="0" err="1"/>
              <a:t>each</a:t>
            </a:r>
            <a:r>
              <a:rPr lang="it-IT" dirty="0"/>
              <a:t> </a:t>
            </a:r>
            <a:r>
              <a:rPr lang="it-IT" dirty="0" err="1"/>
              <a:t>additional</a:t>
            </a:r>
            <a:r>
              <a:rPr lang="it-IT" dirty="0"/>
              <a:t> hour of time from ED </a:t>
            </a:r>
            <a:r>
              <a:rPr lang="it-IT" dirty="0" err="1"/>
              <a:t>arrival</a:t>
            </a:r>
            <a:r>
              <a:rPr lang="it-IT" dirty="0"/>
              <a:t> to </a:t>
            </a:r>
            <a:r>
              <a:rPr lang="it-IT" dirty="0" err="1"/>
              <a:t>administration</a:t>
            </a:r>
            <a:r>
              <a:rPr lang="it-IT" dirty="0"/>
              <a:t> of </a:t>
            </a:r>
            <a:r>
              <a:rPr lang="it-IT" dirty="0" err="1"/>
              <a:t>antimicrobials</a:t>
            </a:r>
            <a:r>
              <a:rPr lang="it-IT" dirty="0"/>
              <a:t> </a:t>
            </a:r>
            <a:r>
              <a:rPr lang="it-IT" dirty="0" err="1"/>
              <a:t>was</a:t>
            </a:r>
            <a:r>
              <a:rPr lang="it-IT" dirty="0"/>
              <a:t> </a:t>
            </a:r>
            <a:r>
              <a:rPr lang="it-IT" dirty="0" err="1"/>
              <a:t>associated</a:t>
            </a:r>
            <a:r>
              <a:rPr lang="it-IT" dirty="0"/>
              <a:t> with 1.04 </a:t>
            </a:r>
            <a:r>
              <a:rPr lang="it-IT" dirty="0" err="1"/>
              <a:t>increased</a:t>
            </a:r>
            <a:r>
              <a:rPr lang="it-IT" dirty="0"/>
              <a:t> </a:t>
            </a:r>
            <a:r>
              <a:rPr lang="it-IT" dirty="0" err="1"/>
              <a:t>odds</a:t>
            </a:r>
            <a:r>
              <a:rPr lang="it-IT" dirty="0"/>
              <a:t> of in-hospital </a:t>
            </a:r>
            <a:r>
              <a:rPr lang="it-IT" dirty="0" err="1"/>
              <a:t>mortality</a:t>
            </a:r>
            <a:r>
              <a:rPr lang="it-IT" dirty="0"/>
              <a:t>, </a:t>
            </a:r>
            <a:r>
              <a:rPr lang="it-IT" dirty="0" err="1"/>
              <a:t>p</a:t>
            </a:r>
            <a:r>
              <a:rPr lang="it-IT" dirty="0"/>
              <a:t> &lt; 0.001 (1.07 (95% CI, 1.05−1.09) for </a:t>
            </a:r>
            <a:r>
              <a:rPr lang="it-IT" dirty="0" err="1"/>
              <a:t>patients</a:t>
            </a:r>
            <a:r>
              <a:rPr lang="it-IT" dirty="0"/>
              <a:t> </a:t>
            </a:r>
            <a:r>
              <a:rPr lang="it-IT" dirty="0" err="1"/>
              <a:t>receiving</a:t>
            </a:r>
            <a:r>
              <a:rPr lang="it-IT" dirty="0"/>
              <a:t> </a:t>
            </a:r>
            <a:r>
              <a:rPr lang="it-IT" dirty="0" err="1"/>
              <a:t>vasopressors</a:t>
            </a:r>
            <a:r>
              <a:rPr lang="it-IT" dirty="0"/>
              <a:t> vs. 1.01 (95% CI, 0.99−1.04) for </a:t>
            </a:r>
            <a:r>
              <a:rPr lang="it-IT" dirty="0" err="1"/>
              <a:t>patients</a:t>
            </a:r>
            <a:r>
              <a:rPr lang="it-IT" dirty="0"/>
              <a:t> </a:t>
            </a:r>
            <a:r>
              <a:rPr lang="it-IT" dirty="0" err="1"/>
              <a:t>not</a:t>
            </a:r>
            <a:r>
              <a:rPr lang="it-IT" dirty="0"/>
              <a:t> on </a:t>
            </a:r>
            <a:r>
              <a:rPr lang="it-IT" dirty="0" err="1"/>
              <a:t>vasopressors</a:t>
            </a:r>
            <a:r>
              <a:rPr lang="it-IT" dirty="0"/>
              <a:t>) (98). In a study of 35,000 </a:t>
            </a:r>
            <a:r>
              <a:rPr lang="it-IT" dirty="0" err="1"/>
              <a:t>patients</a:t>
            </a:r>
            <a:r>
              <a:rPr lang="it-IT" dirty="0"/>
              <a:t> </a:t>
            </a:r>
            <a:r>
              <a:rPr lang="it-IT" dirty="0" err="1"/>
              <a:t>treated</a:t>
            </a:r>
            <a:r>
              <a:rPr lang="it-IT" dirty="0"/>
              <a:t> </a:t>
            </a:r>
            <a:r>
              <a:rPr lang="it-IT" dirty="0" err="1"/>
              <a:t>at</a:t>
            </a:r>
            <a:r>
              <a:rPr lang="it-IT" dirty="0"/>
              <a:t> Kaiser Permanente Northern California, </a:t>
            </a:r>
            <a:r>
              <a:rPr lang="it-IT" dirty="0" err="1"/>
              <a:t>each</a:t>
            </a:r>
            <a:r>
              <a:rPr lang="it-IT" dirty="0"/>
              <a:t> </a:t>
            </a:r>
            <a:r>
              <a:rPr lang="it-IT" dirty="0" err="1"/>
              <a:t>additional</a:t>
            </a:r>
            <a:r>
              <a:rPr lang="it-IT" dirty="0"/>
              <a:t> hour of time from ER </a:t>
            </a:r>
            <a:r>
              <a:rPr lang="it-IT" dirty="0" err="1"/>
              <a:t>arrival</a:t>
            </a:r>
            <a:r>
              <a:rPr lang="it-IT" dirty="0"/>
              <a:t> to </a:t>
            </a:r>
            <a:r>
              <a:rPr lang="it-IT" dirty="0" err="1"/>
              <a:t>administration</a:t>
            </a:r>
            <a:r>
              <a:rPr lang="it-IT" dirty="0"/>
              <a:t> of </a:t>
            </a:r>
            <a:r>
              <a:rPr lang="it-IT" dirty="0" err="1"/>
              <a:t>antimicrobials</a:t>
            </a:r>
            <a:r>
              <a:rPr lang="it-IT" dirty="0"/>
              <a:t> </a:t>
            </a:r>
            <a:r>
              <a:rPr lang="it-IT" dirty="0" err="1"/>
              <a:t>was</a:t>
            </a:r>
            <a:r>
              <a:rPr lang="it-IT" dirty="0"/>
              <a:t> </a:t>
            </a:r>
            <a:r>
              <a:rPr lang="it-IT" dirty="0" err="1"/>
              <a:t>associated</a:t>
            </a:r>
            <a:r>
              <a:rPr lang="it-IT" dirty="0"/>
              <a:t> with 1.09 </a:t>
            </a:r>
            <a:r>
              <a:rPr lang="it-IT" dirty="0" err="1"/>
              <a:t>increased</a:t>
            </a:r>
            <a:r>
              <a:rPr lang="it-IT" dirty="0"/>
              <a:t> </a:t>
            </a:r>
            <a:r>
              <a:rPr lang="it-IT" dirty="0" err="1"/>
              <a:t>odds</a:t>
            </a:r>
            <a:r>
              <a:rPr lang="it-IT" dirty="0"/>
              <a:t> of in-hospital </a:t>
            </a:r>
            <a:r>
              <a:rPr lang="it-IT" dirty="0" err="1"/>
              <a:t>mortality</a:t>
            </a:r>
            <a:r>
              <a:rPr lang="it-IT" dirty="0"/>
              <a:t> (1.07 for </a:t>
            </a:r>
            <a:r>
              <a:rPr lang="it-IT" dirty="0" err="1"/>
              <a:t>patients</a:t>
            </a:r>
            <a:r>
              <a:rPr lang="it-IT" dirty="0"/>
              <a:t> with “severe” </a:t>
            </a:r>
            <a:r>
              <a:rPr lang="it-IT" dirty="0" err="1"/>
              <a:t>sepsis</a:t>
            </a:r>
            <a:r>
              <a:rPr lang="it-IT" dirty="0"/>
              <a:t> [</a:t>
            </a:r>
            <a:r>
              <a:rPr lang="it-IT" dirty="0" err="1"/>
              <a:t>lactate</a:t>
            </a:r>
            <a:r>
              <a:rPr lang="it-IT" dirty="0"/>
              <a:t> ≥ 2, </a:t>
            </a:r>
            <a:r>
              <a:rPr lang="it-IT" dirty="0" err="1"/>
              <a:t>at</a:t>
            </a:r>
            <a:r>
              <a:rPr lang="it-IT" dirty="0"/>
              <a:t> </a:t>
            </a:r>
            <a:r>
              <a:rPr lang="it-IT" dirty="0" err="1"/>
              <a:t>least</a:t>
            </a:r>
            <a:r>
              <a:rPr lang="it-IT" dirty="0"/>
              <a:t> one </a:t>
            </a:r>
            <a:r>
              <a:rPr lang="it-IT" dirty="0" err="1"/>
              <a:t>episode</a:t>
            </a:r>
            <a:r>
              <a:rPr lang="it-IT" dirty="0"/>
              <a:t> of </a:t>
            </a:r>
            <a:r>
              <a:rPr lang="it-IT" dirty="0" err="1"/>
              <a:t>hypotension</a:t>
            </a:r>
            <a:r>
              <a:rPr lang="it-IT" dirty="0"/>
              <a:t>, </a:t>
            </a:r>
            <a:r>
              <a:rPr lang="it-IT" dirty="0" err="1"/>
              <a:t>required</a:t>
            </a:r>
            <a:r>
              <a:rPr lang="it-IT" dirty="0"/>
              <a:t> </a:t>
            </a:r>
            <a:r>
              <a:rPr lang="it-IT" dirty="0" err="1"/>
              <a:t>noninvasive</a:t>
            </a:r>
            <a:r>
              <a:rPr lang="it-IT" dirty="0"/>
              <a:t> or invasive </a:t>
            </a:r>
            <a:r>
              <a:rPr lang="it-IT" dirty="0" err="1"/>
              <a:t>mechanical</a:t>
            </a:r>
            <a:r>
              <a:rPr lang="it-IT" dirty="0"/>
              <a:t> </a:t>
            </a:r>
            <a:r>
              <a:rPr lang="it-IT" dirty="0" err="1"/>
              <a:t>ventilation</a:t>
            </a:r>
            <a:r>
              <a:rPr lang="it-IT" dirty="0"/>
              <a:t> or </a:t>
            </a:r>
            <a:r>
              <a:rPr lang="it-IT" dirty="0" err="1"/>
              <a:t>has</a:t>
            </a:r>
            <a:r>
              <a:rPr lang="it-IT" dirty="0"/>
              <a:t> </a:t>
            </a:r>
            <a:r>
              <a:rPr lang="it-IT" dirty="0" err="1"/>
              <a:t>organ</a:t>
            </a:r>
            <a:r>
              <a:rPr lang="it-IT" dirty="0"/>
              <a:t> </a:t>
            </a:r>
            <a:r>
              <a:rPr lang="it-IT" dirty="0" err="1"/>
              <a:t>dysfunction</a:t>
            </a:r>
            <a:r>
              <a:rPr lang="it-IT" dirty="0"/>
              <a:t>] and 1.14 for </a:t>
            </a:r>
            <a:r>
              <a:rPr lang="it-IT" dirty="0" err="1"/>
              <a:t>patients</a:t>
            </a:r>
            <a:r>
              <a:rPr lang="it-IT" dirty="0"/>
              <a:t> with </a:t>
            </a:r>
            <a:r>
              <a:rPr lang="it-IT" dirty="0" err="1"/>
              <a:t>septic</a:t>
            </a:r>
            <a:r>
              <a:rPr lang="it-IT" dirty="0"/>
              <a:t> shock); </a:t>
            </a:r>
            <a:r>
              <a:rPr lang="it-IT" dirty="0" err="1"/>
              <a:t>which</a:t>
            </a:r>
            <a:r>
              <a:rPr lang="it-IT" dirty="0"/>
              <a:t> </a:t>
            </a:r>
            <a:r>
              <a:rPr lang="it-IT" dirty="0" err="1"/>
              <a:t>equated</a:t>
            </a:r>
            <a:r>
              <a:rPr lang="it-IT" dirty="0"/>
              <a:t> to a 0.4% </a:t>
            </a:r>
            <a:r>
              <a:rPr lang="it-IT" dirty="0" err="1"/>
              <a:t>absolute</a:t>
            </a:r>
            <a:r>
              <a:rPr lang="it-IT" dirty="0"/>
              <a:t> </a:t>
            </a:r>
            <a:r>
              <a:rPr lang="it-IT" dirty="0" err="1"/>
              <a:t>mortality</a:t>
            </a:r>
            <a:r>
              <a:rPr lang="it-IT" dirty="0"/>
              <a:t> </a:t>
            </a:r>
            <a:r>
              <a:rPr lang="it-IT" dirty="0" err="1"/>
              <a:t>increase</a:t>
            </a:r>
            <a:r>
              <a:rPr lang="it-IT" dirty="0"/>
              <a:t> for “severe” </a:t>
            </a:r>
            <a:r>
              <a:rPr lang="it-IT" dirty="0" err="1"/>
              <a:t>sepsis</a:t>
            </a:r>
            <a:r>
              <a:rPr lang="it-IT" dirty="0"/>
              <a:t> and a 1.8% </a:t>
            </a:r>
            <a:r>
              <a:rPr lang="it-IT" dirty="0" err="1"/>
              <a:t>absolute</a:t>
            </a:r>
            <a:r>
              <a:rPr lang="it-IT" dirty="0"/>
              <a:t> </a:t>
            </a:r>
            <a:r>
              <a:rPr lang="it-IT" dirty="0" err="1"/>
              <a:t>increase</a:t>
            </a:r>
            <a:r>
              <a:rPr lang="it-IT" dirty="0"/>
              <a:t> for </a:t>
            </a:r>
            <a:r>
              <a:rPr lang="it-IT" dirty="0" err="1"/>
              <a:t>septic</a:t>
            </a:r>
            <a:r>
              <a:rPr lang="it-IT" dirty="0"/>
              <a:t> shock (110). </a:t>
            </a:r>
            <a:r>
              <a:rPr lang="it-IT" dirty="0" err="1"/>
              <a:t>Finally</a:t>
            </a:r>
            <a:r>
              <a:rPr lang="it-IT" dirty="0"/>
              <a:t>, in a study of 10,811 </a:t>
            </a:r>
            <a:r>
              <a:rPr lang="it-IT" dirty="0" err="1"/>
              <a:t>patients</a:t>
            </a:r>
            <a:r>
              <a:rPr lang="it-IT" dirty="0"/>
              <a:t> </a:t>
            </a:r>
            <a:r>
              <a:rPr lang="it-IT" dirty="0" err="1"/>
              <a:t>treated</a:t>
            </a:r>
            <a:r>
              <a:rPr lang="it-IT" dirty="0"/>
              <a:t> in </a:t>
            </a:r>
            <a:r>
              <a:rPr lang="it-IT" dirty="0" err="1"/>
              <a:t>four</a:t>
            </a:r>
            <a:r>
              <a:rPr lang="it-IT" dirty="0"/>
              <a:t> Utah hospitals, </a:t>
            </a:r>
            <a:r>
              <a:rPr lang="it-IT" dirty="0" err="1"/>
              <a:t>each</a:t>
            </a:r>
            <a:r>
              <a:rPr lang="it-IT" dirty="0"/>
              <a:t> hour delay in time from ED </a:t>
            </a:r>
            <a:r>
              <a:rPr lang="it-IT" dirty="0" err="1"/>
              <a:t>arrival</a:t>
            </a:r>
            <a:r>
              <a:rPr lang="it-IT" dirty="0"/>
              <a:t> to </a:t>
            </a:r>
            <a:r>
              <a:rPr lang="it-IT" dirty="0" err="1"/>
              <a:t>administration</a:t>
            </a:r>
            <a:r>
              <a:rPr lang="it-IT" dirty="0"/>
              <a:t> of </a:t>
            </a:r>
            <a:r>
              <a:rPr lang="it-IT" dirty="0" err="1"/>
              <a:t>antimicrobials</a:t>
            </a:r>
            <a:r>
              <a:rPr lang="it-IT" dirty="0"/>
              <a:t> </a:t>
            </a:r>
            <a:r>
              <a:rPr lang="it-IT" dirty="0" err="1"/>
              <a:t>was</a:t>
            </a:r>
            <a:r>
              <a:rPr lang="it-IT" dirty="0"/>
              <a:t> </a:t>
            </a:r>
            <a:r>
              <a:rPr lang="it-IT" dirty="0" err="1"/>
              <a:t>associated</a:t>
            </a:r>
            <a:r>
              <a:rPr lang="it-IT" dirty="0"/>
              <a:t> with 1.16 </a:t>
            </a:r>
            <a:r>
              <a:rPr lang="it-IT" dirty="0" err="1"/>
              <a:t>increased</a:t>
            </a:r>
            <a:r>
              <a:rPr lang="it-IT" dirty="0"/>
              <a:t> </a:t>
            </a:r>
            <a:r>
              <a:rPr lang="it-IT" dirty="0" err="1"/>
              <a:t>odds</a:t>
            </a:r>
            <a:r>
              <a:rPr lang="it-IT" dirty="0"/>
              <a:t> of in-hospital and 1.10 </a:t>
            </a:r>
            <a:r>
              <a:rPr lang="it-IT" dirty="0" err="1"/>
              <a:t>increased</a:t>
            </a:r>
            <a:r>
              <a:rPr lang="it-IT" dirty="0"/>
              <a:t> </a:t>
            </a:r>
            <a:r>
              <a:rPr lang="it-IT" dirty="0" err="1"/>
              <a:t>odds</a:t>
            </a:r>
            <a:r>
              <a:rPr lang="it-IT" dirty="0"/>
              <a:t> of 1-year </a:t>
            </a:r>
            <a:r>
              <a:rPr lang="it-IT" dirty="0" err="1"/>
              <a:t>mortality</a:t>
            </a:r>
            <a:r>
              <a:rPr lang="it-IT" dirty="0"/>
              <a:t> (1.13 in </a:t>
            </a:r>
            <a:r>
              <a:rPr lang="it-IT" dirty="0" err="1"/>
              <a:t>patients</a:t>
            </a:r>
            <a:r>
              <a:rPr lang="it-IT" dirty="0"/>
              <a:t> with </a:t>
            </a:r>
            <a:r>
              <a:rPr lang="it-IT" dirty="0" err="1"/>
              <a:t>hypotension</a:t>
            </a:r>
            <a:r>
              <a:rPr lang="it-IT" dirty="0"/>
              <a:t> vs 1.09 in </a:t>
            </a:r>
            <a:r>
              <a:rPr lang="it-IT" dirty="0" err="1"/>
              <a:t>patients</a:t>
            </a:r>
            <a:r>
              <a:rPr lang="it-IT" dirty="0"/>
              <a:t> </a:t>
            </a:r>
            <a:r>
              <a:rPr lang="it-IT" dirty="0" err="1"/>
              <a:t>without</a:t>
            </a:r>
            <a:r>
              <a:rPr lang="it-IT" dirty="0"/>
              <a:t> </a:t>
            </a:r>
            <a:r>
              <a:rPr lang="it-IT" dirty="0" err="1"/>
              <a:t>hypotension</a:t>
            </a:r>
            <a:r>
              <a:rPr lang="it-IT" dirty="0"/>
              <a:t>) (111).</a:t>
            </a:r>
          </a:p>
        </p:txBody>
      </p:sp>
      <p:sp>
        <p:nvSpPr>
          <p:cNvPr id="4" name="Segnaposto numero diapositiva 3"/>
          <p:cNvSpPr>
            <a:spLocks noGrp="1"/>
          </p:cNvSpPr>
          <p:nvPr>
            <p:ph type="sldNum" sz="quarter" idx="5"/>
          </p:nvPr>
        </p:nvSpPr>
        <p:spPr/>
        <p:txBody>
          <a:bodyPr/>
          <a:lstStyle/>
          <a:p>
            <a:fld id="{3D835D2D-DFA4-4147-9202-B5AEE6A8B8AE}" type="slidenum">
              <a:rPr lang="it-IT" smtClean="0"/>
              <a:t>17</a:t>
            </a:fld>
            <a:endParaRPr lang="it-IT"/>
          </a:p>
        </p:txBody>
      </p:sp>
    </p:spTree>
    <p:extLst>
      <p:ext uri="{BB962C8B-B14F-4D97-AF65-F5344CB8AC3E}">
        <p14:creationId xmlns:p14="http://schemas.microsoft.com/office/powerpoint/2010/main" val="28444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28103F-228A-6B4B-8E83-6114CDAB728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AA74DA1-D112-F94B-808A-93AF285B0A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BC347B6-2628-104F-8B0F-F8059ADED869}"/>
              </a:ext>
            </a:extLst>
          </p:cNvPr>
          <p:cNvSpPr>
            <a:spLocks noGrp="1"/>
          </p:cNvSpPr>
          <p:nvPr>
            <p:ph type="dt" sz="half" idx="10"/>
          </p:nvPr>
        </p:nvSpPr>
        <p:spPr/>
        <p:txBody>
          <a:bodyPr/>
          <a:lstStyle/>
          <a:p>
            <a:fld id="{E3DA7CC5-F02C-0E4C-8A1D-237CB0E27A45}" type="datetimeFigureOut">
              <a:rPr lang="it-IT" smtClean="0"/>
              <a:t>11/05/26</a:t>
            </a:fld>
            <a:endParaRPr lang="it-IT"/>
          </a:p>
        </p:txBody>
      </p:sp>
      <p:sp>
        <p:nvSpPr>
          <p:cNvPr id="5" name="Segnaposto piè di pagina 4">
            <a:extLst>
              <a:ext uri="{FF2B5EF4-FFF2-40B4-BE49-F238E27FC236}">
                <a16:creationId xmlns:a16="http://schemas.microsoft.com/office/drawing/2014/main" id="{2329CC10-87BE-5E41-9365-5BD18F4C8DA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CB68E17-CAFB-614C-A5D9-8D4486D9E13B}"/>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1588645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BCA038-5AE3-2747-8923-E76589007E5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D4FF55C-959F-B546-9234-27E36527C82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5C4E671-8784-5444-A762-3797283976D8}"/>
              </a:ext>
            </a:extLst>
          </p:cNvPr>
          <p:cNvSpPr>
            <a:spLocks noGrp="1"/>
          </p:cNvSpPr>
          <p:nvPr>
            <p:ph type="dt" sz="half" idx="10"/>
          </p:nvPr>
        </p:nvSpPr>
        <p:spPr/>
        <p:txBody>
          <a:bodyPr/>
          <a:lstStyle/>
          <a:p>
            <a:fld id="{E3DA7CC5-F02C-0E4C-8A1D-237CB0E27A45}" type="datetimeFigureOut">
              <a:rPr lang="it-IT" smtClean="0"/>
              <a:t>11/05/26</a:t>
            </a:fld>
            <a:endParaRPr lang="it-IT"/>
          </a:p>
        </p:txBody>
      </p:sp>
      <p:sp>
        <p:nvSpPr>
          <p:cNvPr id="5" name="Segnaposto piè di pagina 4">
            <a:extLst>
              <a:ext uri="{FF2B5EF4-FFF2-40B4-BE49-F238E27FC236}">
                <a16:creationId xmlns:a16="http://schemas.microsoft.com/office/drawing/2014/main" id="{566C5FED-D344-AE4F-A916-8F96003D265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B7D1417-691E-F546-A4BA-500E1CF3A845}"/>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2617321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D441C4C-D2C4-D94C-B026-DA7277D02D4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6A9D0AE-7022-9646-95FF-28269AE4CFE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6C5C056-9716-D24E-BE51-9D39B76B8982}"/>
              </a:ext>
            </a:extLst>
          </p:cNvPr>
          <p:cNvSpPr>
            <a:spLocks noGrp="1"/>
          </p:cNvSpPr>
          <p:nvPr>
            <p:ph type="dt" sz="half" idx="10"/>
          </p:nvPr>
        </p:nvSpPr>
        <p:spPr/>
        <p:txBody>
          <a:bodyPr/>
          <a:lstStyle/>
          <a:p>
            <a:fld id="{E3DA7CC5-F02C-0E4C-8A1D-237CB0E27A45}" type="datetimeFigureOut">
              <a:rPr lang="it-IT" smtClean="0"/>
              <a:t>11/05/26</a:t>
            </a:fld>
            <a:endParaRPr lang="it-IT"/>
          </a:p>
        </p:txBody>
      </p:sp>
      <p:sp>
        <p:nvSpPr>
          <p:cNvPr id="5" name="Segnaposto piè di pagina 4">
            <a:extLst>
              <a:ext uri="{FF2B5EF4-FFF2-40B4-BE49-F238E27FC236}">
                <a16:creationId xmlns:a16="http://schemas.microsoft.com/office/drawing/2014/main" id="{5A372811-7AE2-9743-851C-188D2CC53F6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0AD0B5E-D37D-8E4A-911C-CF25CABD1418}"/>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3566374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3" name="Content Placeholder 2"/>
          <p:cNvSpPr>
            <a:spLocks noGrp="1"/>
          </p:cNvSpPr>
          <p:nvPr>
            <p:ph idx="1"/>
          </p:nvPr>
        </p:nvSpPr>
        <p:spPr/>
        <p:txBody>
          <a:bodyPr/>
          <a:lstStyle>
            <a:lvl1pPr>
              <a:defRPr sz="1800"/>
            </a:lvl1pPr>
            <a:lvl2pPr marL="838158" indent="-380981">
              <a:buFont typeface="Arial" panose="020B0604020202020204" pitchFamily="34" charset="0"/>
              <a:buChar char="‒"/>
              <a:defRPr sz="1600"/>
            </a:lvl2pPr>
            <a:lvl3pPr marL="1142942" indent="-228589">
              <a:buFont typeface="Courier New" panose="02070309020205020404" pitchFamily="49" charset="0"/>
              <a:buChar char="o"/>
              <a:defRPr sz="1600"/>
            </a:lvl3pPr>
            <a:lvl4pPr marL="1600120" indent="-228589">
              <a:buFont typeface="Wingdings" panose="05000000000000000000" pitchFamily="2" charset="2"/>
              <a:buChar cha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224719" y="6264144"/>
            <a:ext cx="520908" cy="365125"/>
          </a:xfrm>
        </p:spPr>
        <p:txBody>
          <a:bodyPr/>
          <a:lstStyle/>
          <a:p>
            <a:fld id="{DBB4437E-C8DB-4717-A182-F56AECCDC169}" type="slidenum">
              <a:rPr lang="en-GB" smtClean="0"/>
              <a:t>‹N›</a:t>
            </a:fld>
            <a:endParaRPr lang="en-GB"/>
          </a:p>
        </p:txBody>
      </p:sp>
      <p:sp>
        <p:nvSpPr>
          <p:cNvPr id="8" name="Text Placeholder 7">
            <a:extLst>
              <a:ext uri="{FF2B5EF4-FFF2-40B4-BE49-F238E27FC236}">
                <a16:creationId xmlns:a16="http://schemas.microsoft.com/office/drawing/2014/main" id="{C35A691C-E974-4761-A3A2-546069641617}"/>
              </a:ext>
            </a:extLst>
          </p:cNvPr>
          <p:cNvSpPr>
            <a:spLocks noGrp="1"/>
          </p:cNvSpPr>
          <p:nvPr>
            <p:ph type="body" sz="quarter" idx="13" hasCustomPrompt="1"/>
          </p:nvPr>
        </p:nvSpPr>
        <p:spPr>
          <a:xfrm>
            <a:off x="440267" y="6263084"/>
            <a:ext cx="10615084" cy="366184"/>
          </a:xfrm>
        </p:spPr>
        <p:txBody>
          <a:bodyPr anchor="b" anchorCtr="0"/>
          <a:lstStyle>
            <a:lvl1pPr marL="0" indent="0">
              <a:spcBef>
                <a:spcPts val="0"/>
              </a:spcBef>
              <a:spcAft>
                <a:spcPts val="0"/>
              </a:spcAft>
              <a:buNone/>
              <a:defRPr sz="1000"/>
            </a:lvl1pPr>
            <a:lvl2pPr marL="457178" indent="0">
              <a:buNone/>
              <a:defRPr sz="1200"/>
            </a:lvl2pPr>
          </a:lstStyle>
          <a:p>
            <a:pPr lvl="0"/>
            <a:r>
              <a:rPr lang="en-US"/>
              <a:t>References 8pt Arial</a:t>
            </a:r>
          </a:p>
        </p:txBody>
      </p:sp>
    </p:spTree>
    <p:extLst>
      <p:ext uri="{BB962C8B-B14F-4D97-AF65-F5344CB8AC3E}">
        <p14:creationId xmlns:p14="http://schemas.microsoft.com/office/powerpoint/2010/main" val="85082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023A31-F96D-AA43-B8F5-22025C8988E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D8B47DA-34D1-FB4C-953A-1537B26D60A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AAD1AF4-3354-9141-9372-0CC890549597}"/>
              </a:ext>
            </a:extLst>
          </p:cNvPr>
          <p:cNvSpPr>
            <a:spLocks noGrp="1"/>
          </p:cNvSpPr>
          <p:nvPr>
            <p:ph type="dt" sz="half" idx="10"/>
          </p:nvPr>
        </p:nvSpPr>
        <p:spPr/>
        <p:txBody>
          <a:bodyPr/>
          <a:lstStyle/>
          <a:p>
            <a:fld id="{E3DA7CC5-F02C-0E4C-8A1D-237CB0E27A45}" type="datetimeFigureOut">
              <a:rPr lang="it-IT" smtClean="0"/>
              <a:t>11/05/26</a:t>
            </a:fld>
            <a:endParaRPr lang="it-IT"/>
          </a:p>
        </p:txBody>
      </p:sp>
      <p:sp>
        <p:nvSpPr>
          <p:cNvPr id="5" name="Segnaposto piè di pagina 4">
            <a:extLst>
              <a:ext uri="{FF2B5EF4-FFF2-40B4-BE49-F238E27FC236}">
                <a16:creationId xmlns:a16="http://schemas.microsoft.com/office/drawing/2014/main" id="{B83666C6-08CD-B54E-ACFF-2B5CC47D0C4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428CF2-1765-9740-A430-6F005C3F5A11}"/>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861693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0DFEF4-8DBF-EA49-B9B7-8E81B5CE325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16D87AD-A973-CF42-8440-9D7B0BE00F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6A36FB6-DFFF-C945-B71B-A2600B1406DB}"/>
              </a:ext>
            </a:extLst>
          </p:cNvPr>
          <p:cNvSpPr>
            <a:spLocks noGrp="1"/>
          </p:cNvSpPr>
          <p:nvPr>
            <p:ph type="dt" sz="half" idx="10"/>
          </p:nvPr>
        </p:nvSpPr>
        <p:spPr/>
        <p:txBody>
          <a:bodyPr/>
          <a:lstStyle/>
          <a:p>
            <a:fld id="{E3DA7CC5-F02C-0E4C-8A1D-237CB0E27A45}" type="datetimeFigureOut">
              <a:rPr lang="it-IT" smtClean="0"/>
              <a:t>11/05/26</a:t>
            </a:fld>
            <a:endParaRPr lang="it-IT"/>
          </a:p>
        </p:txBody>
      </p:sp>
      <p:sp>
        <p:nvSpPr>
          <p:cNvPr id="5" name="Segnaposto piè di pagina 4">
            <a:extLst>
              <a:ext uri="{FF2B5EF4-FFF2-40B4-BE49-F238E27FC236}">
                <a16:creationId xmlns:a16="http://schemas.microsoft.com/office/drawing/2014/main" id="{498F6843-E5E9-5F41-9C2F-AB5CD65A0DF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D78F60E-900F-134D-BAF2-5AA144C9F0DA}"/>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3035078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CE2E25-BFF9-5946-9A6F-FDC24ACEEA1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C242875-0DAA-FB42-BC1F-298A16533B3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36C1414-E336-1B4A-95E5-9E414FEDAFB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0918DE7-A5AC-4843-8EA8-8032F8C5FA99}"/>
              </a:ext>
            </a:extLst>
          </p:cNvPr>
          <p:cNvSpPr>
            <a:spLocks noGrp="1"/>
          </p:cNvSpPr>
          <p:nvPr>
            <p:ph type="dt" sz="half" idx="10"/>
          </p:nvPr>
        </p:nvSpPr>
        <p:spPr/>
        <p:txBody>
          <a:bodyPr/>
          <a:lstStyle/>
          <a:p>
            <a:fld id="{E3DA7CC5-F02C-0E4C-8A1D-237CB0E27A45}" type="datetimeFigureOut">
              <a:rPr lang="it-IT" smtClean="0"/>
              <a:t>11/05/26</a:t>
            </a:fld>
            <a:endParaRPr lang="it-IT"/>
          </a:p>
        </p:txBody>
      </p:sp>
      <p:sp>
        <p:nvSpPr>
          <p:cNvPr id="6" name="Segnaposto piè di pagina 5">
            <a:extLst>
              <a:ext uri="{FF2B5EF4-FFF2-40B4-BE49-F238E27FC236}">
                <a16:creationId xmlns:a16="http://schemas.microsoft.com/office/drawing/2014/main" id="{7ECA8A92-DC37-F74D-89C1-A366FD736B3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79D4F07-8D4B-2142-9B21-C996455340F4}"/>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3068598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492794-525A-FB4E-ABD7-90FA21F9322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F4F2B33-AA31-8F44-ABA6-C68776CF5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4C0D027-9E95-F649-8C85-5379A237F27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DB00439-1D65-A042-A2D1-ECC7F18B86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1A2D1DCD-269F-1646-86A0-52D7C65BC10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890DF30-A3F8-D64B-BE3F-6B74BFE5AFC6}"/>
              </a:ext>
            </a:extLst>
          </p:cNvPr>
          <p:cNvSpPr>
            <a:spLocks noGrp="1"/>
          </p:cNvSpPr>
          <p:nvPr>
            <p:ph type="dt" sz="half" idx="10"/>
          </p:nvPr>
        </p:nvSpPr>
        <p:spPr/>
        <p:txBody>
          <a:bodyPr/>
          <a:lstStyle/>
          <a:p>
            <a:fld id="{E3DA7CC5-F02C-0E4C-8A1D-237CB0E27A45}" type="datetimeFigureOut">
              <a:rPr lang="it-IT" smtClean="0"/>
              <a:t>11/05/26</a:t>
            </a:fld>
            <a:endParaRPr lang="it-IT"/>
          </a:p>
        </p:txBody>
      </p:sp>
      <p:sp>
        <p:nvSpPr>
          <p:cNvPr id="8" name="Segnaposto piè di pagina 7">
            <a:extLst>
              <a:ext uri="{FF2B5EF4-FFF2-40B4-BE49-F238E27FC236}">
                <a16:creationId xmlns:a16="http://schemas.microsoft.com/office/drawing/2014/main" id="{471FDD0D-7A01-4C41-BAB1-A75473ADBF9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7EB4AC4-2E5E-C343-A192-A7746EAFF6C5}"/>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3645801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13CDCE-ECDF-9940-A3B3-11DC11C2A48D}"/>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16C7FA0-FFAB-A04E-9DF3-0C3334847BD4}"/>
              </a:ext>
            </a:extLst>
          </p:cNvPr>
          <p:cNvSpPr>
            <a:spLocks noGrp="1"/>
          </p:cNvSpPr>
          <p:nvPr>
            <p:ph type="dt" sz="half" idx="10"/>
          </p:nvPr>
        </p:nvSpPr>
        <p:spPr/>
        <p:txBody>
          <a:bodyPr/>
          <a:lstStyle/>
          <a:p>
            <a:fld id="{E3DA7CC5-F02C-0E4C-8A1D-237CB0E27A45}" type="datetimeFigureOut">
              <a:rPr lang="it-IT" smtClean="0"/>
              <a:t>11/05/26</a:t>
            </a:fld>
            <a:endParaRPr lang="it-IT"/>
          </a:p>
        </p:txBody>
      </p:sp>
      <p:sp>
        <p:nvSpPr>
          <p:cNvPr id="4" name="Segnaposto piè di pagina 3">
            <a:extLst>
              <a:ext uri="{FF2B5EF4-FFF2-40B4-BE49-F238E27FC236}">
                <a16:creationId xmlns:a16="http://schemas.microsoft.com/office/drawing/2014/main" id="{7456D98A-73DF-2645-97A8-7968A12EFF5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C6503B9-493C-7647-BCB0-C0C2C6BB5D0C}"/>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261537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66B9A79-60D4-2C48-9938-7E977CB5651E}"/>
              </a:ext>
            </a:extLst>
          </p:cNvPr>
          <p:cNvSpPr>
            <a:spLocks noGrp="1"/>
          </p:cNvSpPr>
          <p:nvPr>
            <p:ph type="dt" sz="half" idx="10"/>
          </p:nvPr>
        </p:nvSpPr>
        <p:spPr/>
        <p:txBody>
          <a:bodyPr/>
          <a:lstStyle/>
          <a:p>
            <a:fld id="{E3DA7CC5-F02C-0E4C-8A1D-237CB0E27A45}" type="datetimeFigureOut">
              <a:rPr lang="it-IT" smtClean="0"/>
              <a:t>11/05/26</a:t>
            </a:fld>
            <a:endParaRPr lang="it-IT"/>
          </a:p>
        </p:txBody>
      </p:sp>
      <p:sp>
        <p:nvSpPr>
          <p:cNvPr id="3" name="Segnaposto piè di pagina 2">
            <a:extLst>
              <a:ext uri="{FF2B5EF4-FFF2-40B4-BE49-F238E27FC236}">
                <a16:creationId xmlns:a16="http://schemas.microsoft.com/office/drawing/2014/main" id="{05EFF473-5E74-BE4C-985B-7BE115CBEB8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923CA158-AFF0-4B4F-A8AB-40345277072D}"/>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715026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9B0775-6C21-324B-BC67-6D62EC21266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9F7602F-04E8-BE47-9900-92693E6AD2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C30E4DC-40E1-1744-8C83-218CB42FE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9111B38-DF28-314D-8465-DECB45B3CA10}"/>
              </a:ext>
            </a:extLst>
          </p:cNvPr>
          <p:cNvSpPr>
            <a:spLocks noGrp="1"/>
          </p:cNvSpPr>
          <p:nvPr>
            <p:ph type="dt" sz="half" idx="10"/>
          </p:nvPr>
        </p:nvSpPr>
        <p:spPr/>
        <p:txBody>
          <a:bodyPr/>
          <a:lstStyle/>
          <a:p>
            <a:fld id="{E3DA7CC5-F02C-0E4C-8A1D-237CB0E27A45}" type="datetimeFigureOut">
              <a:rPr lang="it-IT" smtClean="0"/>
              <a:t>11/05/26</a:t>
            </a:fld>
            <a:endParaRPr lang="it-IT"/>
          </a:p>
        </p:txBody>
      </p:sp>
      <p:sp>
        <p:nvSpPr>
          <p:cNvPr id="6" name="Segnaposto piè di pagina 5">
            <a:extLst>
              <a:ext uri="{FF2B5EF4-FFF2-40B4-BE49-F238E27FC236}">
                <a16:creationId xmlns:a16="http://schemas.microsoft.com/office/drawing/2014/main" id="{FC8480F2-EBB5-9941-8C68-9E42F567C18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B886D31-F164-D748-8BF3-E5B7893F3606}"/>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1587621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2B967B-FFD6-CB4B-ADC5-8039F0C4CB5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5B08AAF-A805-8442-8CEB-35A7B7EF0C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3CD5964-F823-954C-A9BA-7881B0D03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28230DA-703B-0E43-885E-C75F17D1C20B}"/>
              </a:ext>
            </a:extLst>
          </p:cNvPr>
          <p:cNvSpPr>
            <a:spLocks noGrp="1"/>
          </p:cNvSpPr>
          <p:nvPr>
            <p:ph type="dt" sz="half" idx="10"/>
          </p:nvPr>
        </p:nvSpPr>
        <p:spPr/>
        <p:txBody>
          <a:bodyPr/>
          <a:lstStyle/>
          <a:p>
            <a:fld id="{E3DA7CC5-F02C-0E4C-8A1D-237CB0E27A45}" type="datetimeFigureOut">
              <a:rPr lang="it-IT" smtClean="0"/>
              <a:t>11/05/26</a:t>
            </a:fld>
            <a:endParaRPr lang="it-IT"/>
          </a:p>
        </p:txBody>
      </p:sp>
      <p:sp>
        <p:nvSpPr>
          <p:cNvPr id="6" name="Segnaposto piè di pagina 5">
            <a:extLst>
              <a:ext uri="{FF2B5EF4-FFF2-40B4-BE49-F238E27FC236}">
                <a16:creationId xmlns:a16="http://schemas.microsoft.com/office/drawing/2014/main" id="{35CB7474-1630-7948-97EE-57BEDB57011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5E94025-E5BA-3E40-BE04-51F55648BCCE}"/>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4135710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5F89D27-637A-534D-8468-50E8E535C1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B7BDBCF-1F56-9047-B27F-A8AC911CD8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F828831-840A-7A49-BD53-807FCC7B60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A7CC5-F02C-0E4C-8A1D-237CB0E27A45}" type="datetimeFigureOut">
              <a:rPr lang="it-IT" smtClean="0"/>
              <a:t>11/05/26</a:t>
            </a:fld>
            <a:endParaRPr lang="it-IT"/>
          </a:p>
        </p:txBody>
      </p:sp>
      <p:sp>
        <p:nvSpPr>
          <p:cNvPr id="5" name="Segnaposto piè di pagina 4">
            <a:extLst>
              <a:ext uri="{FF2B5EF4-FFF2-40B4-BE49-F238E27FC236}">
                <a16:creationId xmlns:a16="http://schemas.microsoft.com/office/drawing/2014/main" id="{FEE77D98-9D12-6644-8815-B039F7029B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CC9C8E6-261E-BA47-9985-4E7B8A9FD8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323C1-88EF-104B-BAAA-F3C3E95C1A55}" type="slidenum">
              <a:rPr lang="it-IT" smtClean="0"/>
              <a:t>‹N›</a:t>
            </a:fld>
            <a:endParaRPr lang="it-IT"/>
          </a:p>
        </p:txBody>
      </p:sp>
    </p:spTree>
    <p:extLst>
      <p:ext uri="{BB962C8B-B14F-4D97-AF65-F5344CB8AC3E}">
        <p14:creationId xmlns:p14="http://schemas.microsoft.com/office/powerpoint/2010/main" val="2565109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png"/><Relationship Id="rId5" Type="http://schemas.openxmlformats.org/officeDocument/2006/relationships/image" Target="../media/image27.png"/><Relationship Id="rId10" Type="http://schemas.openxmlformats.org/officeDocument/2006/relationships/image" Target="../media/image2.jpg"/><Relationship Id="rId4" Type="http://schemas.openxmlformats.org/officeDocument/2006/relationships/image" Target="../media/image26.png"/><Relationship Id="rId9"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emf"/><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emf"/><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2.jpg"/><Relationship Id="rId3" Type="http://schemas.microsoft.com/office/2007/relationships/media" Target="../media/media2.m4v"/><Relationship Id="rId7" Type="http://schemas.openxmlformats.org/officeDocument/2006/relationships/image" Target="../media/image1.emf"/><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notesSlide" Target="../notesSlides/notesSlide3.xml"/><Relationship Id="rId11" Type="http://schemas.openxmlformats.org/officeDocument/2006/relationships/image" Target="../media/image8.png"/><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video" Target="../media/media2.m4v"/><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emf"/><Relationship Id="rId9"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png"/><Relationship Id="rId2" Type="http://schemas.openxmlformats.org/officeDocument/2006/relationships/image" Target="../media/image17.emf"/><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4EBC0F8C-2444-A74F-8AE5-1C85CCC27D10}"/>
              </a:ext>
            </a:extLst>
          </p:cNvPr>
          <p:cNvSpPr>
            <a:spLocks noChangeArrowheads="1"/>
          </p:cNvSpPr>
          <p:nvPr/>
        </p:nvSpPr>
        <p:spPr bwMode="auto">
          <a:xfrm>
            <a:off x="1066799" y="0"/>
            <a:ext cx="245423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sp>
        <p:nvSpPr>
          <p:cNvPr id="4" name="CasellaDiTesto 3">
            <a:extLst>
              <a:ext uri="{FF2B5EF4-FFF2-40B4-BE49-F238E27FC236}">
                <a16:creationId xmlns:a16="http://schemas.microsoft.com/office/drawing/2014/main" id="{179CF546-B429-E681-7BD2-4B242B33FE0D}"/>
              </a:ext>
            </a:extLst>
          </p:cNvPr>
          <p:cNvSpPr txBox="1"/>
          <p:nvPr/>
        </p:nvSpPr>
        <p:spPr>
          <a:xfrm>
            <a:off x="8487238" y="5150519"/>
            <a:ext cx="3863986" cy="861774"/>
          </a:xfrm>
          <a:prstGeom prst="rect">
            <a:avLst/>
          </a:prstGeom>
          <a:noFill/>
        </p:spPr>
        <p:txBody>
          <a:bodyPr wrap="square" rtlCol="0">
            <a:spAutoFit/>
          </a:bodyPr>
          <a:lstStyle/>
          <a:p>
            <a:r>
              <a:rPr lang="it-IT" b="1" dirty="0">
                <a:latin typeface="Arial" panose="020B0604020202020204" pitchFamily="34" charset="0"/>
                <a:cs typeface="Arial" panose="020B0604020202020204" pitchFamily="34" charset="0"/>
              </a:rPr>
              <a:t>Francesco Salton</a:t>
            </a:r>
          </a:p>
          <a:p>
            <a:r>
              <a:rPr lang="it-IT" sz="1600" dirty="0">
                <a:latin typeface="Arial" panose="020B0604020202020204" pitchFamily="34" charset="0"/>
                <a:cs typeface="Arial" panose="020B0604020202020204" pitchFamily="34" charset="0"/>
              </a:rPr>
              <a:t>SC Pneumologia, ASUGI</a:t>
            </a:r>
          </a:p>
          <a:p>
            <a:r>
              <a:rPr lang="it-IT" sz="1600" u="sng" dirty="0" err="1">
                <a:solidFill>
                  <a:schemeClr val="accent1"/>
                </a:solidFill>
                <a:latin typeface="Arial" panose="020B0604020202020204" pitchFamily="34" charset="0"/>
                <a:cs typeface="Arial" panose="020B0604020202020204" pitchFamily="34" charset="0"/>
              </a:rPr>
              <a:t>francesco.salton@units.it</a:t>
            </a:r>
            <a:endParaRPr lang="it-IT" sz="1600" u="sng" dirty="0">
              <a:solidFill>
                <a:schemeClr val="accent1"/>
              </a:solidFill>
              <a:latin typeface="Arial" panose="020B0604020202020204" pitchFamily="34" charset="0"/>
              <a:cs typeface="Arial" panose="020B0604020202020204" pitchFamily="34" charset="0"/>
            </a:endParaRPr>
          </a:p>
        </p:txBody>
      </p:sp>
      <p:pic>
        <p:nvPicPr>
          <p:cNvPr id="2" name="Immagine 1">
            <a:extLst>
              <a:ext uri="{FF2B5EF4-FFF2-40B4-BE49-F238E27FC236}">
                <a16:creationId xmlns:a16="http://schemas.microsoft.com/office/drawing/2014/main" id="{4F954D03-0F1A-F93E-36A0-E297A7CA1727}"/>
              </a:ext>
            </a:extLst>
          </p:cNvPr>
          <p:cNvPicPr/>
          <p:nvPr/>
        </p:nvPicPr>
        <p:blipFill rotWithShape="1">
          <a:blip r:embed="rId3">
            <a:extLst>
              <a:ext uri="{28A0092B-C50C-407E-A947-70E740481C1C}">
                <a14:useLocalDpi xmlns:a14="http://schemas.microsoft.com/office/drawing/2010/main" val="0"/>
              </a:ext>
            </a:extLst>
          </a:blip>
          <a:srcRect t="16028" b="13509"/>
          <a:stretch/>
        </p:blipFill>
        <p:spPr bwMode="auto">
          <a:xfrm>
            <a:off x="10904676" y="6325022"/>
            <a:ext cx="1247568" cy="472304"/>
          </a:xfrm>
          <a:prstGeom prst="rect">
            <a:avLst/>
          </a:prstGeom>
          <a:noFill/>
          <a:ln>
            <a:noFill/>
          </a:ln>
        </p:spPr>
      </p:pic>
      <p:pic>
        <p:nvPicPr>
          <p:cNvPr id="3" name="Immagine 2" descr="Immagine che contiene verde, cibo, parcheggiato&#10;&#10;Descrizione generata automaticamente">
            <a:extLst>
              <a:ext uri="{FF2B5EF4-FFF2-40B4-BE49-F238E27FC236}">
                <a16:creationId xmlns:a16="http://schemas.microsoft.com/office/drawing/2014/main" id="{B33649C3-DBF8-1FEB-40A6-A217657F956A}"/>
              </a:ext>
            </a:extLst>
          </p:cNvPr>
          <p:cNvPicPr>
            <a:picLocks noChangeAspect="1"/>
          </p:cNvPicPr>
          <p:nvPr/>
        </p:nvPicPr>
        <p:blipFill>
          <a:blip r:embed="rId4"/>
          <a:stretch>
            <a:fillRect/>
          </a:stretch>
        </p:blipFill>
        <p:spPr>
          <a:xfrm>
            <a:off x="9644468" y="6320004"/>
            <a:ext cx="1145573" cy="477322"/>
          </a:xfrm>
          <a:prstGeom prst="rect">
            <a:avLst/>
          </a:prstGeom>
        </p:spPr>
      </p:pic>
      <p:pic>
        <p:nvPicPr>
          <p:cNvPr id="10" name="Immagine 9">
            <a:extLst>
              <a:ext uri="{FF2B5EF4-FFF2-40B4-BE49-F238E27FC236}">
                <a16:creationId xmlns:a16="http://schemas.microsoft.com/office/drawing/2014/main" id="{D4CD4A53-5CAD-3E98-92A6-B7568205F839}"/>
              </a:ext>
            </a:extLst>
          </p:cNvPr>
          <p:cNvPicPr>
            <a:picLocks noChangeAspect="1"/>
          </p:cNvPicPr>
          <p:nvPr/>
        </p:nvPicPr>
        <p:blipFill rotWithShape="1">
          <a:blip r:embed="rId5"/>
          <a:srcRect l="-1" t="30458" r="72824" b="24530"/>
          <a:stretch/>
        </p:blipFill>
        <p:spPr>
          <a:xfrm>
            <a:off x="6933063" y="6331262"/>
            <a:ext cx="2572706" cy="466064"/>
          </a:xfrm>
          <a:prstGeom prst="rect">
            <a:avLst/>
          </a:prstGeom>
        </p:spPr>
      </p:pic>
      <p:pic>
        <p:nvPicPr>
          <p:cNvPr id="5" name="Immagine 4">
            <a:extLst>
              <a:ext uri="{FF2B5EF4-FFF2-40B4-BE49-F238E27FC236}">
                <a16:creationId xmlns:a16="http://schemas.microsoft.com/office/drawing/2014/main" id="{D29E61CC-0C3A-ED27-87AA-288ED76562DE}"/>
              </a:ext>
            </a:extLst>
          </p:cNvPr>
          <p:cNvPicPr>
            <a:picLocks noChangeAspect="1"/>
          </p:cNvPicPr>
          <p:nvPr/>
        </p:nvPicPr>
        <p:blipFill>
          <a:blip r:embed="rId6"/>
          <a:stretch>
            <a:fillRect/>
          </a:stretch>
        </p:blipFill>
        <p:spPr>
          <a:xfrm>
            <a:off x="1" y="0"/>
            <a:ext cx="8348870" cy="5964665"/>
          </a:xfrm>
          <a:prstGeom prst="rect">
            <a:avLst/>
          </a:prstGeom>
        </p:spPr>
      </p:pic>
      <p:sp>
        <p:nvSpPr>
          <p:cNvPr id="7" name="CasellaDiTesto 6">
            <a:extLst>
              <a:ext uri="{FF2B5EF4-FFF2-40B4-BE49-F238E27FC236}">
                <a16:creationId xmlns:a16="http://schemas.microsoft.com/office/drawing/2014/main" id="{7A7F8051-DA82-1C21-D7DD-835C0F812AD1}"/>
              </a:ext>
            </a:extLst>
          </p:cNvPr>
          <p:cNvSpPr txBox="1"/>
          <p:nvPr/>
        </p:nvSpPr>
        <p:spPr>
          <a:xfrm>
            <a:off x="6770773" y="1029388"/>
            <a:ext cx="5381471" cy="2159102"/>
          </a:xfrm>
          <a:prstGeom prst="roundRect">
            <a:avLst/>
          </a:prstGeom>
          <a:solidFill>
            <a:schemeClr val="bg1"/>
          </a:solidFill>
        </p:spPr>
        <p:txBody>
          <a:bodyPr wrap="square">
            <a:spAutoFit/>
          </a:bodyPr>
          <a:lstStyle/>
          <a:p>
            <a:pPr algn="ctr">
              <a:lnSpc>
                <a:spcPct val="150000"/>
              </a:lnSpc>
            </a:pPr>
            <a:r>
              <a:rPr lang="it-IT" sz="2800" b="1" dirty="0">
                <a:solidFill>
                  <a:srgbClr val="000000"/>
                </a:solidFill>
                <a:latin typeface="Arial" panose="020B0604020202020204" pitchFamily="34" charset="0"/>
                <a:cs typeface="Arial" panose="020B0604020202020204" pitchFamily="34" charset="0"/>
              </a:rPr>
              <a:t>La polmonite fulminante: una patologia tempo-dipendente in UTIR</a:t>
            </a:r>
            <a:endParaRPr lang="it-IT" sz="300" b="1" dirty="0">
              <a:latin typeface="Arial" panose="020B0604020202020204" pitchFamily="34" charset="0"/>
              <a:cs typeface="Arial" panose="020B0604020202020204" pitchFamily="34" charset="0"/>
            </a:endParaRPr>
          </a:p>
        </p:txBody>
      </p:sp>
      <p:sp>
        <p:nvSpPr>
          <p:cNvPr id="6" name="Rettangolo 5">
            <a:extLst>
              <a:ext uri="{FF2B5EF4-FFF2-40B4-BE49-F238E27FC236}">
                <a16:creationId xmlns:a16="http://schemas.microsoft.com/office/drawing/2014/main" id="{FC871512-ACB6-903E-95C2-76385385CABB}"/>
              </a:ext>
            </a:extLst>
          </p:cNvPr>
          <p:cNvSpPr/>
          <p:nvPr/>
        </p:nvSpPr>
        <p:spPr>
          <a:xfrm>
            <a:off x="2782957" y="1577009"/>
            <a:ext cx="2782956" cy="357808"/>
          </a:xfrm>
          <a:prstGeom prst="rect">
            <a:avLst/>
          </a:prstGeom>
          <a:solidFill>
            <a:srgbClr val="278E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60845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2CA852A-0BD5-4610-0A16-58DE04CA8A2F}"/>
              </a:ext>
            </a:extLst>
          </p:cNvPr>
          <p:cNvPicPr/>
          <p:nvPr/>
        </p:nvPicPr>
        <p:blipFill rotWithShape="1">
          <a:blip r:embed="rId2">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6" name="Immagine 5" descr="Immagine che contiene verde, cibo, parcheggiato&#10;&#10;Descrizione generata automaticamente">
            <a:extLst>
              <a:ext uri="{FF2B5EF4-FFF2-40B4-BE49-F238E27FC236}">
                <a16:creationId xmlns:a16="http://schemas.microsoft.com/office/drawing/2014/main" id="{08FE31C5-7762-2F08-7D2E-DBD5F99BE172}"/>
              </a:ext>
            </a:extLst>
          </p:cNvPr>
          <p:cNvPicPr>
            <a:picLocks noChangeAspect="1"/>
          </p:cNvPicPr>
          <p:nvPr/>
        </p:nvPicPr>
        <p:blipFill>
          <a:blip r:embed="rId3"/>
          <a:stretch>
            <a:fillRect/>
          </a:stretch>
        </p:blipFill>
        <p:spPr>
          <a:xfrm>
            <a:off x="9684224" y="6314049"/>
            <a:ext cx="1145573" cy="477322"/>
          </a:xfrm>
          <a:prstGeom prst="rect">
            <a:avLst/>
          </a:prstGeom>
        </p:spPr>
      </p:pic>
      <p:pic>
        <p:nvPicPr>
          <p:cNvPr id="7" name="Immagine 6">
            <a:extLst>
              <a:ext uri="{FF2B5EF4-FFF2-40B4-BE49-F238E27FC236}">
                <a16:creationId xmlns:a16="http://schemas.microsoft.com/office/drawing/2014/main" id="{0595C32B-D50A-DDB4-C3AE-F8FD3BDF4604}"/>
              </a:ext>
            </a:extLst>
          </p:cNvPr>
          <p:cNvPicPr>
            <a:picLocks noChangeAspect="1"/>
          </p:cNvPicPr>
          <p:nvPr/>
        </p:nvPicPr>
        <p:blipFill rotWithShape="1">
          <a:blip r:embed="rId4"/>
          <a:srcRect l="-1" t="30458" r="72824" b="24530"/>
          <a:stretch/>
        </p:blipFill>
        <p:spPr>
          <a:xfrm>
            <a:off x="6972819" y="6325307"/>
            <a:ext cx="2572706" cy="466064"/>
          </a:xfrm>
          <a:prstGeom prst="rect">
            <a:avLst/>
          </a:prstGeom>
        </p:spPr>
      </p:pic>
      <p:sp>
        <p:nvSpPr>
          <p:cNvPr id="9" name="CasellaDiTesto 8">
            <a:extLst>
              <a:ext uri="{FF2B5EF4-FFF2-40B4-BE49-F238E27FC236}">
                <a16:creationId xmlns:a16="http://schemas.microsoft.com/office/drawing/2014/main" id="{191BBC50-DC75-C823-9A9E-D7D8D5E5CD97}"/>
              </a:ext>
            </a:extLst>
          </p:cNvPr>
          <p:cNvSpPr txBox="1"/>
          <p:nvPr/>
        </p:nvSpPr>
        <p:spPr>
          <a:xfrm>
            <a:off x="5537453" y="2345012"/>
            <a:ext cx="5292344" cy="1962204"/>
          </a:xfrm>
          <a:prstGeom prst="rect">
            <a:avLst/>
          </a:prstGeom>
          <a:noFill/>
        </p:spPr>
        <p:txBody>
          <a:bodyPr wrap="square">
            <a:spAutoFit/>
          </a:bodyPr>
          <a:lstStyle/>
          <a:p>
            <a:pPr algn="ctr">
              <a:lnSpc>
                <a:spcPct val="150000"/>
              </a:lnSpc>
            </a:pPr>
            <a:r>
              <a:rPr lang="de-DE" sz="2800" dirty="0">
                <a:effectLst/>
                <a:latin typeface="Times New Roman" panose="02020603050405020304" pitchFamily="18" charset="0"/>
                <a:ea typeface="Times New Roman" panose="02020603050405020304" pitchFamily="18" charset="0"/>
              </a:rPr>
              <a:t>“</a:t>
            </a:r>
            <a:r>
              <a:rPr lang="de-DE" sz="2800" i="1" dirty="0" err="1">
                <a:effectLst/>
                <a:latin typeface="Times New Roman" panose="02020603050405020304" pitchFamily="18" charset="0"/>
                <a:ea typeface="Times New Roman" panose="02020603050405020304" pitchFamily="18" charset="0"/>
              </a:rPr>
              <a:t>the</a:t>
            </a:r>
            <a:r>
              <a:rPr lang="de-DE" sz="2800" i="1" dirty="0">
                <a:effectLst/>
                <a:latin typeface="Times New Roman" panose="02020603050405020304" pitchFamily="18" charset="0"/>
                <a:ea typeface="Times New Roman" panose="02020603050405020304" pitchFamily="18" charset="0"/>
              </a:rPr>
              <a:t> </a:t>
            </a:r>
            <a:r>
              <a:rPr lang="de-DE" sz="2800" i="1" dirty="0" err="1">
                <a:effectLst/>
                <a:latin typeface="Times New Roman" panose="02020603050405020304" pitchFamily="18" charset="0"/>
                <a:ea typeface="Times New Roman" panose="02020603050405020304" pitchFamily="18" charset="0"/>
              </a:rPr>
              <a:t>clinical</a:t>
            </a:r>
            <a:r>
              <a:rPr lang="de-DE" sz="2800" i="1" dirty="0">
                <a:effectLst/>
                <a:latin typeface="Times New Roman" panose="02020603050405020304" pitchFamily="18" charset="0"/>
                <a:ea typeface="Times New Roman" panose="02020603050405020304" pitchFamily="18" charset="0"/>
              </a:rPr>
              <a:t> </a:t>
            </a:r>
            <a:r>
              <a:rPr lang="de-DE" sz="2800" i="1" dirty="0" err="1">
                <a:effectLst/>
                <a:latin typeface="Times New Roman" panose="02020603050405020304" pitchFamily="18" charset="0"/>
                <a:ea typeface="Times New Roman" panose="02020603050405020304" pitchFamily="18" charset="0"/>
              </a:rPr>
              <a:t>presentation</a:t>
            </a:r>
            <a:r>
              <a:rPr lang="de-DE" sz="2800" i="1" dirty="0">
                <a:effectLst/>
                <a:latin typeface="Times New Roman" panose="02020603050405020304" pitchFamily="18" charset="0"/>
                <a:ea typeface="Times New Roman" panose="02020603050405020304" pitchFamily="18" charset="0"/>
              </a:rPr>
              <a:t> </a:t>
            </a:r>
            <a:r>
              <a:rPr lang="de-DE" sz="2800" i="1" dirty="0" err="1">
                <a:effectLst/>
                <a:latin typeface="Times New Roman" panose="02020603050405020304" pitchFamily="18" charset="0"/>
                <a:ea typeface="Times New Roman" panose="02020603050405020304" pitchFamily="18" charset="0"/>
              </a:rPr>
              <a:t>of</a:t>
            </a:r>
            <a:r>
              <a:rPr lang="de-DE" sz="2800" i="1" dirty="0">
                <a:effectLst/>
                <a:latin typeface="Times New Roman" panose="02020603050405020304" pitchFamily="18" charset="0"/>
                <a:ea typeface="Times New Roman" panose="02020603050405020304" pitchFamily="18" charset="0"/>
              </a:rPr>
              <a:t> CAP </a:t>
            </a:r>
            <a:r>
              <a:rPr lang="de-DE" sz="2800" i="1" dirty="0" err="1">
                <a:effectLst/>
                <a:latin typeface="Times New Roman" panose="02020603050405020304" pitchFamily="18" charset="0"/>
                <a:ea typeface="Times New Roman" panose="02020603050405020304" pitchFamily="18" charset="0"/>
              </a:rPr>
              <a:t>can</a:t>
            </a:r>
            <a:r>
              <a:rPr lang="de-DE" sz="2800" i="1" dirty="0">
                <a:effectLst/>
                <a:latin typeface="Times New Roman" panose="02020603050405020304" pitchFamily="18" charset="0"/>
                <a:ea typeface="Times New Roman" panose="02020603050405020304" pitchFamily="18" charset="0"/>
              </a:rPr>
              <a:t> </a:t>
            </a:r>
            <a:r>
              <a:rPr lang="de-DE" sz="2800" i="1" dirty="0" err="1">
                <a:effectLst/>
                <a:latin typeface="Times New Roman" panose="02020603050405020304" pitchFamily="18" charset="0"/>
                <a:ea typeface="Times New Roman" panose="02020603050405020304" pitchFamily="18" charset="0"/>
              </a:rPr>
              <a:t>vary</a:t>
            </a:r>
            <a:r>
              <a:rPr lang="de-DE" sz="2800" i="1" dirty="0">
                <a:effectLst/>
                <a:latin typeface="Times New Roman" panose="02020603050405020304" pitchFamily="18" charset="0"/>
                <a:ea typeface="Times New Roman" panose="02020603050405020304" pitchFamily="18" charset="0"/>
              </a:rPr>
              <a:t> </a:t>
            </a:r>
            <a:r>
              <a:rPr lang="de-DE" sz="2800" i="1" dirty="0" err="1">
                <a:effectLst/>
                <a:latin typeface="Times New Roman" panose="02020603050405020304" pitchFamily="18" charset="0"/>
                <a:ea typeface="Times New Roman" panose="02020603050405020304" pitchFamily="18" charset="0"/>
              </a:rPr>
              <a:t>from</a:t>
            </a:r>
            <a:r>
              <a:rPr lang="de-DE" sz="2800" i="1" dirty="0">
                <a:effectLst/>
                <a:latin typeface="Times New Roman" panose="02020603050405020304" pitchFamily="18" charset="0"/>
                <a:ea typeface="Times New Roman" panose="02020603050405020304" pitchFamily="18" charset="0"/>
              </a:rPr>
              <a:t> indolent </a:t>
            </a:r>
            <a:r>
              <a:rPr lang="de-DE" sz="2800" i="1" dirty="0" err="1">
                <a:effectLst/>
                <a:latin typeface="Times New Roman" panose="02020603050405020304" pitchFamily="18" charset="0"/>
                <a:ea typeface="Times New Roman" panose="02020603050405020304" pitchFamily="18" charset="0"/>
              </a:rPr>
              <a:t>to</a:t>
            </a:r>
            <a:r>
              <a:rPr lang="de-DE" sz="2800" i="1" dirty="0">
                <a:effectLst/>
                <a:latin typeface="Times New Roman" panose="02020603050405020304" pitchFamily="18" charset="0"/>
                <a:ea typeface="Times New Roman" panose="02020603050405020304" pitchFamily="18" charset="0"/>
              </a:rPr>
              <a:t> </a:t>
            </a:r>
            <a:r>
              <a:rPr lang="de-DE" sz="2800" b="1" i="1" dirty="0">
                <a:solidFill>
                  <a:srgbClr val="C00000"/>
                </a:solidFill>
                <a:effectLst/>
                <a:latin typeface="Times New Roman" panose="02020603050405020304" pitchFamily="18" charset="0"/>
                <a:ea typeface="Times New Roman" panose="02020603050405020304" pitchFamily="18" charset="0"/>
              </a:rPr>
              <a:t>fulminant</a:t>
            </a:r>
            <a:r>
              <a:rPr lang="de-DE" sz="2800" i="1" dirty="0">
                <a:effectLst/>
                <a:latin typeface="Times New Roman" panose="02020603050405020304" pitchFamily="18" charset="0"/>
                <a:ea typeface="Times New Roman" panose="02020603050405020304" pitchFamily="18" charset="0"/>
              </a:rPr>
              <a:t> and </a:t>
            </a:r>
            <a:r>
              <a:rPr lang="de-DE" sz="2800" i="1" dirty="0" err="1">
                <a:effectLst/>
                <a:latin typeface="Times New Roman" panose="02020603050405020304" pitchFamily="18" charset="0"/>
                <a:ea typeface="Times New Roman" panose="02020603050405020304" pitchFamily="18" charset="0"/>
              </a:rPr>
              <a:t>from</a:t>
            </a:r>
            <a:r>
              <a:rPr lang="de-DE" sz="2800" i="1" dirty="0">
                <a:effectLst/>
                <a:latin typeface="Times New Roman" panose="02020603050405020304" pitchFamily="18" charset="0"/>
                <a:ea typeface="Times New Roman" panose="02020603050405020304" pitchFamily="18" charset="0"/>
              </a:rPr>
              <a:t> mild </a:t>
            </a:r>
            <a:r>
              <a:rPr lang="de-DE" sz="2800" i="1" dirty="0" err="1">
                <a:effectLst/>
                <a:latin typeface="Times New Roman" panose="02020603050405020304" pitchFamily="18" charset="0"/>
                <a:ea typeface="Times New Roman" panose="02020603050405020304" pitchFamily="18" charset="0"/>
              </a:rPr>
              <a:t>to</a:t>
            </a:r>
            <a:r>
              <a:rPr lang="de-DE" sz="2800" i="1" dirty="0">
                <a:effectLst/>
                <a:latin typeface="Times New Roman" panose="02020603050405020304" pitchFamily="18" charset="0"/>
                <a:ea typeface="Times New Roman" panose="02020603050405020304" pitchFamily="18" charset="0"/>
              </a:rPr>
              <a:t> fatal</a:t>
            </a:r>
            <a:r>
              <a:rPr lang="de-DE" sz="2800" i="1" dirty="0">
                <a:latin typeface="Times New Roman" panose="02020603050405020304" pitchFamily="18" charset="0"/>
                <a:ea typeface="Times New Roman" panose="02020603050405020304" pitchFamily="18" charset="0"/>
              </a:rPr>
              <a:t>“</a:t>
            </a:r>
            <a:endParaRPr lang="it-IT" sz="2800" dirty="0"/>
          </a:p>
        </p:txBody>
      </p:sp>
      <p:pic>
        <p:nvPicPr>
          <p:cNvPr id="1026" name="Picture 2" descr="Harrison's principles of internal medicine: 1-2 : Loscalzo, Joseph, Fauci,  Anthony, Kasper, Dennis, Hauser, Stephen, Longo, Dan, Jameson, J. Larry:  Amazon.it: Libri">
            <a:extLst>
              <a:ext uri="{FF2B5EF4-FFF2-40B4-BE49-F238E27FC236}">
                <a16:creationId xmlns:a16="http://schemas.microsoft.com/office/drawing/2014/main" id="{6168AC56-8EC8-2DB8-FF1F-ADDDA161E2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831" y="969846"/>
            <a:ext cx="3963287" cy="53554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2C8468A-2955-F425-5DF7-331DF3282C2C}"/>
              </a:ext>
            </a:extLst>
          </p:cNvPr>
          <p:cNvSpPr txBox="1">
            <a:spLocks/>
          </p:cNvSpPr>
          <p:nvPr/>
        </p:nvSpPr>
        <p:spPr>
          <a:xfrm>
            <a:off x="148728" y="136426"/>
            <a:ext cx="11894543" cy="539077"/>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err="1">
                <a:latin typeface="Arial" panose="020B0604020202020204" pitchFamily="34" charset="0"/>
                <a:ea typeface="Helvetica Neue" panose="02000503000000020004" pitchFamily="2" charset="0"/>
                <a:cs typeface="Arial" panose="020B0604020202020204" pitchFamily="34" charset="0"/>
              </a:rPr>
              <a:t>Eppur</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qualcosa</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si</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muove</a:t>
            </a:r>
            <a:r>
              <a:rPr lang="en-US" sz="2800" b="1" dirty="0">
                <a:latin typeface="Arial" panose="020B0604020202020204" pitchFamily="34" charset="0"/>
                <a:ea typeface="Helvetica Neue" panose="02000503000000020004" pitchFamily="2" charset="0"/>
                <a:cs typeface="Arial" panose="020B0604020202020204" pitchFamily="34" charset="0"/>
              </a:rPr>
              <a:t> pt. 3</a:t>
            </a:r>
          </a:p>
        </p:txBody>
      </p:sp>
    </p:spTree>
    <p:extLst>
      <p:ext uri="{BB962C8B-B14F-4D97-AF65-F5344CB8AC3E}">
        <p14:creationId xmlns:p14="http://schemas.microsoft.com/office/powerpoint/2010/main" val="3029143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581E2-B238-7364-DBFC-B16871C950B5}"/>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5C26046F-226B-BF5F-F035-3C3C028B710F}"/>
              </a:ext>
            </a:extLst>
          </p:cNvPr>
          <p:cNvPicPr>
            <a:picLocks noChangeAspect="1"/>
          </p:cNvPicPr>
          <p:nvPr/>
        </p:nvPicPr>
        <p:blipFill>
          <a:blip r:embed="rId2"/>
          <a:stretch>
            <a:fillRect/>
          </a:stretch>
        </p:blipFill>
        <p:spPr>
          <a:xfrm>
            <a:off x="377661" y="1377162"/>
            <a:ext cx="3724751" cy="5092880"/>
          </a:xfrm>
          <a:prstGeom prst="rect">
            <a:avLst/>
          </a:prstGeom>
        </p:spPr>
      </p:pic>
      <p:pic>
        <p:nvPicPr>
          <p:cNvPr id="10" name="Immagine 9">
            <a:extLst>
              <a:ext uri="{FF2B5EF4-FFF2-40B4-BE49-F238E27FC236}">
                <a16:creationId xmlns:a16="http://schemas.microsoft.com/office/drawing/2014/main" id="{2D41588D-B5A2-DEBE-3378-A361748D6FFC}"/>
              </a:ext>
            </a:extLst>
          </p:cNvPr>
          <p:cNvPicPr>
            <a:picLocks noChangeAspect="1"/>
          </p:cNvPicPr>
          <p:nvPr/>
        </p:nvPicPr>
        <p:blipFill>
          <a:blip r:embed="rId3"/>
          <a:stretch>
            <a:fillRect/>
          </a:stretch>
        </p:blipFill>
        <p:spPr>
          <a:xfrm>
            <a:off x="4227234" y="1529938"/>
            <a:ext cx="3744917" cy="4940104"/>
          </a:xfrm>
          <a:prstGeom prst="rect">
            <a:avLst/>
          </a:prstGeom>
        </p:spPr>
      </p:pic>
      <p:pic>
        <p:nvPicPr>
          <p:cNvPr id="11" name="Immagine 10">
            <a:extLst>
              <a:ext uri="{FF2B5EF4-FFF2-40B4-BE49-F238E27FC236}">
                <a16:creationId xmlns:a16="http://schemas.microsoft.com/office/drawing/2014/main" id="{FD7119A8-5B09-60CC-0AB1-06220FFF1E33}"/>
              </a:ext>
            </a:extLst>
          </p:cNvPr>
          <p:cNvPicPr>
            <a:picLocks noChangeAspect="1"/>
          </p:cNvPicPr>
          <p:nvPr/>
        </p:nvPicPr>
        <p:blipFill>
          <a:blip r:embed="rId4"/>
          <a:stretch>
            <a:fillRect/>
          </a:stretch>
        </p:blipFill>
        <p:spPr>
          <a:xfrm>
            <a:off x="4219601" y="1004210"/>
            <a:ext cx="3744917" cy="525729"/>
          </a:xfrm>
          <a:prstGeom prst="rect">
            <a:avLst/>
          </a:prstGeom>
        </p:spPr>
      </p:pic>
      <p:pic>
        <p:nvPicPr>
          <p:cNvPr id="12" name="Immagine 11">
            <a:extLst>
              <a:ext uri="{FF2B5EF4-FFF2-40B4-BE49-F238E27FC236}">
                <a16:creationId xmlns:a16="http://schemas.microsoft.com/office/drawing/2014/main" id="{1ED65C66-5587-C51F-ECEA-1CEB3AD92C25}"/>
              </a:ext>
            </a:extLst>
          </p:cNvPr>
          <p:cNvPicPr>
            <a:picLocks noChangeAspect="1"/>
          </p:cNvPicPr>
          <p:nvPr/>
        </p:nvPicPr>
        <p:blipFill>
          <a:blip r:embed="rId5"/>
          <a:stretch>
            <a:fillRect/>
          </a:stretch>
        </p:blipFill>
        <p:spPr>
          <a:xfrm>
            <a:off x="377662" y="1009823"/>
            <a:ext cx="3706470" cy="385644"/>
          </a:xfrm>
          <a:prstGeom prst="rect">
            <a:avLst/>
          </a:prstGeom>
        </p:spPr>
      </p:pic>
      <p:pic>
        <p:nvPicPr>
          <p:cNvPr id="13" name="Immagine 12">
            <a:extLst>
              <a:ext uri="{FF2B5EF4-FFF2-40B4-BE49-F238E27FC236}">
                <a16:creationId xmlns:a16="http://schemas.microsoft.com/office/drawing/2014/main" id="{F04B7F7C-64CC-A065-5327-109EAA8FC7AC}"/>
              </a:ext>
            </a:extLst>
          </p:cNvPr>
          <p:cNvPicPr>
            <a:picLocks noChangeAspect="1"/>
          </p:cNvPicPr>
          <p:nvPr/>
        </p:nvPicPr>
        <p:blipFill>
          <a:blip r:embed="rId6"/>
          <a:stretch>
            <a:fillRect/>
          </a:stretch>
        </p:blipFill>
        <p:spPr>
          <a:xfrm>
            <a:off x="8076807" y="1514440"/>
            <a:ext cx="3706470" cy="4422005"/>
          </a:xfrm>
          <a:prstGeom prst="rect">
            <a:avLst/>
          </a:prstGeom>
        </p:spPr>
      </p:pic>
      <p:pic>
        <p:nvPicPr>
          <p:cNvPr id="14" name="Immagine 13">
            <a:extLst>
              <a:ext uri="{FF2B5EF4-FFF2-40B4-BE49-F238E27FC236}">
                <a16:creationId xmlns:a16="http://schemas.microsoft.com/office/drawing/2014/main" id="{2A65F7A9-8921-9B08-F5F3-A0C89BCAA652}"/>
              </a:ext>
            </a:extLst>
          </p:cNvPr>
          <p:cNvPicPr>
            <a:picLocks noChangeAspect="1"/>
          </p:cNvPicPr>
          <p:nvPr/>
        </p:nvPicPr>
        <p:blipFill>
          <a:blip r:embed="rId7"/>
          <a:srcRect t="59017"/>
          <a:stretch/>
        </p:blipFill>
        <p:spPr>
          <a:xfrm>
            <a:off x="8076807" y="976020"/>
            <a:ext cx="3706470" cy="385644"/>
          </a:xfrm>
          <a:prstGeom prst="rect">
            <a:avLst/>
          </a:prstGeom>
        </p:spPr>
      </p:pic>
      <p:sp>
        <p:nvSpPr>
          <p:cNvPr id="2" name="Rettangolo 1">
            <a:extLst>
              <a:ext uri="{FF2B5EF4-FFF2-40B4-BE49-F238E27FC236}">
                <a16:creationId xmlns:a16="http://schemas.microsoft.com/office/drawing/2014/main" id="{FEB73346-3638-0C0E-53AA-DB5453A532AA}"/>
              </a:ext>
            </a:extLst>
          </p:cNvPr>
          <p:cNvSpPr/>
          <p:nvPr/>
        </p:nvSpPr>
        <p:spPr>
          <a:xfrm>
            <a:off x="377661" y="2262753"/>
            <a:ext cx="3724751" cy="4207289"/>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F983E7AE-2A34-4596-9CE4-0542BBF6000C}"/>
              </a:ext>
            </a:extLst>
          </p:cNvPr>
          <p:cNvSpPr/>
          <p:nvPr/>
        </p:nvSpPr>
        <p:spPr>
          <a:xfrm>
            <a:off x="4204170" y="2353146"/>
            <a:ext cx="3724751" cy="4207289"/>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80473878-B4C5-2CEF-79DB-625769EFDD3B}"/>
              </a:ext>
            </a:extLst>
          </p:cNvPr>
          <p:cNvSpPr/>
          <p:nvPr/>
        </p:nvSpPr>
        <p:spPr>
          <a:xfrm>
            <a:off x="8027530" y="2185262"/>
            <a:ext cx="3724751" cy="3903959"/>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A92C7870-8799-796F-F96F-82A34F58B01D}"/>
              </a:ext>
            </a:extLst>
          </p:cNvPr>
          <p:cNvSpPr txBox="1"/>
          <p:nvPr/>
        </p:nvSpPr>
        <p:spPr>
          <a:xfrm>
            <a:off x="0" y="6591160"/>
            <a:ext cx="4719562" cy="246221"/>
          </a:xfrm>
          <a:prstGeom prst="rect">
            <a:avLst/>
          </a:prstGeom>
          <a:noFill/>
        </p:spPr>
        <p:txBody>
          <a:bodyPr wrap="none" rtlCol="0">
            <a:spAutoFit/>
          </a:bodyPr>
          <a:lstStyle/>
          <a:p>
            <a:r>
              <a:rPr lang="it-IT" sz="1000" dirty="0">
                <a:latin typeface="Arial" panose="020B0604020202020204" pitchFamily="34" charset="0"/>
                <a:cs typeface="Arial" panose="020B0604020202020204" pitchFamily="34" charset="0"/>
              </a:rPr>
              <a:t>Loscalzo </a:t>
            </a:r>
            <a:r>
              <a:rPr lang="it-IT" sz="1000" dirty="0" err="1">
                <a:latin typeface="Arial" panose="020B0604020202020204" pitchFamily="34" charset="0"/>
                <a:cs typeface="Arial" panose="020B0604020202020204" pitchFamily="34" charset="0"/>
              </a:rPr>
              <a:t>J</a:t>
            </a:r>
            <a:r>
              <a:rPr lang="it-IT" sz="1000" dirty="0">
                <a:latin typeface="Arial" panose="020B0604020202020204" pitchFamily="34" charset="0"/>
                <a:cs typeface="Arial" panose="020B0604020202020204" pitchFamily="34" charset="0"/>
              </a:rPr>
              <a:t>. et al. </a:t>
            </a:r>
            <a:r>
              <a:rPr lang="it-IT" sz="1000" dirty="0" err="1">
                <a:latin typeface="Arial" panose="020B0604020202020204" pitchFamily="34" charset="0"/>
                <a:cs typeface="Arial" panose="020B0604020202020204" pitchFamily="34" charset="0"/>
              </a:rPr>
              <a:t>Harrison’s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principles</a:t>
            </a:r>
            <a:r>
              <a:rPr lang="it-IT" sz="1000" dirty="0">
                <a:latin typeface="Arial" panose="020B0604020202020204" pitchFamily="34" charset="0"/>
                <a:cs typeface="Arial" panose="020B0604020202020204" pitchFamily="34" charset="0"/>
              </a:rPr>
              <a:t> of </a:t>
            </a:r>
            <a:r>
              <a:rPr lang="it-IT" sz="1000" dirty="0" err="1">
                <a:latin typeface="Arial" panose="020B0604020202020204" pitchFamily="34" charset="0"/>
                <a:cs typeface="Arial" panose="020B0604020202020204" pitchFamily="34" charset="0"/>
              </a:rPr>
              <a:t>internal</a:t>
            </a:r>
            <a:r>
              <a:rPr lang="it-IT" sz="1000" dirty="0">
                <a:latin typeface="Arial" panose="020B0604020202020204" pitchFamily="34" charset="0"/>
                <a:cs typeface="Arial" panose="020B0604020202020204" pitchFamily="34" charset="0"/>
              </a:rPr>
              <a:t> medicine, 22nd ed. </a:t>
            </a:r>
            <a:r>
              <a:rPr lang="it-IT" sz="1000" dirty="0" err="1">
                <a:latin typeface="Arial" panose="020B0604020202020204" pitchFamily="34" charset="0"/>
                <a:cs typeface="Arial" panose="020B0604020202020204" pitchFamily="34" charset="0"/>
              </a:rPr>
              <a:t>McGrawHill</a:t>
            </a:r>
            <a:endParaRPr lang="it-IT" sz="1000" dirty="0">
              <a:latin typeface="Arial" panose="020B0604020202020204" pitchFamily="34" charset="0"/>
              <a:cs typeface="Arial" panose="020B0604020202020204" pitchFamily="34" charset="0"/>
            </a:endParaRPr>
          </a:p>
        </p:txBody>
      </p:sp>
      <p:sp>
        <p:nvSpPr>
          <p:cNvPr id="15" name="CasellaDiTesto 14">
            <a:extLst>
              <a:ext uri="{FF2B5EF4-FFF2-40B4-BE49-F238E27FC236}">
                <a16:creationId xmlns:a16="http://schemas.microsoft.com/office/drawing/2014/main" id="{1AC9B505-4FA4-BA56-8F05-8C4AAD81FB97}"/>
              </a:ext>
            </a:extLst>
          </p:cNvPr>
          <p:cNvSpPr txBox="1"/>
          <p:nvPr/>
        </p:nvSpPr>
        <p:spPr>
          <a:xfrm>
            <a:off x="364342" y="2586199"/>
            <a:ext cx="11598047" cy="369332"/>
          </a:xfrm>
          <a:prstGeom prst="rect">
            <a:avLst/>
          </a:prstGeom>
          <a:noFill/>
        </p:spPr>
        <p:txBody>
          <a:bodyPr wrap="none" rtlCol="0">
            <a:spAutoFit/>
          </a:bodyPr>
          <a:lstStyle/>
          <a:p>
            <a:r>
              <a:rPr lang="it-IT" b="1" dirty="0">
                <a:solidFill>
                  <a:srgbClr val="C00000"/>
                </a:solidFill>
                <a:latin typeface="Arial" panose="020B0604020202020204" pitchFamily="34" charset="0"/>
                <a:cs typeface="Arial" panose="020B0604020202020204" pitchFamily="34" charset="0"/>
              </a:rPr>
              <a:t>…</a:t>
            </a:r>
            <a:r>
              <a:rPr lang="it-IT" b="1" dirty="0" err="1">
                <a:solidFill>
                  <a:srgbClr val="C00000"/>
                </a:solidFill>
                <a:latin typeface="Arial" panose="020B0604020202020204" pitchFamily="34" charset="0"/>
                <a:cs typeface="Arial" panose="020B0604020202020204" pitchFamily="34" charset="0"/>
              </a:rPr>
              <a:t>but</a:t>
            </a:r>
            <a:r>
              <a:rPr lang="it-IT" b="1" dirty="0">
                <a:solidFill>
                  <a:srgbClr val="C00000"/>
                </a:solidFill>
                <a:latin typeface="Arial" panose="020B0604020202020204" pitchFamily="34" charset="0"/>
                <a:cs typeface="Arial" panose="020B0604020202020204" pitchFamily="34" charset="0"/>
              </a:rPr>
              <a:t> </a:t>
            </a:r>
            <a:r>
              <a:rPr lang="it-IT" b="1" dirty="0" err="1">
                <a:solidFill>
                  <a:srgbClr val="C00000"/>
                </a:solidFill>
                <a:latin typeface="Arial" panose="020B0604020202020204" pitchFamily="34" charset="0"/>
                <a:cs typeface="Arial" panose="020B0604020202020204" pitchFamily="34" charset="0"/>
              </a:rPr>
              <a:t>there</a:t>
            </a:r>
            <a:r>
              <a:rPr lang="it-IT" b="1" dirty="0">
                <a:solidFill>
                  <a:srgbClr val="C00000"/>
                </a:solidFill>
                <a:latin typeface="Arial" panose="020B0604020202020204" pitchFamily="34" charset="0"/>
                <a:cs typeface="Arial" panose="020B0604020202020204" pitchFamily="34" charset="0"/>
              </a:rPr>
              <a:t> </a:t>
            </a:r>
            <a:r>
              <a:rPr lang="it-IT" b="1" dirty="0" err="1">
                <a:solidFill>
                  <a:srgbClr val="C00000"/>
                </a:solidFill>
                <a:latin typeface="Arial" panose="020B0604020202020204" pitchFamily="34" charset="0"/>
                <a:cs typeface="Arial" panose="020B0604020202020204" pitchFamily="34" charset="0"/>
              </a:rPr>
              <a:t>is</a:t>
            </a:r>
            <a:r>
              <a:rPr lang="it-IT" b="1" dirty="0">
                <a:solidFill>
                  <a:srgbClr val="C00000"/>
                </a:solidFill>
                <a:latin typeface="Arial" panose="020B0604020202020204" pitchFamily="34" charset="0"/>
                <a:cs typeface="Arial" panose="020B0604020202020204" pitchFamily="34" charset="0"/>
              </a:rPr>
              <a:t> a </a:t>
            </a:r>
            <a:r>
              <a:rPr lang="it-IT" b="1" dirty="0" err="1">
                <a:solidFill>
                  <a:srgbClr val="C00000"/>
                </a:solidFill>
                <a:latin typeface="Arial" panose="020B0604020202020204" pitchFamily="34" charset="0"/>
                <a:cs typeface="Arial" panose="020B0604020202020204" pitchFamily="34" charset="0"/>
              </a:rPr>
              <a:t>substantial</a:t>
            </a:r>
            <a:r>
              <a:rPr lang="it-IT" b="1" dirty="0">
                <a:solidFill>
                  <a:srgbClr val="C00000"/>
                </a:solidFill>
                <a:latin typeface="Arial" panose="020B0604020202020204" pitchFamily="34" charset="0"/>
                <a:cs typeface="Arial" panose="020B0604020202020204" pitchFamily="34" charset="0"/>
              </a:rPr>
              <a:t> </a:t>
            </a:r>
            <a:r>
              <a:rPr lang="it-IT" b="1" dirty="0" err="1">
                <a:solidFill>
                  <a:srgbClr val="C00000"/>
                </a:solidFill>
                <a:latin typeface="Arial" panose="020B0604020202020204" pitchFamily="34" charset="0"/>
                <a:cs typeface="Arial" panose="020B0604020202020204" pitchFamily="34" charset="0"/>
              </a:rPr>
              <a:t>overlap</a:t>
            </a:r>
            <a:r>
              <a:rPr lang="it-IT" b="1" dirty="0">
                <a:solidFill>
                  <a:srgbClr val="C00000"/>
                </a:solidFill>
                <a:latin typeface="Arial" panose="020B0604020202020204" pitchFamily="34" charset="0"/>
                <a:cs typeface="Arial" panose="020B0604020202020204" pitchFamily="34" charset="0"/>
              </a:rPr>
              <a:t>/</a:t>
            </a:r>
            <a:r>
              <a:rPr lang="it-IT" b="1" dirty="0" err="1">
                <a:solidFill>
                  <a:srgbClr val="C00000"/>
                </a:solidFill>
                <a:latin typeface="Arial" panose="020B0604020202020204" pitchFamily="34" charset="0"/>
                <a:cs typeface="Arial" panose="020B0604020202020204" pitchFamily="34" charset="0"/>
              </a:rPr>
              <a:t>causality</a:t>
            </a:r>
            <a:r>
              <a:rPr lang="it-IT" b="1" dirty="0">
                <a:solidFill>
                  <a:srgbClr val="C00000"/>
                </a:solidFill>
                <a:latin typeface="Arial" panose="020B0604020202020204" pitchFamily="34" charset="0"/>
                <a:cs typeface="Arial" panose="020B0604020202020204" pitchFamily="34" charset="0"/>
              </a:rPr>
              <a:t> </a:t>
            </a:r>
            <a:r>
              <a:rPr lang="it-IT" b="1" dirty="0" err="1">
                <a:solidFill>
                  <a:srgbClr val="C00000"/>
                </a:solidFill>
                <a:latin typeface="Arial" panose="020B0604020202020204" pitchFamily="34" charset="0"/>
                <a:cs typeface="Arial" panose="020B0604020202020204" pitchFamily="34" charset="0"/>
              </a:rPr>
              <a:t>between</a:t>
            </a:r>
            <a:r>
              <a:rPr lang="it-IT" b="1" dirty="0">
                <a:solidFill>
                  <a:srgbClr val="C00000"/>
                </a:solidFill>
                <a:latin typeface="Arial" panose="020B0604020202020204" pitchFamily="34" charset="0"/>
                <a:cs typeface="Arial" panose="020B0604020202020204" pitchFamily="34" charset="0"/>
              </a:rPr>
              <a:t> </a:t>
            </a:r>
            <a:r>
              <a:rPr lang="it-IT" b="1" dirty="0" err="1">
                <a:solidFill>
                  <a:srgbClr val="C00000"/>
                </a:solidFill>
                <a:latin typeface="Arial" panose="020B0604020202020204" pitchFamily="34" charset="0"/>
                <a:cs typeface="Arial" panose="020B0604020202020204" pitchFamily="34" charset="0"/>
              </a:rPr>
              <a:t>conditions</a:t>
            </a:r>
            <a:r>
              <a:rPr lang="it-IT" b="1" dirty="0">
                <a:solidFill>
                  <a:srgbClr val="C00000"/>
                </a:solidFill>
                <a:latin typeface="Arial" panose="020B0604020202020204" pitchFamily="34" charset="0"/>
                <a:cs typeface="Arial" panose="020B0604020202020204" pitchFamily="34" charset="0"/>
              </a:rPr>
              <a:t> </a:t>
            </a:r>
            <a:r>
              <a:rPr lang="it-IT" b="1" dirty="0" err="1">
                <a:solidFill>
                  <a:srgbClr val="C00000"/>
                </a:solidFill>
                <a:latin typeface="Arial" panose="020B0604020202020204" pitchFamily="34" charset="0"/>
                <a:cs typeface="Arial" panose="020B0604020202020204" pitchFamily="34" charset="0"/>
              </a:rPr>
              <a:t>that</a:t>
            </a:r>
            <a:r>
              <a:rPr lang="it-IT" b="1" dirty="0">
                <a:solidFill>
                  <a:srgbClr val="C00000"/>
                </a:solidFill>
                <a:latin typeface="Arial" panose="020B0604020202020204" pitchFamily="34" charset="0"/>
                <a:cs typeface="Arial" panose="020B0604020202020204" pitchFamily="34" charset="0"/>
              </a:rPr>
              <a:t> </a:t>
            </a:r>
            <a:r>
              <a:rPr lang="it-IT" b="1" dirty="0" err="1">
                <a:solidFill>
                  <a:srgbClr val="C00000"/>
                </a:solidFill>
                <a:latin typeface="Arial" panose="020B0604020202020204" pitchFamily="34" charset="0"/>
                <a:cs typeface="Arial" panose="020B0604020202020204" pitchFamily="34" charset="0"/>
              </a:rPr>
              <a:t>we</a:t>
            </a:r>
            <a:r>
              <a:rPr lang="it-IT" b="1" dirty="0">
                <a:solidFill>
                  <a:srgbClr val="C00000"/>
                </a:solidFill>
                <a:latin typeface="Arial" panose="020B0604020202020204" pitchFamily="34" charset="0"/>
                <a:cs typeface="Arial" panose="020B0604020202020204" pitchFamily="34" charset="0"/>
              </a:rPr>
              <a:t> </a:t>
            </a:r>
            <a:r>
              <a:rPr lang="it-IT" b="1" dirty="0" err="1">
                <a:solidFill>
                  <a:srgbClr val="C00000"/>
                </a:solidFill>
                <a:latin typeface="Arial" panose="020B0604020202020204" pitchFamily="34" charset="0"/>
                <a:cs typeface="Arial" panose="020B0604020202020204" pitchFamily="34" charset="0"/>
              </a:rPr>
              <a:t>acknowledge</a:t>
            </a:r>
            <a:r>
              <a:rPr lang="it-IT" b="1" dirty="0">
                <a:solidFill>
                  <a:srgbClr val="C00000"/>
                </a:solidFill>
                <a:latin typeface="Arial" panose="020B0604020202020204" pitchFamily="34" charset="0"/>
                <a:cs typeface="Arial" panose="020B0604020202020204" pitchFamily="34" charset="0"/>
              </a:rPr>
              <a:t> </a:t>
            </a:r>
            <a:r>
              <a:rPr lang="it-IT" b="1" dirty="0" err="1">
                <a:solidFill>
                  <a:srgbClr val="C00000"/>
                </a:solidFill>
                <a:latin typeface="Arial" panose="020B0604020202020204" pitchFamily="34" charset="0"/>
                <a:cs typeface="Arial" panose="020B0604020202020204" pitchFamily="34" charset="0"/>
              </a:rPr>
              <a:t>as</a:t>
            </a:r>
            <a:r>
              <a:rPr lang="it-IT" b="1" dirty="0">
                <a:solidFill>
                  <a:srgbClr val="C00000"/>
                </a:solidFill>
                <a:latin typeface="Arial" panose="020B0604020202020204" pitchFamily="34" charset="0"/>
                <a:cs typeface="Arial" panose="020B0604020202020204" pitchFamily="34" charset="0"/>
              </a:rPr>
              <a:t> separate </a:t>
            </a:r>
            <a:r>
              <a:rPr lang="it-IT" b="1" dirty="0" err="1">
                <a:solidFill>
                  <a:srgbClr val="C00000"/>
                </a:solidFill>
                <a:latin typeface="Arial" panose="020B0604020202020204" pitchFamily="34" charset="0"/>
                <a:cs typeface="Arial" panose="020B0604020202020204" pitchFamily="34" charset="0"/>
              </a:rPr>
              <a:t>ones</a:t>
            </a:r>
            <a:endParaRPr lang="it-IT" b="1" dirty="0">
              <a:solidFill>
                <a:srgbClr val="C00000"/>
              </a:solidFill>
              <a:latin typeface="Arial" panose="020B0604020202020204" pitchFamily="34" charset="0"/>
              <a:cs typeface="Arial" panose="020B0604020202020204" pitchFamily="34" charset="0"/>
            </a:endParaRPr>
          </a:p>
        </p:txBody>
      </p:sp>
      <p:pic>
        <p:nvPicPr>
          <p:cNvPr id="22" name="Immagine 21">
            <a:extLst>
              <a:ext uri="{FF2B5EF4-FFF2-40B4-BE49-F238E27FC236}">
                <a16:creationId xmlns:a16="http://schemas.microsoft.com/office/drawing/2014/main" id="{90832178-C2ED-1721-D2FE-B0DA4E348262}"/>
              </a:ext>
            </a:extLst>
          </p:cNvPr>
          <p:cNvPicPr>
            <a:picLocks noChangeAspect="1"/>
          </p:cNvPicPr>
          <p:nvPr/>
        </p:nvPicPr>
        <p:blipFill>
          <a:blip r:embed="rId8"/>
          <a:stretch>
            <a:fillRect/>
          </a:stretch>
        </p:blipFill>
        <p:spPr>
          <a:xfrm>
            <a:off x="2696364" y="3278976"/>
            <a:ext cx="6047610" cy="2631988"/>
          </a:xfrm>
          <a:prstGeom prst="rect">
            <a:avLst/>
          </a:prstGeom>
        </p:spPr>
      </p:pic>
      <p:sp>
        <p:nvSpPr>
          <p:cNvPr id="16" name="Title 1">
            <a:extLst>
              <a:ext uri="{FF2B5EF4-FFF2-40B4-BE49-F238E27FC236}">
                <a16:creationId xmlns:a16="http://schemas.microsoft.com/office/drawing/2014/main" id="{A1D4545C-161D-9937-2A66-88BEBB325472}"/>
              </a:ext>
            </a:extLst>
          </p:cNvPr>
          <p:cNvSpPr txBox="1">
            <a:spLocks/>
          </p:cNvSpPr>
          <p:nvPr/>
        </p:nvSpPr>
        <p:spPr>
          <a:xfrm>
            <a:off x="148728" y="136426"/>
            <a:ext cx="11894543" cy="539077"/>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ea typeface="Helvetica Neue" panose="02000503000000020004" pitchFamily="2" charset="0"/>
                <a:cs typeface="Arial" panose="020B0604020202020204" pitchFamily="34" charset="0"/>
              </a:rPr>
              <a:t>Una </a:t>
            </a:r>
            <a:r>
              <a:rPr lang="en-US" sz="2800" b="1" dirty="0" err="1">
                <a:latin typeface="Arial" panose="020B0604020202020204" pitchFamily="34" charset="0"/>
                <a:ea typeface="Helvetica Neue" panose="02000503000000020004" pitchFamily="2" charset="0"/>
                <a:cs typeface="Arial" panose="020B0604020202020204" pitchFamily="34" charset="0"/>
              </a:rPr>
              <a:t>parte</a:t>
            </a:r>
            <a:r>
              <a:rPr lang="en-US" sz="2800" b="1" dirty="0">
                <a:latin typeface="Arial" panose="020B0604020202020204" pitchFamily="34" charset="0"/>
                <a:ea typeface="Helvetica Neue" panose="02000503000000020004" pitchFamily="2" charset="0"/>
                <a:cs typeface="Arial" panose="020B0604020202020204" pitchFamily="34" charset="0"/>
              </a:rPr>
              <a:t> del </a:t>
            </a:r>
            <a:r>
              <a:rPr lang="en-US" sz="2800" b="1" dirty="0" err="1">
                <a:latin typeface="Arial" panose="020B0604020202020204" pitchFamily="34" charset="0"/>
                <a:ea typeface="Helvetica Neue" panose="02000503000000020004" pitchFamily="2" charset="0"/>
                <a:cs typeface="Arial" panose="020B0604020202020204" pitchFamily="34" charset="0"/>
              </a:rPr>
              <a:t>problema</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è</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culturale</a:t>
            </a:r>
            <a:endParaRPr lang="en-US" sz="2800" b="1" dirty="0">
              <a:latin typeface="Arial" panose="020B0604020202020204" pitchFamily="34" charset="0"/>
              <a:ea typeface="Helvetica Neue" panose="02000503000000020004" pitchFamily="2" charset="0"/>
              <a:cs typeface="Arial" panose="020B0604020202020204" pitchFamily="34" charset="0"/>
            </a:endParaRPr>
          </a:p>
        </p:txBody>
      </p:sp>
      <p:pic>
        <p:nvPicPr>
          <p:cNvPr id="8" name="Immagine 7">
            <a:extLst>
              <a:ext uri="{FF2B5EF4-FFF2-40B4-BE49-F238E27FC236}">
                <a16:creationId xmlns:a16="http://schemas.microsoft.com/office/drawing/2014/main" id="{47F11BD3-81FD-FEB2-00C9-94A76B574342}"/>
              </a:ext>
            </a:extLst>
          </p:cNvPr>
          <p:cNvPicPr/>
          <p:nvPr/>
        </p:nvPicPr>
        <p:blipFill rotWithShape="1">
          <a:blip r:embed="rId9">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18" name="Immagine 17" descr="Immagine che contiene verde, cibo, parcheggiato&#10;&#10;Descrizione generata automaticamente">
            <a:extLst>
              <a:ext uri="{FF2B5EF4-FFF2-40B4-BE49-F238E27FC236}">
                <a16:creationId xmlns:a16="http://schemas.microsoft.com/office/drawing/2014/main" id="{D77CF7F4-A403-9142-B231-59B8EB08822C}"/>
              </a:ext>
            </a:extLst>
          </p:cNvPr>
          <p:cNvPicPr>
            <a:picLocks noChangeAspect="1"/>
          </p:cNvPicPr>
          <p:nvPr/>
        </p:nvPicPr>
        <p:blipFill>
          <a:blip r:embed="rId10"/>
          <a:stretch>
            <a:fillRect/>
          </a:stretch>
        </p:blipFill>
        <p:spPr>
          <a:xfrm>
            <a:off x="9684224" y="6314049"/>
            <a:ext cx="1145573" cy="477322"/>
          </a:xfrm>
          <a:prstGeom prst="rect">
            <a:avLst/>
          </a:prstGeom>
        </p:spPr>
      </p:pic>
      <p:pic>
        <p:nvPicPr>
          <p:cNvPr id="19" name="Immagine 18">
            <a:extLst>
              <a:ext uri="{FF2B5EF4-FFF2-40B4-BE49-F238E27FC236}">
                <a16:creationId xmlns:a16="http://schemas.microsoft.com/office/drawing/2014/main" id="{C7695AC5-69A0-08DE-D406-2D5FA98DB1CE}"/>
              </a:ext>
            </a:extLst>
          </p:cNvPr>
          <p:cNvPicPr>
            <a:picLocks noChangeAspect="1"/>
          </p:cNvPicPr>
          <p:nvPr/>
        </p:nvPicPr>
        <p:blipFill rotWithShape="1">
          <a:blip r:embed="rId11"/>
          <a:srcRect l="-1" t="30458" r="72824" b="24530"/>
          <a:stretch/>
        </p:blipFill>
        <p:spPr>
          <a:xfrm>
            <a:off x="6972819" y="6325307"/>
            <a:ext cx="2572706" cy="466064"/>
          </a:xfrm>
          <a:prstGeom prst="rect">
            <a:avLst/>
          </a:prstGeom>
        </p:spPr>
      </p:pic>
    </p:spTree>
    <p:extLst>
      <p:ext uri="{BB962C8B-B14F-4D97-AF65-F5344CB8AC3E}">
        <p14:creationId xmlns:p14="http://schemas.microsoft.com/office/powerpoint/2010/main" val="871989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9404F-3033-5D9B-5452-E22008914878}"/>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98219CA2-01A5-14D2-C120-F61BF97AFB9D}"/>
              </a:ext>
            </a:extLst>
          </p:cNvPr>
          <p:cNvSpPr txBox="1"/>
          <p:nvPr/>
        </p:nvSpPr>
        <p:spPr>
          <a:xfrm>
            <a:off x="148728" y="1302963"/>
            <a:ext cx="4381708" cy="3266920"/>
          </a:xfrm>
          <a:prstGeom prst="rect">
            <a:avLst/>
          </a:prstGeom>
          <a:noFill/>
        </p:spPr>
        <p:txBody>
          <a:bodyPr wrap="square">
            <a:spAutoFit/>
          </a:bodyPr>
          <a:lstStyle/>
          <a:p>
            <a:pPr>
              <a:lnSpc>
                <a:spcPct val="150000"/>
              </a:lnSpc>
            </a:pPr>
            <a:r>
              <a:rPr lang="it-IT" sz="2000" b="1" dirty="0">
                <a:solidFill>
                  <a:srgbClr val="C00000"/>
                </a:solidFill>
                <a:latin typeface="Arial" panose="020B0604020202020204" pitchFamily="34" charset="0"/>
                <a:cs typeface="Arial" panose="020B0604020202020204" pitchFamily="34" charset="0"/>
              </a:rPr>
              <a:t>The </a:t>
            </a:r>
            <a:r>
              <a:rPr lang="it-IT" sz="2000" b="1" dirty="0" err="1">
                <a:solidFill>
                  <a:srgbClr val="C00000"/>
                </a:solidFill>
                <a:latin typeface="Arial" panose="020B0604020202020204" pitchFamily="34" charset="0"/>
                <a:cs typeface="Arial" panose="020B0604020202020204" pitchFamily="34" charset="0"/>
              </a:rPr>
              <a:t>most</a:t>
            </a:r>
            <a:r>
              <a:rPr lang="it-IT" sz="2000" b="1" dirty="0">
                <a:solidFill>
                  <a:srgbClr val="C00000"/>
                </a:solidFill>
                <a:latin typeface="Arial" panose="020B0604020202020204" pitchFamily="34" charset="0"/>
                <a:cs typeface="Arial" panose="020B0604020202020204" pitchFamily="34" charset="0"/>
              </a:rPr>
              <a:t> common </a:t>
            </a:r>
            <a:r>
              <a:rPr lang="it-IT" sz="2000" b="1" dirty="0" err="1">
                <a:solidFill>
                  <a:srgbClr val="C00000"/>
                </a:solidFill>
                <a:latin typeface="Arial" panose="020B0604020202020204" pitchFamily="34" charset="0"/>
                <a:cs typeface="Arial" panose="020B0604020202020204" pitchFamily="34" charset="0"/>
              </a:rPr>
              <a:t>infectious</a:t>
            </a:r>
            <a:r>
              <a:rPr lang="it-IT" sz="2000" b="1" dirty="0">
                <a:solidFill>
                  <a:srgbClr val="C00000"/>
                </a:solidFill>
                <a:latin typeface="Arial" panose="020B0604020202020204" pitchFamily="34" charset="0"/>
                <a:cs typeface="Arial" panose="020B0604020202020204" pitchFamily="34" charset="0"/>
              </a:rPr>
              <a:t> source of </a:t>
            </a:r>
            <a:r>
              <a:rPr lang="it-IT" sz="2000" b="1" dirty="0" err="1">
                <a:solidFill>
                  <a:srgbClr val="C00000"/>
                </a:solidFill>
                <a:latin typeface="Arial" panose="020B0604020202020204" pitchFamily="34" charset="0"/>
                <a:cs typeface="Arial" panose="020B0604020202020204" pitchFamily="34" charset="0"/>
              </a:rPr>
              <a:t>sepsis</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among</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patients</a:t>
            </a:r>
            <a:r>
              <a:rPr lang="it-IT" sz="2000" dirty="0">
                <a:latin typeface="Arial" panose="020B0604020202020204" pitchFamily="34" charset="0"/>
                <a:cs typeface="Arial" panose="020B0604020202020204" pitchFamily="34" charset="0"/>
              </a:rPr>
              <a:t> in </a:t>
            </a:r>
            <a:r>
              <a:rPr lang="it-IT" sz="2000" dirty="0" err="1">
                <a:latin typeface="Arial" panose="020B0604020202020204" pitchFamily="34" charset="0"/>
                <a:cs typeface="Arial" panose="020B0604020202020204" pitchFamily="34" charset="0"/>
              </a:rPr>
              <a:t>whom</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sepsis</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was</a:t>
            </a:r>
            <a:r>
              <a:rPr lang="it-IT" sz="2000" dirty="0">
                <a:latin typeface="Arial" panose="020B0604020202020204" pitchFamily="34" charset="0"/>
                <a:cs typeface="Arial" panose="020B0604020202020204" pitchFamily="34" charset="0"/>
              </a:rPr>
              <a:t> the immediate cause of </a:t>
            </a:r>
            <a:r>
              <a:rPr lang="it-IT" sz="2000" dirty="0" err="1">
                <a:latin typeface="Arial" panose="020B0604020202020204" pitchFamily="34" charset="0"/>
                <a:cs typeface="Arial" panose="020B0604020202020204" pitchFamily="34" charset="0"/>
              </a:rPr>
              <a:t>death</a:t>
            </a:r>
            <a:r>
              <a:rPr lang="it-IT" sz="2000" dirty="0">
                <a:latin typeface="Arial" panose="020B0604020202020204" pitchFamily="34" charset="0"/>
                <a:cs typeface="Arial" panose="020B0604020202020204" pitchFamily="34" charset="0"/>
              </a:rPr>
              <a:t> </a:t>
            </a:r>
            <a:r>
              <a:rPr lang="it-IT" sz="2000" b="1" dirty="0" err="1">
                <a:solidFill>
                  <a:srgbClr val="C00000"/>
                </a:solidFill>
                <a:latin typeface="Arial" panose="020B0604020202020204" pitchFamily="34" charset="0"/>
                <a:cs typeface="Arial" panose="020B0604020202020204" pitchFamily="34" charset="0"/>
              </a:rPr>
              <a:t>was</a:t>
            </a:r>
            <a:r>
              <a:rPr lang="it-IT" sz="2000" b="1" dirty="0">
                <a:solidFill>
                  <a:srgbClr val="C00000"/>
                </a:solidFill>
                <a:latin typeface="Arial" panose="020B0604020202020204" pitchFamily="34" charset="0"/>
                <a:cs typeface="Arial" panose="020B0604020202020204" pitchFamily="34" charset="0"/>
              </a:rPr>
              <a:t> pneumonia (100 of 198, 50.5%)</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followed</a:t>
            </a:r>
            <a:r>
              <a:rPr lang="it-IT" sz="2000" dirty="0">
                <a:latin typeface="Arial" panose="020B0604020202020204" pitchFamily="34" charset="0"/>
                <a:cs typeface="Arial" panose="020B0604020202020204" pitchFamily="34" charset="0"/>
              </a:rPr>
              <a:t> by intra-</a:t>
            </a:r>
            <a:r>
              <a:rPr lang="it-IT" sz="2000" dirty="0" err="1">
                <a:latin typeface="Arial" panose="020B0604020202020204" pitchFamily="34" charset="0"/>
                <a:cs typeface="Arial" panose="020B0604020202020204" pitchFamily="34" charset="0"/>
              </a:rPr>
              <a:t>abdominal</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infections</a:t>
            </a:r>
            <a:r>
              <a:rPr lang="it-IT" sz="2000" dirty="0">
                <a:latin typeface="Arial" panose="020B0604020202020204" pitchFamily="34" charset="0"/>
                <a:cs typeface="Arial" panose="020B0604020202020204" pitchFamily="34" charset="0"/>
              </a:rPr>
              <a:t> and </a:t>
            </a:r>
            <a:r>
              <a:rPr lang="it-IT" sz="2000" dirty="0" err="1">
                <a:latin typeface="Arial" panose="020B0604020202020204" pitchFamily="34" charset="0"/>
                <a:cs typeface="Arial" panose="020B0604020202020204" pitchFamily="34" charset="0"/>
              </a:rPr>
              <a:t>endovascular</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infections</a:t>
            </a:r>
            <a:r>
              <a:rPr lang="it-IT" sz="2000" dirty="0">
                <a:latin typeface="Arial" panose="020B0604020202020204" pitchFamily="34" charset="0"/>
                <a:cs typeface="Arial" panose="020B0604020202020204" pitchFamily="34" charset="0"/>
              </a:rPr>
              <a:t>.</a:t>
            </a:r>
          </a:p>
        </p:txBody>
      </p:sp>
      <p:pic>
        <p:nvPicPr>
          <p:cNvPr id="7" name="Immagine 6">
            <a:extLst>
              <a:ext uri="{FF2B5EF4-FFF2-40B4-BE49-F238E27FC236}">
                <a16:creationId xmlns:a16="http://schemas.microsoft.com/office/drawing/2014/main" id="{0F581D53-3F90-F874-3992-0135F87D5CF0}"/>
              </a:ext>
            </a:extLst>
          </p:cNvPr>
          <p:cNvPicPr>
            <a:picLocks noChangeAspect="1"/>
          </p:cNvPicPr>
          <p:nvPr/>
        </p:nvPicPr>
        <p:blipFill>
          <a:blip r:embed="rId3"/>
          <a:stretch>
            <a:fillRect/>
          </a:stretch>
        </p:blipFill>
        <p:spPr>
          <a:xfrm>
            <a:off x="74223" y="5197343"/>
            <a:ext cx="4830286" cy="1602545"/>
          </a:xfrm>
          <a:prstGeom prst="rect">
            <a:avLst/>
          </a:prstGeom>
        </p:spPr>
      </p:pic>
      <p:pic>
        <p:nvPicPr>
          <p:cNvPr id="10" name="Immagine 9" descr="Immagine che contiene testo, schermata, diagramma, linea&#10;&#10;Il contenuto generato dall'IA potrebbe non essere corretto.">
            <a:extLst>
              <a:ext uri="{FF2B5EF4-FFF2-40B4-BE49-F238E27FC236}">
                <a16:creationId xmlns:a16="http://schemas.microsoft.com/office/drawing/2014/main" id="{5CEEC474-ECE1-1267-FA2C-C0FC5336ED05}"/>
              </a:ext>
            </a:extLst>
          </p:cNvPr>
          <p:cNvPicPr>
            <a:picLocks noChangeAspect="1"/>
          </p:cNvPicPr>
          <p:nvPr/>
        </p:nvPicPr>
        <p:blipFill>
          <a:blip r:embed="rId4"/>
          <a:stretch>
            <a:fillRect/>
          </a:stretch>
        </p:blipFill>
        <p:spPr>
          <a:xfrm>
            <a:off x="4941313" y="1251235"/>
            <a:ext cx="7076619" cy="4385510"/>
          </a:xfrm>
          <a:prstGeom prst="rect">
            <a:avLst/>
          </a:prstGeom>
        </p:spPr>
      </p:pic>
      <p:pic>
        <p:nvPicPr>
          <p:cNvPr id="3" name="Immagine 2">
            <a:extLst>
              <a:ext uri="{FF2B5EF4-FFF2-40B4-BE49-F238E27FC236}">
                <a16:creationId xmlns:a16="http://schemas.microsoft.com/office/drawing/2014/main" id="{88B0673F-9054-5CAE-EB1D-A04455A77EB4}"/>
              </a:ext>
            </a:extLst>
          </p:cNvPr>
          <p:cNvPicPr/>
          <p:nvPr/>
        </p:nvPicPr>
        <p:blipFill rotWithShape="1">
          <a:blip r:embed="rId5">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8" name="Immagine 7" descr="Immagine che contiene verde, cibo, parcheggiato&#10;&#10;Descrizione generata automaticamente">
            <a:extLst>
              <a:ext uri="{FF2B5EF4-FFF2-40B4-BE49-F238E27FC236}">
                <a16:creationId xmlns:a16="http://schemas.microsoft.com/office/drawing/2014/main" id="{3498496E-A5CD-AC93-2538-31F4B06FB17A}"/>
              </a:ext>
            </a:extLst>
          </p:cNvPr>
          <p:cNvPicPr>
            <a:picLocks noChangeAspect="1"/>
          </p:cNvPicPr>
          <p:nvPr/>
        </p:nvPicPr>
        <p:blipFill>
          <a:blip r:embed="rId6"/>
          <a:stretch>
            <a:fillRect/>
          </a:stretch>
        </p:blipFill>
        <p:spPr>
          <a:xfrm>
            <a:off x="9684224" y="6314049"/>
            <a:ext cx="1145573" cy="477322"/>
          </a:xfrm>
          <a:prstGeom prst="rect">
            <a:avLst/>
          </a:prstGeom>
        </p:spPr>
      </p:pic>
      <p:pic>
        <p:nvPicPr>
          <p:cNvPr id="9" name="Immagine 8">
            <a:extLst>
              <a:ext uri="{FF2B5EF4-FFF2-40B4-BE49-F238E27FC236}">
                <a16:creationId xmlns:a16="http://schemas.microsoft.com/office/drawing/2014/main" id="{6678CE37-5F86-5D49-C811-2C9018E4325D}"/>
              </a:ext>
            </a:extLst>
          </p:cNvPr>
          <p:cNvPicPr>
            <a:picLocks noChangeAspect="1"/>
          </p:cNvPicPr>
          <p:nvPr/>
        </p:nvPicPr>
        <p:blipFill rotWithShape="1">
          <a:blip r:embed="rId7"/>
          <a:srcRect l="-1" t="30458" r="72824" b="24530"/>
          <a:stretch/>
        </p:blipFill>
        <p:spPr>
          <a:xfrm>
            <a:off x="6972819" y="6325307"/>
            <a:ext cx="2572706" cy="466064"/>
          </a:xfrm>
          <a:prstGeom prst="rect">
            <a:avLst/>
          </a:prstGeom>
        </p:spPr>
      </p:pic>
      <p:sp>
        <p:nvSpPr>
          <p:cNvPr id="2" name="Title 1">
            <a:extLst>
              <a:ext uri="{FF2B5EF4-FFF2-40B4-BE49-F238E27FC236}">
                <a16:creationId xmlns:a16="http://schemas.microsoft.com/office/drawing/2014/main" id="{3D8EB6BC-643D-757F-6F8B-CA17C7E4E5A7}"/>
              </a:ext>
            </a:extLst>
          </p:cNvPr>
          <p:cNvSpPr txBox="1">
            <a:spLocks/>
          </p:cNvSpPr>
          <p:nvPr/>
        </p:nvSpPr>
        <p:spPr>
          <a:xfrm>
            <a:off x="148728" y="136426"/>
            <a:ext cx="11894543" cy="539077"/>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ea typeface="Helvetica Neue" panose="02000503000000020004" pitchFamily="2" charset="0"/>
                <a:cs typeface="Arial" panose="020B0604020202020204" pitchFamily="34" charset="0"/>
              </a:rPr>
              <a:t>1. La </a:t>
            </a:r>
            <a:r>
              <a:rPr lang="en-US" sz="2800" b="1" dirty="0" err="1">
                <a:latin typeface="Arial" panose="020B0604020202020204" pitchFamily="34" charset="0"/>
                <a:ea typeface="Helvetica Neue" panose="02000503000000020004" pitchFamily="2" charset="0"/>
                <a:cs typeface="Arial" panose="020B0604020202020204" pitchFamily="34" charset="0"/>
              </a:rPr>
              <a:t>polmonite</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è</a:t>
            </a:r>
            <a:r>
              <a:rPr lang="en-US" sz="2800" b="1" dirty="0">
                <a:latin typeface="Arial" panose="020B0604020202020204" pitchFamily="34" charset="0"/>
                <a:ea typeface="Helvetica Neue" panose="02000503000000020004" pitchFamily="2" charset="0"/>
                <a:cs typeface="Arial" panose="020B0604020202020204" pitchFamily="34" charset="0"/>
              </a:rPr>
              <a:t> la causa </a:t>
            </a:r>
            <a:r>
              <a:rPr lang="en-US" sz="2800" b="1" dirty="0" err="1">
                <a:latin typeface="Arial" panose="020B0604020202020204" pitchFamily="34" charset="0"/>
                <a:ea typeface="Helvetica Neue" panose="02000503000000020004" pitchFamily="2" charset="0"/>
                <a:cs typeface="Arial" panose="020B0604020202020204" pitchFamily="34" charset="0"/>
              </a:rPr>
              <a:t>più</a:t>
            </a:r>
            <a:r>
              <a:rPr lang="en-US" sz="2800" b="1" dirty="0">
                <a:latin typeface="Arial" panose="020B0604020202020204" pitchFamily="34" charset="0"/>
                <a:ea typeface="Helvetica Neue" panose="02000503000000020004" pitchFamily="2" charset="0"/>
                <a:cs typeface="Arial" panose="020B0604020202020204" pitchFamily="34" charset="0"/>
              </a:rPr>
              <a:t> commune di </a:t>
            </a:r>
            <a:r>
              <a:rPr lang="en-US" sz="2800" b="1" dirty="0" err="1">
                <a:latin typeface="Arial" panose="020B0604020202020204" pitchFamily="34" charset="0"/>
                <a:ea typeface="Helvetica Neue" panose="02000503000000020004" pitchFamily="2" charset="0"/>
                <a:cs typeface="Arial" panose="020B0604020202020204" pitchFamily="34" charset="0"/>
              </a:rPr>
              <a:t>sepsi</a:t>
            </a:r>
            <a:endParaRPr lang="en-US" sz="2800" b="1"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446686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5DB8B-6970-3C36-932C-716220302D84}"/>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D414EF1C-4105-C84F-7684-12C954E0ED71}"/>
              </a:ext>
            </a:extLst>
          </p:cNvPr>
          <p:cNvSpPr txBox="1"/>
          <p:nvPr/>
        </p:nvSpPr>
        <p:spPr>
          <a:xfrm>
            <a:off x="0" y="5792090"/>
            <a:ext cx="7046259" cy="1015663"/>
          </a:xfrm>
          <a:prstGeom prst="rect">
            <a:avLst/>
          </a:prstGeom>
          <a:noFill/>
        </p:spPr>
        <p:txBody>
          <a:bodyPr wrap="square" rtlCol="0">
            <a:spAutoFit/>
          </a:bodyPr>
          <a:lstStyle/>
          <a:p>
            <a:r>
              <a:rPr lang="it-IT" sz="1000" dirty="0">
                <a:latin typeface="Arial" panose="020B0604020202020204" pitchFamily="34" charset="0"/>
                <a:cs typeface="Arial" panose="020B0604020202020204" pitchFamily="34" charset="0"/>
              </a:rPr>
              <a:t>1. Bellani G, et al. </a:t>
            </a:r>
            <a:r>
              <a:rPr lang="it-IT" sz="1000" dirty="0" err="1">
                <a:latin typeface="Arial" panose="020B0604020202020204" pitchFamily="34" charset="0"/>
                <a:cs typeface="Arial" panose="020B0604020202020204" pitchFamily="34" charset="0"/>
              </a:rPr>
              <a:t>Epidemiology</a:t>
            </a:r>
            <a:r>
              <a:rPr lang="it-IT" sz="1000" dirty="0">
                <a:latin typeface="Arial" panose="020B0604020202020204" pitchFamily="34" charset="0"/>
                <a:cs typeface="Arial" panose="020B0604020202020204" pitchFamily="34" charset="0"/>
              </a:rPr>
              <a:t>, patterns of care, and </a:t>
            </a:r>
            <a:r>
              <a:rPr lang="it-IT" sz="1000" dirty="0" err="1">
                <a:latin typeface="Arial" panose="020B0604020202020204" pitchFamily="34" charset="0"/>
                <a:cs typeface="Arial" panose="020B0604020202020204" pitchFamily="34" charset="0"/>
              </a:rPr>
              <a:t>mortality</a:t>
            </a:r>
            <a:r>
              <a:rPr lang="it-IT" sz="1000" dirty="0">
                <a:latin typeface="Arial" panose="020B0604020202020204" pitchFamily="34" charset="0"/>
                <a:cs typeface="Arial" panose="020B0604020202020204" pitchFamily="34" charset="0"/>
              </a:rPr>
              <a:t> for </a:t>
            </a:r>
            <a:r>
              <a:rPr lang="it-IT" sz="1000" dirty="0" err="1">
                <a:latin typeface="Arial" panose="020B0604020202020204" pitchFamily="34" charset="0"/>
                <a:cs typeface="Arial" panose="020B0604020202020204" pitchFamily="34" charset="0"/>
              </a:rPr>
              <a:t>patients</a:t>
            </a:r>
            <a:r>
              <a:rPr lang="it-IT" sz="1000" dirty="0">
                <a:latin typeface="Arial" panose="020B0604020202020204" pitchFamily="34" charset="0"/>
                <a:cs typeface="Arial" panose="020B0604020202020204" pitchFamily="34" charset="0"/>
              </a:rPr>
              <a:t> with acute </a:t>
            </a:r>
            <a:r>
              <a:rPr lang="it-IT" sz="1000" dirty="0" err="1">
                <a:latin typeface="Arial" panose="020B0604020202020204" pitchFamily="34" charset="0"/>
                <a:cs typeface="Arial" panose="020B0604020202020204" pitchFamily="34" charset="0"/>
              </a:rPr>
              <a:t>respiratory</a:t>
            </a:r>
            <a:r>
              <a:rPr lang="it-IT" sz="1000" dirty="0">
                <a:latin typeface="Arial" panose="020B0604020202020204" pitchFamily="34" charset="0"/>
                <a:cs typeface="Arial" panose="020B0604020202020204" pitchFamily="34" charset="0"/>
              </a:rPr>
              <a:t> distress </a:t>
            </a:r>
            <a:r>
              <a:rPr lang="it-IT" sz="1000" dirty="0" err="1">
                <a:latin typeface="Arial" panose="020B0604020202020204" pitchFamily="34" charset="0"/>
                <a:cs typeface="Arial" panose="020B0604020202020204" pitchFamily="34" charset="0"/>
              </a:rPr>
              <a:t>syndrome</a:t>
            </a:r>
            <a:r>
              <a:rPr lang="it-IT" sz="1000" dirty="0">
                <a:latin typeface="Arial" panose="020B0604020202020204" pitchFamily="34" charset="0"/>
                <a:cs typeface="Arial" panose="020B0604020202020204" pitchFamily="34" charset="0"/>
              </a:rPr>
              <a:t> in intensive care </a:t>
            </a:r>
            <a:r>
              <a:rPr lang="it-IT" sz="1000" dirty="0" err="1">
                <a:latin typeface="Arial" panose="020B0604020202020204" pitchFamily="34" charset="0"/>
                <a:cs typeface="Arial" panose="020B0604020202020204" pitchFamily="34" charset="0"/>
              </a:rPr>
              <a:t>units</a:t>
            </a:r>
            <a:r>
              <a:rPr lang="it-IT" sz="1000" dirty="0">
                <a:latin typeface="Arial" panose="020B0604020202020204" pitchFamily="34" charset="0"/>
                <a:cs typeface="Arial" panose="020B0604020202020204" pitchFamily="34" charset="0"/>
              </a:rPr>
              <a:t> in 50 countries. JAMA. 2016</a:t>
            </a:r>
          </a:p>
          <a:p>
            <a:r>
              <a:rPr lang="it-IT" sz="1000" dirty="0">
                <a:latin typeface="Arial" panose="020B0604020202020204" pitchFamily="34" charset="0"/>
                <a:cs typeface="Arial" panose="020B0604020202020204" pitchFamily="34" charset="0"/>
              </a:rPr>
              <a:t>2. Stapleton RD, Wang BM, Hudson LD, </a:t>
            </a:r>
            <a:r>
              <a:rPr lang="it-IT" sz="1000" dirty="0" err="1">
                <a:latin typeface="Arial" panose="020B0604020202020204" pitchFamily="34" charset="0"/>
                <a:cs typeface="Arial" panose="020B0604020202020204" pitchFamily="34" charset="0"/>
              </a:rPr>
              <a:t>Rubenfeld</a:t>
            </a:r>
            <a:r>
              <a:rPr lang="it-IT" sz="1000" dirty="0">
                <a:latin typeface="Arial" panose="020B0604020202020204" pitchFamily="34" charset="0"/>
                <a:cs typeface="Arial" panose="020B0604020202020204" pitchFamily="34" charset="0"/>
              </a:rPr>
              <a:t> GD, Caldwell ES, Steinberg KP. </a:t>
            </a:r>
            <a:r>
              <a:rPr lang="it-IT" sz="1000" dirty="0" err="1">
                <a:latin typeface="Arial" panose="020B0604020202020204" pitchFamily="34" charset="0"/>
                <a:cs typeface="Arial" panose="020B0604020202020204" pitchFamily="34" charset="0"/>
              </a:rPr>
              <a:t>Causes</a:t>
            </a:r>
            <a:r>
              <a:rPr lang="it-IT" sz="1000" dirty="0">
                <a:latin typeface="Arial" panose="020B0604020202020204" pitchFamily="34" charset="0"/>
                <a:cs typeface="Arial" panose="020B0604020202020204" pitchFamily="34" charset="0"/>
              </a:rPr>
              <a:t> and timing of </a:t>
            </a:r>
            <a:r>
              <a:rPr lang="it-IT" sz="1000" dirty="0" err="1">
                <a:latin typeface="Arial" panose="020B0604020202020204" pitchFamily="34" charset="0"/>
                <a:cs typeface="Arial" panose="020B0604020202020204" pitchFamily="34" charset="0"/>
              </a:rPr>
              <a:t>death</a:t>
            </a:r>
            <a:r>
              <a:rPr lang="it-IT" sz="1000" dirty="0">
                <a:latin typeface="Arial" panose="020B0604020202020204" pitchFamily="34" charset="0"/>
                <a:cs typeface="Arial" panose="020B0604020202020204" pitchFamily="34" charset="0"/>
              </a:rPr>
              <a:t> in </a:t>
            </a:r>
            <a:r>
              <a:rPr lang="it-IT" sz="1000" dirty="0" err="1">
                <a:latin typeface="Arial" panose="020B0604020202020204" pitchFamily="34" charset="0"/>
                <a:cs typeface="Arial" panose="020B0604020202020204" pitchFamily="34" charset="0"/>
              </a:rPr>
              <a:t>patients</a:t>
            </a:r>
            <a:r>
              <a:rPr lang="it-IT" sz="1000" dirty="0">
                <a:latin typeface="Arial" panose="020B0604020202020204" pitchFamily="34" charset="0"/>
                <a:cs typeface="Arial" panose="020B0604020202020204" pitchFamily="34" charset="0"/>
              </a:rPr>
              <a:t> with ARDS. </a:t>
            </a:r>
            <a:r>
              <a:rPr lang="it-IT" sz="1000" dirty="0" err="1">
                <a:latin typeface="Arial" panose="020B0604020202020204" pitchFamily="34" charset="0"/>
                <a:cs typeface="Arial" panose="020B0604020202020204" pitchFamily="34" charset="0"/>
              </a:rPr>
              <a:t>Chest</a:t>
            </a:r>
            <a:r>
              <a:rPr lang="it-IT" sz="1000" dirty="0">
                <a:latin typeface="Arial" panose="020B0604020202020204" pitchFamily="34" charset="0"/>
                <a:cs typeface="Arial" panose="020B0604020202020204" pitchFamily="34" charset="0"/>
              </a:rPr>
              <a:t>. 2005</a:t>
            </a:r>
          </a:p>
          <a:p>
            <a:r>
              <a:rPr lang="it-IT" sz="1000" dirty="0">
                <a:effectLst/>
                <a:latin typeface="Arial" panose="020B0604020202020204" pitchFamily="34" charset="0"/>
                <a:cs typeface="Arial" panose="020B0604020202020204" pitchFamily="34" charset="0"/>
              </a:rPr>
              <a:t>3. </a:t>
            </a:r>
            <a:r>
              <a:rPr lang="it-IT" sz="1000" dirty="0" err="1">
                <a:effectLst/>
                <a:latin typeface="Arial" panose="020B0604020202020204" pitchFamily="34" charset="0"/>
                <a:cs typeface="Arial" panose="020B0604020202020204" pitchFamily="34" charset="0"/>
              </a:rPr>
              <a:t>Matthay</a:t>
            </a:r>
            <a:r>
              <a:rPr lang="it-IT" sz="1000" dirty="0">
                <a:effectLst/>
                <a:latin typeface="Arial" panose="020B0604020202020204" pitchFamily="34" charset="0"/>
                <a:cs typeface="Arial" panose="020B0604020202020204" pitchFamily="34" charset="0"/>
              </a:rPr>
              <a:t>, M.A et al. Acute </a:t>
            </a:r>
            <a:r>
              <a:rPr lang="it-IT" sz="1000" dirty="0" err="1">
                <a:effectLst/>
                <a:latin typeface="Arial" panose="020B0604020202020204" pitchFamily="34" charset="0"/>
                <a:cs typeface="Arial" panose="020B0604020202020204" pitchFamily="34" charset="0"/>
              </a:rPr>
              <a:t>respiratory</a:t>
            </a:r>
            <a:r>
              <a:rPr lang="it-IT" sz="1000" dirty="0">
                <a:effectLst/>
                <a:latin typeface="Arial" panose="020B0604020202020204" pitchFamily="34" charset="0"/>
                <a:cs typeface="Arial" panose="020B0604020202020204" pitchFamily="34" charset="0"/>
              </a:rPr>
              <a:t> distress </a:t>
            </a:r>
            <a:r>
              <a:rPr lang="it-IT" sz="1000" dirty="0" err="1">
                <a:effectLst/>
                <a:latin typeface="Arial" panose="020B0604020202020204" pitchFamily="34" charset="0"/>
                <a:cs typeface="Arial" panose="020B0604020202020204" pitchFamily="34" charset="0"/>
              </a:rPr>
              <a:t>syndrome</a:t>
            </a:r>
            <a:r>
              <a:rPr lang="it-IT" sz="1000" dirty="0">
                <a:effectLst/>
                <a:latin typeface="Arial" panose="020B0604020202020204" pitchFamily="34" charset="0"/>
                <a:cs typeface="Arial" panose="020B0604020202020204" pitchFamily="34" charset="0"/>
              </a:rPr>
              <a:t>. </a:t>
            </a:r>
            <a:r>
              <a:rPr lang="it-IT" sz="1000" dirty="0" err="1">
                <a:effectLst/>
                <a:latin typeface="Arial" panose="020B0604020202020204" pitchFamily="34" charset="0"/>
                <a:cs typeface="Arial" panose="020B0604020202020204" pitchFamily="34" charset="0"/>
              </a:rPr>
              <a:t>Nat</a:t>
            </a:r>
            <a:r>
              <a:rPr lang="it-IT" sz="1000" dirty="0">
                <a:effectLst/>
                <a:latin typeface="Arial" panose="020B0604020202020204" pitchFamily="34" charset="0"/>
                <a:cs typeface="Arial" panose="020B0604020202020204" pitchFamily="34" charset="0"/>
              </a:rPr>
              <a:t> </a:t>
            </a:r>
            <a:r>
              <a:rPr lang="it-IT" sz="1000" dirty="0" err="1">
                <a:effectLst/>
                <a:latin typeface="Arial" panose="020B0604020202020204" pitchFamily="34" charset="0"/>
                <a:cs typeface="Arial" panose="020B0604020202020204" pitchFamily="34" charset="0"/>
              </a:rPr>
              <a:t>Rev</a:t>
            </a:r>
            <a:r>
              <a:rPr lang="it-IT" sz="1000" dirty="0">
                <a:effectLst/>
                <a:latin typeface="Arial" panose="020B0604020202020204" pitchFamily="34" charset="0"/>
                <a:cs typeface="Arial" panose="020B0604020202020204" pitchFamily="34" charset="0"/>
              </a:rPr>
              <a:t> </a:t>
            </a:r>
            <a:r>
              <a:rPr lang="it-IT" sz="1000" dirty="0" err="1">
                <a:effectLst/>
                <a:latin typeface="Arial" panose="020B0604020202020204" pitchFamily="34" charset="0"/>
                <a:cs typeface="Arial" panose="020B0604020202020204" pitchFamily="34" charset="0"/>
              </a:rPr>
              <a:t>Dis</a:t>
            </a:r>
            <a:r>
              <a:rPr lang="it-IT" sz="1000" dirty="0">
                <a:effectLst/>
                <a:latin typeface="Arial" panose="020B0604020202020204" pitchFamily="34" charset="0"/>
                <a:cs typeface="Arial" panose="020B0604020202020204" pitchFamily="34" charset="0"/>
              </a:rPr>
              <a:t> Primers 2019</a:t>
            </a:r>
            <a:endParaRPr lang="it-IT" sz="1000" dirty="0">
              <a:latin typeface="Arial" panose="020B0604020202020204" pitchFamily="34" charset="0"/>
              <a:cs typeface="Arial" panose="020B0604020202020204" pitchFamily="34" charset="0"/>
            </a:endParaRPr>
          </a:p>
          <a:p>
            <a:r>
              <a:rPr lang="it-IT" sz="1000" i="0" dirty="0">
                <a:effectLst/>
                <a:latin typeface="Arial" panose="020B0604020202020204" pitchFamily="34" charset="0"/>
                <a:cs typeface="Arial" panose="020B0604020202020204" pitchFamily="34" charset="0"/>
              </a:rPr>
              <a:t>4. </a:t>
            </a:r>
            <a:r>
              <a:rPr lang="it-IT" sz="1000" i="0" dirty="0" err="1">
                <a:effectLst/>
                <a:latin typeface="Arial" panose="020B0604020202020204" pitchFamily="34" charset="0"/>
                <a:cs typeface="Arial" panose="020B0604020202020204" pitchFamily="34" charset="0"/>
              </a:rPr>
              <a:t>Bos</a:t>
            </a:r>
            <a:r>
              <a:rPr lang="it-IT" sz="1000" i="0" dirty="0">
                <a:effectLst/>
                <a:latin typeface="Arial" panose="020B0604020202020204" pitchFamily="34" charset="0"/>
                <a:cs typeface="Arial" panose="020B0604020202020204" pitchFamily="34" charset="0"/>
              </a:rPr>
              <a:t>, </a:t>
            </a:r>
            <a:r>
              <a:rPr lang="it-IT" sz="1000" i="0" dirty="0" err="1">
                <a:effectLst/>
                <a:latin typeface="Arial" panose="020B0604020202020204" pitchFamily="34" charset="0"/>
                <a:cs typeface="Arial" panose="020B0604020202020204" pitchFamily="34" charset="0"/>
              </a:rPr>
              <a:t>Lieuwe</a:t>
            </a:r>
            <a:r>
              <a:rPr lang="it-IT" sz="1000" i="0" dirty="0">
                <a:effectLst/>
                <a:latin typeface="Arial" panose="020B0604020202020204" pitchFamily="34" charset="0"/>
                <a:cs typeface="Arial" panose="020B0604020202020204" pitchFamily="34" charset="0"/>
              </a:rPr>
              <a:t> D </a:t>
            </a:r>
            <a:r>
              <a:rPr lang="it-IT" sz="1000" i="0" dirty="0" err="1">
                <a:effectLst/>
                <a:latin typeface="Arial" panose="020B0604020202020204" pitchFamily="34" charset="0"/>
                <a:cs typeface="Arial" panose="020B0604020202020204" pitchFamily="34" charset="0"/>
              </a:rPr>
              <a:t>J</a:t>
            </a:r>
            <a:r>
              <a:rPr lang="it-IT" sz="1000" i="0" dirty="0">
                <a:effectLst/>
                <a:latin typeface="Arial" panose="020B0604020202020204" pitchFamily="34" charset="0"/>
                <a:cs typeface="Arial" panose="020B0604020202020204" pitchFamily="34" charset="0"/>
              </a:rPr>
              <a:t> et al. Acute </a:t>
            </a:r>
            <a:r>
              <a:rPr lang="it-IT" sz="1000" i="0" dirty="0" err="1">
                <a:effectLst/>
                <a:latin typeface="Arial" panose="020B0604020202020204" pitchFamily="34" charset="0"/>
                <a:cs typeface="Arial" panose="020B0604020202020204" pitchFamily="34" charset="0"/>
              </a:rPr>
              <a:t>respiratory</a:t>
            </a:r>
            <a:r>
              <a:rPr lang="it-IT" sz="1000" i="0" dirty="0">
                <a:effectLst/>
                <a:latin typeface="Arial" panose="020B0604020202020204" pitchFamily="34" charset="0"/>
                <a:cs typeface="Arial" panose="020B0604020202020204" pitchFamily="34" charset="0"/>
              </a:rPr>
              <a:t> distress </a:t>
            </a:r>
            <a:r>
              <a:rPr lang="it-IT" sz="1000" i="0" dirty="0" err="1">
                <a:effectLst/>
                <a:latin typeface="Arial" panose="020B0604020202020204" pitchFamily="34" charset="0"/>
                <a:cs typeface="Arial" panose="020B0604020202020204" pitchFamily="34" charset="0"/>
              </a:rPr>
              <a:t>syndrome</a:t>
            </a:r>
            <a:r>
              <a:rPr lang="it-IT" sz="1000" i="0" dirty="0">
                <a:effectLst/>
                <a:latin typeface="Arial" panose="020B0604020202020204" pitchFamily="34" charset="0"/>
                <a:cs typeface="Arial" panose="020B0604020202020204" pitchFamily="34" charset="0"/>
              </a:rPr>
              <a:t>: </a:t>
            </a:r>
            <a:r>
              <a:rPr lang="it-IT" sz="1000" i="0" dirty="0" err="1">
                <a:effectLst/>
                <a:latin typeface="Arial" panose="020B0604020202020204" pitchFamily="34" charset="0"/>
                <a:cs typeface="Arial" panose="020B0604020202020204" pitchFamily="34" charset="0"/>
              </a:rPr>
              <a:t>causes</a:t>
            </a:r>
            <a:r>
              <a:rPr lang="it-IT" sz="1000" i="0" dirty="0">
                <a:effectLst/>
                <a:latin typeface="Arial" panose="020B0604020202020204" pitchFamily="34" charset="0"/>
                <a:cs typeface="Arial" panose="020B0604020202020204" pitchFamily="34" charset="0"/>
              </a:rPr>
              <a:t>, </a:t>
            </a:r>
            <a:r>
              <a:rPr lang="it-IT" sz="1000" i="0" dirty="0" err="1">
                <a:effectLst/>
                <a:latin typeface="Arial" panose="020B0604020202020204" pitchFamily="34" charset="0"/>
                <a:cs typeface="Arial" panose="020B0604020202020204" pitchFamily="34" charset="0"/>
              </a:rPr>
              <a:t>pathophysiology</a:t>
            </a:r>
            <a:r>
              <a:rPr lang="it-IT" sz="1000" i="0" dirty="0">
                <a:effectLst/>
                <a:latin typeface="Arial" panose="020B0604020202020204" pitchFamily="34" charset="0"/>
                <a:cs typeface="Arial" panose="020B0604020202020204" pitchFamily="34" charset="0"/>
              </a:rPr>
              <a:t>, and </a:t>
            </a:r>
            <a:r>
              <a:rPr lang="it-IT" sz="1000" i="0" dirty="0" err="1">
                <a:effectLst/>
                <a:latin typeface="Arial" panose="020B0604020202020204" pitchFamily="34" charset="0"/>
                <a:cs typeface="Arial" panose="020B0604020202020204" pitchFamily="34" charset="0"/>
              </a:rPr>
              <a:t>phenotypes</a:t>
            </a:r>
            <a:r>
              <a:rPr lang="it-IT" sz="1000" dirty="0">
                <a:latin typeface="Arial" panose="020B0604020202020204" pitchFamily="34" charset="0"/>
                <a:cs typeface="Arial" panose="020B0604020202020204" pitchFamily="34" charset="0"/>
              </a:rPr>
              <a:t>. </a:t>
            </a:r>
            <a:r>
              <a:rPr lang="it-IT" sz="1000" i="0" dirty="0">
                <a:effectLst/>
                <a:latin typeface="Arial" panose="020B0604020202020204" pitchFamily="34" charset="0"/>
                <a:cs typeface="Arial" panose="020B0604020202020204" pitchFamily="34" charset="0"/>
              </a:rPr>
              <a:t>The Lancet 2022</a:t>
            </a:r>
          </a:p>
        </p:txBody>
      </p:sp>
      <p:sp>
        <p:nvSpPr>
          <p:cNvPr id="10" name="CasellaDiTesto 9">
            <a:extLst>
              <a:ext uri="{FF2B5EF4-FFF2-40B4-BE49-F238E27FC236}">
                <a16:creationId xmlns:a16="http://schemas.microsoft.com/office/drawing/2014/main" id="{8A331A85-2039-F421-61EC-3DB5E71BCED0}"/>
              </a:ext>
            </a:extLst>
          </p:cNvPr>
          <p:cNvSpPr txBox="1"/>
          <p:nvPr/>
        </p:nvSpPr>
        <p:spPr>
          <a:xfrm>
            <a:off x="172740" y="1271121"/>
            <a:ext cx="6360054" cy="3867021"/>
          </a:xfrm>
          <a:prstGeom prst="rect">
            <a:avLst/>
          </a:prstGeom>
          <a:noFill/>
        </p:spPr>
        <p:txBody>
          <a:bodyPr wrap="square">
            <a:spAutoFit/>
          </a:bodyPr>
          <a:lstStyle/>
          <a:p>
            <a:pPr marL="285750" indent="-285750">
              <a:lnSpc>
                <a:spcPts val="2660"/>
              </a:lnSpc>
              <a:buFont typeface="Wingdings" pitchFamily="2" charset="2"/>
              <a:buChar char="Ø"/>
            </a:pPr>
            <a:r>
              <a:rPr lang="it-IT" b="1" i="0" dirty="0" err="1">
                <a:solidFill>
                  <a:srgbClr val="C00000"/>
                </a:solidFill>
                <a:effectLst/>
                <a:latin typeface="Arial" panose="020B0604020202020204" pitchFamily="34" charset="0"/>
                <a:cs typeface="Arial" panose="020B0604020202020204" pitchFamily="34" charset="0"/>
              </a:rPr>
              <a:t>Sepsis</a:t>
            </a:r>
            <a:r>
              <a:rPr lang="it-IT" b="1" i="0" dirty="0">
                <a:solidFill>
                  <a:srgbClr val="C00000"/>
                </a:solidFill>
                <a:effectLst/>
                <a:latin typeface="Arial" panose="020B0604020202020204" pitchFamily="34" charset="0"/>
                <a:cs typeface="Arial" panose="020B0604020202020204" pitchFamily="34" charset="0"/>
              </a:rPr>
              <a:t> </a:t>
            </a:r>
            <a:r>
              <a:rPr lang="it-IT" b="1" i="0" dirty="0" err="1">
                <a:solidFill>
                  <a:srgbClr val="C00000"/>
                </a:solidFill>
                <a:effectLst/>
                <a:latin typeface="Arial" panose="020B0604020202020204" pitchFamily="34" charset="0"/>
                <a:cs typeface="Arial" panose="020B0604020202020204" pitchFamily="34" charset="0"/>
              </a:rPr>
              <a:t>is</a:t>
            </a:r>
            <a:r>
              <a:rPr lang="it-IT" b="1" i="0" dirty="0">
                <a:solidFill>
                  <a:srgbClr val="C00000"/>
                </a:solidFill>
                <a:effectLst/>
                <a:latin typeface="Arial" panose="020B0604020202020204" pitchFamily="34" charset="0"/>
                <a:cs typeface="Arial" panose="020B0604020202020204" pitchFamily="34" charset="0"/>
              </a:rPr>
              <a:t> an </a:t>
            </a:r>
            <a:r>
              <a:rPr lang="it-IT" b="1" i="0" dirty="0" err="1">
                <a:solidFill>
                  <a:srgbClr val="C00000"/>
                </a:solidFill>
                <a:effectLst/>
                <a:latin typeface="Arial" panose="020B0604020202020204" pitchFamily="34" charset="0"/>
                <a:cs typeface="Arial" panose="020B0604020202020204" pitchFamily="34" charset="0"/>
              </a:rPr>
              <a:t>underlying</a:t>
            </a:r>
            <a:r>
              <a:rPr lang="it-IT" b="1" i="0" dirty="0">
                <a:solidFill>
                  <a:srgbClr val="C00000"/>
                </a:solidFill>
                <a:effectLst/>
                <a:latin typeface="Arial" panose="020B0604020202020204" pitchFamily="34" charset="0"/>
                <a:cs typeface="Arial" panose="020B0604020202020204" pitchFamily="34" charset="0"/>
              </a:rPr>
              <a:t> cause for </a:t>
            </a:r>
            <a:r>
              <a:rPr lang="it-IT" b="1" i="0" dirty="0" err="1">
                <a:solidFill>
                  <a:srgbClr val="C00000"/>
                </a:solidFill>
                <a:effectLst/>
                <a:latin typeface="Arial" panose="020B0604020202020204" pitchFamily="34" charset="0"/>
                <a:cs typeface="Arial" panose="020B0604020202020204" pitchFamily="34" charset="0"/>
              </a:rPr>
              <a:t>approximately</a:t>
            </a:r>
            <a:r>
              <a:rPr lang="it-IT" b="1" i="0" dirty="0">
                <a:solidFill>
                  <a:srgbClr val="C00000"/>
                </a:solidFill>
                <a:effectLst/>
                <a:latin typeface="Arial" panose="020B0604020202020204" pitchFamily="34" charset="0"/>
                <a:cs typeface="Arial" panose="020B0604020202020204" pitchFamily="34" charset="0"/>
              </a:rPr>
              <a:t> 75% of </a:t>
            </a:r>
            <a:r>
              <a:rPr lang="it-IT" b="1" i="0" dirty="0" err="1">
                <a:solidFill>
                  <a:srgbClr val="C00000"/>
                </a:solidFill>
                <a:effectLst/>
                <a:latin typeface="Arial" panose="020B0604020202020204" pitchFamily="34" charset="0"/>
                <a:cs typeface="Arial" panose="020B0604020202020204" pitchFamily="34" charset="0"/>
              </a:rPr>
              <a:t>patients</a:t>
            </a:r>
            <a:r>
              <a:rPr lang="it-IT" b="1" i="0" dirty="0">
                <a:solidFill>
                  <a:srgbClr val="C00000"/>
                </a:solidFill>
                <a:effectLst/>
                <a:latin typeface="Arial" panose="020B0604020202020204" pitchFamily="34" charset="0"/>
                <a:cs typeface="Arial" panose="020B0604020202020204" pitchFamily="34" charset="0"/>
              </a:rPr>
              <a:t> with ARDS </a:t>
            </a:r>
            <a:r>
              <a:rPr lang="it-IT" dirty="0">
                <a:solidFill>
                  <a:srgbClr val="C00000"/>
                </a:solidFill>
                <a:latin typeface="Arial" panose="020B0604020202020204" pitchFamily="34" charset="0"/>
                <a:cs typeface="Arial" panose="020B0604020202020204" pitchFamily="34" charset="0"/>
              </a:rPr>
              <a:t>(</a:t>
            </a:r>
            <a:r>
              <a:rPr lang="it-IT" i="0" dirty="0">
                <a:solidFill>
                  <a:srgbClr val="C00000"/>
                </a:solidFill>
                <a:effectLst/>
                <a:latin typeface="Arial" panose="020B0604020202020204" pitchFamily="34" charset="0"/>
                <a:cs typeface="Arial" panose="020B0604020202020204" pitchFamily="34" charset="0"/>
              </a:rPr>
              <a:t>59% pneumonia</a:t>
            </a:r>
            <a:r>
              <a:rPr lang="it-IT" dirty="0">
                <a:solidFill>
                  <a:srgbClr val="000000"/>
                </a:solidFill>
                <a:latin typeface="Arial" panose="020B0604020202020204" pitchFamily="34" charset="0"/>
                <a:cs typeface="Arial" panose="020B0604020202020204" pitchFamily="34" charset="0"/>
              </a:rPr>
              <a:t>, </a:t>
            </a:r>
            <a:r>
              <a:rPr lang="it-IT" i="0" dirty="0">
                <a:solidFill>
                  <a:srgbClr val="000000"/>
                </a:solidFill>
                <a:effectLst/>
                <a:latin typeface="Arial" panose="020B0604020202020204" pitchFamily="34" charset="0"/>
                <a:cs typeface="Arial" panose="020B0604020202020204" pitchFamily="34" charset="0"/>
              </a:rPr>
              <a:t>16% </a:t>
            </a:r>
            <a:r>
              <a:rPr lang="it-IT" i="0" dirty="0" err="1">
                <a:solidFill>
                  <a:srgbClr val="000000"/>
                </a:solidFill>
                <a:effectLst/>
                <a:latin typeface="Arial" panose="020B0604020202020204" pitchFamily="34" charset="0"/>
                <a:cs typeface="Arial" panose="020B0604020202020204" pitchFamily="34" charset="0"/>
              </a:rPr>
              <a:t>extrapulmonary</a:t>
            </a:r>
            <a:r>
              <a:rPr lang="it-IT" i="0" dirty="0">
                <a:solidFill>
                  <a:srgbClr val="000000"/>
                </a:solidFill>
                <a:effectLst/>
                <a:latin typeface="Arial" panose="020B0604020202020204" pitchFamily="34" charset="0"/>
                <a:cs typeface="Arial" panose="020B0604020202020204" pitchFamily="34" charset="0"/>
              </a:rPr>
              <a:t> </a:t>
            </a:r>
            <a:r>
              <a:rPr lang="it-IT" i="0" dirty="0" err="1">
                <a:solidFill>
                  <a:srgbClr val="000000"/>
                </a:solidFill>
                <a:effectLst/>
                <a:latin typeface="Arial" panose="020B0604020202020204" pitchFamily="34" charset="0"/>
                <a:cs typeface="Arial" panose="020B0604020202020204" pitchFamily="34" charset="0"/>
              </a:rPr>
              <a:t>sepsis</a:t>
            </a:r>
            <a:r>
              <a:rPr lang="it-IT" i="0" dirty="0">
                <a:solidFill>
                  <a:srgbClr val="000000"/>
                </a:solidFill>
                <a:effectLst/>
                <a:latin typeface="Arial" panose="020B0604020202020204" pitchFamily="34" charset="0"/>
                <a:cs typeface="Arial" panose="020B0604020202020204" pitchFamily="34" charset="0"/>
              </a:rPr>
              <a:t>)</a:t>
            </a:r>
          </a:p>
          <a:p>
            <a:pPr marL="285750" indent="-285750">
              <a:lnSpc>
                <a:spcPts val="2660"/>
              </a:lnSpc>
              <a:buFont typeface="Wingdings" pitchFamily="2" charset="2"/>
              <a:buChar char="Ø"/>
            </a:pPr>
            <a:endParaRPr lang="it-IT" dirty="0">
              <a:solidFill>
                <a:srgbClr val="000000"/>
              </a:solidFill>
              <a:latin typeface="Arial" panose="020B0604020202020204" pitchFamily="34" charset="0"/>
              <a:cs typeface="Arial" panose="020B0604020202020204" pitchFamily="34" charset="0"/>
            </a:endParaRPr>
          </a:p>
          <a:p>
            <a:pPr marL="285750" indent="-285750">
              <a:lnSpc>
                <a:spcPts val="2660"/>
              </a:lnSpc>
              <a:buFont typeface="Wingdings" pitchFamily="2" charset="2"/>
              <a:buChar char="Ø"/>
            </a:pPr>
            <a:r>
              <a:rPr lang="it-IT" b="1" i="0" dirty="0" err="1">
                <a:solidFill>
                  <a:srgbClr val="212121"/>
                </a:solidFill>
                <a:effectLst/>
                <a:latin typeface="Arial" panose="020B0604020202020204" pitchFamily="34" charset="0"/>
                <a:cs typeface="Arial" panose="020B0604020202020204" pitchFamily="34" charset="0"/>
              </a:rPr>
              <a:t>Sepsis</a:t>
            </a:r>
            <a:r>
              <a:rPr lang="it-IT" b="1" i="0" dirty="0">
                <a:solidFill>
                  <a:srgbClr val="212121"/>
                </a:solidFill>
                <a:effectLst/>
                <a:latin typeface="Arial" panose="020B0604020202020204" pitchFamily="34" charset="0"/>
                <a:cs typeface="Arial" panose="020B0604020202020204" pitchFamily="34" charset="0"/>
              </a:rPr>
              <a:t> </a:t>
            </a:r>
            <a:r>
              <a:rPr lang="it-IT" b="1" i="0" dirty="0" err="1">
                <a:solidFill>
                  <a:srgbClr val="212121"/>
                </a:solidFill>
                <a:effectLst/>
                <a:latin typeface="Arial" panose="020B0604020202020204" pitchFamily="34" charset="0"/>
                <a:cs typeface="Arial" panose="020B0604020202020204" pitchFamily="34" charset="0"/>
              </a:rPr>
              <a:t>syndrome</a:t>
            </a:r>
            <a:r>
              <a:rPr lang="it-IT" b="1" i="0" dirty="0">
                <a:solidFill>
                  <a:srgbClr val="212121"/>
                </a:solidFill>
                <a:effectLst/>
                <a:latin typeface="Arial" panose="020B0604020202020204" pitchFamily="34" charset="0"/>
                <a:cs typeface="Arial" panose="020B0604020202020204" pitchFamily="34" charset="0"/>
              </a:rPr>
              <a:t> with multiple </a:t>
            </a:r>
            <a:r>
              <a:rPr lang="it-IT" b="1" i="0" dirty="0" err="1">
                <a:solidFill>
                  <a:srgbClr val="212121"/>
                </a:solidFill>
                <a:effectLst/>
                <a:latin typeface="Arial" panose="020B0604020202020204" pitchFamily="34" charset="0"/>
                <a:cs typeface="Arial" panose="020B0604020202020204" pitchFamily="34" charset="0"/>
              </a:rPr>
              <a:t>organ</a:t>
            </a:r>
            <a:r>
              <a:rPr lang="it-IT" b="1" i="0" dirty="0">
                <a:solidFill>
                  <a:srgbClr val="212121"/>
                </a:solidFill>
                <a:effectLst/>
                <a:latin typeface="Arial" panose="020B0604020202020204" pitchFamily="34" charset="0"/>
                <a:cs typeface="Arial" panose="020B0604020202020204" pitchFamily="34" charset="0"/>
              </a:rPr>
              <a:t> </a:t>
            </a:r>
            <a:r>
              <a:rPr lang="it-IT" b="1" i="0" dirty="0" err="1">
                <a:solidFill>
                  <a:srgbClr val="212121"/>
                </a:solidFill>
                <a:effectLst/>
                <a:latin typeface="Arial" panose="020B0604020202020204" pitchFamily="34" charset="0"/>
                <a:cs typeface="Arial" panose="020B0604020202020204" pitchFamily="34" charset="0"/>
              </a:rPr>
              <a:t>failure</a:t>
            </a:r>
            <a:r>
              <a:rPr lang="it-IT" b="1" i="0" dirty="0">
                <a:solidFill>
                  <a:srgbClr val="212121"/>
                </a:solidFill>
                <a:effectLst/>
                <a:latin typeface="Arial" panose="020B0604020202020204" pitchFamily="34" charset="0"/>
                <a:cs typeface="Arial" panose="020B0604020202020204" pitchFamily="34" charset="0"/>
              </a:rPr>
              <a:t> </a:t>
            </a:r>
            <a:r>
              <a:rPr lang="it-IT" b="1" i="0" dirty="0" err="1">
                <a:solidFill>
                  <a:srgbClr val="212121"/>
                </a:solidFill>
                <a:effectLst/>
                <a:latin typeface="Arial" panose="020B0604020202020204" pitchFamily="34" charset="0"/>
                <a:cs typeface="Arial" panose="020B0604020202020204" pitchFamily="34" charset="0"/>
              </a:rPr>
              <a:t>remains</a:t>
            </a:r>
            <a:r>
              <a:rPr lang="it-IT" b="1" i="0" dirty="0">
                <a:solidFill>
                  <a:srgbClr val="212121"/>
                </a:solidFill>
                <a:effectLst/>
                <a:latin typeface="Arial" panose="020B0604020202020204" pitchFamily="34" charset="0"/>
                <a:cs typeface="Arial" panose="020B0604020202020204" pitchFamily="34" charset="0"/>
              </a:rPr>
              <a:t> the </a:t>
            </a:r>
            <a:r>
              <a:rPr lang="it-IT" b="1" i="0" dirty="0" err="1">
                <a:solidFill>
                  <a:srgbClr val="212121"/>
                </a:solidFill>
                <a:effectLst/>
                <a:latin typeface="Arial" panose="020B0604020202020204" pitchFamily="34" charset="0"/>
                <a:cs typeface="Arial" panose="020B0604020202020204" pitchFamily="34" charset="0"/>
              </a:rPr>
              <a:t>most</a:t>
            </a:r>
            <a:r>
              <a:rPr lang="it-IT" b="1" i="0" dirty="0">
                <a:solidFill>
                  <a:srgbClr val="212121"/>
                </a:solidFill>
                <a:effectLst/>
                <a:latin typeface="Arial" panose="020B0604020202020204" pitchFamily="34" charset="0"/>
                <a:cs typeface="Arial" panose="020B0604020202020204" pitchFamily="34" charset="0"/>
              </a:rPr>
              <a:t> common cause of </a:t>
            </a:r>
            <a:r>
              <a:rPr lang="it-IT" b="1" i="0" dirty="0" err="1">
                <a:solidFill>
                  <a:srgbClr val="212121"/>
                </a:solidFill>
                <a:effectLst/>
                <a:latin typeface="Arial" panose="020B0604020202020204" pitchFamily="34" charset="0"/>
                <a:cs typeface="Arial" panose="020B0604020202020204" pitchFamily="34" charset="0"/>
              </a:rPr>
              <a:t>death</a:t>
            </a:r>
            <a:r>
              <a:rPr lang="it-IT" b="1" i="0" dirty="0">
                <a:solidFill>
                  <a:srgbClr val="212121"/>
                </a:solidFill>
                <a:effectLst/>
                <a:latin typeface="Arial" panose="020B0604020202020204" pitchFamily="34" charset="0"/>
                <a:cs typeface="Arial" panose="020B0604020202020204" pitchFamily="34" charset="0"/>
              </a:rPr>
              <a:t> in ARDS </a:t>
            </a:r>
            <a:r>
              <a:rPr lang="it-IT" b="0" i="0" dirty="0">
                <a:solidFill>
                  <a:srgbClr val="212121"/>
                </a:solidFill>
                <a:effectLst/>
                <a:latin typeface="Arial" panose="020B0604020202020204" pitchFamily="34" charset="0"/>
                <a:cs typeface="Arial" panose="020B0604020202020204" pitchFamily="34" charset="0"/>
              </a:rPr>
              <a:t>(30 to 50%), </a:t>
            </a:r>
            <a:r>
              <a:rPr lang="it-IT" b="0" i="0" dirty="0" err="1">
                <a:solidFill>
                  <a:srgbClr val="212121"/>
                </a:solidFill>
                <a:effectLst/>
                <a:latin typeface="Arial" panose="020B0604020202020204" pitchFamily="34" charset="0"/>
                <a:cs typeface="Arial" panose="020B0604020202020204" pitchFamily="34" charset="0"/>
              </a:rPr>
              <a:t>while</a:t>
            </a:r>
            <a:r>
              <a:rPr lang="it-IT" b="0" i="0" dirty="0">
                <a:solidFill>
                  <a:srgbClr val="212121"/>
                </a:solidFill>
                <a:effectLst/>
                <a:latin typeface="Arial" panose="020B0604020202020204" pitchFamily="34" charset="0"/>
                <a:cs typeface="Arial" panose="020B0604020202020204" pitchFamily="34" charset="0"/>
              </a:rPr>
              <a:t> </a:t>
            </a:r>
            <a:r>
              <a:rPr lang="it-IT" b="0" i="0" dirty="0" err="1">
                <a:solidFill>
                  <a:srgbClr val="212121"/>
                </a:solidFill>
                <a:effectLst/>
                <a:latin typeface="Arial" panose="020B0604020202020204" pitchFamily="34" charset="0"/>
                <a:cs typeface="Arial" panose="020B0604020202020204" pitchFamily="34" charset="0"/>
              </a:rPr>
              <a:t>respiratory</a:t>
            </a:r>
            <a:r>
              <a:rPr lang="it-IT" b="0" i="0" dirty="0">
                <a:solidFill>
                  <a:srgbClr val="212121"/>
                </a:solidFill>
                <a:effectLst/>
                <a:latin typeface="Arial" panose="020B0604020202020204" pitchFamily="34" charset="0"/>
                <a:cs typeface="Arial" panose="020B0604020202020204" pitchFamily="34" charset="0"/>
              </a:rPr>
              <a:t> </a:t>
            </a:r>
            <a:r>
              <a:rPr lang="it-IT" b="0" i="0" dirty="0" err="1">
                <a:solidFill>
                  <a:srgbClr val="212121"/>
                </a:solidFill>
                <a:effectLst/>
                <a:latin typeface="Arial" panose="020B0604020202020204" pitchFamily="34" charset="0"/>
                <a:cs typeface="Arial" panose="020B0604020202020204" pitchFamily="34" charset="0"/>
              </a:rPr>
              <a:t>failure</a:t>
            </a:r>
            <a:r>
              <a:rPr lang="it-IT" b="0" i="0" dirty="0">
                <a:solidFill>
                  <a:srgbClr val="212121"/>
                </a:solidFill>
                <a:effectLst/>
                <a:latin typeface="Arial" panose="020B0604020202020204" pitchFamily="34" charset="0"/>
                <a:cs typeface="Arial" panose="020B0604020202020204" pitchFamily="34" charset="0"/>
              </a:rPr>
              <a:t> </a:t>
            </a:r>
            <a:r>
              <a:rPr lang="it-IT" b="0" i="0" dirty="0" err="1">
                <a:solidFill>
                  <a:srgbClr val="212121"/>
                </a:solidFill>
                <a:effectLst/>
                <a:latin typeface="Arial" panose="020B0604020202020204" pitchFamily="34" charset="0"/>
                <a:cs typeface="Arial" panose="020B0604020202020204" pitchFamily="34" charset="0"/>
              </a:rPr>
              <a:t>causes</a:t>
            </a:r>
            <a:r>
              <a:rPr lang="it-IT" b="0" i="0" dirty="0">
                <a:solidFill>
                  <a:srgbClr val="212121"/>
                </a:solidFill>
                <a:effectLst/>
                <a:latin typeface="Arial" panose="020B0604020202020204" pitchFamily="34" charset="0"/>
                <a:cs typeface="Arial" panose="020B0604020202020204" pitchFamily="34" charset="0"/>
              </a:rPr>
              <a:t> a small </a:t>
            </a:r>
            <a:r>
              <a:rPr lang="it-IT" b="0" i="0" dirty="0" err="1">
                <a:solidFill>
                  <a:srgbClr val="212121"/>
                </a:solidFill>
                <a:effectLst/>
                <a:latin typeface="Arial" panose="020B0604020202020204" pitchFamily="34" charset="0"/>
                <a:cs typeface="Arial" panose="020B0604020202020204" pitchFamily="34" charset="0"/>
              </a:rPr>
              <a:t>percentage</a:t>
            </a:r>
            <a:r>
              <a:rPr lang="it-IT" b="0" i="0" dirty="0">
                <a:solidFill>
                  <a:srgbClr val="212121"/>
                </a:solidFill>
                <a:effectLst/>
                <a:latin typeface="Arial" panose="020B0604020202020204" pitchFamily="34" charset="0"/>
                <a:cs typeface="Arial" panose="020B0604020202020204" pitchFamily="34" charset="0"/>
              </a:rPr>
              <a:t> (13 to 19%) of </a:t>
            </a:r>
            <a:r>
              <a:rPr lang="it-IT" b="0" i="0" dirty="0" err="1">
                <a:solidFill>
                  <a:srgbClr val="212121"/>
                </a:solidFill>
                <a:effectLst/>
                <a:latin typeface="Arial" panose="020B0604020202020204" pitchFamily="34" charset="0"/>
                <a:cs typeface="Arial" panose="020B0604020202020204" pitchFamily="34" charset="0"/>
              </a:rPr>
              <a:t>deaths</a:t>
            </a:r>
            <a:endParaRPr lang="it-IT" dirty="0">
              <a:latin typeface="Arial" panose="020B0604020202020204" pitchFamily="34" charset="0"/>
              <a:cs typeface="Arial" panose="020B0604020202020204" pitchFamily="34" charset="0"/>
            </a:endParaRPr>
          </a:p>
          <a:p>
            <a:pPr marL="285750" indent="-285750">
              <a:lnSpc>
                <a:spcPts val="2660"/>
              </a:lnSpc>
              <a:buFont typeface="Wingdings" pitchFamily="2" charset="2"/>
              <a:buChar char="Ø"/>
            </a:pPr>
            <a:endParaRPr lang="it-IT" b="0" i="0" dirty="0">
              <a:solidFill>
                <a:srgbClr val="212121"/>
              </a:solidFill>
              <a:effectLst/>
              <a:latin typeface="Arial" panose="020B0604020202020204" pitchFamily="34" charset="0"/>
              <a:cs typeface="Arial" panose="020B0604020202020204" pitchFamily="34" charset="0"/>
            </a:endParaRPr>
          </a:p>
          <a:p>
            <a:pPr marL="285750" indent="-285750">
              <a:lnSpc>
                <a:spcPts val="2660"/>
              </a:lnSpc>
              <a:buFont typeface="Wingdings" pitchFamily="2" charset="2"/>
              <a:buChar char="Ø"/>
            </a:pPr>
            <a:r>
              <a:rPr lang="it-IT" b="0" i="0" dirty="0">
                <a:solidFill>
                  <a:srgbClr val="212121"/>
                </a:solidFill>
                <a:effectLst/>
                <a:latin typeface="Arial" panose="020B0604020202020204" pitchFamily="34" charset="0"/>
                <a:cs typeface="Arial" panose="020B0604020202020204" pitchFamily="34" charset="0"/>
              </a:rPr>
              <a:t>26 to 44% of </a:t>
            </a:r>
            <a:r>
              <a:rPr lang="it-IT" b="0" i="0" dirty="0" err="1">
                <a:solidFill>
                  <a:srgbClr val="212121"/>
                </a:solidFill>
                <a:effectLst/>
                <a:latin typeface="Arial" panose="020B0604020202020204" pitchFamily="34" charset="0"/>
                <a:cs typeface="Arial" panose="020B0604020202020204" pitchFamily="34" charset="0"/>
              </a:rPr>
              <a:t>deaths</a:t>
            </a:r>
            <a:r>
              <a:rPr lang="it-IT" b="0" i="0" dirty="0">
                <a:solidFill>
                  <a:srgbClr val="212121"/>
                </a:solidFill>
                <a:effectLst/>
                <a:latin typeface="Arial" panose="020B0604020202020204" pitchFamily="34" charset="0"/>
                <a:cs typeface="Arial" panose="020B0604020202020204" pitchFamily="34" charset="0"/>
              </a:rPr>
              <a:t> </a:t>
            </a:r>
            <a:r>
              <a:rPr lang="it-IT" b="0" i="0" dirty="0" err="1">
                <a:solidFill>
                  <a:srgbClr val="212121"/>
                </a:solidFill>
                <a:effectLst/>
                <a:latin typeface="Arial" panose="020B0604020202020204" pitchFamily="34" charset="0"/>
                <a:cs typeface="Arial" panose="020B0604020202020204" pitchFamily="34" charset="0"/>
              </a:rPr>
              <a:t>occurred</a:t>
            </a:r>
            <a:r>
              <a:rPr lang="it-IT" b="0" i="0" dirty="0">
                <a:solidFill>
                  <a:srgbClr val="212121"/>
                </a:solidFill>
                <a:effectLst/>
                <a:latin typeface="Arial" panose="020B0604020202020204" pitchFamily="34" charset="0"/>
                <a:cs typeface="Arial" panose="020B0604020202020204" pitchFamily="34" charset="0"/>
              </a:rPr>
              <a:t> </a:t>
            </a:r>
            <a:r>
              <a:rPr lang="it-IT" b="0" i="0" dirty="0" err="1">
                <a:solidFill>
                  <a:srgbClr val="212121"/>
                </a:solidFill>
                <a:effectLst/>
                <a:latin typeface="Arial" panose="020B0604020202020204" pitchFamily="34" charset="0"/>
                <a:cs typeface="Arial" panose="020B0604020202020204" pitchFamily="34" charset="0"/>
              </a:rPr>
              <a:t>early</a:t>
            </a:r>
            <a:r>
              <a:rPr lang="it-IT" b="0" i="0" dirty="0">
                <a:solidFill>
                  <a:srgbClr val="212121"/>
                </a:solidFill>
                <a:effectLst/>
                <a:latin typeface="Arial" panose="020B0604020202020204" pitchFamily="34" charset="0"/>
                <a:cs typeface="Arial" panose="020B0604020202020204" pitchFamily="34" charset="0"/>
              </a:rPr>
              <a:t> (&lt; 72 h after ARDS </a:t>
            </a:r>
            <a:r>
              <a:rPr lang="it-IT" b="0" i="0" dirty="0" err="1">
                <a:solidFill>
                  <a:srgbClr val="212121"/>
                </a:solidFill>
                <a:effectLst/>
                <a:latin typeface="Arial" panose="020B0604020202020204" pitchFamily="34" charset="0"/>
                <a:cs typeface="Arial" panose="020B0604020202020204" pitchFamily="34" charset="0"/>
              </a:rPr>
              <a:t>onset</a:t>
            </a:r>
            <a:r>
              <a:rPr lang="it-IT" b="0" i="0" dirty="0">
                <a:solidFill>
                  <a:srgbClr val="212121"/>
                </a:solidFill>
                <a:effectLst/>
                <a:latin typeface="Arial" panose="020B0604020202020204" pitchFamily="34" charset="0"/>
                <a:cs typeface="Arial" panose="020B0604020202020204" pitchFamily="34" charset="0"/>
              </a:rPr>
              <a:t>), and 56 to 74% </a:t>
            </a:r>
            <a:r>
              <a:rPr lang="it-IT" b="0" i="0" dirty="0" err="1">
                <a:solidFill>
                  <a:srgbClr val="212121"/>
                </a:solidFill>
                <a:effectLst/>
                <a:latin typeface="Arial" panose="020B0604020202020204" pitchFamily="34" charset="0"/>
                <a:cs typeface="Arial" panose="020B0604020202020204" pitchFamily="34" charset="0"/>
              </a:rPr>
              <a:t>occurred</a:t>
            </a:r>
            <a:r>
              <a:rPr lang="it-IT" b="0" i="0" dirty="0">
                <a:solidFill>
                  <a:srgbClr val="212121"/>
                </a:solidFill>
                <a:effectLst/>
                <a:latin typeface="Arial" panose="020B0604020202020204" pitchFamily="34" charset="0"/>
                <a:cs typeface="Arial" panose="020B0604020202020204" pitchFamily="34" charset="0"/>
              </a:rPr>
              <a:t> late (&gt; 72 h)</a:t>
            </a:r>
            <a:endParaRPr lang="it-IT" dirty="0">
              <a:latin typeface="Arial" panose="020B0604020202020204" pitchFamily="34" charset="0"/>
              <a:cs typeface="Arial" panose="020B0604020202020204" pitchFamily="34" charset="0"/>
            </a:endParaRPr>
          </a:p>
        </p:txBody>
      </p:sp>
      <p:pic>
        <p:nvPicPr>
          <p:cNvPr id="11" name="Immagine 10">
            <a:extLst>
              <a:ext uri="{FF2B5EF4-FFF2-40B4-BE49-F238E27FC236}">
                <a16:creationId xmlns:a16="http://schemas.microsoft.com/office/drawing/2014/main" id="{60F7D426-0229-348C-B7DB-1B50C5282CC3}"/>
              </a:ext>
            </a:extLst>
          </p:cNvPr>
          <p:cNvPicPr>
            <a:picLocks noChangeAspect="1"/>
          </p:cNvPicPr>
          <p:nvPr/>
        </p:nvPicPr>
        <p:blipFill>
          <a:blip r:embed="rId3"/>
          <a:stretch>
            <a:fillRect/>
          </a:stretch>
        </p:blipFill>
        <p:spPr>
          <a:xfrm>
            <a:off x="7382371" y="1136650"/>
            <a:ext cx="4660900" cy="4584700"/>
          </a:xfrm>
          <a:prstGeom prst="rect">
            <a:avLst/>
          </a:prstGeom>
        </p:spPr>
      </p:pic>
      <p:cxnSp>
        <p:nvCxnSpPr>
          <p:cNvPr id="13" name="Connettore 2 12">
            <a:extLst>
              <a:ext uri="{FF2B5EF4-FFF2-40B4-BE49-F238E27FC236}">
                <a16:creationId xmlns:a16="http://schemas.microsoft.com/office/drawing/2014/main" id="{B8BF19CD-E6EE-2568-C530-FA3AF432979C}"/>
              </a:ext>
            </a:extLst>
          </p:cNvPr>
          <p:cNvCxnSpPr/>
          <p:nvPr/>
        </p:nvCxnSpPr>
        <p:spPr>
          <a:xfrm>
            <a:off x="7140388" y="2339788"/>
            <a:ext cx="241983"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6FF34A0F-B932-1E6D-2BED-BBB23911FB99}"/>
              </a:ext>
            </a:extLst>
          </p:cNvPr>
          <p:cNvCxnSpPr/>
          <p:nvPr/>
        </p:nvCxnSpPr>
        <p:spPr>
          <a:xfrm>
            <a:off x="7140388" y="2577889"/>
            <a:ext cx="241983"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JAMA Network (@JAMANetwork) / X">
            <a:extLst>
              <a:ext uri="{FF2B5EF4-FFF2-40B4-BE49-F238E27FC236}">
                <a16:creationId xmlns:a16="http://schemas.microsoft.com/office/drawing/2014/main" id="{468A5E2F-2F98-9A16-FD6B-0ADCCC47C6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56" t="13731" r="9877" b="22567"/>
          <a:stretch/>
        </p:blipFill>
        <p:spPr bwMode="auto">
          <a:xfrm>
            <a:off x="10686376" y="5731618"/>
            <a:ext cx="1356895" cy="29034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E807C2E2-D3DB-14EC-2597-C04F70A31289}"/>
              </a:ext>
            </a:extLst>
          </p:cNvPr>
          <p:cNvPicPr/>
          <p:nvPr/>
        </p:nvPicPr>
        <p:blipFill rotWithShape="1">
          <a:blip r:embed="rId5">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7" name="Immagine 6" descr="Immagine che contiene verde, cibo, parcheggiato&#10;&#10;Descrizione generata automaticamente">
            <a:extLst>
              <a:ext uri="{FF2B5EF4-FFF2-40B4-BE49-F238E27FC236}">
                <a16:creationId xmlns:a16="http://schemas.microsoft.com/office/drawing/2014/main" id="{491F773F-5903-F2B2-5445-F63CB653B53B}"/>
              </a:ext>
            </a:extLst>
          </p:cNvPr>
          <p:cNvPicPr>
            <a:picLocks noChangeAspect="1"/>
          </p:cNvPicPr>
          <p:nvPr/>
        </p:nvPicPr>
        <p:blipFill>
          <a:blip r:embed="rId6"/>
          <a:stretch>
            <a:fillRect/>
          </a:stretch>
        </p:blipFill>
        <p:spPr>
          <a:xfrm>
            <a:off x="9684224" y="6314049"/>
            <a:ext cx="1145573" cy="477322"/>
          </a:xfrm>
          <a:prstGeom prst="rect">
            <a:avLst/>
          </a:prstGeom>
        </p:spPr>
      </p:pic>
      <p:pic>
        <p:nvPicPr>
          <p:cNvPr id="8" name="Immagine 7">
            <a:extLst>
              <a:ext uri="{FF2B5EF4-FFF2-40B4-BE49-F238E27FC236}">
                <a16:creationId xmlns:a16="http://schemas.microsoft.com/office/drawing/2014/main" id="{504D50AE-D6AD-2914-B4B2-B49DF0025640}"/>
              </a:ext>
            </a:extLst>
          </p:cNvPr>
          <p:cNvPicPr>
            <a:picLocks noChangeAspect="1"/>
          </p:cNvPicPr>
          <p:nvPr/>
        </p:nvPicPr>
        <p:blipFill rotWithShape="1">
          <a:blip r:embed="rId7"/>
          <a:srcRect l="-1" t="30458" r="72824" b="24530"/>
          <a:stretch/>
        </p:blipFill>
        <p:spPr>
          <a:xfrm>
            <a:off x="6972819" y="6325307"/>
            <a:ext cx="2572706" cy="466064"/>
          </a:xfrm>
          <a:prstGeom prst="rect">
            <a:avLst/>
          </a:prstGeom>
        </p:spPr>
      </p:pic>
      <p:sp>
        <p:nvSpPr>
          <p:cNvPr id="4" name="Title 1">
            <a:extLst>
              <a:ext uri="{FF2B5EF4-FFF2-40B4-BE49-F238E27FC236}">
                <a16:creationId xmlns:a16="http://schemas.microsoft.com/office/drawing/2014/main" id="{3ED80575-82CA-D316-F6BC-685134B8CD43}"/>
              </a:ext>
            </a:extLst>
          </p:cNvPr>
          <p:cNvSpPr txBox="1">
            <a:spLocks/>
          </p:cNvSpPr>
          <p:nvPr/>
        </p:nvSpPr>
        <p:spPr>
          <a:xfrm>
            <a:off x="148728" y="136426"/>
            <a:ext cx="11894543" cy="539077"/>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ea typeface="Helvetica Neue" panose="02000503000000020004" pitchFamily="2" charset="0"/>
                <a:cs typeface="Arial" panose="020B0604020202020204" pitchFamily="34" charset="0"/>
              </a:rPr>
              <a:t>2. La </a:t>
            </a:r>
            <a:r>
              <a:rPr lang="en-US" sz="2800" b="1" dirty="0" err="1">
                <a:latin typeface="Arial" panose="020B0604020202020204" pitchFamily="34" charset="0"/>
                <a:ea typeface="Helvetica Neue" panose="02000503000000020004" pitchFamily="2" charset="0"/>
                <a:cs typeface="Arial" panose="020B0604020202020204" pitchFamily="34" charset="0"/>
              </a:rPr>
              <a:t>sepsi</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è</a:t>
            </a:r>
            <a:r>
              <a:rPr lang="en-US" sz="2800" b="1" dirty="0">
                <a:latin typeface="Arial" panose="020B0604020202020204" pitchFamily="34" charset="0"/>
                <a:ea typeface="Helvetica Neue" panose="02000503000000020004" pitchFamily="2" charset="0"/>
                <a:cs typeface="Arial" panose="020B0604020202020204" pitchFamily="34" charset="0"/>
              </a:rPr>
              <a:t> la causa </a:t>
            </a:r>
            <a:r>
              <a:rPr lang="en-US" sz="2800" b="1" dirty="0" err="1">
                <a:latin typeface="Arial" panose="020B0604020202020204" pitchFamily="34" charset="0"/>
                <a:ea typeface="Helvetica Neue" panose="02000503000000020004" pitchFamily="2" charset="0"/>
                <a:cs typeface="Arial" panose="020B0604020202020204" pitchFamily="34" charset="0"/>
              </a:rPr>
              <a:t>più</a:t>
            </a:r>
            <a:r>
              <a:rPr lang="en-US" sz="2800" b="1" dirty="0">
                <a:latin typeface="Arial" panose="020B0604020202020204" pitchFamily="34" charset="0"/>
                <a:ea typeface="Helvetica Neue" panose="02000503000000020004" pitchFamily="2" charset="0"/>
                <a:cs typeface="Arial" panose="020B0604020202020204" pitchFamily="34" charset="0"/>
              </a:rPr>
              <a:t> commune di ARDS (e </a:t>
            </a:r>
            <a:r>
              <a:rPr lang="en-US" sz="2800" b="1" dirty="0" err="1">
                <a:latin typeface="Arial" panose="020B0604020202020204" pitchFamily="34" charset="0"/>
                <a:ea typeface="Helvetica Neue" panose="02000503000000020004" pitchFamily="2" charset="0"/>
                <a:cs typeface="Arial" panose="020B0604020202020204" pitchFamily="34" charset="0"/>
              </a:rPr>
              <a:t>morte</a:t>
            </a:r>
            <a:r>
              <a:rPr lang="en-US" sz="2800" b="1" dirty="0">
                <a:latin typeface="Arial" panose="020B0604020202020204" pitchFamily="34" charset="0"/>
                <a:ea typeface="Helvetica Neue" panose="02000503000000020004" pitchFamily="2" charset="0"/>
                <a:cs typeface="Arial" panose="020B0604020202020204" pitchFamily="34" charset="0"/>
              </a:rPr>
              <a:t> in ARDS)</a:t>
            </a:r>
          </a:p>
        </p:txBody>
      </p:sp>
    </p:spTree>
    <p:extLst>
      <p:ext uri="{BB962C8B-B14F-4D97-AF65-F5344CB8AC3E}">
        <p14:creationId xmlns:p14="http://schemas.microsoft.com/office/powerpoint/2010/main" val="3442021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5D888-4249-3ED0-0DA0-6FF9A4BFAFD1}"/>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449A9CB5-83A9-5D33-CBB3-844F767D0E22}"/>
              </a:ext>
            </a:extLst>
          </p:cNvPr>
          <p:cNvSpPr txBox="1"/>
          <p:nvPr/>
        </p:nvSpPr>
        <p:spPr>
          <a:xfrm>
            <a:off x="1" y="6299921"/>
            <a:ext cx="7086600" cy="707886"/>
          </a:xfrm>
          <a:prstGeom prst="rect">
            <a:avLst/>
          </a:prstGeom>
          <a:noFill/>
        </p:spPr>
        <p:txBody>
          <a:bodyPr wrap="square" rtlCol="0">
            <a:spAutoFit/>
          </a:bodyPr>
          <a:lstStyle/>
          <a:p>
            <a:r>
              <a:rPr lang="it-IT" sz="1000" i="0" dirty="0">
                <a:effectLst/>
                <a:latin typeface="Arial" panose="020B0604020202020204" pitchFamily="34" charset="0"/>
                <a:cs typeface="Arial" panose="020B0604020202020204" pitchFamily="34" charset="0"/>
              </a:rPr>
              <a:t>1. </a:t>
            </a:r>
            <a:r>
              <a:rPr lang="it-IT" sz="1000" i="0" dirty="0" err="1">
                <a:effectLst/>
                <a:latin typeface="Arial" panose="020B0604020202020204" pitchFamily="34" charset="0"/>
                <a:cs typeface="Arial" panose="020B0604020202020204" pitchFamily="34" charset="0"/>
              </a:rPr>
              <a:t>Bos</a:t>
            </a:r>
            <a:r>
              <a:rPr lang="it-IT" sz="1000" i="0" dirty="0">
                <a:effectLst/>
                <a:latin typeface="Arial" panose="020B0604020202020204" pitchFamily="34" charset="0"/>
                <a:cs typeface="Arial" panose="020B0604020202020204" pitchFamily="34" charset="0"/>
              </a:rPr>
              <a:t>, </a:t>
            </a:r>
            <a:r>
              <a:rPr lang="it-IT" sz="1000" i="0" dirty="0" err="1">
                <a:effectLst/>
                <a:latin typeface="Arial" panose="020B0604020202020204" pitchFamily="34" charset="0"/>
                <a:cs typeface="Arial" panose="020B0604020202020204" pitchFamily="34" charset="0"/>
              </a:rPr>
              <a:t>Lieuwe</a:t>
            </a:r>
            <a:r>
              <a:rPr lang="it-IT" sz="1000" i="0" dirty="0">
                <a:effectLst/>
                <a:latin typeface="Arial" panose="020B0604020202020204" pitchFamily="34" charset="0"/>
                <a:cs typeface="Arial" panose="020B0604020202020204" pitchFamily="34" charset="0"/>
              </a:rPr>
              <a:t> D </a:t>
            </a:r>
            <a:r>
              <a:rPr lang="it-IT" sz="1000" i="0" dirty="0" err="1">
                <a:effectLst/>
                <a:latin typeface="Arial" panose="020B0604020202020204" pitchFamily="34" charset="0"/>
                <a:cs typeface="Arial" panose="020B0604020202020204" pitchFamily="34" charset="0"/>
              </a:rPr>
              <a:t>J</a:t>
            </a:r>
            <a:r>
              <a:rPr lang="it-IT" sz="1000" i="0" dirty="0">
                <a:effectLst/>
                <a:latin typeface="Arial" panose="020B0604020202020204" pitchFamily="34" charset="0"/>
                <a:cs typeface="Arial" panose="020B0604020202020204" pitchFamily="34" charset="0"/>
              </a:rPr>
              <a:t> et al. Acute </a:t>
            </a:r>
            <a:r>
              <a:rPr lang="it-IT" sz="1000" i="0" dirty="0" err="1">
                <a:effectLst/>
                <a:latin typeface="Arial" panose="020B0604020202020204" pitchFamily="34" charset="0"/>
                <a:cs typeface="Arial" panose="020B0604020202020204" pitchFamily="34" charset="0"/>
              </a:rPr>
              <a:t>respiratory</a:t>
            </a:r>
            <a:r>
              <a:rPr lang="it-IT" sz="1000" i="0" dirty="0">
                <a:effectLst/>
                <a:latin typeface="Arial" panose="020B0604020202020204" pitchFamily="34" charset="0"/>
                <a:cs typeface="Arial" panose="020B0604020202020204" pitchFamily="34" charset="0"/>
              </a:rPr>
              <a:t> distress </a:t>
            </a:r>
            <a:r>
              <a:rPr lang="it-IT" sz="1000" i="0" dirty="0" err="1">
                <a:effectLst/>
                <a:latin typeface="Arial" panose="020B0604020202020204" pitchFamily="34" charset="0"/>
                <a:cs typeface="Arial" panose="020B0604020202020204" pitchFamily="34" charset="0"/>
              </a:rPr>
              <a:t>syndrome</a:t>
            </a:r>
            <a:r>
              <a:rPr lang="it-IT" sz="1000" i="0" dirty="0">
                <a:effectLst/>
                <a:latin typeface="Arial" panose="020B0604020202020204" pitchFamily="34" charset="0"/>
                <a:cs typeface="Arial" panose="020B0604020202020204" pitchFamily="34" charset="0"/>
              </a:rPr>
              <a:t>: </a:t>
            </a:r>
            <a:r>
              <a:rPr lang="it-IT" sz="1000" i="0" dirty="0" err="1">
                <a:effectLst/>
                <a:latin typeface="Arial" panose="020B0604020202020204" pitchFamily="34" charset="0"/>
                <a:cs typeface="Arial" panose="020B0604020202020204" pitchFamily="34" charset="0"/>
              </a:rPr>
              <a:t>causes</a:t>
            </a:r>
            <a:r>
              <a:rPr lang="it-IT" sz="1000" i="0" dirty="0">
                <a:effectLst/>
                <a:latin typeface="Arial" panose="020B0604020202020204" pitchFamily="34" charset="0"/>
                <a:cs typeface="Arial" panose="020B0604020202020204" pitchFamily="34" charset="0"/>
              </a:rPr>
              <a:t>, </a:t>
            </a:r>
            <a:r>
              <a:rPr lang="it-IT" sz="1000" i="0" dirty="0" err="1">
                <a:effectLst/>
                <a:latin typeface="Arial" panose="020B0604020202020204" pitchFamily="34" charset="0"/>
                <a:cs typeface="Arial" panose="020B0604020202020204" pitchFamily="34" charset="0"/>
              </a:rPr>
              <a:t>pathophysiology</a:t>
            </a:r>
            <a:r>
              <a:rPr lang="it-IT" sz="1000" i="0" dirty="0">
                <a:effectLst/>
                <a:latin typeface="Arial" panose="020B0604020202020204" pitchFamily="34" charset="0"/>
                <a:cs typeface="Arial" panose="020B0604020202020204" pitchFamily="34" charset="0"/>
              </a:rPr>
              <a:t>, and </a:t>
            </a:r>
            <a:r>
              <a:rPr lang="it-IT" sz="1000" i="0" dirty="0" err="1">
                <a:effectLst/>
                <a:latin typeface="Arial" panose="020B0604020202020204" pitchFamily="34" charset="0"/>
                <a:cs typeface="Arial" panose="020B0604020202020204" pitchFamily="34" charset="0"/>
              </a:rPr>
              <a:t>phenotypes</a:t>
            </a:r>
            <a:r>
              <a:rPr lang="it-IT" sz="1000" dirty="0">
                <a:latin typeface="Arial" panose="020B0604020202020204" pitchFamily="34" charset="0"/>
                <a:cs typeface="Arial" panose="020B0604020202020204" pitchFamily="34" charset="0"/>
              </a:rPr>
              <a:t>. </a:t>
            </a:r>
            <a:r>
              <a:rPr lang="it-IT" sz="1000" i="0" dirty="0">
                <a:effectLst/>
                <a:latin typeface="Arial" panose="020B0604020202020204" pitchFamily="34" charset="0"/>
                <a:cs typeface="Arial" panose="020B0604020202020204" pitchFamily="34" charset="0"/>
              </a:rPr>
              <a:t>The Lancet 2022</a:t>
            </a:r>
          </a:p>
          <a:p>
            <a:r>
              <a:rPr lang="it-IT" sz="1000" dirty="0">
                <a:latin typeface="Arial" panose="020B0604020202020204" pitchFamily="34" charset="0"/>
                <a:cs typeface="Arial" panose="020B0604020202020204" pitchFamily="34" charset="0"/>
              </a:rPr>
              <a:t>2. Joshua A. </a:t>
            </a:r>
            <a:r>
              <a:rPr lang="it-IT" sz="1000" dirty="0" err="1">
                <a:latin typeface="Arial" panose="020B0604020202020204" pitchFamily="34" charset="0"/>
                <a:cs typeface="Arial" panose="020B0604020202020204" pitchFamily="34" charset="0"/>
              </a:rPr>
              <a:t>Englert</a:t>
            </a:r>
            <a:r>
              <a:rPr lang="it-IT" sz="1000" dirty="0">
                <a:latin typeface="Arial" panose="020B0604020202020204" pitchFamily="34" charset="0"/>
                <a:cs typeface="Arial" panose="020B0604020202020204" pitchFamily="34" charset="0"/>
              </a:rPr>
              <a:t> et al. </a:t>
            </a:r>
            <a:r>
              <a:rPr lang="it-IT" sz="1000" dirty="0" err="1">
                <a:latin typeface="Arial" panose="020B0604020202020204" pitchFamily="34" charset="0"/>
                <a:cs typeface="Arial" panose="020B0604020202020204" pitchFamily="34" charset="0"/>
              </a:rPr>
              <a:t>Integrating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molecular</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pathogenesis</a:t>
            </a:r>
            <a:r>
              <a:rPr lang="it-IT" sz="1000" dirty="0">
                <a:latin typeface="Arial" panose="020B0604020202020204" pitchFamily="34" charset="0"/>
                <a:cs typeface="Arial" panose="020B0604020202020204" pitchFamily="34" charset="0"/>
              </a:rPr>
              <a:t> and clinical </a:t>
            </a:r>
            <a:r>
              <a:rPr lang="it-IT" sz="1000" dirty="0" err="1">
                <a:latin typeface="Arial" panose="020B0604020202020204" pitchFamily="34" charset="0"/>
                <a:cs typeface="Arial" panose="020B0604020202020204" pitchFamily="34" charset="0"/>
              </a:rPr>
              <a:t>translation</a:t>
            </a:r>
            <a:r>
              <a:rPr lang="it-IT" sz="1000" dirty="0">
                <a:latin typeface="Arial" panose="020B0604020202020204" pitchFamily="34" charset="0"/>
                <a:cs typeface="Arial" panose="020B0604020202020204" pitchFamily="34" charset="0"/>
              </a:rPr>
              <a:t> in </a:t>
            </a:r>
            <a:r>
              <a:rPr lang="it-IT" sz="1000" dirty="0" err="1">
                <a:latin typeface="Arial" panose="020B0604020202020204" pitchFamily="34" charset="0"/>
                <a:cs typeface="Arial" panose="020B0604020202020204" pitchFamily="34" charset="0"/>
              </a:rPr>
              <a:t>sepsis-induced</a:t>
            </a:r>
            <a:r>
              <a:rPr lang="it-IT" sz="1000" dirty="0">
                <a:latin typeface="Arial" panose="020B0604020202020204" pitchFamily="34" charset="0"/>
                <a:cs typeface="Arial" panose="020B0604020202020204" pitchFamily="34" charset="0"/>
              </a:rPr>
              <a:t> acute </a:t>
            </a:r>
            <a:r>
              <a:rPr lang="it-IT" sz="1000" dirty="0" err="1">
                <a:latin typeface="Arial" panose="020B0604020202020204" pitchFamily="34" charset="0"/>
                <a:cs typeface="Arial" panose="020B0604020202020204" pitchFamily="34" charset="0"/>
              </a:rPr>
              <a:t>respiratory</a:t>
            </a:r>
            <a:r>
              <a:rPr lang="it-IT" sz="1000" dirty="0">
                <a:latin typeface="Arial" panose="020B0604020202020204" pitchFamily="34" charset="0"/>
                <a:cs typeface="Arial" panose="020B0604020202020204" pitchFamily="34" charset="0"/>
              </a:rPr>
              <a:t> distress </a:t>
            </a:r>
            <a:r>
              <a:rPr lang="it-IT" sz="1000" dirty="0" err="1">
                <a:latin typeface="Arial" panose="020B0604020202020204" pitchFamily="34" charset="0"/>
                <a:cs typeface="Arial" panose="020B0604020202020204" pitchFamily="34" charset="0"/>
              </a:rPr>
              <a:t>syndrome</a:t>
            </a:r>
            <a:r>
              <a:rPr lang="it-IT" sz="1000" dirty="0">
                <a:latin typeface="Arial" panose="020B0604020202020204" pitchFamily="34" charset="0"/>
                <a:cs typeface="Arial" panose="020B0604020202020204" pitchFamily="34" charset="0"/>
              </a:rPr>
              <a:t>. JCI Insight 2019</a:t>
            </a:r>
          </a:p>
          <a:p>
            <a:endParaRPr lang="it-IT" sz="1000" i="0" dirty="0">
              <a:effectLst/>
              <a:latin typeface="Arial" panose="020B0604020202020204" pitchFamily="34" charset="0"/>
              <a:cs typeface="Arial" panose="020B0604020202020204" pitchFamily="34" charset="0"/>
            </a:endParaRPr>
          </a:p>
        </p:txBody>
      </p:sp>
      <p:pic>
        <p:nvPicPr>
          <p:cNvPr id="5" name="Immagine 4">
            <a:extLst>
              <a:ext uri="{FF2B5EF4-FFF2-40B4-BE49-F238E27FC236}">
                <a16:creationId xmlns:a16="http://schemas.microsoft.com/office/drawing/2014/main" id="{843AFC7F-70B2-9CCC-8055-D22759CC5527}"/>
              </a:ext>
            </a:extLst>
          </p:cNvPr>
          <p:cNvPicPr>
            <a:picLocks noChangeAspect="1"/>
          </p:cNvPicPr>
          <p:nvPr/>
        </p:nvPicPr>
        <p:blipFill>
          <a:blip r:embed="rId3"/>
          <a:stretch>
            <a:fillRect/>
          </a:stretch>
        </p:blipFill>
        <p:spPr>
          <a:xfrm>
            <a:off x="4396466" y="927935"/>
            <a:ext cx="7646805" cy="5297629"/>
          </a:xfrm>
          <a:prstGeom prst="rect">
            <a:avLst/>
          </a:prstGeom>
        </p:spPr>
      </p:pic>
      <p:pic>
        <p:nvPicPr>
          <p:cNvPr id="7" name="Immagine 6">
            <a:extLst>
              <a:ext uri="{FF2B5EF4-FFF2-40B4-BE49-F238E27FC236}">
                <a16:creationId xmlns:a16="http://schemas.microsoft.com/office/drawing/2014/main" id="{E59AB080-F503-72B6-E1F8-ED356A0B4E78}"/>
              </a:ext>
            </a:extLst>
          </p:cNvPr>
          <p:cNvPicPr>
            <a:picLocks noChangeAspect="1"/>
          </p:cNvPicPr>
          <p:nvPr/>
        </p:nvPicPr>
        <p:blipFill>
          <a:blip r:embed="rId4"/>
          <a:stretch>
            <a:fillRect/>
          </a:stretch>
        </p:blipFill>
        <p:spPr>
          <a:xfrm>
            <a:off x="148728" y="927935"/>
            <a:ext cx="3659884" cy="5294321"/>
          </a:xfrm>
          <a:prstGeom prst="rect">
            <a:avLst/>
          </a:prstGeom>
        </p:spPr>
      </p:pic>
      <p:sp>
        <p:nvSpPr>
          <p:cNvPr id="9" name="Rettangolo 8">
            <a:extLst>
              <a:ext uri="{FF2B5EF4-FFF2-40B4-BE49-F238E27FC236}">
                <a16:creationId xmlns:a16="http://schemas.microsoft.com/office/drawing/2014/main" id="{D151A55F-B0DF-8EA7-61CA-8195CA060CC4}"/>
              </a:ext>
            </a:extLst>
          </p:cNvPr>
          <p:cNvSpPr/>
          <p:nvPr/>
        </p:nvSpPr>
        <p:spPr>
          <a:xfrm>
            <a:off x="2111189" y="927935"/>
            <a:ext cx="1697423" cy="2129590"/>
          </a:xfrm>
          <a:prstGeom prst="rect">
            <a:avLst/>
          </a:prstGeom>
          <a:noFill/>
          <a:ln w="28575">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947C55E3-FB11-05FD-F847-40227B596CDE}"/>
              </a:ext>
            </a:extLst>
          </p:cNvPr>
          <p:cNvSpPr/>
          <p:nvPr/>
        </p:nvSpPr>
        <p:spPr>
          <a:xfrm>
            <a:off x="4831976" y="3428999"/>
            <a:ext cx="3464859" cy="2418347"/>
          </a:xfrm>
          <a:prstGeom prst="rect">
            <a:avLst/>
          </a:prstGeom>
          <a:noFill/>
          <a:ln w="28575">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95F30FEB-8771-82F4-425E-EB6289F7C2C3}"/>
              </a:ext>
            </a:extLst>
          </p:cNvPr>
          <p:cNvSpPr/>
          <p:nvPr/>
        </p:nvSpPr>
        <p:spPr>
          <a:xfrm>
            <a:off x="273132" y="927935"/>
            <a:ext cx="1800135" cy="2129590"/>
          </a:xfrm>
          <a:prstGeom prst="rect">
            <a:avLst/>
          </a:prstGeom>
          <a:no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50A6EEFB-3F73-35AC-76C6-AC131865C15B}"/>
              </a:ext>
            </a:extLst>
          </p:cNvPr>
          <p:cNvSpPr/>
          <p:nvPr/>
        </p:nvSpPr>
        <p:spPr>
          <a:xfrm>
            <a:off x="8348381" y="947275"/>
            <a:ext cx="3694890" cy="2418347"/>
          </a:xfrm>
          <a:prstGeom prst="rect">
            <a:avLst/>
          </a:prstGeom>
          <a:no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6610A97C-9EE4-040C-E202-7F74B0393E05}"/>
              </a:ext>
            </a:extLst>
          </p:cNvPr>
          <p:cNvSpPr/>
          <p:nvPr/>
        </p:nvSpPr>
        <p:spPr>
          <a:xfrm rot="5400000">
            <a:off x="1182695" y="2183590"/>
            <a:ext cx="1716354" cy="3535480"/>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290D0B45-B616-0395-7ECB-A607BD04FCDC}"/>
              </a:ext>
            </a:extLst>
          </p:cNvPr>
          <p:cNvSpPr/>
          <p:nvPr/>
        </p:nvSpPr>
        <p:spPr>
          <a:xfrm>
            <a:off x="8348381" y="3428998"/>
            <a:ext cx="3694890" cy="2418347"/>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EFBA1DE4-1814-2F32-1D21-5BCFA11F8F19}"/>
              </a:ext>
            </a:extLst>
          </p:cNvPr>
          <p:cNvPicPr/>
          <p:nvPr/>
        </p:nvPicPr>
        <p:blipFill rotWithShape="1">
          <a:blip r:embed="rId5">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16" name="Immagine 15" descr="Immagine che contiene verde, cibo, parcheggiato&#10;&#10;Descrizione generata automaticamente">
            <a:extLst>
              <a:ext uri="{FF2B5EF4-FFF2-40B4-BE49-F238E27FC236}">
                <a16:creationId xmlns:a16="http://schemas.microsoft.com/office/drawing/2014/main" id="{8E9EDE2B-33C9-0129-199D-8B2114302E94}"/>
              </a:ext>
            </a:extLst>
          </p:cNvPr>
          <p:cNvPicPr>
            <a:picLocks noChangeAspect="1"/>
          </p:cNvPicPr>
          <p:nvPr/>
        </p:nvPicPr>
        <p:blipFill>
          <a:blip r:embed="rId6"/>
          <a:stretch>
            <a:fillRect/>
          </a:stretch>
        </p:blipFill>
        <p:spPr>
          <a:xfrm>
            <a:off x="9684224" y="6314049"/>
            <a:ext cx="1145573" cy="477322"/>
          </a:xfrm>
          <a:prstGeom prst="rect">
            <a:avLst/>
          </a:prstGeom>
        </p:spPr>
      </p:pic>
      <p:pic>
        <p:nvPicPr>
          <p:cNvPr id="17" name="Immagine 16">
            <a:extLst>
              <a:ext uri="{FF2B5EF4-FFF2-40B4-BE49-F238E27FC236}">
                <a16:creationId xmlns:a16="http://schemas.microsoft.com/office/drawing/2014/main" id="{49DA8267-5931-12B5-1635-D781A16D3C5A}"/>
              </a:ext>
            </a:extLst>
          </p:cNvPr>
          <p:cNvPicPr>
            <a:picLocks noChangeAspect="1"/>
          </p:cNvPicPr>
          <p:nvPr/>
        </p:nvPicPr>
        <p:blipFill rotWithShape="1">
          <a:blip r:embed="rId7"/>
          <a:srcRect l="-1" t="30458" r="72824" b="24530"/>
          <a:stretch/>
        </p:blipFill>
        <p:spPr>
          <a:xfrm>
            <a:off x="6972819" y="6325307"/>
            <a:ext cx="2572706" cy="466064"/>
          </a:xfrm>
          <a:prstGeom prst="rect">
            <a:avLst/>
          </a:prstGeom>
        </p:spPr>
      </p:pic>
      <p:sp>
        <p:nvSpPr>
          <p:cNvPr id="2" name="Title 1">
            <a:extLst>
              <a:ext uri="{FF2B5EF4-FFF2-40B4-BE49-F238E27FC236}">
                <a16:creationId xmlns:a16="http://schemas.microsoft.com/office/drawing/2014/main" id="{2619D86C-5DA4-484D-1266-6B852063C338}"/>
              </a:ext>
            </a:extLst>
          </p:cNvPr>
          <p:cNvSpPr txBox="1">
            <a:spLocks/>
          </p:cNvSpPr>
          <p:nvPr/>
        </p:nvSpPr>
        <p:spPr>
          <a:xfrm>
            <a:off x="148728" y="136426"/>
            <a:ext cx="11894543" cy="539077"/>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ea typeface="Helvetica Neue" panose="02000503000000020004" pitchFamily="2" charset="0"/>
                <a:cs typeface="Arial" panose="020B0604020202020204" pitchFamily="34" charset="0"/>
              </a:rPr>
              <a:t>3. </a:t>
            </a:r>
            <a:r>
              <a:rPr lang="en-US" sz="2800" b="1" dirty="0" err="1">
                <a:latin typeface="Arial" panose="020B0604020202020204" pitchFamily="34" charset="0"/>
                <a:ea typeface="Helvetica Neue" panose="02000503000000020004" pitchFamily="2" charset="0"/>
                <a:cs typeface="Arial" panose="020B0604020202020204" pitchFamily="34" charset="0"/>
              </a:rPr>
              <a:t>Meccanismi</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fisiopatologici</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condivisi</a:t>
            </a:r>
            <a:endParaRPr lang="en-US" sz="2800" b="1"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228399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C637E872-0021-858A-DD49-4C3E093C6E04}"/>
              </a:ext>
            </a:extLst>
          </p:cNvPr>
          <p:cNvPicPr/>
          <p:nvPr/>
        </p:nvPicPr>
        <p:blipFill rotWithShape="1">
          <a:blip r:embed="rId2">
            <a:extLst>
              <a:ext uri="{28A0092B-C50C-407E-A947-70E740481C1C}">
                <a14:useLocalDpi xmlns:a14="http://schemas.microsoft.com/office/drawing/2010/main" val="0"/>
              </a:ext>
            </a:extLst>
          </a:blip>
          <a:srcRect t="16028" b="13509"/>
          <a:stretch/>
        </p:blipFill>
        <p:spPr bwMode="auto">
          <a:xfrm>
            <a:off x="10870209" y="6327585"/>
            <a:ext cx="1247568" cy="472304"/>
          </a:xfrm>
          <a:prstGeom prst="rect">
            <a:avLst/>
          </a:prstGeom>
          <a:noFill/>
          <a:ln>
            <a:noFill/>
          </a:ln>
        </p:spPr>
      </p:pic>
      <p:pic>
        <p:nvPicPr>
          <p:cNvPr id="8" name="Immagine 7" descr="Immagine che contiene verde, cibo, parcheggiato&#10;&#10;Descrizione generata automaticamente">
            <a:extLst>
              <a:ext uri="{FF2B5EF4-FFF2-40B4-BE49-F238E27FC236}">
                <a16:creationId xmlns:a16="http://schemas.microsoft.com/office/drawing/2014/main" id="{E72420CD-2101-0B69-F630-F493BD7A0618}"/>
              </a:ext>
            </a:extLst>
          </p:cNvPr>
          <p:cNvPicPr>
            <a:picLocks noChangeAspect="1"/>
          </p:cNvPicPr>
          <p:nvPr/>
        </p:nvPicPr>
        <p:blipFill>
          <a:blip r:embed="rId3"/>
          <a:stretch>
            <a:fillRect/>
          </a:stretch>
        </p:blipFill>
        <p:spPr>
          <a:xfrm>
            <a:off x="7921827" y="6322567"/>
            <a:ext cx="1145573" cy="477322"/>
          </a:xfrm>
          <a:prstGeom prst="rect">
            <a:avLst/>
          </a:prstGeom>
        </p:spPr>
      </p:pic>
      <p:pic>
        <p:nvPicPr>
          <p:cNvPr id="9" name="Picture 2" descr="UNIVERSITÀ DEGLI STUDI DI TRIESTE - Campus Orienta Digital">
            <a:extLst>
              <a:ext uri="{FF2B5EF4-FFF2-40B4-BE49-F238E27FC236}">
                <a16:creationId xmlns:a16="http://schemas.microsoft.com/office/drawing/2014/main" id="{AAB340D9-4D3F-35D8-3DE7-F87FE7AF9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3053" y="6299922"/>
            <a:ext cx="1547361" cy="521026"/>
          </a:xfrm>
          <a:prstGeom prst="rect">
            <a:avLst/>
          </a:prstGeom>
          <a:noFill/>
          <a:extLst>
            <a:ext uri="{909E8E84-426E-40DD-AFC4-6F175D3DCCD1}">
              <a14:hiddenFill xmlns:a14="http://schemas.microsoft.com/office/drawing/2010/main">
                <a:solidFill>
                  <a:srgbClr val="FFFFFF"/>
                </a:solidFill>
              </a14:hiddenFill>
            </a:ext>
          </a:extLst>
        </p:spPr>
      </p:pic>
      <p:pic>
        <p:nvPicPr>
          <p:cNvPr id="53" name="Immagine 52">
            <a:extLst>
              <a:ext uri="{FF2B5EF4-FFF2-40B4-BE49-F238E27FC236}">
                <a16:creationId xmlns:a16="http://schemas.microsoft.com/office/drawing/2014/main" id="{6210F1A7-B24D-F830-4EC1-20EBCFC8347F}"/>
              </a:ext>
            </a:extLst>
          </p:cNvPr>
          <p:cNvPicPr>
            <a:picLocks noChangeAspect="1"/>
          </p:cNvPicPr>
          <p:nvPr/>
        </p:nvPicPr>
        <p:blipFill>
          <a:blip r:embed="rId5"/>
          <a:stretch>
            <a:fillRect/>
          </a:stretch>
        </p:blipFill>
        <p:spPr>
          <a:xfrm>
            <a:off x="1174738" y="1310954"/>
            <a:ext cx="9935512" cy="4244796"/>
          </a:xfrm>
          <a:prstGeom prst="rect">
            <a:avLst/>
          </a:prstGeom>
        </p:spPr>
      </p:pic>
      <p:sp>
        <p:nvSpPr>
          <p:cNvPr id="10" name="Title 1">
            <a:extLst>
              <a:ext uri="{FF2B5EF4-FFF2-40B4-BE49-F238E27FC236}">
                <a16:creationId xmlns:a16="http://schemas.microsoft.com/office/drawing/2014/main" id="{8F31CB2E-C847-DA3D-9850-EB8D62F743D9}"/>
              </a:ext>
            </a:extLst>
          </p:cNvPr>
          <p:cNvSpPr txBox="1">
            <a:spLocks/>
          </p:cNvSpPr>
          <p:nvPr/>
        </p:nvSpPr>
        <p:spPr>
          <a:xfrm>
            <a:off x="148728" y="136426"/>
            <a:ext cx="11894543"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err="1">
                <a:latin typeface="Arial" panose="020B0604020202020204" pitchFamily="34" charset="0"/>
                <a:ea typeface="Helvetica Neue" panose="02000503000000020004" pitchFamily="2" charset="0"/>
                <a:cs typeface="Arial" panose="020B0604020202020204" pitchFamily="34" charset="0"/>
              </a:rPr>
              <a:t>L’infiammazione</a:t>
            </a:r>
            <a:r>
              <a:rPr lang="en-US" sz="3200" b="1" dirty="0">
                <a:latin typeface="Arial" panose="020B0604020202020204" pitchFamily="34" charset="0"/>
                <a:ea typeface="Helvetica Neue" panose="02000503000000020004" pitchFamily="2" charset="0"/>
                <a:cs typeface="Arial" panose="020B0604020202020204" pitchFamily="34" charset="0"/>
              </a:rPr>
              <a:t> come driver di </a:t>
            </a:r>
            <a:r>
              <a:rPr lang="en-US" sz="3200" b="1" dirty="0" err="1">
                <a:latin typeface="Arial" panose="020B0604020202020204" pitchFamily="34" charset="0"/>
                <a:ea typeface="Helvetica Neue" panose="02000503000000020004" pitchFamily="2" charset="0"/>
                <a:cs typeface="Arial" panose="020B0604020202020204" pitchFamily="34" charset="0"/>
              </a:rPr>
              <a:t>danno</a:t>
            </a:r>
            <a:endParaRPr lang="en-US" sz="3200" b="1" dirty="0">
              <a:latin typeface="Arial" panose="020B0604020202020204" pitchFamily="34" charset="0"/>
              <a:ea typeface="Helvetica Neue" panose="02000503000000020004" pitchFamily="2" charset="0"/>
              <a:cs typeface="Arial" panose="020B0604020202020204" pitchFamily="34" charset="0"/>
            </a:endParaRPr>
          </a:p>
        </p:txBody>
      </p:sp>
      <p:sp>
        <p:nvSpPr>
          <p:cNvPr id="59" name="CasellaDiTesto 58">
            <a:extLst>
              <a:ext uri="{FF2B5EF4-FFF2-40B4-BE49-F238E27FC236}">
                <a16:creationId xmlns:a16="http://schemas.microsoft.com/office/drawing/2014/main" id="{8AF84238-FC8F-D04C-79DE-6A642D0EB49E}"/>
              </a:ext>
            </a:extLst>
          </p:cNvPr>
          <p:cNvSpPr txBox="1"/>
          <p:nvPr/>
        </p:nvSpPr>
        <p:spPr>
          <a:xfrm>
            <a:off x="9098396" y="3256380"/>
            <a:ext cx="733189" cy="369332"/>
          </a:xfrm>
          <a:prstGeom prst="rect">
            <a:avLst/>
          </a:prstGeom>
          <a:noFill/>
          <a:ln w="28575">
            <a:solidFill>
              <a:srgbClr val="C00000"/>
            </a:solidFill>
          </a:ln>
        </p:spPr>
        <p:txBody>
          <a:bodyPr wrap="square" rtlCol="0">
            <a:spAutoFit/>
          </a:bodyPr>
          <a:lstStyle/>
          <a:p>
            <a:pPr algn="ctr"/>
            <a:r>
              <a:rPr lang="it-IT" b="1" dirty="0">
                <a:solidFill>
                  <a:srgbClr val="273893"/>
                </a:solidFill>
                <a:latin typeface="Arial" panose="020B0604020202020204" pitchFamily="34" charset="0"/>
                <a:cs typeface="Arial" panose="020B0604020202020204" pitchFamily="34" charset="0"/>
              </a:rPr>
              <a:t>MOF</a:t>
            </a:r>
          </a:p>
        </p:txBody>
      </p:sp>
      <p:sp>
        <p:nvSpPr>
          <p:cNvPr id="55" name="CasellaDiTesto 54">
            <a:extLst>
              <a:ext uri="{FF2B5EF4-FFF2-40B4-BE49-F238E27FC236}">
                <a16:creationId xmlns:a16="http://schemas.microsoft.com/office/drawing/2014/main" id="{98E5AAD2-F76A-5535-43CA-E07567CBCBFE}"/>
              </a:ext>
            </a:extLst>
          </p:cNvPr>
          <p:cNvSpPr txBox="1"/>
          <p:nvPr/>
        </p:nvSpPr>
        <p:spPr>
          <a:xfrm>
            <a:off x="31145" y="6574727"/>
            <a:ext cx="4081567" cy="246221"/>
          </a:xfrm>
          <a:prstGeom prst="rect">
            <a:avLst/>
          </a:prstGeom>
          <a:noFill/>
        </p:spPr>
        <p:txBody>
          <a:bodyPr wrap="none" rtlCol="0">
            <a:spAutoFit/>
          </a:bodyPr>
          <a:lstStyle/>
          <a:p>
            <a:r>
              <a:rPr lang="it-IT" sz="1000" dirty="0" err="1">
                <a:latin typeface="Arial" panose="020B0604020202020204" pitchFamily="34" charset="0"/>
                <a:cs typeface="Arial" panose="020B0604020202020204" pitchFamily="34" charset="0"/>
              </a:rPr>
              <a:t>Adapted</a:t>
            </a:r>
            <a:r>
              <a:rPr lang="it-IT" sz="1000" dirty="0">
                <a:latin typeface="Arial" panose="020B0604020202020204" pitchFamily="34" charset="0"/>
                <a:cs typeface="Arial" panose="020B0604020202020204" pitchFamily="34" charset="0"/>
              </a:rPr>
              <a:t> from Chatham WW et al. </a:t>
            </a:r>
            <a:r>
              <a:rPr lang="it-IT" sz="1000" b="0" i="0" dirty="0">
                <a:solidFill>
                  <a:srgbClr val="2E2B2B"/>
                </a:solidFill>
                <a:effectLst/>
                <a:latin typeface="Arial" panose="020B0604020202020204" pitchFamily="34" charset="0"/>
                <a:cs typeface="Arial" panose="020B0604020202020204" pitchFamily="34" charset="0"/>
              </a:rPr>
              <a:t>The Journal of </a:t>
            </a:r>
            <a:r>
              <a:rPr lang="it-IT" sz="1000" b="0" i="0" dirty="0" err="1">
                <a:solidFill>
                  <a:srgbClr val="2E2B2B"/>
                </a:solidFill>
                <a:effectLst/>
                <a:latin typeface="Arial" panose="020B0604020202020204" pitchFamily="34" charset="0"/>
                <a:cs typeface="Arial" panose="020B0604020202020204" pitchFamily="34" charset="0"/>
              </a:rPr>
              <a:t>Rheumatology</a:t>
            </a:r>
            <a:r>
              <a:rPr lang="it-IT" sz="1000" b="0" i="0" dirty="0">
                <a:solidFill>
                  <a:srgbClr val="2E2B2B"/>
                </a:solidFill>
                <a:effectLst/>
                <a:latin typeface="Arial" panose="020B0604020202020204" pitchFamily="34" charset="0"/>
                <a:cs typeface="Arial" panose="020B0604020202020204" pitchFamily="34" charset="0"/>
              </a:rPr>
              <a:t> 2020</a:t>
            </a:r>
            <a:endParaRPr lang="it-IT" sz="1000" dirty="0">
              <a:latin typeface="Arial" panose="020B0604020202020204" pitchFamily="34" charset="0"/>
              <a:cs typeface="Arial" panose="020B0604020202020204" pitchFamily="34" charset="0"/>
            </a:endParaRPr>
          </a:p>
        </p:txBody>
      </p:sp>
      <p:pic>
        <p:nvPicPr>
          <p:cNvPr id="60" name="Picture 2">
            <a:extLst>
              <a:ext uri="{FF2B5EF4-FFF2-40B4-BE49-F238E27FC236}">
                <a16:creationId xmlns:a16="http://schemas.microsoft.com/office/drawing/2014/main" id="{694FA88C-8C48-E35E-9B20-BF973FD191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472" t="224" r="5190" b="89261"/>
          <a:stretch/>
        </p:blipFill>
        <p:spPr bwMode="auto">
          <a:xfrm>
            <a:off x="1301856" y="5036952"/>
            <a:ext cx="5848553" cy="557940"/>
          </a:xfrm>
          <a:prstGeom prst="rect">
            <a:avLst/>
          </a:prstGeom>
          <a:noFill/>
          <a:extLst>
            <a:ext uri="{909E8E84-426E-40DD-AFC4-6F175D3DCCD1}">
              <a14:hiddenFill xmlns:a14="http://schemas.microsoft.com/office/drawing/2010/main">
                <a:solidFill>
                  <a:srgbClr val="FFFFFF"/>
                </a:solidFill>
              </a14:hiddenFill>
            </a:ext>
          </a:extLst>
        </p:spPr>
      </p:pic>
      <p:sp>
        <p:nvSpPr>
          <p:cNvPr id="61" name="Rettangolo 60">
            <a:extLst>
              <a:ext uri="{FF2B5EF4-FFF2-40B4-BE49-F238E27FC236}">
                <a16:creationId xmlns:a16="http://schemas.microsoft.com/office/drawing/2014/main" id="{CFAAEC3F-CAD9-B7E0-C86C-10B45C887CA8}"/>
              </a:ext>
            </a:extLst>
          </p:cNvPr>
          <p:cNvSpPr/>
          <p:nvPr/>
        </p:nvSpPr>
        <p:spPr>
          <a:xfrm>
            <a:off x="3332135" y="5052450"/>
            <a:ext cx="1611824" cy="309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CasellaDiTesto 61">
            <a:extLst>
              <a:ext uri="{FF2B5EF4-FFF2-40B4-BE49-F238E27FC236}">
                <a16:creationId xmlns:a16="http://schemas.microsoft.com/office/drawing/2014/main" id="{8B95E3FD-E501-31D1-8A27-30D0111C521D}"/>
              </a:ext>
            </a:extLst>
          </p:cNvPr>
          <p:cNvSpPr txBox="1"/>
          <p:nvPr/>
        </p:nvSpPr>
        <p:spPr>
          <a:xfrm>
            <a:off x="3267488" y="5052450"/>
            <a:ext cx="1741118" cy="307777"/>
          </a:xfrm>
          <a:prstGeom prst="rect">
            <a:avLst/>
          </a:prstGeom>
          <a:noFill/>
        </p:spPr>
        <p:txBody>
          <a:bodyPr wrap="none" rtlCol="0">
            <a:spAutoFit/>
          </a:bodyPr>
          <a:lstStyle/>
          <a:p>
            <a:r>
              <a:rPr lang="it-IT" sz="1400" dirty="0" err="1">
                <a:latin typeface="+mj-lt"/>
              </a:rPr>
              <a:t>Antimicrobial</a:t>
            </a:r>
            <a:r>
              <a:rPr lang="it-IT" sz="1400" dirty="0">
                <a:latin typeface="+mj-lt"/>
              </a:rPr>
              <a:t> therapy</a:t>
            </a:r>
          </a:p>
        </p:txBody>
      </p:sp>
      <p:sp>
        <p:nvSpPr>
          <p:cNvPr id="63" name="Rettangolo 62">
            <a:extLst>
              <a:ext uri="{FF2B5EF4-FFF2-40B4-BE49-F238E27FC236}">
                <a16:creationId xmlns:a16="http://schemas.microsoft.com/office/drawing/2014/main" id="{89839288-127B-7C76-6196-E27A7EB093C9}"/>
              </a:ext>
            </a:extLst>
          </p:cNvPr>
          <p:cNvSpPr/>
          <p:nvPr/>
        </p:nvSpPr>
        <p:spPr>
          <a:xfrm>
            <a:off x="3332134" y="5319229"/>
            <a:ext cx="2634711" cy="2898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CasellaDiTesto 63">
            <a:extLst>
              <a:ext uri="{FF2B5EF4-FFF2-40B4-BE49-F238E27FC236}">
                <a16:creationId xmlns:a16="http://schemas.microsoft.com/office/drawing/2014/main" id="{B21755ED-4254-5B1B-7A96-51876438904A}"/>
              </a:ext>
            </a:extLst>
          </p:cNvPr>
          <p:cNvSpPr txBox="1"/>
          <p:nvPr/>
        </p:nvSpPr>
        <p:spPr>
          <a:xfrm>
            <a:off x="3859269" y="5315733"/>
            <a:ext cx="2699358" cy="307777"/>
          </a:xfrm>
          <a:prstGeom prst="rect">
            <a:avLst/>
          </a:prstGeom>
          <a:noFill/>
        </p:spPr>
        <p:txBody>
          <a:bodyPr wrap="square" rtlCol="0">
            <a:spAutoFit/>
          </a:bodyPr>
          <a:lstStyle/>
          <a:p>
            <a:r>
              <a:rPr lang="it-IT" sz="1400" dirty="0">
                <a:latin typeface="+mj-lt"/>
              </a:rPr>
              <a:t>Anti-</a:t>
            </a:r>
            <a:r>
              <a:rPr lang="it-IT" sz="1400" dirty="0" err="1">
                <a:latin typeface="+mj-lt"/>
              </a:rPr>
              <a:t>cytokine</a:t>
            </a:r>
            <a:r>
              <a:rPr lang="it-IT" sz="1400" dirty="0">
                <a:latin typeface="+mj-lt"/>
              </a:rPr>
              <a:t> </a:t>
            </a:r>
            <a:r>
              <a:rPr lang="it-IT" sz="1400" dirty="0" err="1">
                <a:latin typeface="+mj-lt"/>
              </a:rPr>
              <a:t>storm</a:t>
            </a:r>
            <a:r>
              <a:rPr lang="it-IT" sz="1400" dirty="0">
                <a:latin typeface="+mj-lt"/>
              </a:rPr>
              <a:t> therapy</a:t>
            </a:r>
          </a:p>
        </p:txBody>
      </p:sp>
      <p:pic>
        <p:nvPicPr>
          <p:cNvPr id="66" name="Picture 2">
            <a:extLst>
              <a:ext uri="{FF2B5EF4-FFF2-40B4-BE49-F238E27FC236}">
                <a16:creationId xmlns:a16="http://schemas.microsoft.com/office/drawing/2014/main" id="{BD383517-330F-1748-5393-7F6BF0A5C28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7178" t="6027" r="55180" b="89333"/>
          <a:stretch/>
        </p:blipFill>
        <p:spPr bwMode="auto">
          <a:xfrm>
            <a:off x="3267487" y="5361791"/>
            <a:ext cx="635431" cy="246221"/>
          </a:xfrm>
          <a:prstGeom prst="rect">
            <a:avLst/>
          </a:prstGeom>
          <a:noFill/>
          <a:extLst>
            <a:ext uri="{909E8E84-426E-40DD-AFC4-6F175D3DCCD1}">
              <a14:hiddenFill xmlns:a14="http://schemas.microsoft.com/office/drawing/2010/main">
                <a:solidFill>
                  <a:srgbClr val="FFFFFF"/>
                </a:solidFill>
              </a14:hiddenFill>
            </a:ext>
          </a:extLst>
        </p:spPr>
      </p:pic>
      <p:sp>
        <p:nvSpPr>
          <p:cNvPr id="67" name="Rettangolo 66">
            <a:extLst>
              <a:ext uri="{FF2B5EF4-FFF2-40B4-BE49-F238E27FC236}">
                <a16:creationId xmlns:a16="http://schemas.microsoft.com/office/drawing/2014/main" id="{D06E7446-3227-378B-4023-E3A3094938DA}"/>
              </a:ext>
            </a:extLst>
          </p:cNvPr>
          <p:cNvSpPr/>
          <p:nvPr/>
        </p:nvSpPr>
        <p:spPr>
          <a:xfrm>
            <a:off x="2164916" y="5315733"/>
            <a:ext cx="1133567" cy="307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5351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852192DA-52AB-78B2-35FB-0281D1928460}"/>
              </a:ext>
            </a:extLst>
          </p:cNvPr>
          <p:cNvPicPr>
            <a:picLocks noChangeAspect="1"/>
          </p:cNvPicPr>
          <p:nvPr/>
        </p:nvPicPr>
        <p:blipFill>
          <a:blip r:embed="rId3"/>
          <a:stretch>
            <a:fillRect/>
          </a:stretch>
        </p:blipFill>
        <p:spPr>
          <a:xfrm>
            <a:off x="2371466" y="965949"/>
            <a:ext cx="7449065" cy="5157808"/>
          </a:xfrm>
          <a:prstGeom prst="rect">
            <a:avLst/>
          </a:prstGeom>
        </p:spPr>
      </p:pic>
      <p:sp>
        <p:nvSpPr>
          <p:cNvPr id="7" name="Rettangolo 6">
            <a:extLst>
              <a:ext uri="{FF2B5EF4-FFF2-40B4-BE49-F238E27FC236}">
                <a16:creationId xmlns:a16="http://schemas.microsoft.com/office/drawing/2014/main" id="{485F78D0-02DB-630C-6D33-E56C0A862265}"/>
              </a:ext>
            </a:extLst>
          </p:cNvPr>
          <p:cNvSpPr/>
          <p:nvPr/>
        </p:nvSpPr>
        <p:spPr>
          <a:xfrm>
            <a:off x="6843148" y="941235"/>
            <a:ext cx="3100953" cy="4552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3AFB3BF5-5C53-82ED-E189-87B5A0658269}"/>
              </a:ext>
            </a:extLst>
          </p:cNvPr>
          <p:cNvPicPr>
            <a:picLocks noChangeAspect="1"/>
          </p:cNvPicPr>
          <p:nvPr/>
        </p:nvPicPr>
        <p:blipFill>
          <a:blip r:embed="rId4"/>
          <a:srcRect t="24397"/>
          <a:stretch/>
        </p:blipFill>
        <p:spPr>
          <a:xfrm>
            <a:off x="0" y="6239435"/>
            <a:ext cx="4804475" cy="618564"/>
          </a:xfrm>
          <a:prstGeom prst="rect">
            <a:avLst/>
          </a:prstGeom>
        </p:spPr>
      </p:pic>
      <p:pic>
        <p:nvPicPr>
          <p:cNvPr id="9" name="Immagine 8">
            <a:extLst>
              <a:ext uri="{FF2B5EF4-FFF2-40B4-BE49-F238E27FC236}">
                <a16:creationId xmlns:a16="http://schemas.microsoft.com/office/drawing/2014/main" id="{B87F3F58-0996-1A86-699B-B5BEC3176D20}"/>
              </a:ext>
            </a:extLst>
          </p:cNvPr>
          <p:cNvPicPr/>
          <p:nvPr/>
        </p:nvPicPr>
        <p:blipFill rotWithShape="1">
          <a:blip r:embed="rId5">
            <a:extLst>
              <a:ext uri="{28A0092B-C50C-407E-A947-70E740481C1C}">
                <a14:useLocalDpi xmlns:a14="http://schemas.microsoft.com/office/drawing/2010/main" val="0"/>
              </a:ext>
            </a:extLst>
          </a:blip>
          <a:srcRect t="16028" b="13509"/>
          <a:stretch/>
        </p:blipFill>
        <p:spPr bwMode="auto">
          <a:xfrm>
            <a:off x="10870209" y="6327585"/>
            <a:ext cx="1247568" cy="472304"/>
          </a:xfrm>
          <a:prstGeom prst="rect">
            <a:avLst/>
          </a:prstGeom>
          <a:noFill/>
          <a:ln>
            <a:noFill/>
          </a:ln>
        </p:spPr>
      </p:pic>
      <p:pic>
        <p:nvPicPr>
          <p:cNvPr id="10" name="Immagine 9" descr="Immagine che contiene verde, cibo, parcheggiato&#10;&#10;Descrizione generata automaticamente">
            <a:extLst>
              <a:ext uri="{FF2B5EF4-FFF2-40B4-BE49-F238E27FC236}">
                <a16:creationId xmlns:a16="http://schemas.microsoft.com/office/drawing/2014/main" id="{28B8B277-E3BC-1774-3054-359EE441DD68}"/>
              </a:ext>
            </a:extLst>
          </p:cNvPr>
          <p:cNvPicPr>
            <a:picLocks noChangeAspect="1"/>
          </p:cNvPicPr>
          <p:nvPr/>
        </p:nvPicPr>
        <p:blipFill>
          <a:blip r:embed="rId6"/>
          <a:stretch>
            <a:fillRect/>
          </a:stretch>
        </p:blipFill>
        <p:spPr>
          <a:xfrm>
            <a:off x="7921827" y="6322567"/>
            <a:ext cx="1145573" cy="477322"/>
          </a:xfrm>
          <a:prstGeom prst="rect">
            <a:avLst/>
          </a:prstGeom>
        </p:spPr>
      </p:pic>
      <p:pic>
        <p:nvPicPr>
          <p:cNvPr id="11" name="Picture 2" descr="UNIVERSITÀ DEGLI STUDI DI TRIESTE - Campus Orienta Digital">
            <a:extLst>
              <a:ext uri="{FF2B5EF4-FFF2-40B4-BE49-F238E27FC236}">
                <a16:creationId xmlns:a16="http://schemas.microsoft.com/office/drawing/2014/main" id="{31D225A7-9742-D6DA-C6D6-9AF6F2EFED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13053" y="6299922"/>
            <a:ext cx="1547361" cy="52102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4B49359B-3E38-23BA-9C01-3DC7C686F29C}"/>
              </a:ext>
            </a:extLst>
          </p:cNvPr>
          <p:cNvSpPr txBox="1">
            <a:spLocks/>
          </p:cNvSpPr>
          <p:nvPr/>
        </p:nvSpPr>
        <p:spPr>
          <a:xfrm>
            <a:off x="148728" y="136426"/>
            <a:ext cx="11894543"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err="1">
                <a:latin typeface="Arial" panose="020B0604020202020204" pitchFamily="34" charset="0"/>
                <a:ea typeface="Helvetica Neue" panose="02000503000000020004" pitchFamily="2" charset="0"/>
                <a:cs typeface="Arial" panose="020B0604020202020204" pitchFamily="34" charset="0"/>
              </a:rPr>
              <a:t>Glucocorticoidi</a:t>
            </a:r>
            <a:r>
              <a:rPr lang="en-US" sz="3200" b="1" dirty="0">
                <a:latin typeface="Arial" panose="020B0604020202020204" pitchFamily="34" charset="0"/>
                <a:ea typeface="Helvetica Neue" panose="02000503000000020004" pitchFamily="2" charset="0"/>
                <a:cs typeface="Arial" panose="020B0604020202020204" pitchFamily="34" charset="0"/>
              </a:rPr>
              <a:t> in CAP/ARDS/shock </a:t>
            </a:r>
            <a:r>
              <a:rPr lang="en-US" sz="3200" b="1" dirty="0" err="1">
                <a:latin typeface="Arial" panose="020B0604020202020204" pitchFamily="34" charset="0"/>
                <a:ea typeface="Helvetica Neue" panose="02000503000000020004" pitchFamily="2" charset="0"/>
                <a:cs typeface="Arial" panose="020B0604020202020204" pitchFamily="34" charset="0"/>
              </a:rPr>
              <a:t>settico</a:t>
            </a:r>
            <a:endParaRPr lang="en-US" sz="2000" b="1"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324941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09885DA2-93F3-B570-AA82-E16B483071B8}"/>
              </a:ext>
            </a:extLst>
          </p:cNvPr>
          <p:cNvPicPr>
            <a:picLocks noChangeAspect="1"/>
          </p:cNvPicPr>
          <p:nvPr/>
        </p:nvPicPr>
        <p:blipFill>
          <a:blip r:embed="rId3"/>
          <a:stretch>
            <a:fillRect/>
          </a:stretch>
        </p:blipFill>
        <p:spPr>
          <a:xfrm>
            <a:off x="397241" y="1107808"/>
            <a:ext cx="5453192" cy="2830542"/>
          </a:xfrm>
          <a:prstGeom prst="rect">
            <a:avLst/>
          </a:prstGeom>
        </p:spPr>
      </p:pic>
      <p:pic>
        <p:nvPicPr>
          <p:cNvPr id="7" name="Immagine 6">
            <a:extLst>
              <a:ext uri="{FF2B5EF4-FFF2-40B4-BE49-F238E27FC236}">
                <a16:creationId xmlns:a16="http://schemas.microsoft.com/office/drawing/2014/main" id="{44F3ED71-8DC5-77AA-A659-297F9E252FA8}"/>
              </a:ext>
            </a:extLst>
          </p:cNvPr>
          <p:cNvPicPr>
            <a:picLocks noChangeAspect="1"/>
          </p:cNvPicPr>
          <p:nvPr/>
        </p:nvPicPr>
        <p:blipFill>
          <a:blip r:embed="rId4"/>
          <a:stretch>
            <a:fillRect/>
          </a:stretch>
        </p:blipFill>
        <p:spPr>
          <a:xfrm>
            <a:off x="445216" y="3938350"/>
            <a:ext cx="5357241" cy="2142896"/>
          </a:xfrm>
          <a:prstGeom prst="rect">
            <a:avLst/>
          </a:prstGeom>
        </p:spPr>
      </p:pic>
      <p:sp>
        <p:nvSpPr>
          <p:cNvPr id="9" name="CasellaDiTesto 8">
            <a:extLst>
              <a:ext uri="{FF2B5EF4-FFF2-40B4-BE49-F238E27FC236}">
                <a16:creationId xmlns:a16="http://schemas.microsoft.com/office/drawing/2014/main" id="{D95D6886-99F8-FDEA-5D5D-0BD93F01647E}"/>
              </a:ext>
            </a:extLst>
          </p:cNvPr>
          <p:cNvSpPr txBox="1"/>
          <p:nvPr/>
        </p:nvSpPr>
        <p:spPr>
          <a:xfrm>
            <a:off x="6341568" y="4435214"/>
            <a:ext cx="5626455" cy="923330"/>
          </a:xfrm>
          <a:prstGeom prst="rect">
            <a:avLst/>
          </a:prstGeom>
          <a:noFill/>
        </p:spPr>
        <p:txBody>
          <a:bodyPr wrap="square">
            <a:spAutoFit/>
          </a:bodyPr>
          <a:lstStyle/>
          <a:p>
            <a:r>
              <a:rPr lang="it-IT" i="1" dirty="0" err="1">
                <a:solidFill>
                  <a:srgbClr val="C00000"/>
                </a:solidFill>
                <a:latin typeface="Arial" panose="020B0604020202020204" pitchFamily="34" charset="0"/>
                <a:cs typeface="Arial" panose="020B0604020202020204" pitchFamily="34" charset="0"/>
              </a:rPr>
              <a:t>Each</a:t>
            </a:r>
            <a:r>
              <a:rPr lang="it-IT" i="1" dirty="0">
                <a:solidFill>
                  <a:srgbClr val="C00000"/>
                </a:solidFill>
                <a:latin typeface="Arial" panose="020B0604020202020204" pitchFamily="34" charset="0"/>
                <a:cs typeface="Arial" panose="020B0604020202020204" pitchFamily="34" charset="0"/>
              </a:rPr>
              <a:t> </a:t>
            </a:r>
            <a:r>
              <a:rPr lang="it-IT" i="1" dirty="0" err="1">
                <a:solidFill>
                  <a:srgbClr val="C00000"/>
                </a:solidFill>
                <a:latin typeface="Arial" panose="020B0604020202020204" pitchFamily="34" charset="0"/>
                <a:cs typeface="Arial" panose="020B0604020202020204" pitchFamily="34" charset="0"/>
              </a:rPr>
              <a:t>additional</a:t>
            </a:r>
            <a:r>
              <a:rPr lang="it-IT" i="1" dirty="0">
                <a:solidFill>
                  <a:srgbClr val="C00000"/>
                </a:solidFill>
                <a:latin typeface="Arial" panose="020B0604020202020204" pitchFamily="34" charset="0"/>
                <a:cs typeface="Arial" panose="020B0604020202020204" pitchFamily="34" charset="0"/>
              </a:rPr>
              <a:t> hour of time from ED </a:t>
            </a:r>
            <a:r>
              <a:rPr lang="it-IT" i="1" dirty="0" err="1">
                <a:solidFill>
                  <a:srgbClr val="C00000"/>
                </a:solidFill>
                <a:latin typeface="Arial" panose="020B0604020202020204" pitchFamily="34" charset="0"/>
                <a:cs typeface="Arial" panose="020B0604020202020204" pitchFamily="34" charset="0"/>
              </a:rPr>
              <a:t>arrival</a:t>
            </a:r>
            <a:r>
              <a:rPr lang="it-IT" i="1" dirty="0">
                <a:solidFill>
                  <a:srgbClr val="C00000"/>
                </a:solidFill>
                <a:latin typeface="Arial" panose="020B0604020202020204" pitchFamily="34" charset="0"/>
                <a:cs typeface="Arial" panose="020B0604020202020204" pitchFamily="34" charset="0"/>
              </a:rPr>
              <a:t> to </a:t>
            </a:r>
            <a:r>
              <a:rPr lang="it-IT" i="1" dirty="0" err="1">
                <a:solidFill>
                  <a:srgbClr val="C00000"/>
                </a:solidFill>
                <a:latin typeface="Arial" panose="020B0604020202020204" pitchFamily="34" charset="0"/>
                <a:cs typeface="Arial" panose="020B0604020202020204" pitchFamily="34" charset="0"/>
              </a:rPr>
              <a:t>administration</a:t>
            </a:r>
            <a:r>
              <a:rPr lang="it-IT" i="1" dirty="0">
                <a:solidFill>
                  <a:srgbClr val="C00000"/>
                </a:solidFill>
                <a:latin typeface="Arial" panose="020B0604020202020204" pitchFamily="34" charset="0"/>
                <a:cs typeface="Arial" panose="020B0604020202020204" pitchFamily="34" charset="0"/>
              </a:rPr>
              <a:t> of </a:t>
            </a:r>
            <a:r>
              <a:rPr lang="it-IT" i="1" dirty="0" err="1">
                <a:solidFill>
                  <a:srgbClr val="C00000"/>
                </a:solidFill>
                <a:latin typeface="Arial" panose="020B0604020202020204" pitchFamily="34" charset="0"/>
                <a:cs typeface="Arial" panose="020B0604020202020204" pitchFamily="34" charset="0"/>
              </a:rPr>
              <a:t>antimicrobials</a:t>
            </a:r>
            <a:r>
              <a:rPr lang="it-IT" i="1" dirty="0">
                <a:solidFill>
                  <a:srgbClr val="C00000"/>
                </a:solidFill>
                <a:latin typeface="Arial" panose="020B0604020202020204" pitchFamily="34" charset="0"/>
                <a:cs typeface="Arial" panose="020B0604020202020204" pitchFamily="34" charset="0"/>
              </a:rPr>
              <a:t> </a:t>
            </a:r>
            <a:r>
              <a:rPr lang="it-IT" i="1" dirty="0" err="1">
                <a:solidFill>
                  <a:srgbClr val="C00000"/>
                </a:solidFill>
                <a:latin typeface="Arial" panose="020B0604020202020204" pitchFamily="34" charset="0"/>
                <a:cs typeface="Arial" panose="020B0604020202020204" pitchFamily="34" charset="0"/>
              </a:rPr>
              <a:t>is</a:t>
            </a:r>
            <a:r>
              <a:rPr lang="it-IT" i="1" dirty="0">
                <a:solidFill>
                  <a:srgbClr val="C00000"/>
                </a:solidFill>
                <a:latin typeface="Arial" panose="020B0604020202020204" pitchFamily="34" charset="0"/>
                <a:cs typeface="Arial" panose="020B0604020202020204" pitchFamily="34" charset="0"/>
              </a:rPr>
              <a:t> </a:t>
            </a:r>
            <a:r>
              <a:rPr lang="it-IT" i="1" dirty="0" err="1">
                <a:solidFill>
                  <a:srgbClr val="C00000"/>
                </a:solidFill>
                <a:latin typeface="Arial" panose="020B0604020202020204" pitchFamily="34" charset="0"/>
                <a:cs typeface="Arial" panose="020B0604020202020204" pitchFamily="34" charset="0"/>
              </a:rPr>
              <a:t>associated</a:t>
            </a:r>
            <a:r>
              <a:rPr lang="it-IT" i="1" dirty="0">
                <a:solidFill>
                  <a:srgbClr val="C00000"/>
                </a:solidFill>
                <a:latin typeface="Arial" panose="020B0604020202020204" pitchFamily="34" charset="0"/>
                <a:cs typeface="Arial" panose="020B0604020202020204" pitchFamily="34" charset="0"/>
              </a:rPr>
              <a:t> with </a:t>
            </a:r>
            <a:r>
              <a:rPr lang="it-IT" b="1" i="1" dirty="0">
                <a:solidFill>
                  <a:srgbClr val="C00000"/>
                </a:solidFill>
                <a:latin typeface="Arial" panose="020B0604020202020204" pitchFamily="34" charset="0"/>
                <a:cs typeface="Arial" panose="020B0604020202020204" pitchFamily="34" charset="0"/>
              </a:rPr>
              <a:t>1.04-1.19</a:t>
            </a:r>
            <a:r>
              <a:rPr lang="it-IT" i="1" dirty="0">
                <a:solidFill>
                  <a:srgbClr val="C00000"/>
                </a:solidFill>
                <a:latin typeface="Arial" panose="020B0604020202020204" pitchFamily="34" charset="0"/>
                <a:cs typeface="Arial" panose="020B0604020202020204" pitchFamily="34" charset="0"/>
              </a:rPr>
              <a:t> </a:t>
            </a:r>
            <a:r>
              <a:rPr lang="it-IT" i="1" dirty="0" err="1">
                <a:solidFill>
                  <a:srgbClr val="C00000"/>
                </a:solidFill>
                <a:latin typeface="Arial" panose="020B0604020202020204" pitchFamily="34" charset="0"/>
                <a:cs typeface="Arial" panose="020B0604020202020204" pitchFamily="34" charset="0"/>
              </a:rPr>
              <a:t>increased</a:t>
            </a:r>
            <a:r>
              <a:rPr lang="it-IT" i="1" dirty="0">
                <a:solidFill>
                  <a:srgbClr val="C00000"/>
                </a:solidFill>
                <a:latin typeface="Arial" panose="020B0604020202020204" pitchFamily="34" charset="0"/>
                <a:cs typeface="Arial" panose="020B0604020202020204" pitchFamily="34" charset="0"/>
              </a:rPr>
              <a:t> </a:t>
            </a:r>
            <a:r>
              <a:rPr lang="it-IT" i="1" dirty="0" err="1">
                <a:solidFill>
                  <a:srgbClr val="C00000"/>
                </a:solidFill>
                <a:latin typeface="Arial" panose="020B0604020202020204" pitchFamily="34" charset="0"/>
                <a:cs typeface="Arial" panose="020B0604020202020204" pitchFamily="34" charset="0"/>
              </a:rPr>
              <a:t>odds</a:t>
            </a:r>
            <a:r>
              <a:rPr lang="it-IT" i="1" dirty="0">
                <a:solidFill>
                  <a:srgbClr val="C00000"/>
                </a:solidFill>
                <a:latin typeface="Arial" panose="020B0604020202020204" pitchFamily="34" charset="0"/>
                <a:cs typeface="Arial" panose="020B0604020202020204" pitchFamily="34" charset="0"/>
              </a:rPr>
              <a:t> of in-hospital </a:t>
            </a:r>
            <a:r>
              <a:rPr lang="it-IT" i="1" dirty="0" err="1">
                <a:solidFill>
                  <a:srgbClr val="C00000"/>
                </a:solidFill>
                <a:latin typeface="Arial" panose="020B0604020202020204" pitchFamily="34" charset="0"/>
                <a:cs typeface="Arial" panose="020B0604020202020204" pitchFamily="34" charset="0"/>
              </a:rPr>
              <a:t>mortality</a:t>
            </a:r>
            <a:endParaRPr lang="it-IT" i="1" dirty="0">
              <a:solidFill>
                <a:srgbClr val="C00000"/>
              </a:solidFill>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D893190D-40FE-4861-2E26-14F633497457}"/>
              </a:ext>
            </a:extLst>
          </p:cNvPr>
          <p:cNvSpPr txBox="1"/>
          <p:nvPr/>
        </p:nvSpPr>
        <p:spPr>
          <a:xfrm>
            <a:off x="1965890" y="6382432"/>
            <a:ext cx="5626455" cy="400110"/>
          </a:xfrm>
          <a:prstGeom prst="rect">
            <a:avLst/>
          </a:prstGeom>
          <a:noFill/>
        </p:spPr>
        <p:txBody>
          <a:bodyPr wrap="square">
            <a:spAutoFit/>
          </a:bodyPr>
          <a:lstStyle/>
          <a:p>
            <a:r>
              <a:rPr lang="it-IT" sz="1000" dirty="0">
                <a:latin typeface="Arial" panose="020B0604020202020204" pitchFamily="34" charset="0"/>
                <a:cs typeface="Arial" panose="020B0604020202020204" pitchFamily="34" charset="0"/>
              </a:rPr>
              <a:t>Evans L. et al. </a:t>
            </a:r>
            <a:r>
              <a:rPr lang="it-IT" sz="1000" dirty="0" err="1">
                <a:latin typeface="Arial" panose="020B0604020202020204" pitchFamily="34" charset="0"/>
                <a:cs typeface="Arial" panose="020B0604020202020204" pitchFamily="34" charset="0"/>
              </a:rPr>
              <a:t>Surviving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Sepsis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Campaign</a:t>
            </a:r>
            <a:r>
              <a:rPr lang="it-IT" sz="1000" dirty="0">
                <a:latin typeface="Arial" panose="020B0604020202020204" pitchFamily="34" charset="0"/>
                <a:cs typeface="Arial" panose="020B0604020202020204" pitchFamily="34" charset="0"/>
              </a:rPr>
              <a:t>: International </a:t>
            </a:r>
            <a:r>
              <a:rPr lang="it-IT" sz="1000" dirty="0" err="1">
                <a:latin typeface="Arial" panose="020B0604020202020204" pitchFamily="34" charset="0"/>
                <a:cs typeface="Arial" panose="020B0604020202020204" pitchFamily="34" charset="0"/>
              </a:rPr>
              <a:t>Guidelines</a:t>
            </a:r>
            <a:r>
              <a:rPr lang="it-IT" sz="1000" dirty="0">
                <a:latin typeface="Arial" panose="020B0604020202020204" pitchFamily="34" charset="0"/>
                <a:cs typeface="Arial" panose="020B0604020202020204" pitchFamily="34" charset="0"/>
              </a:rPr>
              <a:t> for Management of </a:t>
            </a:r>
            <a:r>
              <a:rPr lang="it-IT" sz="1000" dirty="0" err="1">
                <a:latin typeface="Arial" panose="020B0604020202020204" pitchFamily="34" charset="0"/>
                <a:cs typeface="Arial" panose="020B0604020202020204" pitchFamily="34" charset="0"/>
              </a:rPr>
              <a:t>Sepsis</a:t>
            </a:r>
            <a:r>
              <a:rPr lang="it-IT" sz="1000" dirty="0">
                <a:latin typeface="Arial" panose="020B0604020202020204" pitchFamily="34" charset="0"/>
                <a:cs typeface="Arial" panose="020B0604020202020204" pitchFamily="34" charset="0"/>
              </a:rPr>
              <a:t> and </a:t>
            </a:r>
            <a:r>
              <a:rPr lang="it-IT" sz="1000" dirty="0" err="1">
                <a:latin typeface="Arial" panose="020B0604020202020204" pitchFamily="34" charset="0"/>
                <a:cs typeface="Arial" panose="020B0604020202020204" pitchFamily="34" charset="0"/>
              </a:rPr>
              <a:t>Septic</a:t>
            </a:r>
            <a:r>
              <a:rPr lang="it-IT" sz="1000" dirty="0">
                <a:latin typeface="Arial" panose="020B0604020202020204" pitchFamily="34" charset="0"/>
                <a:cs typeface="Arial" panose="020B0604020202020204" pitchFamily="34" charset="0"/>
              </a:rPr>
              <a:t> Shock 2021. Critical Care Medicine 2021</a:t>
            </a:r>
          </a:p>
        </p:txBody>
      </p:sp>
      <p:pic>
        <p:nvPicPr>
          <p:cNvPr id="13" name="Immagine 12">
            <a:extLst>
              <a:ext uri="{FF2B5EF4-FFF2-40B4-BE49-F238E27FC236}">
                <a16:creationId xmlns:a16="http://schemas.microsoft.com/office/drawing/2014/main" id="{62BBAC8C-B105-3865-BB54-2E4926879C0D}"/>
              </a:ext>
            </a:extLst>
          </p:cNvPr>
          <p:cNvPicPr/>
          <p:nvPr/>
        </p:nvPicPr>
        <p:blipFill rotWithShape="1">
          <a:blip r:embed="rId5">
            <a:extLst>
              <a:ext uri="{28A0092B-C50C-407E-A947-70E740481C1C}">
                <a14:useLocalDpi xmlns:a14="http://schemas.microsoft.com/office/drawing/2010/main" val="0"/>
              </a:ext>
            </a:extLst>
          </a:blip>
          <a:srcRect t="16028" b="13509"/>
          <a:stretch/>
        </p:blipFill>
        <p:spPr bwMode="auto">
          <a:xfrm>
            <a:off x="10870209" y="6327585"/>
            <a:ext cx="1247568" cy="472304"/>
          </a:xfrm>
          <a:prstGeom prst="rect">
            <a:avLst/>
          </a:prstGeom>
          <a:noFill/>
          <a:ln>
            <a:noFill/>
          </a:ln>
        </p:spPr>
      </p:pic>
      <p:pic>
        <p:nvPicPr>
          <p:cNvPr id="14" name="Immagine 13" descr="Immagine che contiene verde, cibo, parcheggiato&#10;&#10;Descrizione generata automaticamente">
            <a:extLst>
              <a:ext uri="{FF2B5EF4-FFF2-40B4-BE49-F238E27FC236}">
                <a16:creationId xmlns:a16="http://schemas.microsoft.com/office/drawing/2014/main" id="{3C7E78C5-B903-B160-15B5-A2B67B6AC2E5}"/>
              </a:ext>
            </a:extLst>
          </p:cNvPr>
          <p:cNvPicPr>
            <a:picLocks noChangeAspect="1"/>
          </p:cNvPicPr>
          <p:nvPr/>
        </p:nvPicPr>
        <p:blipFill>
          <a:blip r:embed="rId6"/>
          <a:stretch>
            <a:fillRect/>
          </a:stretch>
        </p:blipFill>
        <p:spPr>
          <a:xfrm>
            <a:off x="7921827" y="6322567"/>
            <a:ext cx="1145573" cy="477322"/>
          </a:xfrm>
          <a:prstGeom prst="rect">
            <a:avLst/>
          </a:prstGeom>
        </p:spPr>
      </p:pic>
      <p:pic>
        <p:nvPicPr>
          <p:cNvPr id="15" name="Picture 2" descr="UNIVERSITÀ DEGLI STUDI DI TRIESTE - Campus Orienta Digital">
            <a:extLst>
              <a:ext uri="{FF2B5EF4-FFF2-40B4-BE49-F238E27FC236}">
                <a16:creationId xmlns:a16="http://schemas.microsoft.com/office/drawing/2014/main" id="{7B416378-29FE-2944-BE36-8C93683F57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13053" y="6299922"/>
            <a:ext cx="1547361" cy="521026"/>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AB87414D-3D82-28CA-4B0D-2C8A73327085}"/>
              </a:ext>
            </a:extLst>
          </p:cNvPr>
          <p:cNvSpPr txBox="1">
            <a:spLocks/>
          </p:cNvSpPr>
          <p:nvPr/>
        </p:nvSpPr>
        <p:spPr>
          <a:xfrm>
            <a:off x="148728" y="136426"/>
            <a:ext cx="11894543"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latin typeface="Arial" panose="020B0604020202020204" pitchFamily="34" charset="0"/>
                <a:ea typeface="Helvetica Neue" panose="02000503000000020004" pitchFamily="2" charset="0"/>
                <a:cs typeface="Arial" panose="020B0604020202020204" pitchFamily="34" charset="0"/>
              </a:rPr>
              <a:t>Sepsi e shock </a:t>
            </a:r>
            <a:r>
              <a:rPr lang="en-US" sz="3200" b="1" dirty="0" err="1">
                <a:latin typeface="Arial" panose="020B0604020202020204" pitchFamily="34" charset="0"/>
                <a:ea typeface="Helvetica Neue" panose="02000503000000020004" pitchFamily="2" charset="0"/>
                <a:cs typeface="Arial" panose="020B0604020202020204" pitchFamily="34" charset="0"/>
              </a:rPr>
              <a:t>settico</a:t>
            </a:r>
            <a:r>
              <a:rPr lang="en-US" sz="3200" b="1" dirty="0">
                <a:latin typeface="Arial" panose="020B0604020202020204" pitchFamily="34" charset="0"/>
                <a:ea typeface="Helvetica Neue" panose="02000503000000020004" pitchFamily="2" charset="0"/>
                <a:cs typeface="Arial" panose="020B0604020202020204" pitchFamily="34" charset="0"/>
              </a:rPr>
              <a:t>: prima </a:t>
            </a:r>
            <a:r>
              <a:rPr lang="en-US" sz="3200" b="1" dirty="0" err="1">
                <a:latin typeface="Arial" panose="020B0604020202020204" pitchFamily="34" charset="0"/>
                <a:ea typeface="Helvetica Neue" panose="02000503000000020004" pitchFamily="2" charset="0"/>
                <a:cs typeface="Arial" panose="020B0604020202020204" pitchFamily="34" charset="0"/>
              </a:rPr>
              <a:t>è</a:t>
            </a:r>
            <a:r>
              <a:rPr lang="en-US" sz="3200" b="1" dirty="0">
                <a:latin typeface="Arial" panose="020B0604020202020204" pitchFamily="34" charset="0"/>
                <a:ea typeface="Helvetica Neue" panose="02000503000000020004" pitchFamily="2" charset="0"/>
                <a:cs typeface="Arial" panose="020B0604020202020204" pitchFamily="34" charset="0"/>
              </a:rPr>
              <a:t> </a:t>
            </a:r>
            <a:r>
              <a:rPr lang="en-US" sz="3200" b="1" dirty="0" err="1">
                <a:latin typeface="Arial" panose="020B0604020202020204" pitchFamily="34" charset="0"/>
                <a:ea typeface="Helvetica Neue" panose="02000503000000020004" pitchFamily="2" charset="0"/>
                <a:cs typeface="Arial" panose="020B0604020202020204" pitchFamily="34" charset="0"/>
              </a:rPr>
              <a:t>meglio</a:t>
            </a:r>
            <a:endParaRPr lang="en-US" sz="3200" b="1" dirty="0">
              <a:latin typeface="Arial" panose="020B0604020202020204" pitchFamily="34" charset="0"/>
              <a:ea typeface="Helvetica Neue" panose="02000503000000020004" pitchFamily="2" charset="0"/>
              <a:cs typeface="Arial" panose="020B0604020202020204" pitchFamily="34" charset="0"/>
            </a:endParaRPr>
          </a:p>
        </p:txBody>
      </p:sp>
      <p:sp>
        <p:nvSpPr>
          <p:cNvPr id="17" name="CasellaDiTesto 16">
            <a:extLst>
              <a:ext uri="{FF2B5EF4-FFF2-40B4-BE49-F238E27FC236}">
                <a16:creationId xmlns:a16="http://schemas.microsoft.com/office/drawing/2014/main" id="{12C777DE-9A89-31D6-772D-CAD62676D34E}"/>
              </a:ext>
            </a:extLst>
          </p:cNvPr>
          <p:cNvSpPr txBox="1"/>
          <p:nvPr/>
        </p:nvSpPr>
        <p:spPr>
          <a:xfrm>
            <a:off x="6728909" y="1692082"/>
            <a:ext cx="4031505" cy="830997"/>
          </a:xfrm>
          <a:prstGeom prst="rect">
            <a:avLst/>
          </a:prstGeom>
          <a:noFill/>
          <a:ln w="28575">
            <a:solidFill>
              <a:srgbClr val="C00000"/>
            </a:solidFill>
          </a:ln>
        </p:spPr>
        <p:txBody>
          <a:bodyPr wrap="square" rtlCol="0">
            <a:spAutoFit/>
          </a:bodyPr>
          <a:lstStyle/>
          <a:p>
            <a:pPr algn="ctr"/>
            <a:r>
              <a:rPr lang="it-IT" sz="2400" dirty="0">
                <a:solidFill>
                  <a:srgbClr val="C00000"/>
                </a:solidFill>
                <a:latin typeface="Arial" panose="020B0604020202020204" pitchFamily="34" charset="0"/>
                <a:cs typeface="Arial" panose="020B0604020202020204" pitchFamily="34" charset="0"/>
              </a:rPr>
              <a:t>Sepsi e shock settico sono patologie tempo-dipendenti!</a:t>
            </a:r>
          </a:p>
        </p:txBody>
      </p:sp>
      <p:sp>
        <p:nvSpPr>
          <p:cNvPr id="18" name="CasellaDiTesto 17">
            <a:extLst>
              <a:ext uri="{FF2B5EF4-FFF2-40B4-BE49-F238E27FC236}">
                <a16:creationId xmlns:a16="http://schemas.microsoft.com/office/drawing/2014/main" id="{5E520F54-CFF4-B170-CB24-640B932AC6DA}"/>
              </a:ext>
            </a:extLst>
          </p:cNvPr>
          <p:cNvSpPr txBox="1"/>
          <p:nvPr/>
        </p:nvSpPr>
        <p:spPr>
          <a:xfrm>
            <a:off x="13296275" y="2383436"/>
            <a:ext cx="184731" cy="369332"/>
          </a:xfrm>
          <a:prstGeom prst="rect">
            <a:avLst/>
          </a:prstGeom>
          <a:noFill/>
        </p:spPr>
        <p:txBody>
          <a:bodyPr wrap="none" rtlCol="0">
            <a:spAutoFit/>
          </a:bodyPr>
          <a:lstStyle/>
          <a:p>
            <a:endParaRPr lang="it-IT" dirty="0"/>
          </a:p>
        </p:txBody>
      </p:sp>
      <p:cxnSp>
        <p:nvCxnSpPr>
          <p:cNvPr id="3" name="Connettore dritto 2">
            <a:extLst>
              <a:ext uri="{FF2B5EF4-FFF2-40B4-BE49-F238E27FC236}">
                <a16:creationId xmlns:a16="http://schemas.microsoft.com/office/drawing/2014/main" id="{B34B2966-99A9-3CAD-DEAD-DC9BC8E15159}"/>
              </a:ext>
            </a:extLst>
          </p:cNvPr>
          <p:cNvCxnSpPr>
            <a:cxnSpLocks/>
          </p:cNvCxnSpPr>
          <p:nvPr/>
        </p:nvCxnSpPr>
        <p:spPr>
          <a:xfrm>
            <a:off x="3711311" y="3437108"/>
            <a:ext cx="184244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Connettore dritto 4">
            <a:extLst>
              <a:ext uri="{FF2B5EF4-FFF2-40B4-BE49-F238E27FC236}">
                <a16:creationId xmlns:a16="http://schemas.microsoft.com/office/drawing/2014/main" id="{77CAA12B-B852-D512-4980-0DA1A6007600}"/>
              </a:ext>
            </a:extLst>
          </p:cNvPr>
          <p:cNvCxnSpPr>
            <a:cxnSpLocks/>
          </p:cNvCxnSpPr>
          <p:nvPr/>
        </p:nvCxnSpPr>
        <p:spPr>
          <a:xfrm>
            <a:off x="3386039" y="4749567"/>
            <a:ext cx="193570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Immagine 9">
            <a:extLst>
              <a:ext uri="{FF2B5EF4-FFF2-40B4-BE49-F238E27FC236}">
                <a16:creationId xmlns:a16="http://schemas.microsoft.com/office/drawing/2014/main" id="{07A896B2-2156-AA59-AEAF-9B128BB3B321}"/>
              </a:ext>
            </a:extLst>
          </p:cNvPr>
          <p:cNvPicPr>
            <a:picLocks noChangeAspect="1"/>
          </p:cNvPicPr>
          <p:nvPr/>
        </p:nvPicPr>
        <p:blipFill>
          <a:blip r:embed="rId8"/>
          <a:stretch>
            <a:fillRect/>
          </a:stretch>
        </p:blipFill>
        <p:spPr>
          <a:xfrm>
            <a:off x="13648" y="6290330"/>
            <a:ext cx="1842447" cy="567505"/>
          </a:xfrm>
          <a:prstGeom prst="rect">
            <a:avLst/>
          </a:prstGeom>
        </p:spPr>
      </p:pic>
    </p:spTree>
    <p:extLst>
      <p:ext uri="{BB962C8B-B14F-4D97-AF65-F5344CB8AC3E}">
        <p14:creationId xmlns:p14="http://schemas.microsoft.com/office/powerpoint/2010/main" val="626004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E7102-F9CC-7DFB-3418-9C3F81632F75}"/>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1487AA02-AD9C-70D0-D739-AAD0BEA2E3EC}"/>
              </a:ext>
            </a:extLst>
          </p:cNvPr>
          <p:cNvPicPr>
            <a:picLocks noChangeAspect="1"/>
          </p:cNvPicPr>
          <p:nvPr/>
        </p:nvPicPr>
        <p:blipFill>
          <a:blip r:embed="rId3"/>
          <a:srcRect l="6714" t="3518" r="7697" b="3694"/>
          <a:stretch/>
        </p:blipFill>
        <p:spPr>
          <a:xfrm>
            <a:off x="6096000" y="836371"/>
            <a:ext cx="5851116" cy="5871817"/>
          </a:xfrm>
          <a:prstGeom prst="rect">
            <a:avLst/>
          </a:prstGeom>
        </p:spPr>
      </p:pic>
      <p:sp>
        <p:nvSpPr>
          <p:cNvPr id="9" name="CasellaDiTesto 8">
            <a:extLst>
              <a:ext uri="{FF2B5EF4-FFF2-40B4-BE49-F238E27FC236}">
                <a16:creationId xmlns:a16="http://schemas.microsoft.com/office/drawing/2014/main" id="{B54EA9D7-972B-C2BF-D687-18E0243D8CCA}"/>
              </a:ext>
            </a:extLst>
          </p:cNvPr>
          <p:cNvSpPr txBox="1"/>
          <p:nvPr/>
        </p:nvSpPr>
        <p:spPr>
          <a:xfrm>
            <a:off x="148729" y="978967"/>
            <a:ext cx="5647638" cy="1828001"/>
          </a:xfrm>
          <a:prstGeom prst="rect">
            <a:avLst/>
          </a:prstGeom>
          <a:noFill/>
        </p:spPr>
        <p:txBody>
          <a:bodyPr wrap="square">
            <a:spAutoFit/>
          </a:bodyPr>
          <a:lstStyle/>
          <a:p>
            <a:pPr algn="just">
              <a:lnSpc>
                <a:spcPts val="3480"/>
              </a:lnSpc>
            </a:pPr>
            <a:r>
              <a:rPr lang="it-IT" i="1" dirty="0">
                <a:solidFill>
                  <a:srgbClr val="202124"/>
                </a:solidFill>
                <a:latin typeface="Arial" panose="020B0604020202020204" pitchFamily="34" charset="0"/>
                <a:cs typeface="Arial" panose="020B0604020202020204" pitchFamily="34" charset="0"/>
              </a:rPr>
              <a:t>P</a:t>
            </a:r>
            <a:r>
              <a:rPr lang="it-IT" sz="1800" i="1" dirty="0">
                <a:solidFill>
                  <a:srgbClr val="040C28"/>
                </a:solidFill>
                <a:latin typeface="Arial" panose="020B0604020202020204" pitchFamily="34" charset="0"/>
                <a:cs typeface="Arial" panose="020B0604020202020204" pitchFamily="34" charset="0"/>
              </a:rPr>
              <a:t>atologie</a:t>
            </a:r>
            <a:r>
              <a:rPr lang="it-IT" sz="1800" i="1" dirty="0">
                <a:solidFill>
                  <a:srgbClr val="202124"/>
                </a:solidFill>
                <a:latin typeface="Arial" panose="020B0604020202020204" pitchFamily="34" charset="0"/>
                <a:cs typeface="Arial" panose="020B0604020202020204" pitchFamily="34" charset="0"/>
              </a:rPr>
              <a:t> che se non curate immediatamente portano il quadro clinico del paziente in una situazione che potrebbe essere irrecuperabile e di conseguenza alla morte o all'inabilità permanente.</a:t>
            </a:r>
            <a:endParaRPr lang="it-IT" sz="1800" i="1" dirty="0">
              <a:latin typeface="Arial" panose="020B0604020202020204" pitchFamily="34" charset="0"/>
              <a:cs typeface="Arial" panose="020B0604020202020204" pitchFamily="34" charset="0"/>
            </a:endParaRPr>
          </a:p>
        </p:txBody>
      </p:sp>
      <p:sp>
        <p:nvSpPr>
          <p:cNvPr id="10" name="CasellaDiTesto 9">
            <a:extLst>
              <a:ext uri="{FF2B5EF4-FFF2-40B4-BE49-F238E27FC236}">
                <a16:creationId xmlns:a16="http://schemas.microsoft.com/office/drawing/2014/main" id="{78E6029E-FE64-D843-7A6A-D18D15D40FC7}"/>
              </a:ext>
            </a:extLst>
          </p:cNvPr>
          <p:cNvSpPr txBox="1"/>
          <p:nvPr/>
        </p:nvSpPr>
        <p:spPr>
          <a:xfrm>
            <a:off x="2015901" y="3629836"/>
            <a:ext cx="1943161" cy="1396664"/>
          </a:xfrm>
          <a:prstGeom prst="rect">
            <a:avLst/>
          </a:prstGeom>
          <a:noFill/>
        </p:spPr>
        <p:txBody>
          <a:bodyPr wrap="none" rtlCol="0">
            <a:spAutoFit/>
          </a:bodyPr>
          <a:lstStyle/>
          <a:p>
            <a:pPr>
              <a:lnSpc>
                <a:spcPts val="3480"/>
              </a:lnSpc>
            </a:pPr>
            <a:r>
              <a:rPr lang="it-IT" sz="2400" b="1" dirty="0">
                <a:solidFill>
                  <a:srgbClr val="C00000"/>
                </a:solidFill>
                <a:latin typeface="Arial" panose="020B0604020202020204" pitchFamily="34" charset="0"/>
                <a:cs typeface="Arial" panose="020B0604020202020204" pitchFamily="34" charset="0"/>
              </a:rPr>
              <a:t>Polmonite? </a:t>
            </a:r>
          </a:p>
          <a:p>
            <a:pPr>
              <a:lnSpc>
                <a:spcPts val="3480"/>
              </a:lnSpc>
            </a:pPr>
            <a:r>
              <a:rPr lang="it-IT" sz="2400" b="1" dirty="0">
                <a:solidFill>
                  <a:srgbClr val="C00000"/>
                </a:solidFill>
                <a:latin typeface="Arial" panose="020B0604020202020204" pitchFamily="34" charset="0"/>
                <a:cs typeface="Arial" panose="020B0604020202020204" pitchFamily="34" charset="0"/>
              </a:rPr>
              <a:t>ARDS?</a:t>
            </a:r>
          </a:p>
          <a:p>
            <a:pPr>
              <a:lnSpc>
                <a:spcPts val="3480"/>
              </a:lnSpc>
            </a:pPr>
            <a:r>
              <a:rPr lang="it-IT" sz="2400" b="1" dirty="0">
                <a:solidFill>
                  <a:srgbClr val="C00000"/>
                </a:solidFill>
                <a:latin typeface="Arial" panose="020B0604020202020204" pitchFamily="34" charset="0"/>
                <a:cs typeface="Arial" panose="020B0604020202020204" pitchFamily="34" charset="0"/>
              </a:rPr>
              <a:t>Sepsi?</a:t>
            </a:r>
          </a:p>
        </p:txBody>
      </p:sp>
      <p:pic>
        <p:nvPicPr>
          <p:cNvPr id="1028" name="Picture 4" descr="Servizi sanitari regionali: AGENAS istituisce Osservatorio Enti intermedi -  Aiop">
            <a:extLst>
              <a:ext uri="{FF2B5EF4-FFF2-40B4-BE49-F238E27FC236}">
                <a16:creationId xmlns:a16="http://schemas.microsoft.com/office/drawing/2014/main" id="{78C5DE4E-E2D4-0BC5-428B-A45B860FE3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943" b="30105"/>
          <a:stretch/>
        </p:blipFill>
        <p:spPr bwMode="auto">
          <a:xfrm>
            <a:off x="74223" y="5958078"/>
            <a:ext cx="4512861" cy="86287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84D66E8-4BB1-4333-ACE0-2345C2413597}"/>
              </a:ext>
            </a:extLst>
          </p:cNvPr>
          <p:cNvSpPr txBox="1">
            <a:spLocks/>
          </p:cNvSpPr>
          <p:nvPr/>
        </p:nvSpPr>
        <p:spPr>
          <a:xfrm>
            <a:off x="148728" y="136426"/>
            <a:ext cx="11894543" cy="539077"/>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err="1">
                <a:latin typeface="Arial" panose="020B0604020202020204" pitchFamily="34" charset="0"/>
                <a:ea typeface="Helvetica Neue" panose="02000503000000020004" pitchFamily="2" charset="0"/>
                <a:cs typeface="Arial" panose="020B0604020202020204" pitchFamily="34" charset="0"/>
              </a:rPr>
              <a:t>Patologie</a:t>
            </a:r>
            <a:r>
              <a:rPr lang="en-US" sz="2800" b="1" dirty="0">
                <a:latin typeface="Arial" panose="020B0604020202020204" pitchFamily="34" charset="0"/>
                <a:ea typeface="Helvetica Neue" panose="02000503000000020004" pitchFamily="2" charset="0"/>
                <a:cs typeface="Arial" panose="020B0604020202020204" pitchFamily="34" charset="0"/>
              </a:rPr>
              <a:t> tempo-</a:t>
            </a:r>
            <a:r>
              <a:rPr lang="en-US" sz="2800" b="1" dirty="0" err="1">
                <a:latin typeface="Arial" panose="020B0604020202020204" pitchFamily="34" charset="0"/>
                <a:ea typeface="Helvetica Neue" panose="02000503000000020004" pitchFamily="2" charset="0"/>
                <a:cs typeface="Arial" panose="020B0604020202020204" pitchFamily="34" charset="0"/>
              </a:rPr>
              <a:t>dipendenti</a:t>
            </a:r>
            <a:r>
              <a:rPr lang="en-US" sz="2800" b="1" dirty="0">
                <a:latin typeface="Arial" panose="020B0604020202020204" pitchFamily="34" charset="0"/>
                <a:ea typeface="Helvetica Neue" panose="02000503000000020004" pitchFamily="2" charset="0"/>
                <a:cs typeface="Arial" panose="020B0604020202020204" pitchFamily="34" charset="0"/>
              </a:rPr>
              <a:t> (?)</a:t>
            </a:r>
          </a:p>
        </p:txBody>
      </p:sp>
    </p:spTree>
    <p:extLst>
      <p:ext uri="{BB962C8B-B14F-4D97-AF65-F5344CB8AC3E}">
        <p14:creationId xmlns:p14="http://schemas.microsoft.com/office/powerpoint/2010/main" val="3524462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D1A4A-2692-62DB-5D74-E37DFA08A9D5}"/>
            </a:ext>
          </a:extLst>
        </p:cNvPr>
        <p:cNvGrpSpPr/>
        <p:nvPr/>
      </p:nvGrpSpPr>
      <p:grpSpPr>
        <a:xfrm>
          <a:off x="0" y="0"/>
          <a:ext cx="0" cy="0"/>
          <a:chOff x="0" y="0"/>
          <a:chExt cx="0" cy="0"/>
        </a:xfrm>
      </p:grpSpPr>
      <p:pic>
        <p:nvPicPr>
          <p:cNvPr id="7" name="Immagine 6">
            <a:extLst>
              <a:ext uri="{FF2B5EF4-FFF2-40B4-BE49-F238E27FC236}">
                <a16:creationId xmlns:a16="http://schemas.microsoft.com/office/drawing/2014/main" id="{4EED1E6C-865D-8C1D-F3AF-7992E511FD5F}"/>
              </a:ext>
            </a:extLst>
          </p:cNvPr>
          <p:cNvPicPr>
            <a:picLocks noChangeAspect="1"/>
          </p:cNvPicPr>
          <p:nvPr/>
        </p:nvPicPr>
        <p:blipFill>
          <a:blip r:embed="rId3"/>
          <a:stretch>
            <a:fillRect/>
          </a:stretch>
        </p:blipFill>
        <p:spPr>
          <a:xfrm>
            <a:off x="68240" y="5524288"/>
            <a:ext cx="3140734" cy="1280732"/>
          </a:xfrm>
          <a:prstGeom prst="rect">
            <a:avLst/>
          </a:prstGeom>
        </p:spPr>
      </p:pic>
      <p:sp>
        <p:nvSpPr>
          <p:cNvPr id="9" name="CasellaDiTesto 8">
            <a:extLst>
              <a:ext uri="{FF2B5EF4-FFF2-40B4-BE49-F238E27FC236}">
                <a16:creationId xmlns:a16="http://schemas.microsoft.com/office/drawing/2014/main" id="{42899396-A514-4AE2-27A1-9390E29692CA}"/>
              </a:ext>
            </a:extLst>
          </p:cNvPr>
          <p:cNvSpPr txBox="1"/>
          <p:nvPr/>
        </p:nvSpPr>
        <p:spPr>
          <a:xfrm>
            <a:off x="1536257" y="2069453"/>
            <a:ext cx="9119484" cy="2060885"/>
          </a:xfrm>
          <a:prstGeom prst="rect">
            <a:avLst/>
          </a:prstGeom>
          <a:noFill/>
        </p:spPr>
        <p:txBody>
          <a:bodyPr wrap="square">
            <a:spAutoFit/>
          </a:bodyPr>
          <a:lstStyle/>
          <a:p>
            <a:pPr algn="ctr">
              <a:lnSpc>
                <a:spcPct val="150000"/>
              </a:lnSpc>
            </a:pP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Although</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historically</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site of care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outpatient</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inpatient</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general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ward</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or ICU)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has</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served</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as</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severity</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surrogate,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decisions</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about</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site of care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may</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be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based</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on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considerations</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other</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than</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severity</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and can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vary</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widely</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between</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hospitals and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practice</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sites</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endParaRPr lang="it-IT" sz="2200" i="1" dirty="0">
              <a:latin typeface="Arial" panose="020B0604020202020204" pitchFamily="34" charset="0"/>
              <a:cs typeface="Arial" panose="020B0604020202020204" pitchFamily="34" charset="0"/>
            </a:endParaRPr>
          </a:p>
        </p:txBody>
      </p:sp>
      <p:pic>
        <p:nvPicPr>
          <p:cNvPr id="10" name="Immagine 9">
            <a:extLst>
              <a:ext uri="{FF2B5EF4-FFF2-40B4-BE49-F238E27FC236}">
                <a16:creationId xmlns:a16="http://schemas.microsoft.com/office/drawing/2014/main" id="{C2C20BA5-455B-646F-7693-930C05CDBF8B}"/>
              </a:ext>
            </a:extLst>
          </p:cNvPr>
          <p:cNvPicPr>
            <a:picLocks noChangeAspect="1"/>
          </p:cNvPicPr>
          <p:nvPr/>
        </p:nvPicPr>
        <p:blipFill>
          <a:blip r:embed="rId4"/>
          <a:stretch>
            <a:fillRect/>
          </a:stretch>
        </p:blipFill>
        <p:spPr>
          <a:xfrm>
            <a:off x="3323609" y="5524288"/>
            <a:ext cx="3001843" cy="1280732"/>
          </a:xfrm>
          <a:prstGeom prst="rect">
            <a:avLst/>
          </a:prstGeom>
        </p:spPr>
      </p:pic>
      <p:pic>
        <p:nvPicPr>
          <p:cNvPr id="12" name="Immagine 11">
            <a:extLst>
              <a:ext uri="{FF2B5EF4-FFF2-40B4-BE49-F238E27FC236}">
                <a16:creationId xmlns:a16="http://schemas.microsoft.com/office/drawing/2014/main" id="{66B65A04-1346-FAD4-D146-205E6D5B3C81}"/>
              </a:ext>
            </a:extLst>
          </p:cNvPr>
          <p:cNvPicPr/>
          <p:nvPr/>
        </p:nvPicPr>
        <p:blipFill rotWithShape="1">
          <a:blip r:embed="rId5">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13" name="Immagine 12" descr="Immagine che contiene verde, cibo, parcheggiato&#10;&#10;Descrizione generata automaticamente">
            <a:extLst>
              <a:ext uri="{FF2B5EF4-FFF2-40B4-BE49-F238E27FC236}">
                <a16:creationId xmlns:a16="http://schemas.microsoft.com/office/drawing/2014/main" id="{49DAD1C7-5F38-635A-4260-66A5441AE436}"/>
              </a:ext>
            </a:extLst>
          </p:cNvPr>
          <p:cNvPicPr>
            <a:picLocks noChangeAspect="1"/>
          </p:cNvPicPr>
          <p:nvPr/>
        </p:nvPicPr>
        <p:blipFill>
          <a:blip r:embed="rId6"/>
          <a:stretch>
            <a:fillRect/>
          </a:stretch>
        </p:blipFill>
        <p:spPr>
          <a:xfrm>
            <a:off x="9684224" y="6314049"/>
            <a:ext cx="1145573" cy="477322"/>
          </a:xfrm>
          <a:prstGeom prst="rect">
            <a:avLst/>
          </a:prstGeom>
        </p:spPr>
      </p:pic>
      <p:pic>
        <p:nvPicPr>
          <p:cNvPr id="14" name="Immagine 13">
            <a:extLst>
              <a:ext uri="{FF2B5EF4-FFF2-40B4-BE49-F238E27FC236}">
                <a16:creationId xmlns:a16="http://schemas.microsoft.com/office/drawing/2014/main" id="{82E42506-0973-6480-69D5-AB74349B7D82}"/>
              </a:ext>
            </a:extLst>
          </p:cNvPr>
          <p:cNvPicPr>
            <a:picLocks noChangeAspect="1"/>
          </p:cNvPicPr>
          <p:nvPr/>
        </p:nvPicPr>
        <p:blipFill rotWithShape="1">
          <a:blip r:embed="rId7"/>
          <a:srcRect l="-1" t="30458" r="72824" b="24530"/>
          <a:stretch/>
        </p:blipFill>
        <p:spPr>
          <a:xfrm>
            <a:off x="6972819" y="6325307"/>
            <a:ext cx="2572706" cy="466064"/>
          </a:xfrm>
          <a:prstGeom prst="rect">
            <a:avLst/>
          </a:prstGeom>
        </p:spPr>
      </p:pic>
      <p:sp>
        <p:nvSpPr>
          <p:cNvPr id="3" name="Title 1">
            <a:extLst>
              <a:ext uri="{FF2B5EF4-FFF2-40B4-BE49-F238E27FC236}">
                <a16:creationId xmlns:a16="http://schemas.microsoft.com/office/drawing/2014/main" id="{7F8AD083-DDF6-D6F4-E95C-4C83EDEE1CB9}"/>
              </a:ext>
            </a:extLst>
          </p:cNvPr>
          <p:cNvSpPr txBox="1">
            <a:spLocks/>
          </p:cNvSpPr>
          <p:nvPr/>
        </p:nvSpPr>
        <p:spPr>
          <a:xfrm>
            <a:off x="148728" y="136426"/>
            <a:ext cx="11894543" cy="539077"/>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err="1">
                <a:latin typeface="Arial" panose="020B0604020202020204" pitchFamily="34" charset="0"/>
                <a:ea typeface="Helvetica Neue" panose="02000503000000020004" pitchFamily="2" charset="0"/>
                <a:cs typeface="Arial" panose="020B0604020202020204" pitchFamily="34" charset="0"/>
              </a:rPr>
              <a:t>sCAP</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stratificazione</a:t>
            </a:r>
            <a:r>
              <a:rPr lang="en-US" sz="2800" b="1" dirty="0">
                <a:latin typeface="Arial" panose="020B0604020202020204" pitchFamily="34" charset="0"/>
                <a:ea typeface="Helvetica Neue" panose="02000503000000020004" pitchFamily="2" charset="0"/>
                <a:cs typeface="Arial" panose="020B0604020202020204" pitchFamily="34" charset="0"/>
              </a:rPr>
              <a:t> del </a:t>
            </a:r>
            <a:r>
              <a:rPr lang="en-US" sz="2800" b="1" dirty="0" err="1">
                <a:latin typeface="Arial" panose="020B0604020202020204" pitchFamily="34" charset="0"/>
                <a:ea typeface="Helvetica Neue" panose="02000503000000020004" pitchFamily="2" charset="0"/>
                <a:cs typeface="Arial" panose="020B0604020202020204" pitchFamily="34" charset="0"/>
              </a:rPr>
              <a:t>rischio</a:t>
            </a:r>
            <a:endParaRPr lang="en-US" sz="2800" b="1" dirty="0">
              <a:latin typeface="Arial" panose="020B0604020202020204" pitchFamily="34" charset="0"/>
              <a:ea typeface="Helvetica Neue" panose="02000503000000020004" pitchFamily="2" charset="0"/>
              <a:cs typeface="Arial" panose="020B0604020202020204" pitchFamily="34" charset="0"/>
            </a:endParaRPr>
          </a:p>
        </p:txBody>
      </p:sp>
      <p:sp>
        <p:nvSpPr>
          <p:cNvPr id="4" name="CasellaDiTesto 3">
            <a:extLst>
              <a:ext uri="{FF2B5EF4-FFF2-40B4-BE49-F238E27FC236}">
                <a16:creationId xmlns:a16="http://schemas.microsoft.com/office/drawing/2014/main" id="{A54F145D-DF95-3DF8-4226-86CBABD14493}"/>
              </a:ext>
            </a:extLst>
          </p:cNvPr>
          <p:cNvSpPr txBox="1"/>
          <p:nvPr/>
        </p:nvSpPr>
        <p:spPr>
          <a:xfrm>
            <a:off x="68240" y="768355"/>
            <a:ext cx="11894542" cy="407227"/>
          </a:xfrm>
          <a:prstGeom prst="rect">
            <a:avLst/>
          </a:prstGeom>
          <a:noFill/>
        </p:spPr>
        <p:txBody>
          <a:bodyPr wrap="square">
            <a:spAutoFit/>
          </a:bodyPr>
          <a:lstStyle/>
          <a:p>
            <a:pPr algn="ctr">
              <a:lnSpc>
                <a:spcPct val="150000"/>
              </a:lnSpc>
            </a:pPr>
            <a:r>
              <a:rPr lang="it-IT" sz="1500" b="1" i="1" dirty="0">
                <a:solidFill>
                  <a:schemeClr val="bg1">
                    <a:lumMod val="50000"/>
                  </a:schemeClr>
                </a:solidFill>
                <a:latin typeface="Avenir" panose="02000503020000020003" pitchFamily="2" charset="0"/>
              </a:rPr>
              <a:t>«Severe CAP </a:t>
            </a:r>
            <a:r>
              <a:rPr lang="it-IT" sz="1500" i="1" dirty="0">
                <a:solidFill>
                  <a:schemeClr val="bg1">
                    <a:lumMod val="50000"/>
                  </a:schemeClr>
                </a:solidFill>
                <a:latin typeface="Avenir" panose="02000503020000020003" pitchFamily="2" charset="0"/>
              </a:rPr>
              <a:t>(</a:t>
            </a:r>
            <a:r>
              <a:rPr lang="it-IT" sz="1500" i="1" dirty="0" err="1">
                <a:solidFill>
                  <a:schemeClr val="bg1">
                    <a:lumMod val="50000"/>
                  </a:schemeClr>
                </a:solidFill>
                <a:latin typeface="Avenir" panose="02000503020000020003" pitchFamily="2" charset="0"/>
              </a:rPr>
              <a:t>sCAP</a:t>
            </a:r>
            <a:r>
              <a:rPr lang="it-IT" sz="1500" i="1" dirty="0">
                <a:solidFill>
                  <a:schemeClr val="bg1">
                    <a:lumMod val="50000"/>
                  </a:schemeClr>
                </a:solidFill>
                <a:latin typeface="Avenir" panose="02000503020000020003" pitchFamily="2" charset="0"/>
              </a:rPr>
              <a:t>) </a:t>
            </a:r>
            <a:r>
              <a:rPr lang="it-IT" sz="1500" i="1" dirty="0" err="1">
                <a:solidFill>
                  <a:schemeClr val="bg1">
                    <a:lumMod val="50000"/>
                  </a:schemeClr>
                </a:solidFill>
                <a:latin typeface="Avenir" panose="02000503020000020003" pitchFamily="2" charset="0"/>
              </a:rPr>
              <a:t>is</a:t>
            </a:r>
            <a:r>
              <a:rPr lang="it-IT" sz="1500" i="1" dirty="0">
                <a:solidFill>
                  <a:schemeClr val="bg1">
                    <a:lumMod val="50000"/>
                  </a:schemeClr>
                </a:solidFill>
                <a:latin typeface="Avenir" panose="02000503020000020003" pitchFamily="2" charset="0"/>
              </a:rPr>
              <a:t> </a:t>
            </a:r>
            <a:r>
              <a:rPr lang="it-IT" sz="1500" i="1" dirty="0" err="1">
                <a:solidFill>
                  <a:schemeClr val="bg1">
                    <a:lumMod val="50000"/>
                  </a:schemeClr>
                </a:solidFill>
                <a:latin typeface="Avenir" panose="02000503020000020003" pitchFamily="2" charset="0"/>
              </a:rPr>
              <a:t>accepted</a:t>
            </a:r>
            <a:r>
              <a:rPr lang="it-IT" sz="1500" i="1" dirty="0">
                <a:solidFill>
                  <a:schemeClr val="bg1">
                    <a:lumMod val="50000"/>
                  </a:schemeClr>
                </a:solidFill>
                <a:latin typeface="Avenir" panose="02000503020000020003" pitchFamily="2" charset="0"/>
              </a:rPr>
              <a:t> </a:t>
            </a:r>
            <a:r>
              <a:rPr lang="it-IT" sz="1500" i="1" dirty="0" err="1">
                <a:solidFill>
                  <a:schemeClr val="bg1">
                    <a:lumMod val="50000"/>
                  </a:schemeClr>
                </a:solidFill>
                <a:latin typeface="Avenir" panose="02000503020000020003" pitchFamily="2" charset="0"/>
              </a:rPr>
              <a:t>terminology</a:t>
            </a:r>
            <a:r>
              <a:rPr lang="it-IT" sz="1500" i="1" dirty="0">
                <a:solidFill>
                  <a:schemeClr val="bg1">
                    <a:lumMod val="50000"/>
                  </a:schemeClr>
                </a:solidFill>
                <a:latin typeface="Avenir" panose="02000503020000020003" pitchFamily="2" charset="0"/>
              </a:rPr>
              <a:t> </a:t>
            </a:r>
            <a:r>
              <a:rPr lang="it-IT" sz="1500" i="1" dirty="0" err="1">
                <a:solidFill>
                  <a:schemeClr val="bg1">
                    <a:lumMod val="50000"/>
                  </a:schemeClr>
                </a:solidFill>
                <a:latin typeface="Avenir" panose="02000503020000020003" pitchFamily="2" charset="0"/>
              </a:rPr>
              <a:t>used</a:t>
            </a:r>
            <a:r>
              <a:rPr lang="it-IT" sz="1500" i="1" dirty="0">
                <a:solidFill>
                  <a:schemeClr val="bg1">
                    <a:lumMod val="50000"/>
                  </a:schemeClr>
                </a:solidFill>
                <a:latin typeface="Avenir" panose="02000503020000020003" pitchFamily="2" charset="0"/>
              </a:rPr>
              <a:t> to </a:t>
            </a:r>
            <a:r>
              <a:rPr lang="it-IT" sz="1500" i="1" dirty="0" err="1">
                <a:solidFill>
                  <a:schemeClr val="bg1">
                    <a:lumMod val="50000"/>
                  </a:schemeClr>
                </a:solidFill>
                <a:latin typeface="Avenir" panose="02000503020000020003" pitchFamily="2" charset="0"/>
              </a:rPr>
              <a:t>describe</a:t>
            </a:r>
            <a:r>
              <a:rPr lang="it-IT" sz="1500" i="1" dirty="0">
                <a:solidFill>
                  <a:schemeClr val="bg1">
                    <a:lumMod val="50000"/>
                  </a:schemeClr>
                </a:solidFill>
                <a:latin typeface="Avenir" panose="02000503020000020003" pitchFamily="2" charset="0"/>
              </a:rPr>
              <a:t> ICU-</a:t>
            </a:r>
            <a:r>
              <a:rPr lang="it-IT" sz="1500" i="1" dirty="0" err="1">
                <a:solidFill>
                  <a:schemeClr val="bg1">
                    <a:lumMod val="50000"/>
                  </a:schemeClr>
                </a:solidFill>
                <a:latin typeface="Avenir" panose="02000503020000020003" pitchFamily="2" charset="0"/>
              </a:rPr>
              <a:t>admitted</a:t>
            </a:r>
            <a:r>
              <a:rPr lang="it-IT" sz="1500" i="1" dirty="0">
                <a:solidFill>
                  <a:schemeClr val="bg1">
                    <a:lumMod val="50000"/>
                  </a:schemeClr>
                </a:solidFill>
                <a:latin typeface="Avenir" panose="02000503020000020003" pitchFamily="2" charset="0"/>
              </a:rPr>
              <a:t> </a:t>
            </a:r>
            <a:r>
              <a:rPr lang="it-IT" sz="1500" i="1" dirty="0" err="1">
                <a:solidFill>
                  <a:schemeClr val="bg1">
                    <a:lumMod val="50000"/>
                  </a:schemeClr>
                </a:solidFill>
                <a:latin typeface="Avenir" panose="02000503020000020003" pitchFamily="2" charset="0"/>
              </a:rPr>
              <a:t>patients</a:t>
            </a:r>
            <a:r>
              <a:rPr lang="it-IT" sz="1500" i="1" dirty="0">
                <a:solidFill>
                  <a:schemeClr val="bg1">
                    <a:lumMod val="50000"/>
                  </a:schemeClr>
                </a:solidFill>
                <a:latin typeface="Avenir" panose="02000503020000020003" pitchFamily="2" charset="0"/>
              </a:rPr>
              <a:t> with CAP </a:t>
            </a:r>
            <a:r>
              <a:rPr lang="it-IT" sz="1500" i="1" dirty="0" err="1">
                <a:solidFill>
                  <a:schemeClr val="bg1">
                    <a:lumMod val="50000"/>
                  </a:schemeClr>
                </a:solidFill>
                <a:latin typeface="Avenir" panose="02000503020000020003" pitchFamily="2" charset="0"/>
              </a:rPr>
              <a:t>as</a:t>
            </a:r>
            <a:r>
              <a:rPr lang="it-IT" sz="1500" i="1" dirty="0">
                <a:solidFill>
                  <a:schemeClr val="bg1">
                    <a:lumMod val="50000"/>
                  </a:schemeClr>
                </a:solidFill>
                <a:latin typeface="Avenir" panose="02000503020000020003" pitchFamily="2" charset="0"/>
              </a:rPr>
              <a:t> </a:t>
            </a:r>
            <a:r>
              <a:rPr lang="it-IT" sz="1500" i="1" dirty="0" err="1">
                <a:solidFill>
                  <a:schemeClr val="bg1">
                    <a:lumMod val="50000"/>
                  </a:schemeClr>
                </a:solidFill>
                <a:latin typeface="Avenir" panose="02000503020000020003" pitchFamily="2" charset="0"/>
              </a:rPr>
              <a:t>they</a:t>
            </a:r>
            <a:r>
              <a:rPr lang="it-IT" sz="1500" i="1" dirty="0">
                <a:solidFill>
                  <a:schemeClr val="bg1">
                    <a:lumMod val="50000"/>
                  </a:schemeClr>
                </a:solidFill>
                <a:latin typeface="Avenir" panose="02000503020000020003" pitchFamily="2" charset="0"/>
              </a:rPr>
              <a:t> </a:t>
            </a:r>
            <a:r>
              <a:rPr lang="it-IT" sz="1500" i="1" dirty="0" err="1">
                <a:solidFill>
                  <a:schemeClr val="bg1">
                    <a:lumMod val="50000"/>
                  </a:schemeClr>
                </a:solidFill>
                <a:latin typeface="Avenir" panose="02000503020000020003" pitchFamily="2" charset="0"/>
              </a:rPr>
              <a:t>might</a:t>
            </a:r>
            <a:r>
              <a:rPr lang="it-IT" sz="1500" i="1" dirty="0">
                <a:solidFill>
                  <a:schemeClr val="bg1">
                    <a:lumMod val="50000"/>
                  </a:schemeClr>
                </a:solidFill>
                <a:latin typeface="Avenir" panose="02000503020000020003" pitchFamily="2" charset="0"/>
              </a:rPr>
              <a:t> </a:t>
            </a:r>
            <a:r>
              <a:rPr lang="it-IT" sz="1500" i="1" dirty="0" err="1">
                <a:solidFill>
                  <a:schemeClr val="bg1">
                    <a:lumMod val="50000"/>
                  </a:schemeClr>
                </a:solidFill>
                <a:latin typeface="Avenir" panose="02000503020000020003" pitchFamily="2" charset="0"/>
              </a:rPr>
              <a:t>require</a:t>
            </a:r>
            <a:r>
              <a:rPr lang="it-IT" sz="1500" i="1" dirty="0">
                <a:solidFill>
                  <a:schemeClr val="bg1">
                    <a:lumMod val="50000"/>
                  </a:schemeClr>
                </a:solidFill>
                <a:latin typeface="Avenir" panose="02000503020000020003" pitchFamily="2" charset="0"/>
              </a:rPr>
              <a:t> </a:t>
            </a:r>
            <a:r>
              <a:rPr lang="it-IT" sz="1500" i="1" dirty="0" err="1">
                <a:solidFill>
                  <a:schemeClr val="bg1">
                    <a:lumMod val="50000"/>
                  </a:schemeClr>
                </a:solidFill>
                <a:latin typeface="Avenir" panose="02000503020000020003" pitchFamily="2" charset="0"/>
              </a:rPr>
              <a:t>organ</a:t>
            </a:r>
            <a:r>
              <a:rPr lang="it-IT" sz="1500" i="1" dirty="0">
                <a:solidFill>
                  <a:schemeClr val="bg1">
                    <a:lumMod val="50000"/>
                  </a:schemeClr>
                </a:solidFill>
                <a:latin typeface="Avenir" panose="02000503020000020003" pitchFamily="2" charset="0"/>
              </a:rPr>
              <a:t> support»</a:t>
            </a:r>
            <a:endParaRPr lang="it-IT" sz="1500" i="1" dirty="0">
              <a:solidFill>
                <a:schemeClr val="bg1">
                  <a:lumMod val="50000"/>
                </a:schemeClr>
              </a:solidFill>
            </a:endParaRPr>
          </a:p>
        </p:txBody>
      </p:sp>
    </p:spTree>
    <p:extLst>
      <p:ext uri="{BB962C8B-B14F-4D97-AF65-F5344CB8AC3E}">
        <p14:creationId xmlns:p14="http://schemas.microsoft.com/office/powerpoint/2010/main" val="399830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576B0-BBC5-0133-C3F1-65ACF76736E2}"/>
              </a:ext>
            </a:extLst>
          </p:cNvPr>
          <p:cNvSpPr txBox="1">
            <a:spLocks/>
          </p:cNvSpPr>
          <p:nvPr/>
        </p:nvSpPr>
        <p:spPr>
          <a:xfrm>
            <a:off x="148728" y="136426"/>
            <a:ext cx="11894543" cy="539077"/>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err="1">
                <a:latin typeface="Arial" panose="020B0604020202020204" pitchFamily="34" charset="0"/>
                <a:ea typeface="Helvetica Neue" panose="02000503000000020004" pitchFamily="2" charset="0"/>
                <a:cs typeface="Arial" panose="020B0604020202020204" pitchFamily="34" charset="0"/>
              </a:rPr>
              <a:t>Conflitti</a:t>
            </a:r>
            <a:r>
              <a:rPr lang="en-US" sz="2800" b="1" dirty="0">
                <a:latin typeface="Arial" panose="020B0604020202020204" pitchFamily="34" charset="0"/>
                <a:ea typeface="Helvetica Neue" panose="02000503000000020004" pitchFamily="2" charset="0"/>
                <a:cs typeface="Arial" panose="020B0604020202020204" pitchFamily="34" charset="0"/>
              </a:rPr>
              <a:t> di interesse</a:t>
            </a:r>
          </a:p>
        </p:txBody>
      </p:sp>
      <p:pic>
        <p:nvPicPr>
          <p:cNvPr id="3" name="Immagine 2">
            <a:extLst>
              <a:ext uri="{FF2B5EF4-FFF2-40B4-BE49-F238E27FC236}">
                <a16:creationId xmlns:a16="http://schemas.microsoft.com/office/drawing/2014/main" id="{0F262F3D-E447-1146-99DD-BEEA5C56FFF5}"/>
              </a:ext>
            </a:extLst>
          </p:cNvPr>
          <p:cNvPicPr/>
          <p:nvPr/>
        </p:nvPicPr>
        <p:blipFill rotWithShape="1">
          <a:blip r:embed="rId2">
            <a:extLst>
              <a:ext uri="{28A0092B-C50C-407E-A947-70E740481C1C}">
                <a14:useLocalDpi xmlns:a14="http://schemas.microsoft.com/office/drawing/2010/main" val="0"/>
              </a:ext>
            </a:extLst>
          </a:blip>
          <a:srcRect t="16028" b="13509"/>
          <a:stretch/>
        </p:blipFill>
        <p:spPr bwMode="auto">
          <a:xfrm>
            <a:off x="10904676" y="6325022"/>
            <a:ext cx="1247568" cy="472304"/>
          </a:xfrm>
          <a:prstGeom prst="rect">
            <a:avLst/>
          </a:prstGeom>
          <a:noFill/>
          <a:ln>
            <a:noFill/>
          </a:ln>
        </p:spPr>
      </p:pic>
      <p:pic>
        <p:nvPicPr>
          <p:cNvPr id="4" name="Immagine 3" descr="Immagine che contiene verde, cibo, parcheggiato&#10;&#10;Descrizione generata automaticamente">
            <a:extLst>
              <a:ext uri="{FF2B5EF4-FFF2-40B4-BE49-F238E27FC236}">
                <a16:creationId xmlns:a16="http://schemas.microsoft.com/office/drawing/2014/main" id="{83A74CD8-0427-52AD-9513-5F422BE51A59}"/>
              </a:ext>
            </a:extLst>
          </p:cNvPr>
          <p:cNvPicPr>
            <a:picLocks noChangeAspect="1"/>
          </p:cNvPicPr>
          <p:nvPr/>
        </p:nvPicPr>
        <p:blipFill>
          <a:blip r:embed="rId3"/>
          <a:stretch>
            <a:fillRect/>
          </a:stretch>
        </p:blipFill>
        <p:spPr>
          <a:xfrm>
            <a:off x="9644468" y="6320004"/>
            <a:ext cx="1145573" cy="477322"/>
          </a:xfrm>
          <a:prstGeom prst="rect">
            <a:avLst/>
          </a:prstGeom>
        </p:spPr>
      </p:pic>
      <p:pic>
        <p:nvPicPr>
          <p:cNvPr id="7" name="Immagine 6">
            <a:extLst>
              <a:ext uri="{FF2B5EF4-FFF2-40B4-BE49-F238E27FC236}">
                <a16:creationId xmlns:a16="http://schemas.microsoft.com/office/drawing/2014/main" id="{5FE4BAE8-7499-7967-3BBD-2AC09438E399}"/>
              </a:ext>
            </a:extLst>
          </p:cNvPr>
          <p:cNvPicPr>
            <a:picLocks noChangeAspect="1"/>
          </p:cNvPicPr>
          <p:nvPr/>
        </p:nvPicPr>
        <p:blipFill rotWithShape="1">
          <a:blip r:embed="rId4"/>
          <a:srcRect l="-1" t="30458" r="72824" b="24530"/>
          <a:stretch/>
        </p:blipFill>
        <p:spPr>
          <a:xfrm>
            <a:off x="6933063" y="6331262"/>
            <a:ext cx="2572706" cy="466064"/>
          </a:xfrm>
          <a:prstGeom prst="rect">
            <a:avLst/>
          </a:prstGeom>
        </p:spPr>
      </p:pic>
      <p:sp>
        <p:nvSpPr>
          <p:cNvPr id="10" name="Sottotitolo 2">
            <a:extLst>
              <a:ext uri="{FF2B5EF4-FFF2-40B4-BE49-F238E27FC236}">
                <a16:creationId xmlns:a16="http://schemas.microsoft.com/office/drawing/2014/main" id="{76D8D5AC-E6F3-A4C7-C673-26A8F82FED06}"/>
              </a:ext>
            </a:extLst>
          </p:cNvPr>
          <p:cNvSpPr txBox="1">
            <a:spLocks/>
          </p:cNvSpPr>
          <p:nvPr/>
        </p:nvSpPr>
        <p:spPr>
          <a:xfrm>
            <a:off x="242474" y="1268402"/>
            <a:ext cx="11779447" cy="4463721"/>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pPr>
            <a:r>
              <a:rPr lang="it-IT" sz="1600" dirty="0">
                <a:solidFill>
                  <a:schemeClr val="tx1"/>
                </a:solidFill>
                <a:effectLst/>
                <a:latin typeface="Arial" panose="020B0604020202020204" pitchFamily="34" charset="0"/>
                <a:cs typeface="Arial" panose="020B0604020202020204" pitchFamily="34" charset="0"/>
              </a:rPr>
              <a:t>Negli ultimi due anni ho avuto i seguenti rapporti economici e/o supporti Finanziari con soggetti portatori di interessi commerciali in campo sanitario:</a:t>
            </a:r>
          </a:p>
          <a:p>
            <a:pPr algn="l">
              <a:lnSpc>
                <a:spcPct val="150000"/>
              </a:lnSpc>
            </a:pPr>
            <a:endParaRPr lang="it-IT" sz="1600" dirty="0">
              <a:solidFill>
                <a:schemeClr val="tx1"/>
              </a:solidFill>
              <a:latin typeface="Arial" panose="020B0604020202020204" pitchFamily="34" charset="0"/>
              <a:cs typeface="Arial" panose="020B0604020202020204" pitchFamily="34" charset="0"/>
            </a:endParaRPr>
          </a:p>
          <a:p>
            <a:pPr algn="l">
              <a:lnSpc>
                <a:spcPct val="150000"/>
              </a:lnSpc>
            </a:pPr>
            <a:r>
              <a:rPr lang="it-IT" sz="1600" b="1" dirty="0">
                <a:solidFill>
                  <a:schemeClr val="tx1"/>
                </a:solidFill>
                <a:effectLst/>
                <a:latin typeface="Arial" panose="020B0604020202020204" pitchFamily="34" charset="0"/>
                <a:cs typeface="Arial" panose="020B0604020202020204" pitchFamily="34" charset="0"/>
              </a:rPr>
              <a:t>Tipo di Rapporto Economico						Azienda</a:t>
            </a:r>
            <a:endParaRPr lang="it-IT" sz="1600" dirty="0">
              <a:solidFill>
                <a:schemeClr val="tx1"/>
              </a:solidFill>
              <a:effectLst/>
              <a:latin typeface="Arial" panose="020B0604020202020204" pitchFamily="34" charset="0"/>
              <a:cs typeface="Arial" panose="020B0604020202020204" pitchFamily="34" charset="0"/>
            </a:endParaRPr>
          </a:p>
          <a:p>
            <a:pPr marL="185738" indent="-185738" algn="l">
              <a:lnSpc>
                <a:spcPct val="150000"/>
              </a:lnSpc>
              <a:buFont typeface="+mj-lt"/>
              <a:buAutoNum type="alphaLcPeriod"/>
            </a:pPr>
            <a:r>
              <a:rPr lang="it-IT" sz="1600" dirty="0">
                <a:solidFill>
                  <a:schemeClr val="tx1"/>
                </a:solidFill>
                <a:effectLst/>
                <a:latin typeface="Arial" panose="020B0604020202020204" pitchFamily="34" charset="0"/>
                <a:cs typeface="Arial" panose="020B0604020202020204" pitchFamily="34" charset="0"/>
              </a:rPr>
              <a:t> Attività di Relatore							</a:t>
            </a:r>
            <a:r>
              <a:rPr lang="it-IT" sz="1600" dirty="0">
                <a:solidFill>
                  <a:schemeClr val="tx1"/>
                </a:solidFill>
                <a:latin typeface="Arial" panose="020B0604020202020204" pitchFamily="34" charset="0"/>
                <a:cs typeface="Arial" panose="020B0604020202020204" pitchFamily="34" charset="0"/>
              </a:rPr>
              <a:t>	</a:t>
            </a:r>
            <a:r>
              <a:rPr lang="en-GB" sz="1600" dirty="0">
                <a:solidFill>
                  <a:schemeClr val="tx1"/>
                </a:solidFill>
                <a:latin typeface="Arial" panose="020B0604020202020204" pitchFamily="34" charset="0"/>
                <a:cs typeface="Arial" panose="020B0604020202020204" pitchFamily="34" charset="0"/>
              </a:rPr>
              <a:t>GlaxoSmithKline, </a:t>
            </a:r>
            <a:r>
              <a:rPr lang="en-GB" sz="1600" dirty="0" err="1">
                <a:solidFill>
                  <a:schemeClr val="tx1"/>
                </a:solidFill>
                <a:latin typeface="Arial" panose="020B0604020202020204" pitchFamily="34" charset="0"/>
                <a:cs typeface="Arial" panose="020B0604020202020204" pitchFamily="34" charset="0"/>
              </a:rPr>
              <a:t>Insmed</a:t>
            </a:r>
            <a:r>
              <a:rPr lang="en-GB" sz="1600" dirty="0">
                <a:solidFill>
                  <a:schemeClr val="tx1"/>
                </a:solidFill>
                <a:latin typeface="Arial" panose="020B0604020202020204" pitchFamily="34" charset="0"/>
                <a:cs typeface="Arial" panose="020B0604020202020204" pitchFamily="34" charset="0"/>
              </a:rPr>
              <a:t>, Chiesi Farmaceutici, </a:t>
            </a:r>
            <a:r>
              <a:rPr lang="en-GB" sz="1600" dirty="0" err="1">
                <a:solidFill>
                  <a:schemeClr val="tx1"/>
                </a:solidFill>
                <a:latin typeface="Arial" panose="020B0604020202020204" pitchFamily="34" charset="0"/>
                <a:cs typeface="Arial" panose="020B0604020202020204" pitchFamily="34" charset="0"/>
              </a:rPr>
              <a:t>OrionPharma</a:t>
            </a:r>
            <a:endParaRPr lang="it-IT" sz="1600" dirty="0">
              <a:solidFill>
                <a:schemeClr val="tx1"/>
              </a:solidFill>
              <a:effectLst/>
              <a:latin typeface="Arial" panose="020B0604020202020204" pitchFamily="34" charset="0"/>
              <a:cs typeface="Arial" panose="020B0604020202020204" pitchFamily="34" charset="0"/>
            </a:endParaRPr>
          </a:p>
          <a:p>
            <a:pPr marL="185738" indent="-185738" algn="l">
              <a:lnSpc>
                <a:spcPct val="150000"/>
              </a:lnSpc>
              <a:buFont typeface="+mj-lt"/>
              <a:buAutoNum type="alphaLcPeriod"/>
            </a:pPr>
            <a:r>
              <a:rPr lang="it-IT" sz="1600" dirty="0">
                <a:solidFill>
                  <a:schemeClr val="tx1"/>
                </a:solidFill>
                <a:effectLst/>
                <a:latin typeface="Arial" panose="020B0604020202020204" pitchFamily="34" charset="0"/>
                <a:cs typeface="Arial" panose="020B0604020202020204" pitchFamily="34" charset="0"/>
              </a:rPr>
              <a:t> Contributo Attività di Ricerca						</a:t>
            </a:r>
            <a:r>
              <a:rPr lang="it-IT" sz="1600" dirty="0" err="1">
                <a:solidFill>
                  <a:schemeClr val="tx1"/>
                </a:solidFill>
                <a:effectLst/>
                <a:latin typeface="Arial" panose="020B0604020202020204" pitchFamily="34" charset="0"/>
                <a:cs typeface="Arial" panose="020B0604020202020204" pitchFamily="34" charset="0"/>
              </a:rPr>
              <a:t>Vivisol</a:t>
            </a:r>
            <a:endParaRPr lang="it-IT" sz="1600" dirty="0">
              <a:solidFill>
                <a:schemeClr val="tx1"/>
              </a:solidFill>
              <a:effectLst/>
              <a:latin typeface="Arial" panose="020B0604020202020204" pitchFamily="34" charset="0"/>
              <a:cs typeface="Arial" panose="020B0604020202020204" pitchFamily="34" charset="0"/>
            </a:endParaRPr>
          </a:p>
          <a:p>
            <a:pPr marL="185738" indent="-185738" algn="l">
              <a:lnSpc>
                <a:spcPct val="150000"/>
              </a:lnSpc>
              <a:buFont typeface="+mj-lt"/>
              <a:buAutoNum type="alphaLcPeriod"/>
            </a:pPr>
            <a:r>
              <a:rPr lang="it-IT" sz="1600" dirty="0">
                <a:solidFill>
                  <a:schemeClr val="tx1"/>
                </a:solidFill>
                <a:effectLst/>
                <a:latin typeface="Arial" panose="020B0604020202020204" pitchFamily="34" charset="0"/>
                <a:cs typeface="Arial" panose="020B0604020202020204" pitchFamily="34" charset="0"/>
              </a:rPr>
              <a:t> Attività di Consulenza 								</a:t>
            </a:r>
            <a:r>
              <a:rPr lang="en-GB" sz="1600" dirty="0">
                <a:solidFill>
                  <a:schemeClr val="tx1"/>
                </a:solidFill>
                <a:latin typeface="Arial" panose="020B0604020202020204" pitchFamily="34" charset="0"/>
                <a:cs typeface="Arial" panose="020B0604020202020204" pitchFamily="34" charset="0"/>
              </a:rPr>
              <a:t>GlaxoSmithKline, Chiesi Farmaceutici</a:t>
            </a:r>
            <a:endParaRPr lang="it-IT" sz="1600" dirty="0">
              <a:solidFill>
                <a:schemeClr val="tx1"/>
              </a:solidFill>
              <a:effectLst/>
              <a:latin typeface="Arial" panose="020B0604020202020204" pitchFamily="34" charset="0"/>
              <a:cs typeface="Arial" panose="020B0604020202020204" pitchFamily="34" charset="0"/>
            </a:endParaRPr>
          </a:p>
          <a:p>
            <a:pPr marL="185738" indent="-185738" algn="l">
              <a:lnSpc>
                <a:spcPct val="150000"/>
              </a:lnSpc>
              <a:buFont typeface="+mj-lt"/>
              <a:buAutoNum type="alphaLcPeriod"/>
            </a:pPr>
            <a:r>
              <a:rPr lang="it-IT" sz="1600" dirty="0">
                <a:solidFill>
                  <a:schemeClr val="tx1"/>
                </a:solidFill>
                <a:effectLst/>
                <a:latin typeface="Arial" panose="020B0604020202020204" pitchFamily="34" charset="0"/>
                <a:cs typeface="Arial" panose="020B0604020202020204" pitchFamily="34" charset="0"/>
              </a:rPr>
              <a:t> Possesso di azioni o quote partecipative 				</a:t>
            </a:r>
            <a:r>
              <a:rPr lang="it-IT" sz="1600" dirty="0" err="1">
                <a:solidFill>
                  <a:schemeClr val="tx1"/>
                </a:solidFill>
                <a:effectLst/>
                <a:latin typeface="Arial" panose="020B0604020202020204" pitchFamily="34" charset="0"/>
                <a:cs typeface="Arial" panose="020B0604020202020204" pitchFamily="34" charset="0"/>
              </a:rPr>
              <a:t>Gossamer</a:t>
            </a:r>
            <a:r>
              <a:rPr lang="it-IT" sz="1600" dirty="0">
                <a:solidFill>
                  <a:schemeClr val="tx1"/>
                </a:solidFill>
                <a:effectLst/>
                <a:latin typeface="Arial" panose="020B0604020202020204" pitchFamily="34" charset="0"/>
                <a:cs typeface="Arial" panose="020B0604020202020204" pitchFamily="34" charset="0"/>
              </a:rPr>
              <a:t> </a:t>
            </a:r>
            <a:r>
              <a:rPr lang="it-IT" sz="1600" dirty="0" err="1">
                <a:solidFill>
                  <a:schemeClr val="tx1"/>
                </a:solidFill>
                <a:effectLst/>
                <a:latin typeface="Arial" panose="020B0604020202020204" pitchFamily="34" charset="0"/>
                <a:cs typeface="Arial" panose="020B0604020202020204" pitchFamily="34" charset="0"/>
              </a:rPr>
              <a:t>Bio</a:t>
            </a:r>
            <a:endParaRPr lang="it-IT" sz="1600" dirty="0">
              <a:solidFill>
                <a:schemeClr val="tx1"/>
              </a:solidFill>
              <a:effectLst/>
              <a:latin typeface="Arial" panose="020B0604020202020204" pitchFamily="34" charset="0"/>
              <a:cs typeface="Arial" panose="020B0604020202020204" pitchFamily="34" charset="0"/>
            </a:endParaRPr>
          </a:p>
          <a:p>
            <a:pPr marL="185738" indent="-185738" algn="l">
              <a:lnSpc>
                <a:spcPct val="150000"/>
              </a:lnSpc>
              <a:buFont typeface="+mj-lt"/>
              <a:buAutoNum type="alphaLcPeriod"/>
            </a:pPr>
            <a:r>
              <a:rPr lang="it-IT" sz="1600" dirty="0">
                <a:solidFill>
                  <a:schemeClr val="tx1"/>
                </a:solidFill>
                <a:effectLst/>
                <a:latin typeface="Arial" panose="020B0604020202020204" pitchFamily="34" charset="0"/>
                <a:cs typeface="Arial" panose="020B0604020202020204" pitchFamily="34" charset="0"/>
              </a:rPr>
              <a:t> Componente di Organi Direttivi</a:t>
            </a:r>
          </a:p>
          <a:p>
            <a:pPr marL="185738" indent="-185738" algn="l">
              <a:lnSpc>
                <a:spcPct val="150000"/>
              </a:lnSpc>
              <a:buFont typeface="+mj-lt"/>
              <a:buAutoNum type="alphaLcPeriod"/>
            </a:pPr>
            <a:r>
              <a:rPr lang="it-IT" sz="1600" dirty="0">
                <a:solidFill>
                  <a:schemeClr val="tx1"/>
                </a:solidFill>
                <a:effectLst/>
                <a:latin typeface="Arial" panose="020B0604020202020204" pitchFamily="34" charset="0"/>
                <a:cs typeface="Arial" panose="020B0604020202020204" pitchFamily="34" charset="0"/>
              </a:rPr>
              <a:t> Rapporto di lavoro subordinato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2540C-B5FF-2814-AFC7-A2245FEB8258}"/>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862A58D5-7CBF-AA61-EB1E-E0BD22FE7EC4}"/>
              </a:ext>
            </a:extLst>
          </p:cNvPr>
          <p:cNvPicPr>
            <a:picLocks noChangeAspect="1"/>
          </p:cNvPicPr>
          <p:nvPr/>
        </p:nvPicPr>
        <p:blipFill>
          <a:blip r:embed="rId3"/>
          <a:stretch>
            <a:fillRect/>
          </a:stretch>
        </p:blipFill>
        <p:spPr>
          <a:xfrm>
            <a:off x="136358" y="999759"/>
            <a:ext cx="4934406" cy="5449216"/>
          </a:xfrm>
          <a:prstGeom prst="rect">
            <a:avLst/>
          </a:prstGeom>
        </p:spPr>
      </p:pic>
      <p:sp>
        <p:nvSpPr>
          <p:cNvPr id="5" name="CasellaDiTesto 4">
            <a:extLst>
              <a:ext uri="{FF2B5EF4-FFF2-40B4-BE49-F238E27FC236}">
                <a16:creationId xmlns:a16="http://schemas.microsoft.com/office/drawing/2014/main" id="{43446AB7-0AF3-2BA7-044D-4832649D0017}"/>
              </a:ext>
            </a:extLst>
          </p:cNvPr>
          <p:cNvSpPr txBox="1"/>
          <p:nvPr/>
        </p:nvSpPr>
        <p:spPr>
          <a:xfrm>
            <a:off x="0" y="6590442"/>
            <a:ext cx="6829114" cy="246221"/>
          </a:xfrm>
          <a:prstGeom prst="rect">
            <a:avLst/>
          </a:prstGeom>
          <a:noFill/>
        </p:spPr>
        <p:txBody>
          <a:bodyPr wrap="none" rtlCol="0">
            <a:spAutoFit/>
          </a:bodyPr>
          <a:lstStyle/>
          <a:p>
            <a:r>
              <a:rPr lang="it-IT" sz="1000" dirty="0" err="1">
                <a:latin typeface="Arial" panose="020B0604020202020204" pitchFamily="34" charset="0"/>
                <a:cs typeface="Arial" panose="020B0604020202020204" pitchFamily="34" charset="0"/>
              </a:rPr>
              <a:t>Kolditz</a:t>
            </a:r>
            <a:r>
              <a:rPr lang="it-IT" sz="1000" dirty="0">
                <a:latin typeface="Arial" panose="020B0604020202020204" pitchFamily="34" charset="0"/>
                <a:cs typeface="Arial" panose="020B0604020202020204" pitchFamily="34" charset="0"/>
              </a:rPr>
              <a:t> M et al. Community-</a:t>
            </a:r>
            <a:r>
              <a:rPr lang="it-IT" sz="1000" dirty="0" err="1">
                <a:latin typeface="Arial" panose="020B0604020202020204" pitchFamily="34" charset="0"/>
                <a:cs typeface="Arial" panose="020B0604020202020204" pitchFamily="34" charset="0"/>
              </a:rPr>
              <a:t>acquired</a:t>
            </a:r>
            <a:r>
              <a:rPr lang="it-IT" sz="1000" dirty="0">
                <a:latin typeface="Arial" panose="020B0604020202020204" pitchFamily="34" charset="0"/>
                <a:cs typeface="Arial" panose="020B0604020202020204" pitchFamily="34" charset="0"/>
              </a:rPr>
              <a:t> pneumonia </a:t>
            </a:r>
            <a:r>
              <a:rPr lang="it-IT" sz="1000" dirty="0" err="1">
                <a:latin typeface="Arial" panose="020B0604020202020204" pitchFamily="34" charset="0"/>
                <a:cs typeface="Arial" panose="020B0604020202020204" pitchFamily="34" charset="0"/>
              </a:rPr>
              <a:t>as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medical</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emergency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predictors</a:t>
            </a:r>
            <a:r>
              <a:rPr lang="it-IT" sz="1000" dirty="0">
                <a:latin typeface="Arial" panose="020B0604020202020204" pitchFamily="34" charset="0"/>
                <a:cs typeface="Arial" panose="020B0604020202020204" pitchFamily="34" charset="0"/>
              </a:rPr>
              <a:t> of </a:t>
            </a:r>
            <a:r>
              <a:rPr lang="it-IT" sz="1000" dirty="0" err="1">
                <a:latin typeface="Arial" panose="020B0604020202020204" pitchFamily="34" charset="0"/>
                <a:cs typeface="Arial" panose="020B0604020202020204" pitchFamily="34" charset="0"/>
              </a:rPr>
              <a:t>early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deterioration</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Thorax</a:t>
            </a:r>
            <a:r>
              <a:rPr lang="it-IT" sz="1000" dirty="0">
                <a:latin typeface="Arial" panose="020B0604020202020204" pitchFamily="34" charset="0"/>
                <a:cs typeface="Arial" panose="020B0604020202020204" pitchFamily="34" charset="0"/>
              </a:rPr>
              <a:t> 2015</a:t>
            </a:r>
          </a:p>
        </p:txBody>
      </p:sp>
      <p:pic>
        <p:nvPicPr>
          <p:cNvPr id="9" name="Immagine 8">
            <a:extLst>
              <a:ext uri="{FF2B5EF4-FFF2-40B4-BE49-F238E27FC236}">
                <a16:creationId xmlns:a16="http://schemas.microsoft.com/office/drawing/2014/main" id="{F585BF67-2A36-CA68-CD67-9B27849AB162}"/>
              </a:ext>
            </a:extLst>
          </p:cNvPr>
          <p:cNvPicPr/>
          <p:nvPr/>
        </p:nvPicPr>
        <p:blipFill rotWithShape="1">
          <a:blip r:embed="rId4">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10" name="Immagine 9" descr="Immagine che contiene verde, cibo, parcheggiato&#10;&#10;Descrizione generata automaticamente">
            <a:extLst>
              <a:ext uri="{FF2B5EF4-FFF2-40B4-BE49-F238E27FC236}">
                <a16:creationId xmlns:a16="http://schemas.microsoft.com/office/drawing/2014/main" id="{7E672EF6-72F1-9DEE-3CA7-35FBA92DE602}"/>
              </a:ext>
            </a:extLst>
          </p:cNvPr>
          <p:cNvPicPr>
            <a:picLocks noChangeAspect="1"/>
          </p:cNvPicPr>
          <p:nvPr/>
        </p:nvPicPr>
        <p:blipFill>
          <a:blip r:embed="rId5"/>
          <a:stretch>
            <a:fillRect/>
          </a:stretch>
        </p:blipFill>
        <p:spPr>
          <a:xfrm>
            <a:off x="9684224" y="6314049"/>
            <a:ext cx="1145573" cy="477322"/>
          </a:xfrm>
          <a:prstGeom prst="rect">
            <a:avLst/>
          </a:prstGeom>
        </p:spPr>
      </p:pic>
      <p:pic>
        <p:nvPicPr>
          <p:cNvPr id="11" name="Immagine 10">
            <a:extLst>
              <a:ext uri="{FF2B5EF4-FFF2-40B4-BE49-F238E27FC236}">
                <a16:creationId xmlns:a16="http://schemas.microsoft.com/office/drawing/2014/main" id="{9D018E5E-B6A6-A227-D94A-B61F64F4A6AE}"/>
              </a:ext>
            </a:extLst>
          </p:cNvPr>
          <p:cNvPicPr>
            <a:picLocks noChangeAspect="1"/>
          </p:cNvPicPr>
          <p:nvPr/>
        </p:nvPicPr>
        <p:blipFill rotWithShape="1">
          <a:blip r:embed="rId6"/>
          <a:srcRect l="-1" t="30458" r="72824" b="24530"/>
          <a:stretch/>
        </p:blipFill>
        <p:spPr>
          <a:xfrm>
            <a:off x="6972819" y="6325307"/>
            <a:ext cx="2572706" cy="466064"/>
          </a:xfrm>
          <a:prstGeom prst="rect">
            <a:avLst/>
          </a:prstGeom>
        </p:spPr>
      </p:pic>
      <p:sp>
        <p:nvSpPr>
          <p:cNvPr id="14" name="Rettangolo 13">
            <a:extLst>
              <a:ext uri="{FF2B5EF4-FFF2-40B4-BE49-F238E27FC236}">
                <a16:creationId xmlns:a16="http://schemas.microsoft.com/office/drawing/2014/main" id="{443C6A11-72D5-12EF-2FC3-ECAB74700DC1}"/>
              </a:ext>
            </a:extLst>
          </p:cNvPr>
          <p:cNvSpPr/>
          <p:nvPr/>
        </p:nvSpPr>
        <p:spPr>
          <a:xfrm>
            <a:off x="206892" y="2707531"/>
            <a:ext cx="1500996" cy="721466"/>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CD1E26F6-CAB4-A3D7-F9E5-EBF0B022ECAB}"/>
              </a:ext>
            </a:extLst>
          </p:cNvPr>
          <p:cNvSpPr/>
          <p:nvPr/>
        </p:nvSpPr>
        <p:spPr>
          <a:xfrm>
            <a:off x="1825197" y="2716334"/>
            <a:ext cx="1500996" cy="70385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a:extLst>
              <a:ext uri="{FF2B5EF4-FFF2-40B4-BE49-F238E27FC236}">
                <a16:creationId xmlns:a16="http://schemas.microsoft.com/office/drawing/2014/main" id="{48D4FE45-2C6D-4502-A626-C2A5412140DA}"/>
              </a:ext>
            </a:extLst>
          </p:cNvPr>
          <p:cNvSpPr txBox="1"/>
          <p:nvPr/>
        </p:nvSpPr>
        <p:spPr>
          <a:xfrm>
            <a:off x="2260375" y="5471386"/>
            <a:ext cx="3081452" cy="584775"/>
          </a:xfrm>
          <a:prstGeom prst="rect">
            <a:avLst/>
          </a:prstGeom>
          <a:noFill/>
          <a:ln w="19050">
            <a:solidFill>
              <a:srgbClr val="C00000"/>
            </a:solidFill>
          </a:ln>
        </p:spPr>
        <p:txBody>
          <a:bodyPr wrap="square" rtlCol="0">
            <a:spAutoFit/>
          </a:bodyPr>
          <a:lstStyle/>
          <a:p>
            <a:r>
              <a:rPr lang="it-IT" sz="1600" dirty="0">
                <a:latin typeface="Arial" panose="020B0604020202020204" pitchFamily="34" charset="0"/>
                <a:cs typeface="Arial" panose="020B0604020202020204" pitchFamily="34" charset="0"/>
              </a:rPr>
              <a:t>*Emergency CAP = </a:t>
            </a:r>
          </a:p>
          <a:p>
            <a:r>
              <a:rPr lang="it-IT" sz="1600" dirty="0">
                <a:latin typeface="Arial" panose="020B0604020202020204" pitchFamily="34" charset="0"/>
                <a:cs typeface="Arial" panose="020B0604020202020204" pitchFamily="34" charset="0"/>
              </a:rPr>
              <a:t>IMV/NIV o vasopressori o morte</a:t>
            </a:r>
          </a:p>
        </p:txBody>
      </p:sp>
      <p:sp>
        <p:nvSpPr>
          <p:cNvPr id="6" name="CasellaDiTesto 5">
            <a:extLst>
              <a:ext uri="{FF2B5EF4-FFF2-40B4-BE49-F238E27FC236}">
                <a16:creationId xmlns:a16="http://schemas.microsoft.com/office/drawing/2014/main" id="{94F2E466-A9EF-1316-0E86-F22B7E367B15}"/>
              </a:ext>
            </a:extLst>
          </p:cNvPr>
          <p:cNvSpPr txBox="1"/>
          <p:nvPr/>
        </p:nvSpPr>
        <p:spPr>
          <a:xfrm>
            <a:off x="6351949" y="3497780"/>
            <a:ext cx="5620633" cy="2534027"/>
          </a:xfrm>
          <a:prstGeom prst="rect">
            <a:avLst/>
          </a:prstGeom>
          <a:noFill/>
        </p:spPr>
        <p:txBody>
          <a:bodyPr wrap="square" rtlCol="0">
            <a:spAutoFit/>
          </a:bodyPr>
          <a:lstStyle/>
          <a:p>
            <a:pPr>
              <a:lnSpc>
                <a:spcPct val="150000"/>
              </a:lnSpc>
            </a:pPr>
            <a:r>
              <a:rPr lang="it-IT" b="0" i="1" dirty="0" err="1">
                <a:solidFill>
                  <a:srgbClr val="000000"/>
                </a:solidFill>
                <a:effectLst/>
                <a:latin typeface="Arial" panose="020B0604020202020204" pitchFamily="34" charset="0"/>
                <a:cs typeface="Arial" panose="020B0604020202020204" pitchFamily="34" charset="0"/>
              </a:rPr>
              <a:t>Higher</a:t>
            </a:r>
            <a:r>
              <a:rPr lang="it-IT" b="0" i="1" dirty="0">
                <a:solidFill>
                  <a:srgbClr val="000000"/>
                </a:solidFill>
                <a:effectLst/>
                <a:latin typeface="Arial" panose="020B0604020202020204" pitchFamily="34" charset="0"/>
                <a:cs typeface="Arial" panose="020B0604020202020204" pitchFamily="34" charset="0"/>
              </a:rPr>
              <a:t> 30-day </a:t>
            </a:r>
            <a:r>
              <a:rPr lang="it-IT" b="0" i="1" dirty="0" err="1">
                <a:solidFill>
                  <a:srgbClr val="000000"/>
                </a:solidFill>
                <a:effectLst/>
                <a:latin typeface="Arial" panose="020B0604020202020204" pitchFamily="34" charset="0"/>
                <a:cs typeface="Arial" panose="020B0604020202020204" pitchFamily="34" charset="0"/>
              </a:rPr>
              <a:t>mortality</a:t>
            </a:r>
            <a:r>
              <a:rPr lang="it-IT" b="0" i="1" dirty="0">
                <a:solidFill>
                  <a:srgbClr val="000000"/>
                </a:solidFill>
                <a:effectLst/>
                <a:latin typeface="Arial" panose="020B0604020202020204" pitchFamily="34" charset="0"/>
                <a:cs typeface="Arial" panose="020B0604020202020204" pitchFamily="34" charset="0"/>
              </a:rPr>
              <a:t> </a:t>
            </a:r>
            <a:r>
              <a:rPr lang="it-IT" b="0" i="1" dirty="0" err="1">
                <a:solidFill>
                  <a:srgbClr val="000000"/>
                </a:solidFill>
                <a:effectLst/>
                <a:latin typeface="Arial" panose="020B0604020202020204" pitchFamily="34" charset="0"/>
                <a:cs typeface="Arial" panose="020B0604020202020204" pitchFamily="34" charset="0"/>
              </a:rPr>
              <a:t>is</a:t>
            </a:r>
            <a:r>
              <a:rPr lang="it-IT" b="0" i="1" dirty="0">
                <a:solidFill>
                  <a:srgbClr val="000000"/>
                </a:solidFill>
                <a:effectLst/>
                <a:latin typeface="Arial" panose="020B0604020202020204" pitchFamily="34" charset="0"/>
                <a:cs typeface="Arial" panose="020B0604020202020204" pitchFamily="34" charset="0"/>
              </a:rPr>
              <a:t> </a:t>
            </a:r>
            <a:r>
              <a:rPr lang="it-IT" b="0" i="1" dirty="0" err="1">
                <a:solidFill>
                  <a:srgbClr val="000000"/>
                </a:solidFill>
                <a:effectLst/>
                <a:latin typeface="Arial" panose="020B0604020202020204" pitchFamily="34" charset="0"/>
                <a:cs typeface="Arial" panose="020B0604020202020204" pitchFamily="34" charset="0"/>
              </a:rPr>
              <a:t>observed</a:t>
            </a:r>
            <a:r>
              <a:rPr lang="it-IT" b="0" i="1" dirty="0">
                <a:solidFill>
                  <a:srgbClr val="000000"/>
                </a:solidFill>
                <a:effectLst/>
                <a:latin typeface="Arial" panose="020B0604020202020204" pitchFamily="34" charset="0"/>
                <a:cs typeface="Arial" panose="020B0604020202020204" pitchFamily="34" charset="0"/>
              </a:rPr>
              <a:t> in </a:t>
            </a:r>
            <a:r>
              <a:rPr lang="it-IT" b="0" i="1" dirty="0" err="1">
                <a:solidFill>
                  <a:srgbClr val="000000"/>
                </a:solidFill>
                <a:effectLst/>
                <a:latin typeface="Arial" panose="020B0604020202020204" pitchFamily="34" charset="0"/>
                <a:cs typeface="Arial" panose="020B0604020202020204" pitchFamily="34" charset="0"/>
              </a:rPr>
              <a:t>patients</a:t>
            </a:r>
            <a:r>
              <a:rPr lang="it-IT" b="0" i="1" dirty="0">
                <a:solidFill>
                  <a:srgbClr val="000000"/>
                </a:solidFill>
                <a:effectLst/>
                <a:latin typeface="Arial" panose="020B0604020202020204" pitchFamily="34" charset="0"/>
                <a:cs typeface="Arial" panose="020B0604020202020204" pitchFamily="34" charset="0"/>
              </a:rPr>
              <a:t> </a:t>
            </a:r>
            <a:r>
              <a:rPr lang="it-IT" b="0" i="1" dirty="0" err="1">
                <a:solidFill>
                  <a:srgbClr val="000000"/>
                </a:solidFill>
                <a:effectLst/>
                <a:latin typeface="Arial" panose="020B0604020202020204" pitchFamily="34" charset="0"/>
                <a:cs typeface="Arial" panose="020B0604020202020204" pitchFamily="34" charset="0"/>
              </a:rPr>
              <a:t>who</a:t>
            </a:r>
            <a:r>
              <a:rPr lang="it-IT" b="0" i="1" dirty="0">
                <a:solidFill>
                  <a:srgbClr val="000000"/>
                </a:solidFill>
                <a:effectLst/>
                <a:latin typeface="Arial" panose="020B0604020202020204" pitchFamily="34" charset="0"/>
                <a:cs typeface="Arial" panose="020B0604020202020204" pitchFamily="34" charset="0"/>
              </a:rPr>
              <a:t> deteriorate over time:</a:t>
            </a:r>
          </a:p>
          <a:p>
            <a:pPr marL="285750" indent="-285750">
              <a:lnSpc>
                <a:spcPct val="150000"/>
              </a:lnSpc>
              <a:buFont typeface="Wingdings" pitchFamily="2" charset="2"/>
              <a:buChar char="q"/>
            </a:pPr>
            <a:r>
              <a:rPr lang="it-IT" dirty="0">
                <a:solidFill>
                  <a:srgbClr val="C00000"/>
                </a:solidFill>
                <a:latin typeface="Arial" panose="020B0604020202020204" pitchFamily="34" charset="0"/>
                <a:cs typeface="Arial" panose="020B0604020202020204" pitchFamily="34" charset="0"/>
              </a:rPr>
              <a:t>Emergency </a:t>
            </a:r>
            <a:r>
              <a:rPr lang="it-IT" b="0" i="0" dirty="0">
                <a:solidFill>
                  <a:srgbClr val="C00000"/>
                </a:solidFill>
                <a:effectLst/>
                <a:latin typeface="Arial" panose="020B0604020202020204" pitchFamily="34" charset="0"/>
                <a:cs typeface="Arial" panose="020B0604020202020204" pitchFamily="34" charset="0"/>
              </a:rPr>
              <a:t>CAP* on </a:t>
            </a:r>
            <a:r>
              <a:rPr lang="it-IT" b="0" i="0" dirty="0" err="1">
                <a:solidFill>
                  <a:srgbClr val="C00000"/>
                </a:solidFill>
                <a:effectLst/>
                <a:latin typeface="Arial" panose="020B0604020202020204" pitchFamily="34" charset="0"/>
                <a:cs typeface="Arial" panose="020B0604020202020204" pitchFamily="34" charset="0"/>
              </a:rPr>
              <a:t>admission</a:t>
            </a:r>
            <a:r>
              <a:rPr lang="it-IT" dirty="0">
                <a:solidFill>
                  <a:srgbClr val="C00000"/>
                </a:solidFill>
                <a:latin typeface="Arial" panose="020B0604020202020204" pitchFamily="34" charset="0"/>
                <a:cs typeface="Arial" panose="020B0604020202020204" pitchFamily="34" charset="0"/>
              </a:rPr>
              <a:t> = </a:t>
            </a:r>
            <a:r>
              <a:rPr lang="it-IT" b="0" i="0" dirty="0">
                <a:solidFill>
                  <a:srgbClr val="C00000"/>
                </a:solidFill>
                <a:effectLst/>
                <a:latin typeface="Arial" panose="020B0604020202020204" pitchFamily="34" charset="0"/>
                <a:cs typeface="Arial" panose="020B0604020202020204" pitchFamily="34" charset="0"/>
              </a:rPr>
              <a:t>17%</a:t>
            </a:r>
          </a:p>
          <a:p>
            <a:pPr marL="285750" indent="-285750">
              <a:lnSpc>
                <a:spcPct val="150000"/>
              </a:lnSpc>
              <a:buFont typeface="Wingdings" pitchFamily="2" charset="2"/>
              <a:buChar char="q"/>
            </a:pPr>
            <a:r>
              <a:rPr lang="it-IT" dirty="0">
                <a:solidFill>
                  <a:srgbClr val="C00000"/>
                </a:solidFill>
                <a:latin typeface="Arial" panose="020B0604020202020204" pitchFamily="34" charset="0"/>
                <a:cs typeface="Arial" panose="020B0604020202020204" pitchFamily="34" charset="0"/>
              </a:rPr>
              <a:t>Emergency </a:t>
            </a:r>
            <a:r>
              <a:rPr lang="it-IT" b="0" i="0" dirty="0">
                <a:solidFill>
                  <a:srgbClr val="C00000"/>
                </a:solidFill>
                <a:effectLst/>
                <a:latin typeface="Arial" panose="020B0604020202020204" pitchFamily="34" charset="0"/>
                <a:cs typeface="Arial" panose="020B0604020202020204" pitchFamily="34" charset="0"/>
              </a:rPr>
              <a:t>CAP* on day 4 to 7 = 48%</a:t>
            </a:r>
          </a:p>
          <a:p>
            <a:pPr>
              <a:lnSpc>
                <a:spcPct val="150000"/>
              </a:lnSpc>
            </a:pPr>
            <a:r>
              <a:rPr lang="it-IT" dirty="0">
                <a:latin typeface="Arial" panose="020B0604020202020204" pitchFamily="34" charset="0"/>
                <a:cs typeface="Arial" panose="020B0604020202020204" pitchFamily="34" charset="0"/>
              </a:rPr>
              <a:t>▶︎ mis-triage” of </a:t>
            </a:r>
            <a:r>
              <a:rPr lang="it-IT" dirty="0" err="1">
                <a:latin typeface="Arial" panose="020B0604020202020204" pitchFamily="34" charset="0"/>
                <a:cs typeface="Arial" panose="020B0604020202020204" pitchFamily="34" charset="0"/>
              </a:rPr>
              <a:t>patients</a:t>
            </a:r>
            <a:r>
              <a:rPr lang="it-IT" dirty="0">
                <a:latin typeface="Arial" panose="020B0604020202020204" pitchFamily="34" charset="0"/>
                <a:cs typeface="Arial" panose="020B0604020202020204" pitchFamily="34" charset="0"/>
              </a:rPr>
              <a:t> with </a:t>
            </a:r>
            <a:r>
              <a:rPr lang="it-IT" dirty="0" err="1">
                <a:latin typeface="Arial" panose="020B0604020202020204" pitchFamily="34" charset="0"/>
                <a:cs typeface="Arial" panose="020B0604020202020204" pitchFamily="34" charset="0"/>
              </a:rPr>
              <a:t>unrecognized</a:t>
            </a:r>
            <a:r>
              <a:rPr lang="it-IT" dirty="0">
                <a:latin typeface="Arial" panose="020B0604020202020204" pitchFamily="34" charset="0"/>
                <a:cs typeface="Arial" panose="020B0604020202020204" pitchFamily="34" charset="0"/>
              </a:rPr>
              <a:t> severe pneumonia </a:t>
            </a:r>
            <a:r>
              <a:rPr lang="it-IT" dirty="0" err="1">
                <a:latin typeface="Arial" panose="020B0604020202020204" pitchFamily="34" charset="0"/>
                <a:cs typeface="Arial" panose="020B0604020202020204" pitchFamily="34" charset="0"/>
              </a:rPr>
              <a:t>may</a:t>
            </a:r>
            <a:r>
              <a:rPr lang="it-IT" dirty="0">
                <a:latin typeface="Arial" panose="020B0604020202020204" pitchFamily="34" charset="0"/>
                <a:cs typeface="Arial" panose="020B0604020202020204" pitchFamily="34" charset="0"/>
              </a:rPr>
              <a:t> lead to </a:t>
            </a:r>
            <a:r>
              <a:rPr lang="it-IT" dirty="0" err="1">
                <a:latin typeface="Arial" panose="020B0604020202020204" pitchFamily="34" charset="0"/>
                <a:cs typeface="Arial" panose="020B0604020202020204" pitchFamily="34" charset="0"/>
              </a:rPr>
              <a:t>worse</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outcomes</a:t>
            </a:r>
            <a:endParaRPr lang="it-IT" dirty="0">
              <a:solidFill>
                <a:srgbClr val="C00000"/>
              </a:solidFill>
              <a:latin typeface="Arial" panose="020B0604020202020204" pitchFamily="34" charset="0"/>
              <a:cs typeface="Arial" panose="020B0604020202020204" pitchFamily="34" charset="0"/>
            </a:endParaRPr>
          </a:p>
        </p:txBody>
      </p:sp>
      <p:sp>
        <p:nvSpPr>
          <p:cNvPr id="17" name="CasellaDiTesto 16">
            <a:extLst>
              <a:ext uri="{FF2B5EF4-FFF2-40B4-BE49-F238E27FC236}">
                <a16:creationId xmlns:a16="http://schemas.microsoft.com/office/drawing/2014/main" id="{ABBEEEB6-0660-C202-5908-1E80AA3A20AA}"/>
              </a:ext>
            </a:extLst>
          </p:cNvPr>
          <p:cNvSpPr txBox="1"/>
          <p:nvPr/>
        </p:nvSpPr>
        <p:spPr>
          <a:xfrm>
            <a:off x="5158187" y="1086863"/>
            <a:ext cx="5873668" cy="2123658"/>
          </a:xfrm>
          <a:prstGeom prst="rect">
            <a:avLst/>
          </a:prstGeom>
          <a:noFill/>
        </p:spPr>
        <p:txBody>
          <a:bodyPr wrap="square">
            <a:spAutoFit/>
          </a:bodyPr>
          <a:lstStyle/>
          <a:p>
            <a:r>
              <a:rPr lang="it-IT" sz="1200" dirty="0">
                <a:solidFill>
                  <a:schemeClr val="bg1">
                    <a:lumMod val="50000"/>
                  </a:schemeClr>
                </a:solidFill>
                <a:effectLst/>
                <a:latin typeface="Arial" panose="020B0604020202020204" pitchFamily="34" charset="0"/>
                <a:cs typeface="Arial" panose="020B0604020202020204" pitchFamily="34" charset="0"/>
              </a:rPr>
              <a:t>3427 </a:t>
            </a:r>
            <a:r>
              <a:rPr lang="it-IT" sz="1200" dirty="0" err="1">
                <a:solidFill>
                  <a:schemeClr val="bg1">
                    <a:lumMod val="50000"/>
                  </a:schemeClr>
                </a:solidFill>
                <a:effectLst/>
                <a:latin typeface="Arial" panose="020B0604020202020204" pitchFamily="34" charset="0"/>
                <a:cs typeface="Arial" panose="020B0604020202020204" pitchFamily="34" charset="0"/>
              </a:rPr>
              <a:t>hospitalized</a:t>
            </a:r>
            <a:r>
              <a:rPr lang="it-IT" sz="1200" dirty="0">
                <a:solidFill>
                  <a:schemeClr val="bg1">
                    <a:lumMod val="50000"/>
                  </a:schemeClr>
                </a:solidFill>
                <a:effectLst/>
                <a:latin typeface="Arial" panose="020B0604020202020204" pitchFamily="34" charset="0"/>
                <a:cs typeface="Arial" panose="020B0604020202020204" pitchFamily="34" charset="0"/>
              </a:rPr>
              <a:t> </a:t>
            </a:r>
            <a:r>
              <a:rPr lang="it-IT" sz="1200" dirty="0" err="1">
                <a:solidFill>
                  <a:schemeClr val="bg1">
                    <a:lumMod val="50000"/>
                  </a:schemeClr>
                </a:solidFill>
                <a:effectLst/>
                <a:latin typeface="Arial" panose="020B0604020202020204" pitchFamily="34" charset="0"/>
                <a:cs typeface="Arial" panose="020B0604020202020204" pitchFamily="34" charset="0"/>
              </a:rPr>
              <a:t>patients</a:t>
            </a:r>
            <a:r>
              <a:rPr lang="it-IT" sz="1200" dirty="0">
                <a:solidFill>
                  <a:schemeClr val="bg1">
                    <a:lumMod val="50000"/>
                  </a:schemeClr>
                </a:solidFill>
                <a:effectLst/>
                <a:latin typeface="Arial" panose="020B0604020202020204" pitchFamily="34" charset="0"/>
                <a:cs typeface="Arial" panose="020B0604020202020204" pitchFamily="34" charset="0"/>
              </a:rPr>
              <a:t> </a:t>
            </a:r>
          </a:p>
          <a:p>
            <a:endParaRPr lang="it-IT" sz="1200" dirty="0">
              <a:solidFill>
                <a:schemeClr val="bg1">
                  <a:lumMod val="50000"/>
                </a:schemeClr>
              </a:solidFill>
              <a:latin typeface="Arial" panose="020B0604020202020204" pitchFamily="34" charset="0"/>
              <a:cs typeface="Arial" panose="020B0604020202020204" pitchFamily="34" charset="0"/>
            </a:endParaRPr>
          </a:p>
          <a:p>
            <a:r>
              <a:rPr lang="it-IT" sz="1200" dirty="0" err="1">
                <a:solidFill>
                  <a:schemeClr val="bg1">
                    <a:lumMod val="50000"/>
                  </a:schemeClr>
                </a:solidFill>
                <a:latin typeface="Arial" panose="020B0604020202020204" pitchFamily="34" charset="0"/>
                <a:cs typeface="Arial" panose="020B0604020202020204" pitchFamily="34" charset="0"/>
              </a:rPr>
              <a:t>Inclusion</a:t>
            </a:r>
            <a:r>
              <a:rPr lang="it-IT" sz="1200" dirty="0">
                <a:solidFill>
                  <a:schemeClr val="bg1">
                    <a:lumMod val="50000"/>
                  </a:schemeClr>
                </a:solidFill>
                <a:latin typeface="Arial" panose="020B0604020202020204" pitchFamily="34" charset="0"/>
                <a:cs typeface="Arial" panose="020B0604020202020204" pitchFamily="34" charset="0"/>
              </a:rPr>
              <a:t> </a:t>
            </a:r>
            <a:r>
              <a:rPr lang="it-IT" sz="1200" dirty="0" err="1">
                <a:solidFill>
                  <a:schemeClr val="bg1">
                    <a:lumMod val="50000"/>
                  </a:schemeClr>
                </a:solidFill>
                <a:latin typeface="Arial" panose="020B0604020202020204" pitchFamily="34" charset="0"/>
                <a:cs typeface="Arial" panose="020B0604020202020204" pitchFamily="34" charset="0"/>
              </a:rPr>
              <a:t>criteria</a:t>
            </a:r>
            <a:r>
              <a:rPr lang="it-IT" sz="1200" dirty="0">
                <a:solidFill>
                  <a:schemeClr val="bg1">
                    <a:lumMod val="50000"/>
                  </a:schemeClr>
                </a:solidFill>
                <a:latin typeface="Arial" panose="020B0604020202020204" pitchFamily="34" charset="0"/>
                <a:cs typeface="Arial" panose="020B0604020202020204" pitchFamily="34" charset="0"/>
              </a:rPr>
              <a:t>:</a:t>
            </a:r>
            <a:endParaRPr lang="it-IT" sz="1200" dirty="0">
              <a:solidFill>
                <a:schemeClr val="bg1">
                  <a:lumMod val="50000"/>
                </a:schemeClr>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1200" dirty="0">
                <a:solidFill>
                  <a:schemeClr val="bg1">
                    <a:lumMod val="50000"/>
                  </a:schemeClr>
                </a:solidFill>
                <a:latin typeface="Arial" panose="020B0604020202020204" pitchFamily="34" charset="0"/>
                <a:cs typeface="Arial" panose="020B0604020202020204" pitchFamily="34" charset="0"/>
              </a:rPr>
              <a:t>A</a:t>
            </a:r>
            <a:r>
              <a:rPr lang="it-IT" sz="1200" dirty="0">
                <a:solidFill>
                  <a:schemeClr val="bg1">
                    <a:lumMod val="50000"/>
                  </a:schemeClr>
                </a:solidFill>
                <a:effectLst/>
                <a:latin typeface="Arial" panose="020B0604020202020204" pitchFamily="34" charset="0"/>
                <a:cs typeface="Arial" panose="020B0604020202020204" pitchFamily="34" charset="0"/>
              </a:rPr>
              <a:t>ge ≥18 </a:t>
            </a:r>
            <a:r>
              <a:rPr lang="it-IT" sz="1200" dirty="0" err="1">
                <a:solidFill>
                  <a:schemeClr val="bg1">
                    <a:lumMod val="50000"/>
                  </a:schemeClr>
                </a:solidFill>
                <a:effectLst/>
                <a:latin typeface="Arial" panose="020B0604020202020204" pitchFamily="34" charset="0"/>
                <a:cs typeface="Arial" panose="020B0604020202020204" pitchFamily="34" charset="0"/>
              </a:rPr>
              <a:t>years</a:t>
            </a:r>
            <a:endParaRPr lang="it-IT" sz="1200" dirty="0">
              <a:solidFill>
                <a:schemeClr val="bg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1200" dirty="0" err="1">
                <a:solidFill>
                  <a:schemeClr val="bg1">
                    <a:lumMod val="50000"/>
                  </a:schemeClr>
                </a:solidFill>
                <a:latin typeface="Arial" panose="020B0604020202020204" pitchFamily="34" charset="0"/>
                <a:cs typeface="Arial" panose="020B0604020202020204" pitchFamily="34" charset="0"/>
              </a:rPr>
              <a:t>P</a:t>
            </a:r>
            <a:r>
              <a:rPr lang="it-IT" sz="1200" dirty="0" err="1">
                <a:solidFill>
                  <a:schemeClr val="bg1">
                    <a:lumMod val="50000"/>
                  </a:schemeClr>
                </a:solidFill>
                <a:effectLst/>
                <a:latin typeface="Arial" panose="020B0604020202020204" pitchFamily="34" charset="0"/>
                <a:cs typeface="Arial" panose="020B0604020202020204" pitchFamily="34" charset="0"/>
              </a:rPr>
              <a:t>ulmonary</a:t>
            </a:r>
            <a:r>
              <a:rPr lang="it-IT" sz="1200" dirty="0">
                <a:solidFill>
                  <a:schemeClr val="bg1">
                    <a:lumMod val="50000"/>
                  </a:schemeClr>
                </a:solidFill>
                <a:effectLst/>
                <a:latin typeface="Arial" panose="020B0604020202020204" pitchFamily="34" charset="0"/>
                <a:cs typeface="Arial" panose="020B0604020202020204" pitchFamily="34" charset="0"/>
              </a:rPr>
              <a:t> </a:t>
            </a:r>
            <a:r>
              <a:rPr lang="it-IT" sz="1200" dirty="0" err="1">
                <a:solidFill>
                  <a:schemeClr val="bg1">
                    <a:lumMod val="50000"/>
                  </a:schemeClr>
                </a:solidFill>
                <a:effectLst/>
                <a:latin typeface="Arial" panose="020B0604020202020204" pitchFamily="34" charset="0"/>
                <a:cs typeface="Arial" panose="020B0604020202020204" pitchFamily="34" charset="0"/>
              </a:rPr>
              <a:t>infiltrates</a:t>
            </a:r>
            <a:endParaRPr lang="it-IT" sz="1200" dirty="0">
              <a:solidFill>
                <a:schemeClr val="bg1">
                  <a:lumMod val="50000"/>
                </a:schemeClr>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1200" dirty="0">
                <a:solidFill>
                  <a:schemeClr val="bg1">
                    <a:lumMod val="50000"/>
                  </a:schemeClr>
                </a:solidFill>
                <a:latin typeface="Arial" panose="020B0604020202020204" pitchFamily="34" charset="0"/>
                <a:cs typeface="Arial" panose="020B0604020202020204" pitchFamily="34" charset="0"/>
              </a:rPr>
              <a:t>A</a:t>
            </a:r>
            <a:r>
              <a:rPr lang="it-IT" sz="1200" dirty="0">
                <a:solidFill>
                  <a:schemeClr val="bg1">
                    <a:lumMod val="50000"/>
                  </a:schemeClr>
                </a:solidFill>
                <a:effectLst/>
                <a:latin typeface="Arial" panose="020B0604020202020204" pitchFamily="34" charset="0"/>
                <a:cs typeface="Arial" panose="020B0604020202020204" pitchFamily="34" charset="0"/>
              </a:rPr>
              <a:t>t </a:t>
            </a:r>
            <a:r>
              <a:rPr lang="it-IT" sz="1200" dirty="0" err="1">
                <a:solidFill>
                  <a:schemeClr val="bg1">
                    <a:lumMod val="50000"/>
                  </a:schemeClr>
                </a:solidFill>
                <a:effectLst/>
                <a:latin typeface="Arial" panose="020B0604020202020204" pitchFamily="34" charset="0"/>
                <a:cs typeface="Arial" panose="020B0604020202020204" pitchFamily="34" charset="0"/>
              </a:rPr>
              <a:t>least</a:t>
            </a:r>
            <a:r>
              <a:rPr lang="it-IT" sz="1200" dirty="0">
                <a:solidFill>
                  <a:schemeClr val="bg1">
                    <a:lumMod val="50000"/>
                  </a:schemeClr>
                </a:solidFill>
                <a:effectLst/>
                <a:latin typeface="Arial" panose="020B0604020202020204" pitchFamily="34" charset="0"/>
                <a:cs typeface="Arial" panose="020B0604020202020204" pitchFamily="34" charset="0"/>
              </a:rPr>
              <a:t> one of: </a:t>
            </a:r>
            <a:r>
              <a:rPr lang="it-IT" sz="1200" dirty="0" err="1">
                <a:solidFill>
                  <a:schemeClr val="bg1">
                    <a:lumMod val="50000"/>
                  </a:schemeClr>
                </a:solidFill>
                <a:effectLst/>
                <a:latin typeface="Arial" panose="020B0604020202020204" pitchFamily="34" charset="0"/>
                <a:cs typeface="Arial" panose="020B0604020202020204" pitchFamily="34" charset="0"/>
              </a:rPr>
              <a:t>fever</a:t>
            </a:r>
            <a:r>
              <a:rPr lang="it-IT" sz="1200" dirty="0">
                <a:solidFill>
                  <a:schemeClr val="bg1">
                    <a:lumMod val="50000"/>
                  </a:schemeClr>
                </a:solidFill>
                <a:latin typeface="Arial" panose="020B0604020202020204" pitchFamily="34" charset="0"/>
                <a:cs typeface="Arial" panose="020B0604020202020204" pitchFamily="34" charset="0"/>
              </a:rPr>
              <a:t>,</a:t>
            </a:r>
            <a:r>
              <a:rPr lang="it-IT" sz="1200" dirty="0">
                <a:solidFill>
                  <a:schemeClr val="bg1">
                    <a:lumMod val="50000"/>
                  </a:schemeClr>
                </a:solidFill>
                <a:effectLst/>
                <a:latin typeface="Arial" panose="020B0604020202020204" pitchFamily="34" charset="0"/>
                <a:cs typeface="Arial" panose="020B0604020202020204" pitchFamily="34" charset="0"/>
              </a:rPr>
              <a:t> </a:t>
            </a:r>
            <a:r>
              <a:rPr lang="it-IT" sz="1200" dirty="0" err="1">
                <a:solidFill>
                  <a:schemeClr val="bg1">
                    <a:lumMod val="50000"/>
                  </a:schemeClr>
                </a:solidFill>
                <a:effectLst/>
                <a:latin typeface="Arial" panose="020B0604020202020204" pitchFamily="34" charset="0"/>
                <a:cs typeface="Arial" panose="020B0604020202020204" pitchFamily="34" charset="0"/>
              </a:rPr>
              <a:t>cough</a:t>
            </a:r>
            <a:r>
              <a:rPr lang="it-IT" sz="1200" dirty="0">
                <a:solidFill>
                  <a:schemeClr val="bg1">
                    <a:lumMod val="50000"/>
                  </a:schemeClr>
                </a:solidFill>
                <a:effectLst/>
                <a:latin typeface="Arial" panose="020B0604020202020204" pitchFamily="34" charset="0"/>
                <a:cs typeface="Arial" panose="020B0604020202020204" pitchFamily="34" charset="0"/>
              </a:rPr>
              <a:t>, </a:t>
            </a:r>
            <a:r>
              <a:rPr lang="it-IT" sz="1200" dirty="0" err="1">
                <a:solidFill>
                  <a:schemeClr val="bg1">
                    <a:lumMod val="50000"/>
                  </a:schemeClr>
                </a:solidFill>
                <a:effectLst/>
                <a:latin typeface="Arial" panose="020B0604020202020204" pitchFamily="34" charset="0"/>
                <a:cs typeface="Arial" panose="020B0604020202020204" pitchFamily="34" charset="0"/>
              </a:rPr>
              <a:t>sputum</a:t>
            </a:r>
            <a:r>
              <a:rPr lang="it-IT" sz="1200" dirty="0">
                <a:solidFill>
                  <a:schemeClr val="bg1">
                    <a:lumMod val="50000"/>
                  </a:schemeClr>
                </a:solidFill>
                <a:latin typeface="Arial" panose="020B0604020202020204" pitchFamily="34" charset="0"/>
                <a:cs typeface="Arial" panose="020B0604020202020204" pitchFamily="34" charset="0"/>
              </a:rPr>
              <a:t>, </a:t>
            </a:r>
            <a:r>
              <a:rPr lang="it-IT" sz="1200" dirty="0" err="1">
                <a:solidFill>
                  <a:schemeClr val="bg1">
                    <a:lumMod val="50000"/>
                  </a:schemeClr>
                </a:solidFill>
                <a:effectLst/>
                <a:latin typeface="Arial" panose="020B0604020202020204" pitchFamily="34" charset="0"/>
                <a:cs typeface="Arial" panose="020B0604020202020204" pitchFamily="34" charset="0"/>
              </a:rPr>
              <a:t>focal</a:t>
            </a:r>
            <a:r>
              <a:rPr lang="it-IT" sz="1200" dirty="0">
                <a:solidFill>
                  <a:schemeClr val="bg1">
                    <a:lumMod val="50000"/>
                  </a:schemeClr>
                </a:solidFill>
                <a:effectLst/>
                <a:latin typeface="Arial" panose="020B0604020202020204" pitchFamily="34" charset="0"/>
                <a:cs typeface="Arial" panose="020B0604020202020204" pitchFamily="34" charset="0"/>
              </a:rPr>
              <a:t> </a:t>
            </a:r>
            <a:r>
              <a:rPr lang="it-IT" sz="1200" dirty="0" err="1">
                <a:solidFill>
                  <a:schemeClr val="bg1">
                    <a:lumMod val="50000"/>
                  </a:schemeClr>
                </a:solidFill>
                <a:effectLst/>
                <a:latin typeface="Arial" panose="020B0604020202020204" pitchFamily="34" charset="0"/>
                <a:cs typeface="Arial" panose="020B0604020202020204" pitchFamily="34" charset="0"/>
              </a:rPr>
              <a:t>chest</a:t>
            </a:r>
            <a:r>
              <a:rPr lang="it-IT" sz="1200" dirty="0">
                <a:solidFill>
                  <a:schemeClr val="bg1">
                    <a:lumMod val="50000"/>
                  </a:schemeClr>
                </a:solidFill>
                <a:effectLst/>
                <a:latin typeface="Arial" panose="020B0604020202020204" pitchFamily="34" charset="0"/>
                <a:cs typeface="Arial" panose="020B0604020202020204" pitchFamily="34" charset="0"/>
              </a:rPr>
              <a:t> </a:t>
            </a:r>
            <a:r>
              <a:rPr lang="it-IT" sz="1200" dirty="0" err="1">
                <a:solidFill>
                  <a:schemeClr val="bg1">
                    <a:lumMod val="50000"/>
                  </a:schemeClr>
                </a:solidFill>
                <a:effectLst/>
                <a:latin typeface="Arial" panose="020B0604020202020204" pitchFamily="34" charset="0"/>
                <a:cs typeface="Arial" panose="020B0604020202020204" pitchFamily="34" charset="0"/>
              </a:rPr>
              <a:t>signs</a:t>
            </a:r>
            <a:r>
              <a:rPr lang="it-IT" sz="1200" dirty="0">
                <a:solidFill>
                  <a:schemeClr val="bg1">
                    <a:lumMod val="50000"/>
                  </a:schemeClr>
                </a:solidFill>
                <a:effectLst/>
                <a:latin typeface="Arial" panose="020B0604020202020204" pitchFamily="34" charset="0"/>
                <a:cs typeface="Arial" panose="020B0604020202020204" pitchFamily="34" charset="0"/>
              </a:rPr>
              <a:t> on </a:t>
            </a:r>
            <a:r>
              <a:rPr lang="it-IT" sz="1200" dirty="0" err="1">
                <a:solidFill>
                  <a:schemeClr val="bg1">
                    <a:lumMod val="50000"/>
                  </a:schemeClr>
                </a:solidFill>
                <a:effectLst/>
                <a:latin typeface="Arial" panose="020B0604020202020204" pitchFamily="34" charset="0"/>
                <a:cs typeface="Arial" panose="020B0604020202020204" pitchFamily="34" charset="0"/>
              </a:rPr>
              <a:t>auscultation</a:t>
            </a:r>
            <a:r>
              <a:rPr lang="it-IT" sz="1200" dirty="0">
                <a:solidFill>
                  <a:schemeClr val="bg1">
                    <a:lumMod val="50000"/>
                  </a:schemeClr>
                </a:solidFill>
                <a:effectLst/>
                <a:latin typeface="Arial" panose="020B0604020202020204" pitchFamily="34" charset="0"/>
                <a:cs typeface="Arial" panose="020B0604020202020204" pitchFamily="34" charset="0"/>
              </a:rPr>
              <a:t> </a:t>
            </a:r>
          </a:p>
          <a:p>
            <a:endParaRPr lang="it-IT" sz="1200" dirty="0">
              <a:solidFill>
                <a:schemeClr val="bg1">
                  <a:lumMod val="50000"/>
                </a:schemeClr>
              </a:solidFill>
              <a:effectLst/>
              <a:latin typeface="Arial" panose="020B0604020202020204" pitchFamily="34" charset="0"/>
              <a:cs typeface="Arial" panose="020B0604020202020204" pitchFamily="34" charset="0"/>
            </a:endParaRPr>
          </a:p>
          <a:p>
            <a:r>
              <a:rPr lang="it-IT" sz="1200" dirty="0" err="1">
                <a:solidFill>
                  <a:schemeClr val="bg1">
                    <a:lumMod val="50000"/>
                  </a:schemeClr>
                </a:solidFill>
                <a:effectLst/>
                <a:latin typeface="Arial" panose="020B0604020202020204" pitchFamily="34" charset="0"/>
                <a:cs typeface="Arial" panose="020B0604020202020204" pitchFamily="34" charset="0"/>
              </a:rPr>
              <a:t>Exclusion</a:t>
            </a:r>
            <a:r>
              <a:rPr lang="it-IT" sz="1200" dirty="0">
                <a:solidFill>
                  <a:schemeClr val="bg1">
                    <a:lumMod val="50000"/>
                  </a:schemeClr>
                </a:solidFill>
                <a:effectLst/>
                <a:latin typeface="Arial" panose="020B0604020202020204" pitchFamily="34" charset="0"/>
                <a:cs typeface="Arial" panose="020B0604020202020204" pitchFamily="34" charset="0"/>
              </a:rPr>
              <a:t> </a:t>
            </a:r>
            <a:r>
              <a:rPr lang="it-IT" sz="1200" dirty="0" err="1">
                <a:solidFill>
                  <a:schemeClr val="bg1">
                    <a:lumMod val="50000"/>
                  </a:schemeClr>
                </a:solidFill>
                <a:effectLst/>
                <a:latin typeface="Arial" panose="020B0604020202020204" pitchFamily="34" charset="0"/>
                <a:cs typeface="Arial" panose="020B0604020202020204" pitchFamily="34" charset="0"/>
              </a:rPr>
              <a:t>criteria</a:t>
            </a:r>
            <a:r>
              <a:rPr lang="it-IT" sz="1200" dirty="0">
                <a:solidFill>
                  <a:schemeClr val="bg1">
                    <a:lumMod val="50000"/>
                  </a:schemeClr>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it-IT" sz="1200" dirty="0">
                <a:solidFill>
                  <a:schemeClr val="bg1">
                    <a:lumMod val="50000"/>
                  </a:schemeClr>
                </a:solidFill>
                <a:latin typeface="Arial" panose="020B0604020202020204" pitchFamily="34" charset="0"/>
                <a:cs typeface="Arial" panose="020B0604020202020204" pitchFamily="34" charset="0"/>
              </a:rPr>
              <a:t>I</a:t>
            </a:r>
            <a:r>
              <a:rPr lang="it-IT" sz="1200" dirty="0">
                <a:solidFill>
                  <a:schemeClr val="bg1">
                    <a:lumMod val="50000"/>
                  </a:schemeClr>
                </a:solidFill>
                <a:effectLst/>
                <a:latin typeface="Arial" panose="020B0604020202020204" pitchFamily="34" charset="0"/>
                <a:cs typeface="Arial" panose="020B0604020202020204" pitchFamily="34" charset="0"/>
              </a:rPr>
              <a:t>mmune </a:t>
            </a:r>
            <a:r>
              <a:rPr lang="it-IT" sz="1200" dirty="0" err="1">
                <a:solidFill>
                  <a:schemeClr val="bg1">
                    <a:lumMod val="50000"/>
                  </a:schemeClr>
                </a:solidFill>
                <a:effectLst/>
                <a:latin typeface="Arial" panose="020B0604020202020204" pitchFamily="34" charset="0"/>
                <a:cs typeface="Arial" panose="020B0604020202020204" pitchFamily="34" charset="0"/>
              </a:rPr>
              <a:t>deficiency</a:t>
            </a:r>
            <a:endParaRPr lang="it-IT" sz="1200" dirty="0">
              <a:solidFill>
                <a:schemeClr val="bg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1200" dirty="0">
                <a:solidFill>
                  <a:schemeClr val="bg1">
                    <a:lumMod val="50000"/>
                  </a:schemeClr>
                </a:solidFill>
                <a:effectLst/>
                <a:latin typeface="Arial" panose="020B0604020202020204" pitchFamily="34" charset="0"/>
                <a:cs typeface="Arial" panose="020B0604020202020204" pitchFamily="34" charset="0"/>
              </a:rPr>
              <a:t>Active TB</a:t>
            </a:r>
          </a:p>
          <a:p>
            <a:pPr marL="285750" indent="-285750">
              <a:buFont typeface="Arial" panose="020B0604020202020204" pitchFamily="34" charset="0"/>
              <a:buChar char="•"/>
            </a:pPr>
            <a:r>
              <a:rPr lang="it-IT" sz="1200" dirty="0" err="1">
                <a:solidFill>
                  <a:schemeClr val="bg1">
                    <a:lumMod val="50000"/>
                  </a:schemeClr>
                </a:solidFill>
                <a:latin typeface="Arial" panose="020B0604020202020204" pitchFamily="34" charset="0"/>
                <a:cs typeface="Arial" panose="020B0604020202020204" pitchFamily="34" charset="0"/>
              </a:rPr>
              <a:t>N</a:t>
            </a:r>
            <a:r>
              <a:rPr lang="it-IT" sz="1200" dirty="0" err="1">
                <a:solidFill>
                  <a:schemeClr val="bg1">
                    <a:lumMod val="50000"/>
                  </a:schemeClr>
                </a:solidFill>
                <a:effectLst/>
                <a:latin typeface="Arial" panose="020B0604020202020204" pitchFamily="34" charset="0"/>
                <a:cs typeface="Arial" panose="020B0604020202020204" pitchFamily="34" charset="0"/>
              </a:rPr>
              <a:t>osocomial</a:t>
            </a:r>
            <a:r>
              <a:rPr lang="it-IT" sz="1200" dirty="0">
                <a:solidFill>
                  <a:schemeClr val="bg1">
                    <a:lumMod val="50000"/>
                  </a:schemeClr>
                </a:solidFill>
                <a:effectLst/>
                <a:latin typeface="Arial" panose="020B0604020202020204" pitchFamily="34" charset="0"/>
                <a:cs typeface="Arial" panose="020B0604020202020204" pitchFamily="34" charset="0"/>
              </a:rPr>
              <a:t> </a:t>
            </a:r>
            <a:r>
              <a:rPr lang="it-IT" sz="1200" dirty="0" err="1">
                <a:solidFill>
                  <a:schemeClr val="bg1">
                    <a:lumMod val="50000"/>
                  </a:schemeClr>
                </a:solidFill>
                <a:effectLst/>
                <a:latin typeface="Arial" panose="020B0604020202020204" pitchFamily="34" charset="0"/>
                <a:cs typeface="Arial" panose="020B0604020202020204" pitchFamily="34" charset="0"/>
              </a:rPr>
              <a:t>infection</a:t>
            </a:r>
            <a:endParaRPr lang="it-IT" sz="1200" dirty="0">
              <a:solidFill>
                <a:schemeClr val="bg1">
                  <a:lumMod val="50000"/>
                </a:schemeClr>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1D8B2F53-19EF-BA2C-34F4-2FB7CC95F285}"/>
              </a:ext>
            </a:extLst>
          </p:cNvPr>
          <p:cNvPicPr>
            <a:picLocks noChangeAspect="1"/>
          </p:cNvPicPr>
          <p:nvPr/>
        </p:nvPicPr>
        <p:blipFill>
          <a:blip r:embed="rId3"/>
          <a:srcRect t="28411" r="34012" b="54208"/>
          <a:stretch/>
        </p:blipFill>
        <p:spPr>
          <a:xfrm>
            <a:off x="87500" y="1938935"/>
            <a:ext cx="5873667" cy="1708546"/>
          </a:xfrm>
          <a:prstGeom prst="rect">
            <a:avLst/>
          </a:prstGeom>
        </p:spPr>
      </p:pic>
      <p:sp>
        <p:nvSpPr>
          <p:cNvPr id="8" name="Rettangolo 7">
            <a:extLst>
              <a:ext uri="{FF2B5EF4-FFF2-40B4-BE49-F238E27FC236}">
                <a16:creationId xmlns:a16="http://schemas.microsoft.com/office/drawing/2014/main" id="{17942477-B25E-0700-473A-AD20C58599E8}"/>
              </a:ext>
            </a:extLst>
          </p:cNvPr>
          <p:cNvSpPr/>
          <p:nvPr/>
        </p:nvSpPr>
        <p:spPr>
          <a:xfrm>
            <a:off x="219418" y="2219764"/>
            <a:ext cx="2711672" cy="130472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ADF2FA2C-66F7-5EF4-AFE4-0012A0CA6547}"/>
              </a:ext>
            </a:extLst>
          </p:cNvPr>
          <p:cNvSpPr/>
          <p:nvPr/>
        </p:nvSpPr>
        <p:spPr>
          <a:xfrm>
            <a:off x="3144078" y="2245611"/>
            <a:ext cx="2711672" cy="128095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1 19">
            <a:extLst>
              <a:ext uri="{FF2B5EF4-FFF2-40B4-BE49-F238E27FC236}">
                <a16:creationId xmlns:a16="http://schemas.microsoft.com/office/drawing/2014/main" id="{BDA4CF69-F3DC-87E3-4E67-1D2812EE037D}"/>
              </a:ext>
            </a:extLst>
          </p:cNvPr>
          <p:cNvCxnSpPr>
            <a:cxnSpLocks/>
          </p:cNvCxnSpPr>
          <p:nvPr/>
        </p:nvCxnSpPr>
        <p:spPr>
          <a:xfrm>
            <a:off x="357890" y="2707531"/>
            <a:ext cx="224364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Connettore 1 21">
            <a:extLst>
              <a:ext uri="{FF2B5EF4-FFF2-40B4-BE49-F238E27FC236}">
                <a16:creationId xmlns:a16="http://schemas.microsoft.com/office/drawing/2014/main" id="{519E5F93-5A43-5892-E530-A36EF2B2A088}"/>
              </a:ext>
            </a:extLst>
          </p:cNvPr>
          <p:cNvCxnSpPr>
            <a:cxnSpLocks/>
          </p:cNvCxnSpPr>
          <p:nvPr/>
        </p:nvCxnSpPr>
        <p:spPr>
          <a:xfrm>
            <a:off x="3287556" y="2561961"/>
            <a:ext cx="218596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Ovale 24">
            <a:extLst>
              <a:ext uri="{FF2B5EF4-FFF2-40B4-BE49-F238E27FC236}">
                <a16:creationId xmlns:a16="http://schemas.microsoft.com/office/drawing/2014/main" id="{18686689-6747-7DD5-3EA6-DA814D4A5069}"/>
              </a:ext>
            </a:extLst>
          </p:cNvPr>
          <p:cNvSpPr/>
          <p:nvPr/>
        </p:nvSpPr>
        <p:spPr>
          <a:xfrm>
            <a:off x="1381459" y="2715133"/>
            <a:ext cx="443711" cy="313982"/>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a:extLst>
              <a:ext uri="{FF2B5EF4-FFF2-40B4-BE49-F238E27FC236}">
                <a16:creationId xmlns:a16="http://schemas.microsoft.com/office/drawing/2014/main" id="{4C36A10C-BE22-75D3-B394-00F4504E4346}"/>
              </a:ext>
            </a:extLst>
          </p:cNvPr>
          <p:cNvSpPr/>
          <p:nvPr/>
        </p:nvSpPr>
        <p:spPr>
          <a:xfrm>
            <a:off x="4310815" y="2577488"/>
            <a:ext cx="454516" cy="300821"/>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a:extLst>
              <a:ext uri="{FF2B5EF4-FFF2-40B4-BE49-F238E27FC236}">
                <a16:creationId xmlns:a16="http://schemas.microsoft.com/office/drawing/2014/main" id="{BF5A49DB-74EF-574B-9C72-E2F771391859}"/>
              </a:ext>
            </a:extLst>
          </p:cNvPr>
          <p:cNvSpPr/>
          <p:nvPr/>
        </p:nvSpPr>
        <p:spPr>
          <a:xfrm>
            <a:off x="2000311" y="2988361"/>
            <a:ext cx="480331" cy="313996"/>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a:extLst>
              <a:ext uri="{FF2B5EF4-FFF2-40B4-BE49-F238E27FC236}">
                <a16:creationId xmlns:a16="http://schemas.microsoft.com/office/drawing/2014/main" id="{EE1822E5-1FF0-8BFE-33D6-6575E7849E5A}"/>
              </a:ext>
            </a:extLst>
          </p:cNvPr>
          <p:cNvSpPr/>
          <p:nvPr/>
        </p:nvSpPr>
        <p:spPr>
          <a:xfrm>
            <a:off x="4937093" y="3145359"/>
            <a:ext cx="480331" cy="313996"/>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descr="CAPNETZ">
            <a:extLst>
              <a:ext uri="{FF2B5EF4-FFF2-40B4-BE49-F238E27FC236}">
                <a16:creationId xmlns:a16="http://schemas.microsoft.com/office/drawing/2014/main" id="{476F89B9-EE1D-B0A7-656A-EC7F9CFBAA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57738" y="987609"/>
            <a:ext cx="1219272" cy="11260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0EF03D4-841B-EDBD-06C1-878A59380F56}"/>
              </a:ext>
            </a:extLst>
          </p:cNvPr>
          <p:cNvSpPr txBox="1">
            <a:spLocks/>
          </p:cNvSpPr>
          <p:nvPr/>
        </p:nvSpPr>
        <p:spPr>
          <a:xfrm>
            <a:off x="148728" y="136426"/>
            <a:ext cx="11894543" cy="539077"/>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err="1">
                <a:latin typeface="Arial" panose="020B0604020202020204" pitchFamily="34" charset="0"/>
                <a:ea typeface="Helvetica Neue" panose="02000503000000020004" pitchFamily="2" charset="0"/>
                <a:cs typeface="Arial" panose="020B0604020202020204" pitchFamily="34" charset="0"/>
              </a:rPr>
              <a:t>Perchè</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stratificare</a:t>
            </a:r>
            <a:r>
              <a:rPr lang="en-US" sz="2800" b="1" dirty="0">
                <a:latin typeface="Arial" panose="020B0604020202020204" pitchFamily="34" charset="0"/>
                <a:ea typeface="Helvetica Neue" panose="02000503000000020004" pitchFamily="2" charset="0"/>
                <a:cs typeface="Arial" panose="020B0604020202020204" pitchFamily="34" charset="0"/>
              </a:rPr>
              <a:t> il </a:t>
            </a:r>
            <a:r>
              <a:rPr lang="en-US" sz="2800" b="1" dirty="0" err="1">
                <a:latin typeface="Arial" panose="020B0604020202020204" pitchFamily="34" charset="0"/>
                <a:ea typeface="Helvetica Neue" panose="02000503000000020004" pitchFamily="2" charset="0"/>
                <a:cs typeface="Arial" panose="020B0604020202020204" pitchFamily="34" charset="0"/>
              </a:rPr>
              <a:t>rischio</a:t>
            </a:r>
            <a:r>
              <a:rPr lang="en-US" sz="2800" b="1" dirty="0">
                <a:latin typeface="Arial" panose="020B0604020202020204" pitchFamily="34" charset="0"/>
                <a:ea typeface="Helvetica Neue" panose="02000503000000020004" pitchFamily="2" charset="0"/>
                <a:cs typeface="Arial" panose="020B0604020202020204" pitchFamily="34" charset="0"/>
              </a:rPr>
              <a:t>?</a:t>
            </a:r>
          </a:p>
        </p:txBody>
      </p:sp>
    </p:spTree>
    <p:extLst>
      <p:ext uri="{BB962C8B-B14F-4D97-AF65-F5344CB8AC3E}">
        <p14:creationId xmlns:p14="http://schemas.microsoft.com/office/powerpoint/2010/main" val="82946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9" grpId="0" animBg="1"/>
      <p:bldP spid="25" grpId="0" animBg="1"/>
      <p:bldP spid="26"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DD2E149-6EDA-CCAE-029E-BDCAC0042ECA}"/>
              </a:ext>
            </a:extLst>
          </p:cNvPr>
          <p:cNvPicPr>
            <a:picLocks noChangeAspect="1"/>
          </p:cNvPicPr>
          <p:nvPr/>
        </p:nvPicPr>
        <p:blipFill>
          <a:blip r:embed="rId3"/>
          <a:stretch>
            <a:fillRect/>
          </a:stretch>
        </p:blipFill>
        <p:spPr>
          <a:xfrm>
            <a:off x="136358" y="1486887"/>
            <a:ext cx="11673712" cy="3490005"/>
          </a:xfrm>
          <a:prstGeom prst="rect">
            <a:avLst/>
          </a:prstGeom>
        </p:spPr>
      </p:pic>
      <p:pic>
        <p:nvPicPr>
          <p:cNvPr id="2" name="Immagine 1">
            <a:extLst>
              <a:ext uri="{FF2B5EF4-FFF2-40B4-BE49-F238E27FC236}">
                <a16:creationId xmlns:a16="http://schemas.microsoft.com/office/drawing/2014/main" id="{CB0708D9-5EF0-04B2-2CF6-1FD0CE5D458F}"/>
              </a:ext>
            </a:extLst>
          </p:cNvPr>
          <p:cNvPicPr/>
          <p:nvPr/>
        </p:nvPicPr>
        <p:blipFill rotWithShape="1">
          <a:blip r:embed="rId4">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3" name="Immagine 2" descr="Immagine che contiene verde, cibo, parcheggiato&#10;&#10;Descrizione generata automaticamente">
            <a:extLst>
              <a:ext uri="{FF2B5EF4-FFF2-40B4-BE49-F238E27FC236}">
                <a16:creationId xmlns:a16="http://schemas.microsoft.com/office/drawing/2014/main" id="{EFE0DEF4-C583-1F01-8815-AE408E76D680}"/>
              </a:ext>
            </a:extLst>
          </p:cNvPr>
          <p:cNvPicPr>
            <a:picLocks noChangeAspect="1"/>
          </p:cNvPicPr>
          <p:nvPr/>
        </p:nvPicPr>
        <p:blipFill>
          <a:blip r:embed="rId5"/>
          <a:stretch>
            <a:fillRect/>
          </a:stretch>
        </p:blipFill>
        <p:spPr>
          <a:xfrm>
            <a:off x="9684224" y="6314049"/>
            <a:ext cx="1145573" cy="477322"/>
          </a:xfrm>
          <a:prstGeom prst="rect">
            <a:avLst/>
          </a:prstGeom>
        </p:spPr>
      </p:pic>
      <p:pic>
        <p:nvPicPr>
          <p:cNvPr id="4" name="Immagine 3">
            <a:extLst>
              <a:ext uri="{FF2B5EF4-FFF2-40B4-BE49-F238E27FC236}">
                <a16:creationId xmlns:a16="http://schemas.microsoft.com/office/drawing/2014/main" id="{9E9B9AC3-0607-5568-20B0-C9B3A914BE14}"/>
              </a:ext>
            </a:extLst>
          </p:cNvPr>
          <p:cNvPicPr>
            <a:picLocks noChangeAspect="1"/>
          </p:cNvPicPr>
          <p:nvPr/>
        </p:nvPicPr>
        <p:blipFill rotWithShape="1">
          <a:blip r:embed="rId6"/>
          <a:srcRect l="-1" t="30458" r="72824" b="24530"/>
          <a:stretch/>
        </p:blipFill>
        <p:spPr>
          <a:xfrm>
            <a:off x="6972819" y="6325307"/>
            <a:ext cx="2572706" cy="466064"/>
          </a:xfrm>
          <a:prstGeom prst="rect">
            <a:avLst/>
          </a:prstGeom>
        </p:spPr>
      </p:pic>
      <p:sp>
        <p:nvSpPr>
          <p:cNvPr id="10" name="CasellaDiTesto 9">
            <a:extLst>
              <a:ext uri="{FF2B5EF4-FFF2-40B4-BE49-F238E27FC236}">
                <a16:creationId xmlns:a16="http://schemas.microsoft.com/office/drawing/2014/main" id="{4981E70D-56AA-599C-89D2-F191C0C19E32}"/>
              </a:ext>
            </a:extLst>
          </p:cNvPr>
          <p:cNvSpPr txBox="1"/>
          <p:nvPr/>
        </p:nvSpPr>
        <p:spPr>
          <a:xfrm>
            <a:off x="1828215" y="5186447"/>
            <a:ext cx="2557110" cy="369332"/>
          </a:xfrm>
          <a:prstGeom prst="rect">
            <a:avLst/>
          </a:prstGeom>
          <a:noFill/>
        </p:spPr>
        <p:txBody>
          <a:bodyPr wrap="none" rtlCol="0">
            <a:spAutoFit/>
          </a:bodyPr>
          <a:lstStyle/>
          <a:p>
            <a:r>
              <a:rPr lang="it-IT" dirty="0">
                <a:solidFill>
                  <a:srgbClr val="0070C0"/>
                </a:solidFill>
                <a:latin typeface="Arial" panose="020B0604020202020204" pitchFamily="34" charset="0"/>
                <a:cs typeface="Arial" panose="020B0604020202020204" pitchFamily="34" charset="0"/>
              </a:rPr>
              <a:t>Paziente sopravvissuto</a:t>
            </a:r>
          </a:p>
        </p:txBody>
      </p:sp>
      <p:sp>
        <p:nvSpPr>
          <p:cNvPr id="11" name="CasellaDiTesto 10">
            <a:extLst>
              <a:ext uri="{FF2B5EF4-FFF2-40B4-BE49-F238E27FC236}">
                <a16:creationId xmlns:a16="http://schemas.microsoft.com/office/drawing/2014/main" id="{892DF794-00A5-270C-FDC6-F018B168A616}"/>
              </a:ext>
            </a:extLst>
          </p:cNvPr>
          <p:cNvSpPr txBox="1"/>
          <p:nvPr/>
        </p:nvSpPr>
        <p:spPr>
          <a:xfrm>
            <a:off x="7755878" y="5186447"/>
            <a:ext cx="2095445" cy="369332"/>
          </a:xfrm>
          <a:prstGeom prst="rect">
            <a:avLst/>
          </a:prstGeom>
          <a:noFill/>
        </p:spPr>
        <p:txBody>
          <a:bodyPr wrap="none" rtlCol="0">
            <a:spAutoFit/>
          </a:bodyPr>
          <a:lstStyle/>
          <a:p>
            <a:r>
              <a:rPr lang="it-IT" dirty="0">
                <a:solidFill>
                  <a:srgbClr val="FF0000"/>
                </a:solidFill>
                <a:latin typeface="Arial" panose="020B0604020202020204" pitchFamily="34" charset="0"/>
                <a:cs typeface="Arial" panose="020B0604020202020204" pitchFamily="34" charset="0"/>
              </a:rPr>
              <a:t>Paziente deceduto</a:t>
            </a:r>
          </a:p>
        </p:txBody>
      </p:sp>
      <p:sp>
        <p:nvSpPr>
          <p:cNvPr id="6" name="CasellaDiTesto 5">
            <a:extLst>
              <a:ext uri="{FF2B5EF4-FFF2-40B4-BE49-F238E27FC236}">
                <a16:creationId xmlns:a16="http://schemas.microsoft.com/office/drawing/2014/main" id="{B09755C0-2B54-77C3-CA8B-F658F4EACC1B}"/>
              </a:ext>
            </a:extLst>
          </p:cNvPr>
          <p:cNvSpPr txBox="1"/>
          <p:nvPr/>
        </p:nvSpPr>
        <p:spPr>
          <a:xfrm>
            <a:off x="0" y="6611779"/>
            <a:ext cx="2605200" cy="246221"/>
          </a:xfrm>
          <a:prstGeom prst="rect">
            <a:avLst/>
          </a:prstGeom>
          <a:noFill/>
        </p:spPr>
        <p:txBody>
          <a:bodyPr wrap="none" rtlCol="0">
            <a:spAutoFit/>
          </a:bodyPr>
          <a:lstStyle/>
          <a:p>
            <a:r>
              <a:rPr lang="it-IT" sz="1000" dirty="0">
                <a:latin typeface="Arial" panose="020B0604020202020204" pitchFamily="34" charset="0"/>
                <a:cs typeface="Arial" panose="020B0604020202020204" pitchFamily="34" charset="0"/>
              </a:rPr>
              <a:t>Salton </a:t>
            </a:r>
            <a:r>
              <a:rPr lang="it-IT" sz="1000" dirty="0" err="1">
                <a:latin typeface="Arial" panose="020B0604020202020204" pitchFamily="34" charset="0"/>
                <a:cs typeface="Arial" panose="020B0604020202020204" pitchFamily="34" charset="0"/>
              </a:rPr>
              <a:t>F</a:t>
            </a:r>
            <a:r>
              <a:rPr lang="it-IT" sz="1000" dirty="0">
                <a:latin typeface="Arial" panose="020B0604020202020204" pitchFamily="34" charset="0"/>
                <a:cs typeface="Arial" panose="020B0604020202020204" pitchFamily="34" charset="0"/>
              </a:rPr>
              <a:t> et al., Int </a:t>
            </a:r>
            <a:r>
              <a:rPr lang="it-IT" sz="1000" dirty="0" err="1">
                <a:latin typeface="Arial" panose="020B0604020202020204" pitchFamily="34" charset="0"/>
                <a:cs typeface="Arial" panose="020B0604020202020204" pitchFamily="34" charset="0"/>
              </a:rPr>
              <a:t>J</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Tuberc</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Lung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Dis</a:t>
            </a:r>
            <a:r>
              <a:rPr lang="it-IT" sz="1000" dirty="0">
                <a:latin typeface="Arial" panose="020B0604020202020204" pitchFamily="34" charset="0"/>
                <a:cs typeface="Arial" panose="020B0604020202020204" pitchFamily="34" charset="0"/>
              </a:rPr>
              <a:t> 2024</a:t>
            </a:r>
          </a:p>
        </p:txBody>
      </p:sp>
      <p:sp>
        <p:nvSpPr>
          <p:cNvPr id="7" name="Title 1">
            <a:extLst>
              <a:ext uri="{FF2B5EF4-FFF2-40B4-BE49-F238E27FC236}">
                <a16:creationId xmlns:a16="http://schemas.microsoft.com/office/drawing/2014/main" id="{ABB246AE-549C-D3C1-1AD2-49AC74B179CF}"/>
              </a:ext>
            </a:extLst>
          </p:cNvPr>
          <p:cNvSpPr txBox="1">
            <a:spLocks/>
          </p:cNvSpPr>
          <p:nvPr/>
        </p:nvSpPr>
        <p:spPr>
          <a:xfrm>
            <a:off x="148728" y="136426"/>
            <a:ext cx="11894543" cy="539077"/>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ea typeface="Helvetica Neue" panose="02000503000000020004" pitchFamily="2" charset="0"/>
                <a:cs typeface="Arial" panose="020B0604020202020204" pitchFamily="34" charset="0"/>
              </a:rPr>
              <a:t>AI per la </a:t>
            </a:r>
            <a:r>
              <a:rPr lang="en-US" sz="2800" b="1" dirty="0" err="1">
                <a:latin typeface="Arial" panose="020B0604020202020204" pitchFamily="34" charset="0"/>
                <a:ea typeface="Helvetica Neue" panose="02000503000000020004" pitchFamily="2" charset="0"/>
                <a:cs typeface="Arial" panose="020B0604020202020204" pitchFamily="34" charset="0"/>
              </a:rPr>
              <a:t>predizione</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dell’outcome</a:t>
            </a:r>
            <a:endParaRPr lang="en-US" sz="2800" b="1"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3895105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B0708D9-5EF0-04B2-2CF6-1FD0CE5D458F}"/>
              </a:ext>
            </a:extLst>
          </p:cNvPr>
          <p:cNvPicPr/>
          <p:nvPr/>
        </p:nvPicPr>
        <p:blipFill rotWithShape="1">
          <a:blip r:embed="rId3">
            <a:extLst>
              <a:ext uri="{28A0092B-C50C-407E-A947-70E740481C1C}">
                <a14:useLocalDpi xmlns:a14="http://schemas.microsoft.com/office/drawing/2010/main" val="0"/>
              </a:ext>
            </a:extLst>
          </a:blip>
          <a:srcRect t="16028" b="13509"/>
          <a:stretch/>
        </p:blipFill>
        <p:spPr bwMode="auto">
          <a:xfrm>
            <a:off x="3668514" y="4406597"/>
            <a:ext cx="1247568" cy="472304"/>
          </a:xfrm>
          <a:prstGeom prst="rect">
            <a:avLst/>
          </a:prstGeom>
          <a:noFill/>
          <a:ln>
            <a:noFill/>
          </a:ln>
        </p:spPr>
      </p:pic>
      <p:sp>
        <p:nvSpPr>
          <p:cNvPr id="5" name="CasellaDiTesto 4">
            <a:extLst>
              <a:ext uri="{FF2B5EF4-FFF2-40B4-BE49-F238E27FC236}">
                <a16:creationId xmlns:a16="http://schemas.microsoft.com/office/drawing/2014/main" id="{5D135168-5FA4-BE83-8471-BE7A70F7505E}"/>
              </a:ext>
            </a:extLst>
          </p:cNvPr>
          <p:cNvSpPr txBox="1"/>
          <p:nvPr/>
        </p:nvSpPr>
        <p:spPr>
          <a:xfrm>
            <a:off x="0" y="6457890"/>
            <a:ext cx="6435524" cy="400110"/>
          </a:xfrm>
          <a:prstGeom prst="rect">
            <a:avLst/>
          </a:prstGeom>
          <a:noFill/>
        </p:spPr>
        <p:txBody>
          <a:bodyPr wrap="square">
            <a:spAutoFit/>
          </a:bodyPr>
          <a:lstStyle/>
          <a:p>
            <a:r>
              <a:rPr lang="it-IT" sz="1000" dirty="0">
                <a:latin typeface="Arial" panose="020B0604020202020204" pitchFamily="34" charset="0"/>
                <a:cs typeface="Arial" panose="020B0604020202020204" pitchFamily="34" charset="0"/>
              </a:rPr>
              <a:t>J.M. </a:t>
            </a:r>
            <a:r>
              <a:rPr lang="it-IT" sz="1000" dirty="0" err="1">
                <a:latin typeface="Arial" panose="020B0604020202020204" pitchFamily="34" charset="0"/>
                <a:cs typeface="Arial" panose="020B0604020202020204" pitchFamily="34" charset="0"/>
              </a:rPr>
              <a:t>Smit</a:t>
            </a:r>
            <a:r>
              <a:rPr lang="it-IT" sz="1000" dirty="0">
                <a:latin typeface="Arial" panose="020B0604020202020204" pitchFamily="34" charset="0"/>
                <a:cs typeface="Arial" panose="020B0604020202020204" pitchFamily="34" charset="0"/>
              </a:rPr>
              <a:t>, P.A. Van </a:t>
            </a:r>
            <a:r>
              <a:rPr lang="it-IT" sz="1000" dirty="0" err="1">
                <a:latin typeface="Arial" panose="020B0604020202020204" pitchFamily="34" charset="0"/>
                <a:cs typeface="Arial" panose="020B0604020202020204" pitchFamily="34" charset="0"/>
              </a:rPr>
              <a:t>Der</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Zee</a:t>
            </a:r>
            <a:r>
              <a:rPr lang="it-IT" sz="1000" dirty="0">
                <a:latin typeface="Arial" panose="020B0604020202020204" pitchFamily="34" charset="0"/>
                <a:cs typeface="Arial" panose="020B0604020202020204" pitchFamily="34" charset="0"/>
              </a:rPr>
              <a:t>, S.C.M. </a:t>
            </a:r>
            <a:r>
              <a:rPr lang="it-IT" sz="1000" dirty="0" err="1">
                <a:latin typeface="Arial" panose="020B0604020202020204" pitchFamily="34" charset="0"/>
                <a:cs typeface="Arial" panose="020B0604020202020204" pitchFamily="34" charset="0"/>
              </a:rPr>
              <a:t>Stoof</a:t>
            </a:r>
            <a:r>
              <a:rPr lang="it-IT" sz="1000" dirty="0">
                <a:latin typeface="Arial" panose="020B0604020202020204" pitchFamily="34" charset="0"/>
                <a:cs typeface="Arial" panose="020B0604020202020204" pitchFamily="34" charset="0"/>
              </a:rPr>
              <a:t>, M.E. Van </a:t>
            </a:r>
            <a:r>
              <a:rPr lang="it-IT" sz="1000" dirty="0" err="1">
                <a:latin typeface="Arial" panose="020B0604020202020204" pitchFamily="34" charset="0"/>
                <a:cs typeface="Arial" panose="020B0604020202020204" pitchFamily="34" charset="0"/>
              </a:rPr>
              <a:t>Genderen</a:t>
            </a:r>
            <a:r>
              <a:rPr lang="it-IT" sz="1000" dirty="0">
                <a:latin typeface="Arial" panose="020B0604020202020204" pitchFamily="34" charset="0"/>
                <a:cs typeface="Arial" panose="020B0604020202020204" pitchFamily="34" charset="0"/>
              </a:rPr>
              <a:t>, D. </a:t>
            </a:r>
            <a:r>
              <a:rPr lang="it-IT" sz="1000" dirty="0" err="1">
                <a:latin typeface="Arial" panose="020B0604020202020204" pitchFamily="34" charset="0"/>
                <a:cs typeface="Arial" panose="020B0604020202020204" pitchFamily="34" charset="0"/>
              </a:rPr>
              <a:t>Snijders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W</a:t>
            </a:r>
            <a:r>
              <a:rPr lang="it-IT" sz="1000" dirty="0">
                <a:latin typeface="Arial" panose="020B0604020202020204" pitchFamily="34" charset="0"/>
                <a:cs typeface="Arial" panose="020B0604020202020204" pitchFamily="34" charset="0"/>
              </a:rPr>
              <a:t>. G. </a:t>
            </a:r>
            <a:r>
              <a:rPr lang="it-IT" sz="1000" dirty="0" err="1">
                <a:latin typeface="Arial" panose="020B0604020202020204" pitchFamily="34" charset="0"/>
                <a:cs typeface="Arial" panose="020B0604020202020204" pitchFamily="34" charset="0"/>
              </a:rPr>
              <a:t>Boersma</a:t>
            </a:r>
            <a:r>
              <a:rPr lang="it-IT" sz="1000" dirty="0">
                <a:latin typeface="Arial" panose="020B0604020202020204" pitchFamily="34" charset="0"/>
                <a:cs typeface="Arial" panose="020B0604020202020204" pitchFamily="34" charset="0"/>
              </a:rPr>
              <a:t>, P. Confalonieri, </a:t>
            </a:r>
            <a:r>
              <a:rPr lang="it-IT" sz="1000" dirty="0" err="1">
                <a:latin typeface="Arial" panose="020B0604020202020204" pitchFamily="34" charset="0"/>
                <a:cs typeface="Arial" panose="020B0604020202020204" pitchFamily="34" charset="0"/>
              </a:rPr>
              <a:t>F</a:t>
            </a:r>
            <a:r>
              <a:rPr lang="it-IT" sz="1000" dirty="0">
                <a:latin typeface="Arial" panose="020B0604020202020204" pitchFamily="34" charset="0"/>
                <a:cs typeface="Arial" panose="020B0604020202020204" pitchFamily="34" charset="0"/>
              </a:rPr>
              <a:t>. Salton, M. Confalonieri et al. Lancet </a:t>
            </a:r>
            <a:r>
              <a:rPr lang="it-IT" sz="1000" dirty="0" err="1">
                <a:latin typeface="Arial" panose="020B0604020202020204" pitchFamily="34" charset="0"/>
                <a:cs typeface="Arial" panose="020B0604020202020204" pitchFamily="34" charset="0"/>
              </a:rPr>
              <a:t>Respir</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Med</a:t>
            </a:r>
            <a:r>
              <a:rPr lang="it-IT" sz="1000" dirty="0">
                <a:latin typeface="Arial" panose="020B0604020202020204" pitchFamily="34" charset="0"/>
                <a:cs typeface="Arial" panose="020B0604020202020204" pitchFamily="34" charset="0"/>
              </a:rPr>
              <a:t> 2025</a:t>
            </a:r>
            <a:endParaRPr lang="it-IT" sz="1000" dirty="0"/>
          </a:p>
        </p:txBody>
      </p:sp>
      <p:pic>
        <p:nvPicPr>
          <p:cNvPr id="9" name="Immagine 8">
            <a:extLst>
              <a:ext uri="{FF2B5EF4-FFF2-40B4-BE49-F238E27FC236}">
                <a16:creationId xmlns:a16="http://schemas.microsoft.com/office/drawing/2014/main" id="{8294BF11-B4D4-8CE9-12D5-62BA1D410F50}"/>
              </a:ext>
            </a:extLst>
          </p:cNvPr>
          <p:cNvPicPr>
            <a:picLocks noChangeAspect="1"/>
          </p:cNvPicPr>
          <p:nvPr/>
        </p:nvPicPr>
        <p:blipFill>
          <a:blip r:embed="rId4"/>
          <a:stretch>
            <a:fillRect/>
          </a:stretch>
        </p:blipFill>
        <p:spPr>
          <a:xfrm>
            <a:off x="33113" y="5854191"/>
            <a:ext cx="2153495" cy="540589"/>
          </a:xfrm>
          <a:prstGeom prst="rect">
            <a:avLst/>
          </a:prstGeom>
        </p:spPr>
      </p:pic>
      <p:pic>
        <p:nvPicPr>
          <p:cNvPr id="15" name="Immagine 14">
            <a:extLst>
              <a:ext uri="{FF2B5EF4-FFF2-40B4-BE49-F238E27FC236}">
                <a16:creationId xmlns:a16="http://schemas.microsoft.com/office/drawing/2014/main" id="{DD1AE01B-D287-7577-7B82-F0A970FC0B8F}"/>
              </a:ext>
            </a:extLst>
          </p:cNvPr>
          <p:cNvPicPr/>
          <p:nvPr/>
        </p:nvPicPr>
        <p:blipFill rotWithShape="1">
          <a:blip r:embed="rId3">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16" name="Immagine 15" descr="Immagine che contiene verde, cibo, parcheggiato&#10;&#10;Descrizione generata automaticamente">
            <a:extLst>
              <a:ext uri="{FF2B5EF4-FFF2-40B4-BE49-F238E27FC236}">
                <a16:creationId xmlns:a16="http://schemas.microsoft.com/office/drawing/2014/main" id="{BD00441B-5701-7245-564C-F655FF4EAD7B}"/>
              </a:ext>
            </a:extLst>
          </p:cNvPr>
          <p:cNvPicPr>
            <a:picLocks noChangeAspect="1"/>
          </p:cNvPicPr>
          <p:nvPr/>
        </p:nvPicPr>
        <p:blipFill>
          <a:blip r:embed="rId5"/>
          <a:stretch>
            <a:fillRect/>
          </a:stretch>
        </p:blipFill>
        <p:spPr>
          <a:xfrm>
            <a:off x="9684224" y="6314049"/>
            <a:ext cx="1145573" cy="477322"/>
          </a:xfrm>
          <a:prstGeom prst="rect">
            <a:avLst/>
          </a:prstGeom>
        </p:spPr>
      </p:pic>
      <p:pic>
        <p:nvPicPr>
          <p:cNvPr id="17" name="Immagine 16">
            <a:extLst>
              <a:ext uri="{FF2B5EF4-FFF2-40B4-BE49-F238E27FC236}">
                <a16:creationId xmlns:a16="http://schemas.microsoft.com/office/drawing/2014/main" id="{3264CDAA-398B-DCB6-F093-008FE707BF3F}"/>
              </a:ext>
            </a:extLst>
          </p:cNvPr>
          <p:cNvPicPr>
            <a:picLocks noChangeAspect="1"/>
          </p:cNvPicPr>
          <p:nvPr/>
        </p:nvPicPr>
        <p:blipFill rotWithShape="1">
          <a:blip r:embed="rId6"/>
          <a:srcRect l="-1" t="30458" r="72824" b="24530"/>
          <a:stretch/>
        </p:blipFill>
        <p:spPr>
          <a:xfrm>
            <a:off x="6972819" y="6325307"/>
            <a:ext cx="2572706" cy="466064"/>
          </a:xfrm>
          <a:prstGeom prst="rect">
            <a:avLst/>
          </a:prstGeom>
        </p:spPr>
      </p:pic>
      <p:sp>
        <p:nvSpPr>
          <p:cNvPr id="3" name="Title 1">
            <a:extLst>
              <a:ext uri="{FF2B5EF4-FFF2-40B4-BE49-F238E27FC236}">
                <a16:creationId xmlns:a16="http://schemas.microsoft.com/office/drawing/2014/main" id="{294BB176-5BEB-98D0-047F-EF0561536DF7}"/>
              </a:ext>
            </a:extLst>
          </p:cNvPr>
          <p:cNvSpPr txBox="1">
            <a:spLocks/>
          </p:cNvSpPr>
          <p:nvPr/>
        </p:nvSpPr>
        <p:spPr>
          <a:xfrm>
            <a:off x="148728" y="136426"/>
            <a:ext cx="11894543" cy="539077"/>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ea typeface="Helvetica Neue" panose="02000503000000020004" pitchFamily="2" charset="0"/>
                <a:cs typeface="Arial" panose="020B0604020202020204" pitchFamily="34" charset="0"/>
              </a:rPr>
              <a:t>Actionable AI per </a:t>
            </a:r>
            <a:r>
              <a:rPr lang="en-US" sz="2800" b="1" dirty="0" err="1">
                <a:latin typeface="Arial" panose="020B0604020202020204" pitchFamily="34" charset="0"/>
                <a:ea typeface="Helvetica Neue" panose="02000503000000020004" pitchFamily="2" charset="0"/>
                <a:cs typeface="Arial" panose="020B0604020202020204" pitchFamily="34" charset="0"/>
              </a:rPr>
              <a:t>l’ottimizzazione</a:t>
            </a:r>
            <a:r>
              <a:rPr lang="en-US" sz="2800" b="1" dirty="0">
                <a:latin typeface="Arial" panose="020B0604020202020204" pitchFamily="34" charset="0"/>
                <a:ea typeface="Helvetica Neue" panose="02000503000000020004" pitchFamily="2" charset="0"/>
                <a:cs typeface="Arial" panose="020B0604020202020204" pitchFamily="34" charset="0"/>
              </a:rPr>
              <a:t> degli </a:t>
            </a:r>
            <a:r>
              <a:rPr lang="en-US" sz="2800" b="1" dirty="0" err="1">
                <a:latin typeface="Arial" panose="020B0604020202020204" pitchFamily="34" charset="0"/>
                <a:ea typeface="Helvetica Neue" panose="02000503000000020004" pitchFamily="2" charset="0"/>
                <a:cs typeface="Arial" panose="020B0604020202020204" pitchFamily="34" charset="0"/>
              </a:rPr>
              <a:t>interventi</a:t>
            </a:r>
            <a:endParaRPr lang="en-US" sz="2800" b="1" dirty="0">
              <a:latin typeface="Arial" panose="020B0604020202020204" pitchFamily="34" charset="0"/>
              <a:ea typeface="Helvetica Neue" panose="02000503000000020004" pitchFamily="2" charset="0"/>
              <a:cs typeface="Arial" panose="020B0604020202020204" pitchFamily="34" charset="0"/>
            </a:endParaRPr>
          </a:p>
        </p:txBody>
      </p:sp>
      <p:pic>
        <p:nvPicPr>
          <p:cNvPr id="4" name="Immagine 3">
            <a:extLst>
              <a:ext uri="{FF2B5EF4-FFF2-40B4-BE49-F238E27FC236}">
                <a16:creationId xmlns:a16="http://schemas.microsoft.com/office/drawing/2014/main" id="{3690C379-6EEA-1C4B-63D1-18D81B86112D}"/>
              </a:ext>
            </a:extLst>
          </p:cNvPr>
          <p:cNvPicPr>
            <a:picLocks noChangeAspect="1"/>
          </p:cNvPicPr>
          <p:nvPr/>
        </p:nvPicPr>
        <p:blipFill>
          <a:blip r:embed="rId7"/>
          <a:stretch>
            <a:fillRect/>
          </a:stretch>
        </p:blipFill>
        <p:spPr>
          <a:xfrm>
            <a:off x="2209799" y="1198558"/>
            <a:ext cx="7772400" cy="4514225"/>
          </a:xfrm>
          <a:prstGeom prst="rect">
            <a:avLst/>
          </a:prstGeom>
        </p:spPr>
      </p:pic>
      <p:sp>
        <p:nvSpPr>
          <p:cNvPr id="14" name="Rettangolo 13">
            <a:extLst>
              <a:ext uri="{FF2B5EF4-FFF2-40B4-BE49-F238E27FC236}">
                <a16:creationId xmlns:a16="http://schemas.microsoft.com/office/drawing/2014/main" id="{9AA5594B-99C8-A1FF-6949-DFA1F1D9F140}"/>
              </a:ext>
            </a:extLst>
          </p:cNvPr>
          <p:cNvSpPr/>
          <p:nvPr/>
        </p:nvSpPr>
        <p:spPr>
          <a:xfrm>
            <a:off x="1657474" y="1018320"/>
            <a:ext cx="8800976" cy="48358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504EBC71-D2B2-6E3A-F81A-CBED784996C5}"/>
              </a:ext>
            </a:extLst>
          </p:cNvPr>
          <p:cNvPicPr>
            <a:picLocks noChangeAspect="1"/>
          </p:cNvPicPr>
          <p:nvPr/>
        </p:nvPicPr>
        <p:blipFill>
          <a:blip r:embed="rId8"/>
          <a:stretch>
            <a:fillRect/>
          </a:stretch>
        </p:blipFill>
        <p:spPr>
          <a:xfrm>
            <a:off x="2872367" y="899899"/>
            <a:ext cx="6447264" cy="5126629"/>
          </a:xfrm>
          <a:prstGeom prst="rect">
            <a:avLst/>
          </a:prstGeom>
        </p:spPr>
      </p:pic>
      <p:sp>
        <p:nvSpPr>
          <p:cNvPr id="13" name="Rettangolo 12">
            <a:extLst>
              <a:ext uri="{FF2B5EF4-FFF2-40B4-BE49-F238E27FC236}">
                <a16:creationId xmlns:a16="http://schemas.microsoft.com/office/drawing/2014/main" id="{BF70984D-3E96-842B-7D2C-157452774C48}"/>
              </a:ext>
            </a:extLst>
          </p:cNvPr>
          <p:cNvSpPr/>
          <p:nvPr/>
        </p:nvSpPr>
        <p:spPr>
          <a:xfrm>
            <a:off x="6574293" y="4761194"/>
            <a:ext cx="2745338" cy="1332018"/>
          </a:xfrm>
          <a:prstGeom prst="rect">
            <a:avLst/>
          </a:prstGeom>
          <a:noFill/>
          <a:ln w="28575">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5790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animBg="1"/>
      <p:bldP spid="1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E74B0-8DE8-3D69-D041-48E2AE004D62}"/>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5712AC8F-6D83-E2E8-0EAF-D5F9FAC46A76}"/>
              </a:ext>
            </a:extLst>
          </p:cNvPr>
          <p:cNvSpPr txBox="1"/>
          <p:nvPr/>
        </p:nvSpPr>
        <p:spPr>
          <a:xfrm>
            <a:off x="5803592" y="363100"/>
            <a:ext cx="6112550" cy="5324535"/>
          </a:xfrm>
          <a:prstGeom prst="rect">
            <a:avLst/>
          </a:prstGeom>
          <a:noFill/>
        </p:spPr>
        <p:txBody>
          <a:bodyPr wrap="square" rtlCol="0">
            <a:spAutoFit/>
          </a:bodyPr>
          <a:lstStyle/>
          <a:p>
            <a:pPr marL="342900" indent="-342900">
              <a:buFont typeface="Wingdings" pitchFamily="2" charset="2"/>
              <a:buChar char="q"/>
            </a:pPr>
            <a:endParaRPr lang="it-IT" sz="2000" dirty="0">
              <a:latin typeface="Arial" panose="020B0604020202020204" pitchFamily="34" charset="0"/>
              <a:cs typeface="Arial" panose="020B0604020202020204" pitchFamily="34" charset="0"/>
            </a:endParaRPr>
          </a:p>
          <a:p>
            <a:pPr marL="342900" indent="-342900">
              <a:buFont typeface="Wingdings" pitchFamily="2" charset="2"/>
              <a:buChar char="q"/>
            </a:pPr>
            <a:endParaRPr lang="it-IT" sz="2000" dirty="0">
              <a:latin typeface="Arial" panose="020B0604020202020204" pitchFamily="34" charset="0"/>
              <a:cs typeface="Arial" panose="020B0604020202020204" pitchFamily="34" charset="0"/>
            </a:endParaRPr>
          </a:p>
          <a:p>
            <a:pPr marL="342900" indent="-342900">
              <a:buFont typeface="Wingdings" pitchFamily="2" charset="2"/>
              <a:buChar char="q"/>
            </a:pPr>
            <a:endParaRPr lang="it-IT" sz="2000" dirty="0">
              <a:latin typeface="Arial" panose="020B0604020202020204" pitchFamily="34" charset="0"/>
              <a:cs typeface="Arial" panose="020B0604020202020204" pitchFamily="34" charset="0"/>
            </a:endParaRPr>
          </a:p>
          <a:p>
            <a:pPr marL="342900" indent="-342900">
              <a:buFont typeface="Wingdings" pitchFamily="2" charset="2"/>
              <a:buChar char="q"/>
            </a:pPr>
            <a:r>
              <a:rPr lang="it-IT" sz="2000" dirty="0" err="1">
                <a:latin typeface="Arial" panose="020B0604020202020204" pitchFamily="34" charset="0"/>
                <a:cs typeface="Arial" panose="020B0604020202020204" pitchFamily="34" charset="0"/>
              </a:rPr>
              <a:t>Population</a:t>
            </a:r>
            <a:r>
              <a:rPr lang="it-IT" sz="2000" dirty="0">
                <a:latin typeface="Arial" panose="020B0604020202020204" pitchFamily="34" charset="0"/>
                <a:cs typeface="Arial" panose="020B0604020202020204" pitchFamily="34" charset="0"/>
              </a:rPr>
              <a:t>: 1517 </a:t>
            </a:r>
            <a:r>
              <a:rPr lang="it-IT" sz="2000" dirty="0" err="1">
                <a:latin typeface="Arial" panose="020B0604020202020204" pitchFamily="34" charset="0"/>
                <a:cs typeface="Arial" panose="020B0604020202020204" pitchFamily="34" charset="0"/>
              </a:rPr>
              <a:t>hospitalized</a:t>
            </a:r>
            <a:r>
              <a:rPr lang="it-IT" sz="2000" dirty="0">
                <a:latin typeface="Arial" panose="020B0604020202020204" pitchFamily="34" charset="0"/>
                <a:cs typeface="Arial" panose="020B0604020202020204" pitchFamily="34" charset="0"/>
              </a:rPr>
              <a:t> </a:t>
            </a:r>
            <a:r>
              <a:rPr lang="it-IT" sz="2000" b="1" dirty="0" err="1">
                <a:latin typeface="Arial" panose="020B0604020202020204" pitchFamily="34" charset="0"/>
                <a:cs typeface="Arial" panose="020B0604020202020204" pitchFamily="34" charset="0"/>
              </a:rPr>
              <a:t>sCAP</a:t>
            </a:r>
            <a:r>
              <a:rPr lang="it-IT" sz="2000" dirty="0">
                <a:latin typeface="Arial" panose="020B0604020202020204" pitchFamily="34" charset="0"/>
                <a:cs typeface="Arial" panose="020B0604020202020204" pitchFamily="34" charset="0"/>
              </a:rPr>
              <a:t> (ATS/IDSA 2007)</a:t>
            </a:r>
          </a:p>
          <a:p>
            <a:pPr marL="342900" indent="-342900">
              <a:buFont typeface="Wingdings" pitchFamily="2" charset="2"/>
              <a:buChar char="q"/>
            </a:pPr>
            <a:endParaRPr lang="en-US" sz="2000" b="1"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Wingdings" pitchFamily="2" charset="2"/>
              <a:buChar char="q"/>
            </a:pPr>
            <a:r>
              <a:rPr lang="en-US" sz="2000" dirty="0">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Risk factors: older age, obesity, diabetes, cardiovascular disease, chronic kidney disease</a:t>
            </a:r>
            <a:endParaRPr lang="en-US" sz="2000" b="1" dirty="0">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endParaRPr>
          </a:p>
          <a:p>
            <a:endParaRPr lang="en-US" sz="2000" dirty="0">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Wingdings" pitchFamily="2" charset="2"/>
              <a:buChar char="q"/>
            </a:pPr>
            <a:r>
              <a:rPr lang="en-US" sz="2000" dirty="0">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No association with SARS-CoV-2 infection</a:t>
            </a:r>
          </a:p>
          <a:p>
            <a:pPr marL="342900" indent="-342900">
              <a:buFont typeface="Wingdings" pitchFamily="2" charset="2"/>
              <a:buChar char="q"/>
            </a:pPr>
            <a:endParaRPr lang="en-US" sz="2000" dirty="0">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Wingdings" pitchFamily="2" charset="2"/>
              <a:buChar char="q"/>
            </a:pPr>
            <a:r>
              <a:rPr lang="en-US" sz="2000" dirty="0">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Glucocorticoids &lt;48h are the strongest protective factor (OR 0.26, CI 95% 0.16-0.40, p&lt;0.001)</a:t>
            </a:r>
          </a:p>
          <a:p>
            <a:pPr marL="342900" indent="-342900">
              <a:buFont typeface="Wingdings" pitchFamily="2" charset="2"/>
              <a:buChar char="q"/>
            </a:pPr>
            <a:endParaRPr lang="en-US" sz="2000"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Wingdings" pitchFamily="2" charset="2"/>
              <a:buChar char="q"/>
            </a:pPr>
            <a:r>
              <a:rPr lang="en-US" sz="2000" b="1" dirty="0">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93.4% had ARDS, 70.2% sepsis, and 72.7% MOF at the time of death</a:t>
            </a:r>
          </a:p>
          <a:p>
            <a:pPr marL="342900" indent="-342900">
              <a:buFont typeface="Wingdings" pitchFamily="2" charset="2"/>
              <a:buChar char="q"/>
            </a:pPr>
            <a:endParaRPr lang="it-IT" sz="2000" dirty="0">
              <a:latin typeface="Arial" panose="020B0604020202020204" pitchFamily="34" charset="0"/>
              <a:cs typeface="Arial" panose="020B0604020202020204" pitchFamily="34" charset="0"/>
            </a:endParaRPr>
          </a:p>
        </p:txBody>
      </p:sp>
      <p:pic>
        <p:nvPicPr>
          <p:cNvPr id="7" name="Immagine 6" descr="Immagine che contiene testo, diagramma, Parallelo, numero&#10;&#10;Il contenuto generato dall'IA potrebbe non essere corretto.">
            <a:extLst>
              <a:ext uri="{FF2B5EF4-FFF2-40B4-BE49-F238E27FC236}">
                <a16:creationId xmlns:a16="http://schemas.microsoft.com/office/drawing/2014/main" id="{8E84EDD2-FBB6-88F3-A85D-A8CE63972C24}"/>
              </a:ext>
            </a:extLst>
          </p:cNvPr>
          <p:cNvPicPr>
            <a:picLocks noChangeAspect="1"/>
          </p:cNvPicPr>
          <p:nvPr/>
        </p:nvPicPr>
        <p:blipFill>
          <a:blip r:embed="rId3"/>
          <a:stretch>
            <a:fillRect/>
          </a:stretch>
        </p:blipFill>
        <p:spPr>
          <a:xfrm>
            <a:off x="251153" y="789070"/>
            <a:ext cx="4834988" cy="5818037"/>
          </a:xfrm>
          <a:prstGeom prst="rect">
            <a:avLst/>
          </a:prstGeom>
        </p:spPr>
      </p:pic>
      <p:pic>
        <p:nvPicPr>
          <p:cNvPr id="8" name="Immagine 7">
            <a:extLst>
              <a:ext uri="{FF2B5EF4-FFF2-40B4-BE49-F238E27FC236}">
                <a16:creationId xmlns:a16="http://schemas.microsoft.com/office/drawing/2014/main" id="{ADC1A76D-F027-808A-3C2A-EA5B04FC625C}"/>
              </a:ext>
            </a:extLst>
          </p:cNvPr>
          <p:cNvPicPr/>
          <p:nvPr/>
        </p:nvPicPr>
        <p:blipFill rotWithShape="1">
          <a:blip r:embed="rId4">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9" name="Immagine 8" descr="Immagine che contiene verde, cibo, parcheggiato&#10;&#10;Descrizione generata automaticamente">
            <a:extLst>
              <a:ext uri="{FF2B5EF4-FFF2-40B4-BE49-F238E27FC236}">
                <a16:creationId xmlns:a16="http://schemas.microsoft.com/office/drawing/2014/main" id="{69AE83D6-CA6F-B27D-5CC8-1BDBE20F5ACC}"/>
              </a:ext>
            </a:extLst>
          </p:cNvPr>
          <p:cNvPicPr>
            <a:picLocks noChangeAspect="1"/>
          </p:cNvPicPr>
          <p:nvPr/>
        </p:nvPicPr>
        <p:blipFill>
          <a:blip r:embed="rId5"/>
          <a:stretch>
            <a:fillRect/>
          </a:stretch>
        </p:blipFill>
        <p:spPr>
          <a:xfrm>
            <a:off x="9684224" y="6314049"/>
            <a:ext cx="1145573" cy="477322"/>
          </a:xfrm>
          <a:prstGeom prst="rect">
            <a:avLst/>
          </a:prstGeom>
        </p:spPr>
      </p:pic>
      <p:pic>
        <p:nvPicPr>
          <p:cNvPr id="10" name="Immagine 9">
            <a:extLst>
              <a:ext uri="{FF2B5EF4-FFF2-40B4-BE49-F238E27FC236}">
                <a16:creationId xmlns:a16="http://schemas.microsoft.com/office/drawing/2014/main" id="{B6F5B80A-B30A-1CDD-430F-14A6B8DED3E1}"/>
              </a:ext>
            </a:extLst>
          </p:cNvPr>
          <p:cNvPicPr>
            <a:picLocks noChangeAspect="1"/>
          </p:cNvPicPr>
          <p:nvPr/>
        </p:nvPicPr>
        <p:blipFill rotWithShape="1">
          <a:blip r:embed="rId6"/>
          <a:srcRect l="-1" t="30458" r="72824" b="24530"/>
          <a:stretch/>
        </p:blipFill>
        <p:spPr>
          <a:xfrm>
            <a:off x="6972819" y="6325307"/>
            <a:ext cx="2572706" cy="466064"/>
          </a:xfrm>
          <a:prstGeom prst="rect">
            <a:avLst/>
          </a:prstGeom>
        </p:spPr>
      </p:pic>
      <p:sp>
        <p:nvSpPr>
          <p:cNvPr id="2" name="CasellaDiTesto 1">
            <a:extLst>
              <a:ext uri="{FF2B5EF4-FFF2-40B4-BE49-F238E27FC236}">
                <a16:creationId xmlns:a16="http://schemas.microsoft.com/office/drawing/2014/main" id="{80E2B6AD-2D83-E14A-A24F-6A25416019EB}"/>
              </a:ext>
            </a:extLst>
          </p:cNvPr>
          <p:cNvSpPr txBox="1"/>
          <p:nvPr/>
        </p:nvSpPr>
        <p:spPr>
          <a:xfrm>
            <a:off x="4319" y="6607107"/>
            <a:ext cx="6495689" cy="246221"/>
          </a:xfrm>
          <a:prstGeom prst="rect">
            <a:avLst/>
          </a:prstGeom>
          <a:noFill/>
        </p:spPr>
        <p:txBody>
          <a:bodyPr wrap="none" rtlCol="0">
            <a:spAutoFit/>
          </a:bodyPr>
          <a:lstStyle/>
          <a:p>
            <a:r>
              <a:rPr lang="it-IT" sz="1000" dirty="0">
                <a:latin typeface="Arial" panose="020B0604020202020204" pitchFamily="34" charset="0"/>
                <a:cs typeface="Arial" panose="020B0604020202020204" pitchFamily="34" charset="0"/>
              </a:rPr>
              <a:t>Salton </a:t>
            </a:r>
            <a:r>
              <a:rPr lang="it-IT" sz="1000" dirty="0" err="1">
                <a:latin typeface="Arial" panose="020B0604020202020204" pitchFamily="34" charset="0"/>
                <a:cs typeface="Arial" panose="020B0604020202020204" pitchFamily="34" charset="0"/>
              </a:rPr>
              <a:t>F</a:t>
            </a:r>
            <a:r>
              <a:rPr lang="it-IT" sz="1000" dirty="0">
                <a:latin typeface="Arial" panose="020B0604020202020204" pitchFamily="34" charset="0"/>
                <a:cs typeface="Arial" panose="020B0604020202020204" pitchFamily="34" charset="0"/>
              </a:rPr>
              <a:t>. et al. </a:t>
            </a:r>
            <a:r>
              <a:rPr lang="it-IT" sz="1000" dirty="0" err="1">
                <a:latin typeface="Arial" panose="020B0604020202020204" pitchFamily="34" charset="0"/>
                <a:cs typeface="Arial" panose="020B0604020202020204" pitchFamily="34" charset="0"/>
              </a:rPr>
              <a:t>Existence</a:t>
            </a:r>
            <a:r>
              <a:rPr lang="it-IT" sz="1000" dirty="0">
                <a:latin typeface="Arial" panose="020B0604020202020204" pitchFamily="34" charset="0"/>
                <a:cs typeface="Arial" panose="020B0604020202020204" pitchFamily="34" charset="0"/>
              </a:rPr>
              <a:t> and </a:t>
            </a:r>
            <a:r>
              <a:rPr lang="it-IT" sz="1000" dirty="0" err="1">
                <a:latin typeface="Arial" panose="020B0604020202020204" pitchFamily="34" charset="0"/>
                <a:cs typeface="Arial" panose="020B0604020202020204" pitchFamily="34" charset="0"/>
              </a:rPr>
              <a:t>relevance</a:t>
            </a:r>
            <a:r>
              <a:rPr lang="it-IT" sz="1000" dirty="0">
                <a:latin typeface="Arial" panose="020B0604020202020204" pitchFamily="34" charset="0"/>
                <a:cs typeface="Arial" panose="020B0604020202020204" pitchFamily="34" charset="0"/>
              </a:rPr>
              <a:t> of </a:t>
            </a:r>
            <a:r>
              <a:rPr lang="it-IT" sz="1000" dirty="0" err="1">
                <a:latin typeface="Arial" panose="020B0604020202020204" pitchFamily="34" charset="0"/>
                <a:cs typeface="Arial" panose="020B0604020202020204" pitchFamily="34" charset="0"/>
              </a:rPr>
              <a:t>fulminant</a:t>
            </a:r>
            <a:r>
              <a:rPr lang="it-IT" sz="1000" dirty="0">
                <a:latin typeface="Arial" panose="020B0604020202020204" pitchFamily="34" charset="0"/>
                <a:cs typeface="Arial" panose="020B0604020202020204" pitchFamily="34" charset="0"/>
              </a:rPr>
              <a:t> severe community-</a:t>
            </a:r>
            <a:r>
              <a:rPr lang="it-IT" sz="1000" dirty="0" err="1">
                <a:latin typeface="Arial" panose="020B0604020202020204" pitchFamily="34" charset="0"/>
                <a:cs typeface="Arial" panose="020B0604020202020204" pitchFamily="34" charset="0"/>
              </a:rPr>
              <a:t>acquired</a:t>
            </a:r>
            <a:r>
              <a:rPr lang="it-IT" sz="1000" dirty="0">
                <a:latin typeface="Arial" panose="020B0604020202020204" pitchFamily="34" charset="0"/>
                <a:cs typeface="Arial" panose="020B0604020202020204" pitchFamily="34" charset="0"/>
              </a:rPr>
              <a:t> pneumonia. Pneumonia. 2025 </a:t>
            </a:r>
          </a:p>
        </p:txBody>
      </p:sp>
      <p:sp>
        <p:nvSpPr>
          <p:cNvPr id="3" name="Title 1">
            <a:extLst>
              <a:ext uri="{FF2B5EF4-FFF2-40B4-BE49-F238E27FC236}">
                <a16:creationId xmlns:a16="http://schemas.microsoft.com/office/drawing/2014/main" id="{0C842116-99D0-76A8-1A86-FA205DFB2F12}"/>
              </a:ext>
            </a:extLst>
          </p:cNvPr>
          <p:cNvSpPr txBox="1">
            <a:spLocks/>
          </p:cNvSpPr>
          <p:nvPr/>
        </p:nvSpPr>
        <p:spPr>
          <a:xfrm>
            <a:off x="148728" y="136426"/>
            <a:ext cx="11894543" cy="539077"/>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ea typeface="Helvetica Neue" panose="02000503000000020004" pitchFamily="2" charset="0"/>
                <a:cs typeface="Arial" panose="020B0604020202020204" pitchFamily="34" charset="0"/>
              </a:rPr>
              <a:t>Fattori di </a:t>
            </a:r>
            <a:r>
              <a:rPr lang="en-US" sz="2800" b="1" dirty="0" err="1">
                <a:latin typeface="Arial" panose="020B0604020202020204" pitchFamily="34" charset="0"/>
                <a:ea typeface="Helvetica Neue" panose="02000503000000020004" pitchFamily="2" charset="0"/>
                <a:cs typeface="Arial" panose="020B0604020202020204" pitchFamily="34" charset="0"/>
              </a:rPr>
              <a:t>rischio</a:t>
            </a:r>
            <a:r>
              <a:rPr lang="en-US" sz="2800" b="1" dirty="0">
                <a:latin typeface="Arial" panose="020B0604020202020204" pitchFamily="34" charset="0"/>
                <a:ea typeface="Helvetica Neue" panose="02000503000000020004" pitchFamily="2" charset="0"/>
                <a:cs typeface="Arial" panose="020B0604020202020204" pitchFamily="34" charset="0"/>
              </a:rPr>
              <a:t> per </a:t>
            </a:r>
            <a:r>
              <a:rPr lang="en-US" sz="2800" b="1" dirty="0" err="1">
                <a:latin typeface="Arial" panose="020B0604020202020204" pitchFamily="34" charset="0"/>
                <a:ea typeface="Helvetica Neue" panose="02000503000000020004" pitchFamily="2" charset="0"/>
                <a:cs typeface="Arial" panose="020B0604020202020204" pitchFamily="34" charset="0"/>
              </a:rPr>
              <a:t>polmonite</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fulminante</a:t>
            </a:r>
            <a:endParaRPr lang="en-US" sz="2800" b="1"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3392126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79DEC44-9FF7-6FF2-33FC-D6727D520D11}"/>
              </a:ext>
            </a:extLst>
          </p:cNvPr>
          <p:cNvPicPr>
            <a:picLocks noChangeAspect="1"/>
          </p:cNvPicPr>
          <p:nvPr/>
        </p:nvPicPr>
        <p:blipFill>
          <a:blip r:embed="rId3"/>
          <a:stretch>
            <a:fillRect/>
          </a:stretch>
        </p:blipFill>
        <p:spPr>
          <a:xfrm>
            <a:off x="5205556" y="1232590"/>
            <a:ext cx="6521103" cy="2042624"/>
          </a:xfrm>
          <a:prstGeom prst="rect">
            <a:avLst/>
          </a:prstGeom>
        </p:spPr>
      </p:pic>
      <p:pic>
        <p:nvPicPr>
          <p:cNvPr id="3" name="Immagine 2">
            <a:extLst>
              <a:ext uri="{FF2B5EF4-FFF2-40B4-BE49-F238E27FC236}">
                <a16:creationId xmlns:a16="http://schemas.microsoft.com/office/drawing/2014/main" id="{E95EFAC4-5FC6-840C-8529-0CCD5CE1F6B9}"/>
              </a:ext>
            </a:extLst>
          </p:cNvPr>
          <p:cNvPicPr/>
          <p:nvPr/>
        </p:nvPicPr>
        <p:blipFill rotWithShape="1">
          <a:blip r:embed="rId4">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5" name="Immagine 4" descr="Immagine che contiene verde, cibo, parcheggiato&#10;&#10;Descrizione generata automaticamente">
            <a:extLst>
              <a:ext uri="{FF2B5EF4-FFF2-40B4-BE49-F238E27FC236}">
                <a16:creationId xmlns:a16="http://schemas.microsoft.com/office/drawing/2014/main" id="{4E4AFC1A-B033-8037-D7C7-04D12B9F6C6E}"/>
              </a:ext>
            </a:extLst>
          </p:cNvPr>
          <p:cNvPicPr>
            <a:picLocks noChangeAspect="1"/>
          </p:cNvPicPr>
          <p:nvPr/>
        </p:nvPicPr>
        <p:blipFill>
          <a:blip r:embed="rId5"/>
          <a:stretch>
            <a:fillRect/>
          </a:stretch>
        </p:blipFill>
        <p:spPr>
          <a:xfrm>
            <a:off x="9684224" y="6314049"/>
            <a:ext cx="1145573" cy="477322"/>
          </a:xfrm>
          <a:prstGeom prst="rect">
            <a:avLst/>
          </a:prstGeom>
        </p:spPr>
      </p:pic>
      <p:pic>
        <p:nvPicPr>
          <p:cNvPr id="6" name="Immagine 5">
            <a:extLst>
              <a:ext uri="{FF2B5EF4-FFF2-40B4-BE49-F238E27FC236}">
                <a16:creationId xmlns:a16="http://schemas.microsoft.com/office/drawing/2014/main" id="{D051AB2D-D471-4786-CA40-672DF1BC2077}"/>
              </a:ext>
            </a:extLst>
          </p:cNvPr>
          <p:cNvPicPr>
            <a:picLocks noChangeAspect="1"/>
          </p:cNvPicPr>
          <p:nvPr/>
        </p:nvPicPr>
        <p:blipFill rotWithShape="1">
          <a:blip r:embed="rId6"/>
          <a:srcRect l="-1" t="30458" r="72824" b="24530"/>
          <a:stretch/>
        </p:blipFill>
        <p:spPr>
          <a:xfrm>
            <a:off x="6972819" y="6325307"/>
            <a:ext cx="2572706" cy="466064"/>
          </a:xfrm>
          <a:prstGeom prst="rect">
            <a:avLst/>
          </a:prstGeom>
        </p:spPr>
      </p:pic>
      <p:sp>
        <p:nvSpPr>
          <p:cNvPr id="7" name="Title 1">
            <a:extLst>
              <a:ext uri="{FF2B5EF4-FFF2-40B4-BE49-F238E27FC236}">
                <a16:creationId xmlns:a16="http://schemas.microsoft.com/office/drawing/2014/main" id="{02BEE08D-5BCB-4107-5D17-022DB68BC5F4}"/>
              </a:ext>
            </a:extLst>
          </p:cNvPr>
          <p:cNvSpPr txBox="1">
            <a:spLocks/>
          </p:cNvSpPr>
          <p:nvPr/>
        </p:nvSpPr>
        <p:spPr>
          <a:xfrm>
            <a:off x="148728" y="136426"/>
            <a:ext cx="11894543" cy="539077"/>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ea typeface="Helvetica Neue" panose="02000503000000020004" pitchFamily="2" charset="0"/>
                <a:cs typeface="Arial" panose="020B0604020202020204" pitchFamily="34" charset="0"/>
              </a:rPr>
              <a:t>Le </a:t>
            </a:r>
            <a:r>
              <a:rPr lang="en-US" sz="2800" b="1" dirty="0" err="1">
                <a:latin typeface="Arial" panose="020B0604020202020204" pitchFamily="34" charset="0"/>
                <a:ea typeface="Helvetica Neue" panose="02000503000000020004" pitchFamily="2" charset="0"/>
                <a:cs typeface="Arial" panose="020B0604020202020204" pitchFamily="34" charset="0"/>
              </a:rPr>
              <a:t>dimensioni</a:t>
            </a:r>
            <a:r>
              <a:rPr lang="en-US" sz="2800" b="1" dirty="0">
                <a:latin typeface="Arial" panose="020B0604020202020204" pitchFamily="34" charset="0"/>
                <a:ea typeface="Helvetica Neue" panose="02000503000000020004" pitchFamily="2" charset="0"/>
                <a:cs typeface="Arial" panose="020B0604020202020204" pitchFamily="34" charset="0"/>
              </a:rPr>
              <a:t> del </a:t>
            </a:r>
            <a:r>
              <a:rPr lang="en-US" sz="2800" b="1" dirty="0" err="1">
                <a:latin typeface="Arial" panose="020B0604020202020204" pitchFamily="34" charset="0"/>
                <a:ea typeface="Helvetica Neue" panose="02000503000000020004" pitchFamily="2" charset="0"/>
                <a:cs typeface="Arial" panose="020B0604020202020204" pitchFamily="34" charset="0"/>
              </a:rPr>
              <a:t>problema</a:t>
            </a:r>
            <a:r>
              <a:rPr lang="en-US" sz="2800" b="1" dirty="0">
                <a:latin typeface="Arial" panose="020B0604020202020204" pitchFamily="34" charset="0"/>
                <a:ea typeface="Helvetica Neue" panose="02000503000000020004" pitchFamily="2" charset="0"/>
                <a:cs typeface="Arial" panose="020B0604020202020204" pitchFamily="34" charset="0"/>
              </a:rPr>
              <a:t>: what’s next?</a:t>
            </a:r>
          </a:p>
        </p:txBody>
      </p:sp>
      <p:sp>
        <p:nvSpPr>
          <p:cNvPr id="8" name="CasellaDiTesto 7">
            <a:extLst>
              <a:ext uri="{FF2B5EF4-FFF2-40B4-BE49-F238E27FC236}">
                <a16:creationId xmlns:a16="http://schemas.microsoft.com/office/drawing/2014/main" id="{C248016C-B741-E367-6087-326805712CAC}"/>
              </a:ext>
            </a:extLst>
          </p:cNvPr>
          <p:cNvSpPr txBox="1"/>
          <p:nvPr/>
        </p:nvSpPr>
        <p:spPr>
          <a:xfrm>
            <a:off x="465341" y="2662735"/>
            <a:ext cx="10908756" cy="2568717"/>
          </a:xfrm>
          <a:prstGeom prst="rect">
            <a:avLst/>
          </a:prstGeom>
          <a:noFill/>
        </p:spPr>
        <p:txBody>
          <a:bodyPr wrap="none" rtlCol="0">
            <a:spAutoFit/>
          </a:bodyPr>
          <a:lstStyle/>
          <a:p>
            <a:pPr marL="342900" indent="-342900">
              <a:lnSpc>
                <a:spcPct val="150000"/>
              </a:lnSpc>
              <a:buFont typeface="Wingdings" pitchFamily="2" charset="2"/>
              <a:buChar char="q"/>
            </a:pPr>
            <a:r>
              <a:rPr lang="it-IT" sz="2200" dirty="0">
                <a:latin typeface="Arial" panose="020B0604020202020204" pitchFamily="34" charset="0"/>
                <a:cs typeface="Arial" panose="020B0604020202020204" pitchFamily="34" charset="0"/>
              </a:rPr>
              <a:t>Totale pazienti = </a:t>
            </a:r>
            <a:r>
              <a:rPr lang="it-IT" sz="2200" dirty="0">
                <a:solidFill>
                  <a:srgbClr val="C00000"/>
                </a:solidFill>
                <a:latin typeface="Arial" panose="020B0604020202020204" pitchFamily="34" charset="0"/>
                <a:cs typeface="Arial" panose="020B0604020202020204" pitchFamily="34" charset="0"/>
              </a:rPr>
              <a:t>16.107</a:t>
            </a:r>
          </a:p>
          <a:p>
            <a:pPr marL="342900" indent="-342900">
              <a:lnSpc>
                <a:spcPct val="150000"/>
              </a:lnSpc>
              <a:buFont typeface="Wingdings" pitchFamily="2" charset="2"/>
              <a:buChar char="q"/>
            </a:pPr>
            <a:r>
              <a:rPr lang="it-IT" sz="2200" dirty="0">
                <a:latin typeface="Arial" panose="020B0604020202020204" pitchFamily="34" charset="0"/>
                <a:cs typeface="Arial" panose="020B0604020202020204" pitchFamily="34" charset="0"/>
              </a:rPr>
              <a:t>Ospedalizzati = 12.834</a:t>
            </a:r>
          </a:p>
          <a:p>
            <a:pPr marL="342900" indent="-342900">
              <a:lnSpc>
                <a:spcPct val="150000"/>
              </a:lnSpc>
              <a:buFont typeface="Wingdings" pitchFamily="2" charset="2"/>
              <a:buChar char="q"/>
            </a:pPr>
            <a:r>
              <a:rPr lang="it-IT" sz="2200" dirty="0">
                <a:latin typeface="Arial" panose="020B0604020202020204" pitchFamily="34" charset="0"/>
                <a:cs typeface="Arial" panose="020B0604020202020204" pitchFamily="34" charset="0"/>
              </a:rPr>
              <a:t>Non ospedalizzati = 3273</a:t>
            </a:r>
          </a:p>
          <a:p>
            <a:pPr marL="342900" indent="-342900">
              <a:lnSpc>
                <a:spcPct val="150000"/>
              </a:lnSpc>
              <a:buFont typeface="Wingdings" pitchFamily="2" charset="2"/>
              <a:buChar char="q"/>
            </a:pPr>
            <a:r>
              <a:rPr lang="it-IT" sz="2200" b="1" dirty="0">
                <a:latin typeface="Arial" panose="020B0604020202020204" pitchFamily="34" charset="0"/>
                <a:cs typeface="Arial" panose="020B0604020202020204" pitchFamily="34" charset="0"/>
              </a:rPr>
              <a:t>Deceduti entro 7 giorni dall’ospedalizzazione (qualsiasi gravità) = 262 </a:t>
            </a:r>
            <a:r>
              <a:rPr lang="it-IT" sz="2200" b="1" dirty="0">
                <a:solidFill>
                  <a:srgbClr val="C00000"/>
                </a:solidFill>
                <a:latin typeface="Arial" panose="020B0604020202020204" pitchFamily="34" charset="0"/>
                <a:cs typeface="Arial" panose="020B0604020202020204" pitchFamily="34" charset="0"/>
              </a:rPr>
              <a:t>(2.04%)</a:t>
            </a:r>
          </a:p>
          <a:p>
            <a:pPr marL="342900" indent="-342900">
              <a:lnSpc>
                <a:spcPct val="150000"/>
              </a:lnSpc>
              <a:buFont typeface="Wingdings" pitchFamily="2" charset="2"/>
              <a:buChar char="q"/>
            </a:pPr>
            <a:r>
              <a:rPr lang="it-IT" sz="2200" dirty="0">
                <a:latin typeface="Arial" panose="020B0604020202020204" pitchFamily="34" charset="0"/>
                <a:cs typeface="Arial" panose="020B0604020202020204" pitchFamily="34" charset="0"/>
              </a:rPr>
              <a:t>Deceduti entro 7 giorni da esordio sintomi (non ospedalizzati) = 3 (0.09%)</a:t>
            </a:r>
          </a:p>
        </p:txBody>
      </p:sp>
      <p:sp>
        <p:nvSpPr>
          <p:cNvPr id="4" name="CasellaDiTesto 3">
            <a:extLst>
              <a:ext uri="{FF2B5EF4-FFF2-40B4-BE49-F238E27FC236}">
                <a16:creationId xmlns:a16="http://schemas.microsoft.com/office/drawing/2014/main" id="{001EEACF-6A3D-C327-BEC9-3974F62663A0}"/>
              </a:ext>
            </a:extLst>
          </p:cNvPr>
          <p:cNvSpPr txBox="1"/>
          <p:nvPr/>
        </p:nvSpPr>
        <p:spPr>
          <a:xfrm>
            <a:off x="0" y="6590769"/>
            <a:ext cx="3656770" cy="261610"/>
          </a:xfrm>
          <a:prstGeom prst="rect">
            <a:avLst/>
          </a:prstGeom>
          <a:noFill/>
        </p:spPr>
        <p:txBody>
          <a:bodyPr wrap="none" rtlCol="0">
            <a:spAutoFit/>
          </a:bodyPr>
          <a:lstStyle/>
          <a:p>
            <a:r>
              <a:rPr lang="it-IT" sz="1100" dirty="0">
                <a:latin typeface="Arial" panose="020B0604020202020204" pitchFamily="34" charset="0"/>
                <a:cs typeface="Arial" panose="020B0604020202020204" pitchFamily="34" charset="0"/>
              </a:rPr>
              <a:t>Salton </a:t>
            </a:r>
            <a:r>
              <a:rPr lang="it-IT" sz="1100" dirty="0" err="1">
                <a:latin typeface="Arial" panose="020B0604020202020204" pitchFamily="34" charset="0"/>
                <a:cs typeface="Arial" panose="020B0604020202020204" pitchFamily="34" charset="0"/>
              </a:rPr>
              <a:t>F</a:t>
            </a:r>
            <a:r>
              <a:rPr lang="it-IT" sz="1100" dirty="0">
                <a:latin typeface="Arial" panose="020B0604020202020204" pitchFamily="34" charset="0"/>
                <a:cs typeface="Arial" panose="020B0604020202020204" pitchFamily="34" charset="0"/>
              </a:rPr>
              <a:t>, CAPNETZ study team et al. </a:t>
            </a:r>
            <a:r>
              <a:rPr lang="it-IT" sz="1100" dirty="0" err="1">
                <a:latin typeface="Arial" panose="020B0604020202020204" pitchFamily="34" charset="0"/>
                <a:cs typeface="Arial" panose="020B0604020202020204" pitchFamily="34" charset="0"/>
              </a:rPr>
              <a:t>Unpublished</a:t>
            </a:r>
            <a:r>
              <a:rPr lang="it-IT" sz="1100" dirty="0">
                <a:latin typeface="Arial" panose="020B0604020202020204" pitchFamily="34" charset="0"/>
                <a:cs typeface="Arial" panose="020B0604020202020204" pitchFamily="34" charset="0"/>
              </a:rPr>
              <a:t> data</a:t>
            </a:r>
          </a:p>
        </p:txBody>
      </p:sp>
    </p:spTree>
    <p:extLst>
      <p:ext uri="{BB962C8B-B14F-4D97-AF65-F5344CB8AC3E}">
        <p14:creationId xmlns:p14="http://schemas.microsoft.com/office/powerpoint/2010/main" val="1287001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9F46B-DC98-CD55-38A3-C33A0474CDA7}"/>
            </a:ext>
          </a:extLst>
        </p:cNvPr>
        <p:cNvGrpSpPr/>
        <p:nvPr/>
      </p:nvGrpSpPr>
      <p:grpSpPr>
        <a:xfrm>
          <a:off x="0" y="0"/>
          <a:ext cx="0" cy="0"/>
          <a:chOff x="0" y="0"/>
          <a:chExt cx="0" cy="0"/>
        </a:xfrm>
      </p:grpSpPr>
      <p:pic>
        <p:nvPicPr>
          <p:cNvPr id="1028" name="Picture 4" descr="Prendono avvio le procedure AIPO-ITS / ETS per il rinnovo degli Organi  Direttivi 2024-2025">
            <a:extLst>
              <a:ext uri="{FF2B5EF4-FFF2-40B4-BE49-F238E27FC236}">
                <a16:creationId xmlns:a16="http://schemas.microsoft.com/office/drawing/2014/main" id="{103F2CFC-66BD-F39E-D6B1-A8D042BDF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443" y="2508735"/>
            <a:ext cx="6421881" cy="20460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rganigramma SIP/IRS">
            <a:extLst>
              <a:ext uri="{FF2B5EF4-FFF2-40B4-BE49-F238E27FC236}">
                <a16:creationId xmlns:a16="http://schemas.microsoft.com/office/drawing/2014/main" id="{06B9474F-E165-436F-7577-AAA809E17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1757" y="2042671"/>
            <a:ext cx="2473191" cy="2512153"/>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F15674CB-7B01-D89F-7BF3-58800D9AF0F0}"/>
              </a:ext>
            </a:extLst>
          </p:cNvPr>
          <p:cNvPicPr/>
          <p:nvPr/>
        </p:nvPicPr>
        <p:blipFill rotWithShape="1">
          <a:blip r:embed="rId5">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5" name="Immagine 4" descr="Immagine che contiene verde, cibo, parcheggiato&#10;&#10;Descrizione generata automaticamente">
            <a:extLst>
              <a:ext uri="{FF2B5EF4-FFF2-40B4-BE49-F238E27FC236}">
                <a16:creationId xmlns:a16="http://schemas.microsoft.com/office/drawing/2014/main" id="{41BE5BD9-FBEB-5AFD-26FF-6BCA9CEACB07}"/>
              </a:ext>
            </a:extLst>
          </p:cNvPr>
          <p:cNvPicPr>
            <a:picLocks noChangeAspect="1"/>
          </p:cNvPicPr>
          <p:nvPr/>
        </p:nvPicPr>
        <p:blipFill>
          <a:blip r:embed="rId6"/>
          <a:stretch>
            <a:fillRect/>
          </a:stretch>
        </p:blipFill>
        <p:spPr>
          <a:xfrm>
            <a:off x="9684224" y="6314049"/>
            <a:ext cx="1145573" cy="477322"/>
          </a:xfrm>
          <a:prstGeom prst="rect">
            <a:avLst/>
          </a:prstGeom>
        </p:spPr>
      </p:pic>
      <p:pic>
        <p:nvPicPr>
          <p:cNvPr id="6" name="Immagine 5">
            <a:extLst>
              <a:ext uri="{FF2B5EF4-FFF2-40B4-BE49-F238E27FC236}">
                <a16:creationId xmlns:a16="http://schemas.microsoft.com/office/drawing/2014/main" id="{6D5A06C9-E1A1-4DEC-5B0D-B0C7B496ACD6}"/>
              </a:ext>
            </a:extLst>
          </p:cNvPr>
          <p:cNvPicPr>
            <a:picLocks noChangeAspect="1"/>
          </p:cNvPicPr>
          <p:nvPr/>
        </p:nvPicPr>
        <p:blipFill rotWithShape="1">
          <a:blip r:embed="rId7"/>
          <a:srcRect l="-1" t="30458" r="72824" b="24530"/>
          <a:stretch/>
        </p:blipFill>
        <p:spPr>
          <a:xfrm>
            <a:off x="6972819" y="6325307"/>
            <a:ext cx="2572706" cy="466064"/>
          </a:xfrm>
          <a:prstGeom prst="rect">
            <a:avLst/>
          </a:prstGeom>
        </p:spPr>
      </p:pic>
      <p:sp>
        <p:nvSpPr>
          <p:cNvPr id="7" name="Title 1">
            <a:extLst>
              <a:ext uri="{FF2B5EF4-FFF2-40B4-BE49-F238E27FC236}">
                <a16:creationId xmlns:a16="http://schemas.microsoft.com/office/drawing/2014/main" id="{3C92617D-C856-6716-75A4-0056F9129DA0}"/>
              </a:ext>
            </a:extLst>
          </p:cNvPr>
          <p:cNvSpPr txBox="1">
            <a:spLocks/>
          </p:cNvSpPr>
          <p:nvPr/>
        </p:nvSpPr>
        <p:spPr>
          <a:xfrm>
            <a:off x="148728" y="136426"/>
            <a:ext cx="11894543" cy="539077"/>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ea typeface="Helvetica Neue" panose="02000503000000020004" pitchFamily="2" charset="0"/>
                <a:cs typeface="Arial" panose="020B0604020202020204" pitchFamily="34" charset="0"/>
              </a:rPr>
              <a:t>To be continued…</a:t>
            </a:r>
          </a:p>
        </p:txBody>
      </p:sp>
    </p:spTree>
    <p:extLst>
      <p:ext uri="{BB962C8B-B14F-4D97-AF65-F5344CB8AC3E}">
        <p14:creationId xmlns:p14="http://schemas.microsoft.com/office/powerpoint/2010/main" val="3490052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4FCE5-695D-3040-9C3B-B8BD1FEEB508}"/>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62AFE54F-69F9-588A-A61E-C99162CDEEF9}"/>
              </a:ext>
            </a:extLst>
          </p:cNvPr>
          <p:cNvSpPr txBox="1">
            <a:spLocks/>
          </p:cNvSpPr>
          <p:nvPr/>
        </p:nvSpPr>
        <p:spPr>
          <a:xfrm>
            <a:off x="148728" y="136426"/>
            <a:ext cx="11894543" cy="539077"/>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ea typeface="Helvetica Neue" panose="02000503000000020004" pitchFamily="2" charset="0"/>
                <a:cs typeface="Arial" panose="020B0604020202020204" pitchFamily="34" charset="0"/>
              </a:rPr>
              <a:t>La </a:t>
            </a:r>
            <a:r>
              <a:rPr lang="en-US" sz="2800" b="1" dirty="0" err="1">
                <a:latin typeface="Arial" panose="020B0604020202020204" pitchFamily="34" charset="0"/>
                <a:ea typeface="Helvetica Neue" panose="02000503000000020004" pitchFamily="2" charset="0"/>
                <a:cs typeface="Arial" panose="020B0604020202020204" pitchFamily="34" charset="0"/>
              </a:rPr>
              <a:t>polmonite</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fulminante</a:t>
            </a:r>
            <a:r>
              <a:rPr lang="en-US" sz="2800" b="1" dirty="0">
                <a:latin typeface="Arial" panose="020B0604020202020204" pitchFamily="34" charset="0"/>
                <a:ea typeface="Helvetica Neue" panose="02000503000000020004" pitchFamily="2" charset="0"/>
                <a:cs typeface="Arial" panose="020B0604020202020204" pitchFamily="34" charset="0"/>
              </a:rPr>
              <a:t>” non </a:t>
            </a:r>
            <a:r>
              <a:rPr lang="en-US" sz="2800" b="1" dirty="0" err="1">
                <a:latin typeface="Arial" panose="020B0604020202020204" pitchFamily="34" charset="0"/>
                <a:ea typeface="Helvetica Neue" panose="02000503000000020004" pitchFamily="2" charset="0"/>
                <a:cs typeface="Arial" panose="020B0604020202020204" pitchFamily="34" charset="0"/>
              </a:rPr>
              <a:t>esiste</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nelle</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linee</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guida</a:t>
            </a:r>
            <a:endParaRPr lang="en-US" sz="2800" b="1" dirty="0">
              <a:latin typeface="Arial" panose="020B0604020202020204" pitchFamily="34" charset="0"/>
              <a:ea typeface="Helvetica Neue" panose="02000503000000020004" pitchFamily="2" charset="0"/>
              <a:cs typeface="Arial" panose="020B0604020202020204" pitchFamily="34" charset="0"/>
            </a:endParaRPr>
          </a:p>
        </p:txBody>
      </p:sp>
      <p:pic>
        <p:nvPicPr>
          <p:cNvPr id="4" name="Immagine 3">
            <a:extLst>
              <a:ext uri="{FF2B5EF4-FFF2-40B4-BE49-F238E27FC236}">
                <a16:creationId xmlns:a16="http://schemas.microsoft.com/office/drawing/2014/main" id="{9BC5884C-99E2-A467-173F-1C4B83E37FD6}"/>
              </a:ext>
            </a:extLst>
          </p:cNvPr>
          <p:cNvPicPr>
            <a:picLocks noChangeAspect="1"/>
          </p:cNvPicPr>
          <p:nvPr/>
        </p:nvPicPr>
        <p:blipFill>
          <a:blip r:embed="rId3"/>
          <a:stretch>
            <a:fillRect/>
          </a:stretch>
        </p:blipFill>
        <p:spPr>
          <a:xfrm>
            <a:off x="136358" y="4375610"/>
            <a:ext cx="5752998" cy="2345964"/>
          </a:xfrm>
          <a:prstGeom prst="rect">
            <a:avLst/>
          </a:prstGeom>
        </p:spPr>
      </p:pic>
      <p:sp>
        <p:nvSpPr>
          <p:cNvPr id="5" name="CasellaDiTesto 4">
            <a:extLst>
              <a:ext uri="{FF2B5EF4-FFF2-40B4-BE49-F238E27FC236}">
                <a16:creationId xmlns:a16="http://schemas.microsoft.com/office/drawing/2014/main" id="{7AAC676D-EE2C-7ACB-E74B-14888B77C8D8}"/>
              </a:ext>
            </a:extLst>
          </p:cNvPr>
          <p:cNvSpPr txBox="1"/>
          <p:nvPr/>
        </p:nvSpPr>
        <p:spPr>
          <a:xfrm>
            <a:off x="148728" y="999933"/>
            <a:ext cx="11906914" cy="2964914"/>
          </a:xfrm>
          <a:prstGeom prst="rect">
            <a:avLst/>
          </a:prstGeom>
          <a:noFill/>
        </p:spPr>
        <p:txBody>
          <a:bodyPr wrap="square">
            <a:spAutoFit/>
          </a:bodyPr>
          <a:lstStyle/>
          <a:p>
            <a:pPr marL="285750" indent="-285750">
              <a:lnSpc>
                <a:spcPct val="150000"/>
              </a:lnSpc>
              <a:buFont typeface="Wingdings" pitchFamily="2" charset="2"/>
              <a:buChar char="q"/>
            </a:pPr>
            <a:r>
              <a:rPr lang="it-IT" b="1" u="sng" dirty="0">
                <a:solidFill>
                  <a:srgbClr val="C00000"/>
                </a:solidFill>
                <a:latin typeface="Avenir" panose="02000503020000020003" pitchFamily="2" charset="0"/>
              </a:rPr>
              <a:t>Severe CAP</a:t>
            </a:r>
            <a:r>
              <a:rPr lang="it-IT" b="1" dirty="0">
                <a:solidFill>
                  <a:srgbClr val="C00000"/>
                </a:solidFill>
                <a:latin typeface="Avenir" panose="02000503020000020003" pitchFamily="2" charset="0"/>
              </a:rPr>
              <a:t> </a:t>
            </a:r>
            <a:r>
              <a:rPr lang="it-IT" dirty="0">
                <a:solidFill>
                  <a:srgbClr val="C00000"/>
                </a:solidFill>
                <a:latin typeface="Avenir" panose="02000503020000020003" pitchFamily="2" charset="0"/>
              </a:rPr>
              <a:t>(</a:t>
            </a:r>
            <a:r>
              <a:rPr lang="it-IT" dirty="0" err="1">
                <a:solidFill>
                  <a:srgbClr val="C00000"/>
                </a:solidFill>
                <a:latin typeface="Avenir" panose="02000503020000020003" pitchFamily="2" charset="0"/>
              </a:rPr>
              <a:t>sCAP</a:t>
            </a:r>
            <a:r>
              <a:rPr lang="it-IT" dirty="0">
                <a:solidFill>
                  <a:srgbClr val="C00000"/>
                </a:solidFill>
                <a:latin typeface="Avenir" panose="02000503020000020003" pitchFamily="2" charset="0"/>
              </a:rPr>
              <a:t>) </a:t>
            </a:r>
            <a:r>
              <a:rPr lang="it-IT" dirty="0" err="1">
                <a:solidFill>
                  <a:srgbClr val="C00000"/>
                </a:solidFill>
                <a:latin typeface="Avenir" panose="02000503020000020003" pitchFamily="2" charset="0"/>
              </a:rPr>
              <a:t>is</a:t>
            </a:r>
            <a:r>
              <a:rPr lang="it-IT" dirty="0">
                <a:solidFill>
                  <a:srgbClr val="C00000"/>
                </a:solidFill>
                <a:latin typeface="Avenir" panose="02000503020000020003" pitchFamily="2" charset="0"/>
              </a:rPr>
              <a:t> </a:t>
            </a:r>
            <a:r>
              <a:rPr lang="it-IT" dirty="0" err="1">
                <a:solidFill>
                  <a:srgbClr val="C00000"/>
                </a:solidFill>
                <a:latin typeface="Avenir" panose="02000503020000020003" pitchFamily="2" charset="0"/>
              </a:rPr>
              <a:t>accepted</a:t>
            </a:r>
            <a:r>
              <a:rPr lang="it-IT" dirty="0">
                <a:solidFill>
                  <a:srgbClr val="C00000"/>
                </a:solidFill>
                <a:latin typeface="Avenir" panose="02000503020000020003" pitchFamily="2" charset="0"/>
              </a:rPr>
              <a:t> </a:t>
            </a:r>
            <a:r>
              <a:rPr lang="it-IT" dirty="0" err="1">
                <a:solidFill>
                  <a:srgbClr val="C00000"/>
                </a:solidFill>
                <a:latin typeface="Avenir" panose="02000503020000020003" pitchFamily="2" charset="0"/>
              </a:rPr>
              <a:t>terminology</a:t>
            </a:r>
            <a:r>
              <a:rPr lang="it-IT" dirty="0">
                <a:solidFill>
                  <a:srgbClr val="C00000"/>
                </a:solidFill>
                <a:latin typeface="Avenir" panose="02000503020000020003" pitchFamily="2" charset="0"/>
              </a:rPr>
              <a:t> </a:t>
            </a:r>
            <a:r>
              <a:rPr lang="it-IT" dirty="0" err="1">
                <a:solidFill>
                  <a:srgbClr val="C00000"/>
                </a:solidFill>
                <a:latin typeface="Avenir" panose="02000503020000020003" pitchFamily="2" charset="0"/>
              </a:rPr>
              <a:t>used</a:t>
            </a:r>
            <a:r>
              <a:rPr lang="it-IT" dirty="0">
                <a:solidFill>
                  <a:srgbClr val="C00000"/>
                </a:solidFill>
                <a:latin typeface="Avenir" panose="02000503020000020003" pitchFamily="2" charset="0"/>
              </a:rPr>
              <a:t> to </a:t>
            </a:r>
            <a:r>
              <a:rPr lang="it-IT" dirty="0" err="1">
                <a:solidFill>
                  <a:srgbClr val="C00000"/>
                </a:solidFill>
                <a:latin typeface="Avenir" panose="02000503020000020003" pitchFamily="2" charset="0"/>
              </a:rPr>
              <a:t>describe</a:t>
            </a:r>
            <a:r>
              <a:rPr lang="it-IT" dirty="0">
                <a:solidFill>
                  <a:srgbClr val="C00000"/>
                </a:solidFill>
                <a:latin typeface="Avenir" panose="02000503020000020003" pitchFamily="2" charset="0"/>
              </a:rPr>
              <a:t> ICU-</a:t>
            </a:r>
            <a:r>
              <a:rPr lang="it-IT" dirty="0" err="1">
                <a:solidFill>
                  <a:srgbClr val="C00000"/>
                </a:solidFill>
                <a:latin typeface="Avenir" panose="02000503020000020003" pitchFamily="2" charset="0"/>
              </a:rPr>
              <a:t>admitted</a:t>
            </a:r>
            <a:r>
              <a:rPr lang="it-IT" dirty="0">
                <a:solidFill>
                  <a:srgbClr val="C00000"/>
                </a:solidFill>
                <a:latin typeface="Avenir" panose="02000503020000020003" pitchFamily="2" charset="0"/>
              </a:rPr>
              <a:t> </a:t>
            </a:r>
            <a:r>
              <a:rPr lang="it-IT" dirty="0" err="1">
                <a:solidFill>
                  <a:srgbClr val="C00000"/>
                </a:solidFill>
                <a:latin typeface="Avenir" panose="02000503020000020003" pitchFamily="2" charset="0"/>
              </a:rPr>
              <a:t>patients</a:t>
            </a:r>
            <a:r>
              <a:rPr lang="it-IT" dirty="0">
                <a:solidFill>
                  <a:srgbClr val="C00000"/>
                </a:solidFill>
                <a:latin typeface="Avenir" panose="02000503020000020003" pitchFamily="2" charset="0"/>
              </a:rPr>
              <a:t> with CAP </a:t>
            </a:r>
            <a:r>
              <a:rPr lang="it-IT" dirty="0" err="1">
                <a:solidFill>
                  <a:srgbClr val="C00000"/>
                </a:solidFill>
                <a:latin typeface="Avenir" panose="02000503020000020003" pitchFamily="2" charset="0"/>
              </a:rPr>
              <a:t>as</a:t>
            </a:r>
            <a:r>
              <a:rPr lang="it-IT" dirty="0">
                <a:solidFill>
                  <a:srgbClr val="C00000"/>
                </a:solidFill>
                <a:latin typeface="Avenir" panose="02000503020000020003" pitchFamily="2" charset="0"/>
              </a:rPr>
              <a:t> </a:t>
            </a:r>
            <a:r>
              <a:rPr lang="it-IT" dirty="0" err="1">
                <a:solidFill>
                  <a:srgbClr val="C00000"/>
                </a:solidFill>
                <a:latin typeface="Avenir" panose="02000503020000020003" pitchFamily="2" charset="0"/>
              </a:rPr>
              <a:t>they</a:t>
            </a:r>
            <a:r>
              <a:rPr lang="it-IT" dirty="0">
                <a:solidFill>
                  <a:srgbClr val="C00000"/>
                </a:solidFill>
                <a:latin typeface="Avenir" panose="02000503020000020003" pitchFamily="2" charset="0"/>
              </a:rPr>
              <a:t> </a:t>
            </a:r>
            <a:r>
              <a:rPr lang="it-IT" dirty="0" err="1">
                <a:solidFill>
                  <a:srgbClr val="C00000"/>
                </a:solidFill>
                <a:latin typeface="Avenir" panose="02000503020000020003" pitchFamily="2" charset="0"/>
              </a:rPr>
              <a:t>might</a:t>
            </a:r>
            <a:r>
              <a:rPr lang="it-IT" dirty="0">
                <a:solidFill>
                  <a:srgbClr val="C00000"/>
                </a:solidFill>
                <a:latin typeface="Avenir" panose="02000503020000020003" pitchFamily="2" charset="0"/>
              </a:rPr>
              <a:t> </a:t>
            </a:r>
            <a:r>
              <a:rPr lang="it-IT" dirty="0" err="1">
                <a:solidFill>
                  <a:srgbClr val="C00000"/>
                </a:solidFill>
                <a:latin typeface="Avenir" panose="02000503020000020003" pitchFamily="2" charset="0"/>
              </a:rPr>
              <a:t>require</a:t>
            </a:r>
            <a:r>
              <a:rPr lang="it-IT" dirty="0">
                <a:solidFill>
                  <a:srgbClr val="C00000"/>
                </a:solidFill>
                <a:latin typeface="Avenir" panose="02000503020000020003" pitchFamily="2" charset="0"/>
              </a:rPr>
              <a:t> </a:t>
            </a:r>
            <a:r>
              <a:rPr lang="it-IT" dirty="0" err="1">
                <a:solidFill>
                  <a:srgbClr val="C00000"/>
                </a:solidFill>
                <a:latin typeface="Avenir" panose="02000503020000020003" pitchFamily="2" charset="0"/>
              </a:rPr>
              <a:t>organ</a:t>
            </a:r>
            <a:r>
              <a:rPr lang="it-IT" dirty="0">
                <a:solidFill>
                  <a:srgbClr val="C00000"/>
                </a:solidFill>
                <a:latin typeface="Avenir" panose="02000503020000020003" pitchFamily="2" charset="0"/>
              </a:rPr>
              <a:t> support. </a:t>
            </a:r>
            <a:endParaRPr lang="it-IT" dirty="0">
              <a:solidFill>
                <a:srgbClr val="C00000"/>
              </a:solidFill>
            </a:endParaRPr>
          </a:p>
          <a:p>
            <a:pPr marL="285750" indent="-285750">
              <a:lnSpc>
                <a:spcPct val="150000"/>
              </a:lnSpc>
              <a:buFont typeface="Wingdings" pitchFamily="2" charset="2"/>
              <a:buChar char="q"/>
            </a:pPr>
            <a:endParaRPr lang="it-IT" b="0" i="0" dirty="0">
              <a:solidFill>
                <a:srgbClr val="000000"/>
              </a:solidFill>
              <a:effectLst/>
              <a:latin typeface="Avenir" panose="02000503020000020003" pitchFamily="2" charset="0"/>
            </a:endParaRPr>
          </a:p>
          <a:p>
            <a:pPr marL="285750" indent="-285750">
              <a:lnSpc>
                <a:spcPct val="150000"/>
              </a:lnSpc>
              <a:buFont typeface="Wingdings" pitchFamily="2" charset="2"/>
              <a:buChar char="q"/>
            </a:pPr>
            <a:r>
              <a:rPr lang="it-IT" dirty="0"/>
              <a:t>~</a:t>
            </a:r>
            <a:r>
              <a:rPr lang="it-IT" b="0" i="0" dirty="0">
                <a:solidFill>
                  <a:srgbClr val="000000"/>
                </a:solidFill>
                <a:effectLst/>
                <a:latin typeface="Avenir" panose="02000503020000020003" pitchFamily="2" charset="0"/>
              </a:rPr>
              <a:t> 40% of </a:t>
            </a:r>
            <a:r>
              <a:rPr lang="it-IT" b="0" i="0" dirty="0" err="1">
                <a:solidFill>
                  <a:srgbClr val="000000"/>
                </a:solidFill>
                <a:effectLst/>
                <a:latin typeface="Avenir" panose="02000503020000020003" pitchFamily="2" charset="0"/>
              </a:rPr>
              <a:t>patients</a:t>
            </a:r>
            <a:r>
              <a:rPr lang="it-IT" b="0" i="0" dirty="0">
                <a:solidFill>
                  <a:srgbClr val="000000"/>
                </a:solidFill>
                <a:effectLst/>
                <a:latin typeface="Avenir" panose="02000503020000020003" pitchFamily="2" charset="0"/>
              </a:rPr>
              <a:t> with CAP </a:t>
            </a:r>
            <a:r>
              <a:rPr lang="it-IT" b="0" i="0" dirty="0" err="1">
                <a:solidFill>
                  <a:srgbClr val="000000"/>
                </a:solidFill>
                <a:effectLst/>
                <a:latin typeface="Avenir" panose="02000503020000020003" pitchFamily="2" charset="0"/>
              </a:rPr>
              <a:t>will</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require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hospitalisation</a:t>
            </a:r>
            <a:r>
              <a:rPr lang="it-IT" b="0" i="0" dirty="0">
                <a:solidFill>
                  <a:srgbClr val="000000"/>
                </a:solidFill>
                <a:effectLst/>
                <a:latin typeface="Avenir" panose="02000503020000020003" pitchFamily="2" charset="0"/>
              </a:rPr>
              <a:t>, and 5% of </a:t>
            </a:r>
            <a:r>
              <a:rPr lang="it-IT" b="0" i="0" dirty="0" err="1">
                <a:solidFill>
                  <a:srgbClr val="000000"/>
                </a:solidFill>
                <a:effectLst/>
                <a:latin typeface="Avenir" panose="02000503020000020003" pitchFamily="2" charset="0"/>
              </a:rPr>
              <a:t>these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patients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will</a:t>
            </a:r>
            <a:r>
              <a:rPr lang="it-IT" b="0" i="0" dirty="0">
                <a:solidFill>
                  <a:srgbClr val="000000"/>
                </a:solidFill>
                <a:effectLst/>
                <a:latin typeface="Avenir" panose="02000503020000020003" pitchFamily="2" charset="0"/>
              </a:rPr>
              <a:t> be </a:t>
            </a:r>
            <a:r>
              <a:rPr lang="it-IT" b="0" i="0" dirty="0" err="1">
                <a:solidFill>
                  <a:srgbClr val="000000"/>
                </a:solidFill>
                <a:effectLst/>
                <a:latin typeface="Avenir" panose="02000503020000020003" pitchFamily="2" charset="0"/>
              </a:rPr>
              <a:t>admitted</a:t>
            </a:r>
            <a:r>
              <a:rPr lang="it-IT" b="0" i="0" dirty="0">
                <a:solidFill>
                  <a:srgbClr val="000000"/>
                </a:solidFill>
                <a:effectLst/>
                <a:latin typeface="Avenir" panose="02000503020000020003" pitchFamily="2" charset="0"/>
              </a:rPr>
              <a:t> to the intensive care </a:t>
            </a:r>
            <a:r>
              <a:rPr lang="it-IT" b="0" i="0" dirty="0" err="1">
                <a:solidFill>
                  <a:srgbClr val="000000"/>
                </a:solidFill>
                <a:effectLst/>
                <a:latin typeface="Avenir" panose="02000503020000020003" pitchFamily="2" charset="0"/>
              </a:rPr>
              <a:t>unit</a:t>
            </a:r>
            <a:r>
              <a:rPr lang="it-IT" b="0" i="0" dirty="0">
                <a:solidFill>
                  <a:srgbClr val="000000"/>
                </a:solidFill>
                <a:effectLst/>
                <a:latin typeface="Avenir" panose="02000503020000020003" pitchFamily="2" charset="0"/>
              </a:rPr>
              <a:t> (ICU), </a:t>
            </a:r>
            <a:r>
              <a:rPr lang="it-IT" b="0" i="0" dirty="0" err="1">
                <a:solidFill>
                  <a:srgbClr val="000000"/>
                </a:solidFill>
                <a:effectLst/>
                <a:latin typeface="Avenir" panose="02000503020000020003" pitchFamily="2" charset="0"/>
              </a:rPr>
              <a:t>primarily</a:t>
            </a:r>
            <a:r>
              <a:rPr lang="it-IT" b="0" i="0" dirty="0">
                <a:solidFill>
                  <a:srgbClr val="000000"/>
                </a:solidFill>
                <a:effectLst/>
                <a:latin typeface="Avenir" panose="02000503020000020003" pitchFamily="2" charset="0"/>
              </a:rPr>
              <a:t> due to shock or the </a:t>
            </a:r>
            <a:r>
              <a:rPr lang="it-IT" b="0" i="0" dirty="0" err="1">
                <a:solidFill>
                  <a:srgbClr val="000000"/>
                </a:solidFill>
                <a:effectLst/>
                <a:latin typeface="Avenir" panose="02000503020000020003" pitchFamily="2" charset="0"/>
              </a:rPr>
              <a:t>need</a:t>
            </a:r>
            <a:r>
              <a:rPr lang="it-IT" b="0" i="0" dirty="0">
                <a:solidFill>
                  <a:srgbClr val="000000"/>
                </a:solidFill>
                <a:effectLst/>
                <a:latin typeface="Avenir" panose="02000503020000020003" pitchFamily="2" charset="0"/>
              </a:rPr>
              <a:t> for invasive or non-invasive </a:t>
            </a:r>
            <a:r>
              <a:rPr lang="it-IT" b="0" i="0" dirty="0" err="1">
                <a:solidFill>
                  <a:srgbClr val="000000"/>
                </a:solidFill>
                <a:effectLst/>
                <a:latin typeface="Avenir" panose="02000503020000020003" pitchFamily="2" charset="0"/>
              </a:rPr>
              <a:t>mechanical</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ventilation</a:t>
            </a:r>
            <a:r>
              <a:rPr lang="it-IT" dirty="0">
                <a:solidFill>
                  <a:srgbClr val="000000"/>
                </a:solidFill>
                <a:latin typeface="Avenir" panose="02000503020000020003" pitchFamily="2" charset="0"/>
              </a:rPr>
              <a:t>.</a:t>
            </a:r>
          </a:p>
          <a:p>
            <a:pPr marL="285750" indent="-285750">
              <a:lnSpc>
                <a:spcPct val="150000"/>
              </a:lnSpc>
              <a:buFont typeface="Wingdings" pitchFamily="2" charset="2"/>
              <a:buChar char="q"/>
            </a:pPr>
            <a:endParaRPr lang="it-IT" b="0" i="0" dirty="0">
              <a:solidFill>
                <a:srgbClr val="000000"/>
              </a:solidFill>
              <a:effectLst/>
              <a:latin typeface="Avenir" panose="02000503020000020003" pitchFamily="2" charset="0"/>
            </a:endParaRPr>
          </a:p>
          <a:p>
            <a:pPr marL="285750" indent="-285750">
              <a:lnSpc>
                <a:spcPct val="150000"/>
              </a:lnSpc>
              <a:buFont typeface="Wingdings" pitchFamily="2" charset="2"/>
              <a:buChar char="q"/>
            </a:pPr>
            <a:r>
              <a:rPr lang="it-IT" dirty="0" err="1">
                <a:solidFill>
                  <a:srgbClr val="000000"/>
                </a:solidFill>
                <a:latin typeface="Avenir" panose="02000503020000020003" pitchFamily="2" charset="0"/>
              </a:rPr>
              <a:t>Mortality</a:t>
            </a:r>
            <a:r>
              <a:rPr lang="it-IT" dirty="0">
                <a:solidFill>
                  <a:srgbClr val="000000"/>
                </a:solidFill>
                <a:latin typeface="Avenir" panose="02000503020000020003" pitchFamily="2" charset="0"/>
              </a:rPr>
              <a:t> +22% </a:t>
            </a:r>
            <a:r>
              <a:rPr lang="it-IT" dirty="0" err="1">
                <a:solidFill>
                  <a:srgbClr val="000000"/>
                </a:solidFill>
                <a:latin typeface="Avenir" panose="02000503020000020003" pitchFamily="2" charset="0"/>
              </a:rPr>
              <a:t>if</a:t>
            </a:r>
            <a:r>
              <a:rPr lang="it-IT" dirty="0">
                <a:solidFill>
                  <a:srgbClr val="000000"/>
                </a:solidFill>
                <a:latin typeface="Avenir" panose="02000503020000020003" pitchFamily="2" charset="0"/>
              </a:rPr>
              <a:t> shock </a:t>
            </a:r>
            <a:r>
              <a:rPr lang="it-IT" dirty="0" err="1">
                <a:solidFill>
                  <a:srgbClr val="000000"/>
                </a:solidFill>
                <a:latin typeface="Avenir" panose="02000503020000020003" pitchFamily="2" charset="0"/>
              </a:rPr>
              <a:t>is</a:t>
            </a:r>
            <a:r>
              <a:rPr lang="it-IT" dirty="0">
                <a:solidFill>
                  <a:srgbClr val="000000"/>
                </a:solidFill>
                <a:latin typeface="Avenir" panose="02000503020000020003" pitchFamily="2" charset="0"/>
              </a:rPr>
              <a:t> </a:t>
            </a:r>
            <a:r>
              <a:rPr lang="it-IT" dirty="0" err="1">
                <a:solidFill>
                  <a:srgbClr val="000000"/>
                </a:solidFill>
                <a:latin typeface="Avenir" panose="02000503020000020003" pitchFamily="2" charset="0"/>
              </a:rPr>
              <a:t>present</a:t>
            </a:r>
            <a:r>
              <a:rPr lang="it-IT" dirty="0">
                <a:solidFill>
                  <a:srgbClr val="000000"/>
                </a:solidFill>
                <a:latin typeface="Avenir" panose="02000503020000020003" pitchFamily="2" charset="0"/>
              </a:rPr>
              <a:t>, +25% </a:t>
            </a:r>
            <a:r>
              <a:rPr lang="it-IT" dirty="0" err="1">
                <a:solidFill>
                  <a:srgbClr val="000000"/>
                </a:solidFill>
                <a:latin typeface="Avenir" panose="02000503020000020003" pitchFamily="2" charset="0"/>
              </a:rPr>
              <a:t>if</a:t>
            </a:r>
            <a:r>
              <a:rPr lang="it-IT" dirty="0">
                <a:solidFill>
                  <a:srgbClr val="000000"/>
                </a:solidFill>
                <a:latin typeface="Avenir" panose="02000503020000020003" pitchFamily="2" charset="0"/>
              </a:rPr>
              <a:t> invasive </a:t>
            </a:r>
            <a:r>
              <a:rPr lang="it-IT" dirty="0" err="1">
                <a:solidFill>
                  <a:srgbClr val="000000"/>
                </a:solidFill>
                <a:latin typeface="Avenir" panose="02000503020000020003" pitchFamily="2" charset="0"/>
              </a:rPr>
              <a:t>mechanical</a:t>
            </a:r>
            <a:r>
              <a:rPr lang="it-IT" dirty="0">
                <a:solidFill>
                  <a:srgbClr val="000000"/>
                </a:solidFill>
                <a:latin typeface="Avenir" panose="02000503020000020003" pitchFamily="2" charset="0"/>
              </a:rPr>
              <a:t> </a:t>
            </a:r>
            <a:r>
              <a:rPr lang="it-IT" dirty="0" err="1">
                <a:solidFill>
                  <a:srgbClr val="000000"/>
                </a:solidFill>
                <a:latin typeface="Avenir" panose="02000503020000020003" pitchFamily="2" charset="0"/>
              </a:rPr>
              <a:t>ventilation</a:t>
            </a:r>
            <a:r>
              <a:rPr lang="it-IT" dirty="0">
                <a:solidFill>
                  <a:srgbClr val="000000"/>
                </a:solidFill>
                <a:latin typeface="Avenir" panose="02000503020000020003" pitchFamily="2" charset="0"/>
              </a:rPr>
              <a:t> </a:t>
            </a:r>
            <a:r>
              <a:rPr lang="it-IT" dirty="0" err="1">
                <a:solidFill>
                  <a:srgbClr val="000000"/>
                </a:solidFill>
                <a:latin typeface="Avenir" panose="02000503020000020003" pitchFamily="2" charset="0"/>
              </a:rPr>
              <a:t>is</a:t>
            </a:r>
            <a:r>
              <a:rPr lang="it-IT" dirty="0">
                <a:solidFill>
                  <a:srgbClr val="000000"/>
                </a:solidFill>
                <a:latin typeface="Avenir" panose="02000503020000020003" pitchFamily="2" charset="0"/>
              </a:rPr>
              <a:t> </a:t>
            </a:r>
            <a:r>
              <a:rPr lang="it-IT" dirty="0" err="1">
                <a:solidFill>
                  <a:srgbClr val="000000"/>
                </a:solidFill>
                <a:latin typeface="Avenir" panose="02000503020000020003" pitchFamily="2" charset="0"/>
              </a:rPr>
              <a:t>required</a:t>
            </a:r>
            <a:r>
              <a:rPr lang="it-IT" dirty="0">
                <a:solidFill>
                  <a:srgbClr val="000000"/>
                </a:solidFill>
                <a:latin typeface="Avenir" panose="02000503020000020003" pitchFamily="2" charset="0"/>
              </a:rPr>
              <a:t>, +30% </a:t>
            </a:r>
            <a:r>
              <a:rPr lang="it-IT" dirty="0" err="1">
                <a:solidFill>
                  <a:srgbClr val="000000"/>
                </a:solidFill>
                <a:latin typeface="Avenir" panose="02000503020000020003" pitchFamily="2" charset="0"/>
              </a:rPr>
              <a:t>if</a:t>
            </a:r>
            <a:r>
              <a:rPr lang="it-IT" dirty="0">
                <a:solidFill>
                  <a:srgbClr val="000000"/>
                </a:solidFill>
                <a:latin typeface="Avenir" panose="02000503020000020003" pitchFamily="2" charset="0"/>
              </a:rPr>
              <a:t> </a:t>
            </a:r>
            <a:r>
              <a:rPr lang="it-IT" dirty="0" err="1">
                <a:solidFill>
                  <a:srgbClr val="000000"/>
                </a:solidFill>
                <a:latin typeface="Avenir" panose="02000503020000020003" pitchFamily="2" charset="0"/>
              </a:rPr>
              <a:t>both</a:t>
            </a:r>
            <a:r>
              <a:rPr lang="it-IT" dirty="0">
                <a:solidFill>
                  <a:srgbClr val="000000"/>
                </a:solidFill>
                <a:latin typeface="Avenir" panose="02000503020000020003" pitchFamily="2" charset="0"/>
              </a:rPr>
              <a:t> </a:t>
            </a:r>
            <a:r>
              <a:rPr lang="it-IT" dirty="0" err="1">
                <a:solidFill>
                  <a:srgbClr val="000000"/>
                </a:solidFill>
                <a:latin typeface="Avenir" panose="02000503020000020003" pitchFamily="2" charset="0"/>
              </a:rPr>
              <a:t>conditions</a:t>
            </a:r>
            <a:endParaRPr lang="it-IT" dirty="0">
              <a:solidFill>
                <a:srgbClr val="000000"/>
              </a:solidFill>
              <a:latin typeface="Avenir" panose="02000503020000020003" pitchFamily="2" charset="0"/>
            </a:endParaRPr>
          </a:p>
        </p:txBody>
      </p:sp>
      <p:pic>
        <p:nvPicPr>
          <p:cNvPr id="7" name="Immagine 6">
            <a:extLst>
              <a:ext uri="{FF2B5EF4-FFF2-40B4-BE49-F238E27FC236}">
                <a16:creationId xmlns:a16="http://schemas.microsoft.com/office/drawing/2014/main" id="{5CC83059-E151-ED82-034E-AC0FEF64F685}"/>
              </a:ext>
            </a:extLst>
          </p:cNvPr>
          <p:cNvPicPr>
            <a:picLocks noChangeAspect="1"/>
          </p:cNvPicPr>
          <p:nvPr/>
        </p:nvPicPr>
        <p:blipFill>
          <a:blip r:embed="rId4"/>
          <a:stretch>
            <a:fillRect/>
          </a:stretch>
        </p:blipFill>
        <p:spPr>
          <a:xfrm>
            <a:off x="6096000" y="4274701"/>
            <a:ext cx="6018510" cy="2549291"/>
          </a:xfrm>
          <a:prstGeom prst="rect">
            <a:avLst/>
          </a:prstGeom>
        </p:spPr>
      </p:pic>
    </p:spTree>
    <p:extLst>
      <p:ext uri="{BB962C8B-B14F-4D97-AF65-F5344CB8AC3E}">
        <p14:creationId xmlns:p14="http://schemas.microsoft.com/office/powerpoint/2010/main" val="2614690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0F289-0E60-495F-94E2-F65AF42491CF}"/>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2DFD295C-AEA7-42F8-6B74-3C71F9B68964}"/>
              </a:ext>
            </a:extLst>
          </p:cNvPr>
          <p:cNvPicPr/>
          <p:nvPr/>
        </p:nvPicPr>
        <p:blipFill rotWithShape="1">
          <a:blip r:embed="rId7">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3" name="Immagine 2" descr="Immagine che contiene verde, cibo, parcheggiato&#10;&#10;Descrizione generata automaticamente">
            <a:extLst>
              <a:ext uri="{FF2B5EF4-FFF2-40B4-BE49-F238E27FC236}">
                <a16:creationId xmlns:a16="http://schemas.microsoft.com/office/drawing/2014/main" id="{D0B64B57-DF06-0306-EC52-D33B747D29EB}"/>
              </a:ext>
            </a:extLst>
          </p:cNvPr>
          <p:cNvPicPr>
            <a:picLocks noChangeAspect="1"/>
          </p:cNvPicPr>
          <p:nvPr/>
        </p:nvPicPr>
        <p:blipFill>
          <a:blip r:embed="rId8"/>
          <a:stretch>
            <a:fillRect/>
          </a:stretch>
        </p:blipFill>
        <p:spPr>
          <a:xfrm>
            <a:off x="9684224" y="6314049"/>
            <a:ext cx="1145573" cy="477322"/>
          </a:xfrm>
          <a:prstGeom prst="rect">
            <a:avLst/>
          </a:prstGeom>
        </p:spPr>
      </p:pic>
      <p:pic>
        <p:nvPicPr>
          <p:cNvPr id="5" name="Immagine 4">
            <a:extLst>
              <a:ext uri="{FF2B5EF4-FFF2-40B4-BE49-F238E27FC236}">
                <a16:creationId xmlns:a16="http://schemas.microsoft.com/office/drawing/2014/main" id="{D13384D0-E49D-C1AA-C3BD-7912762E3B77}"/>
              </a:ext>
            </a:extLst>
          </p:cNvPr>
          <p:cNvPicPr>
            <a:picLocks noChangeAspect="1"/>
          </p:cNvPicPr>
          <p:nvPr/>
        </p:nvPicPr>
        <p:blipFill rotWithShape="1">
          <a:blip r:embed="rId9"/>
          <a:srcRect l="-1" t="30458" r="72824" b="24530"/>
          <a:stretch/>
        </p:blipFill>
        <p:spPr>
          <a:xfrm>
            <a:off x="6972819" y="6325307"/>
            <a:ext cx="2572706" cy="466064"/>
          </a:xfrm>
          <a:prstGeom prst="rect">
            <a:avLst/>
          </a:prstGeom>
        </p:spPr>
      </p:pic>
      <p:pic>
        <p:nvPicPr>
          <p:cNvPr id="9" name="TC2.m4v">
            <a:hlinkClick r:id="" action="ppaction://media"/>
            <a:extLst>
              <a:ext uri="{FF2B5EF4-FFF2-40B4-BE49-F238E27FC236}">
                <a16:creationId xmlns:a16="http://schemas.microsoft.com/office/drawing/2014/main" id="{A9480222-0ABF-79F8-D93F-2BB403A22FB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190736" y="1012740"/>
            <a:ext cx="4777512" cy="4777512"/>
          </a:xfrm>
          <a:prstGeom prst="rect">
            <a:avLst/>
          </a:prstGeom>
        </p:spPr>
      </p:pic>
      <p:sp>
        <p:nvSpPr>
          <p:cNvPr id="10" name="CasellaDiTesto 9">
            <a:extLst>
              <a:ext uri="{FF2B5EF4-FFF2-40B4-BE49-F238E27FC236}">
                <a16:creationId xmlns:a16="http://schemas.microsoft.com/office/drawing/2014/main" id="{69021BC0-D6FD-77FC-37D6-FD2F66A679B3}"/>
              </a:ext>
            </a:extLst>
          </p:cNvPr>
          <p:cNvSpPr txBox="1"/>
          <p:nvPr/>
        </p:nvSpPr>
        <p:spPr>
          <a:xfrm>
            <a:off x="2943096" y="5833486"/>
            <a:ext cx="1338828" cy="369332"/>
          </a:xfrm>
          <a:prstGeom prst="rect">
            <a:avLst/>
          </a:prstGeom>
          <a:noFill/>
        </p:spPr>
        <p:txBody>
          <a:bodyPr wrap="none" rtlCol="0">
            <a:spAutoFit/>
          </a:bodyPr>
          <a:lstStyle/>
          <a:p>
            <a:pPr algn="ctr"/>
            <a:r>
              <a:rPr lang="it-IT" b="1" dirty="0">
                <a:solidFill>
                  <a:srgbClr val="C00000"/>
                </a:solidFill>
                <a:latin typeface="Arial" panose="020B0604020202020204" pitchFamily="34" charset="0"/>
                <a:cs typeface="Arial" panose="020B0604020202020204" pitchFamily="34" charset="0"/>
              </a:rPr>
              <a:t>12/08/2025</a:t>
            </a:r>
          </a:p>
        </p:txBody>
      </p:sp>
      <p:sp>
        <p:nvSpPr>
          <p:cNvPr id="11" name="CasellaDiTesto 10">
            <a:extLst>
              <a:ext uri="{FF2B5EF4-FFF2-40B4-BE49-F238E27FC236}">
                <a16:creationId xmlns:a16="http://schemas.microsoft.com/office/drawing/2014/main" id="{F1EFE259-6C76-0B65-A8EB-10BAFA44931E}"/>
              </a:ext>
            </a:extLst>
          </p:cNvPr>
          <p:cNvSpPr txBox="1"/>
          <p:nvPr/>
        </p:nvSpPr>
        <p:spPr>
          <a:xfrm>
            <a:off x="7910077" y="5833486"/>
            <a:ext cx="1338828" cy="369332"/>
          </a:xfrm>
          <a:prstGeom prst="rect">
            <a:avLst/>
          </a:prstGeom>
          <a:noFill/>
        </p:spPr>
        <p:txBody>
          <a:bodyPr wrap="none" rtlCol="0">
            <a:spAutoFit/>
          </a:bodyPr>
          <a:lstStyle/>
          <a:p>
            <a:pPr algn="ctr"/>
            <a:r>
              <a:rPr lang="it-IT" b="1" dirty="0">
                <a:solidFill>
                  <a:srgbClr val="C00000"/>
                </a:solidFill>
                <a:latin typeface="Arial" panose="020B0604020202020204" pitchFamily="34" charset="0"/>
                <a:cs typeface="Arial" panose="020B0604020202020204" pitchFamily="34" charset="0"/>
              </a:rPr>
              <a:t>13/08/2025</a:t>
            </a:r>
          </a:p>
        </p:txBody>
      </p:sp>
      <p:pic>
        <p:nvPicPr>
          <p:cNvPr id="7" name="TC1 velocizzata mp4.m4v">
            <a:hlinkClick r:id="" action="ppaction://media"/>
            <a:extLst>
              <a:ext uri="{FF2B5EF4-FFF2-40B4-BE49-F238E27FC236}">
                <a16:creationId xmlns:a16="http://schemas.microsoft.com/office/drawing/2014/main" id="{29AA80F4-5762-AC71-AFEC-ECEB2B56F330}"/>
              </a:ext>
            </a:extLst>
          </p:cNvPr>
          <p:cNvPicPr>
            <a:picLocks noChangeAspect="1"/>
          </p:cNvPicPr>
          <p:nvPr>
            <a:videoFile r:link="rId4"/>
            <p:extLst>
              <p:ext uri="{DAA4B4D4-6D71-4841-9C94-3DE7FCFB9230}">
                <p14:media xmlns:p14="http://schemas.microsoft.com/office/powerpoint/2010/main" r:embed="rId3"/>
              </p:ext>
            </p:extLst>
          </p:nvPr>
        </p:nvPicPr>
        <p:blipFill>
          <a:blip r:embed="rId11"/>
          <a:srcRect l="21706" r="21510"/>
          <a:stretch/>
        </p:blipFill>
        <p:spPr>
          <a:xfrm>
            <a:off x="1178392" y="1012740"/>
            <a:ext cx="4822873" cy="4777512"/>
          </a:xfrm>
          <a:prstGeom prst="rect">
            <a:avLst/>
          </a:prstGeom>
        </p:spPr>
      </p:pic>
      <p:sp>
        <p:nvSpPr>
          <p:cNvPr id="4" name="Title 1">
            <a:extLst>
              <a:ext uri="{FF2B5EF4-FFF2-40B4-BE49-F238E27FC236}">
                <a16:creationId xmlns:a16="http://schemas.microsoft.com/office/drawing/2014/main" id="{6089DDBA-ED9C-2EAE-D5B3-67A483EA1BEC}"/>
              </a:ext>
            </a:extLst>
          </p:cNvPr>
          <p:cNvSpPr txBox="1">
            <a:spLocks/>
          </p:cNvSpPr>
          <p:nvPr/>
        </p:nvSpPr>
        <p:spPr>
          <a:xfrm>
            <a:off x="148728" y="136426"/>
            <a:ext cx="11894543" cy="539077"/>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ea typeface="Helvetica Neue" panose="02000503000000020004" pitchFamily="2" charset="0"/>
                <a:cs typeface="Arial" panose="020B0604020202020204" pitchFamily="34" charset="0"/>
              </a:rPr>
              <a:t>…ma </a:t>
            </a:r>
            <a:r>
              <a:rPr lang="en-US" sz="2800" b="1" dirty="0" err="1">
                <a:latin typeface="Arial" panose="020B0604020202020204" pitchFamily="34" charset="0"/>
                <a:ea typeface="Helvetica Neue" panose="02000503000000020004" pitchFamily="2" charset="0"/>
                <a:cs typeface="Arial" panose="020B0604020202020204" pitchFamily="34" charset="0"/>
              </a:rPr>
              <a:t>esiste</a:t>
            </a:r>
            <a:r>
              <a:rPr lang="en-US" sz="2800" b="1" dirty="0">
                <a:latin typeface="Arial" panose="020B0604020202020204" pitchFamily="34" charset="0"/>
                <a:ea typeface="Helvetica Neue" panose="02000503000000020004" pitchFamily="2" charset="0"/>
                <a:cs typeface="Arial" panose="020B0604020202020204" pitchFamily="34" charset="0"/>
              </a:rPr>
              <a:t> in “real life”</a:t>
            </a:r>
          </a:p>
        </p:txBody>
      </p:sp>
    </p:spTree>
    <p:extLst>
      <p:ext uri="{BB962C8B-B14F-4D97-AF65-F5344CB8AC3E}">
        <p14:creationId xmlns:p14="http://schemas.microsoft.com/office/powerpoint/2010/main" val="140636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0" fill="hold"/>
                                        <p:tgtEl>
                                          <p:spTgt spid="7"/>
                                        </p:tgtEl>
                                      </p:cBhvr>
                                    </p:cmd>
                                  </p:childTnLst>
                                </p:cTn>
                              </p:par>
                              <p:par>
                                <p:cTn id="7" presetID="1" presetClass="mediacall" presetSubtype="0" fill="hold" nodeType="withEffect">
                                  <p:stCondLst>
                                    <p:cond delay="0"/>
                                  </p:stCondLst>
                                  <p:childTnLst>
                                    <p:cmd type="call" cmd="playFrom(0.0)">
                                      <p:cBhvr>
                                        <p:cTn id="8" dur="138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0" fill="hold" display="0">
                  <p:stCondLst>
                    <p:cond delay="indefinite"/>
                  </p:stCondLst>
                </p:cTn>
                <p:tgtEl>
                  <p:spTgt spid="9"/>
                </p:tgtEl>
              </p:cMediaNode>
            </p:video>
            <p:video>
              <p:cMediaNode vol="80000">
                <p:cTn id="10" repeatCount="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F5F8DA0-EA5F-5E94-312B-06D29EA49167}"/>
              </a:ext>
            </a:extLst>
          </p:cNvPr>
          <p:cNvPicPr>
            <a:picLocks noChangeAspect="1"/>
          </p:cNvPicPr>
          <p:nvPr/>
        </p:nvPicPr>
        <p:blipFill>
          <a:blip r:embed="rId3"/>
          <a:stretch>
            <a:fillRect/>
          </a:stretch>
        </p:blipFill>
        <p:spPr>
          <a:xfrm>
            <a:off x="28386" y="1"/>
            <a:ext cx="4142033" cy="3060779"/>
          </a:xfrm>
          <a:prstGeom prst="rect">
            <a:avLst/>
          </a:prstGeom>
        </p:spPr>
      </p:pic>
      <p:pic>
        <p:nvPicPr>
          <p:cNvPr id="9" name="Immagine 8">
            <a:extLst>
              <a:ext uri="{FF2B5EF4-FFF2-40B4-BE49-F238E27FC236}">
                <a16:creationId xmlns:a16="http://schemas.microsoft.com/office/drawing/2014/main" id="{F4907A14-1EFE-804F-D34D-0E802FBE4333}"/>
              </a:ext>
            </a:extLst>
          </p:cNvPr>
          <p:cNvPicPr>
            <a:picLocks noChangeAspect="1"/>
          </p:cNvPicPr>
          <p:nvPr/>
        </p:nvPicPr>
        <p:blipFill>
          <a:blip r:embed="rId4"/>
          <a:stretch>
            <a:fillRect/>
          </a:stretch>
        </p:blipFill>
        <p:spPr>
          <a:xfrm>
            <a:off x="28386" y="3137904"/>
            <a:ext cx="4882999" cy="3679250"/>
          </a:xfrm>
          <a:prstGeom prst="rect">
            <a:avLst/>
          </a:prstGeom>
        </p:spPr>
      </p:pic>
      <p:pic>
        <p:nvPicPr>
          <p:cNvPr id="10" name="Immagine 9">
            <a:extLst>
              <a:ext uri="{FF2B5EF4-FFF2-40B4-BE49-F238E27FC236}">
                <a16:creationId xmlns:a16="http://schemas.microsoft.com/office/drawing/2014/main" id="{1BA9F522-3775-8B13-3EFB-C9A2B3E6F78B}"/>
              </a:ext>
            </a:extLst>
          </p:cNvPr>
          <p:cNvPicPr>
            <a:picLocks noChangeAspect="1"/>
          </p:cNvPicPr>
          <p:nvPr/>
        </p:nvPicPr>
        <p:blipFill>
          <a:blip r:embed="rId5"/>
          <a:stretch>
            <a:fillRect/>
          </a:stretch>
        </p:blipFill>
        <p:spPr>
          <a:xfrm>
            <a:off x="6582271" y="109102"/>
            <a:ext cx="5581343" cy="2308417"/>
          </a:xfrm>
          <a:prstGeom prst="rect">
            <a:avLst/>
          </a:prstGeom>
        </p:spPr>
      </p:pic>
      <p:pic>
        <p:nvPicPr>
          <p:cNvPr id="6" name="Immagine 5">
            <a:extLst>
              <a:ext uri="{FF2B5EF4-FFF2-40B4-BE49-F238E27FC236}">
                <a16:creationId xmlns:a16="http://schemas.microsoft.com/office/drawing/2014/main" id="{F55828C8-8E35-5519-3A36-4BFAC1F010D9}"/>
              </a:ext>
            </a:extLst>
          </p:cNvPr>
          <p:cNvPicPr>
            <a:picLocks noChangeAspect="1"/>
          </p:cNvPicPr>
          <p:nvPr/>
        </p:nvPicPr>
        <p:blipFill>
          <a:blip r:embed="rId6"/>
          <a:stretch>
            <a:fillRect/>
          </a:stretch>
        </p:blipFill>
        <p:spPr>
          <a:xfrm>
            <a:off x="9491728" y="2790775"/>
            <a:ext cx="2843969" cy="4026379"/>
          </a:xfrm>
          <a:prstGeom prst="rect">
            <a:avLst/>
          </a:prstGeom>
        </p:spPr>
      </p:pic>
      <p:pic>
        <p:nvPicPr>
          <p:cNvPr id="11" name="Immagine 10">
            <a:extLst>
              <a:ext uri="{FF2B5EF4-FFF2-40B4-BE49-F238E27FC236}">
                <a16:creationId xmlns:a16="http://schemas.microsoft.com/office/drawing/2014/main" id="{574F4B76-5098-C1D0-D2B2-21ABC416D1D4}"/>
              </a:ext>
            </a:extLst>
          </p:cNvPr>
          <p:cNvPicPr>
            <a:picLocks noChangeAspect="1"/>
          </p:cNvPicPr>
          <p:nvPr/>
        </p:nvPicPr>
        <p:blipFill>
          <a:blip r:embed="rId7"/>
          <a:stretch>
            <a:fillRect/>
          </a:stretch>
        </p:blipFill>
        <p:spPr>
          <a:xfrm>
            <a:off x="6497495" y="1475874"/>
            <a:ext cx="3086335" cy="2158113"/>
          </a:xfrm>
          <a:prstGeom prst="rect">
            <a:avLst/>
          </a:prstGeom>
        </p:spPr>
      </p:pic>
      <p:pic>
        <p:nvPicPr>
          <p:cNvPr id="7" name="Immagine 6">
            <a:extLst>
              <a:ext uri="{FF2B5EF4-FFF2-40B4-BE49-F238E27FC236}">
                <a16:creationId xmlns:a16="http://schemas.microsoft.com/office/drawing/2014/main" id="{308B8789-B3CE-7730-446A-2E2D0182645F}"/>
              </a:ext>
            </a:extLst>
          </p:cNvPr>
          <p:cNvPicPr>
            <a:picLocks noChangeAspect="1"/>
          </p:cNvPicPr>
          <p:nvPr/>
        </p:nvPicPr>
        <p:blipFill>
          <a:blip r:embed="rId8"/>
          <a:stretch>
            <a:fillRect/>
          </a:stretch>
        </p:blipFill>
        <p:spPr>
          <a:xfrm>
            <a:off x="4167901" y="40846"/>
            <a:ext cx="2279421" cy="2652417"/>
          </a:xfrm>
          <a:prstGeom prst="rect">
            <a:avLst/>
          </a:prstGeom>
        </p:spPr>
      </p:pic>
      <p:pic>
        <p:nvPicPr>
          <p:cNvPr id="8" name="Immagine 7">
            <a:extLst>
              <a:ext uri="{FF2B5EF4-FFF2-40B4-BE49-F238E27FC236}">
                <a16:creationId xmlns:a16="http://schemas.microsoft.com/office/drawing/2014/main" id="{4330A99E-28DC-7137-7260-89C4EFFC87F3}"/>
              </a:ext>
            </a:extLst>
          </p:cNvPr>
          <p:cNvPicPr>
            <a:picLocks noChangeAspect="1"/>
          </p:cNvPicPr>
          <p:nvPr/>
        </p:nvPicPr>
        <p:blipFill>
          <a:blip r:embed="rId9"/>
          <a:stretch>
            <a:fillRect/>
          </a:stretch>
        </p:blipFill>
        <p:spPr>
          <a:xfrm>
            <a:off x="4973253" y="3548445"/>
            <a:ext cx="4518475" cy="3325597"/>
          </a:xfrm>
          <a:prstGeom prst="rect">
            <a:avLst/>
          </a:prstGeom>
        </p:spPr>
      </p:pic>
      <p:pic>
        <p:nvPicPr>
          <p:cNvPr id="12" name="Immagine 11">
            <a:extLst>
              <a:ext uri="{FF2B5EF4-FFF2-40B4-BE49-F238E27FC236}">
                <a16:creationId xmlns:a16="http://schemas.microsoft.com/office/drawing/2014/main" id="{FEA8E3D9-B017-8300-8D3B-1EF6FDFAC6F2}"/>
              </a:ext>
            </a:extLst>
          </p:cNvPr>
          <p:cNvPicPr>
            <a:picLocks noChangeAspect="1"/>
          </p:cNvPicPr>
          <p:nvPr/>
        </p:nvPicPr>
        <p:blipFill>
          <a:blip r:embed="rId10"/>
          <a:stretch>
            <a:fillRect/>
          </a:stretch>
        </p:blipFill>
        <p:spPr>
          <a:xfrm>
            <a:off x="3332432" y="2443909"/>
            <a:ext cx="3500811" cy="1097532"/>
          </a:xfrm>
          <a:prstGeom prst="rect">
            <a:avLst/>
          </a:prstGeom>
        </p:spPr>
      </p:pic>
    </p:spTree>
    <p:extLst>
      <p:ext uri="{BB962C8B-B14F-4D97-AF65-F5344CB8AC3E}">
        <p14:creationId xmlns:p14="http://schemas.microsoft.com/office/powerpoint/2010/main" val="3319594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5FCEA9D7-BBFF-D7E9-9827-3A07CE78C4E8}"/>
              </a:ext>
            </a:extLst>
          </p:cNvPr>
          <p:cNvSpPr txBox="1"/>
          <p:nvPr/>
        </p:nvSpPr>
        <p:spPr>
          <a:xfrm>
            <a:off x="567357" y="1584394"/>
            <a:ext cx="10614993" cy="2793842"/>
          </a:xfrm>
          <a:prstGeom prst="rect">
            <a:avLst/>
          </a:prstGeom>
          <a:noFill/>
        </p:spPr>
        <p:txBody>
          <a:bodyPr wrap="square">
            <a:spAutoFit/>
          </a:bodyPr>
          <a:lstStyle/>
          <a:p>
            <a:pPr>
              <a:lnSpc>
                <a:spcPct val="150000"/>
              </a:lnSpc>
            </a:pPr>
            <a:r>
              <a:rPr lang="en-US" sz="2400" b="1" dirty="0">
                <a:latin typeface="Arial" panose="020B0604020202020204" pitchFamily="34" charset="0"/>
                <a:ea typeface="Helvetica Neue" panose="02000503000000020004" pitchFamily="2" charset="0"/>
                <a:cs typeface="Arial" panose="020B0604020202020204" pitchFamily="34" charset="0"/>
              </a:rPr>
              <a:t>I </a:t>
            </a:r>
            <a:r>
              <a:rPr lang="en-US" sz="2400" b="1" dirty="0" err="1">
                <a:latin typeface="Arial" panose="020B0604020202020204" pitchFamily="34" charset="0"/>
                <a:ea typeface="Helvetica Neue" panose="02000503000000020004" pitchFamily="2" charset="0"/>
                <a:cs typeface="Arial" panose="020B0604020202020204" pitchFamily="34" charset="0"/>
              </a:rPr>
              <a:t>pazienti</a:t>
            </a:r>
            <a:r>
              <a:rPr lang="en-US" sz="2400" b="1" dirty="0">
                <a:latin typeface="Arial" panose="020B0604020202020204" pitchFamily="34" charset="0"/>
                <a:ea typeface="Helvetica Neue" panose="02000503000000020004" pitchFamily="2" charset="0"/>
                <a:cs typeface="Arial" panose="020B0604020202020204" pitchFamily="34" charset="0"/>
              </a:rPr>
              <a:t> con </a:t>
            </a:r>
            <a:r>
              <a:rPr lang="en-US" sz="2400" b="1" dirty="0" err="1">
                <a:latin typeface="Arial" panose="020B0604020202020204" pitchFamily="34" charset="0"/>
                <a:ea typeface="Helvetica Neue" panose="02000503000000020004" pitchFamily="2" charset="0"/>
                <a:cs typeface="Arial" panose="020B0604020202020204" pitchFamily="34" charset="0"/>
              </a:rPr>
              <a:t>polmonite</a:t>
            </a:r>
            <a:r>
              <a:rPr lang="en-US" sz="2400" b="1" dirty="0">
                <a:latin typeface="Arial" panose="020B0604020202020204" pitchFamily="34" charset="0"/>
                <a:ea typeface="Helvetica Neue" panose="02000503000000020004" pitchFamily="2" charset="0"/>
                <a:cs typeface="Arial" panose="020B0604020202020204" pitchFamily="34" charset="0"/>
              </a:rPr>
              <a:t> “</a:t>
            </a:r>
            <a:r>
              <a:rPr lang="en-US" sz="2400" b="1" dirty="0" err="1">
                <a:latin typeface="Arial" panose="020B0604020202020204" pitchFamily="34" charset="0"/>
                <a:ea typeface="Helvetica Neue" panose="02000503000000020004" pitchFamily="2" charset="0"/>
                <a:cs typeface="Arial" panose="020B0604020202020204" pitchFamily="34" charset="0"/>
              </a:rPr>
              <a:t>fulminante</a:t>
            </a:r>
            <a:r>
              <a:rPr lang="en-US" sz="2400" b="1" dirty="0">
                <a:latin typeface="Arial" panose="020B0604020202020204" pitchFamily="34" charset="0"/>
                <a:ea typeface="Helvetica Neue" panose="02000503000000020004" pitchFamily="2" charset="0"/>
                <a:cs typeface="Arial" panose="020B0604020202020204" pitchFamily="34" charset="0"/>
              </a:rPr>
              <a:t>” </a:t>
            </a:r>
            <a:r>
              <a:rPr lang="en-US" sz="2400" b="1" dirty="0" err="1">
                <a:latin typeface="Arial" panose="020B0604020202020204" pitchFamily="34" charset="0"/>
                <a:ea typeface="Helvetica Neue" panose="02000503000000020004" pitchFamily="2" charset="0"/>
                <a:cs typeface="Arial" panose="020B0604020202020204" pitchFamily="34" charset="0"/>
              </a:rPr>
              <a:t>sono</a:t>
            </a:r>
            <a:r>
              <a:rPr lang="en-US" sz="2400" b="1" dirty="0">
                <a:latin typeface="Arial" panose="020B0604020202020204" pitchFamily="34" charset="0"/>
                <a:ea typeface="Helvetica Neue" panose="02000503000000020004" pitchFamily="2" charset="0"/>
                <a:cs typeface="Arial" panose="020B0604020202020204" pitchFamily="34" charset="0"/>
              </a:rPr>
              <a:t> </a:t>
            </a:r>
            <a:r>
              <a:rPr lang="en-US" sz="2400" b="1" dirty="0" err="1">
                <a:latin typeface="Arial" panose="020B0604020202020204" pitchFamily="34" charset="0"/>
                <a:ea typeface="Helvetica Neue" panose="02000503000000020004" pitchFamily="2" charset="0"/>
                <a:cs typeface="Arial" panose="020B0604020202020204" pitchFamily="34" charset="0"/>
              </a:rPr>
              <a:t>spesso</a:t>
            </a:r>
            <a:r>
              <a:rPr lang="en-US" sz="2400" b="1" dirty="0">
                <a:latin typeface="Arial" panose="020B0604020202020204" pitchFamily="34" charset="0"/>
                <a:ea typeface="Helvetica Neue" panose="02000503000000020004" pitchFamily="2" charset="0"/>
                <a:cs typeface="Arial" panose="020B0604020202020204" pitchFamily="34" charset="0"/>
              </a:rPr>
              <a:t> </a:t>
            </a:r>
            <a:r>
              <a:rPr lang="en-US" sz="2400" b="1" dirty="0" err="1">
                <a:latin typeface="Arial" panose="020B0604020202020204" pitchFamily="34" charset="0"/>
                <a:ea typeface="Helvetica Neue" panose="02000503000000020004" pitchFamily="2" charset="0"/>
                <a:cs typeface="Arial" panose="020B0604020202020204" pitchFamily="34" charset="0"/>
              </a:rPr>
              <a:t>esclusi</a:t>
            </a:r>
            <a:r>
              <a:rPr lang="en-US" sz="2400" b="1" dirty="0">
                <a:latin typeface="Arial" panose="020B0604020202020204" pitchFamily="34" charset="0"/>
                <a:ea typeface="Helvetica Neue" panose="02000503000000020004" pitchFamily="2" charset="0"/>
                <a:cs typeface="Arial" panose="020B0604020202020204" pitchFamily="34" charset="0"/>
              </a:rPr>
              <a:t> </a:t>
            </a:r>
            <a:r>
              <a:rPr lang="en-US" sz="2400" b="1" dirty="0" err="1">
                <a:latin typeface="Arial" panose="020B0604020202020204" pitchFamily="34" charset="0"/>
                <a:ea typeface="Helvetica Neue" panose="02000503000000020004" pitchFamily="2" charset="0"/>
                <a:cs typeface="Arial" panose="020B0604020202020204" pitchFamily="34" charset="0"/>
              </a:rPr>
              <a:t>dai</a:t>
            </a:r>
            <a:r>
              <a:rPr lang="en-US" sz="2400" b="1" dirty="0">
                <a:latin typeface="Arial" panose="020B0604020202020204" pitchFamily="34" charset="0"/>
                <a:ea typeface="Helvetica Neue" panose="02000503000000020004" pitchFamily="2" charset="0"/>
                <a:cs typeface="Arial" panose="020B0604020202020204" pitchFamily="34" charset="0"/>
              </a:rPr>
              <a:t> RCT </a:t>
            </a:r>
          </a:p>
          <a:p>
            <a:pPr>
              <a:lnSpc>
                <a:spcPct val="150000"/>
              </a:lnSpc>
            </a:pPr>
            <a:r>
              <a:rPr lang="en-US" sz="2400" dirty="0">
                <a:latin typeface="Arial" panose="020B0604020202020204" pitchFamily="34" charset="0"/>
                <a:ea typeface="Helvetica Neue" panose="02000503000000020004" pitchFamily="2" charset="0"/>
                <a:cs typeface="Arial" panose="020B0604020202020204" pitchFamily="34" charset="0"/>
              </a:rPr>
              <a:t>(</a:t>
            </a:r>
            <a:r>
              <a:rPr lang="it-IT" sz="2400" dirty="0">
                <a:solidFill>
                  <a:srgbClr val="000000"/>
                </a:solidFill>
                <a:effectLst/>
                <a:latin typeface="Arial" panose="020B0604020202020204" pitchFamily="34" charset="0"/>
              </a:rPr>
              <a:t>es., “</a:t>
            </a:r>
            <a:r>
              <a:rPr lang="it-IT" sz="2400" dirty="0" err="1">
                <a:solidFill>
                  <a:srgbClr val="000000"/>
                </a:solidFill>
                <a:effectLst/>
                <a:latin typeface="Arial" panose="020B0604020202020204" pitchFamily="34" charset="0"/>
              </a:rPr>
              <a:t>imminent</a:t>
            </a:r>
            <a:r>
              <a:rPr lang="it-IT" sz="2400" dirty="0">
                <a:solidFill>
                  <a:srgbClr val="000000"/>
                </a:solidFill>
                <a:effectLst/>
                <a:latin typeface="Arial" panose="020B0604020202020204" pitchFamily="34" charset="0"/>
              </a:rPr>
              <a:t> </a:t>
            </a:r>
            <a:r>
              <a:rPr lang="it-IT" sz="2400" dirty="0" err="1">
                <a:solidFill>
                  <a:srgbClr val="000000"/>
                </a:solidFill>
                <a:effectLst/>
                <a:latin typeface="Arial" panose="020B0604020202020204" pitchFamily="34" charset="0"/>
              </a:rPr>
              <a:t>death</a:t>
            </a:r>
            <a:r>
              <a:rPr lang="it-IT" sz="2400" dirty="0">
                <a:solidFill>
                  <a:srgbClr val="000000"/>
                </a:solidFill>
                <a:effectLst/>
                <a:latin typeface="Arial" panose="020B0604020202020204" pitchFamily="34" charset="0"/>
              </a:rPr>
              <a:t>” nel REMAP-CAP trial)</a:t>
            </a:r>
          </a:p>
          <a:p>
            <a:pPr>
              <a:lnSpc>
                <a:spcPct val="150000"/>
              </a:lnSpc>
            </a:pPr>
            <a:endParaRPr lang="it-IT" sz="2400" dirty="0">
              <a:solidFill>
                <a:srgbClr val="000000"/>
              </a:solidFill>
              <a:latin typeface="Arial" panose="020B0604020202020204" pitchFamily="34" charset="0"/>
            </a:endParaRPr>
          </a:p>
          <a:p>
            <a:pPr>
              <a:lnSpc>
                <a:spcPct val="150000"/>
              </a:lnSpc>
            </a:pPr>
            <a:r>
              <a:rPr lang="it-IT" sz="2400" b="1" dirty="0">
                <a:solidFill>
                  <a:srgbClr val="C00000"/>
                </a:solidFill>
                <a:latin typeface="Arial" panose="020B0604020202020204" pitchFamily="34" charset="0"/>
                <a:sym typeface="Wingdings" pitchFamily="2" charset="2"/>
              </a:rPr>
              <a:t>► Le forme più gravi di polmonite rimangono sottorappresentate nelle raccomandazioni </a:t>
            </a:r>
            <a:r>
              <a:rPr lang="it-IT" sz="2400" b="1" dirty="0" err="1">
                <a:solidFill>
                  <a:srgbClr val="C00000"/>
                </a:solidFill>
                <a:latin typeface="Arial" panose="020B0604020202020204" pitchFamily="34" charset="0"/>
                <a:sym typeface="Wingdings" pitchFamily="2" charset="2"/>
              </a:rPr>
              <a:t>evidence-based</a:t>
            </a:r>
            <a:endParaRPr lang="it-IT" sz="2400" b="1" dirty="0">
              <a:solidFill>
                <a:srgbClr val="C00000"/>
              </a:solidFill>
              <a:effectLst/>
              <a:latin typeface="Arial" panose="020B0604020202020204" pitchFamily="34" charset="0"/>
            </a:endParaRPr>
          </a:p>
        </p:txBody>
      </p:sp>
      <p:pic>
        <p:nvPicPr>
          <p:cNvPr id="3" name="Immagine 2">
            <a:extLst>
              <a:ext uri="{FF2B5EF4-FFF2-40B4-BE49-F238E27FC236}">
                <a16:creationId xmlns:a16="http://schemas.microsoft.com/office/drawing/2014/main" id="{43CFB2AA-D694-FAB9-4D3B-4D0A5C4F8331}"/>
              </a:ext>
            </a:extLst>
          </p:cNvPr>
          <p:cNvPicPr/>
          <p:nvPr/>
        </p:nvPicPr>
        <p:blipFill rotWithShape="1">
          <a:blip r:embed="rId2">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4" name="Immagine 3" descr="Immagine che contiene verde, cibo, parcheggiato&#10;&#10;Descrizione generata automaticamente">
            <a:extLst>
              <a:ext uri="{FF2B5EF4-FFF2-40B4-BE49-F238E27FC236}">
                <a16:creationId xmlns:a16="http://schemas.microsoft.com/office/drawing/2014/main" id="{0FE4C5D5-A1F6-CBFA-6076-4CD7E461FB1E}"/>
              </a:ext>
            </a:extLst>
          </p:cNvPr>
          <p:cNvPicPr>
            <a:picLocks noChangeAspect="1"/>
          </p:cNvPicPr>
          <p:nvPr/>
        </p:nvPicPr>
        <p:blipFill>
          <a:blip r:embed="rId3"/>
          <a:stretch>
            <a:fillRect/>
          </a:stretch>
        </p:blipFill>
        <p:spPr>
          <a:xfrm>
            <a:off x="9684224" y="6314049"/>
            <a:ext cx="1145573" cy="477322"/>
          </a:xfrm>
          <a:prstGeom prst="rect">
            <a:avLst/>
          </a:prstGeom>
        </p:spPr>
      </p:pic>
      <p:pic>
        <p:nvPicPr>
          <p:cNvPr id="5" name="Immagine 4">
            <a:extLst>
              <a:ext uri="{FF2B5EF4-FFF2-40B4-BE49-F238E27FC236}">
                <a16:creationId xmlns:a16="http://schemas.microsoft.com/office/drawing/2014/main" id="{18D90697-B3B6-06E4-54D0-D07DDD976384}"/>
              </a:ext>
            </a:extLst>
          </p:cNvPr>
          <p:cNvPicPr>
            <a:picLocks noChangeAspect="1"/>
          </p:cNvPicPr>
          <p:nvPr/>
        </p:nvPicPr>
        <p:blipFill rotWithShape="1">
          <a:blip r:embed="rId4"/>
          <a:srcRect l="-1" t="30458" r="72824" b="24530"/>
          <a:stretch/>
        </p:blipFill>
        <p:spPr>
          <a:xfrm>
            <a:off x="6972819" y="6325307"/>
            <a:ext cx="2572706" cy="466064"/>
          </a:xfrm>
          <a:prstGeom prst="rect">
            <a:avLst/>
          </a:prstGeom>
        </p:spPr>
      </p:pic>
      <p:sp>
        <p:nvSpPr>
          <p:cNvPr id="8" name="CasellaDiTesto 7">
            <a:extLst>
              <a:ext uri="{FF2B5EF4-FFF2-40B4-BE49-F238E27FC236}">
                <a16:creationId xmlns:a16="http://schemas.microsoft.com/office/drawing/2014/main" id="{CEEACD97-61D5-DDE5-BCF4-ED8B32A1A70A}"/>
              </a:ext>
            </a:extLst>
          </p:cNvPr>
          <p:cNvSpPr txBox="1"/>
          <p:nvPr/>
        </p:nvSpPr>
        <p:spPr>
          <a:xfrm>
            <a:off x="0" y="5806217"/>
            <a:ext cx="6834120" cy="1015663"/>
          </a:xfrm>
          <a:prstGeom prst="rect">
            <a:avLst/>
          </a:prstGeom>
          <a:noFill/>
        </p:spPr>
        <p:txBody>
          <a:bodyPr wrap="square">
            <a:spAutoFit/>
          </a:bodyPr>
          <a:lstStyle/>
          <a:p>
            <a:r>
              <a:rPr lang="it-IT" sz="1000" b="0" i="0" dirty="0">
                <a:solidFill>
                  <a:srgbClr val="212121"/>
                </a:solidFill>
                <a:effectLst/>
                <a:latin typeface="Arial" panose="020B0604020202020204" pitchFamily="34" charset="0"/>
                <a:cs typeface="Arial" panose="020B0604020202020204" pitchFamily="34" charset="0"/>
              </a:rPr>
              <a:t>REMAP-CAP </a:t>
            </a:r>
            <a:r>
              <a:rPr lang="it-IT" sz="1000" b="0" i="0" dirty="0" err="1">
                <a:solidFill>
                  <a:srgbClr val="212121"/>
                </a:solidFill>
                <a:effectLst/>
                <a:latin typeface="Arial" panose="020B0604020202020204" pitchFamily="34" charset="0"/>
                <a:cs typeface="Arial" panose="020B0604020202020204" pitchFamily="34" charset="0"/>
              </a:rPr>
              <a:t>Investigators</a:t>
            </a:r>
            <a:r>
              <a:rPr lang="it-IT" sz="1000" b="0" i="0" dirty="0">
                <a:solidFill>
                  <a:srgbClr val="212121"/>
                </a:solidFill>
                <a:effectLst/>
                <a:latin typeface="Arial" panose="020B0604020202020204" pitchFamily="34" charset="0"/>
                <a:cs typeface="Arial" panose="020B0604020202020204" pitchFamily="34" charset="0"/>
              </a:rPr>
              <a:t>; Angus DC. </a:t>
            </a:r>
            <a:r>
              <a:rPr lang="it-IT" sz="1000" b="0" i="0" dirty="0" err="1">
                <a:solidFill>
                  <a:srgbClr val="212121"/>
                </a:solidFill>
                <a:effectLst/>
                <a:latin typeface="Arial" panose="020B0604020202020204" pitchFamily="34" charset="0"/>
                <a:cs typeface="Arial" panose="020B0604020202020204" pitchFamily="34" charset="0"/>
              </a:rPr>
              <a:t>Effect</a:t>
            </a:r>
            <a:r>
              <a:rPr lang="it-IT" sz="1000" b="0" i="0" dirty="0">
                <a:solidFill>
                  <a:srgbClr val="212121"/>
                </a:solidFill>
                <a:effectLst/>
                <a:latin typeface="Arial" panose="020B0604020202020204" pitchFamily="34" charset="0"/>
                <a:cs typeface="Arial" panose="020B0604020202020204" pitchFamily="34" charset="0"/>
              </a:rPr>
              <a:t> of </a:t>
            </a:r>
            <a:r>
              <a:rPr lang="it-IT" sz="1000" b="0" i="0" dirty="0" err="1">
                <a:solidFill>
                  <a:srgbClr val="212121"/>
                </a:solidFill>
                <a:effectLst/>
                <a:latin typeface="Arial" panose="020B0604020202020204" pitchFamily="34" charset="0"/>
                <a:cs typeface="Arial" panose="020B0604020202020204" pitchFamily="34" charset="0"/>
              </a:rPr>
              <a:t>hydrocortisone</a:t>
            </a:r>
            <a:r>
              <a:rPr lang="it-IT" sz="1000" b="0" i="0" dirty="0">
                <a:solidFill>
                  <a:srgbClr val="212121"/>
                </a:solidFill>
                <a:effectLst/>
                <a:latin typeface="Arial" panose="020B0604020202020204" pitchFamily="34" charset="0"/>
                <a:cs typeface="Arial" panose="020B0604020202020204" pitchFamily="34" charset="0"/>
              </a:rPr>
              <a:t> on </a:t>
            </a:r>
            <a:r>
              <a:rPr lang="it-IT" sz="1000" b="0" i="0" dirty="0" err="1">
                <a:solidFill>
                  <a:srgbClr val="212121"/>
                </a:solidFill>
                <a:effectLst/>
                <a:latin typeface="Arial" panose="020B0604020202020204" pitchFamily="34" charset="0"/>
                <a:cs typeface="Arial" panose="020B0604020202020204" pitchFamily="34" charset="0"/>
              </a:rPr>
              <a:t>mortality</a:t>
            </a:r>
            <a:r>
              <a:rPr lang="it-IT" sz="1000" b="0" i="0" dirty="0">
                <a:solidFill>
                  <a:srgbClr val="212121"/>
                </a:solidFill>
                <a:effectLst/>
                <a:latin typeface="Arial" panose="020B0604020202020204" pitchFamily="34" charset="0"/>
                <a:cs typeface="Arial" panose="020B0604020202020204" pitchFamily="34" charset="0"/>
              </a:rPr>
              <a:t> in </a:t>
            </a:r>
            <a:r>
              <a:rPr lang="it-IT" sz="1000" b="0" i="0" dirty="0" err="1">
                <a:solidFill>
                  <a:srgbClr val="212121"/>
                </a:solidFill>
                <a:effectLst/>
                <a:latin typeface="Arial" panose="020B0604020202020204" pitchFamily="34" charset="0"/>
                <a:cs typeface="Arial" panose="020B0604020202020204" pitchFamily="34" charset="0"/>
              </a:rPr>
              <a:t>patients</a:t>
            </a:r>
            <a:r>
              <a:rPr lang="it-IT" sz="1000" b="0" i="0" dirty="0">
                <a:solidFill>
                  <a:srgbClr val="212121"/>
                </a:solidFill>
                <a:effectLst/>
                <a:latin typeface="Arial" panose="020B0604020202020204" pitchFamily="34" charset="0"/>
                <a:cs typeface="Arial" panose="020B0604020202020204" pitchFamily="34" charset="0"/>
              </a:rPr>
              <a:t> with severe community-</a:t>
            </a:r>
            <a:r>
              <a:rPr lang="it-IT" sz="1000" b="0" i="0" dirty="0" err="1">
                <a:solidFill>
                  <a:srgbClr val="212121"/>
                </a:solidFill>
                <a:effectLst/>
                <a:latin typeface="Arial" panose="020B0604020202020204" pitchFamily="34" charset="0"/>
                <a:cs typeface="Arial" panose="020B0604020202020204" pitchFamily="34" charset="0"/>
              </a:rPr>
              <a:t>acquired</a:t>
            </a:r>
            <a:r>
              <a:rPr lang="it-IT" sz="1000" b="0" i="0" dirty="0">
                <a:solidFill>
                  <a:srgbClr val="212121"/>
                </a:solidFill>
                <a:effectLst/>
                <a:latin typeface="Arial" panose="020B0604020202020204" pitchFamily="34" charset="0"/>
                <a:cs typeface="Arial" panose="020B0604020202020204" pitchFamily="34" charset="0"/>
              </a:rPr>
              <a:t> pneumonia : The REMAP-CAP </a:t>
            </a:r>
            <a:r>
              <a:rPr lang="it-IT" sz="1000" b="0" i="0" dirty="0" err="1">
                <a:solidFill>
                  <a:srgbClr val="212121"/>
                </a:solidFill>
                <a:effectLst/>
                <a:latin typeface="Arial" panose="020B0604020202020204" pitchFamily="34" charset="0"/>
                <a:cs typeface="Arial" panose="020B0604020202020204" pitchFamily="34" charset="0"/>
              </a:rPr>
              <a:t>Corticosteroid</a:t>
            </a:r>
            <a:r>
              <a:rPr lang="it-IT" sz="1000" b="0" i="0" dirty="0">
                <a:solidFill>
                  <a:srgbClr val="212121"/>
                </a:solidFill>
                <a:effectLst/>
                <a:latin typeface="Arial" panose="020B0604020202020204" pitchFamily="34" charset="0"/>
                <a:cs typeface="Arial" panose="020B0604020202020204" pitchFamily="34" charset="0"/>
              </a:rPr>
              <a:t> Domain </a:t>
            </a:r>
            <a:r>
              <a:rPr lang="it-IT" sz="1000" b="0" i="0" dirty="0" err="1">
                <a:solidFill>
                  <a:srgbClr val="212121"/>
                </a:solidFill>
                <a:effectLst/>
                <a:latin typeface="Arial" panose="020B0604020202020204" pitchFamily="34" charset="0"/>
                <a:cs typeface="Arial" panose="020B0604020202020204" pitchFamily="34" charset="0"/>
              </a:rPr>
              <a:t>Randomized</a:t>
            </a:r>
            <a:r>
              <a:rPr lang="it-IT" sz="1000" b="0" i="0" dirty="0">
                <a:solidFill>
                  <a:srgbClr val="212121"/>
                </a:solidFill>
                <a:effectLst/>
                <a:latin typeface="Arial" panose="020B0604020202020204" pitchFamily="34" charset="0"/>
                <a:cs typeface="Arial" panose="020B0604020202020204" pitchFamily="34" charset="0"/>
              </a:rPr>
              <a:t> Clinical Trial. Intensive Care </a:t>
            </a:r>
            <a:r>
              <a:rPr lang="it-IT" sz="1000" b="0" i="0" dirty="0" err="1">
                <a:solidFill>
                  <a:srgbClr val="212121"/>
                </a:solidFill>
                <a:effectLst/>
                <a:latin typeface="Arial" panose="020B0604020202020204" pitchFamily="34" charset="0"/>
                <a:cs typeface="Arial" panose="020B0604020202020204" pitchFamily="34" charset="0"/>
              </a:rPr>
              <a:t>Med</a:t>
            </a:r>
            <a:r>
              <a:rPr lang="it-IT" sz="1000" b="0" i="0" dirty="0">
                <a:solidFill>
                  <a:srgbClr val="212121"/>
                </a:solidFill>
                <a:effectLst/>
                <a:latin typeface="Arial" panose="020B0604020202020204" pitchFamily="34" charset="0"/>
                <a:cs typeface="Arial" panose="020B0604020202020204" pitchFamily="34" charset="0"/>
              </a:rPr>
              <a:t>. 2025 </a:t>
            </a:r>
          </a:p>
          <a:p>
            <a:endParaRPr lang="it-IT" sz="1000" b="0" i="0" dirty="0">
              <a:solidFill>
                <a:srgbClr val="212121"/>
              </a:solidFill>
              <a:effectLst/>
              <a:latin typeface="Arial" panose="020B0604020202020204" pitchFamily="34" charset="0"/>
              <a:cs typeface="Arial" panose="020B0604020202020204" pitchFamily="34" charset="0"/>
            </a:endParaRPr>
          </a:p>
          <a:p>
            <a:r>
              <a:rPr lang="it-IT" sz="1000" dirty="0">
                <a:latin typeface="Arial" panose="020B0604020202020204" pitchFamily="34" charset="0"/>
                <a:cs typeface="Arial" panose="020B0604020202020204" pitchFamily="34" charset="0"/>
              </a:rPr>
              <a:t>Krueger WA et al. </a:t>
            </a:r>
            <a:r>
              <a:rPr lang="it-IT" sz="1000" dirty="0" err="1">
                <a:latin typeface="Arial" panose="020B0604020202020204" pitchFamily="34" charset="0"/>
                <a:cs typeface="Arial" panose="020B0604020202020204" pitchFamily="34" charset="0"/>
              </a:rPr>
              <a:t>Influence</a:t>
            </a:r>
            <a:r>
              <a:rPr lang="it-IT" sz="1000" dirty="0">
                <a:latin typeface="Arial" panose="020B0604020202020204" pitchFamily="34" charset="0"/>
                <a:cs typeface="Arial" panose="020B0604020202020204" pitchFamily="34" charset="0"/>
              </a:rPr>
              <a:t> of </a:t>
            </a:r>
            <a:r>
              <a:rPr lang="it-IT" sz="1000" dirty="0" err="1">
                <a:latin typeface="Arial" panose="020B0604020202020204" pitchFamily="34" charset="0"/>
                <a:cs typeface="Arial" panose="020B0604020202020204" pitchFamily="34" charset="0"/>
              </a:rPr>
              <a:t>combined</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intravenous</a:t>
            </a:r>
            <a:r>
              <a:rPr lang="it-IT" sz="1000" dirty="0">
                <a:latin typeface="Arial" panose="020B0604020202020204" pitchFamily="34" charset="0"/>
                <a:cs typeface="Arial" panose="020B0604020202020204" pitchFamily="34" charset="0"/>
              </a:rPr>
              <a:t> and </a:t>
            </a:r>
            <a:r>
              <a:rPr lang="it-IT" sz="1000" dirty="0" err="1">
                <a:latin typeface="Arial" panose="020B0604020202020204" pitchFamily="34" charset="0"/>
                <a:cs typeface="Arial" panose="020B0604020202020204" pitchFamily="34" charset="0"/>
              </a:rPr>
              <a:t>topical</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antibiotic</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prophylaxis</a:t>
            </a:r>
            <a:r>
              <a:rPr lang="it-IT" sz="1000" dirty="0">
                <a:latin typeface="Arial" panose="020B0604020202020204" pitchFamily="34" charset="0"/>
                <a:cs typeface="Arial" panose="020B0604020202020204" pitchFamily="34" charset="0"/>
              </a:rPr>
              <a:t> on the </a:t>
            </a:r>
            <a:r>
              <a:rPr lang="it-IT" sz="1000" dirty="0" err="1">
                <a:latin typeface="Arial" panose="020B0604020202020204" pitchFamily="34" charset="0"/>
                <a:cs typeface="Arial" panose="020B0604020202020204" pitchFamily="34" charset="0"/>
              </a:rPr>
              <a:t>incidence</a:t>
            </a:r>
            <a:r>
              <a:rPr lang="it-IT" sz="1000" dirty="0">
                <a:latin typeface="Arial" panose="020B0604020202020204" pitchFamily="34" charset="0"/>
                <a:cs typeface="Arial" panose="020B0604020202020204" pitchFamily="34" charset="0"/>
              </a:rPr>
              <a:t> of </a:t>
            </a:r>
            <a:r>
              <a:rPr lang="it-IT" sz="1000" dirty="0" err="1">
                <a:latin typeface="Arial" panose="020B0604020202020204" pitchFamily="34" charset="0"/>
                <a:cs typeface="Arial" panose="020B0604020202020204" pitchFamily="34" charset="0"/>
              </a:rPr>
              <a:t>infections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organ</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dysfunctions</a:t>
            </a:r>
            <a:r>
              <a:rPr lang="it-IT" sz="1000" dirty="0">
                <a:latin typeface="Arial" panose="020B0604020202020204" pitchFamily="34" charset="0"/>
                <a:cs typeface="Arial" panose="020B0604020202020204" pitchFamily="34" charset="0"/>
              </a:rPr>
              <a:t>, and </a:t>
            </a:r>
            <a:r>
              <a:rPr lang="it-IT" sz="1000" dirty="0" err="1">
                <a:latin typeface="Arial" panose="020B0604020202020204" pitchFamily="34" charset="0"/>
                <a:cs typeface="Arial" panose="020B0604020202020204" pitchFamily="34" charset="0"/>
              </a:rPr>
              <a:t>mortality</a:t>
            </a:r>
            <a:r>
              <a:rPr lang="it-IT" sz="1000" dirty="0">
                <a:latin typeface="Arial" panose="020B0604020202020204" pitchFamily="34" charset="0"/>
                <a:cs typeface="Arial" panose="020B0604020202020204" pitchFamily="34" charset="0"/>
              </a:rPr>
              <a:t> in </a:t>
            </a:r>
            <a:r>
              <a:rPr lang="it-IT" sz="1000" dirty="0" err="1">
                <a:latin typeface="Arial" panose="020B0604020202020204" pitchFamily="34" charset="0"/>
                <a:cs typeface="Arial" panose="020B0604020202020204" pitchFamily="34" charset="0"/>
              </a:rPr>
              <a:t>critically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ill</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surgical</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patients</a:t>
            </a:r>
            <a:r>
              <a:rPr lang="it-IT" sz="1000" dirty="0">
                <a:latin typeface="Arial" panose="020B0604020202020204" pitchFamily="34" charset="0"/>
                <a:cs typeface="Arial" panose="020B0604020202020204" pitchFamily="34" charset="0"/>
              </a:rPr>
              <a:t>: a </a:t>
            </a:r>
            <a:r>
              <a:rPr lang="it-IT" sz="1000" dirty="0" err="1">
                <a:latin typeface="Arial" panose="020B0604020202020204" pitchFamily="34" charset="0"/>
                <a:cs typeface="Arial" panose="020B0604020202020204" pitchFamily="34" charset="0"/>
              </a:rPr>
              <a:t>prospective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stratified</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randomized</a:t>
            </a:r>
            <a:r>
              <a:rPr lang="it-IT" sz="1000" dirty="0">
                <a:latin typeface="Arial" panose="020B0604020202020204" pitchFamily="34" charset="0"/>
                <a:cs typeface="Arial" panose="020B0604020202020204" pitchFamily="34" charset="0"/>
              </a:rPr>
              <a:t>, double-blind, placebo-</a:t>
            </a:r>
            <a:r>
              <a:rPr lang="it-IT" sz="1000" dirty="0" err="1">
                <a:latin typeface="Arial" panose="020B0604020202020204" pitchFamily="34" charset="0"/>
                <a:cs typeface="Arial" panose="020B0604020202020204" pitchFamily="34" charset="0"/>
              </a:rPr>
              <a:t>controlled</a:t>
            </a:r>
            <a:r>
              <a:rPr lang="it-IT" sz="1000" dirty="0">
                <a:latin typeface="Arial" panose="020B0604020202020204" pitchFamily="34" charset="0"/>
                <a:cs typeface="Arial" panose="020B0604020202020204" pitchFamily="34" charset="0"/>
              </a:rPr>
              <a:t> clinical trial. </a:t>
            </a:r>
            <a:r>
              <a:rPr lang="it-IT" sz="1000" dirty="0" err="1">
                <a:latin typeface="Arial" panose="020B0604020202020204" pitchFamily="34" charset="0"/>
                <a:cs typeface="Arial" panose="020B0604020202020204" pitchFamily="34" charset="0"/>
              </a:rPr>
              <a:t>Am</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J</a:t>
            </a:r>
            <a:r>
              <a:rPr lang="it-IT" sz="1000" dirty="0">
                <a:latin typeface="Arial" panose="020B0604020202020204" pitchFamily="34" charset="0"/>
                <a:cs typeface="Arial" panose="020B0604020202020204" pitchFamily="34" charset="0"/>
              </a:rPr>
              <a:t> Respir Crit Care </a:t>
            </a:r>
            <a:r>
              <a:rPr lang="it-IT" sz="1000" dirty="0" err="1">
                <a:latin typeface="Arial" panose="020B0604020202020204" pitchFamily="34" charset="0"/>
                <a:cs typeface="Arial" panose="020B0604020202020204" pitchFamily="34" charset="0"/>
              </a:rPr>
              <a:t>Med</a:t>
            </a:r>
            <a:r>
              <a:rPr lang="it-IT" sz="1000" dirty="0">
                <a:latin typeface="Arial" panose="020B0604020202020204" pitchFamily="34" charset="0"/>
                <a:cs typeface="Arial" panose="020B0604020202020204" pitchFamily="34" charset="0"/>
              </a:rPr>
              <a:t>. 2002 </a:t>
            </a:r>
          </a:p>
        </p:txBody>
      </p:sp>
      <p:sp>
        <p:nvSpPr>
          <p:cNvPr id="7" name="Title 1">
            <a:extLst>
              <a:ext uri="{FF2B5EF4-FFF2-40B4-BE49-F238E27FC236}">
                <a16:creationId xmlns:a16="http://schemas.microsoft.com/office/drawing/2014/main" id="{384217C6-76C1-FC32-C9E9-81A1FD4569EF}"/>
              </a:ext>
            </a:extLst>
          </p:cNvPr>
          <p:cNvSpPr txBox="1">
            <a:spLocks/>
          </p:cNvSpPr>
          <p:nvPr/>
        </p:nvSpPr>
        <p:spPr>
          <a:xfrm>
            <a:off x="148728" y="136426"/>
            <a:ext cx="11894543" cy="539077"/>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ea typeface="Helvetica Neue" panose="02000503000000020004" pitchFamily="2" charset="0"/>
                <a:cs typeface="Arial" panose="020B0604020202020204" pitchFamily="34" charset="0"/>
              </a:rPr>
              <a:t>Perchè </a:t>
            </a:r>
            <a:r>
              <a:rPr lang="en-US" sz="2800" b="1" dirty="0" err="1">
                <a:latin typeface="Arial" panose="020B0604020202020204" pitchFamily="34" charset="0"/>
                <a:ea typeface="Helvetica Neue" panose="02000503000000020004" pitchFamily="2" charset="0"/>
                <a:cs typeface="Arial" panose="020B0604020202020204" pitchFamily="34" charset="0"/>
              </a:rPr>
              <a:t>questa</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discrepanza</a:t>
            </a:r>
            <a:r>
              <a:rPr lang="en-US" sz="2800" b="1" dirty="0">
                <a:latin typeface="Arial" panose="020B0604020202020204" pitchFamily="34" charset="0"/>
                <a:ea typeface="Helvetica Neue" panose="02000503000000020004" pitchFamily="2" charset="0"/>
                <a:cs typeface="Arial" panose="020B0604020202020204" pitchFamily="34" charset="0"/>
              </a:rPr>
              <a:t>?</a:t>
            </a:r>
          </a:p>
        </p:txBody>
      </p:sp>
    </p:spTree>
    <p:extLst>
      <p:ext uri="{BB962C8B-B14F-4D97-AF65-F5344CB8AC3E}">
        <p14:creationId xmlns:p14="http://schemas.microsoft.com/office/powerpoint/2010/main" val="3667017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D68EAADA-2EDE-154A-20AD-9C379C24C62E}"/>
              </a:ext>
            </a:extLst>
          </p:cNvPr>
          <p:cNvPicPr>
            <a:picLocks noChangeAspect="1"/>
          </p:cNvPicPr>
          <p:nvPr/>
        </p:nvPicPr>
        <p:blipFill>
          <a:blip r:embed="rId2"/>
          <a:srcRect t="14184"/>
          <a:stretch/>
        </p:blipFill>
        <p:spPr>
          <a:xfrm>
            <a:off x="0" y="911812"/>
            <a:ext cx="5056799" cy="4391595"/>
          </a:xfrm>
          <a:prstGeom prst="rect">
            <a:avLst/>
          </a:prstGeom>
        </p:spPr>
      </p:pic>
      <p:pic>
        <p:nvPicPr>
          <p:cNvPr id="7" name="Immagine 6">
            <a:extLst>
              <a:ext uri="{FF2B5EF4-FFF2-40B4-BE49-F238E27FC236}">
                <a16:creationId xmlns:a16="http://schemas.microsoft.com/office/drawing/2014/main" id="{45E40F5F-3F44-ADBB-22D9-02498DBBCF95}"/>
              </a:ext>
            </a:extLst>
          </p:cNvPr>
          <p:cNvPicPr>
            <a:picLocks noChangeAspect="1"/>
          </p:cNvPicPr>
          <p:nvPr/>
        </p:nvPicPr>
        <p:blipFill>
          <a:blip r:embed="rId3"/>
          <a:stretch>
            <a:fillRect/>
          </a:stretch>
        </p:blipFill>
        <p:spPr>
          <a:xfrm>
            <a:off x="349916" y="5230282"/>
            <a:ext cx="4592053" cy="1540403"/>
          </a:xfrm>
          <a:prstGeom prst="rect">
            <a:avLst/>
          </a:prstGeom>
        </p:spPr>
      </p:pic>
      <p:pic>
        <p:nvPicPr>
          <p:cNvPr id="8" name="Immagine 7">
            <a:extLst>
              <a:ext uri="{FF2B5EF4-FFF2-40B4-BE49-F238E27FC236}">
                <a16:creationId xmlns:a16="http://schemas.microsoft.com/office/drawing/2014/main" id="{3833ADC2-C805-BBF4-C1F6-39C9B35B9C61}"/>
              </a:ext>
            </a:extLst>
          </p:cNvPr>
          <p:cNvPicPr>
            <a:picLocks noChangeAspect="1"/>
          </p:cNvPicPr>
          <p:nvPr/>
        </p:nvPicPr>
        <p:blipFill>
          <a:blip r:embed="rId4"/>
          <a:stretch>
            <a:fillRect/>
          </a:stretch>
        </p:blipFill>
        <p:spPr>
          <a:xfrm>
            <a:off x="5267570" y="930274"/>
            <a:ext cx="6877936" cy="3612153"/>
          </a:xfrm>
          <a:prstGeom prst="rect">
            <a:avLst/>
          </a:prstGeom>
        </p:spPr>
      </p:pic>
      <p:sp>
        <p:nvSpPr>
          <p:cNvPr id="9" name="CasellaDiTesto 8">
            <a:extLst>
              <a:ext uri="{FF2B5EF4-FFF2-40B4-BE49-F238E27FC236}">
                <a16:creationId xmlns:a16="http://schemas.microsoft.com/office/drawing/2014/main" id="{34ED73CC-F9D1-4A9F-6CB4-A401D9497A00}"/>
              </a:ext>
            </a:extLst>
          </p:cNvPr>
          <p:cNvSpPr txBox="1"/>
          <p:nvPr/>
        </p:nvSpPr>
        <p:spPr>
          <a:xfrm>
            <a:off x="5321950" y="4495933"/>
            <a:ext cx="6689237" cy="1600438"/>
          </a:xfrm>
          <a:prstGeom prst="rect">
            <a:avLst/>
          </a:prstGeom>
          <a:noFill/>
        </p:spPr>
        <p:txBody>
          <a:bodyPr wrap="square">
            <a:spAutoFit/>
          </a:bodyPr>
          <a:lstStyle/>
          <a:p>
            <a:pPr algn="just"/>
            <a:r>
              <a:rPr lang="it-IT" sz="1400" dirty="0">
                <a:latin typeface="Arial" panose="020B0604020202020204" pitchFamily="34" charset="0"/>
                <a:cs typeface="Arial" panose="020B0604020202020204" pitchFamily="34" charset="0"/>
              </a:rPr>
              <a:t>[…] By the </a:t>
            </a:r>
            <a:r>
              <a:rPr lang="it-IT" sz="1400" dirty="0" err="1">
                <a:latin typeface="Arial" panose="020B0604020202020204" pitchFamily="34" charset="0"/>
                <a:cs typeface="Arial" panose="020B0604020202020204" pitchFamily="34" charset="0"/>
              </a:rPr>
              <a:t>fourth</a:t>
            </a:r>
            <a:r>
              <a:rPr lang="it-IT" sz="1400" dirty="0">
                <a:latin typeface="Arial" panose="020B0604020202020204" pitchFamily="34" charset="0"/>
                <a:cs typeface="Arial" panose="020B0604020202020204" pitchFamily="34" charset="0"/>
              </a:rPr>
              <a:t> hour of </a:t>
            </a:r>
            <a:r>
              <a:rPr lang="it-IT" sz="1400" dirty="0" err="1">
                <a:latin typeface="Arial" panose="020B0604020202020204" pitchFamily="34" charset="0"/>
                <a:cs typeface="Arial" panose="020B0604020202020204" pitchFamily="34" charset="0"/>
              </a:rPr>
              <a:t>hospitalization</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respiratory</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failure</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had</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progressed</a:t>
            </a:r>
            <a:r>
              <a:rPr lang="it-IT" sz="1400" dirty="0">
                <a:latin typeface="Arial" panose="020B0604020202020204" pitchFamily="34" charset="0"/>
                <a:cs typeface="Arial" panose="020B0604020202020204" pitchFamily="34" charset="0"/>
              </a:rPr>
              <a:t>, with the PaO2/FiO2 </a:t>
            </a:r>
            <a:r>
              <a:rPr lang="it-IT" sz="1400" dirty="0" err="1">
                <a:latin typeface="Arial" panose="020B0604020202020204" pitchFamily="34" charset="0"/>
                <a:cs typeface="Arial" panose="020B0604020202020204" pitchFamily="34" charset="0"/>
              </a:rPr>
              <a:t>dropping</a:t>
            </a:r>
            <a:r>
              <a:rPr lang="it-IT" sz="1400" dirty="0">
                <a:latin typeface="Arial" panose="020B0604020202020204" pitchFamily="34" charset="0"/>
                <a:cs typeface="Arial" panose="020B0604020202020204" pitchFamily="34" charset="0"/>
              </a:rPr>
              <a:t> to 190 mmHg, and </a:t>
            </a:r>
            <a:r>
              <a:rPr lang="it-IT" sz="1400" dirty="0" err="1">
                <a:latin typeface="Arial" panose="020B0604020202020204" pitchFamily="34" charset="0"/>
                <a:cs typeface="Arial" panose="020B0604020202020204" pitchFamily="34" charset="0"/>
              </a:rPr>
              <a:t>lactate</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levels</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increasing</a:t>
            </a:r>
            <a:r>
              <a:rPr lang="it-IT" sz="1400" dirty="0">
                <a:latin typeface="Arial" panose="020B0604020202020204" pitchFamily="34" charset="0"/>
                <a:cs typeface="Arial" panose="020B0604020202020204" pitchFamily="34" charset="0"/>
              </a:rPr>
              <a:t> to 3.6 </a:t>
            </a:r>
            <a:r>
              <a:rPr lang="it-IT" sz="1400" dirty="0" err="1">
                <a:latin typeface="Arial" panose="020B0604020202020204" pitchFamily="34" charset="0"/>
                <a:cs typeface="Arial" panose="020B0604020202020204" pitchFamily="34" charset="0"/>
              </a:rPr>
              <a:t>mmol</a:t>
            </a:r>
            <a:r>
              <a:rPr lang="it-IT" sz="1400" dirty="0">
                <a:latin typeface="Arial" panose="020B0604020202020204" pitchFamily="34" charset="0"/>
                <a:cs typeface="Arial" panose="020B0604020202020204" pitchFamily="34" charset="0"/>
              </a:rPr>
              <a:t>/L. The </a:t>
            </a:r>
            <a:r>
              <a:rPr lang="it-IT" sz="1400" dirty="0" err="1">
                <a:latin typeface="Arial" panose="020B0604020202020204" pitchFamily="34" charset="0"/>
                <a:cs typeface="Arial" panose="020B0604020202020204" pitchFamily="34" charset="0"/>
              </a:rPr>
              <a:t>patient</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was</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intubated</a:t>
            </a:r>
            <a:r>
              <a:rPr lang="it-IT" sz="1400" dirty="0">
                <a:latin typeface="Arial" panose="020B0604020202020204" pitchFamily="34" charset="0"/>
                <a:cs typeface="Arial" panose="020B0604020202020204" pitchFamily="34" charset="0"/>
              </a:rPr>
              <a:t>, and </a:t>
            </a:r>
            <a:r>
              <a:rPr lang="it-IT" sz="1400" dirty="0" err="1">
                <a:latin typeface="Arial" panose="020B0604020202020204" pitchFamily="34" charset="0"/>
                <a:cs typeface="Arial" panose="020B0604020202020204" pitchFamily="34" charset="0"/>
              </a:rPr>
              <a:t>required</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norepinephrine</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administration</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Hemodiafiltration</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was</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performed</a:t>
            </a:r>
            <a:r>
              <a:rPr lang="it-IT" sz="1400" dirty="0">
                <a:latin typeface="Arial" panose="020B0604020202020204" pitchFamily="34" charset="0"/>
                <a:cs typeface="Arial" panose="020B0604020202020204" pitchFamily="34" charset="0"/>
              </a:rPr>
              <a:t> for </a:t>
            </a:r>
            <a:r>
              <a:rPr lang="it-IT" sz="1400" dirty="0" err="1">
                <a:latin typeface="Arial" panose="020B0604020202020204" pitchFamily="34" charset="0"/>
                <a:cs typeface="Arial" panose="020B0604020202020204" pitchFamily="34" charset="0"/>
              </a:rPr>
              <a:t>detoxication</a:t>
            </a:r>
            <a:r>
              <a:rPr lang="it-IT" sz="1400" dirty="0">
                <a:latin typeface="Arial" panose="020B0604020202020204" pitchFamily="34" charset="0"/>
                <a:cs typeface="Arial" panose="020B0604020202020204" pitchFamily="34" charset="0"/>
              </a:rPr>
              <a:t>. Given the </a:t>
            </a:r>
            <a:r>
              <a:rPr lang="it-IT" sz="1400" dirty="0" err="1">
                <a:latin typeface="Arial" panose="020B0604020202020204" pitchFamily="34" charset="0"/>
                <a:cs typeface="Arial" panose="020B0604020202020204" pitchFamily="34" charset="0"/>
              </a:rPr>
              <a:t>signs</a:t>
            </a:r>
            <a:r>
              <a:rPr lang="it-IT" sz="1400" dirty="0">
                <a:latin typeface="Arial" panose="020B0604020202020204" pitchFamily="34" charset="0"/>
                <a:cs typeface="Arial" panose="020B0604020202020204" pitchFamily="34" charset="0"/>
              </a:rPr>
              <a:t> of </a:t>
            </a:r>
            <a:r>
              <a:rPr lang="it-IT" sz="1400" dirty="0" err="1">
                <a:latin typeface="Arial" panose="020B0604020202020204" pitchFamily="34" charset="0"/>
                <a:cs typeface="Arial" panose="020B0604020202020204" pitchFamily="34" charset="0"/>
              </a:rPr>
              <a:t>septic</a:t>
            </a:r>
            <a:r>
              <a:rPr lang="it-IT" sz="1400" dirty="0">
                <a:latin typeface="Arial" panose="020B0604020202020204" pitchFamily="34" charset="0"/>
                <a:cs typeface="Arial" panose="020B0604020202020204" pitchFamily="34" charset="0"/>
              </a:rPr>
              <a:t> shock and the positive S. </a:t>
            </a:r>
            <a:r>
              <a:rPr lang="it-IT" sz="1400" dirty="0" err="1">
                <a:latin typeface="Arial" panose="020B0604020202020204" pitchFamily="34" charset="0"/>
                <a:cs typeface="Arial" panose="020B0604020202020204" pitchFamily="34" charset="0"/>
              </a:rPr>
              <a:t>pyogenes</a:t>
            </a:r>
            <a:r>
              <a:rPr lang="it-IT" sz="1400" dirty="0">
                <a:latin typeface="Arial" panose="020B0604020202020204" pitchFamily="34" charset="0"/>
                <a:cs typeface="Arial" panose="020B0604020202020204" pitchFamily="34" charset="0"/>
              </a:rPr>
              <a:t> test, </a:t>
            </a:r>
            <a:r>
              <a:rPr lang="it-IT" sz="1400" dirty="0" err="1">
                <a:latin typeface="Arial" panose="020B0604020202020204" pitchFamily="34" charset="0"/>
                <a:cs typeface="Arial" panose="020B0604020202020204" pitchFamily="34" charset="0"/>
              </a:rPr>
              <a:t>antibiotic</a:t>
            </a:r>
            <a:r>
              <a:rPr lang="it-IT" sz="1400" dirty="0">
                <a:latin typeface="Arial" panose="020B0604020202020204" pitchFamily="34" charset="0"/>
                <a:cs typeface="Arial" panose="020B0604020202020204" pitchFamily="34" charset="0"/>
              </a:rPr>
              <a:t> therapy </a:t>
            </a:r>
            <a:r>
              <a:rPr lang="it-IT" sz="1400" dirty="0" err="1">
                <a:latin typeface="Arial" panose="020B0604020202020204" pitchFamily="34" charset="0"/>
                <a:cs typeface="Arial" panose="020B0604020202020204" pitchFamily="34" charset="0"/>
              </a:rPr>
              <a:t>was</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switched</a:t>
            </a:r>
            <a:r>
              <a:rPr lang="it-IT" sz="1400" dirty="0">
                <a:latin typeface="Arial" panose="020B0604020202020204" pitchFamily="34" charset="0"/>
                <a:cs typeface="Arial" panose="020B0604020202020204" pitchFamily="34" charset="0"/>
              </a:rPr>
              <a:t> to a </a:t>
            </a:r>
            <a:r>
              <a:rPr lang="it-IT" sz="1400" dirty="0" err="1">
                <a:latin typeface="Arial" panose="020B0604020202020204" pitchFamily="34" charset="0"/>
                <a:cs typeface="Arial" panose="020B0604020202020204" pitchFamily="34" charset="0"/>
              </a:rPr>
              <a:t>combination</a:t>
            </a:r>
            <a:r>
              <a:rPr lang="it-IT" sz="1400" dirty="0">
                <a:latin typeface="Arial" panose="020B0604020202020204" pitchFamily="34" charset="0"/>
                <a:cs typeface="Arial" panose="020B0604020202020204" pitchFamily="34" charset="0"/>
              </a:rPr>
              <a:t> of </a:t>
            </a:r>
            <a:r>
              <a:rPr lang="it-IT" sz="1400" dirty="0" err="1">
                <a:latin typeface="Arial" panose="020B0604020202020204" pitchFamily="34" charset="0"/>
                <a:cs typeface="Arial" panose="020B0604020202020204" pitchFamily="34" charset="0"/>
              </a:rPr>
              <a:t>clindamycin</a:t>
            </a:r>
            <a:r>
              <a:rPr lang="it-IT" sz="1400" dirty="0">
                <a:latin typeface="Arial" panose="020B0604020202020204" pitchFamily="34" charset="0"/>
                <a:cs typeface="Arial" panose="020B0604020202020204" pitchFamily="34" charset="0"/>
              </a:rPr>
              <a:t> and </a:t>
            </a:r>
            <a:r>
              <a:rPr lang="it-IT" sz="1400" dirty="0" err="1">
                <a:latin typeface="Arial" panose="020B0604020202020204" pitchFamily="34" charset="0"/>
                <a:cs typeface="Arial" panose="020B0604020202020204" pitchFamily="34" charset="0"/>
              </a:rPr>
              <a:t>meropenem</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Despite</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ongoing</a:t>
            </a:r>
            <a:r>
              <a:rPr lang="it-IT" sz="1400" dirty="0">
                <a:latin typeface="Arial" panose="020B0604020202020204" pitchFamily="34" charset="0"/>
                <a:cs typeface="Arial" panose="020B0604020202020204" pitchFamily="34" charset="0"/>
              </a:rPr>
              <a:t> intensive therapy, the </a:t>
            </a:r>
            <a:r>
              <a:rPr lang="it-IT" sz="1400" dirty="0" err="1">
                <a:latin typeface="Arial" panose="020B0604020202020204" pitchFamily="34" charset="0"/>
                <a:cs typeface="Arial" panose="020B0604020202020204" pitchFamily="34" charset="0"/>
              </a:rPr>
              <a:t>patient’s</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condition</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deteriorated</a:t>
            </a:r>
            <a:r>
              <a:rPr lang="it-IT" sz="1400" dirty="0">
                <a:latin typeface="Arial" panose="020B0604020202020204" pitchFamily="34" charset="0"/>
                <a:cs typeface="Arial" panose="020B0604020202020204" pitchFamily="34" charset="0"/>
              </a:rPr>
              <a:t> […]</a:t>
            </a:r>
          </a:p>
        </p:txBody>
      </p:sp>
      <p:pic>
        <p:nvPicPr>
          <p:cNvPr id="10" name="Immagine 9">
            <a:extLst>
              <a:ext uri="{FF2B5EF4-FFF2-40B4-BE49-F238E27FC236}">
                <a16:creationId xmlns:a16="http://schemas.microsoft.com/office/drawing/2014/main" id="{48EA99D0-E44D-DFAA-BF01-056AC7426E64}"/>
              </a:ext>
            </a:extLst>
          </p:cNvPr>
          <p:cNvPicPr/>
          <p:nvPr/>
        </p:nvPicPr>
        <p:blipFill rotWithShape="1">
          <a:blip r:embed="rId5">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11" name="Immagine 10" descr="Immagine che contiene verde, cibo, parcheggiato&#10;&#10;Descrizione generata automaticamente">
            <a:extLst>
              <a:ext uri="{FF2B5EF4-FFF2-40B4-BE49-F238E27FC236}">
                <a16:creationId xmlns:a16="http://schemas.microsoft.com/office/drawing/2014/main" id="{8BA48D6D-2578-CCA8-F1D2-416AC63A279A}"/>
              </a:ext>
            </a:extLst>
          </p:cNvPr>
          <p:cNvPicPr>
            <a:picLocks noChangeAspect="1"/>
          </p:cNvPicPr>
          <p:nvPr/>
        </p:nvPicPr>
        <p:blipFill>
          <a:blip r:embed="rId6"/>
          <a:stretch>
            <a:fillRect/>
          </a:stretch>
        </p:blipFill>
        <p:spPr>
          <a:xfrm>
            <a:off x="9684224" y="6314049"/>
            <a:ext cx="1145573" cy="477322"/>
          </a:xfrm>
          <a:prstGeom prst="rect">
            <a:avLst/>
          </a:prstGeom>
        </p:spPr>
      </p:pic>
      <p:pic>
        <p:nvPicPr>
          <p:cNvPr id="12" name="Immagine 11">
            <a:extLst>
              <a:ext uri="{FF2B5EF4-FFF2-40B4-BE49-F238E27FC236}">
                <a16:creationId xmlns:a16="http://schemas.microsoft.com/office/drawing/2014/main" id="{E0F2A083-BFF4-B482-8C92-54495D0BD390}"/>
              </a:ext>
            </a:extLst>
          </p:cNvPr>
          <p:cNvPicPr>
            <a:picLocks noChangeAspect="1"/>
          </p:cNvPicPr>
          <p:nvPr/>
        </p:nvPicPr>
        <p:blipFill rotWithShape="1">
          <a:blip r:embed="rId7"/>
          <a:srcRect l="-1" t="30458" r="72824" b="24530"/>
          <a:stretch/>
        </p:blipFill>
        <p:spPr>
          <a:xfrm>
            <a:off x="6972819" y="6325307"/>
            <a:ext cx="2572706" cy="466064"/>
          </a:xfrm>
          <a:prstGeom prst="rect">
            <a:avLst/>
          </a:prstGeom>
        </p:spPr>
      </p:pic>
      <p:pic>
        <p:nvPicPr>
          <p:cNvPr id="13" name="Immagine 12">
            <a:extLst>
              <a:ext uri="{FF2B5EF4-FFF2-40B4-BE49-F238E27FC236}">
                <a16:creationId xmlns:a16="http://schemas.microsoft.com/office/drawing/2014/main" id="{04EF8F94-4D3E-FBEF-ABE7-54C33A0382D8}"/>
              </a:ext>
            </a:extLst>
          </p:cNvPr>
          <p:cNvPicPr>
            <a:picLocks noChangeAspect="1"/>
          </p:cNvPicPr>
          <p:nvPr/>
        </p:nvPicPr>
        <p:blipFill>
          <a:blip r:embed="rId2"/>
          <a:srcRect b="87835"/>
          <a:stretch/>
        </p:blipFill>
        <p:spPr>
          <a:xfrm>
            <a:off x="-1" y="911813"/>
            <a:ext cx="5056799" cy="622515"/>
          </a:xfrm>
          <a:prstGeom prst="rect">
            <a:avLst/>
          </a:prstGeom>
        </p:spPr>
      </p:pic>
      <p:sp>
        <p:nvSpPr>
          <p:cNvPr id="15" name="Rettangolo 14">
            <a:extLst>
              <a:ext uri="{FF2B5EF4-FFF2-40B4-BE49-F238E27FC236}">
                <a16:creationId xmlns:a16="http://schemas.microsoft.com/office/drawing/2014/main" id="{20C86E07-5EAC-CF52-4A76-83EDAC08B5E8}"/>
              </a:ext>
            </a:extLst>
          </p:cNvPr>
          <p:cNvSpPr/>
          <p:nvPr/>
        </p:nvSpPr>
        <p:spPr>
          <a:xfrm>
            <a:off x="11639227" y="930274"/>
            <a:ext cx="416415" cy="356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a:extLst>
              <a:ext uri="{FF2B5EF4-FFF2-40B4-BE49-F238E27FC236}">
                <a16:creationId xmlns:a16="http://schemas.microsoft.com/office/drawing/2014/main" id="{23393EFA-B524-985F-80B8-BBCE070F059E}"/>
              </a:ext>
            </a:extLst>
          </p:cNvPr>
          <p:cNvSpPr txBox="1">
            <a:spLocks/>
          </p:cNvSpPr>
          <p:nvPr/>
        </p:nvSpPr>
        <p:spPr>
          <a:xfrm>
            <a:off x="148728" y="136426"/>
            <a:ext cx="11894543" cy="539077"/>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ea typeface="Helvetica Neue" panose="02000503000000020004" pitchFamily="2" charset="0"/>
                <a:cs typeface="Arial" panose="020B0604020202020204" pitchFamily="34" charset="0"/>
              </a:rPr>
              <a:t>La </a:t>
            </a:r>
            <a:r>
              <a:rPr lang="en-US" sz="2800" b="1" dirty="0" err="1">
                <a:latin typeface="Arial" panose="020B0604020202020204" pitchFamily="34" charset="0"/>
                <a:ea typeface="Helvetica Neue" panose="02000503000000020004" pitchFamily="2" charset="0"/>
                <a:cs typeface="Arial" panose="020B0604020202020204" pitchFamily="34" charset="0"/>
              </a:rPr>
              <a:t>letteratura</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sulle</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polmoniti</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fulminanti</a:t>
            </a:r>
            <a:r>
              <a:rPr lang="en-US" sz="2800" b="1" dirty="0">
                <a:latin typeface="Arial" panose="020B0604020202020204" pitchFamily="34" charset="0"/>
                <a:ea typeface="Helvetica Neue" panose="02000503000000020004" pitchFamily="2" charset="0"/>
                <a:cs typeface="Arial" panose="020B0604020202020204" pitchFamily="34" charset="0"/>
              </a:rPr>
              <a:t>”</a:t>
            </a:r>
          </a:p>
        </p:txBody>
      </p:sp>
    </p:spTree>
    <p:extLst>
      <p:ext uri="{BB962C8B-B14F-4D97-AF65-F5344CB8AC3E}">
        <p14:creationId xmlns:p14="http://schemas.microsoft.com/office/powerpoint/2010/main" val="4128911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0F657-C17F-D8B5-6D6E-8A71F1FFA259}"/>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EABAA23F-5F0B-F919-7CC3-3F0E0423ADF1}"/>
              </a:ext>
            </a:extLst>
          </p:cNvPr>
          <p:cNvPicPr>
            <a:picLocks noChangeAspect="1"/>
          </p:cNvPicPr>
          <p:nvPr/>
        </p:nvPicPr>
        <p:blipFill>
          <a:blip r:embed="rId2"/>
          <a:stretch>
            <a:fillRect/>
          </a:stretch>
        </p:blipFill>
        <p:spPr>
          <a:xfrm>
            <a:off x="923005" y="1105354"/>
            <a:ext cx="7512055" cy="3420743"/>
          </a:xfrm>
          <a:prstGeom prst="rect">
            <a:avLst/>
          </a:prstGeom>
        </p:spPr>
      </p:pic>
      <p:pic>
        <p:nvPicPr>
          <p:cNvPr id="2" name="Immagine 1">
            <a:extLst>
              <a:ext uri="{FF2B5EF4-FFF2-40B4-BE49-F238E27FC236}">
                <a16:creationId xmlns:a16="http://schemas.microsoft.com/office/drawing/2014/main" id="{2097C627-40D3-B4E5-D3AF-6CAE5135780C}"/>
              </a:ext>
            </a:extLst>
          </p:cNvPr>
          <p:cNvPicPr/>
          <p:nvPr/>
        </p:nvPicPr>
        <p:blipFill rotWithShape="1">
          <a:blip r:embed="rId3">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3" name="Immagine 2" descr="Immagine che contiene verde, cibo, parcheggiato&#10;&#10;Descrizione generata automaticamente">
            <a:extLst>
              <a:ext uri="{FF2B5EF4-FFF2-40B4-BE49-F238E27FC236}">
                <a16:creationId xmlns:a16="http://schemas.microsoft.com/office/drawing/2014/main" id="{00DF398F-4888-2037-D8E0-3ED4AC6D897A}"/>
              </a:ext>
            </a:extLst>
          </p:cNvPr>
          <p:cNvPicPr>
            <a:picLocks noChangeAspect="1"/>
          </p:cNvPicPr>
          <p:nvPr/>
        </p:nvPicPr>
        <p:blipFill>
          <a:blip r:embed="rId4"/>
          <a:stretch>
            <a:fillRect/>
          </a:stretch>
        </p:blipFill>
        <p:spPr>
          <a:xfrm>
            <a:off x="9684224" y="6314049"/>
            <a:ext cx="1145573" cy="477322"/>
          </a:xfrm>
          <a:prstGeom prst="rect">
            <a:avLst/>
          </a:prstGeom>
        </p:spPr>
      </p:pic>
      <p:pic>
        <p:nvPicPr>
          <p:cNvPr id="6" name="Immagine 5">
            <a:extLst>
              <a:ext uri="{FF2B5EF4-FFF2-40B4-BE49-F238E27FC236}">
                <a16:creationId xmlns:a16="http://schemas.microsoft.com/office/drawing/2014/main" id="{DBFF90C4-49BE-BA8C-9413-0CFA6A7AE3F4}"/>
              </a:ext>
            </a:extLst>
          </p:cNvPr>
          <p:cNvPicPr>
            <a:picLocks noChangeAspect="1"/>
          </p:cNvPicPr>
          <p:nvPr/>
        </p:nvPicPr>
        <p:blipFill rotWithShape="1">
          <a:blip r:embed="rId5"/>
          <a:srcRect l="-1" t="30458" r="72824" b="24530"/>
          <a:stretch/>
        </p:blipFill>
        <p:spPr>
          <a:xfrm>
            <a:off x="6972819" y="6325307"/>
            <a:ext cx="2572706" cy="466064"/>
          </a:xfrm>
          <a:prstGeom prst="rect">
            <a:avLst/>
          </a:prstGeom>
        </p:spPr>
      </p:pic>
      <p:sp>
        <p:nvSpPr>
          <p:cNvPr id="8" name="CasellaDiTesto 7">
            <a:extLst>
              <a:ext uri="{FF2B5EF4-FFF2-40B4-BE49-F238E27FC236}">
                <a16:creationId xmlns:a16="http://schemas.microsoft.com/office/drawing/2014/main" id="{E4E97EEF-1964-AE72-96F9-8A4BB3A2AD8B}"/>
              </a:ext>
            </a:extLst>
          </p:cNvPr>
          <p:cNvSpPr txBox="1"/>
          <p:nvPr/>
        </p:nvSpPr>
        <p:spPr>
          <a:xfrm>
            <a:off x="1435902" y="5109163"/>
            <a:ext cx="5097101" cy="461665"/>
          </a:xfrm>
          <a:prstGeom prst="rect">
            <a:avLst/>
          </a:prstGeom>
          <a:noFill/>
        </p:spPr>
        <p:txBody>
          <a:bodyPr wrap="none" rtlCol="0">
            <a:spAutoFit/>
          </a:bodyPr>
          <a:lstStyle/>
          <a:p>
            <a:r>
              <a:rPr lang="it-IT" sz="2400" b="1" dirty="0" err="1">
                <a:solidFill>
                  <a:srgbClr val="C00000"/>
                </a:solidFill>
                <a:latin typeface="Arial" panose="020B0604020202020204" pitchFamily="34" charset="0"/>
                <a:cs typeface="Arial" panose="020B0604020202020204" pitchFamily="34" charset="0"/>
              </a:rPr>
              <a:t>sCAP</a:t>
            </a:r>
            <a:r>
              <a:rPr lang="it-IT" sz="2400" b="1" dirty="0">
                <a:solidFill>
                  <a:srgbClr val="C00000"/>
                </a:solidFill>
                <a:latin typeface="Arial" panose="020B0604020202020204" pitchFamily="34" charset="0"/>
                <a:cs typeface="Arial" panose="020B0604020202020204" pitchFamily="34" charset="0"/>
              </a:rPr>
              <a:t> </a:t>
            </a:r>
            <a:r>
              <a:rPr lang="it-IT" sz="2400" b="1" dirty="0" err="1">
                <a:solidFill>
                  <a:srgbClr val="C00000"/>
                </a:solidFill>
                <a:latin typeface="Arial" panose="020B0604020202020204" pitchFamily="34" charset="0"/>
                <a:cs typeface="Arial" panose="020B0604020202020204" pitchFamily="34" charset="0"/>
              </a:rPr>
              <a:t>leading</a:t>
            </a:r>
            <a:r>
              <a:rPr lang="it-IT" sz="2400" b="1" dirty="0">
                <a:solidFill>
                  <a:srgbClr val="C00000"/>
                </a:solidFill>
                <a:latin typeface="Arial" panose="020B0604020202020204" pitchFamily="34" charset="0"/>
                <a:cs typeface="Arial" panose="020B0604020202020204" pitchFamily="34" charset="0"/>
              </a:rPr>
              <a:t> to </a:t>
            </a:r>
            <a:r>
              <a:rPr lang="it-IT" sz="2400" b="1" dirty="0" err="1">
                <a:solidFill>
                  <a:srgbClr val="C00000"/>
                </a:solidFill>
                <a:latin typeface="Arial" panose="020B0604020202020204" pitchFamily="34" charset="0"/>
                <a:cs typeface="Arial" panose="020B0604020202020204" pitchFamily="34" charset="0"/>
              </a:rPr>
              <a:t>death</a:t>
            </a:r>
            <a:r>
              <a:rPr lang="it-IT" sz="2400" b="1" dirty="0">
                <a:solidFill>
                  <a:srgbClr val="C00000"/>
                </a:solidFill>
                <a:latin typeface="Arial" panose="020B0604020202020204" pitchFamily="34" charset="0"/>
                <a:cs typeface="Arial" panose="020B0604020202020204" pitchFamily="34" charset="0"/>
              </a:rPr>
              <a:t> in ≤ 7 days</a:t>
            </a:r>
          </a:p>
        </p:txBody>
      </p:sp>
      <p:sp>
        <p:nvSpPr>
          <p:cNvPr id="7" name="Rettangolo con angoli arrotondati 6">
            <a:extLst>
              <a:ext uri="{FF2B5EF4-FFF2-40B4-BE49-F238E27FC236}">
                <a16:creationId xmlns:a16="http://schemas.microsoft.com/office/drawing/2014/main" id="{B618C18E-A6C9-2EAD-4544-49BE67394EBE}"/>
              </a:ext>
            </a:extLst>
          </p:cNvPr>
          <p:cNvSpPr/>
          <p:nvPr/>
        </p:nvSpPr>
        <p:spPr>
          <a:xfrm>
            <a:off x="996088" y="4854253"/>
            <a:ext cx="5976731" cy="954156"/>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itle 1">
            <a:extLst>
              <a:ext uri="{FF2B5EF4-FFF2-40B4-BE49-F238E27FC236}">
                <a16:creationId xmlns:a16="http://schemas.microsoft.com/office/drawing/2014/main" id="{78EB0920-6DF1-28DD-5981-FED688BFFF40}"/>
              </a:ext>
            </a:extLst>
          </p:cNvPr>
          <p:cNvSpPr txBox="1">
            <a:spLocks/>
          </p:cNvSpPr>
          <p:nvPr/>
        </p:nvSpPr>
        <p:spPr>
          <a:xfrm>
            <a:off x="148728" y="136426"/>
            <a:ext cx="11894543" cy="539077"/>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err="1">
                <a:latin typeface="Arial" panose="020B0604020202020204" pitchFamily="34" charset="0"/>
                <a:ea typeface="Helvetica Neue" panose="02000503000000020004" pitchFamily="2" charset="0"/>
                <a:cs typeface="Arial" panose="020B0604020202020204" pitchFamily="34" charset="0"/>
              </a:rPr>
              <a:t>Eppur</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qualcosa</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si</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muove</a:t>
            </a:r>
            <a:endParaRPr lang="en-US" sz="2800" b="1" dirty="0">
              <a:latin typeface="Arial" panose="020B0604020202020204" pitchFamily="34" charset="0"/>
              <a:ea typeface="Helvetica Neue" panose="02000503000000020004" pitchFamily="2" charset="0"/>
              <a:cs typeface="Arial" panose="020B0604020202020204" pitchFamily="34" charset="0"/>
            </a:endParaRPr>
          </a:p>
        </p:txBody>
      </p:sp>
      <p:sp>
        <p:nvSpPr>
          <p:cNvPr id="11" name="CasellaDiTesto 10">
            <a:extLst>
              <a:ext uri="{FF2B5EF4-FFF2-40B4-BE49-F238E27FC236}">
                <a16:creationId xmlns:a16="http://schemas.microsoft.com/office/drawing/2014/main" id="{3724DB4E-F843-CB76-C646-4B5FB0F72473}"/>
              </a:ext>
            </a:extLst>
          </p:cNvPr>
          <p:cNvSpPr txBox="1"/>
          <p:nvPr/>
        </p:nvSpPr>
        <p:spPr>
          <a:xfrm>
            <a:off x="7156726" y="4803548"/>
            <a:ext cx="4411490" cy="958596"/>
          </a:xfrm>
          <a:prstGeom prst="rect">
            <a:avLst/>
          </a:prstGeom>
          <a:noFill/>
        </p:spPr>
        <p:txBody>
          <a:bodyPr wrap="square">
            <a:spAutoFit/>
          </a:bodyPr>
          <a:lstStyle/>
          <a:p>
            <a:pPr marL="342900" indent="-342900">
              <a:lnSpc>
                <a:spcPct val="150000"/>
              </a:lnSpc>
              <a:buFont typeface="Wingdings" pitchFamily="2" charset="2"/>
              <a:buChar char="q"/>
            </a:pPr>
            <a:r>
              <a:rPr lang="it-IT" sz="2000" dirty="0" err="1">
                <a:latin typeface="Arial" panose="020B0604020202020204" pitchFamily="34" charset="0"/>
                <a:cs typeface="Arial" panose="020B0604020202020204" pitchFamily="34" charset="0"/>
              </a:rPr>
              <a:t>Incidence</a:t>
            </a:r>
            <a:r>
              <a:rPr lang="it-IT" sz="2000" dirty="0">
                <a:latin typeface="Arial" panose="020B0604020202020204" pitchFamily="34" charset="0"/>
                <a:cs typeface="Arial" panose="020B0604020202020204" pitchFamily="34" charset="0"/>
              </a:rPr>
              <a:t> </a:t>
            </a:r>
            <a:r>
              <a:rPr lang="it-IT" sz="2000" b="1" dirty="0">
                <a:solidFill>
                  <a:srgbClr val="C00000"/>
                </a:solidFill>
                <a:latin typeface="Arial" panose="020B0604020202020204" pitchFamily="34" charset="0"/>
                <a:cs typeface="Arial" panose="020B0604020202020204" pitchFamily="34" charset="0"/>
              </a:rPr>
              <a:t>89/1517 (5.6%)</a:t>
            </a:r>
          </a:p>
          <a:p>
            <a:pPr marL="342900" indent="-342900">
              <a:lnSpc>
                <a:spcPct val="150000"/>
              </a:lnSpc>
              <a:buFont typeface="Wingdings" pitchFamily="2" charset="2"/>
              <a:buChar char="q"/>
            </a:pPr>
            <a:r>
              <a:rPr lang="it-IT" sz="2000" dirty="0">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Death </a:t>
            </a:r>
            <a:r>
              <a:rPr lang="it-IT" sz="2000" dirty="0">
                <a:solidFill>
                  <a:srgbClr val="001D35"/>
                </a:solidFill>
                <a:highlight>
                  <a:srgbClr val="FFFFFF"/>
                </a:highlight>
                <a:latin typeface="Arial" panose="020B0604020202020204" pitchFamily="34" charset="0"/>
                <a:cs typeface="Arial" panose="020B0604020202020204" pitchFamily="34" charset="0"/>
              </a:rPr>
              <a:t>≤</a:t>
            </a:r>
            <a:r>
              <a:rPr lang="it-IT" sz="2000" dirty="0">
                <a:latin typeface="Arial" panose="020B0604020202020204" pitchFamily="34" charset="0"/>
                <a:cs typeface="Arial" panose="020B0604020202020204" pitchFamily="34" charset="0"/>
              </a:rPr>
              <a:t> 48h = 19/1517 (1.3%)</a:t>
            </a:r>
          </a:p>
        </p:txBody>
      </p:sp>
    </p:spTree>
    <p:extLst>
      <p:ext uri="{BB962C8B-B14F-4D97-AF65-F5344CB8AC3E}">
        <p14:creationId xmlns:p14="http://schemas.microsoft.com/office/powerpoint/2010/main" val="953860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CDEC160-ACD3-5F39-26DA-45A599FE76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421" y="2067382"/>
            <a:ext cx="2928034" cy="3883669"/>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3D86107D-E0FD-BDBC-CA29-4A8989764CDB}"/>
              </a:ext>
            </a:extLst>
          </p:cNvPr>
          <p:cNvPicPr>
            <a:picLocks noChangeAspect="1"/>
          </p:cNvPicPr>
          <p:nvPr/>
        </p:nvPicPr>
        <p:blipFill>
          <a:blip r:embed="rId3"/>
          <a:stretch>
            <a:fillRect/>
          </a:stretch>
        </p:blipFill>
        <p:spPr>
          <a:xfrm>
            <a:off x="4792578" y="983727"/>
            <a:ext cx="5843337" cy="5045612"/>
          </a:xfrm>
          <a:prstGeom prst="rect">
            <a:avLst/>
          </a:prstGeom>
        </p:spPr>
      </p:pic>
      <p:pic>
        <p:nvPicPr>
          <p:cNvPr id="4" name="Immagine 3">
            <a:extLst>
              <a:ext uri="{FF2B5EF4-FFF2-40B4-BE49-F238E27FC236}">
                <a16:creationId xmlns:a16="http://schemas.microsoft.com/office/drawing/2014/main" id="{F9868023-8A32-95BA-62BF-D8A529055BE1}"/>
              </a:ext>
            </a:extLst>
          </p:cNvPr>
          <p:cNvPicPr/>
          <p:nvPr/>
        </p:nvPicPr>
        <p:blipFill rotWithShape="1">
          <a:blip r:embed="rId4">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5" name="Immagine 4" descr="Immagine che contiene verde, cibo, parcheggiato&#10;&#10;Descrizione generata automaticamente">
            <a:extLst>
              <a:ext uri="{FF2B5EF4-FFF2-40B4-BE49-F238E27FC236}">
                <a16:creationId xmlns:a16="http://schemas.microsoft.com/office/drawing/2014/main" id="{63688806-C119-9849-748C-FE1D248CFD56}"/>
              </a:ext>
            </a:extLst>
          </p:cNvPr>
          <p:cNvPicPr>
            <a:picLocks noChangeAspect="1"/>
          </p:cNvPicPr>
          <p:nvPr/>
        </p:nvPicPr>
        <p:blipFill>
          <a:blip r:embed="rId5"/>
          <a:stretch>
            <a:fillRect/>
          </a:stretch>
        </p:blipFill>
        <p:spPr>
          <a:xfrm>
            <a:off x="9684224" y="6314049"/>
            <a:ext cx="1145573" cy="477322"/>
          </a:xfrm>
          <a:prstGeom prst="rect">
            <a:avLst/>
          </a:prstGeom>
        </p:spPr>
      </p:pic>
      <p:pic>
        <p:nvPicPr>
          <p:cNvPr id="6" name="Immagine 5">
            <a:extLst>
              <a:ext uri="{FF2B5EF4-FFF2-40B4-BE49-F238E27FC236}">
                <a16:creationId xmlns:a16="http://schemas.microsoft.com/office/drawing/2014/main" id="{9EF63DC1-58ED-4681-E0B1-C3D30DFA3163}"/>
              </a:ext>
            </a:extLst>
          </p:cNvPr>
          <p:cNvPicPr>
            <a:picLocks noChangeAspect="1"/>
          </p:cNvPicPr>
          <p:nvPr/>
        </p:nvPicPr>
        <p:blipFill rotWithShape="1">
          <a:blip r:embed="rId6"/>
          <a:srcRect l="-1" t="30458" r="72824" b="24530"/>
          <a:stretch/>
        </p:blipFill>
        <p:spPr>
          <a:xfrm>
            <a:off x="6972819" y="6325307"/>
            <a:ext cx="2572706" cy="466064"/>
          </a:xfrm>
          <a:prstGeom prst="rect">
            <a:avLst/>
          </a:prstGeom>
        </p:spPr>
      </p:pic>
      <p:sp>
        <p:nvSpPr>
          <p:cNvPr id="3" name="Title 1">
            <a:extLst>
              <a:ext uri="{FF2B5EF4-FFF2-40B4-BE49-F238E27FC236}">
                <a16:creationId xmlns:a16="http://schemas.microsoft.com/office/drawing/2014/main" id="{56318AAC-4903-0326-E97E-BD22D978F9AE}"/>
              </a:ext>
            </a:extLst>
          </p:cNvPr>
          <p:cNvSpPr txBox="1">
            <a:spLocks/>
          </p:cNvSpPr>
          <p:nvPr/>
        </p:nvSpPr>
        <p:spPr>
          <a:xfrm>
            <a:off x="148728" y="136426"/>
            <a:ext cx="11894543" cy="539077"/>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err="1">
                <a:latin typeface="Arial" panose="020B0604020202020204" pitchFamily="34" charset="0"/>
                <a:ea typeface="Helvetica Neue" panose="02000503000000020004" pitchFamily="2" charset="0"/>
                <a:cs typeface="Arial" panose="020B0604020202020204" pitchFamily="34" charset="0"/>
              </a:rPr>
              <a:t>Eppur</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qualcosa</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si</a:t>
            </a:r>
            <a:r>
              <a:rPr lang="en-US" sz="2800" b="1" dirty="0">
                <a:latin typeface="Arial" panose="020B0604020202020204" pitchFamily="34" charset="0"/>
                <a:ea typeface="Helvetica Neue" panose="02000503000000020004" pitchFamily="2" charset="0"/>
                <a:cs typeface="Arial" panose="020B0604020202020204" pitchFamily="34" charset="0"/>
              </a:rPr>
              <a:t> </a:t>
            </a:r>
            <a:r>
              <a:rPr lang="en-US" sz="2800" b="1" dirty="0" err="1">
                <a:latin typeface="Arial" panose="020B0604020202020204" pitchFamily="34" charset="0"/>
                <a:ea typeface="Helvetica Neue" panose="02000503000000020004" pitchFamily="2" charset="0"/>
                <a:cs typeface="Arial" panose="020B0604020202020204" pitchFamily="34" charset="0"/>
              </a:rPr>
              <a:t>muove</a:t>
            </a:r>
            <a:r>
              <a:rPr lang="en-US" sz="2800" b="1" dirty="0">
                <a:latin typeface="Arial" panose="020B0604020202020204" pitchFamily="34" charset="0"/>
                <a:ea typeface="Helvetica Neue" panose="02000503000000020004" pitchFamily="2" charset="0"/>
                <a:cs typeface="Arial" panose="020B0604020202020204" pitchFamily="34" charset="0"/>
              </a:rPr>
              <a:t> pt. 2</a:t>
            </a:r>
          </a:p>
        </p:txBody>
      </p:sp>
    </p:spTree>
    <p:extLst>
      <p:ext uri="{BB962C8B-B14F-4D97-AF65-F5344CB8AC3E}">
        <p14:creationId xmlns:p14="http://schemas.microsoft.com/office/powerpoint/2010/main" val="226788486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30288</TotalTime>
  <Words>2296</Words>
  <Application>Microsoft Macintosh PowerPoint</Application>
  <PresentationFormat>Widescreen</PresentationFormat>
  <Paragraphs>156</Paragraphs>
  <Slides>25</Slides>
  <Notes>17</Notes>
  <HiddenSlides>0</HiddenSlides>
  <MMClips>2</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25</vt:i4>
      </vt:variant>
    </vt:vector>
  </HeadingPairs>
  <TitlesOfParts>
    <vt:vector size="34" baseType="lpstr">
      <vt:lpstr>Arial</vt:lpstr>
      <vt:lpstr>Avenir</vt:lpstr>
      <vt:lpstr>Calibri</vt:lpstr>
      <vt:lpstr>Calibri Light</vt:lpstr>
      <vt:lpstr>Courier New</vt:lpstr>
      <vt:lpstr>Guardian TextSans Web</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Francesco Salton</dc:creator>
  <cp:lastModifiedBy>Francesco Salton</cp:lastModifiedBy>
  <cp:revision>441</cp:revision>
  <dcterms:created xsi:type="dcterms:W3CDTF">2022-05-02T16:36:06Z</dcterms:created>
  <dcterms:modified xsi:type="dcterms:W3CDTF">2026-05-11T10:48:22Z</dcterms:modified>
</cp:coreProperties>
</file>