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48"/>
  </p:notesMasterIdLst>
  <p:sldIdLst>
    <p:sldId id="256" r:id="rId2"/>
    <p:sldId id="307" r:id="rId3"/>
    <p:sldId id="343" r:id="rId4"/>
    <p:sldId id="344" r:id="rId5"/>
    <p:sldId id="345" r:id="rId6"/>
    <p:sldId id="336" r:id="rId7"/>
    <p:sldId id="311" r:id="rId8"/>
    <p:sldId id="342" r:id="rId9"/>
    <p:sldId id="341" r:id="rId10"/>
    <p:sldId id="260" r:id="rId11"/>
    <p:sldId id="369" r:id="rId12"/>
    <p:sldId id="263" r:id="rId13"/>
    <p:sldId id="368" r:id="rId14"/>
    <p:sldId id="320" r:id="rId15"/>
    <p:sldId id="363" r:id="rId16"/>
    <p:sldId id="364" r:id="rId17"/>
    <p:sldId id="365" r:id="rId18"/>
    <p:sldId id="366" r:id="rId19"/>
    <p:sldId id="370" r:id="rId20"/>
    <p:sldId id="380" r:id="rId21"/>
    <p:sldId id="339" r:id="rId22"/>
    <p:sldId id="277" r:id="rId23"/>
    <p:sldId id="374" r:id="rId24"/>
    <p:sldId id="375" r:id="rId25"/>
    <p:sldId id="376" r:id="rId26"/>
    <p:sldId id="314" r:id="rId27"/>
    <p:sldId id="317" r:id="rId28"/>
    <p:sldId id="315" r:id="rId29"/>
    <p:sldId id="371" r:id="rId30"/>
    <p:sldId id="352" r:id="rId31"/>
    <p:sldId id="274" r:id="rId32"/>
    <p:sldId id="285" r:id="rId33"/>
    <p:sldId id="321" r:id="rId34"/>
    <p:sldId id="373" r:id="rId35"/>
    <p:sldId id="335" r:id="rId36"/>
    <p:sldId id="372" r:id="rId37"/>
    <p:sldId id="349" r:id="rId38"/>
    <p:sldId id="333" r:id="rId39"/>
    <p:sldId id="312" r:id="rId40"/>
    <p:sldId id="379" r:id="rId41"/>
    <p:sldId id="353" r:id="rId42"/>
    <p:sldId id="337" r:id="rId43"/>
    <p:sldId id="355" r:id="rId44"/>
    <p:sldId id="377" r:id="rId45"/>
    <p:sldId id="378" r:id="rId46"/>
    <p:sldId id="34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/>
    <p:restoredTop sz="94556"/>
  </p:normalViewPr>
  <p:slideViewPr>
    <p:cSldViewPr snapToGrid="0" snapToObjects="1">
      <p:cViewPr varScale="1">
        <p:scale>
          <a:sx n="57" d="100"/>
          <a:sy n="57" d="100"/>
        </p:scale>
        <p:origin x="19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EEB91-E891-D948-8B33-1801299E79C7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ACD3C-0BD5-4C43-B6E6-5A9CCB8B30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95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dirty="0"/>
              <a:t>Attento monitoraggio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433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/>
              <a:t>Potere</a:t>
            </a:r>
            <a:r>
              <a:rPr lang="en-US" sz="1200"/>
              <a:t> </a:t>
            </a:r>
            <a:r>
              <a:rPr lang="en-US" sz="1200" err="1"/>
              <a:t>predittivo</a:t>
            </a:r>
            <a:r>
              <a:rPr lang="en-US" sz="1200"/>
              <a:t> di NIV failure di UNA SINGOLA </a:t>
            </a:r>
            <a:r>
              <a:rPr lang="en-US" sz="1200" err="1"/>
              <a:t>variabile</a:t>
            </a:r>
            <a:r>
              <a:rPr lang="en-US" sz="1200"/>
              <a:t> </a:t>
            </a:r>
            <a:r>
              <a:rPr lang="en-US" sz="1200" err="1"/>
              <a:t>è</a:t>
            </a:r>
            <a:r>
              <a:rPr lang="en-US" sz="1200"/>
              <a:t> BASSO</a:t>
            </a:r>
          </a:p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55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Studiomprospettivo</a:t>
            </a:r>
            <a:r>
              <a:rPr lang="it-IT" dirty="0"/>
              <a:t> di coorte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47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Studiomprospettivo</a:t>
            </a:r>
            <a:r>
              <a:rPr lang="it-IT" dirty="0"/>
              <a:t> di coorte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546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TLC al </a:t>
            </a:r>
            <a:r>
              <a:rPr lang="en-US" dirty="0" err="1"/>
              <a:t>termine</a:t>
            </a:r>
            <a:r>
              <a:rPr lang="en-US" dirty="0"/>
              <a:t> di </a:t>
            </a:r>
            <a:r>
              <a:rPr lang="en-US" dirty="0" err="1"/>
              <a:t>un’inspirazione</a:t>
            </a:r>
            <a:r>
              <a:rPr lang="en-US" dirty="0"/>
              <a:t> </a:t>
            </a:r>
            <a:r>
              <a:rPr lang="en-US" dirty="0" err="1"/>
              <a:t>profonda</a:t>
            </a:r>
            <a:r>
              <a:rPr lang="en-US" dirty="0"/>
              <a:t> e al </a:t>
            </a:r>
            <a:r>
              <a:rPr lang="en-US" dirty="0" err="1"/>
              <a:t>termine</a:t>
            </a:r>
            <a:r>
              <a:rPr lang="en-US" dirty="0"/>
              <a:t> </a:t>
            </a:r>
            <a:r>
              <a:rPr lang="en-US" dirty="0" err="1"/>
              <a:t>espirazione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425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effectLst/>
              </a:rPr>
              <a:t>(</a:t>
            </a:r>
            <a:r>
              <a:rPr lang="it-IT" sz="1200" dirty="0" err="1">
                <a:effectLst/>
              </a:rPr>
              <a:t>PTPdi</a:t>
            </a:r>
            <a:r>
              <a:rPr lang="it-IT" sz="1200" dirty="0">
                <a:effectLst/>
              </a:rPr>
              <a:t>)=</a:t>
            </a:r>
            <a:r>
              <a:rPr lang="it-IT" sz="1200" dirty="0" err="1">
                <a:effectLst/>
              </a:rPr>
              <a:t>integration</a:t>
            </a:r>
            <a:r>
              <a:rPr lang="it-IT" sz="1200" dirty="0">
                <a:effectLst/>
              </a:rPr>
              <a:t> of the area under the </a:t>
            </a:r>
            <a:r>
              <a:rPr lang="it-IT" sz="1200" dirty="0" err="1">
                <a:effectLst/>
              </a:rPr>
              <a:t>transdiaphragmatic</a:t>
            </a:r>
            <a:r>
              <a:rPr lang="it-IT" sz="1200" dirty="0">
                <a:effectLst/>
              </a:rPr>
              <a:t> pressure curve versus time.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authors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in the </a:t>
            </a:r>
            <a:r>
              <a:rPr lang="it-IT" dirty="0" err="1"/>
              <a:t>level</a:t>
            </a:r>
            <a:r>
              <a:rPr lang="it-IT" dirty="0"/>
              <a:t> of Pressure Support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with a </a:t>
            </a:r>
            <a:r>
              <a:rPr lang="it-IT" dirty="0" err="1"/>
              <a:t>reduction</a:t>
            </a:r>
            <a:r>
              <a:rPr lang="it-IT" dirty="0"/>
              <a:t> 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PTPdi</a:t>
            </a:r>
            <a:r>
              <a:rPr lang="it-IT" dirty="0"/>
              <a:t> and DTF, and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a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PTPdi</a:t>
            </a:r>
            <a:r>
              <a:rPr lang="it-IT" dirty="0"/>
              <a:t> and DTF (</a:t>
            </a:r>
            <a:r>
              <a:rPr lang="el-GR" dirty="0"/>
              <a:t>ρ=0.74</a:t>
            </a:r>
            <a:r>
              <a:rPr lang="it-IT" dirty="0"/>
              <a:t>)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concluded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DTF </a:t>
            </a:r>
            <a:r>
              <a:rPr lang="it-IT" dirty="0" err="1"/>
              <a:t>is</a:t>
            </a:r>
            <a:r>
              <a:rPr lang="it-IT" dirty="0"/>
              <a:t> a noninvasive </a:t>
            </a:r>
            <a:r>
              <a:rPr lang="it-IT" dirty="0" err="1"/>
              <a:t>method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useful</a:t>
            </a:r>
            <a:r>
              <a:rPr lang="it-IT" dirty="0"/>
              <a:t> in </a:t>
            </a:r>
            <a:r>
              <a:rPr lang="it-IT" dirty="0" err="1"/>
              <a:t>evaluating</a:t>
            </a:r>
            <a:r>
              <a:rPr lang="it-IT" dirty="0"/>
              <a:t> the </a:t>
            </a:r>
            <a:r>
              <a:rPr lang="it-IT" dirty="0" err="1"/>
              <a:t>diaphragm</a:t>
            </a:r>
            <a:r>
              <a:rPr lang="it-IT" dirty="0"/>
              <a:t> </a:t>
            </a:r>
            <a:r>
              <a:rPr lang="it-IT" dirty="0" err="1"/>
              <a:t>contribution</a:t>
            </a:r>
            <a:r>
              <a:rPr lang="it-IT" dirty="0"/>
              <a:t> to the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workload</a:t>
            </a:r>
            <a:r>
              <a:rPr lang="it-IT" dirty="0"/>
              <a:t> in </a:t>
            </a:r>
            <a:r>
              <a:rPr lang="it-IT" dirty="0" err="1"/>
              <a:t>acutely</a:t>
            </a:r>
            <a:r>
              <a:rPr lang="it-IT" dirty="0"/>
              <a:t> </a:t>
            </a:r>
            <a:r>
              <a:rPr lang="it-IT" dirty="0" err="1"/>
              <a:t>ill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undergoing NIV treatment.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973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No nel pz con PM; </a:t>
            </a:r>
            <a:r>
              <a:rPr lang="it-IT" dirty="0">
                <a:effectLst/>
                <a:latin typeface="Times"/>
              </a:rPr>
              <a:t>global </a:t>
            </a:r>
            <a:r>
              <a:rPr lang="it-IT" dirty="0" err="1">
                <a:effectLst/>
                <a:latin typeface="Times"/>
              </a:rPr>
              <a:t>changes</a:t>
            </a:r>
            <a:r>
              <a:rPr lang="it-IT" dirty="0">
                <a:effectLst/>
                <a:latin typeface="Times"/>
              </a:rPr>
              <a:t> from minimum end-</a:t>
            </a:r>
            <a:r>
              <a:rPr lang="it-IT" dirty="0" err="1">
                <a:effectLst/>
                <a:latin typeface="Times"/>
              </a:rPr>
              <a:t>expiratory</a:t>
            </a:r>
            <a:r>
              <a:rPr lang="it-IT" dirty="0">
                <a:effectLst/>
                <a:latin typeface="Times"/>
              </a:rPr>
              <a:t> to maximum end-</a:t>
            </a:r>
            <a:r>
              <a:rPr lang="it-IT" dirty="0" err="1">
                <a:effectLst/>
                <a:latin typeface="Times"/>
              </a:rPr>
              <a:t>inspiratory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impedance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values</a:t>
            </a:r>
            <a:r>
              <a:rPr lang="it-IT" dirty="0">
                <a:effectLst/>
                <a:latin typeface="Times"/>
              </a:rPr>
              <a:t> correlate with global </a:t>
            </a:r>
            <a:r>
              <a:rPr lang="it-IT" dirty="0" err="1">
                <a:effectLst/>
                <a:latin typeface="Times"/>
              </a:rPr>
              <a:t>tidal</a:t>
            </a:r>
            <a:r>
              <a:rPr lang="it-IT" dirty="0">
                <a:effectLst/>
                <a:latin typeface="Times"/>
              </a:rPr>
              <a:t> breath.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effectLst/>
                <a:latin typeface="Times"/>
              </a:rPr>
              <a:t>It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assesses</a:t>
            </a:r>
            <a:r>
              <a:rPr lang="it-IT" dirty="0">
                <a:effectLst/>
                <a:latin typeface="Times"/>
              </a:rPr>
              <a:t> the </a:t>
            </a:r>
            <a:r>
              <a:rPr lang="it-IT" dirty="0" err="1">
                <a:effectLst/>
                <a:latin typeface="Times"/>
              </a:rPr>
              <a:t>physical</a:t>
            </a:r>
            <a:r>
              <a:rPr lang="it-IT" dirty="0">
                <a:effectLst/>
                <a:latin typeface="Times"/>
              </a:rPr>
              <a:t> </a:t>
            </a:r>
            <a:r>
              <a:rPr lang="it-IT" dirty="0" err="1">
                <a:effectLst/>
                <a:latin typeface="Times"/>
              </a:rPr>
              <a:t>density</a:t>
            </a:r>
            <a:r>
              <a:rPr lang="it-IT" dirty="0">
                <a:effectLst/>
                <a:latin typeface="Times"/>
              </a:rPr>
              <a:t> of the </a:t>
            </a:r>
            <a:r>
              <a:rPr lang="it-IT" dirty="0" err="1">
                <a:effectLst/>
                <a:latin typeface="Times"/>
              </a:rPr>
              <a:t>lungs</a:t>
            </a:r>
            <a:endParaRPr lang="it-IT" dirty="0">
              <a:effectLst/>
              <a:latin typeface="Time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46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7790C-9D98-B84D-A1E6-69AF7D970AF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635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A0E84-EB3F-85DD-2370-FBBEB18BA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F57B16-720D-88B0-B2A2-55B273A1A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82BC00-C5A2-689C-D3C6-A672F2230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8D6CDA-0036-E754-77EB-C91C0D25B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661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30 pz consecutivi con ARF sono stati candidati a NIV trial per </a:t>
            </a:r>
            <a:r>
              <a:rPr lang="it-IT" dirty="0" err="1"/>
              <a:t>P</a:t>
            </a:r>
            <a:r>
              <a:rPr lang="it-IT" dirty="0"/>
              <a:t>/</a:t>
            </a:r>
            <a:r>
              <a:rPr lang="it-IT" dirty="0" err="1"/>
              <a:t>F</a:t>
            </a:r>
            <a:r>
              <a:rPr lang="it-IT" dirty="0"/>
              <a:t>&lt; 200 in HFNC, 12 pz NIV </a:t>
            </a:r>
            <a:r>
              <a:rPr lang="it-IT" dirty="0" err="1"/>
              <a:t>failure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805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/>
              <a:t>Formidable</a:t>
            </a:r>
            <a:r>
              <a:rPr lang="it-IT"/>
              <a:t>= arduo difficoltoso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Presenza del </a:t>
            </a:r>
            <a:r>
              <a:rPr lang="it-IT" dirty="0" err="1"/>
              <a:t>tracheal</a:t>
            </a:r>
            <a:r>
              <a:rPr lang="it-IT" dirty="0"/>
              <a:t> </a:t>
            </a:r>
            <a:r>
              <a:rPr lang="it-IT" dirty="0" err="1"/>
              <a:t>tug</a:t>
            </a:r>
            <a:r>
              <a:rPr lang="it-IT" dirty="0"/>
              <a:t> segno importante di aumento del lavoro </a:t>
            </a:r>
            <a:r>
              <a:rPr lang="it-IT" dirty="0" err="1"/>
              <a:t>resp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672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Dal 2024 introdotta letteratura di machine learning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61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03C36-9900-82E1-EAC3-ECC149233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F1F8566-84C2-835C-4DB9-0C821BBDF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DB0CC96-5CA9-E352-82F5-B4FEB7229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Richmond </a:t>
            </a:r>
            <a:r>
              <a:rPr lang="it-IT" dirty="0" err="1"/>
              <a:t>Agitation-Sedation</a:t>
            </a:r>
            <a:r>
              <a:rPr lang="it-IT" dirty="0"/>
              <a:t> Scale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866098-B5AD-5F5E-5CD1-3A29FD91A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7790C-9D98-B84D-A1E6-69AF7D970AF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06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E574-86E9-6BC1-C7CE-7C37563D0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9A6988E-42EB-347B-17B3-A44685E70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0382BF-137D-3CF4-1DF1-0869E7D03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114055-952C-7472-055E-B8096300A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73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Studio di validazione prospettico multicentrico questo riguarda la coorte di validazione. Numeratore: variabile correlata al successo, denominatore: variabili correlate al fallimento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36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Algoritmo per iniziare, valutare e intensificare il supporto respiratorio se necessario. </a:t>
            </a:r>
            <a:r>
              <a:rPr lang="it-IT" dirty="0" err="1"/>
              <a:t>Other</a:t>
            </a:r>
            <a:r>
              <a:rPr lang="it-IT" dirty="0"/>
              <a:t> studies in COVID 19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cut</a:t>
            </a:r>
            <a:r>
              <a:rPr lang="it-IT" dirty="0"/>
              <a:t> off </a:t>
            </a:r>
            <a:r>
              <a:rPr lang="it-IT" dirty="0" err="1"/>
              <a:t>slightly</a:t>
            </a:r>
            <a:r>
              <a:rPr lang="it-IT" dirty="0"/>
              <a:t> </a:t>
            </a:r>
            <a:r>
              <a:rPr lang="it-IT" dirty="0" err="1"/>
              <a:t>highier</a:t>
            </a:r>
            <a:r>
              <a:rPr lang="it-IT" dirty="0"/>
              <a:t>; or </a:t>
            </a:r>
            <a:r>
              <a:rPr lang="it-IT" dirty="0" err="1"/>
              <a:t>daily</a:t>
            </a:r>
            <a:r>
              <a:rPr lang="it-IT" dirty="0"/>
              <a:t> </a:t>
            </a:r>
            <a:r>
              <a:rPr lang="it-IT" dirty="0" err="1"/>
              <a:t>predictor</a:t>
            </a:r>
            <a:r>
              <a:rPr lang="it-IT" dirty="0"/>
              <a:t> in </a:t>
            </a:r>
            <a:r>
              <a:rPr lang="it-IT" dirty="0" err="1"/>
              <a:t>failure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3 days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599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About CLINICAL OUTCOME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88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NB in altre popolazioni come </a:t>
            </a:r>
            <a:r>
              <a:rPr lang="it-IT" dirty="0" err="1"/>
              <a:t>eCOPD</a:t>
            </a:r>
            <a:r>
              <a:rPr lang="it-IT" dirty="0"/>
              <a:t> ROX deve avere valore maggiore x indicare treatment </a:t>
            </a:r>
            <a:r>
              <a:rPr lang="it-IT" dirty="0" err="1"/>
              <a:t>failure</a:t>
            </a:r>
            <a:r>
              <a:rPr lang="it-IT" dirty="0"/>
              <a:t> 6,88, </a:t>
            </a:r>
            <a:r>
              <a:rPr lang="it-IT" dirty="0" err="1"/>
              <a:t>postestubazione</a:t>
            </a:r>
            <a:r>
              <a:rPr lang="it-IT" dirty="0"/>
              <a:t> anche alto per il successo &gt;8,7 a 6 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43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HACOR adattato per predire </a:t>
            </a:r>
            <a:r>
              <a:rPr lang="it-IT" dirty="0" err="1"/>
              <a:t>outcome</a:t>
            </a:r>
            <a:r>
              <a:rPr lang="it-IT" dirty="0"/>
              <a:t> in  HFNC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CD3C-0BD5-4C43-B6E6-5A9CCB8B308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38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03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55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54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80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58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22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46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93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28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23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21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95E5-1967-A242-B7E6-AD6870D0770C}" type="datetimeFigureOut">
              <a:rPr lang="it-IT" smtClean="0"/>
              <a:t>11/05/26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B0682-EA5F-BB4D-86BF-1214B5A7E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03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link.springer.com/journal/13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link.springer.com/journal/13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journal/134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5" name="Rectangle 207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D1F7B3-9DE4-1056-74CC-A3F28BA5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47" r="14408" b="-1"/>
          <a:stretch>
            <a:fillRect/>
          </a:stretch>
        </p:blipFill>
        <p:spPr>
          <a:xfrm>
            <a:off x="0" y="0"/>
            <a:ext cx="12228129" cy="4443211"/>
          </a:xfrm>
          <a:prstGeom prst="rect">
            <a:avLst/>
          </a:prstGeom>
        </p:spPr>
      </p:pic>
      <p:grpSp>
        <p:nvGrpSpPr>
          <p:cNvPr id="2086" name="Group 207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084" name="Freeform: Shape 208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50" name="Titolo 1">
            <a:extLst>
              <a:ext uri="{FF2B5EF4-FFF2-40B4-BE49-F238E27FC236}">
                <a16:creationId xmlns:a16="http://schemas.microsoft.com/office/drawing/2014/main" id="{B5603B12-B941-8665-FFB3-EB93807FC7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0009" y="4143157"/>
            <a:ext cx="11487954" cy="15099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altLang="it-IT" b="1" dirty="0" err="1">
                <a:solidFill>
                  <a:schemeClr val="tx2"/>
                </a:solidFill>
              </a:rPr>
              <a:t>Monitoraggio</a:t>
            </a:r>
            <a:r>
              <a:rPr lang="en-US" altLang="it-IT" b="1" dirty="0">
                <a:solidFill>
                  <a:schemeClr val="tx2"/>
                </a:solidFill>
              </a:rPr>
              <a:t> del </a:t>
            </a:r>
            <a:r>
              <a:rPr lang="en-US" altLang="it-IT" b="1" dirty="0" err="1">
                <a:solidFill>
                  <a:schemeClr val="tx2"/>
                </a:solidFill>
              </a:rPr>
              <a:t>paziente</a:t>
            </a:r>
            <a:r>
              <a:rPr lang="en-US" altLang="it-IT" b="1" dirty="0">
                <a:solidFill>
                  <a:schemeClr val="tx2"/>
                </a:solidFill>
              </a:rPr>
              <a:t> in UTIR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5B4D87-1047-5F02-D008-44130E0A9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4464" y="5306002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700" dirty="0" err="1">
                <a:solidFill>
                  <a:schemeClr val="tx2"/>
                </a:solidFill>
              </a:rPr>
              <a:t>Drssa</a:t>
            </a:r>
            <a:r>
              <a:rPr lang="en-US" sz="1700" dirty="0">
                <a:solidFill>
                  <a:schemeClr val="tx2"/>
                </a:solidFill>
              </a:rPr>
              <a:t> Chiara Torregiani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700" dirty="0">
                <a:solidFill>
                  <a:schemeClr val="tx2"/>
                </a:solidFill>
              </a:rPr>
              <a:t>SS </a:t>
            </a:r>
            <a:r>
              <a:rPr lang="en-US" sz="1700" dirty="0" err="1">
                <a:solidFill>
                  <a:schemeClr val="tx2"/>
                </a:solidFill>
              </a:rPr>
              <a:t>Terapia</a:t>
            </a:r>
            <a:r>
              <a:rPr lang="en-US" sz="1700" dirty="0">
                <a:solidFill>
                  <a:schemeClr val="tx2"/>
                </a:solidFill>
              </a:rPr>
              <a:t> </a:t>
            </a:r>
            <a:r>
              <a:rPr lang="en-US" sz="1700" dirty="0" err="1">
                <a:solidFill>
                  <a:schemeClr val="tx2"/>
                </a:solidFill>
              </a:rPr>
              <a:t>Intensiva</a:t>
            </a:r>
            <a:r>
              <a:rPr lang="en-US" sz="1700" dirty="0">
                <a:solidFill>
                  <a:schemeClr val="tx2"/>
                </a:solidFill>
              </a:rPr>
              <a:t> </a:t>
            </a:r>
            <a:r>
              <a:rPr lang="en-US" sz="1700" dirty="0" err="1">
                <a:solidFill>
                  <a:schemeClr val="tx2"/>
                </a:solidFill>
              </a:rPr>
              <a:t>Pneumologica</a:t>
            </a:r>
            <a:endParaRPr lang="en-US" sz="170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700" dirty="0">
                <a:solidFill>
                  <a:schemeClr val="tx2"/>
                </a:solidFill>
              </a:rPr>
              <a:t>SC </a:t>
            </a:r>
            <a:r>
              <a:rPr lang="en-US" sz="1700" dirty="0" err="1">
                <a:solidFill>
                  <a:schemeClr val="tx2"/>
                </a:solidFill>
              </a:rPr>
              <a:t>Pneumologia</a:t>
            </a:r>
            <a:endParaRPr lang="en-US" sz="170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700" dirty="0">
                <a:solidFill>
                  <a:schemeClr val="tx2"/>
                </a:solidFill>
              </a:rPr>
              <a:t>Azienda Sanitaria </a:t>
            </a:r>
            <a:r>
              <a:rPr lang="en-US" sz="1700" dirty="0" err="1">
                <a:solidFill>
                  <a:schemeClr val="tx2"/>
                </a:solidFill>
              </a:rPr>
              <a:t>Universitaria</a:t>
            </a:r>
            <a:r>
              <a:rPr lang="en-US" sz="1700" dirty="0">
                <a:solidFill>
                  <a:schemeClr val="tx2"/>
                </a:solidFill>
              </a:rPr>
              <a:t> Giuliano </a:t>
            </a:r>
            <a:r>
              <a:rPr lang="en-US" sz="1700" dirty="0" err="1">
                <a:solidFill>
                  <a:schemeClr val="tx2"/>
                </a:solidFill>
              </a:rPr>
              <a:t>Isontina</a:t>
            </a:r>
            <a:endParaRPr lang="en-US" sz="17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0"/>
    </mc:Choice>
    <mc:Fallback xmlns="">
      <p:transition spd="slow" advTm="167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13800BC-8ED3-2941-A95A-EB8C0FFD1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8244"/>
            <a:ext cx="10515600" cy="2400386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«the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 cognitive </a:t>
            </a:r>
            <a:r>
              <a:rPr lang="it-IT" dirty="0" err="1"/>
              <a:t>challenge</a:t>
            </a:r>
            <a:r>
              <a:rPr lang="it-IT" dirty="0"/>
              <a:t> for </a:t>
            </a:r>
            <a:r>
              <a:rPr lang="it-IT" dirty="0" err="1"/>
              <a:t>intensivists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deciding</a:t>
            </a:r>
            <a:r>
              <a:rPr lang="it-IT" dirty="0"/>
              <a:t> </a:t>
            </a:r>
            <a:r>
              <a:rPr lang="it-IT" dirty="0" err="1"/>
              <a:t>whether</a:t>
            </a:r>
            <a:r>
              <a:rPr lang="it-IT" dirty="0"/>
              <a:t> or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can be </a:t>
            </a:r>
            <a:r>
              <a:rPr lang="it-IT" dirty="0" err="1"/>
              <a:t>managed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recourse</a:t>
            </a:r>
            <a:r>
              <a:rPr lang="it-IT" dirty="0"/>
              <a:t> to an </a:t>
            </a:r>
            <a:r>
              <a:rPr lang="it-IT" dirty="0" err="1"/>
              <a:t>endotracheal</a:t>
            </a:r>
            <a:r>
              <a:rPr lang="it-IT" dirty="0"/>
              <a:t> tube»</a:t>
            </a:r>
          </a:p>
          <a:p>
            <a:pPr marL="0" indent="0" algn="just">
              <a:buNone/>
            </a:pPr>
            <a:r>
              <a:rPr lang="it-IT" dirty="0"/>
              <a:t>La ragione principale per istituire la ventilazione meccanica </a:t>
            </a:r>
            <a:r>
              <a:rPr lang="it-IT" b="1" dirty="0"/>
              <a:t>è l’aumento del lavoro respiratorio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73242F0-DA01-CC45-8B25-EA28850EA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54" y="565426"/>
            <a:ext cx="6477704" cy="17452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E94B05-B8E1-8541-B6D9-80A48A45FCA5}"/>
              </a:ext>
            </a:extLst>
          </p:cNvPr>
          <p:cNvSpPr txBox="1"/>
          <p:nvPr/>
        </p:nvSpPr>
        <p:spPr>
          <a:xfrm>
            <a:off x="9462809" y="6542252"/>
            <a:ext cx="27761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Clin</a:t>
            </a:r>
            <a:r>
              <a:rPr lang="it-IT" sz="1500" i="1" dirty="0">
                <a:solidFill>
                  <a:srgbClr val="0070C0"/>
                </a:solidFill>
              </a:rPr>
              <a:t> </a:t>
            </a:r>
            <a:r>
              <a:rPr lang="it-IT" sz="1500" i="1" dirty="0" err="1">
                <a:solidFill>
                  <a:srgbClr val="0070C0"/>
                </a:solidFill>
              </a:rPr>
              <a:t>Chest</a:t>
            </a:r>
            <a:r>
              <a:rPr lang="it-IT" sz="1500" i="1" dirty="0">
                <a:solidFill>
                  <a:srgbClr val="0070C0"/>
                </a:solidFill>
              </a:rPr>
              <a:t> Medicine 2019; 40:243</a:t>
            </a:r>
          </a:p>
        </p:txBody>
      </p:sp>
    </p:spTree>
    <p:extLst>
      <p:ext uri="{BB962C8B-B14F-4D97-AF65-F5344CB8AC3E}">
        <p14:creationId xmlns:p14="http://schemas.microsoft.com/office/powerpoint/2010/main" val="6215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8"/>
    </mc:Choice>
    <mc:Fallback xmlns="">
      <p:transition spd="slow" advTm="1370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3FA320-7E98-E614-33AF-F7289047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23" y="2193925"/>
            <a:ext cx="10515600" cy="13255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sz="8000" b="1" dirty="0">
                <a:solidFill>
                  <a:srgbClr val="FF0000"/>
                </a:solidFill>
              </a:rPr>
              <a:t>Valutazione clinica</a:t>
            </a:r>
          </a:p>
        </p:txBody>
      </p:sp>
    </p:spTree>
    <p:extLst>
      <p:ext uri="{BB962C8B-B14F-4D97-AF65-F5344CB8AC3E}">
        <p14:creationId xmlns:p14="http://schemas.microsoft.com/office/powerpoint/2010/main" val="2732371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85741F-0C40-C84D-B71D-A760613CA5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84200"/>
            <a:ext cx="8675688" cy="1622425"/>
          </a:xfrm>
        </p:spPr>
        <p:txBody>
          <a:bodyPr>
            <a:normAutofit/>
          </a:bodyPr>
          <a:lstStyle/>
          <a:p>
            <a:r>
              <a:rPr lang="it-IT" sz="2300" b="1" dirty="0"/>
              <a:t>Segni di aumentato lavoro respiratorio (1 e 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8F8AA6-6770-B44A-8DF6-F028F70608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33400"/>
            <a:ext cx="4946073" cy="1008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400" b="1" u="sng" dirty="0"/>
              <a:t>Palpazione del muscolo sternocleidomastoideo</a:t>
            </a:r>
          </a:p>
          <a:p>
            <a:r>
              <a:rPr lang="it-IT" sz="1400" dirty="0"/>
              <a:t>Appoggiare delicatamente il dito che solo sfiora il muscolo</a:t>
            </a:r>
          </a:p>
          <a:p>
            <a:r>
              <a:rPr lang="it-IT" sz="1400" dirty="0"/>
              <a:t>Valutare l’attività fasica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7B9DDA-B50F-0E41-8691-7119C3CC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14" y="1629231"/>
            <a:ext cx="2119581" cy="1308841"/>
          </a:xfrm>
          <a:prstGeom prst="rect">
            <a:avLst/>
          </a:prstGeom>
          <a:effectLst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E6D329-B454-F248-9B5F-99F4C53C5A6B}"/>
              </a:ext>
            </a:extLst>
          </p:cNvPr>
          <p:cNvSpPr txBox="1"/>
          <p:nvPr/>
        </p:nvSpPr>
        <p:spPr>
          <a:xfrm>
            <a:off x="8629185" y="6514612"/>
            <a:ext cx="35220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Tobin</a:t>
            </a:r>
            <a:r>
              <a:rPr lang="it-IT" sz="1500" i="1" dirty="0">
                <a:solidFill>
                  <a:srgbClr val="0070C0"/>
                </a:solidFill>
              </a:rPr>
              <a:t> MJ </a:t>
            </a:r>
            <a:r>
              <a:rPr lang="it-IT" sz="1500" i="1" dirty="0" err="1">
                <a:solidFill>
                  <a:srgbClr val="0070C0"/>
                </a:solidFill>
              </a:rPr>
              <a:t>Clin</a:t>
            </a:r>
            <a:r>
              <a:rPr lang="it-IT" sz="1500" i="1" dirty="0">
                <a:solidFill>
                  <a:srgbClr val="0070C0"/>
                </a:solidFill>
              </a:rPr>
              <a:t> </a:t>
            </a:r>
            <a:r>
              <a:rPr lang="it-IT" sz="1500" i="1" dirty="0" err="1">
                <a:solidFill>
                  <a:srgbClr val="0070C0"/>
                </a:solidFill>
              </a:rPr>
              <a:t>Chest</a:t>
            </a:r>
            <a:r>
              <a:rPr lang="it-IT" sz="1500" i="1" dirty="0">
                <a:solidFill>
                  <a:srgbClr val="0070C0"/>
                </a:solidFill>
              </a:rPr>
              <a:t> </a:t>
            </a:r>
            <a:r>
              <a:rPr lang="it-IT" sz="1500" i="1" dirty="0" err="1">
                <a:solidFill>
                  <a:srgbClr val="0070C0"/>
                </a:solidFill>
              </a:rPr>
              <a:t>Med</a:t>
            </a:r>
            <a:r>
              <a:rPr lang="it-IT" sz="1500" i="1" dirty="0">
                <a:solidFill>
                  <a:srgbClr val="0070C0"/>
                </a:solidFill>
              </a:rPr>
              <a:t> 2019;40: 243-257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6FF7D96-3839-0649-BB13-B908236D06F3}"/>
              </a:ext>
            </a:extLst>
          </p:cNvPr>
          <p:cNvSpPr txBox="1">
            <a:spLocks/>
          </p:cNvSpPr>
          <p:nvPr/>
        </p:nvSpPr>
        <p:spPr>
          <a:xfrm>
            <a:off x="256868" y="3248877"/>
            <a:ext cx="5259512" cy="1532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dirty="0"/>
              <a:t>Trazione posteriore della trachea con lo sforzo inspiratorio (</a:t>
            </a:r>
            <a:r>
              <a:rPr lang="it-IT" sz="1400" b="1" dirty="0" err="1"/>
              <a:t>tracheal</a:t>
            </a:r>
            <a:r>
              <a:rPr lang="it-IT" sz="1400" b="1" dirty="0"/>
              <a:t> </a:t>
            </a:r>
            <a:r>
              <a:rPr lang="it-IT" sz="1400" b="1" dirty="0" err="1"/>
              <a:t>tug</a:t>
            </a:r>
            <a:r>
              <a:rPr lang="it-IT" sz="1400" b="1" dirty="0"/>
              <a:t>):</a:t>
            </a:r>
          </a:p>
          <a:p>
            <a:r>
              <a:rPr lang="it-IT" sz="1400" dirty="0"/>
              <a:t>Punta del dito sulla cartilagine tiroidea</a:t>
            </a:r>
          </a:p>
          <a:p>
            <a:r>
              <a:rPr lang="it-IT" sz="1400" dirty="0"/>
              <a:t>Soggetti sani non presentano la trazione posteriore della trachea</a:t>
            </a:r>
          </a:p>
          <a:p>
            <a:r>
              <a:rPr lang="it-IT" sz="1400" dirty="0"/>
              <a:t>Presenza è sempre significativa</a:t>
            </a:r>
          </a:p>
          <a:p>
            <a:r>
              <a:rPr lang="it-IT" sz="1400" dirty="0"/>
              <a:t>La trazione della trachea risulta dalla trazione verso il basso da parte del diaframma dell’intero mediastino ad ogni sforzo inspiratorio. I muscoli respiratori non sono attaccati alla trachea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5CE8EAF-BA32-F74A-A2B4-26E522AA3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9" y="5443552"/>
            <a:ext cx="1883968" cy="1474205"/>
          </a:xfrm>
          <a:prstGeom prst="rect">
            <a:avLst/>
          </a:prstGeom>
          <a:effectLst/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18795DB-2956-AD10-6677-194C1A54EB43}"/>
              </a:ext>
            </a:extLst>
          </p:cNvPr>
          <p:cNvSpPr txBox="1">
            <a:spLocks/>
          </p:cNvSpPr>
          <p:nvPr/>
        </p:nvSpPr>
        <p:spPr>
          <a:xfrm>
            <a:off x="6032956" y="-142996"/>
            <a:ext cx="6607423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300" b="1" dirty="0"/>
              <a:t>Segni di aumentato lavoro respiratorio </a:t>
            </a:r>
          </a:p>
          <a:p>
            <a:pPr algn="ctr"/>
            <a:r>
              <a:rPr lang="it-IT" sz="2300" b="1" dirty="0"/>
              <a:t>(3, 4, 5)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0845DB-DFEB-5B6A-BD18-91FCD78DC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936" y="2923454"/>
            <a:ext cx="2232394" cy="14901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E9D921-F9ED-268A-257C-286C35489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953" y="4561129"/>
            <a:ext cx="3436045" cy="1262746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C0082C8-F48A-4CA2-8410-B1D519A513BC}"/>
              </a:ext>
            </a:extLst>
          </p:cNvPr>
          <p:cNvSpPr txBox="1">
            <a:spLocks/>
          </p:cNvSpPr>
          <p:nvPr/>
        </p:nvSpPr>
        <p:spPr>
          <a:xfrm>
            <a:off x="6310050" y="263243"/>
            <a:ext cx="6373836" cy="1916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500" b="1" dirty="0"/>
              <a:t>Ispezione della fossa del giugulo</a:t>
            </a:r>
            <a:r>
              <a:rPr lang="it-IT" sz="1500" dirty="0"/>
              <a:t> al di sopra dello sterno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500" dirty="0"/>
              <a:t>Quando la pressione </a:t>
            </a:r>
            <a:r>
              <a:rPr lang="it-IT" sz="1500" dirty="0" err="1"/>
              <a:t>intrapleurica</a:t>
            </a:r>
            <a:r>
              <a:rPr lang="it-IT" sz="1500" dirty="0"/>
              <a:t> diventa più negativa la fluttuazione della fossa ad ogni inspirazione diventa più visibile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24AA2F90-283D-E8D0-7AFD-5C9624E64B6E}"/>
              </a:ext>
            </a:extLst>
          </p:cNvPr>
          <p:cNvSpPr txBox="1">
            <a:spLocks/>
          </p:cNvSpPr>
          <p:nvPr/>
        </p:nvSpPr>
        <p:spPr>
          <a:xfrm>
            <a:off x="6317003" y="1806949"/>
            <a:ext cx="5781318" cy="41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500" b="1" dirty="0"/>
              <a:t>Ispezione torace :</a:t>
            </a:r>
            <a:r>
              <a:rPr lang="it-IT" sz="1500" dirty="0"/>
              <a:t> rientrano gli spazi intercostali di ciascun emitorace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B0734B-A4AF-E3D7-BEAE-E78C08BAB67B}"/>
              </a:ext>
            </a:extLst>
          </p:cNvPr>
          <p:cNvSpPr/>
          <p:nvPr/>
        </p:nvSpPr>
        <p:spPr>
          <a:xfrm>
            <a:off x="6317003" y="23551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500" b="1" dirty="0"/>
              <a:t>Diaforesi </a:t>
            </a:r>
            <a:r>
              <a:rPr lang="it-IT" sz="1500" dirty="0"/>
              <a:t>data dall’attivazione </a:t>
            </a:r>
            <a:r>
              <a:rPr lang="it-IT" sz="1500" dirty="0" err="1"/>
              <a:t>autonomica</a:t>
            </a:r>
            <a:r>
              <a:rPr lang="it-IT" sz="1500" dirty="0"/>
              <a:t> data dallo stress</a:t>
            </a:r>
          </a:p>
          <a:p>
            <a:r>
              <a:rPr lang="it-IT" sz="1500" dirty="0"/>
              <a:t>Passare un dito sulla fronte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2F9A2C-43F2-E8D1-B4A8-868349E5F28A}"/>
              </a:ext>
            </a:extLst>
          </p:cNvPr>
          <p:cNvSpPr txBox="1"/>
          <p:nvPr/>
        </p:nvSpPr>
        <p:spPr>
          <a:xfrm>
            <a:off x="2651795" y="5569575"/>
            <a:ext cx="6128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</a:rPr>
              <a:t>5 segni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▶︎danno un giudizio sull’aumento del lavoro respiratorio,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non danno una valutazione quantitativa</a:t>
            </a:r>
          </a:p>
        </p:txBody>
      </p:sp>
    </p:spTree>
    <p:extLst>
      <p:ext uri="{BB962C8B-B14F-4D97-AF65-F5344CB8AC3E}">
        <p14:creationId xmlns:p14="http://schemas.microsoft.com/office/powerpoint/2010/main" val="3013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45"/>
    </mc:Choice>
    <mc:Fallback xmlns="">
      <p:transition spd="slow" advTm="10184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DEBFF-C6E4-BE0D-6574-296E8710B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Frequenza Respiratoria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98BFEE-A745-40CB-6DAC-B0E5FB46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35061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Una delle variabili più sottoposte a monitoraggio</a:t>
            </a:r>
          </a:p>
          <a:p>
            <a:pPr marL="0" indent="0">
              <a:buNone/>
            </a:pPr>
            <a:r>
              <a:rPr lang="it-IT" dirty="0"/>
              <a:t>Associata dai clinici a</a:t>
            </a:r>
          </a:p>
          <a:p>
            <a:pPr lvl="1"/>
            <a:r>
              <a:rPr lang="it-IT" dirty="0"/>
              <a:t>drive respiratorio </a:t>
            </a:r>
          </a:p>
          <a:p>
            <a:pPr lvl="1"/>
            <a:r>
              <a:rPr lang="it-IT" dirty="0"/>
              <a:t>sforzo respiratorio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Rimane parametro fondamentale nel monitoraggio, </a:t>
            </a:r>
            <a:r>
              <a:rPr lang="it-IT" dirty="0" err="1"/>
              <a:t>spt</a:t>
            </a:r>
            <a:r>
              <a:rPr lang="it-IT" dirty="0"/>
              <a:t> la </a:t>
            </a:r>
            <a:r>
              <a:rPr lang="it-IT" b="1" dirty="0"/>
              <a:t>riduzione</a:t>
            </a:r>
            <a:r>
              <a:rPr lang="it-IT" dirty="0"/>
              <a:t> della FR in corso di NIRS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27BC4D-DBE4-6231-B03A-D904C3534715}"/>
              </a:ext>
            </a:extLst>
          </p:cNvPr>
          <p:cNvSpPr txBox="1"/>
          <p:nvPr/>
        </p:nvSpPr>
        <p:spPr>
          <a:xfrm>
            <a:off x="5604734" y="2312894"/>
            <a:ext cx="418582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MA riflette inoltre: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400" dirty="0"/>
              <a:t>infiammazione sistemica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400" dirty="0"/>
              <a:t>ansia e/o dolore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discomfort</a:t>
            </a:r>
            <a:endParaRPr lang="it-IT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400" dirty="0"/>
              <a:t>meccanica alterata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6C3088-9E2A-0617-B006-1DC07FD62D71}"/>
              </a:ext>
            </a:extLst>
          </p:cNvPr>
          <p:cNvSpPr txBox="1"/>
          <p:nvPr/>
        </p:nvSpPr>
        <p:spPr>
          <a:xfrm>
            <a:off x="9489427" y="6537408"/>
            <a:ext cx="2722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Perez Critical Care (2025) 29:147</a:t>
            </a:r>
          </a:p>
        </p:txBody>
      </p:sp>
    </p:spTree>
    <p:extLst>
      <p:ext uri="{BB962C8B-B14F-4D97-AF65-F5344CB8AC3E}">
        <p14:creationId xmlns:p14="http://schemas.microsoft.com/office/powerpoint/2010/main" val="992706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5A4EDEE-276B-1AC0-56EB-B00288DDEE4E}"/>
                  </a:ext>
                </a:extLst>
              </p:cNvPr>
              <p:cNvSpPr txBox="1"/>
              <p:nvPr/>
            </p:nvSpPr>
            <p:spPr>
              <a:xfrm>
                <a:off x="891883" y="1487182"/>
                <a:ext cx="5029200" cy="17739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WOB scale 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scarso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utilizzo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accessori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WOB scale &gt;4 stretto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monitoraggio</a:t>
                </a:r>
                <a:r>
                  <a:rPr lang="en-US" sz="2000" dirty="0">
                    <a:solidFill>
                      <a:schemeClr val="tx1"/>
                    </a:solidFill>
                  </a:rPr>
                  <a:t> per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necessità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intubazione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A5A4EDEE-276B-1AC0-56EB-B00288DDE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83" y="1487182"/>
                <a:ext cx="5029200" cy="1773936"/>
              </a:xfrm>
              <a:prstGeom prst="rect">
                <a:avLst/>
              </a:prstGeom>
              <a:blipFill>
                <a:blip r:embed="rId2"/>
                <a:stretch>
                  <a:fillRect l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3EA6F212-D7B7-1ECC-30D1-DEC63555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" y="3616740"/>
            <a:ext cx="6786872" cy="31898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0F8463-D5A8-EE1E-86C4-AFE3E4742BE0}"/>
              </a:ext>
            </a:extLst>
          </p:cNvPr>
          <p:cNvSpPr txBox="1"/>
          <p:nvPr/>
        </p:nvSpPr>
        <p:spPr>
          <a:xfrm>
            <a:off x="6849380" y="5217662"/>
            <a:ext cx="5459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aumenta</a:t>
            </a:r>
            <a:r>
              <a:rPr lang="en-US" sz="2000" dirty="0"/>
              <a:t> FR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aumenta</a:t>
            </a:r>
            <a:r>
              <a:rPr lang="en-US" sz="2000" dirty="0"/>
              <a:t> </a:t>
            </a:r>
            <a:r>
              <a:rPr lang="en-US" sz="2000" dirty="0" err="1"/>
              <a:t>utilizzo</a:t>
            </a:r>
            <a:r>
              <a:rPr lang="en-US" sz="2000" dirty="0"/>
              <a:t> mm </a:t>
            </a:r>
            <a:r>
              <a:rPr lang="en-US" sz="2000" dirty="0" err="1"/>
              <a:t>accessori</a:t>
            </a:r>
            <a:endParaRPr lang="en-US" sz="2000" dirty="0"/>
          </a:p>
        </p:txBody>
      </p: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0C2FA8BD-5AC0-4286-B13A-73394382C8B5}"/>
              </a:ext>
            </a:extLst>
          </p:cNvPr>
          <p:cNvSpPr/>
          <p:nvPr/>
        </p:nvSpPr>
        <p:spPr>
          <a:xfrm>
            <a:off x="629587" y="5696262"/>
            <a:ext cx="209862" cy="2998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5D395555-0098-9B13-5CC0-C1155A0F52A3}"/>
              </a:ext>
            </a:extLst>
          </p:cNvPr>
          <p:cNvSpPr/>
          <p:nvPr/>
        </p:nvSpPr>
        <p:spPr>
          <a:xfrm>
            <a:off x="1291651" y="5174108"/>
            <a:ext cx="209862" cy="2998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giù 13">
            <a:extLst>
              <a:ext uri="{FF2B5EF4-FFF2-40B4-BE49-F238E27FC236}">
                <a16:creationId xmlns:a16="http://schemas.microsoft.com/office/drawing/2014/main" id="{C61F3580-E88D-8B08-933E-3AF63611B481}"/>
              </a:ext>
            </a:extLst>
          </p:cNvPr>
          <p:cNvSpPr/>
          <p:nvPr/>
        </p:nvSpPr>
        <p:spPr>
          <a:xfrm>
            <a:off x="2011178" y="4679431"/>
            <a:ext cx="209862" cy="2998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62B88379-037F-15C3-F312-1F93224A5D65}"/>
              </a:ext>
            </a:extLst>
          </p:cNvPr>
          <p:cNvSpPr/>
          <p:nvPr/>
        </p:nvSpPr>
        <p:spPr>
          <a:xfrm>
            <a:off x="2670747" y="4139786"/>
            <a:ext cx="209862" cy="2998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8A68A9-EE44-34C2-2768-7163F3FD9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688" y="48185"/>
            <a:ext cx="5795610" cy="443364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F6B5B9D-0C3D-F53F-DE20-9188ACDB5685}"/>
              </a:ext>
            </a:extLst>
          </p:cNvPr>
          <p:cNvSpPr txBox="1"/>
          <p:nvPr/>
        </p:nvSpPr>
        <p:spPr>
          <a:xfrm>
            <a:off x="9182977" y="6505731"/>
            <a:ext cx="29680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err="1">
                <a:solidFill>
                  <a:srgbClr val="0070C0"/>
                </a:solidFill>
              </a:rPr>
              <a:t>Apigo</a:t>
            </a:r>
            <a:r>
              <a:rPr lang="en-US" sz="1500" i="1" dirty="0">
                <a:solidFill>
                  <a:srgbClr val="0070C0"/>
                </a:solidFill>
              </a:rPr>
              <a:t> et al. Crit Care 2020 (24): 447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EF64146-AFAE-6CDD-E418-F37A06EA2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02" y="13135"/>
            <a:ext cx="5764381" cy="1658953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C7127B6-51A9-0674-9E3E-D116F52E6FE8}"/>
              </a:ext>
            </a:extLst>
          </p:cNvPr>
          <p:cNvSpPr txBox="1"/>
          <p:nvPr/>
        </p:nvSpPr>
        <p:spPr>
          <a:xfrm>
            <a:off x="4051495" y="4583474"/>
            <a:ext cx="2595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 </a:t>
            </a:r>
            <a:r>
              <a:rPr lang="en-US" sz="1200" dirty="0" err="1"/>
              <a:t>tratteggiata</a:t>
            </a:r>
            <a:r>
              <a:rPr lang="en-US" sz="1200" dirty="0"/>
              <a:t>: </a:t>
            </a:r>
            <a:r>
              <a:rPr lang="en-US" sz="1200" dirty="0" err="1"/>
              <a:t>contributo</a:t>
            </a:r>
            <a:r>
              <a:rPr lang="en-US" sz="1200" dirty="0"/>
              <a:t> mm resp</a:t>
            </a:r>
          </a:p>
        </p:txBody>
      </p:sp>
    </p:spTree>
    <p:extLst>
      <p:ext uri="{BB962C8B-B14F-4D97-AF65-F5344CB8AC3E}">
        <p14:creationId xmlns:p14="http://schemas.microsoft.com/office/powerpoint/2010/main" val="334445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36"/>
    </mc:Choice>
    <mc:Fallback xmlns="">
      <p:transition spd="slow" advTm="844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6975F-187F-2612-ADF5-63C2E55E2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D0DE6-976A-F120-3D03-EF656FFB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067" b="1" dirty="0" err="1"/>
              <a:t>Discomfort</a:t>
            </a:r>
            <a:r>
              <a:rPr lang="it-IT" sz="5067" b="1" dirty="0"/>
              <a:t> del paziente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1547E9-8EF9-0CAF-9B1A-58FB6CD59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83" y="1442941"/>
            <a:ext cx="7387219" cy="43513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b="1" dirty="0"/>
              <a:t>Comfort: </a:t>
            </a:r>
            <a:r>
              <a:rPr lang="it-IT" dirty="0"/>
              <a:t>stato dinamico di accettazione dell’assistenza respiratoria in assenza di dolore e distress psico-fisico</a:t>
            </a:r>
          </a:p>
          <a:p>
            <a:pPr marL="0" indent="0" algn="just">
              <a:buNone/>
            </a:pPr>
            <a:r>
              <a:rPr lang="it-IT" dirty="0"/>
              <a:t>Da valutare con scala da 0 a 10 ( no-maximum </a:t>
            </a:r>
            <a:r>
              <a:rPr lang="it-IT" dirty="0" err="1"/>
              <a:t>discomfort</a:t>
            </a:r>
            <a:r>
              <a:rPr lang="it-IT" dirty="0"/>
              <a:t>)</a:t>
            </a:r>
          </a:p>
          <a:p>
            <a:pPr marL="0" indent="0" algn="just">
              <a:buNone/>
            </a:pPr>
            <a:r>
              <a:rPr lang="it-IT" sz="3733" b="1" dirty="0">
                <a:solidFill>
                  <a:srgbClr val="F26D18"/>
                </a:solidFill>
              </a:rPr>
              <a:t>NIV riportata dai pazienti come esperienza negativa (difficoltà a respirare, paura, intolleranza all’interfaccia)</a:t>
            </a:r>
          </a:p>
          <a:p>
            <a:pPr marL="0" indent="0" algn="just">
              <a:buNone/>
            </a:pPr>
            <a:endParaRPr lang="it-IT" sz="2933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40D47A-A148-CFF0-3B55-1F68F0600236}"/>
              </a:ext>
            </a:extLst>
          </p:cNvPr>
          <p:cNvSpPr txBox="1"/>
          <p:nvPr/>
        </p:nvSpPr>
        <p:spPr>
          <a:xfrm>
            <a:off x="7186591" y="6488668"/>
            <a:ext cx="49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70C0"/>
                </a:solidFill>
              </a:rPr>
              <a:t>Cammarota GC. Front in </a:t>
            </a:r>
            <a:r>
              <a:rPr lang="it-IT" i="1" dirty="0" err="1">
                <a:solidFill>
                  <a:srgbClr val="0070C0"/>
                </a:solidFill>
              </a:rPr>
              <a:t>Med</a:t>
            </a:r>
            <a:r>
              <a:rPr lang="it-IT" i="1" dirty="0">
                <a:solidFill>
                  <a:srgbClr val="0070C0"/>
                </a:solidFill>
              </a:rPr>
              <a:t> 2022, </a:t>
            </a:r>
            <a:r>
              <a:rPr lang="it-IT" i="1" dirty="0" err="1">
                <a:solidFill>
                  <a:srgbClr val="0070C0"/>
                </a:solidFill>
              </a:rPr>
              <a:t>vol</a:t>
            </a:r>
            <a:r>
              <a:rPr lang="it-IT" i="1" dirty="0">
                <a:solidFill>
                  <a:srgbClr val="0070C0"/>
                </a:solidFill>
              </a:rPr>
              <a:t> 9 ; 874250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9CE526-94B8-DA69-B816-5AED4BE9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501" y="1708447"/>
            <a:ext cx="4674499" cy="259843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9E060C-D838-BED6-59C8-D6BC11395952}"/>
              </a:ext>
            </a:extLst>
          </p:cNvPr>
          <p:cNvSpPr txBox="1"/>
          <p:nvPr/>
        </p:nvSpPr>
        <p:spPr>
          <a:xfrm>
            <a:off x="7892104" y="4306879"/>
            <a:ext cx="4216219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33" i="1" dirty="0"/>
              <a:t>Maggiore SM et al AJCCM. (2014) 190:282–8</a:t>
            </a:r>
          </a:p>
        </p:txBody>
      </p:sp>
    </p:spTree>
    <p:extLst>
      <p:ext uri="{BB962C8B-B14F-4D97-AF65-F5344CB8AC3E}">
        <p14:creationId xmlns:p14="http://schemas.microsoft.com/office/powerpoint/2010/main" val="3763500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82797-4904-9384-8715-F958C40C2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5A4997-990D-9BAB-45E7-05192090D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89" y="1540592"/>
            <a:ext cx="11291420" cy="4351339"/>
          </a:xfrm>
        </p:spPr>
        <p:txBody>
          <a:bodyPr>
            <a:noAutofit/>
          </a:bodyPr>
          <a:lstStyle/>
          <a:p>
            <a:r>
              <a:rPr lang="it-IT" sz="2200" dirty="0"/>
              <a:t>MASCHERA</a:t>
            </a:r>
          </a:p>
          <a:p>
            <a:pPr lvl="1"/>
            <a:r>
              <a:rPr lang="it-IT" sz="1667" dirty="0"/>
              <a:t>Interfaccia causa  di dolore e claustrofobia</a:t>
            </a:r>
          </a:p>
          <a:p>
            <a:pPr lvl="1"/>
            <a:r>
              <a:rPr lang="it-IT" sz="1667" dirty="0"/>
              <a:t>Sistema di ancoraggio: LASSO perdite elevate-&gt; incremento asincronie// irritazione agli occhi; TROPPO STRETTO: ulcere da pressione</a:t>
            </a:r>
          </a:p>
          <a:p>
            <a:pPr marL="533387" lvl="1" indent="0">
              <a:buNone/>
            </a:pPr>
            <a:r>
              <a:rPr lang="it-IT" sz="1667" dirty="0"/>
              <a:t>   strategia: ruotare interfacce</a:t>
            </a:r>
          </a:p>
          <a:p>
            <a:r>
              <a:rPr lang="it-IT" sz="2200" dirty="0"/>
              <a:t>VENTILATORE </a:t>
            </a:r>
          </a:p>
          <a:p>
            <a:pPr lvl="1"/>
            <a:r>
              <a:rPr lang="it-IT" sz="1667" dirty="0"/>
              <a:t>impostazioni: asincronie!</a:t>
            </a:r>
          </a:p>
          <a:p>
            <a:pPr lvl="1"/>
            <a:r>
              <a:rPr lang="it-IT" sz="1667" dirty="0"/>
              <a:t>Umidificazione attenzione alla </a:t>
            </a:r>
            <a:r>
              <a:rPr lang="it-IT" sz="1667" b="1" dirty="0"/>
              <a:t>sete e mucose secche</a:t>
            </a:r>
          </a:p>
          <a:p>
            <a:pPr lvl="1"/>
            <a:r>
              <a:rPr lang="it-IT" sz="1667" dirty="0"/>
              <a:t>Rumore legato a perdite aeree</a:t>
            </a:r>
          </a:p>
          <a:p>
            <a:r>
              <a:rPr lang="it-IT" sz="2200" dirty="0"/>
              <a:t>PAZIENTE (1)</a:t>
            </a:r>
          </a:p>
          <a:p>
            <a:pPr lvl="1"/>
            <a:r>
              <a:rPr lang="it-IT" sz="1667" dirty="0"/>
              <a:t>Posizione del paziente seduta o semiseduta!, sul fianco nel pz obeso o nella pz incinta</a:t>
            </a:r>
          </a:p>
          <a:p>
            <a:pPr lvl="1"/>
            <a:r>
              <a:rPr lang="it-IT" sz="1667" dirty="0"/>
              <a:t>Ipossiemia ed iperinflazione</a:t>
            </a:r>
          </a:p>
          <a:p>
            <a:endParaRPr lang="it-IT" sz="22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AA19718-9248-9AE2-EA86-1A94D8E01C9E}"/>
              </a:ext>
            </a:extLst>
          </p:cNvPr>
          <p:cNvSpPr txBox="1">
            <a:spLocks/>
          </p:cNvSpPr>
          <p:nvPr/>
        </p:nvSpPr>
        <p:spPr>
          <a:xfrm>
            <a:off x="758471" y="59660"/>
            <a:ext cx="10407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err="1">
                <a:solidFill>
                  <a:schemeClr val="tx1"/>
                </a:solidFill>
              </a:rPr>
              <a:t>Discomfort</a:t>
            </a:r>
            <a:r>
              <a:rPr lang="it-IT" b="1" dirty="0">
                <a:solidFill>
                  <a:schemeClr val="tx1"/>
                </a:solidFill>
              </a:rPr>
              <a:t> del paziente in NIV: cause (1)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DCDBE4-2C6B-1266-EBF7-C9D3114D9032}"/>
              </a:ext>
            </a:extLst>
          </p:cNvPr>
          <p:cNvSpPr txBox="1"/>
          <p:nvPr/>
        </p:nvSpPr>
        <p:spPr>
          <a:xfrm>
            <a:off x="7649212" y="6534835"/>
            <a:ext cx="46730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Cammarota G. </a:t>
            </a:r>
            <a:r>
              <a:rPr lang="it-IT" sz="1500" i="1" dirty="0" err="1">
                <a:solidFill>
                  <a:srgbClr val="0070C0"/>
                </a:solidFill>
              </a:rPr>
              <a:t>Frontiers</a:t>
            </a:r>
            <a:r>
              <a:rPr lang="it-IT" sz="1500" i="1" dirty="0">
                <a:solidFill>
                  <a:srgbClr val="0070C0"/>
                </a:solidFill>
              </a:rPr>
              <a:t> in Medicine 2022, </a:t>
            </a:r>
            <a:r>
              <a:rPr lang="it-IT" sz="1500" i="1" dirty="0" err="1">
                <a:solidFill>
                  <a:srgbClr val="0070C0"/>
                </a:solidFill>
              </a:rPr>
              <a:t>vol</a:t>
            </a:r>
            <a:r>
              <a:rPr lang="it-IT" sz="1500" i="1" dirty="0">
                <a:solidFill>
                  <a:srgbClr val="0070C0"/>
                </a:solidFill>
              </a:rPr>
              <a:t> 9 ; 874250 </a:t>
            </a:r>
          </a:p>
        </p:txBody>
      </p:sp>
    </p:spTree>
    <p:extLst>
      <p:ext uri="{BB962C8B-B14F-4D97-AF65-F5344CB8AC3E}">
        <p14:creationId xmlns:p14="http://schemas.microsoft.com/office/powerpoint/2010/main" val="252897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5B8E1-F245-1BD6-45AF-D572B0196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A52B1D-8B91-84E3-567C-6DEA9895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534" y="1989137"/>
            <a:ext cx="6059351" cy="4351339"/>
          </a:xfrm>
        </p:spPr>
        <p:txBody>
          <a:bodyPr>
            <a:normAutofit/>
          </a:bodyPr>
          <a:lstStyle/>
          <a:p>
            <a:r>
              <a:rPr lang="it-IT" sz="2533" dirty="0"/>
              <a:t>PAZIENTE (2)</a:t>
            </a:r>
          </a:p>
          <a:p>
            <a:pPr lvl="1"/>
            <a:r>
              <a:rPr lang="it-IT" sz="2000" dirty="0"/>
              <a:t>Distress (=angoscia)</a:t>
            </a:r>
          </a:p>
          <a:p>
            <a:pPr lvl="1"/>
            <a:r>
              <a:rPr lang="it-IT" sz="2000" dirty="0"/>
              <a:t>Ansia</a:t>
            </a:r>
          </a:p>
          <a:p>
            <a:pPr lvl="1"/>
            <a:r>
              <a:rPr lang="it-IT" sz="2000" dirty="0"/>
              <a:t>Paura</a:t>
            </a:r>
          </a:p>
          <a:p>
            <a:pPr lvl="1"/>
            <a:r>
              <a:rPr lang="it-IT" sz="2000" dirty="0"/>
              <a:t>Dolore</a:t>
            </a:r>
          </a:p>
          <a:p>
            <a:pPr lvl="1"/>
            <a:r>
              <a:rPr lang="it-IT" sz="2000" dirty="0"/>
              <a:t>Deprivazione sonno</a:t>
            </a:r>
          </a:p>
          <a:p>
            <a:pPr lvl="1"/>
            <a:r>
              <a:rPr lang="it-IT" sz="2000" dirty="0"/>
              <a:t>Decadimento cognitivo</a:t>
            </a:r>
          </a:p>
          <a:p>
            <a:pPr lvl="1"/>
            <a:r>
              <a:rPr lang="it-IT" sz="2000" dirty="0"/>
              <a:t>Febbre</a:t>
            </a:r>
          </a:p>
          <a:p>
            <a:endParaRPr lang="it-IT" sz="2200" dirty="0"/>
          </a:p>
          <a:p>
            <a:endParaRPr lang="it-IT" sz="22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648D153-A71B-BB11-32C9-C28E361B3F3C}"/>
              </a:ext>
            </a:extLst>
          </p:cNvPr>
          <p:cNvSpPr txBox="1">
            <a:spLocks/>
          </p:cNvSpPr>
          <p:nvPr/>
        </p:nvSpPr>
        <p:spPr>
          <a:xfrm>
            <a:off x="572589" y="517525"/>
            <a:ext cx="10658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err="1">
                <a:solidFill>
                  <a:schemeClr val="tx1"/>
                </a:solidFill>
              </a:rPr>
              <a:t>Discomfort</a:t>
            </a:r>
            <a:r>
              <a:rPr lang="it-IT" b="1" dirty="0">
                <a:solidFill>
                  <a:schemeClr val="tx1"/>
                </a:solidFill>
              </a:rPr>
              <a:t> del paziente in NIV: cause (2)</a:t>
            </a:r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C05731B1-7D78-483F-90DF-E109532B2C32}"/>
              </a:ext>
            </a:extLst>
          </p:cNvPr>
          <p:cNvSpPr/>
          <p:nvPr/>
        </p:nvSpPr>
        <p:spPr>
          <a:xfrm>
            <a:off x="5451116" y="2420033"/>
            <a:ext cx="355300" cy="1428399"/>
          </a:xfrm>
          <a:prstGeom prst="rightBrace">
            <a:avLst/>
          </a:prstGeom>
          <a:noFill/>
          <a:ln w="57150">
            <a:solidFill>
              <a:srgbClr val="F26D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7AB409-04B5-24D4-22A5-45266F143F4F}"/>
              </a:ext>
            </a:extLst>
          </p:cNvPr>
          <p:cNvSpPr txBox="1"/>
          <p:nvPr/>
        </p:nvSpPr>
        <p:spPr>
          <a:xfrm>
            <a:off x="5921379" y="2515449"/>
            <a:ext cx="26855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sz="2200" dirty="0"/>
              <a:t>Strategie non farmacologiche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sz="2200" b="1" dirty="0" err="1"/>
              <a:t>Analgo</a:t>
            </a:r>
            <a:r>
              <a:rPr lang="it-IT" sz="2200" b="1" dirty="0"/>
              <a:t>-sedazione</a:t>
            </a:r>
          </a:p>
        </p:txBody>
      </p:sp>
      <p:sp>
        <p:nvSpPr>
          <p:cNvPr id="2" name="Freccia giù 1">
            <a:extLst>
              <a:ext uri="{FF2B5EF4-FFF2-40B4-BE49-F238E27FC236}">
                <a16:creationId xmlns:a16="http://schemas.microsoft.com/office/drawing/2014/main" id="{1C779D05-ED22-4A83-7FEE-5A42772429F6}"/>
              </a:ext>
            </a:extLst>
          </p:cNvPr>
          <p:cNvSpPr/>
          <p:nvPr/>
        </p:nvSpPr>
        <p:spPr>
          <a:xfrm>
            <a:off x="7010171" y="3725407"/>
            <a:ext cx="507923" cy="540575"/>
          </a:xfrm>
          <a:prstGeom prst="downArrow">
            <a:avLst/>
          </a:prstGeom>
          <a:solidFill>
            <a:srgbClr val="F26D18"/>
          </a:solidFill>
          <a:ln>
            <a:solidFill>
              <a:srgbClr val="F26D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2B4923-9D34-CB91-3B38-7660D41F3605}"/>
              </a:ext>
            </a:extLst>
          </p:cNvPr>
          <p:cNvSpPr txBox="1"/>
          <p:nvPr/>
        </p:nvSpPr>
        <p:spPr>
          <a:xfrm>
            <a:off x="5806416" y="4412031"/>
            <a:ext cx="3067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Stretta valutazione  mediante RASS ad intervalli regolari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26DBD6-111B-7D2F-48B5-576477A0BDB8}"/>
              </a:ext>
            </a:extLst>
          </p:cNvPr>
          <p:cNvSpPr txBox="1"/>
          <p:nvPr/>
        </p:nvSpPr>
        <p:spPr>
          <a:xfrm>
            <a:off x="6591404" y="6551241"/>
            <a:ext cx="46716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Cammarota G. </a:t>
            </a:r>
            <a:r>
              <a:rPr lang="it-IT" sz="1500" i="1" dirty="0" err="1">
                <a:solidFill>
                  <a:srgbClr val="0070C0"/>
                </a:solidFill>
              </a:rPr>
              <a:t>Frontiers</a:t>
            </a:r>
            <a:r>
              <a:rPr lang="it-IT" sz="1500" i="1" dirty="0">
                <a:solidFill>
                  <a:srgbClr val="0070C0"/>
                </a:solidFill>
              </a:rPr>
              <a:t> in Medicine 2022, </a:t>
            </a:r>
            <a:r>
              <a:rPr lang="it-IT" sz="1500" i="1" dirty="0" err="1">
                <a:solidFill>
                  <a:srgbClr val="0070C0"/>
                </a:solidFill>
              </a:rPr>
              <a:t>vol</a:t>
            </a:r>
            <a:r>
              <a:rPr lang="it-IT" sz="1500" i="1" dirty="0">
                <a:solidFill>
                  <a:srgbClr val="0070C0"/>
                </a:solidFill>
              </a:rPr>
              <a:t> 9 ; 874250 </a:t>
            </a:r>
          </a:p>
        </p:txBody>
      </p:sp>
    </p:spTree>
    <p:extLst>
      <p:ext uri="{BB962C8B-B14F-4D97-AF65-F5344CB8AC3E}">
        <p14:creationId xmlns:p14="http://schemas.microsoft.com/office/powerpoint/2010/main" val="419649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CEDE9-9235-047F-C2EB-A523C0E42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05BB5-8ABC-4806-CB09-648D4D0C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RAAS Richmond agitation Scale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6709AC0-1A4C-268E-5039-3964D9FB4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8920" y="1014034"/>
            <a:ext cx="8858141" cy="549592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2EFD30-D8E6-735D-7701-DB659A6BF5C1}"/>
              </a:ext>
            </a:extLst>
          </p:cNvPr>
          <p:cNvSpPr txBox="1"/>
          <p:nvPr/>
        </p:nvSpPr>
        <p:spPr>
          <a:xfrm>
            <a:off x="114939" y="2158583"/>
            <a:ext cx="2988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Valuta DUE </a:t>
            </a:r>
            <a:r>
              <a:rPr lang="en-US" dirty="0" err="1"/>
              <a:t>condizioni</a:t>
            </a:r>
            <a:r>
              <a:rPr lang="en-US" dirty="0"/>
              <a:t>: </a:t>
            </a:r>
            <a:r>
              <a:rPr lang="en-US" dirty="0" err="1"/>
              <a:t>agitazione</a:t>
            </a:r>
            <a:r>
              <a:rPr lang="en-US" dirty="0"/>
              <a:t> e </a:t>
            </a:r>
            <a:r>
              <a:rPr lang="en-US" dirty="0" err="1"/>
              <a:t>sedazione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Misurabile</a:t>
            </a:r>
            <a:r>
              <a:rPr lang="en-US" dirty="0"/>
              <a:t> in circa 30’’ dopo </a:t>
            </a:r>
            <a:r>
              <a:rPr lang="en-US" dirty="0" err="1"/>
              <a:t>ispezione</a:t>
            </a:r>
            <a:r>
              <a:rPr lang="en-US" dirty="0"/>
              <a:t>, </a:t>
            </a:r>
            <a:r>
              <a:rPr lang="en-US" dirty="0" err="1"/>
              <a:t>valutazione</a:t>
            </a:r>
            <a:r>
              <a:rPr lang="en-US" dirty="0"/>
              <a:t> </a:t>
            </a:r>
            <a:r>
              <a:rPr lang="en-US" dirty="0" err="1"/>
              <a:t>risposta</a:t>
            </a:r>
            <a:r>
              <a:rPr lang="en-US" dirty="0"/>
              <a:t> </a:t>
            </a:r>
            <a:r>
              <a:rPr lang="en-US" dirty="0" err="1"/>
              <a:t>uditiva</a:t>
            </a:r>
            <a:r>
              <a:rPr lang="en-US" dirty="0"/>
              <a:t> e </a:t>
            </a:r>
            <a:r>
              <a:rPr lang="en-US" dirty="0" err="1"/>
              <a:t>fisica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ICU: RASS </a:t>
            </a:r>
            <a:r>
              <a:rPr lang="en-US" b="1" dirty="0" err="1"/>
              <a:t>indicato</a:t>
            </a:r>
            <a:r>
              <a:rPr lang="en-US" b="1" dirty="0"/>
              <a:t> 0 -2</a:t>
            </a:r>
          </a:p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3376B0-6006-FCAC-3551-221A5B441361}"/>
              </a:ext>
            </a:extLst>
          </p:cNvPr>
          <p:cNvSpPr txBox="1"/>
          <p:nvPr/>
        </p:nvSpPr>
        <p:spPr>
          <a:xfrm>
            <a:off x="8258423" y="6509961"/>
            <a:ext cx="3933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S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essler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CN et al. AJRCCM 2002;(166) 1338–1344</a:t>
            </a:r>
          </a:p>
          <a:p>
            <a:endParaRPr lang="en-US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7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0"/>
    </mc:Choice>
    <mc:Fallback xmlns="">
      <p:transition spd="slow" advTm="1464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68BAA-D2F5-1D7C-6F7A-1CE09C9CD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22" y="2258471"/>
            <a:ext cx="10515600" cy="13255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sz="8000" b="1" dirty="0">
                <a:solidFill>
                  <a:srgbClr val="FF0000"/>
                </a:solidFill>
              </a:rPr>
              <a:t>Scambi dei gas</a:t>
            </a:r>
          </a:p>
        </p:txBody>
      </p:sp>
    </p:spTree>
    <p:extLst>
      <p:ext uri="{BB962C8B-B14F-4D97-AF65-F5344CB8AC3E}">
        <p14:creationId xmlns:p14="http://schemas.microsoft.com/office/powerpoint/2010/main" val="309507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egnaposto contenuto 2">
            <a:extLst>
              <a:ext uri="{FF2B5EF4-FFF2-40B4-BE49-F238E27FC236}">
                <a16:creationId xmlns:a16="http://schemas.microsoft.com/office/drawing/2014/main" id="{11E9B40A-BE8A-0C67-D249-B0FD5FF5C9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380" y="1807967"/>
            <a:ext cx="10515600" cy="505003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altLang="it-IT" sz="3200" dirty="0"/>
              <a:t>NIRS= non invasive respiratory supports</a:t>
            </a:r>
          </a:p>
          <a:p>
            <a:pPr algn="ctr" eaLnBrk="1" hangingPunct="1"/>
            <a:r>
              <a:rPr lang="en-US" altLang="it-IT" dirty="0"/>
              <a:t>HFNC</a:t>
            </a:r>
          </a:p>
          <a:p>
            <a:pPr algn="ctr" eaLnBrk="1" hangingPunct="1"/>
            <a:r>
              <a:rPr lang="en-US" altLang="it-IT" dirty="0"/>
              <a:t>CPAP</a:t>
            </a:r>
          </a:p>
          <a:p>
            <a:pPr algn="ctr" eaLnBrk="1" hangingPunct="1"/>
            <a:r>
              <a:rPr lang="en-US" altLang="it-IT" dirty="0"/>
              <a:t>NIV</a:t>
            </a:r>
          </a:p>
          <a:p>
            <a:pPr marL="0" indent="0" algn="ctr" eaLnBrk="1" hangingPunct="1">
              <a:buNone/>
            </a:pPr>
            <a:r>
              <a:rPr lang="en-US" altLang="it-IT" dirty="0" err="1"/>
              <a:t>Ampiamente</a:t>
            </a:r>
            <a:r>
              <a:rPr lang="en-US" altLang="it-IT" dirty="0"/>
              <a:t> </a:t>
            </a:r>
            <a:r>
              <a:rPr lang="en-US" altLang="it-IT" dirty="0" err="1"/>
              <a:t>utilizzate</a:t>
            </a:r>
            <a:r>
              <a:rPr lang="en-US" altLang="it-IT" dirty="0"/>
              <a:t> </a:t>
            </a:r>
            <a:r>
              <a:rPr lang="en-US" altLang="it-IT" dirty="0" err="1"/>
              <a:t>nell’insufficienza</a:t>
            </a:r>
            <a:r>
              <a:rPr lang="en-US" altLang="it-IT" dirty="0"/>
              <a:t> respiratoria acuta</a:t>
            </a:r>
          </a:p>
          <a:p>
            <a:pPr marL="0" indent="0" algn="ctr" eaLnBrk="1" hangingPunct="1">
              <a:buNone/>
            </a:pPr>
            <a:r>
              <a:rPr lang="en-US" altLang="it-IT" dirty="0" err="1"/>
              <a:t>Riducono</a:t>
            </a:r>
            <a:r>
              <a:rPr lang="en-US" altLang="it-IT" dirty="0"/>
              <a:t> il R di </a:t>
            </a:r>
            <a:r>
              <a:rPr lang="en-US" altLang="it-IT" dirty="0" err="1"/>
              <a:t>intubazione</a:t>
            </a:r>
            <a:r>
              <a:rPr lang="en-US" altLang="it-IT" dirty="0"/>
              <a:t> e </a:t>
            </a:r>
            <a:r>
              <a:rPr lang="en-US" altLang="it-IT" dirty="0" err="1"/>
              <a:t>ventilazione</a:t>
            </a:r>
            <a:r>
              <a:rPr lang="en-US" altLang="it-IT" dirty="0"/>
              <a:t> </a:t>
            </a:r>
            <a:r>
              <a:rPr lang="en-US" altLang="it-IT" dirty="0" err="1"/>
              <a:t>invasiva</a:t>
            </a:r>
            <a:endParaRPr lang="en-US" altLang="it-IT" dirty="0"/>
          </a:p>
          <a:p>
            <a:pPr marL="0" indent="0" algn="ctr" eaLnBrk="1" hangingPunct="1">
              <a:buNone/>
            </a:pPr>
            <a:endParaRPr lang="en-US" altLang="it-IT" dirty="0"/>
          </a:p>
          <a:p>
            <a:pPr marL="0" indent="0" algn="ctr" eaLnBrk="1" hangingPunct="1">
              <a:buNone/>
            </a:pPr>
            <a:endParaRPr lang="en-US" alt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3DBE9B-C25E-D61B-F02C-A2BA1984824F}"/>
              </a:ext>
            </a:extLst>
          </p:cNvPr>
          <p:cNvSpPr txBox="1"/>
          <p:nvPr/>
        </p:nvSpPr>
        <p:spPr>
          <a:xfrm>
            <a:off x="7617536" y="5057599"/>
            <a:ext cx="43977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70C0"/>
                </a:solidFill>
              </a:rPr>
              <a:t>Frat JP et al </a:t>
            </a:r>
            <a:r>
              <a:rPr lang="en-US" sz="1500" i="1" dirty="0" err="1">
                <a:solidFill>
                  <a:srgbClr val="0070C0"/>
                </a:solidFill>
              </a:rPr>
              <a:t>NeJM</a:t>
            </a:r>
            <a:r>
              <a:rPr lang="en-US" sz="1500" i="1" dirty="0">
                <a:solidFill>
                  <a:srgbClr val="0070C0"/>
                </a:solidFill>
              </a:rPr>
              <a:t> 2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015;372:2185-96</a:t>
            </a:r>
          </a:p>
          <a:p>
            <a:r>
              <a:rPr lang="en-US" sz="1500" i="1" dirty="0" err="1">
                <a:solidFill>
                  <a:srgbClr val="0070C0"/>
                </a:solidFill>
              </a:rPr>
              <a:t>Schifino</a:t>
            </a:r>
            <a:r>
              <a:rPr lang="en-US" sz="1500" i="1" dirty="0">
                <a:solidFill>
                  <a:srgbClr val="0070C0"/>
                </a:solidFill>
              </a:rPr>
              <a:t> G et al. 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Eur 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J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of Int 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Med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2022;(100), 110–118</a:t>
            </a:r>
          </a:p>
          <a:p>
            <a:endParaRPr lang="en-US" sz="15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9"/>
    </mc:Choice>
    <mc:Fallback xmlns="">
      <p:transition spd="slow" advTm="6518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0E670F-BE68-9502-AB0C-51C92F2CE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Misura dei gas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C17802-8038-4631-D447-7779C7BF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7289"/>
            <a:ext cx="10515600" cy="4667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Marker </a:t>
            </a:r>
          </a:p>
          <a:p>
            <a:pPr lvl="1"/>
            <a:r>
              <a:rPr lang="it-IT" dirty="0"/>
              <a:t>di gravità dell’insufficienza respiratoria</a:t>
            </a:r>
          </a:p>
          <a:p>
            <a:pPr lvl="1"/>
            <a:r>
              <a:rPr lang="it-IT" dirty="0"/>
              <a:t>Di risposta alla terapia</a:t>
            </a:r>
          </a:p>
          <a:p>
            <a:pPr marL="0" indent="0">
              <a:buNone/>
            </a:pPr>
            <a:r>
              <a:rPr lang="it-IT" dirty="0"/>
              <a:t>Valori PaO2/FiO2  minori e che non migliorano con applicazione NIRS </a:t>
            </a:r>
            <a:r>
              <a:rPr lang="it-IT" dirty="0" err="1"/>
              <a:t>outcome</a:t>
            </a:r>
            <a:r>
              <a:rPr lang="it-IT" dirty="0"/>
              <a:t> sfavorevole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pCO2</a:t>
            </a:r>
          </a:p>
          <a:p>
            <a:pPr marL="0" indent="0">
              <a:buNone/>
            </a:pPr>
            <a:r>
              <a:rPr lang="it-IT" dirty="0"/>
              <a:t>Relativamente bassa correlabile a danno meno esteso (minore frazione shunt/minore spazio morto)</a:t>
            </a:r>
          </a:p>
          <a:p>
            <a:pPr marL="0" indent="0">
              <a:buNone/>
            </a:pPr>
            <a:r>
              <a:rPr lang="it-IT" dirty="0"/>
              <a:t>Significativamente bassa elevato drive respiratorio, risposta ventilatoria esagerata (&lt;32mmHg correlata a NIV </a:t>
            </a:r>
            <a:r>
              <a:rPr lang="it-IT" dirty="0" err="1"/>
              <a:t>failure</a:t>
            </a:r>
            <a:r>
              <a:rPr lang="it-IT" dirty="0"/>
              <a:t>). NIV con casco migliore efficacia di HFNC</a:t>
            </a:r>
          </a:p>
          <a:p>
            <a:pPr marL="0" indent="0">
              <a:buNone/>
            </a:pPr>
            <a:r>
              <a:rPr lang="it-IT" dirty="0"/>
              <a:t>Attenzione: assenza di ipocapnia NON esclude elevato drive ed elevata ventilazione/minuto in pz con high dead </a:t>
            </a:r>
            <a:r>
              <a:rPr lang="it-IT" dirty="0" err="1"/>
              <a:t>space</a:t>
            </a:r>
            <a:r>
              <a:rPr lang="it-IT" dirty="0"/>
              <a:t>, elevata frazione di shunt</a:t>
            </a:r>
          </a:p>
          <a:p>
            <a:pPr marL="0" indent="0">
              <a:buNone/>
            </a:pPr>
            <a:r>
              <a:rPr lang="it-IT" dirty="0"/>
              <a:t>Incremento paCO2 nei primi gg NIV correlato a NIV </a:t>
            </a:r>
            <a:r>
              <a:rPr lang="it-IT" dirty="0" err="1"/>
              <a:t>failure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745451-1E01-D421-4C55-C9F58307EE40}"/>
              </a:ext>
            </a:extLst>
          </p:cNvPr>
          <p:cNvSpPr txBox="1"/>
          <p:nvPr/>
        </p:nvSpPr>
        <p:spPr>
          <a:xfrm>
            <a:off x="9453017" y="6507513"/>
            <a:ext cx="27168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Perez Critical Care (2025) 29:147</a:t>
            </a:r>
          </a:p>
          <a:p>
            <a:endParaRPr lang="it-IT" sz="1500" i="1" dirty="0">
              <a:solidFill>
                <a:srgbClr val="0070C0"/>
              </a:solidFill>
            </a:endParaRP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6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321864B-9CCE-BB46-AF16-39F6BFC801AD}"/>
              </a:ext>
            </a:extLst>
          </p:cNvPr>
          <p:cNvSpPr txBox="1"/>
          <p:nvPr/>
        </p:nvSpPr>
        <p:spPr>
          <a:xfrm>
            <a:off x="8672777" y="6488668"/>
            <a:ext cx="34715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Roca O et al. AJRCCM 2019; 199(11): 1368</a:t>
            </a: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65333DF5-FAD1-AA4B-BFE8-6B0F02DDE2FE}"/>
              </a:ext>
            </a:extLst>
          </p:cNvPr>
          <p:cNvSpPr txBox="1">
            <a:spLocks/>
          </p:cNvSpPr>
          <p:nvPr/>
        </p:nvSpPr>
        <p:spPr>
          <a:xfrm>
            <a:off x="1676400" y="0"/>
            <a:ext cx="7924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/>
              <a:t>Monitoraggio HFNC: ROX index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FD735BC-F8A7-994F-5023-7A410AFDCE9E}"/>
                  </a:ext>
                </a:extLst>
              </p:cNvPr>
              <p:cNvSpPr txBox="1"/>
              <p:nvPr/>
            </p:nvSpPr>
            <p:spPr>
              <a:xfrm>
                <a:off x="193965" y="1698213"/>
                <a:ext cx="561109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HFNC </a:t>
                </a:r>
                <a:r>
                  <a:rPr lang="en-US" sz="2400" dirty="0" err="1"/>
                  <a:t>efficace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nell’ARF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ipossiemica</a:t>
                </a: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b="1" dirty="0"/>
                  <a:t>ROX index=</a:t>
                </a:r>
                <a:r>
                  <a:rPr lang="it-IT" sz="2400" b="1" dirty="0"/>
                  <a:t> SpO2/FiO2:Respiratory Rate</a:t>
                </a:r>
              </a:p>
              <a:p>
                <a:endParaRPr lang="en-US" sz="2200" dirty="0"/>
              </a:p>
              <a:p>
                <a:r>
                  <a:rPr lang="en-US" sz="2200" dirty="0"/>
                  <a:t>191 </a:t>
                </a:r>
                <a:r>
                  <a:rPr lang="en-US" sz="2200" dirty="0" err="1"/>
                  <a:t>pz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coorte</a:t>
                </a:r>
                <a:r>
                  <a:rPr lang="en-US" sz="2200" dirty="0"/>
                  <a:t> di </a:t>
                </a:r>
                <a:r>
                  <a:rPr lang="en-US" sz="2200" dirty="0" err="1"/>
                  <a:t>validazione</a:t>
                </a:r>
                <a:endParaRPr lang="en-US" sz="2200" dirty="0"/>
              </a:p>
              <a:p>
                <a:r>
                  <a:rPr lang="en-US" sz="2200" dirty="0"/>
                  <a:t>ARF in </a:t>
                </a:r>
                <a:r>
                  <a:rPr lang="en-US" sz="2200" dirty="0" err="1"/>
                  <a:t>polmonite</a:t>
                </a:r>
                <a:endParaRPr lang="en-US" sz="2200" dirty="0"/>
              </a:p>
              <a:p>
                <a:r>
                  <a:rPr lang="en-US" sz="2200" dirty="0"/>
                  <a:t>HFNC failure: </a:t>
                </a:r>
                <a:r>
                  <a:rPr lang="en-US" sz="2200" dirty="0" err="1"/>
                  <a:t>necessità</a:t>
                </a:r>
                <a:r>
                  <a:rPr lang="en-US" sz="2200" dirty="0"/>
                  <a:t> IOT</a:t>
                </a:r>
              </a:p>
              <a:p>
                <a:endParaRPr lang="en-US" sz="2200" dirty="0"/>
              </a:p>
              <a:p>
                <a:r>
                  <a:rPr lang="it-IT" sz="2400" b="1" dirty="0">
                    <a:effectLst/>
                  </a:rPr>
                  <a:t>ROX index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it-IT" sz="2400" b="1" dirty="0">
                    <a:effectLst/>
                  </a:rPr>
                  <a:t>4.88 a 2, 6, or 12 ore predittivo del successo di HFNC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FD735BC-F8A7-994F-5023-7A410AFDC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5" y="1698213"/>
                <a:ext cx="5611090" cy="3970318"/>
              </a:xfrm>
              <a:prstGeom prst="rect">
                <a:avLst/>
              </a:prstGeom>
              <a:blipFill>
                <a:blip r:embed="rId3"/>
                <a:stretch>
                  <a:fillRect l="-1810" t="-12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941470A8-C6D6-A380-2D18-7DD029A5C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238" y="1146088"/>
            <a:ext cx="5953450" cy="52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03"/>
    </mc:Choice>
    <mc:Fallback xmlns="">
      <p:transition spd="slow" advTm="15570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BF53AD-AFD4-0C45-AEC6-82ADFFF0F987}"/>
              </a:ext>
            </a:extLst>
          </p:cNvPr>
          <p:cNvSpPr txBox="1"/>
          <p:nvPr/>
        </p:nvSpPr>
        <p:spPr>
          <a:xfrm>
            <a:off x="1133061" y="1331844"/>
            <a:ext cx="3400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HFNC indicazioni all’introduzione:</a:t>
            </a:r>
          </a:p>
          <a:p>
            <a:r>
              <a:rPr lang="it-IT" dirty="0"/>
              <a:t>PaO2/FiO2&lt;300</a:t>
            </a:r>
          </a:p>
          <a:p>
            <a:r>
              <a:rPr lang="it-IT" dirty="0"/>
              <a:t>SaO2&lt;93% con O2&gt;5L</a:t>
            </a:r>
          </a:p>
          <a:p>
            <a:r>
              <a:rPr lang="it-IT" dirty="0"/>
              <a:t>SaO2&lt;94% con FiO2 40%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134F888-FA68-7D4D-8BF4-899DAC3391A4}"/>
              </a:ext>
            </a:extLst>
          </p:cNvPr>
          <p:cNvGrpSpPr/>
          <p:nvPr/>
        </p:nvGrpSpPr>
        <p:grpSpPr>
          <a:xfrm>
            <a:off x="5605670" y="616226"/>
            <a:ext cx="6235895" cy="5307996"/>
            <a:chOff x="3975652" y="0"/>
            <a:chExt cx="7865913" cy="592422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11D3EE2-80FA-B049-8082-E3D0B9AF9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5652" y="0"/>
              <a:ext cx="7865913" cy="5924222"/>
            </a:xfrm>
            <a:prstGeom prst="rect">
              <a:avLst/>
            </a:prstGeom>
          </p:spPr>
        </p:pic>
        <p:sp>
          <p:nvSpPr>
            <p:cNvPr id="7" name="Cornice 6">
              <a:extLst>
                <a:ext uri="{FF2B5EF4-FFF2-40B4-BE49-F238E27FC236}">
                  <a16:creationId xmlns:a16="http://schemas.microsoft.com/office/drawing/2014/main" id="{19E5F81D-DD0C-CD4C-B5A6-F4816666384B}"/>
                </a:ext>
              </a:extLst>
            </p:cNvPr>
            <p:cNvSpPr/>
            <p:nvPr/>
          </p:nvSpPr>
          <p:spPr>
            <a:xfrm>
              <a:off x="6977271" y="1395294"/>
              <a:ext cx="2126972" cy="850949"/>
            </a:xfrm>
            <a:prstGeom prst="frame">
              <a:avLst>
                <a:gd name="adj1" fmla="val 549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4EB9882-8A8A-504C-A614-925AEFE837AE}"/>
              </a:ext>
            </a:extLst>
          </p:cNvPr>
          <p:cNvGrpSpPr/>
          <p:nvPr/>
        </p:nvGrpSpPr>
        <p:grpSpPr>
          <a:xfrm>
            <a:off x="1133061" y="2643809"/>
            <a:ext cx="4492101" cy="1154523"/>
            <a:chOff x="1133061" y="2643809"/>
            <a:chExt cx="4492101" cy="1154523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4482DAC-6407-504B-995D-60C313627CAB}"/>
                </a:ext>
              </a:extLst>
            </p:cNvPr>
            <p:cNvSpPr txBox="1"/>
            <p:nvPr/>
          </p:nvSpPr>
          <p:spPr>
            <a:xfrm>
              <a:off x="1133061" y="2643809"/>
              <a:ext cx="42351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2h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F07979E-6FF4-5A42-9D06-A29F6BBEC296}"/>
                </a:ext>
              </a:extLst>
            </p:cNvPr>
            <p:cNvSpPr txBox="1"/>
            <p:nvPr/>
          </p:nvSpPr>
          <p:spPr>
            <a:xfrm>
              <a:off x="1908313" y="2663687"/>
              <a:ext cx="36177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&gt;4,88   continuare</a:t>
              </a:r>
            </a:p>
            <a:p>
              <a:r>
                <a:rPr lang="it-IT" b="1" dirty="0"/>
                <a:t>2,85</a:t>
              </a:r>
              <a:r>
                <a:rPr lang="it-IT" dirty="0"/>
                <a:t>-4,87☛↑</a:t>
              </a:r>
              <a:r>
                <a:rPr lang="it-IT" dirty="0" err="1"/>
                <a:t>support</a:t>
              </a:r>
              <a:r>
                <a:rPr lang="it-IT" dirty="0"/>
                <a:t>  30’ rivalutare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8155FBC-2A06-1949-8F8A-27BA4307220F}"/>
                </a:ext>
              </a:extLst>
            </p:cNvPr>
            <p:cNvSpPr txBox="1"/>
            <p:nvPr/>
          </p:nvSpPr>
          <p:spPr>
            <a:xfrm>
              <a:off x="3146342" y="3429000"/>
              <a:ext cx="2478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&lt;2,85 IOT/trial CPAP, NIV</a:t>
              </a:r>
            </a:p>
          </p:txBody>
        </p:sp>
        <p:sp>
          <p:nvSpPr>
            <p:cNvPr id="12" name="Freccia giù 11">
              <a:extLst>
                <a:ext uri="{FF2B5EF4-FFF2-40B4-BE49-F238E27FC236}">
                  <a16:creationId xmlns:a16="http://schemas.microsoft.com/office/drawing/2014/main" id="{E2A1056D-51C3-D445-8C7E-E02AD797D91E}"/>
                </a:ext>
              </a:extLst>
            </p:cNvPr>
            <p:cNvSpPr/>
            <p:nvPr/>
          </p:nvSpPr>
          <p:spPr>
            <a:xfrm>
              <a:off x="4094922" y="3270262"/>
              <a:ext cx="281084" cy="30364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07F3B20-5427-4E48-A687-C34C1087C5CF}"/>
              </a:ext>
            </a:extLst>
          </p:cNvPr>
          <p:cNvGrpSpPr/>
          <p:nvPr/>
        </p:nvGrpSpPr>
        <p:grpSpPr>
          <a:xfrm>
            <a:off x="1186071" y="4088299"/>
            <a:ext cx="4492101" cy="1154523"/>
            <a:chOff x="1133061" y="2643809"/>
            <a:chExt cx="4492101" cy="1154523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2F4B533-2EA7-9741-8332-E8EF6C290DBF}"/>
                </a:ext>
              </a:extLst>
            </p:cNvPr>
            <p:cNvSpPr txBox="1"/>
            <p:nvPr/>
          </p:nvSpPr>
          <p:spPr>
            <a:xfrm>
              <a:off x="1133061" y="2643809"/>
              <a:ext cx="42351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6h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C32B4DC-AE44-8C47-9347-9BC71B745A79}"/>
                </a:ext>
              </a:extLst>
            </p:cNvPr>
            <p:cNvSpPr txBox="1"/>
            <p:nvPr/>
          </p:nvSpPr>
          <p:spPr>
            <a:xfrm>
              <a:off x="1908313" y="2663687"/>
              <a:ext cx="3559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&gt;4,88   continuare</a:t>
              </a:r>
            </a:p>
            <a:p>
              <a:r>
                <a:rPr lang="it-IT" b="1" dirty="0"/>
                <a:t>3,47</a:t>
              </a:r>
              <a:r>
                <a:rPr lang="it-IT" dirty="0"/>
                <a:t>-4,87☛↑</a:t>
              </a:r>
              <a:r>
                <a:rPr lang="it-IT" dirty="0" err="1"/>
                <a:t>support</a:t>
              </a:r>
              <a:r>
                <a:rPr lang="it-IT" dirty="0"/>
                <a:t>  30’ rivalutare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498587D-4EDF-C946-8655-540E1F412B40}"/>
                </a:ext>
              </a:extLst>
            </p:cNvPr>
            <p:cNvSpPr txBox="1"/>
            <p:nvPr/>
          </p:nvSpPr>
          <p:spPr>
            <a:xfrm>
              <a:off x="3146342" y="3429000"/>
              <a:ext cx="2478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&lt;3,47 IOT/trial CPAP, NIV</a:t>
              </a:r>
            </a:p>
          </p:txBody>
        </p:sp>
        <p:sp>
          <p:nvSpPr>
            <p:cNvPr id="18" name="Freccia giù 17">
              <a:extLst>
                <a:ext uri="{FF2B5EF4-FFF2-40B4-BE49-F238E27FC236}">
                  <a16:creationId xmlns:a16="http://schemas.microsoft.com/office/drawing/2014/main" id="{EAECEF4C-6183-724E-9AA5-3F6BBA030F1E}"/>
                </a:ext>
              </a:extLst>
            </p:cNvPr>
            <p:cNvSpPr/>
            <p:nvPr/>
          </p:nvSpPr>
          <p:spPr>
            <a:xfrm>
              <a:off x="4094922" y="3270262"/>
              <a:ext cx="281084" cy="30364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5F9D130-342C-754A-8223-7B5CB4C49CA1}"/>
              </a:ext>
            </a:extLst>
          </p:cNvPr>
          <p:cNvGrpSpPr/>
          <p:nvPr/>
        </p:nvGrpSpPr>
        <p:grpSpPr>
          <a:xfrm>
            <a:off x="1225827" y="5221357"/>
            <a:ext cx="4492101" cy="1154523"/>
            <a:chOff x="1133061" y="2643809"/>
            <a:chExt cx="4492101" cy="1154523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9EA9E43-CA36-F746-A4B0-9AB59324C274}"/>
                </a:ext>
              </a:extLst>
            </p:cNvPr>
            <p:cNvSpPr txBox="1"/>
            <p:nvPr/>
          </p:nvSpPr>
          <p:spPr>
            <a:xfrm>
              <a:off x="1133061" y="2643809"/>
              <a:ext cx="54053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12h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ACAB5E3-704A-E640-BCDD-F2AD5E2C0081}"/>
                </a:ext>
              </a:extLst>
            </p:cNvPr>
            <p:cNvSpPr txBox="1"/>
            <p:nvPr/>
          </p:nvSpPr>
          <p:spPr>
            <a:xfrm>
              <a:off x="1908313" y="2663687"/>
              <a:ext cx="3559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&gt;4,88   continuare</a:t>
              </a:r>
            </a:p>
            <a:p>
              <a:r>
                <a:rPr lang="it-IT" b="1" dirty="0"/>
                <a:t>3,85</a:t>
              </a:r>
              <a:r>
                <a:rPr lang="it-IT" dirty="0"/>
                <a:t>-4,87☛↑</a:t>
              </a:r>
              <a:r>
                <a:rPr lang="it-IT" dirty="0" err="1"/>
                <a:t>support</a:t>
              </a:r>
              <a:r>
                <a:rPr lang="it-IT" dirty="0"/>
                <a:t>  30’ rivalutare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3BA9CD2-239A-7F41-BD39-0EBD89DA49A8}"/>
                </a:ext>
              </a:extLst>
            </p:cNvPr>
            <p:cNvSpPr txBox="1"/>
            <p:nvPr/>
          </p:nvSpPr>
          <p:spPr>
            <a:xfrm>
              <a:off x="3146342" y="3429000"/>
              <a:ext cx="2478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&lt;3,85 IOT/trial CPAP, NIV</a:t>
              </a:r>
            </a:p>
          </p:txBody>
        </p:sp>
        <p:sp>
          <p:nvSpPr>
            <p:cNvPr id="23" name="Freccia giù 22">
              <a:extLst>
                <a:ext uri="{FF2B5EF4-FFF2-40B4-BE49-F238E27FC236}">
                  <a16:creationId xmlns:a16="http://schemas.microsoft.com/office/drawing/2014/main" id="{C02495E1-4CBC-5C41-9587-56AD90927C4B}"/>
                </a:ext>
              </a:extLst>
            </p:cNvPr>
            <p:cNvSpPr/>
            <p:nvPr/>
          </p:nvSpPr>
          <p:spPr>
            <a:xfrm>
              <a:off x="4094922" y="3270262"/>
              <a:ext cx="281084" cy="30364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Titolo 1">
            <a:extLst>
              <a:ext uri="{FF2B5EF4-FFF2-40B4-BE49-F238E27FC236}">
                <a16:creationId xmlns:a16="http://schemas.microsoft.com/office/drawing/2014/main" id="{3CC9463F-BD86-384F-A08C-356F3C21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90" y="-284575"/>
            <a:ext cx="10515600" cy="1325563"/>
          </a:xfrm>
        </p:spPr>
        <p:txBody>
          <a:bodyPr/>
          <a:lstStyle/>
          <a:p>
            <a:r>
              <a:rPr lang="it-IT" b="1" dirty="0"/>
              <a:t>ROX </a:t>
            </a:r>
            <a:r>
              <a:rPr lang="it-IT" b="1" dirty="0" err="1"/>
              <a:t>index</a:t>
            </a:r>
            <a:r>
              <a:rPr lang="it-IT" b="1" dirty="0"/>
              <a:t>: SpO2/FiO2:Respiratory Rate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59D38E2-9934-4A4F-9316-AF5C08674DB7}"/>
              </a:ext>
            </a:extLst>
          </p:cNvPr>
          <p:cNvSpPr txBox="1"/>
          <p:nvPr/>
        </p:nvSpPr>
        <p:spPr>
          <a:xfrm>
            <a:off x="8131016" y="6482906"/>
            <a:ext cx="40648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Wink</a:t>
            </a:r>
            <a:r>
              <a:rPr lang="it-IT" sz="1500" i="1" dirty="0">
                <a:solidFill>
                  <a:srgbClr val="0070C0"/>
                </a:solidFill>
              </a:rPr>
              <a:t> S. Scala </a:t>
            </a:r>
            <a:r>
              <a:rPr lang="it-IT" sz="1500" i="1" dirty="0" err="1">
                <a:solidFill>
                  <a:srgbClr val="0070C0"/>
                </a:solidFill>
              </a:rPr>
              <a:t>R</a:t>
            </a:r>
            <a:r>
              <a:rPr lang="it-IT" sz="1500" i="1" dirty="0">
                <a:solidFill>
                  <a:srgbClr val="0070C0"/>
                </a:solidFill>
              </a:rPr>
              <a:t>. </a:t>
            </a:r>
            <a:r>
              <a:rPr lang="it-IT" sz="1500" i="1" dirty="0" err="1">
                <a:solidFill>
                  <a:srgbClr val="0070C0"/>
                </a:solidFill>
              </a:rPr>
              <a:t>Pulmonology</a:t>
            </a:r>
            <a:r>
              <a:rPr lang="it-IT" sz="1500" i="1" dirty="0">
                <a:solidFill>
                  <a:srgbClr val="0070C0"/>
                </a:solidFill>
              </a:rPr>
              <a:t> 2021;27(4):305-312</a:t>
            </a:r>
          </a:p>
        </p:txBody>
      </p:sp>
    </p:spTree>
    <p:extLst>
      <p:ext uri="{BB962C8B-B14F-4D97-AF65-F5344CB8AC3E}">
        <p14:creationId xmlns:p14="http://schemas.microsoft.com/office/powerpoint/2010/main" val="16044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"/>
    </mc:Choice>
    <mc:Fallback xmlns="">
      <p:transition spd="slow" advTm="89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E937E2A-B523-F759-CCCE-477DF9108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247" y="386349"/>
            <a:ext cx="5227901" cy="295376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52EAF642-100B-B4E7-4F72-DDAFD05E3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568" y="3733099"/>
            <a:ext cx="4089739" cy="25458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F17491D-9565-9682-5479-66E21205C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62" y="4431198"/>
            <a:ext cx="3169912" cy="20287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76A302-F9A0-43E9-7405-7F602F05F853}"/>
              </a:ext>
            </a:extLst>
          </p:cNvPr>
          <p:cNvSpPr txBox="1"/>
          <p:nvPr/>
        </p:nvSpPr>
        <p:spPr>
          <a:xfrm>
            <a:off x="8306577" y="6471648"/>
            <a:ext cx="39343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Taylor </a:t>
            </a:r>
            <a:r>
              <a:rPr lang="it-IT" sz="1500" i="1" dirty="0" err="1">
                <a:solidFill>
                  <a:srgbClr val="0070C0"/>
                </a:solidFill>
              </a:rPr>
              <a:t>J</a:t>
            </a:r>
            <a:r>
              <a:rPr lang="it-IT" sz="1500" i="1" dirty="0">
                <a:solidFill>
                  <a:srgbClr val="0070C0"/>
                </a:solidFill>
              </a:rPr>
              <a:t> et al. CHEST </a:t>
            </a:r>
            <a:r>
              <a:rPr lang="it-IT" sz="1500" i="1" dirty="0" err="1">
                <a:solidFill>
                  <a:srgbClr val="0070C0"/>
                </a:solidFill>
              </a:rPr>
              <a:t>Crit</a:t>
            </a:r>
            <a:r>
              <a:rPr lang="it-IT" sz="1500" i="1" dirty="0">
                <a:solidFill>
                  <a:srgbClr val="0070C0"/>
                </a:solidFill>
              </a:rPr>
              <a:t> Care. 2026 March ; 4(1)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7FA8E4-C8B2-994C-A520-22A14B2A916F}"/>
              </a:ext>
            </a:extLst>
          </p:cNvPr>
          <p:cNvSpPr txBox="1"/>
          <p:nvPr/>
        </p:nvSpPr>
        <p:spPr>
          <a:xfrm>
            <a:off x="0" y="93274"/>
            <a:ext cx="371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ROX index &gt;4,88 high </a:t>
            </a:r>
            <a:r>
              <a:rPr lang="it-IT" dirty="0" err="1"/>
              <a:t>predictive</a:t>
            </a:r>
            <a:r>
              <a:rPr lang="it-IT" dirty="0"/>
              <a:t> of success; </a:t>
            </a:r>
            <a:r>
              <a:rPr lang="it-IT" dirty="0" err="1"/>
              <a:t>between</a:t>
            </a:r>
            <a:r>
              <a:rPr lang="it-IT" dirty="0"/>
              <a:t> 4,88 and*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6828CC-A5DE-EF44-6BA2-9167CB9DAA8C}"/>
              </a:ext>
            </a:extLst>
          </p:cNvPr>
          <p:cNvSpPr txBox="1"/>
          <p:nvPr/>
        </p:nvSpPr>
        <p:spPr>
          <a:xfrm>
            <a:off x="4133883" y="16330"/>
            <a:ext cx="2269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* Specificità  98% per </a:t>
            </a:r>
            <a:r>
              <a:rPr lang="it-IT" sz="1400" dirty="0" err="1"/>
              <a:t>necesità</a:t>
            </a:r>
            <a:r>
              <a:rPr lang="it-IT" sz="1400" dirty="0"/>
              <a:t> intubazione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4021BF-41C5-1DC9-6EF4-C76A2E555075}"/>
              </a:ext>
            </a:extLst>
          </p:cNvPr>
          <p:cNvSpPr txBox="1"/>
          <p:nvPr/>
        </p:nvSpPr>
        <p:spPr>
          <a:xfrm>
            <a:off x="-74284" y="6466915"/>
            <a:ext cx="829207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 dirty="0"/>
              <a:t>Concordanza con ROX migliore clinical </a:t>
            </a:r>
            <a:r>
              <a:rPr lang="it-IT" sz="1700" dirty="0" err="1"/>
              <a:t>outcome</a:t>
            </a:r>
            <a:r>
              <a:rPr lang="it-IT" sz="1700" dirty="0"/>
              <a:t>, discordanza: peggiore morbilità e mortalità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620CF86-E1E3-1D23-1521-001CE7A4CFEC}"/>
              </a:ext>
            </a:extLst>
          </p:cNvPr>
          <p:cNvGrpSpPr/>
          <p:nvPr/>
        </p:nvGrpSpPr>
        <p:grpSpPr>
          <a:xfrm>
            <a:off x="-116543" y="667007"/>
            <a:ext cx="6852698" cy="3789284"/>
            <a:chOff x="-116543" y="667007"/>
            <a:chExt cx="6852698" cy="378928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BC901CE-BBB1-2D95-FDD4-130C53A4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8393" y="667007"/>
              <a:ext cx="6834548" cy="3588137"/>
            </a:xfrm>
            <a:prstGeom prst="rect">
              <a:avLst/>
            </a:prstGeom>
          </p:spPr>
        </p:pic>
        <p:sp>
          <p:nvSpPr>
            <p:cNvPr id="13" name="Cornice 12">
              <a:extLst>
                <a:ext uri="{FF2B5EF4-FFF2-40B4-BE49-F238E27FC236}">
                  <a16:creationId xmlns:a16="http://schemas.microsoft.com/office/drawing/2014/main" id="{EA101823-4518-3DA8-DA92-F5855EA242CB}"/>
                </a:ext>
              </a:extLst>
            </p:cNvPr>
            <p:cNvSpPr/>
            <p:nvPr/>
          </p:nvSpPr>
          <p:spPr>
            <a:xfrm>
              <a:off x="1904104" y="3340113"/>
              <a:ext cx="1624404" cy="102653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5" name="Cornice 14">
              <a:extLst>
                <a:ext uri="{FF2B5EF4-FFF2-40B4-BE49-F238E27FC236}">
                  <a16:creationId xmlns:a16="http://schemas.microsoft.com/office/drawing/2014/main" id="{6B1AE19D-0904-E7BF-E428-B90DD0FAACD1}"/>
                </a:ext>
              </a:extLst>
            </p:cNvPr>
            <p:cNvSpPr/>
            <p:nvPr/>
          </p:nvSpPr>
          <p:spPr>
            <a:xfrm>
              <a:off x="-116543" y="3427965"/>
              <a:ext cx="1624404" cy="1026537"/>
            </a:xfrm>
            <a:prstGeom prst="fram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7" name="Cornice 16">
              <a:extLst>
                <a:ext uri="{FF2B5EF4-FFF2-40B4-BE49-F238E27FC236}">
                  <a16:creationId xmlns:a16="http://schemas.microsoft.com/office/drawing/2014/main" id="{A1E13EF6-8628-C757-FDD0-ED6E1D0443A7}"/>
                </a:ext>
              </a:extLst>
            </p:cNvPr>
            <p:cNvSpPr/>
            <p:nvPr/>
          </p:nvSpPr>
          <p:spPr>
            <a:xfrm>
              <a:off x="3994660" y="3429754"/>
              <a:ext cx="1624404" cy="1026537"/>
            </a:xfrm>
            <a:prstGeom prst="fram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9" name="Cornice 18">
            <a:extLst>
              <a:ext uri="{FF2B5EF4-FFF2-40B4-BE49-F238E27FC236}">
                <a16:creationId xmlns:a16="http://schemas.microsoft.com/office/drawing/2014/main" id="{6D973409-03AE-7FC2-0C2F-41AE95AEF8BA}"/>
              </a:ext>
            </a:extLst>
          </p:cNvPr>
          <p:cNvSpPr/>
          <p:nvPr/>
        </p:nvSpPr>
        <p:spPr>
          <a:xfrm>
            <a:off x="10284311" y="386349"/>
            <a:ext cx="1194098" cy="337516"/>
          </a:xfrm>
          <a:prstGeom prst="fram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ornice 20">
            <a:extLst>
              <a:ext uri="{FF2B5EF4-FFF2-40B4-BE49-F238E27FC236}">
                <a16:creationId xmlns:a16="http://schemas.microsoft.com/office/drawing/2014/main" id="{82167185-C75C-E3D2-2238-0F7913BABE44}"/>
              </a:ext>
            </a:extLst>
          </p:cNvPr>
          <p:cNvSpPr/>
          <p:nvPr/>
        </p:nvSpPr>
        <p:spPr>
          <a:xfrm>
            <a:off x="9113574" y="386348"/>
            <a:ext cx="1194099" cy="35325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41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24FAEC-05CB-B7C5-EF80-1A7DBD83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Indici derivati da ROX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E50084-B70F-2301-5CC4-D047B439E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60" y="1549299"/>
            <a:ext cx="7379717" cy="45055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E60F31-4100-1F8D-B14C-AED1F1644493}"/>
              </a:ext>
            </a:extLst>
          </p:cNvPr>
          <p:cNvSpPr txBox="1"/>
          <p:nvPr/>
        </p:nvSpPr>
        <p:spPr>
          <a:xfrm>
            <a:off x="8184812" y="2607276"/>
            <a:ext cx="35664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Incremento sensibilità e specificità, </a:t>
            </a:r>
            <a:r>
              <a:rPr lang="it-IT" sz="2200" b="1" dirty="0"/>
              <a:t>incremento accuratezza predittiva </a:t>
            </a:r>
            <a:r>
              <a:rPr lang="it-IT" sz="2200" dirty="0"/>
              <a:t>con inserimento HR e paO2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FD2730-0DC4-E5EE-6529-848E659BBBA6}"/>
              </a:ext>
            </a:extLst>
          </p:cNvPr>
          <p:cNvSpPr txBox="1"/>
          <p:nvPr/>
        </p:nvSpPr>
        <p:spPr>
          <a:xfrm>
            <a:off x="7778470" y="6492875"/>
            <a:ext cx="43791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Muhetaer</a:t>
            </a:r>
            <a:r>
              <a:rPr lang="it-IT" sz="1500" i="1" dirty="0">
                <a:solidFill>
                  <a:srgbClr val="0070C0"/>
                </a:solidFill>
              </a:rPr>
              <a:t> et al. Journal of Intensive Care (2026) 14:27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04C315-09ED-648C-F293-399B4A69AE5B}"/>
              </a:ext>
            </a:extLst>
          </p:cNvPr>
          <p:cNvSpPr txBox="1"/>
          <p:nvPr/>
        </p:nvSpPr>
        <p:spPr>
          <a:xfrm>
            <a:off x="6668544" y="4491890"/>
            <a:ext cx="3076687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Misurato durante NIV trial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6A49BB-7F9D-C9BC-16E8-BF78B6B3E0CB}"/>
              </a:ext>
            </a:extLst>
          </p:cNvPr>
          <p:cNvSpPr txBox="1"/>
          <p:nvPr/>
        </p:nvSpPr>
        <p:spPr>
          <a:xfrm>
            <a:off x="6681092" y="4967022"/>
            <a:ext cx="3076687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Misurato con EIT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86EBB4-B589-E01F-DF15-0617FDA1B109}"/>
              </a:ext>
            </a:extLst>
          </p:cNvPr>
          <p:cNvSpPr txBox="1"/>
          <p:nvPr/>
        </p:nvSpPr>
        <p:spPr>
          <a:xfrm>
            <a:off x="6704398" y="5442155"/>
            <a:ext cx="3076687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Flusso di HFNC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21C109-5478-2B8D-4E1E-5236E4155D80}"/>
              </a:ext>
            </a:extLst>
          </p:cNvPr>
          <p:cNvSpPr txBox="1"/>
          <p:nvPr/>
        </p:nvSpPr>
        <p:spPr>
          <a:xfrm>
            <a:off x="838200" y="6312654"/>
            <a:ext cx="3805594" cy="4308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200" dirty="0"/>
              <a:t>…ma  ROX rimane il più validato</a:t>
            </a:r>
          </a:p>
        </p:txBody>
      </p:sp>
    </p:spTree>
    <p:extLst>
      <p:ext uri="{BB962C8B-B14F-4D97-AF65-F5344CB8AC3E}">
        <p14:creationId xmlns:p14="http://schemas.microsoft.com/office/powerpoint/2010/main" val="1845644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7192D4-D27B-D984-2262-520B048CB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33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One size </a:t>
            </a:r>
            <a:r>
              <a:rPr lang="it-IT" b="1" dirty="0" err="1">
                <a:solidFill>
                  <a:srgbClr val="FF0000"/>
                </a:solidFill>
              </a:rPr>
              <a:t>doesn’t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fit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all</a:t>
            </a:r>
            <a:r>
              <a:rPr lang="it-IT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980FE4-ABC6-FF9F-C486-90D3A1915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107" y="1196412"/>
            <a:ext cx="105155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Soglia </a:t>
            </a:r>
            <a:r>
              <a:rPr lang="it-IT" dirty="0" err="1"/>
              <a:t>cut</a:t>
            </a:r>
            <a:r>
              <a:rPr lang="it-IT" dirty="0"/>
              <a:t>-off per predire successo HFNC varia in diverse patologie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7A4168-0969-E409-2CD6-1B67F56F3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86" y="1729943"/>
            <a:ext cx="10041471" cy="47820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05B806-FCED-CB82-31D6-AB9712BA4DB1}"/>
              </a:ext>
            </a:extLst>
          </p:cNvPr>
          <p:cNvSpPr txBox="1"/>
          <p:nvPr/>
        </p:nvSpPr>
        <p:spPr>
          <a:xfrm>
            <a:off x="7778470" y="6529946"/>
            <a:ext cx="43791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Muhetaer</a:t>
            </a:r>
            <a:r>
              <a:rPr lang="it-IT" sz="1500" i="1" dirty="0">
                <a:solidFill>
                  <a:srgbClr val="0070C0"/>
                </a:solidFill>
              </a:rPr>
              <a:t> et al. Journal of Intensive Care (2026) 14:27</a:t>
            </a:r>
          </a:p>
        </p:txBody>
      </p:sp>
    </p:spTree>
    <p:extLst>
      <p:ext uri="{BB962C8B-B14F-4D97-AF65-F5344CB8AC3E}">
        <p14:creationId xmlns:p14="http://schemas.microsoft.com/office/powerpoint/2010/main" val="117584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D0B8FD3-4C8A-3DB2-06C7-D910E3686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3977"/>
            <a:ext cx="10515600" cy="1325563"/>
          </a:xfrm>
        </p:spPr>
        <p:txBody>
          <a:bodyPr/>
          <a:lstStyle/>
          <a:p>
            <a:pPr algn="ctr"/>
            <a:r>
              <a:rPr lang="it-IT" b="1"/>
              <a:t>Monitoraggio NIV: HACOR index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3495E8-5ACB-6FF5-C31E-5F6B09E18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7913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449 </a:t>
            </a:r>
            <a:r>
              <a:rPr lang="en-US" sz="2400" dirty="0" err="1"/>
              <a:t>pz</a:t>
            </a:r>
            <a:r>
              <a:rPr lang="en-US" sz="2400" dirty="0"/>
              <a:t> e </a:t>
            </a:r>
            <a:r>
              <a:rPr lang="en-US" sz="2400" dirty="0" err="1"/>
              <a:t>successivamente</a:t>
            </a:r>
            <a:r>
              <a:rPr lang="en-US" sz="2400" dirty="0"/>
              <a:t> 358 </a:t>
            </a:r>
            <a:r>
              <a:rPr lang="en-US" sz="2400" dirty="0" err="1"/>
              <a:t>pz</a:t>
            </a:r>
            <a:r>
              <a:rPr lang="en-US" sz="2400" dirty="0"/>
              <a:t> come </a:t>
            </a:r>
            <a:r>
              <a:rPr lang="en-US" sz="2400" dirty="0" err="1"/>
              <a:t>coorte</a:t>
            </a:r>
            <a:r>
              <a:rPr lang="en-US" sz="2400" dirty="0"/>
              <a:t> di </a:t>
            </a:r>
            <a:r>
              <a:rPr lang="en-US" sz="2400" dirty="0" err="1"/>
              <a:t>validazione</a:t>
            </a:r>
            <a:r>
              <a:rPr lang="en-US" sz="2400" dirty="0"/>
              <a:t>, ARHF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1A81F8-377F-6EE6-1FD8-61972205A5ED}"/>
              </a:ext>
            </a:extLst>
          </p:cNvPr>
          <p:cNvSpPr txBox="1"/>
          <p:nvPr/>
        </p:nvSpPr>
        <p:spPr>
          <a:xfrm>
            <a:off x="5564472" y="1354914"/>
            <a:ext cx="59791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200" kern="100" dirty="0">
                <a:solidFill>
                  <a:srgbClr val="FF0000"/>
                </a:solidFill>
                <a:effectLst/>
                <a:ea typeface="SimSun" panose="02010600030101010101" pitchFamily="2" charset="-122"/>
              </a:rPr>
              <a:t>Univariate and multivariate analysis for NIV failure </a:t>
            </a:r>
          </a:p>
          <a:p>
            <a:pPr algn="just"/>
            <a:r>
              <a:rPr lang="en-US" sz="2200" kern="100" dirty="0">
                <a:solidFill>
                  <a:srgbClr val="FF0000"/>
                </a:solidFill>
                <a:effectLst/>
                <a:ea typeface="SimSun" panose="02010600030101010101" pitchFamily="2" charset="-122"/>
              </a:rPr>
              <a:t>at 1 h of NIV in test cohort.</a:t>
            </a:r>
            <a:endParaRPr lang="it-IT" sz="2200" kern="100" dirty="0">
              <a:solidFill>
                <a:srgbClr val="FF0000"/>
              </a:solidFill>
              <a:effectLst/>
              <a:ea typeface="SimSun" panose="02010600030101010101" pitchFamily="2" charset="-122"/>
            </a:endParaRPr>
          </a:p>
          <a:p>
            <a:pPr algn="just"/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6620E1A-2C35-5582-3D42-D2E4DE80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742"/>
            <a:ext cx="5393197" cy="553124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23DD17-2335-E17C-2EF9-665AD4C34A21}"/>
              </a:ext>
            </a:extLst>
          </p:cNvPr>
          <p:cNvSpPr txBox="1"/>
          <p:nvPr/>
        </p:nvSpPr>
        <p:spPr>
          <a:xfrm>
            <a:off x="8480033" y="6534835"/>
            <a:ext cx="3771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70C0"/>
                </a:solidFill>
              </a:rPr>
              <a:t>Duan J et al.  </a:t>
            </a:r>
            <a:r>
              <a:rPr lang="it-IT" sz="1500" i="1" dirty="0">
                <a:solidFill>
                  <a:srgbClr val="0070C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 Care Med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2017; 43,192–199 </a:t>
            </a:r>
            <a:r>
              <a:rPr lang="en-US" sz="1500" i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C8F7FAD-B5CA-6652-F434-260789A63BD4}"/>
              </a:ext>
            </a:extLst>
          </p:cNvPr>
          <p:cNvGrpSpPr/>
          <p:nvPr/>
        </p:nvGrpSpPr>
        <p:grpSpPr>
          <a:xfrm>
            <a:off x="4039981" y="2311545"/>
            <a:ext cx="7786259" cy="3995603"/>
            <a:chOff x="4039981" y="2311545"/>
            <a:chExt cx="7786259" cy="3995603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D6D7DDE-90AA-B14A-0733-9B8054B0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3840" y="2311545"/>
              <a:ext cx="7772400" cy="3995603"/>
            </a:xfrm>
            <a:prstGeom prst="rect">
              <a:avLst/>
            </a:prstGeom>
          </p:spPr>
        </p:pic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C82DD3D4-BAD8-D438-CEEF-EF17F6166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3840" y="4281636"/>
              <a:ext cx="1510632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3FA91305-C036-E01A-99B8-AEDE57786B2B}"/>
                </a:ext>
              </a:extLst>
            </p:cNvPr>
            <p:cNvCxnSpPr>
              <a:cxnSpLocks/>
            </p:cNvCxnSpPr>
            <p:nvPr/>
          </p:nvCxnSpPr>
          <p:spPr>
            <a:xfrm>
              <a:off x="4053835" y="4558731"/>
              <a:ext cx="1994682" cy="81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ABF7D042-B31B-5017-5455-DAB7A346281C}"/>
                </a:ext>
              </a:extLst>
            </p:cNvPr>
            <p:cNvCxnSpPr>
              <a:cxnSpLocks/>
            </p:cNvCxnSpPr>
            <p:nvPr/>
          </p:nvCxnSpPr>
          <p:spPr>
            <a:xfrm>
              <a:off x="4109255" y="5390010"/>
              <a:ext cx="324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4DE665E1-7126-A863-17FE-1CD7878E58C2}"/>
                </a:ext>
              </a:extLst>
            </p:cNvPr>
            <p:cNvCxnSpPr>
              <a:cxnSpLocks/>
            </p:cNvCxnSpPr>
            <p:nvPr/>
          </p:nvCxnSpPr>
          <p:spPr>
            <a:xfrm>
              <a:off x="4039981" y="5971890"/>
              <a:ext cx="76917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9C234AE5-C276-ED54-4FE1-5744DCB0FD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3835" y="6198910"/>
              <a:ext cx="518165" cy="85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6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22"/>
    </mc:Choice>
    <mc:Fallback xmlns="">
      <p:transition spd="slow" advTm="4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F7339460-5800-5A83-FD64-2932CCA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2095"/>
            <a:ext cx="10515600" cy="1325563"/>
          </a:xfrm>
        </p:spPr>
        <p:txBody>
          <a:bodyPr/>
          <a:lstStyle/>
          <a:p>
            <a:pPr algn="ctr"/>
            <a:r>
              <a:rPr lang="it-IT" b="1"/>
              <a:t>HACOR index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6F0C15-5CA0-AC02-11ED-D2319408BCAD}"/>
              </a:ext>
            </a:extLst>
          </p:cNvPr>
          <p:cNvSpPr txBox="1"/>
          <p:nvPr/>
        </p:nvSpPr>
        <p:spPr>
          <a:xfrm>
            <a:off x="8480033" y="6534835"/>
            <a:ext cx="3771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>
                <a:solidFill>
                  <a:srgbClr val="0070C0"/>
                </a:solidFill>
              </a:rPr>
              <a:t>Duan J et al.  </a:t>
            </a:r>
            <a:r>
              <a:rPr lang="it-IT" sz="1500" i="1">
                <a:solidFill>
                  <a:srgbClr val="0070C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 Care Med</a:t>
            </a:r>
            <a:r>
              <a:rPr lang="it-IT" sz="1500" i="1">
                <a:solidFill>
                  <a:srgbClr val="0070C0"/>
                </a:solidFill>
                <a:effectLst/>
              </a:rPr>
              <a:t> 2017; 43,192–199 </a:t>
            </a:r>
            <a:r>
              <a:rPr lang="en-US" sz="1500" i="1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12F53E-6FE8-5A36-B19A-061A6FFB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153" y="609600"/>
            <a:ext cx="587929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5"/>
    </mc:Choice>
    <mc:Fallback xmlns="">
      <p:transition spd="slow" advTm="2054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20C8C6EE-DB47-0387-0F6B-DAC29A51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2095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HACOR index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247D663-0B56-F7C0-9638-02A6E7976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3775"/>
            <a:ext cx="8269179" cy="167550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DAE016-F4CD-FFB5-8C3C-705AD915E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1" y="3410201"/>
            <a:ext cx="6096829" cy="21306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A5082FD-E97A-1208-463F-F01BF85D2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" y="3138549"/>
            <a:ext cx="6000750" cy="31432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9238202-4464-0313-6FF3-6E4DDCA3C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835" y="1073468"/>
            <a:ext cx="4130162" cy="206508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C702B2-77D4-8B87-ECEF-6B37B6CAAAA3}"/>
              </a:ext>
            </a:extLst>
          </p:cNvPr>
          <p:cNvSpPr txBox="1"/>
          <p:nvPr/>
        </p:nvSpPr>
        <p:spPr>
          <a:xfrm>
            <a:off x="8480033" y="6534835"/>
            <a:ext cx="3771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Duan J et al.  </a:t>
            </a:r>
            <a:r>
              <a:rPr lang="it-IT" sz="1500" dirty="0">
                <a:solidFill>
                  <a:srgbClr val="0070C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 Care Med</a:t>
            </a:r>
            <a:r>
              <a:rPr lang="it-IT" sz="1500" dirty="0">
                <a:solidFill>
                  <a:srgbClr val="0070C0"/>
                </a:solidFill>
                <a:effectLst/>
              </a:rPr>
              <a:t> 2017; 43,192–199 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5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6"/>
    </mc:Choice>
    <mc:Fallback xmlns="">
      <p:transition spd="slow" advTm="1593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7E38F-BCDF-FD3E-B8C3-7FFF88D3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050" y="1861076"/>
            <a:ext cx="10515600" cy="242221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sz="8000" b="1" dirty="0">
                <a:solidFill>
                  <a:srgbClr val="FF0000"/>
                </a:solidFill>
              </a:rPr>
              <a:t>Imaging e </a:t>
            </a:r>
            <a:br>
              <a:rPr lang="it-IT" sz="8000" b="1" dirty="0">
                <a:solidFill>
                  <a:srgbClr val="FF0000"/>
                </a:solidFill>
              </a:rPr>
            </a:br>
            <a:r>
              <a:rPr lang="it-IT" sz="8000" b="1" dirty="0">
                <a:solidFill>
                  <a:srgbClr val="FF0000"/>
                </a:solidFill>
              </a:rPr>
              <a:t>lavoro respiratorio</a:t>
            </a:r>
          </a:p>
        </p:txBody>
      </p:sp>
    </p:spTree>
    <p:extLst>
      <p:ext uri="{BB962C8B-B14F-4D97-AF65-F5344CB8AC3E}">
        <p14:creationId xmlns:p14="http://schemas.microsoft.com/office/powerpoint/2010/main" val="389459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113D10-446F-A631-218D-D8DF8E8D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50"/>
            <a:ext cx="10515600" cy="1325563"/>
          </a:xfrm>
        </p:spPr>
        <p:txBody>
          <a:bodyPr/>
          <a:lstStyle/>
          <a:p>
            <a:r>
              <a:rPr lang="it-IT" b="1" dirty="0"/>
              <a:t>HFNC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E3F405-4069-9B1F-7842-49E174BE3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82" y="2111571"/>
            <a:ext cx="11474003" cy="4351338"/>
          </a:xfrm>
        </p:spPr>
        <p:txBody>
          <a:bodyPr>
            <a:normAutofit/>
          </a:bodyPr>
          <a:lstStyle/>
          <a:p>
            <a:pPr algn="just"/>
            <a:r>
              <a:rPr lang="it-IT" sz="1800" dirty="0"/>
              <a:t>Fornisce miscela di gas umidificata e riscaldata ad alti flussi (30-80L/min) attraverso specifiche cannule nasali ad una precisa FiO2 (da 21% a 100%)</a:t>
            </a:r>
          </a:p>
          <a:p>
            <a:pPr marL="342900" indent="-342900" algn="just"/>
            <a:r>
              <a:rPr lang="it-IT" sz="1800" dirty="0"/>
              <a:t>Flusso supera picco di flusso inspiratorio del paziente &lt; entrata aria ambiente-&gt; fornita precisa FiO2 </a:t>
            </a:r>
          </a:p>
          <a:p>
            <a:pPr marL="342900" indent="-342900" algn="just"/>
            <a:r>
              <a:rPr lang="it-IT" sz="1800" dirty="0"/>
              <a:t>Generazione PEEP-&gt; incremento EELV ventilazione più omogenea, miglioramento ossigenazione. </a:t>
            </a:r>
            <a:r>
              <a:rPr lang="it-IT" sz="1800" dirty="0" err="1"/>
              <a:t>Spt</a:t>
            </a:r>
            <a:r>
              <a:rPr lang="it-IT" sz="1800" dirty="0"/>
              <a:t> con le cannule più larghe &gt; PEEP ma &gt; </a:t>
            </a:r>
            <a:r>
              <a:rPr lang="it-IT" sz="1800" dirty="0" err="1"/>
              <a:t>R</a:t>
            </a:r>
            <a:r>
              <a:rPr lang="it-IT" sz="1800" dirty="0"/>
              <a:t> apertura bocca (perdita pressione). Cannule asimmetriche-&gt; nella cannula con calibro &gt; &gt; pressione che va verso la coana a </a:t>
            </a:r>
            <a:r>
              <a:rPr lang="it-IT" sz="1800" dirty="0" err="1"/>
              <a:t>p</a:t>
            </a:r>
            <a:r>
              <a:rPr lang="it-IT" sz="1800" dirty="0"/>
              <a:t> minore-&gt; &gt; wash-out</a:t>
            </a:r>
          </a:p>
          <a:p>
            <a:pPr marL="342900" indent="-342900" algn="just"/>
            <a:r>
              <a:rPr lang="it-IT" sz="1800" dirty="0"/>
              <a:t>CO2 wash-out-&gt; &lt; spazio morto anatomico &lt; CO2 </a:t>
            </a:r>
            <a:r>
              <a:rPr lang="it-IT" sz="1800" dirty="0" err="1"/>
              <a:t>rebreathing</a:t>
            </a:r>
            <a:endParaRPr lang="it-IT" sz="1800" dirty="0"/>
          </a:p>
          <a:p>
            <a:pPr algn="just"/>
            <a:endParaRPr lang="it-IT" sz="1800" dirty="0"/>
          </a:p>
          <a:p>
            <a:pPr algn="just"/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1F7C5EC-0387-921C-1BE6-1F9295A56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8" y="4904599"/>
            <a:ext cx="10997618" cy="11533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4255A2-0452-63DA-436D-890B10261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945" y="176148"/>
            <a:ext cx="3730581" cy="16892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F9598D-1833-1397-310C-EBB145DA9018}"/>
              </a:ext>
            </a:extLst>
          </p:cNvPr>
          <p:cNvSpPr txBox="1"/>
          <p:nvPr/>
        </p:nvSpPr>
        <p:spPr>
          <a:xfrm>
            <a:off x="9254208" y="4287240"/>
            <a:ext cx="29377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Rezoagli Critical Care (2025) 29:496</a:t>
            </a: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99317A-1141-2BA4-9C01-066FF423F6EA}"/>
              </a:ext>
            </a:extLst>
          </p:cNvPr>
          <p:cNvSpPr txBox="1"/>
          <p:nvPr/>
        </p:nvSpPr>
        <p:spPr>
          <a:xfrm>
            <a:off x="8809150" y="6494877"/>
            <a:ext cx="34376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Oczkowski</a:t>
            </a:r>
            <a:r>
              <a:rPr lang="it-IT" sz="1500" i="1" dirty="0">
                <a:solidFill>
                  <a:srgbClr val="0070C0"/>
                </a:solidFill>
              </a:rPr>
              <a:t> Eur </a:t>
            </a:r>
            <a:r>
              <a:rPr lang="it-IT" sz="1500" i="1" dirty="0" err="1">
                <a:solidFill>
                  <a:srgbClr val="0070C0"/>
                </a:solidFill>
              </a:rPr>
              <a:t>Respir</a:t>
            </a:r>
            <a:r>
              <a:rPr lang="it-IT" sz="1500" i="1" dirty="0">
                <a:solidFill>
                  <a:srgbClr val="0070C0"/>
                </a:solidFill>
              </a:rPr>
              <a:t> </a:t>
            </a:r>
            <a:r>
              <a:rPr lang="it-IT" sz="1500" i="1" dirty="0" err="1">
                <a:solidFill>
                  <a:srgbClr val="0070C0"/>
                </a:solidFill>
              </a:rPr>
              <a:t>J</a:t>
            </a:r>
            <a:r>
              <a:rPr lang="it-IT" sz="1500" i="1" dirty="0">
                <a:solidFill>
                  <a:srgbClr val="0070C0"/>
                </a:solidFill>
              </a:rPr>
              <a:t> 2022; 59: 2101574</a:t>
            </a: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325FBE-3D94-E595-D7B5-35FFF5C17D44}"/>
              </a:ext>
            </a:extLst>
          </p:cNvPr>
          <p:cNvSpPr txBox="1"/>
          <p:nvPr/>
        </p:nvSpPr>
        <p:spPr>
          <a:xfrm>
            <a:off x="1079858" y="4579119"/>
            <a:ext cx="129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Indications</a:t>
            </a:r>
            <a:r>
              <a:rPr lang="it-IT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99968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63AC57-E8CA-7E21-C217-B8C09343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429"/>
            <a:ext cx="10515600" cy="4351338"/>
          </a:xfrm>
        </p:spPr>
        <p:txBody>
          <a:bodyPr>
            <a:normAutofit/>
          </a:bodyPr>
          <a:lstStyle/>
          <a:p>
            <a:r>
              <a:rPr lang="it-IT" dirty="0"/>
              <a:t>Radiografia del torace : </a:t>
            </a:r>
            <a:r>
              <a:rPr lang="it-IT" dirty="0" err="1"/>
              <a:t>bedside</a:t>
            </a:r>
            <a:r>
              <a:rPr lang="it-IT" dirty="0"/>
              <a:t>, ha limitazioni ma rimane esame di prima linea e utilissimo per il </a:t>
            </a:r>
            <a:r>
              <a:rPr lang="it-IT" b="1" dirty="0"/>
              <a:t>monitoraggio</a:t>
            </a:r>
            <a:r>
              <a:rPr lang="it-IT" dirty="0"/>
              <a:t> del pz acuto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r>
              <a:rPr lang="it-IT" dirty="0"/>
              <a:t>Ecografia: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/>
              <a:t>Qualitativa per valutazione morfologia polmone, a scopo diagnostico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/>
              <a:t>Quantitativa per il </a:t>
            </a:r>
            <a:r>
              <a:rPr lang="it-IT" sz="2800" b="1" dirty="0"/>
              <a:t>monitoraggio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A1A5C62-2BA4-899A-2707-8F85FBA22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19" y="0"/>
            <a:ext cx="7607300" cy="1206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D33532-FDD7-477D-E541-9641BC07C54B}"/>
              </a:ext>
            </a:extLst>
          </p:cNvPr>
          <p:cNvSpPr txBox="1"/>
          <p:nvPr/>
        </p:nvSpPr>
        <p:spPr>
          <a:xfrm>
            <a:off x="7343984" y="3552326"/>
            <a:ext cx="40098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err="1">
                <a:solidFill>
                  <a:srgbClr val="0070C0"/>
                </a:solidFill>
              </a:rPr>
              <a:t>Chiumello</a:t>
            </a:r>
            <a:r>
              <a:rPr lang="en-US" sz="1500" i="1" dirty="0">
                <a:solidFill>
                  <a:srgbClr val="0070C0"/>
                </a:solidFill>
              </a:rPr>
              <a:t> D et al. </a:t>
            </a:r>
            <a:r>
              <a:rPr lang="it-IT" sz="1500" i="1" dirty="0">
                <a:solidFill>
                  <a:srgbClr val="0070C0"/>
                </a:solidFill>
              </a:rPr>
              <a:t>Eur </a:t>
            </a:r>
            <a:r>
              <a:rPr lang="it-IT" sz="1500" i="1" dirty="0" err="1">
                <a:solidFill>
                  <a:srgbClr val="0070C0"/>
                </a:solidFill>
              </a:rPr>
              <a:t>Respir</a:t>
            </a:r>
            <a:r>
              <a:rPr lang="it-IT" sz="1500" i="1" dirty="0">
                <a:solidFill>
                  <a:srgbClr val="0070C0"/>
                </a:solidFill>
              </a:rPr>
              <a:t> </a:t>
            </a:r>
            <a:r>
              <a:rPr lang="it-IT" sz="1500" i="1" dirty="0" err="1">
                <a:solidFill>
                  <a:srgbClr val="0070C0"/>
                </a:solidFill>
              </a:rPr>
              <a:t>J</a:t>
            </a:r>
            <a:r>
              <a:rPr lang="it-IT" sz="1500" i="1" dirty="0">
                <a:solidFill>
                  <a:srgbClr val="0070C0"/>
                </a:solidFill>
              </a:rPr>
              <a:t> 2019; 54: 1900435</a:t>
            </a:r>
            <a:endParaRPr lang="en-US" sz="1500" i="1" dirty="0">
              <a:solidFill>
                <a:srgbClr val="0070C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3E186E-6E41-E588-BB8E-EE732BFD37E8}"/>
              </a:ext>
            </a:extLst>
          </p:cNvPr>
          <p:cNvSpPr txBox="1"/>
          <p:nvPr/>
        </p:nvSpPr>
        <p:spPr>
          <a:xfrm>
            <a:off x="7314832" y="6335834"/>
            <a:ext cx="4379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Cammarota G et al. 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Anesthesiology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2023; 138:317–34</a:t>
            </a: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AFF4A0-B4D0-9824-9089-8EA48E2D90E3}"/>
              </a:ext>
            </a:extLst>
          </p:cNvPr>
          <p:cNvSpPr txBox="1"/>
          <p:nvPr/>
        </p:nvSpPr>
        <p:spPr>
          <a:xfrm>
            <a:off x="1201783" y="2586446"/>
            <a:ext cx="1867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polmonite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042D6C-DE1D-36B9-2065-24D602E76A33}"/>
              </a:ext>
            </a:extLst>
          </p:cNvPr>
          <p:cNvSpPr txBox="1"/>
          <p:nvPr/>
        </p:nvSpPr>
        <p:spPr>
          <a:xfrm>
            <a:off x="2973976" y="2586446"/>
            <a:ext cx="2760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Pneumotorace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Versamento pleurico</a:t>
            </a:r>
          </a:p>
        </p:txBody>
      </p:sp>
    </p:spTree>
    <p:extLst>
      <p:ext uri="{BB962C8B-B14F-4D97-AF65-F5344CB8AC3E}">
        <p14:creationId xmlns:p14="http://schemas.microsoft.com/office/powerpoint/2010/main" val="1067197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51CFFD-3909-5C40-9BAF-EA8BA735F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5867401" cy="3433583"/>
          </a:xfrm>
        </p:spPr>
        <p:txBody>
          <a:bodyPr>
            <a:normAutofit/>
          </a:bodyPr>
          <a:lstStyle/>
          <a:p>
            <a:r>
              <a:rPr lang="it-IT" dirty="0"/>
              <a:t>Arruolati 180 </a:t>
            </a:r>
            <a:r>
              <a:rPr lang="it-IT" dirty="0" err="1"/>
              <a:t>pt</a:t>
            </a:r>
            <a:r>
              <a:rPr lang="it-IT" dirty="0"/>
              <a:t> in PS</a:t>
            </a:r>
          </a:p>
          <a:p>
            <a:r>
              <a:rPr lang="it-IT" dirty="0"/>
              <a:t>Protocollo LUS</a:t>
            </a:r>
          </a:p>
          <a:p>
            <a:r>
              <a:rPr lang="it-IT" dirty="0"/>
              <a:t>→12 regioni toraciche</a:t>
            </a:r>
          </a:p>
          <a:p>
            <a:r>
              <a:rPr lang="it-IT" dirty="0"/>
              <a:t>→ogni regione  punteggio 4 pattern di aerazione (0-3)</a:t>
            </a:r>
          </a:p>
          <a:p>
            <a:r>
              <a:rPr lang="it-IT" dirty="0"/>
              <a:t>→  punteggio da 0 a 36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12033B-7B1F-8E46-AB37-89623149F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42" y="537882"/>
            <a:ext cx="3558539" cy="55820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DA315E9-7C17-3548-9B77-194CE9A9B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32253"/>
            <a:ext cx="5702300" cy="12319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BB143B-9AA8-B34B-85EA-E503F88E074E}"/>
              </a:ext>
            </a:extLst>
          </p:cNvPr>
          <p:cNvSpPr txBox="1"/>
          <p:nvPr/>
        </p:nvSpPr>
        <p:spPr>
          <a:xfrm>
            <a:off x="9156700" y="6540500"/>
            <a:ext cx="29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070C0"/>
                </a:solidFill>
              </a:rPr>
              <a:t>Ji</a:t>
            </a:r>
            <a:r>
              <a:rPr lang="it-IT" i="1" dirty="0">
                <a:solidFill>
                  <a:srgbClr val="0070C0"/>
                </a:solidFill>
              </a:rPr>
              <a:t> et al </a:t>
            </a:r>
            <a:r>
              <a:rPr lang="it-IT" i="1" dirty="0" err="1">
                <a:solidFill>
                  <a:srgbClr val="0070C0"/>
                </a:solidFill>
              </a:rPr>
              <a:t>Crit</a:t>
            </a:r>
            <a:r>
              <a:rPr lang="it-IT" i="1" dirty="0">
                <a:solidFill>
                  <a:srgbClr val="0070C0"/>
                </a:solidFill>
              </a:rPr>
              <a:t> Care 2020;24: 700</a:t>
            </a:r>
          </a:p>
        </p:txBody>
      </p:sp>
    </p:spTree>
    <p:extLst>
      <p:ext uri="{BB962C8B-B14F-4D97-AF65-F5344CB8AC3E}">
        <p14:creationId xmlns:p14="http://schemas.microsoft.com/office/powerpoint/2010/main" val="10066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2"/>
    </mc:Choice>
    <mc:Fallback xmlns="">
      <p:transition spd="slow" advTm="3692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51CFFD-3909-5C40-9BAF-EA8BA735F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50" y="407963"/>
            <a:ext cx="5188290" cy="51967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Protocollo LUS→6 regioni toraciche per ogni polmone (12 totali): </a:t>
            </a:r>
          </a:p>
          <a:p>
            <a:pPr lvl="1"/>
            <a:r>
              <a:rPr lang="it-IT" dirty="0"/>
              <a:t>3 regioni anteriore laterale e posteriore utilizzando la linea ascellare anteriore e posteriore</a:t>
            </a:r>
          </a:p>
          <a:p>
            <a:pPr lvl="1"/>
            <a:r>
              <a:rPr lang="it-IT" dirty="0"/>
              <a:t>Ogni regione suddivisa in superiore ed inferiore attraverso la linea assiale  1cm sopra il capezzolo e quella sopra il diaframma</a:t>
            </a:r>
          </a:p>
          <a:p>
            <a:pPr marL="0" indent="0">
              <a:buNone/>
            </a:pPr>
            <a:r>
              <a:rPr lang="it-IT" dirty="0"/>
              <a:t>→ogni regione  punteggio 4 pattern di aerazione (0-3) [</a:t>
            </a:r>
            <a:r>
              <a:rPr lang="it-IT" dirty="0" err="1"/>
              <a:t>nomeclatura</a:t>
            </a:r>
            <a:r>
              <a:rPr lang="it-IT" dirty="0"/>
              <a:t> differente da Lichtenstein]</a:t>
            </a:r>
          </a:p>
          <a:p>
            <a:r>
              <a:rPr lang="it-IT" dirty="0"/>
              <a:t>0 punti presenza </a:t>
            </a:r>
            <a:r>
              <a:rPr lang="it-IT" dirty="0" err="1"/>
              <a:t>sliding</a:t>
            </a:r>
            <a:r>
              <a:rPr lang="it-IT" dirty="0"/>
              <a:t> con linea A massimo 1-2 line B</a:t>
            </a:r>
          </a:p>
          <a:p>
            <a:r>
              <a:rPr lang="it-IT" dirty="0"/>
              <a:t>1 punto 3-4 linee B</a:t>
            </a:r>
          </a:p>
          <a:p>
            <a:r>
              <a:rPr lang="it-IT" dirty="0"/>
              <a:t>2 punti grave perdita aerazione  con 5 o più linee B</a:t>
            </a:r>
          </a:p>
          <a:p>
            <a:r>
              <a:rPr lang="it-IT" dirty="0"/>
              <a:t>3 punti consolidazione con perdita aerazione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→  punteggio da 0 a 36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DF8038-4F5E-124F-A035-1372EFA7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84932"/>
            <a:ext cx="4895450" cy="38766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45AADA-B95E-DF42-894C-936BAA393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161" y="4079631"/>
            <a:ext cx="4841491" cy="24608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035DD5-4E9F-4095-AAFA-84EDCDE8DE9D}"/>
              </a:ext>
            </a:extLst>
          </p:cNvPr>
          <p:cNvSpPr txBox="1"/>
          <p:nvPr/>
        </p:nvSpPr>
        <p:spPr>
          <a:xfrm>
            <a:off x="9156700" y="6540500"/>
            <a:ext cx="29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070C0"/>
                </a:solidFill>
              </a:rPr>
              <a:t>Ji</a:t>
            </a:r>
            <a:r>
              <a:rPr lang="it-IT" i="1" dirty="0">
                <a:solidFill>
                  <a:srgbClr val="0070C0"/>
                </a:solidFill>
              </a:rPr>
              <a:t> et al </a:t>
            </a:r>
            <a:r>
              <a:rPr lang="it-IT" i="1" dirty="0" err="1">
                <a:solidFill>
                  <a:srgbClr val="0070C0"/>
                </a:solidFill>
              </a:rPr>
              <a:t>Crit</a:t>
            </a:r>
            <a:r>
              <a:rPr lang="it-IT" i="1" dirty="0">
                <a:solidFill>
                  <a:srgbClr val="0070C0"/>
                </a:solidFill>
              </a:rPr>
              <a:t> Care 2020;24: 700</a:t>
            </a:r>
          </a:p>
        </p:txBody>
      </p:sp>
    </p:spTree>
    <p:extLst>
      <p:ext uri="{BB962C8B-B14F-4D97-AF65-F5344CB8AC3E}">
        <p14:creationId xmlns:p14="http://schemas.microsoft.com/office/powerpoint/2010/main" val="31575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7"/>
    </mc:Choice>
    <mc:Fallback xmlns="">
      <p:transition spd="slow" advTm="2146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1B29A6-5746-5080-6022-FE4EDE03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Ecografia</a:t>
            </a:r>
            <a:r>
              <a:rPr lang="en-US" dirty="0"/>
              <a:t> e </a:t>
            </a:r>
            <a:r>
              <a:rPr lang="en-US" dirty="0" err="1"/>
              <a:t>diaframma</a:t>
            </a:r>
            <a:r>
              <a:rPr lang="en-US" dirty="0"/>
              <a:t> (2)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EF1E0B-3ABE-223E-675D-AEAC39690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Permette</a:t>
            </a:r>
            <a:r>
              <a:rPr lang="en-US" dirty="0"/>
              <a:t> </a:t>
            </a:r>
            <a:r>
              <a:rPr lang="en-US" dirty="0" err="1"/>
              <a:t>diretta</a:t>
            </a:r>
            <a:r>
              <a:rPr lang="en-US" dirty="0"/>
              <a:t> </a:t>
            </a:r>
            <a:r>
              <a:rPr lang="en-US" dirty="0" err="1"/>
              <a:t>visualizzazione</a:t>
            </a:r>
            <a:r>
              <a:rPr lang="en-US" dirty="0"/>
              <a:t> del mm </a:t>
            </a:r>
            <a:r>
              <a:rPr lang="en-US" dirty="0" err="1"/>
              <a:t>diaframma</a:t>
            </a:r>
            <a:endParaRPr lang="en-US" dirty="0"/>
          </a:p>
          <a:p>
            <a:r>
              <a:rPr lang="en-US" dirty="0"/>
              <a:t>-&gt; </a:t>
            </a:r>
            <a:r>
              <a:rPr lang="en-US" dirty="0" err="1"/>
              <a:t>valutazione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STRUTTURA e </a:t>
            </a:r>
            <a:r>
              <a:rPr lang="en-US" dirty="0" err="1"/>
              <a:t>della</a:t>
            </a:r>
            <a:r>
              <a:rPr lang="en-US" dirty="0"/>
              <a:t> FUNZIONE</a:t>
            </a:r>
          </a:p>
          <a:p>
            <a:r>
              <a:rPr lang="en-US" dirty="0" err="1"/>
              <a:t>Funzione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Escursione</a:t>
            </a:r>
            <a:r>
              <a:rPr lang="en-US" dirty="0"/>
              <a:t> </a:t>
            </a:r>
            <a:r>
              <a:rPr lang="en-US" dirty="0" err="1"/>
              <a:t>diaframmatica</a:t>
            </a:r>
            <a:endParaRPr lang="en-US" dirty="0"/>
          </a:p>
          <a:p>
            <a:pPr lvl="2"/>
            <a:r>
              <a:rPr lang="en-US" dirty="0"/>
              <a:t>M mode, Non </a:t>
            </a:r>
            <a:r>
              <a:rPr lang="en-US" dirty="0" err="1"/>
              <a:t>c’è</a:t>
            </a:r>
            <a:r>
              <a:rPr lang="en-US" dirty="0"/>
              <a:t> </a:t>
            </a:r>
            <a:r>
              <a:rPr lang="en-US" dirty="0" err="1"/>
              <a:t>consenso</a:t>
            </a:r>
            <a:r>
              <a:rPr lang="en-US" dirty="0"/>
              <a:t>, &gt; </a:t>
            </a:r>
            <a:r>
              <a:rPr lang="en-US" dirty="0" err="1"/>
              <a:t>parte</a:t>
            </a:r>
            <a:r>
              <a:rPr lang="en-US" dirty="0"/>
              <a:t>  </a:t>
            </a:r>
            <a:r>
              <a:rPr lang="en-US" dirty="0" err="1"/>
              <a:t>sonda</a:t>
            </a:r>
            <a:r>
              <a:rPr lang="en-US" dirty="0"/>
              <a:t> CONVEX 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emiclaveare</a:t>
            </a:r>
            <a:r>
              <a:rPr lang="en-US" dirty="0"/>
              <a:t>, </a:t>
            </a:r>
            <a:r>
              <a:rPr lang="en-US" dirty="0" err="1"/>
              <a:t>utilizza</a:t>
            </a:r>
            <a:r>
              <a:rPr lang="en-US" dirty="0"/>
              <a:t> cupola </a:t>
            </a:r>
            <a:r>
              <a:rPr lang="en-US" dirty="0" err="1"/>
              <a:t>diaframmatica</a:t>
            </a:r>
            <a:r>
              <a:rPr lang="en-US" dirty="0"/>
              <a:t> come </a:t>
            </a:r>
            <a:r>
              <a:rPr lang="en-US" dirty="0" err="1"/>
              <a:t>finestra</a:t>
            </a:r>
            <a:r>
              <a:rPr lang="en-US" dirty="0"/>
              <a:t> </a:t>
            </a:r>
            <a:r>
              <a:rPr lang="en-US" dirty="0" err="1"/>
              <a:t>acustica</a:t>
            </a:r>
            <a:r>
              <a:rPr lang="en-US" dirty="0"/>
              <a:t> e valuta </a:t>
            </a:r>
            <a:r>
              <a:rPr lang="en-US" dirty="0" err="1"/>
              <a:t>porzione</a:t>
            </a:r>
            <a:r>
              <a:rPr lang="en-US" dirty="0"/>
              <a:t> post </a:t>
            </a:r>
            <a:r>
              <a:rPr lang="en-US" dirty="0" err="1"/>
              <a:t>diaframma</a:t>
            </a:r>
            <a:r>
              <a:rPr lang="en-US" dirty="0"/>
              <a:t> ( &lt; </a:t>
            </a:r>
            <a:r>
              <a:rPr lang="en-US" dirty="0" err="1"/>
              <a:t>efficienza</a:t>
            </a:r>
            <a:r>
              <a:rPr lang="en-US" dirty="0"/>
              <a:t> </a:t>
            </a:r>
            <a:r>
              <a:rPr lang="en-US" dirty="0" err="1"/>
              <a:t>valutaz</a:t>
            </a:r>
            <a:r>
              <a:rPr lang="en-US" dirty="0"/>
              <a:t> </a:t>
            </a:r>
            <a:r>
              <a:rPr lang="en-US" dirty="0" err="1"/>
              <a:t>emidiafr</a:t>
            </a:r>
            <a:r>
              <a:rPr lang="en-US" dirty="0"/>
              <a:t> sin)</a:t>
            </a:r>
          </a:p>
          <a:p>
            <a:pPr lvl="2"/>
            <a:r>
              <a:rPr lang="en-US" dirty="0" err="1"/>
              <a:t>Valori</a:t>
            </a:r>
            <a:r>
              <a:rPr lang="en-US" dirty="0"/>
              <a:t> </a:t>
            </a:r>
            <a:r>
              <a:rPr lang="en-US" dirty="0" err="1"/>
              <a:t>normalità</a:t>
            </a:r>
            <a:r>
              <a:rPr lang="en-US" dirty="0"/>
              <a:t> 0,9-1cm </a:t>
            </a:r>
            <a:r>
              <a:rPr lang="en-US" dirty="0" err="1"/>
              <a:t>fino</a:t>
            </a:r>
            <a:r>
              <a:rPr lang="en-US" dirty="0"/>
              <a:t> a  3,6-4,7cm con </a:t>
            </a:r>
            <a:r>
              <a:rPr lang="en-US" dirty="0" err="1"/>
              <a:t>inspirazione</a:t>
            </a:r>
            <a:r>
              <a:rPr lang="en-US" dirty="0"/>
              <a:t> </a:t>
            </a:r>
            <a:r>
              <a:rPr lang="en-US" dirty="0" err="1"/>
              <a:t>profonda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err="1"/>
              <a:t>Spessore</a:t>
            </a:r>
            <a:r>
              <a:rPr lang="en-US" dirty="0"/>
              <a:t> mm a </a:t>
            </a:r>
            <a:r>
              <a:rPr lang="en-US" dirty="0" err="1"/>
              <a:t>livello</a:t>
            </a:r>
            <a:r>
              <a:rPr lang="en-US" dirty="0"/>
              <a:t> zona di </a:t>
            </a:r>
            <a:r>
              <a:rPr lang="en-US" dirty="0" err="1"/>
              <a:t>apposizione</a:t>
            </a:r>
            <a:r>
              <a:rPr lang="en-US" dirty="0"/>
              <a:t>, </a:t>
            </a:r>
            <a:r>
              <a:rPr lang="en-US" b="1" dirty="0" err="1"/>
              <a:t>durante</a:t>
            </a:r>
            <a:r>
              <a:rPr lang="en-US" b="1" dirty="0"/>
              <a:t> </a:t>
            </a:r>
            <a:r>
              <a:rPr lang="en-US" b="1" dirty="0" err="1"/>
              <a:t>inspirazione</a:t>
            </a:r>
            <a:r>
              <a:rPr lang="en-US" b="1" dirty="0"/>
              <a:t> </a:t>
            </a:r>
            <a:r>
              <a:rPr lang="en-US" b="1" dirty="0" err="1"/>
              <a:t>diaframma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ispessisce</a:t>
            </a:r>
            <a:r>
              <a:rPr lang="en-US" dirty="0"/>
              <a:t>, </a:t>
            </a:r>
            <a:r>
              <a:rPr lang="en-US" dirty="0" err="1"/>
              <a:t>l’ispessimento</a:t>
            </a:r>
            <a:r>
              <a:rPr lang="en-US" dirty="0"/>
              <a:t> </a:t>
            </a:r>
            <a:r>
              <a:rPr lang="en-US" dirty="0" err="1"/>
              <a:t>correla</a:t>
            </a:r>
            <a:r>
              <a:rPr lang="en-US" dirty="0"/>
              <a:t> con la forza e </a:t>
            </a:r>
            <a:r>
              <a:rPr lang="en-US" dirty="0" err="1"/>
              <a:t>l’abbassamento</a:t>
            </a:r>
            <a:r>
              <a:rPr lang="en-US" dirty="0"/>
              <a:t>; </a:t>
            </a:r>
            <a:r>
              <a:rPr lang="en-US" dirty="0" err="1"/>
              <a:t>misura</a:t>
            </a:r>
            <a:r>
              <a:rPr lang="en-US" dirty="0"/>
              <a:t> con </a:t>
            </a:r>
            <a:r>
              <a:rPr lang="en-US" dirty="0" err="1"/>
              <a:t>sonda</a:t>
            </a:r>
            <a:r>
              <a:rPr lang="en-US" dirty="0"/>
              <a:t> </a:t>
            </a:r>
            <a:r>
              <a:rPr lang="en-US" dirty="0" err="1"/>
              <a:t>lineare</a:t>
            </a:r>
            <a:r>
              <a:rPr lang="en-US" dirty="0"/>
              <a:t>, a FRC e a TLC</a:t>
            </a:r>
          </a:p>
          <a:p>
            <a:pPr lvl="1"/>
            <a:r>
              <a:rPr lang="en-US" dirty="0"/>
              <a:t>-&gt; </a:t>
            </a:r>
            <a:r>
              <a:rPr lang="en-US" b="1" dirty="0"/>
              <a:t>thickening ratio</a:t>
            </a:r>
            <a:r>
              <a:rPr lang="en-US" dirty="0"/>
              <a:t>= </a:t>
            </a:r>
            <a:r>
              <a:rPr lang="en-US" dirty="0" err="1"/>
              <a:t>spessore</a:t>
            </a:r>
            <a:r>
              <a:rPr lang="en-US" dirty="0"/>
              <a:t> </a:t>
            </a:r>
            <a:r>
              <a:rPr lang="en-US" dirty="0" err="1"/>
              <a:t>diaframma</a:t>
            </a:r>
            <a:r>
              <a:rPr lang="en-US" dirty="0"/>
              <a:t> (</a:t>
            </a:r>
            <a:r>
              <a:rPr lang="en-US" dirty="0" err="1"/>
              <a:t>tdi</a:t>
            </a:r>
            <a:r>
              <a:rPr lang="en-US" dirty="0"/>
              <a:t>) a TLC/</a:t>
            </a:r>
            <a:r>
              <a:rPr lang="en-US" dirty="0" err="1"/>
              <a:t>spessore</a:t>
            </a:r>
            <a:r>
              <a:rPr lang="en-US" dirty="0"/>
              <a:t> </a:t>
            </a:r>
            <a:r>
              <a:rPr lang="en-US" dirty="0" err="1"/>
              <a:t>diaframma</a:t>
            </a:r>
            <a:r>
              <a:rPr lang="en-US" dirty="0"/>
              <a:t>(</a:t>
            </a:r>
            <a:r>
              <a:rPr lang="en-US" dirty="0" err="1"/>
              <a:t>tdi</a:t>
            </a:r>
            <a:r>
              <a:rPr lang="en-US" dirty="0"/>
              <a:t>) a CFR</a:t>
            </a:r>
          </a:p>
          <a:p>
            <a:pPr lvl="1"/>
            <a:r>
              <a:rPr lang="en-US" dirty="0"/>
              <a:t>-&gt; </a:t>
            </a:r>
            <a:r>
              <a:rPr lang="en-US" b="1" dirty="0" err="1"/>
              <a:t>diapragm</a:t>
            </a:r>
            <a:r>
              <a:rPr lang="en-US" b="1" dirty="0"/>
              <a:t> thickening fraction</a:t>
            </a:r>
            <a:r>
              <a:rPr lang="en-US" dirty="0"/>
              <a:t>= (Dtf)= </a:t>
            </a:r>
            <a:r>
              <a:rPr lang="en-US" dirty="0" err="1"/>
              <a:t>tdi</a:t>
            </a:r>
            <a:r>
              <a:rPr lang="en-US" dirty="0"/>
              <a:t> TLC-</a:t>
            </a:r>
            <a:r>
              <a:rPr lang="en-US" dirty="0" err="1"/>
              <a:t>tdi</a:t>
            </a:r>
            <a:r>
              <a:rPr lang="en-US" dirty="0"/>
              <a:t> FRC/</a:t>
            </a:r>
            <a:r>
              <a:rPr lang="en-US" dirty="0" err="1"/>
              <a:t>tdi</a:t>
            </a:r>
            <a:r>
              <a:rPr lang="en-US" dirty="0"/>
              <a:t> FRC </a:t>
            </a:r>
            <a:r>
              <a:rPr lang="en-US" dirty="0" err="1"/>
              <a:t>almeno</a:t>
            </a:r>
            <a:r>
              <a:rPr lang="en-US" dirty="0"/>
              <a:t> 20%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610856-0C92-3472-0203-BB2488A5723B}"/>
              </a:ext>
            </a:extLst>
          </p:cNvPr>
          <p:cNvSpPr txBox="1"/>
          <p:nvPr/>
        </p:nvSpPr>
        <p:spPr>
          <a:xfrm>
            <a:off x="8068371" y="6488668"/>
            <a:ext cx="4123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ERS monograph Thoracic Ultrasound 2018</a:t>
            </a:r>
          </a:p>
        </p:txBody>
      </p:sp>
    </p:spTree>
    <p:extLst>
      <p:ext uri="{BB962C8B-B14F-4D97-AF65-F5344CB8AC3E}">
        <p14:creationId xmlns:p14="http://schemas.microsoft.com/office/powerpoint/2010/main" val="29228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4"/>
    </mc:Choice>
    <mc:Fallback xmlns="">
      <p:transition spd="slow" advTm="4921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1092E4-5961-6533-F760-AC4F29361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95" y="2193092"/>
            <a:ext cx="4648200" cy="3848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CB2301-576B-16E4-726C-D976B9968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433" y="481974"/>
            <a:ext cx="7772400" cy="10229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BAA4FE-3F9B-6498-FD1B-90DB2B5D2D0D}"/>
              </a:ext>
            </a:extLst>
          </p:cNvPr>
          <p:cNvSpPr txBox="1"/>
          <p:nvPr/>
        </p:nvSpPr>
        <p:spPr>
          <a:xfrm>
            <a:off x="8170065" y="6534835"/>
            <a:ext cx="40219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Ferrari et al. Critical </a:t>
            </a:r>
            <a:r>
              <a:rPr lang="it-IT" sz="1500" i="1" dirty="0" err="1">
                <a:solidFill>
                  <a:srgbClr val="0070C0"/>
                </a:solidFill>
              </a:rPr>
              <a:t>Ultrasound</a:t>
            </a:r>
            <a:r>
              <a:rPr lang="it-IT" sz="1500" i="1" dirty="0">
                <a:solidFill>
                  <a:srgbClr val="0070C0"/>
                </a:solidFill>
              </a:rPr>
              <a:t> Journal 2014, 6:8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5A4451-520D-C75B-0A65-DEE1BA759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17" y="2217806"/>
            <a:ext cx="4660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27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E802C5-FC59-14EA-5117-9D0C99362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5741"/>
            <a:ext cx="1178226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15 </a:t>
            </a:r>
            <a:r>
              <a:rPr lang="en-US" sz="2400" dirty="0" err="1"/>
              <a:t>pazienti</a:t>
            </a:r>
            <a:r>
              <a:rPr lang="en-US" sz="2400" dirty="0"/>
              <a:t> </a:t>
            </a:r>
            <a:r>
              <a:rPr lang="en-US" sz="2400" dirty="0" err="1"/>
              <a:t>estubati</a:t>
            </a:r>
            <a:r>
              <a:rPr lang="en-US" sz="2400" dirty="0"/>
              <a:t> a </a:t>
            </a:r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reintubazione</a:t>
            </a:r>
            <a:r>
              <a:rPr lang="en-US" sz="2400" dirty="0"/>
              <a:t> </a:t>
            </a:r>
            <a:r>
              <a:rPr lang="en-US" sz="2400" dirty="0" err="1"/>
              <a:t>sottoposti</a:t>
            </a:r>
            <a:r>
              <a:rPr lang="en-US" sz="2400" dirty="0"/>
              <a:t> a NIV con PS 5-10-15 cmH2O</a:t>
            </a:r>
          </a:p>
          <a:p>
            <a:pPr marL="0" indent="0">
              <a:buNone/>
            </a:pPr>
            <a:r>
              <a:rPr lang="en-US" sz="2400" dirty="0"/>
              <a:t>DTF (DT alla fine </a:t>
            </a:r>
            <a:r>
              <a:rPr lang="en-US" sz="2400" dirty="0" err="1"/>
              <a:t>insp</a:t>
            </a:r>
            <a:r>
              <a:rPr lang="en-US" sz="2400" dirty="0"/>
              <a:t>-DT fine </a:t>
            </a:r>
            <a:r>
              <a:rPr lang="en-US" sz="2400" dirty="0" err="1"/>
              <a:t>esp</a:t>
            </a:r>
            <a:r>
              <a:rPr lang="en-US" sz="2400" dirty="0"/>
              <a:t>/DT fine </a:t>
            </a:r>
            <a:r>
              <a:rPr lang="en-US" sz="2400" dirty="0" err="1"/>
              <a:t>esp</a:t>
            </a:r>
            <a:r>
              <a:rPr lang="en-US" sz="2400" dirty="0"/>
              <a:t>) </a:t>
            </a:r>
            <a:r>
              <a:rPr lang="en-US" sz="2400" dirty="0" err="1"/>
              <a:t>cfr</a:t>
            </a:r>
            <a:r>
              <a:rPr lang="en-US" sz="2400" dirty="0"/>
              <a:t> con </a:t>
            </a:r>
            <a:r>
              <a:rPr lang="it-IT" sz="2400" dirty="0" err="1">
                <a:effectLst/>
              </a:rPr>
              <a:t>transdiaphragmatic</a:t>
            </a:r>
            <a:r>
              <a:rPr lang="it-IT" sz="2400" dirty="0">
                <a:effectLst/>
              </a:rPr>
              <a:t> pressure–time product (</a:t>
            </a:r>
            <a:r>
              <a:rPr lang="it-IT" sz="2400" dirty="0" err="1">
                <a:effectLst/>
              </a:rPr>
              <a:t>PTPdi</a:t>
            </a:r>
            <a:r>
              <a:rPr lang="it-IT" sz="2400" dirty="0">
                <a:effectLst/>
              </a:rPr>
              <a:t>)=indice molto utile nel quantificare lo sforzo  mm respiratori</a:t>
            </a:r>
          </a:p>
          <a:p>
            <a:pPr marL="0" indent="0">
              <a:buNone/>
            </a:pPr>
            <a:endParaRPr lang="it-IT" sz="2400" dirty="0">
              <a:effectLst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34C41EF-E170-5E10-C853-5798F05A9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531" y="-2716"/>
            <a:ext cx="7772400" cy="16532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70B5D9-45E3-D786-862F-68C5AC9589D2}"/>
              </a:ext>
            </a:extLst>
          </p:cNvPr>
          <p:cNvSpPr txBox="1"/>
          <p:nvPr/>
        </p:nvSpPr>
        <p:spPr>
          <a:xfrm>
            <a:off x="7996066" y="6534834"/>
            <a:ext cx="42790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err="1">
                <a:solidFill>
                  <a:srgbClr val="0070C0"/>
                </a:solidFill>
              </a:rPr>
              <a:t>Vivier</a:t>
            </a:r>
            <a:r>
              <a:rPr lang="en-US" sz="1500" i="1" dirty="0">
                <a:solidFill>
                  <a:srgbClr val="0070C0"/>
                </a:solidFill>
              </a:rPr>
              <a:t> E et al. 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Intensive Care 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Med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(2012) 38:796–803</a:t>
            </a:r>
          </a:p>
          <a:p>
            <a:endParaRPr lang="en-US" sz="1500" i="1" dirty="0">
              <a:solidFill>
                <a:srgbClr val="0070C0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92CBF96-A1DD-08B2-B74E-55A3E0B82ABC}"/>
              </a:ext>
            </a:extLst>
          </p:cNvPr>
          <p:cNvGrpSpPr/>
          <p:nvPr/>
        </p:nvGrpSpPr>
        <p:grpSpPr>
          <a:xfrm>
            <a:off x="5000354" y="2749625"/>
            <a:ext cx="6030597" cy="3688391"/>
            <a:chOff x="5581273" y="2749625"/>
            <a:chExt cx="6030597" cy="368839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D49B479-CF97-710E-A852-C138C1F96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1273" y="2749625"/>
              <a:ext cx="6030597" cy="3688391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7E9EF770-8B27-31EC-8340-0E82325DD111}"/>
                </a:ext>
              </a:extLst>
            </p:cNvPr>
            <p:cNvSpPr txBox="1"/>
            <p:nvPr/>
          </p:nvSpPr>
          <p:spPr>
            <a:xfrm>
              <a:off x="9358722" y="2901940"/>
              <a:ext cx="1804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P&lt;0,001, rho=0,74</a:t>
              </a: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FC812BDC-30DF-4587-E894-BF2F996C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2" y="2872440"/>
            <a:ext cx="3698879" cy="39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5"/>
    </mc:Choice>
    <mc:Fallback xmlns="">
      <p:transition spd="slow" advTm="4744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EF6110E-626D-F484-5C0C-88C84B4A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994131"/>
            <a:ext cx="5774724" cy="48031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6D8BA2-B0AF-E139-57F4-355CA9AE6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36" y="2311817"/>
            <a:ext cx="4477227" cy="44855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A5F3358-9AAC-CCC6-829E-5F22773A0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0"/>
            <a:ext cx="7772400" cy="1312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1FD86EB-293F-314B-FC89-49FD2929AEA9}"/>
                  </a:ext>
                </a:extLst>
              </p:cNvPr>
              <p:cNvSpPr txBox="1"/>
              <p:nvPr/>
            </p:nvSpPr>
            <p:spPr>
              <a:xfrm>
                <a:off x="778476" y="1532238"/>
                <a:ext cx="60035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20 pz, de novo ARF, </a:t>
                </a:r>
                <a:r>
                  <a:rPr lang="it-IT" dirty="0" err="1"/>
                  <a:t>P</a:t>
                </a:r>
                <a:r>
                  <a:rPr lang="it-IT" dirty="0"/>
                  <a:t>/</a:t>
                </a:r>
                <a:r>
                  <a:rPr lang="it-IT" dirty="0" err="1"/>
                  <a:t>F</a:t>
                </a:r>
                <a:r>
                  <a:rPr lang="it-IT" dirty="0"/>
                  <a:t> &lt;200, RR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35, 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utilizzo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accessori</m:t>
                    </m:r>
                  </m:oMath>
                </a14:m>
                <a:endParaRPr lang="it-IT" b="0" dirty="0">
                  <a:ea typeface="Cambria Math" panose="02040503050406030204" pitchFamily="18" charset="0"/>
                </a:endParaRPr>
              </a:p>
              <a:p>
                <a:r>
                  <a:rPr lang="it-IT" dirty="0"/>
                  <a:t>Applicata NIV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1FD86EB-293F-314B-FC89-49FD2929A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76" y="1532238"/>
                <a:ext cx="6003567" cy="646331"/>
              </a:xfrm>
              <a:prstGeom prst="rect">
                <a:avLst/>
              </a:prstGeom>
              <a:blipFill>
                <a:blip r:embed="rId5"/>
                <a:stretch>
                  <a:fillRect l="-844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DE74BAA-F403-34BD-267D-BD2D407DF9E6}"/>
                  </a:ext>
                </a:extLst>
              </p:cNvPr>
              <p:cNvSpPr txBox="1"/>
              <p:nvPr/>
            </p:nvSpPr>
            <p:spPr>
              <a:xfrm>
                <a:off x="7508838" y="1312984"/>
                <a:ext cx="38651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DTF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𝟑𝟔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𝐢𝐧𝐝𝐢𝐜𝐞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𝐝𝐢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𝐍𝐈𝐕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𝐬𝐮𝐜𝐜𝐞𝐬𝐬</m:t>
                    </m:r>
                  </m:oMath>
                </a14:m>
                <a:endParaRPr lang="it-IT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it-IT" b="1" dirty="0">
                    <a:solidFill>
                      <a:srgbClr val="FF0000"/>
                    </a:solidFill>
                  </a:rPr>
                  <a:t>RR/DTF</a:t>
                </a:r>
                <a:r>
                  <a:rPr lang="it-IT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𝐢𝐧𝐝𝐢𝐜𝐞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𝐝𝐢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𝐍𝐈𝐕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𝐬𝐮𝐜𝐜𝐞𝐬𝐬</m:t>
                    </m:r>
                  </m:oMath>
                </a14:m>
                <a:endParaRPr lang="it-IT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DE74BAA-F403-34BD-267D-BD2D407D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838" y="1312984"/>
                <a:ext cx="3865161" cy="646331"/>
              </a:xfrm>
              <a:prstGeom prst="rect">
                <a:avLst/>
              </a:prstGeom>
              <a:blipFill>
                <a:blip r:embed="rId6"/>
                <a:stretch>
                  <a:fillRect l="-1311" t="-3846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1F79CE-2719-AD8F-B9CB-D39EA553ADF4}"/>
              </a:ext>
            </a:extLst>
          </p:cNvPr>
          <p:cNvSpPr txBox="1"/>
          <p:nvPr/>
        </p:nvSpPr>
        <p:spPr>
          <a:xfrm>
            <a:off x="9477485" y="6572923"/>
            <a:ext cx="2759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Mercurio </a:t>
            </a:r>
            <a:r>
              <a:rPr lang="it-IT" sz="1500" i="1" dirty="0" err="1">
                <a:solidFill>
                  <a:srgbClr val="0070C0"/>
                </a:solidFill>
              </a:rPr>
              <a:t>Crit</a:t>
            </a:r>
            <a:r>
              <a:rPr lang="it-IT" sz="1500" i="1" dirty="0">
                <a:solidFill>
                  <a:srgbClr val="0070C0"/>
                </a:solidFill>
              </a:rPr>
              <a:t> Care (2021) 25:219</a:t>
            </a:r>
          </a:p>
        </p:txBody>
      </p:sp>
    </p:spTree>
    <p:extLst>
      <p:ext uri="{BB962C8B-B14F-4D97-AF65-F5344CB8AC3E}">
        <p14:creationId xmlns:p14="http://schemas.microsoft.com/office/powerpoint/2010/main" val="3794807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6F7905-58BE-119C-E808-748005898FD3}"/>
              </a:ext>
            </a:extLst>
          </p:cNvPr>
          <p:cNvSpPr txBox="1"/>
          <p:nvPr/>
        </p:nvSpPr>
        <p:spPr>
          <a:xfrm>
            <a:off x="205379" y="3344927"/>
            <a:ext cx="3808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  <a:latin typeface="Times"/>
              </a:rPr>
              <a:t>Non invasiva, non radiazioni, sistema di monitoraggio dinamico e real</a:t>
            </a:r>
            <a:r>
              <a:rPr lang="it-IT" dirty="0">
                <a:latin typeface="Times"/>
              </a:rPr>
              <a:t>-</a:t>
            </a:r>
            <a:r>
              <a:rPr lang="it-IT" dirty="0">
                <a:effectLst/>
                <a:latin typeface="Times"/>
              </a:rPr>
              <a:t>time</a:t>
            </a:r>
          </a:p>
          <a:p>
            <a:r>
              <a:rPr lang="it-IT" dirty="0">
                <a:effectLst/>
                <a:latin typeface="Times"/>
              </a:rPr>
              <a:t>Dati sulle variazioni globali e regionali 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Times"/>
              </a:rPr>
              <a:t>Volumi polmonari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Times"/>
              </a:rPr>
              <a:t>Distribuzione ventilazione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"/>
              </a:rPr>
              <a:t>Perfusione polmonare</a:t>
            </a:r>
            <a:endParaRPr lang="it-IT" dirty="0">
              <a:effectLst/>
              <a:latin typeface="Times"/>
            </a:endParaRPr>
          </a:p>
          <a:p>
            <a:endParaRPr lang="it-IT" dirty="0">
              <a:effectLst/>
              <a:latin typeface="Times"/>
            </a:endParaRP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116CBC-D968-5AAD-4E3F-EEBB70AFBA06}"/>
              </a:ext>
            </a:extLst>
          </p:cNvPr>
          <p:cNvSpPr txBox="1"/>
          <p:nvPr/>
        </p:nvSpPr>
        <p:spPr>
          <a:xfrm>
            <a:off x="1796358" y="5614059"/>
            <a:ext cx="716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In VAM valuta </a:t>
            </a:r>
            <a:r>
              <a:rPr lang="it-IT" dirty="0" err="1"/>
              <a:t>R</a:t>
            </a:r>
            <a:r>
              <a:rPr lang="it-IT" dirty="0"/>
              <a:t> </a:t>
            </a:r>
            <a:r>
              <a:rPr lang="it-IT" dirty="0" err="1"/>
              <a:t>atelectotrauma</a:t>
            </a:r>
            <a:r>
              <a:rPr lang="it-IT" dirty="0"/>
              <a:t>, permette ottimizzazione PEEEP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X valutare </a:t>
            </a:r>
            <a:r>
              <a:rPr lang="it-IT" dirty="0" err="1"/>
              <a:t>ventilatione</a:t>
            </a:r>
            <a:r>
              <a:rPr lang="it-IT" dirty="0"/>
              <a:t> globale/regionale in NIV, HFNC, VAM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Valutazione perfusione nel modello animale e nel pz ARDS intubato con somministrazione sol. ipertonica (10 ml) modifica impedenza polmone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C07C31-08FE-471A-AA46-779EC98C5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64" y="819877"/>
            <a:ext cx="8017258" cy="45489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C15BD33-D250-92F7-5A91-7C97B0C77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842518"/>
            <a:ext cx="3203666" cy="25481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ACFEF99-C3F9-562B-3320-7DB82068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96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Tomografia ad impedenza elettrica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0752B4-DC79-5BEB-4B10-8F8ECA95BABD}"/>
              </a:ext>
            </a:extLst>
          </p:cNvPr>
          <p:cNvSpPr txBox="1"/>
          <p:nvPr/>
        </p:nvSpPr>
        <p:spPr>
          <a:xfrm>
            <a:off x="9251387" y="5752024"/>
            <a:ext cx="2940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dirty="0"/>
              <a:t>Applicazione clinica modesta,</a:t>
            </a:r>
          </a:p>
          <a:p>
            <a:pPr algn="just"/>
            <a:r>
              <a:rPr lang="it-IT" dirty="0"/>
              <a:t>Interesse nella ricerca</a:t>
            </a:r>
          </a:p>
        </p:txBody>
      </p:sp>
      <p:sp>
        <p:nvSpPr>
          <p:cNvPr id="10" name="Freccia angolare in su 9">
            <a:extLst>
              <a:ext uri="{FF2B5EF4-FFF2-40B4-BE49-F238E27FC236}">
                <a16:creationId xmlns:a16="http://schemas.microsoft.com/office/drawing/2014/main" id="{D9677013-E971-14F7-E0A1-44ED6D15C523}"/>
              </a:ext>
            </a:extLst>
          </p:cNvPr>
          <p:cNvSpPr/>
          <p:nvPr/>
        </p:nvSpPr>
        <p:spPr>
          <a:xfrm rot="5400000">
            <a:off x="940525" y="5420799"/>
            <a:ext cx="646830" cy="594683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262AE1-2D26-4838-D23E-40CCDCD594EB}"/>
              </a:ext>
            </a:extLst>
          </p:cNvPr>
          <p:cNvSpPr txBox="1"/>
          <p:nvPr/>
        </p:nvSpPr>
        <p:spPr>
          <a:xfrm>
            <a:off x="7812916" y="6581001"/>
            <a:ext cx="4379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/>
              <a:t>Cammarota G et al. </a:t>
            </a:r>
            <a:r>
              <a:rPr lang="it-IT" sz="1500" dirty="0" err="1">
                <a:effectLst/>
              </a:rPr>
              <a:t>Anesthesiology</a:t>
            </a:r>
            <a:r>
              <a:rPr lang="it-IT" sz="1500" dirty="0">
                <a:effectLst/>
              </a:rPr>
              <a:t> 2023; 138:317–34</a:t>
            </a:r>
          </a:p>
          <a:p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1871948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627B64E4-52EF-AA64-0F91-F202BE4E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8550"/>
            <a:ext cx="10515600" cy="1288784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+mn-lt"/>
              </a:rPr>
              <a:t>Asincronie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ventilatore-pz</a:t>
            </a:r>
            <a:endParaRPr lang="en-US" sz="4000" dirty="0">
              <a:latin typeface="+mn-lt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E7E37CD-5FCF-3559-4D42-8DD4E87A9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000" y="1051445"/>
            <a:ext cx="8014251" cy="4343006"/>
          </a:xfrm>
        </p:spPr>
      </p:pic>
      <p:sp>
        <p:nvSpPr>
          <p:cNvPr id="16" name="Freccia sinistra 15">
            <a:extLst>
              <a:ext uri="{FF2B5EF4-FFF2-40B4-BE49-F238E27FC236}">
                <a16:creationId xmlns:a16="http://schemas.microsoft.com/office/drawing/2014/main" id="{1B76A154-DE52-869B-726F-6EB182A7E248}"/>
              </a:ext>
            </a:extLst>
          </p:cNvPr>
          <p:cNvSpPr/>
          <p:nvPr/>
        </p:nvSpPr>
        <p:spPr>
          <a:xfrm>
            <a:off x="5015203" y="2847609"/>
            <a:ext cx="702822" cy="26114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ccia sinistra 16">
            <a:extLst>
              <a:ext uri="{FF2B5EF4-FFF2-40B4-BE49-F238E27FC236}">
                <a16:creationId xmlns:a16="http://schemas.microsoft.com/office/drawing/2014/main" id="{0DFA94B6-413C-CD36-ADC6-1524CCBB2162}"/>
              </a:ext>
            </a:extLst>
          </p:cNvPr>
          <p:cNvSpPr/>
          <p:nvPr/>
        </p:nvSpPr>
        <p:spPr>
          <a:xfrm>
            <a:off x="6803997" y="3229794"/>
            <a:ext cx="702822" cy="26114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ccia sinistra 17">
            <a:extLst>
              <a:ext uri="{FF2B5EF4-FFF2-40B4-BE49-F238E27FC236}">
                <a16:creationId xmlns:a16="http://schemas.microsoft.com/office/drawing/2014/main" id="{06A6705D-E6FE-4270-17A3-464EFAB0E1EA}"/>
              </a:ext>
            </a:extLst>
          </p:cNvPr>
          <p:cNvSpPr/>
          <p:nvPr/>
        </p:nvSpPr>
        <p:spPr>
          <a:xfrm>
            <a:off x="5596136" y="3632943"/>
            <a:ext cx="702822" cy="26114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32808C-EFDB-4DAC-6380-10CEA83D45C1}"/>
              </a:ext>
            </a:extLst>
          </p:cNvPr>
          <p:cNvSpPr txBox="1"/>
          <p:nvPr/>
        </p:nvSpPr>
        <p:spPr>
          <a:xfrm>
            <a:off x="8262030" y="6533830"/>
            <a:ext cx="401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Hess DR </a:t>
            </a:r>
            <a:r>
              <a:rPr lang="it-IT" i="1" dirty="0" err="1">
                <a:solidFill>
                  <a:srgbClr val="0070C0"/>
                </a:solidFill>
                <a:effectLst/>
              </a:rPr>
              <a:t>Respir</a:t>
            </a:r>
            <a:r>
              <a:rPr lang="it-IT" i="1" dirty="0">
                <a:solidFill>
                  <a:srgbClr val="0070C0"/>
                </a:solidFill>
                <a:effectLst/>
              </a:rPr>
              <a:t> Care 2011;56(2):153–165</a:t>
            </a:r>
          </a:p>
        </p:txBody>
      </p:sp>
    </p:spTree>
    <p:extLst>
      <p:ext uri="{BB962C8B-B14F-4D97-AF65-F5344CB8AC3E}">
        <p14:creationId xmlns:p14="http://schemas.microsoft.com/office/powerpoint/2010/main" val="4224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10"/>
    </mc:Choice>
    <mc:Fallback xmlns="">
      <p:transition spd="slow" advTm="13991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397E39-9D71-83AE-A57E-9D342E7C2FEE}"/>
              </a:ext>
            </a:extLst>
          </p:cNvPr>
          <p:cNvSpPr txBox="1"/>
          <p:nvPr/>
        </p:nvSpPr>
        <p:spPr>
          <a:xfrm>
            <a:off x="6188028" y="3930447"/>
            <a:ext cx="4987793" cy="1263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FFFFFF"/>
                </a:solidFill>
              </a:rPr>
              <a:t>Gonzalez-Bermejo Thorax 2019; 74:751-717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5EDCB4-859B-46FE-230C-00A39551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435"/>
          <a:stretch/>
        </p:blipFill>
        <p:spPr>
          <a:xfrm>
            <a:off x="2224410" y="21516"/>
            <a:ext cx="5171828" cy="68656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C1B890-30E5-9F32-0A7E-473C99CD1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677" y="467644"/>
            <a:ext cx="4738435" cy="128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B38A13-36EF-B111-2C1C-8019733C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CPAP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16B628-2A87-09D2-F180-66D232104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1800" dirty="0"/>
              <a:t>Mantiene una PEEP costante  durante tutto il ciclo respiratorio aumentando la pressione intratoracica-&gt; </a:t>
            </a:r>
            <a:r>
              <a:rPr lang="it-IT" sz="1800" dirty="0" err="1"/>
              <a:t>alveolar</a:t>
            </a:r>
            <a:r>
              <a:rPr lang="it-IT" sz="1800" dirty="0"/>
              <a:t> recruiting e impedimento chiusura alcuni alveoli-&gt; stabilizzazione alveoli // Aumenta EELV // spostamento verso parte + orizzontale curva pressione volume sistema </a:t>
            </a:r>
            <a:r>
              <a:rPr lang="it-IT" sz="1800" dirty="0" err="1"/>
              <a:t>resp</a:t>
            </a:r>
            <a:r>
              <a:rPr lang="it-IT" sz="1800" dirty="0"/>
              <a:t> &gt; compliance &lt; shunt</a:t>
            </a:r>
          </a:p>
          <a:p>
            <a:pPr algn="just"/>
            <a:r>
              <a:rPr lang="it-IT" sz="1800" dirty="0"/>
              <a:t>Stabilizza le alte vie</a:t>
            </a:r>
          </a:p>
          <a:p>
            <a:pPr algn="just"/>
            <a:r>
              <a:rPr lang="it-IT" sz="1800" dirty="0"/>
              <a:t>Effetto su camere cuore destra e sinistra: riduce precarico  e stroke volume </a:t>
            </a:r>
            <a:r>
              <a:rPr lang="it-IT" sz="1800" dirty="0" err="1"/>
              <a:t>VDx</a:t>
            </a:r>
            <a:r>
              <a:rPr lang="it-IT" sz="1800" dirty="0"/>
              <a:t>, riduce </a:t>
            </a:r>
            <a:r>
              <a:rPr lang="it-IT" sz="1800" dirty="0" err="1"/>
              <a:t>p</a:t>
            </a:r>
            <a:r>
              <a:rPr lang="it-IT" sz="1800" dirty="0"/>
              <a:t> transmurale e riduce </a:t>
            </a:r>
            <a:r>
              <a:rPr lang="it-IT" sz="1800" dirty="0" err="1"/>
              <a:t>postcarico</a:t>
            </a:r>
            <a:r>
              <a:rPr lang="it-IT" sz="1800" dirty="0"/>
              <a:t> </a:t>
            </a:r>
            <a:r>
              <a:rPr lang="it-IT" sz="1800" dirty="0" err="1"/>
              <a:t>VSn</a:t>
            </a: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105AD4-B059-D0CE-3A6B-2B561F0E22FD}"/>
              </a:ext>
            </a:extLst>
          </p:cNvPr>
          <p:cNvSpPr txBox="1"/>
          <p:nvPr/>
        </p:nvSpPr>
        <p:spPr>
          <a:xfrm>
            <a:off x="9066725" y="4285752"/>
            <a:ext cx="29377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Rezoagli Critical Care (2025) 29:496</a:t>
            </a: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7203E4-2002-EEA9-6849-B551CC962EF6}"/>
              </a:ext>
            </a:extLst>
          </p:cNvPr>
          <p:cNvSpPr txBox="1"/>
          <p:nvPr/>
        </p:nvSpPr>
        <p:spPr>
          <a:xfrm>
            <a:off x="965915" y="4291107"/>
            <a:ext cx="15445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>
                <a:solidFill>
                  <a:srgbClr val="FF0000"/>
                </a:solidFill>
              </a:rPr>
              <a:t>Indications</a:t>
            </a:r>
            <a:r>
              <a:rPr lang="it-IT" sz="2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0E59F7-4858-15D4-1577-0EFFDA60E93C}"/>
              </a:ext>
            </a:extLst>
          </p:cNvPr>
          <p:cNvSpPr txBox="1"/>
          <p:nvPr/>
        </p:nvSpPr>
        <p:spPr>
          <a:xfrm>
            <a:off x="1017431" y="4847451"/>
            <a:ext cx="925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CPAP/NIV prima linea nell’EPA</a:t>
            </a:r>
          </a:p>
          <a:p>
            <a:r>
              <a:rPr lang="it-IT" sz="2200" dirty="0"/>
              <a:t>CPAP/NIV alternativa in ARF </a:t>
            </a:r>
            <a:r>
              <a:rPr lang="it-IT" sz="2200" dirty="0" err="1"/>
              <a:t>ipossiemica</a:t>
            </a:r>
            <a:r>
              <a:rPr lang="it-IT" sz="2200" dirty="0"/>
              <a:t> più grave con PaO2/FiO2 &lt;150mmmHg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74B812-47CD-DD65-EF6A-1D51C3505B3D}"/>
              </a:ext>
            </a:extLst>
          </p:cNvPr>
          <p:cNvSpPr txBox="1"/>
          <p:nvPr/>
        </p:nvSpPr>
        <p:spPr>
          <a:xfrm>
            <a:off x="9066725" y="5996068"/>
            <a:ext cx="27168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Perez Critical Care (2025) 29:147</a:t>
            </a:r>
          </a:p>
          <a:p>
            <a:endParaRPr lang="it-IT" sz="1500" i="1" dirty="0">
              <a:solidFill>
                <a:srgbClr val="0070C0"/>
              </a:solidFill>
            </a:endParaRP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37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A1616-BADA-1DDD-C0FC-BB2DC04EF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3D4FCD-EFF5-7703-EB82-AAB101931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0391" y="978947"/>
                <a:ext cx="10926960" cy="5559116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it-IT" dirty="0"/>
                  <a:t>VTE  rappresenta</a:t>
                </a:r>
              </a:p>
              <a:p>
                <a:pPr algn="just"/>
                <a:r>
                  <a:rPr lang="it-IT" dirty="0"/>
                  <a:t>il risultato dello sforzo respiratorio</a:t>
                </a:r>
              </a:p>
              <a:p>
                <a:r>
                  <a:rPr lang="it-IT" dirty="0"/>
                  <a:t>Un determinante del «</a:t>
                </a:r>
                <a:r>
                  <a:rPr lang="it-IT" dirty="0" err="1"/>
                  <a:t>lung</a:t>
                </a:r>
                <a:r>
                  <a:rPr lang="it-IT" dirty="0"/>
                  <a:t> stress» </a:t>
                </a:r>
              </a:p>
              <a:p>
                <a:pPr marL="0" indent="0">
                  <a:buNone/>
                </a:pPr>
                <a:r>
                  <a:rPr lang="it-IT" dirty="0"/>
                  <a:t>Tuttavia VTE deve essere interpretato all’interno del contesto clinico:</a:t>
                </a:r>
              </a:p>
              <a:p>
                <a:pPr marL="0" indent="0">
                  <a:buNone/>
                </a:pPr>
                <a:r>
                  <a:rPr lang="it-IT" b="1" dirty="0"/>
                  <a:t>ALTRE VARIABILI </a:t>
                </a:r>
                <a:r>
                  <a:rPr lang="it-IT" dirty="0"/>
                  <a:t>oltre lo sforzo respiratorio modificano VTE:</a:t>
                </a:r>
              </a:p>
              <a:p>
                <a:pPr marL="0" indent="0">
                  <a:buNone/>
                </a:pPr>
                <a:r>
                  <a:rPr lang="it-IT" dirty="0"/>
                  <a:t>Elevata PS in caso di elevata compliance generano elevati VTE (in </a:t>
                </a:r>
                <a:r>
                  <a:rPr lang="it-IT" dirty="0" err="1"/>
                  <a:t>sgg</a:t>
                </a:r>
                <a:r>
                  <a:rPr lang="it-IT" dirty="0"/>
                  <a:t> COPD elevati PS migliorano dispnea con TV maggiori)</a:t>
                </a: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VTE risulta da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it-IT" dirty="0"/>
                  <a:t>Variabili del paziente: drive respiratorio e meccanica respiratoria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it-IT" dirty="0"/>
                  <a:t>Risposta fisiologica all’applicazione del NIRS</a:t>
                </a:r>
              </a:p>
              <a:p>
                <a:pPr marL="0" indent="0">
                  <a:buNone/>
                </a:pPr>
                <a:r>
                  <a:rPr lang="it-IT" dirty="0"/>
                  <a:t>La relazione tra queste in ogni momento è data dall’equazione di moto</a:t>
                </a: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𝑃𝑡𝑜𝑡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𝑃𝑚𝑢𝑠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𝑃𝑎𝑤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𝑃𝐸𝐸𝑃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𝑅𝑎𝑤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𝑇𝑉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𝐶𝑠𝑟</m:t>
                      </m:r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3D4FCD-EFF5-7703-EB82-AAB101931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391" y="978947"/>
                <a:ext cx="10926960" cy="5559116"/>
              </a:xfrm>
              <a:blipFill>
                <a:blip r:embed="rId3"/>
                <a:stretch>
                  <a:fillRect l="-813" t="-25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olo 1">
            <a:extLst>
              <a:ext uri="{FF2B5EF4-FFF2-40B4-BE49-F238E27FC236}">
                <a16:creationId xmlns:a16="http://schemas.microsoft.com/office/drawing/2014/main" id="{9B96201D-D3EB-EF2F-732D-B626A2B3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91" y="5103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Valutazione </a:t>
            </a:r>
            <a:r>
              <a:rPr lang="it-IT" b="1" dirty="0" err="1"/>
              <a:t>Tidal</a:t>
            </a:r>
            <a:r>
              <a:rPr lang="it-IT" b="1" dirty="0"/>
              <a:t> Volume (TV) in NIV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AF69CB-9223-D9CB-B8E0-1D84D3CAE9F0}"/>
              </a:ext>
            </a:extLst>
          </p:cNvPr>
          <p:cNvSpPr txBox="1"/>
          <p:nvPr/>
        </p:nvSpPr>
        <p:spPr>
          <a:xfrm>
            <a:off x="6795150" y="3152799"/>
            <a:ext cx="15810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Luo</a:t>
            </a:r>
            <a:r>
              <a:rPr lang="it-IT" sz="1500" i="1" dirty="0">
                <a:solidFill>
                  <a:srgbClr val="0070C0"/>
                </a:solidFill>
              </a:rPr>
              <a:t> </a:t>
            </a:r>
            <a:r>
              <a:rPr lang="it-IT" sz="1500" i="1" dirty="0" err="1">
                <a:solidFill>
                  <a:srgbClr val="0070C0"/>
                </a:solidFill>
              </a:rPr>
              <a:t>Z</a:t>
            </a:r>
            <a:r>
              <a:rPr lang="it-IT" sz="1500" i="1" dirty="0">
                <a:solidFill>
                  <a:srgbClr val="0070C0"/>
                </a:solidFill>
              </a:rPr>
              <a:t> JAMA 2024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E9B335-6F32-3D26-26A3-035F09130EFA}"/>
              </a:ext>
            </a:extLst>
          </p:cNvPr>
          <p:cNvSpPr txBox="1"/>
          <p:nvPr/>
        </p:nvSpPr>
        <p:spPr>
          <a:xfrm>
            <a:off x="8917840" y="2582208"/>
            <a:ext cx="2829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Perez Critical Care (2025) 29:147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82FBBC-E5FF-969D-55BA-43E101A68652}"/>
              </a:ext>
            </a:extLst>
          </p:cNvPr>
          <p:cNvSpPr txBox="1"/>
          <p:nvPr/>
        </p:nvSpPr>
        <p:spPr>
          <a:xfrm>
            <a:off x="8660432" y="6482467"/>
            <a:ext cx="36403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Haudebourg</a:t>
            </a:r>
            <a:r>
              <a:rPr lang="it-IT" sz="1500" i="1" dirty="0">
                <a:solidFill>
                  <a:srgbClr val="0070C0"/>
                </a:solidFill>
              </a:rPr>
              <a:t> Ann of Int Care (2023) 13:116</a:t>
            </a:r>
          </a:p>
        </p:txBody>
      </p:sp>
      <p:sp>
        <p:nvSpPr>
          <p:cNvPr id="2" name="Cornice 1">
            <a:extLst>
              <a:ext uri="{FF2B5EF4-FFF2-40B4-BE49-F238E27FC236}">
                <a16:creationId xmlns:a16="http://schemas.microsoft.com/office/drawing/2014/main" id="{576DB0C9-7CB6-AA86-2CCC-254EC3349458}"/>
              </a:ext>
            </a:extLst>
          </p:cNvPr>
          <p:cNvSpPr/>
          <p:nvPr/>
        </p:nvSpPr>
        <p:spPr>
          <a:xfrm>
            <a:off x="2678654" y="5497158"/>
            <a:ext cx="7347473" cy="87136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98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DB558-DB2F-A64E-96BC-97C4EB27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91" y="180124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Valutazione </a:t>
            </a:r>
            <a:r>
              <a:rPr lang="it-IT" b="1" dirty="0" err="1"/>
              <a:t>Tidal</a:t>
            </a:r>
            <a:r>
              <a:rPr lang="it-IT" b="1" dirty="0"/>
              <a:t> Volume (TV) in NIV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15F0884-7BB2-1346-AFF8-D4C7104D0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2400" dirty="0"/>
                  <a:t>TV  elevati (&gt;9,5ml/kg PBW) nell’insufficienza respiratoria acuta  correlati a NIV </a:t>
                </a:r>
                <a:r>
                  <a:rPr lang="it-IT" sz="2400" dirty="0" err="1"/>
                  <a:t>failure</a:t>
                </a:r>
                <a:endParaRPr lang="it-IT" sz="2400" dirty="0"/>
              </a:p>
              <a:p>
                <a:pPr marL="0" indent="0">
                  <a:buNone/>
                </a:pPr>
                <a:endParaRPr lang="it-IT" sz="2400" dirty="0"/>
              </a:p>
              <a:p>
                <a:r>
                  <a:rPr lang="it-IT" sz="2400" dirty="0"/>
                  <a:t>Solo in pz con PaO2/FiO2&lt;200 non in quelli con PaO2/FiO2&gt;200, elevato TV è «solo» segno della gravità della patologia e non causa del peggiore </a:t>
                </a:r>
                <a:r>
                  <a:rPr lang="it-IT" sz="2400" dirty="0" err="1"/>
                  <a:t>outcome</a:t>
                </a:r>
                <a:r>
                  <a:rPr lang="it-IT" sz="2400" dirty="0"/>
                  <a:t>?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Non vi è correlazione tra </a:t>
                </a:r>
                <a14:m>
                  <m:oMath xmlns:m="http://schemas.openxmlformats.org/officeDocument/2006/math">
                    <m: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/>
                  <a:t>Pes e </a:t>
                </a:r>
                <a:r>
                  <a:rPr lang="it-IT" sz="2400" dirty="0" err="1"/>
                  <a:t>Vte</a:t>
                </a:r>
                <a:r>
                  <a:rPr lang="it-IT" sz="2400" dirty="0"/>
                  <a:t> ma a 24h i soggetti con NIV </a:t>
                </a:r>
                <a:r>
                  <a:rPr lang="it-IT" sz="2400" dirty="0" err="1"/>
                  <a:t>failure</a:t>
                </a:r>
                <a:r>
                  <a:rPr lang="it-IT" sz="2400" dirty="0"/>
                  <a:t> presentano </a:t>
                </a:r>
                <a:r>
                  <a:rPr lang="it-IT" sz="2400" dirty="0" err="1"/>
                  <a:t>Vte</a:t>
                </a:r>
                <a:r>
                  <a:rPr lang="it-IT" sz="2400" dirty="0"/>
                  <a:t>&gt;9,5ml/</a:t>
                </a:r>
                <a:r>
                  <a:rPr lang="it-IT" sz="2400" dirty="0" err="1"/>
                  <a:t>kgPBW</a:t>
                </a:r>
                <a:r>
                  <a:rPr lang="it-IT" sz="2400" dirty="0"/>
                  <a:t>  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15F0884-7BB2-1346-AFF8-D4C7104D0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02D922-5A6F-5946-BCB8-BD45F72C7CFD}"/>
              </a:ext>
            </a:extLst>
          </p:cNvPr>
          <p:cNvSpPr txBox="1"/>
          <p:nvPr/>
        </p:nvSpPr>
        <p:spPr>
          <a:xfrm>
            <a:off x="6846692" y="2480541"/>
            <a:ext cx="385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070C0"/>
                </a:solidFill>
              </a:rPr>
              <a:t>Carteaux</a:t>
            </a:r>
            <a:r>
              <a:rPr lang="it-IT" i="1" dirty="0">
                <a:solidFill>
                  <a:srgbClr val="0070C0"/>
                </a:solidFill>
              </a:rPr>
              <a:t> G </a:t>
            </a:r>
            <a:r>
              <a:rPr lang="it-IT" i="1" dirty="0" err="1">
                <a:solidFill>
                  <a:srgbClr val="0070C0"/>
                </a:solidFill>
              </a:rPr>
              <a:t>Crit</a:t>
            </a:r>
            <a:r>
              <a:rPr lang="it-IT" i="1" dirty="0">
                <a:solidFill>
                  <a:srgbClr val="0070C0"/>
                </a:solidFill>
              </a:rPr>
              <a:t> Care </a:t>
            </a:r>
            <a:r>
              <a:rPr lang="it-IT" i="1" dirty="0" err="1">
                <a:solidFill>
                  <a:srgbClr val="0070C0"/>
                </a:solidFill>
              </a:rPr>
              <a:t>Med</a:t>
            </a:r>
            <a:r>
              <a:rPr lang="it-IT" i="1" dirty="0">
                <a:solidFill>
                  <a:srgbClr val="0070C0"/>
                </a:solidFill>
              </a:rPr>
              <a:t> 2016; 44:282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16AF0E-A031-2546-ACF3-F29683DC6AB4}"/>
              </a:ext>
            </a:extLst>
          </p:cNvPr>
          <p:cNvSpPr txBox="1"/>
          <p:nvPr/>
        </p:nvSpPr>
        <p:spPr>
          <a:xfrm>
            <a:off x="6749877" y="3840497"/>
            <a:ext cx="512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070C0"/>
                </a:solidFill>
              </a:rPr>
              <a:t>Biswas</a:t>
            </a:r>
            <a:r>
              <a:rPr lang="it-IT" i="1" dirty="0">
                <a:solidFill>
                  <a:srgbClr val="0070C0"/>
                </a:solidFill>
              </a:rPr>
              <a:t> A. Lancet </a:t>
            </a:r>
            <a:r>
              <a:rPr lang="it-IT" i="1" dirty="0" err="1">
                <a:solidFill>
                  <a:srgbClr val="0070C0"/>
                </a:solidFill>
              </a:rPr>
              <a:t>Respiratory</a:t>
            </a:r>
            <a:r>
              <a:rPr lang="it-IT" i="1" dirty="0">
                <a:solidFill>
                  <a:srgbClr val="0070C0"/>
                </a:solidFill>
              </a:rPr>
              <a:t> Medicine 2016 (4): e51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FF1E72-5A20-F04E-BB12-B2B082C14128}"/>
              </a:ext>
            </a:extLst>
          </p:cNvPr>
          <p:cNvSpPr txBox="1"/>
          <p:nvPr/>
        </p:nvSpPr>
        <p:spPr>
          <a:xfrm>
            <a:off x="6702227" y="5112347"/>
            <a:ext cx="548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70C0"/>
                </a:solidFill>
              </a:rPr>
              <a:t>Tonelli </a:t>
            </a:r>
            <a:r>
              <a:rPr lang="it-IT" i="1" dirty="0" err="1">
                <a:solidFill>
                  <a:srgbClr val="0070C0"/>
                </a:solidFill>
              </a:rPr>
              <a:t>R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at</a:t>
            </a:r>
            <a:r>
              <a:rPr lang="it-IT" i="1" dirty="0">
                <a:solidFill>
                  <a:srgbClr val="0070C0"/>
                </a:solidFill>
              </a:rPr>
              <a:t> al </a:t>
            </a:r>
            <a:r>
              <a:rPr lang="it-IT" i="1" dirty="0" err="1">
                <a:solidFill>
                  <a:srgbClr val="0070C0"/>
                </a:solidFill>
              </a:rPr>
              <a:t>Am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J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Resp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Crit</a:t>
            </a:r>
            <a:r>
              <a:rPr lang="it-IT" i="1" dirty="0">
                <a:solidFill>
                  <a:srgbClr val="0070C0"/>
                </a:solidFill>
              </a:rPr>
              <a:t> Care </a:t>
            </a:r>
            <a:r>
              <a:rPr lang="it-IT" i="1" dirty="0" err="1">
                <a:solidFill>
                  <a:srgbClr val="0070C0"/>
                </a:solidFill>
              </a:rPr>
              <a:t>Med</a:t>
            </a:r>
            <a:r>
              <a:rPr lang="it-IT" i="1" dirty="0">
                <a:solidFill>
                  <a:srgbClr val="0070C0"/>
                </a:solidFill>
              </a:rPr>
              <a:t> 2020; 202(4): 558</a:t>
            </a:r>
          </a:p>
        </p:txBody>
      </p:sp>
    </p:spTree>
    <p:extLst>
      <p:ext uri="{BB962C8B-B14F-4D97-AF65-F5344CB8AC3E}">
        <p14:creationId xmlns:p14="http://schemas.microsoft.com/office/powerpoint/2010/main" val="3448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"/>
    </mc:Choice>
    <mc:Fallback xmlns="">
      <p:transition spd="slow" advTm="202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24432-0A6C-114E-A27F-2F5EC1FD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7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latin typeface="+mn-lt"/>
              </a:rPr>
              <a:t>Lavoro respiratorio e palloncino esofageo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0E9DF8-3DA4-8340-B0EE-B23F3B022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1225"/>
            <a:ext cx="10515600" cy="3191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/>
              <a:t>Misura le pressioni esofagea (pleurica) e gastrica derivando variabili indici di lavoro respiratorio</a:t>
            </a:r>
          </a:p>
          <a:p>
            <a:pPr marL="0" indent="0">
              <a:buNone/>
            </a:pPr>
            <a:r>
              <a:rPr lang="it-IT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FBEEAFA-D9C7-6E4B-A1C7-4CA7E6DF0B42}"/>
                  </a:ext>
                </a:extLst>
              </p:cNvPr>
              <p:cNvSpPr txBox="1"/>
              <p:nvPr/>
            </p:nvSpPr>
            <p:spPr>
              <a:xfrm>
                <a:off x="838200" y="2603785"/>
                <a:ext cx="10515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Pes</m:t>
                    </m:r>
                  </m:oMath>
                </a14:m>
                <a:r>
                  <a:rPr lang="it-IT" sz="2400" dirty="0"/>
                  <a:t> che si riduce significativamente entro 2 ore dall’introduzione della NIV in soggetto con Insufficienza Respiratoria Acuta </a:t>
                </a:r>
                <a:r>
                  <a:rPr lang="it-IT" sz="2400" dirty="0" err="1"/>
                  <a:t>Ipossiemica</a:t>
                </a:r>
                <a:r>
                  <a:rPr lang="it-IT" sz="2400" dirty="0"/>
                  <a:t> è accurato </a:t>
                </a:r>
                <a:r>
                  <a:rPr lang="it-IT" sz="2400" dirty="0" err="1"/>
                  <a:t>predittore</a:t>
                </a:r>
                <a:r>
                  <a:rPr lang="it-IT" sz="2400" dirty="0"/>
                  <a:t> di </a:t>
                </a:r>
                <a:r>
                  <a:rPr lang="it-IT" sz="2400" dirty="0" err="1"/>
                  <a:t>outcome</a:t>
                </a:r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FBEEAFA-D9C7-6E4B-A1C7-4CA7E6DF0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03785"/>
                <a:ext cx="10515600" cy="1200329"/>
              </a:xfrm>
              <a:prstGeom prst="rect">
                <a:avLst/>
              </a:prstGeom>
              <a:blipFill>
                <a:blip r:embed="rId3"/>
                <a:stretch>
                  <a:fillRect l="-965"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C28BA9-FE7E-C34F-909B-479E3C16AAE7}"/>
              </a:ext>
            </a:extLst>
          </p:cNvPr>
          <p:cNvSpPr txBox="1"/>
          <p:nvPr/>
        </p:nvSpPr>
        <p:spPr>
          <a:xfrm>
            <a:off x="6600572" y="6447851"/>
            <a:ext cx="548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Tonelli </a:t>
            </a:r>
            <a:r>
              <a:rPr lang="it-IT" dirty="0" err="1"/>
              <a:t>R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al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Resp</a:t>
            </a:r>
            <a:r>
              <a:rPr lang="it-IT" dirty="0"/>
              <a:t> </a:t>
            </a:r>
            <a:r>
              <a:rPr lang="it-IT" dirty="0" err="1"/>
              <a:t>Crit</a:t>
            </a:r>
            <a:r>
              <a:rPr lang="it-IT" dirty="0"/>
              <a:t> Care </a:t>
            </a:r>
            <a:r>
              <a:rPr lang="it-IT" dirty="0" err="1"/>
              <a:t>Med</a:t>
            </a:r>
            <a:r>
              <a:rPr lang="it-IT" dirty="0"/>
              <a:t> 2020; 202(4): 558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6967ED-3720-B548-8498-905D05D87615}"/>
              </a:ext>
            </a:extLst>
          </p:cNvPr>
          <p:cNvSpPr txBox="1"/>
          <p:nvPr/>
        </p:nvSpPr>
        <p:spPr>
          <a:xfrm>
            <a:off x="7142205" y="1514677"/>
            <a:ext cx="455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Vivier</a:t>
            </a:r>
            <a:r>
              <a:rPr lang="it-IT" dirty="0"/>
              <a:t> E et al. Intensive Care </a:t>
            </a:r>
            <a:r>
              <a:rPr lang="it-IT" dirty="0" err="1"/>
              <a:t>Med</a:t>
            </a:r>
            <a:r>
              <a:rPr lang="it-IT" dirty="0"/>
              <a:t> 2012; 38:796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C0D4D2-6AD1-7242-9DF0-5724C76D6962}"/>
                  </a:ext>
                </a:extLst>
              </p:cNvPr>
              <p:cNvSpPr txBox="1"/>
              <p:nvPr/>
            </p:nvSpPr>
            <p:spPr>
              <a:xfrm>
                <a:off x="838200" y="1982539"/>
                <a:ext cx="1011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Pes</m:t>
                    </m:r>
                  </m:oMath>
                </a14:m>
                <a:r>
                  <a:rPr lang="it-IT" sz="2400" dirty="0"/>
                  <a:t> è il </a:t>
                </a:r>
                <a:r>
                  <a:rPr lang="it-IT" sz="2400" dirty="0" err="1"/>
                  <a:t>gold</a:t>
                </a:r>
                <a:r>
                  <a:rPr lang="it-IT" sz="2400" dirty="0"/>
                  <a:t> standard per la stima dello sforzo respiratorio «</a:t>
                </a:r>
                <a:r>
                  <a:rPr lang="it-IT" sz="2400" dirty="0" err="1"/>
                  <a:t>respiratory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effort</a:t>
                </a:r>
                <a:r>
                  <a:rPr lang="it-IT" sz="2400" dirty="0"/>
                  <a:t>»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C0D4D2-6AD1-7242-9DF0-5724C76D6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82539"/>
                <a:ext cx="10111101" cy="461665"/>
              </a:xfrm>
              <a:prstGeom prst="rect">
                <a:avLst/>
              </a:prstGeom>
              <a:blipFill>
                <a:blip r:embed="rId4"/>
                <a:stretch>
                  <a:fillRect l="-25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6D4EE14C-0FF5-B10E-26D5-4BB1612EA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24" y="3443288"/>
            <a:ext cx="4179401" cy="30188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B6D59FB-E05C-4F72-4BAD-B015CA162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844290"/>
            <a:ext cx="4419600" cy="30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1"/>
    </mc:Choice>
    <mc:Fallback xmlns="">
      <p:transition spd="slow" advTm="3050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24432-0A6C-114E-A27F-2F5EC1FD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Lavoro respiratorio e palloncino esofageo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B454A7-E991-CD47-A388-76E5B8275128}"/>
              </a:ext>
            </a:extLst>
          </p:cNvPr>
          <p:cNvSpPr txBox="1"/>
          <p:nvPr/>
        </p:nvSpPr>
        <p:spPr>
          <a:xfrm>
            <a:off x="1828170" y="2166753"/>
            <a:ext cx="35582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/>
              <a:t>Tobin et al. Ann Intensive Care 2020; 10:78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74B775F-7BDE-025F-4ECC-E28EF159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12" y="1196466"/>
            <a:ext cx="6523488" cy="485163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C48CC8D-9F86-6C33-980B-88B742B4D976}"/>
              </a:ext>
            </a:extLst>
          </p:cNvPr>
          <p:cNvSpPr txBox="1"/>
          <p:nvPr/>
        </p:nvSpPr>
        <p:spPr>
          <a:xfrm>
            <a:off x="8242172" y="6479346"/>
            <a:ext cx="38758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err="1">
                <a:solidFill>
                  <a:srgbClr val="0070C0"/>
                </a:solidFill>
              </a:rPr>
              <a:t>Akoumianaki</a:t>
            </a:r>
            <a:r>
              <a:rPr lang="en-US" sz="1500" i="1" dirty="0">
                <a:solidFill>
                  <a:srgbClr val="0070C0"/>
                </a:solidFill>
              </a:rPr>
              <a:t> E et al. AJRCCM 2014;189(5): 520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B7755E-23A0-0C42-92FE-0F12784E4E5A}"/>
              </a:ext>
            </a:extLst>
          </p:cNvPr>
          <p:cNvSpPr txBox="1"/>
          <p:nvPr/>
        </p:nvSpPr>
        <p:spPr>
          <a:xfrm>
            <a:off x="83275" y="1131260"/>
            <a:ext cx="5846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Inserzione tecnicamente impegnativa</a:t>
            </a:r>
          </a:p>
          <a:p>
            <a:r>
              <a:rPr lang="it-IT" sz="2000" dirty="0"/>
              <a:t>Produce </a:t>
            </a:r>
            <a:r>
              <a:rPr lang="it-IT" sz="2000" dirty="0" err="1"/>
              <a:t>discomfort</a:t>
            </a:r>
            <a:endParaRPr lang="it-IT" sz="2000" dirty="0"/>
          </a:p>
          <a:p>
            <a:r>
              <a:rPr lang="it-IT" sz="2000" dirty="0"/>
              <a:t>Interpretazione delle tracce è complicata</a:t>
            </a:r>
          </a:p>
          <a:p>
            <a:endParaRPr lang="it-IT" sz="2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A588FF-9286-F69D-7994-E23BC397611C}"/>
              </a:ext>
            </a:extLst>
          </p:cNvPr>
          <p:cNvSpPr txBox="1"/>
          <p:nvPr/>
        </p:nvSpPr>
        <p:spPr>
          <a:xfrm>
            <a:off x="74023" y="5226944"/>
            <a:ext cx="5007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Proposta calibrazione nel pz sedato e intubato in modalità controllata ed assistita </a:t>
            </a:r>
          </a:p>
          <a:p>
            <a:endParaRPr lang="it-IT" dirty="0"/>
          </a:p>
          <a:p>
            <a:r>
              <a:rPr lang="it-IT" dirty="0"/>
              <a:t>Calibrazione non è possibile durante NIRS e valori riportati perdono di validità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7C67260-07E3-BBA3-81C2-D8CAD5C10E3C}"/>
              </a:ext>
            </a:extLst>
          </p:cNvPr>
          <p:cNvGrpSpPr/>
          <p:nvPr/>
        </p:nvGrpSpPr>
        <p:grpSpPr>
          <a:xfrm>
            <a:off x="74023" y="2777194"/>
            <a:ext cx="6126480" cy="2708434"/>
            <a:chOff x="74023" y="2502871"/>
            <a:chExt cx="6126480" cy="2708434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B0FFE32-68AE-1332-A709-84B5442C7A46}"/>
                </a:ext>
              </a:extLst>
            </p:cNvPr>
            <p:cNvSpPr txBox="1"/>
            <p:nvPr/>
          </p:nvSpPr>
          <p:spPr>
            <a:xfrm>
              <a:off x="74023" y="2502871"/>
              <a:ext cx="612648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effectLst/>
                </a:rPr>
                <a:t>Affidabilità valori assoluti della pressione esofagea riflesso dei valori assoluti pressione pleurica  è controversa </a:t>
              </a:r>
            </a:p>
            <a:p>
              <a:r>
                <a:rPr lang="it-IT" dirty="0"/>
                <a:t>Valori assoluti pressione esofagea influenzati da:</a:t>
              </a:r>
            </a:p>
            <a:p>
              <a:endParaRPr lang="it-IT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effectLst/>
                </a:rPr>
                <a:t>Proprietà </a:t>
              </a:r>
              <a:r>
                <a:rPr lang="it-IT" sz="1600" dirty="0" err="1">
                  <a:effectLst/>
                </a:rPr>
                <a:t>mecc</a:t>
              </a:r>
              <a:r>
                <a:rPr lang="it-IT" sz="1600" dirty="0"/>
                <a:t>.</a:t>
              </a:r>
              <a:r>
                <a:rPr lang="it-IT" sz="1600" dirty="0">
                  <a:effectLst/>
                </a:rPr>
                <a:t> </a:t>
              </a:r>
              <a:r>
                <a:rPr lang="it-IT" sz="1600" dirty="0" err="1">
                  <a:effectLst/>
                </a:rPr>
                <a:t>sist</a:t>
              </a:r>
              <a:r>
                <a:rPr lang="it-IT" sz="1600" dirty="0">
                  <a:effectLst/>
                </a:rPr>
                <a:t> </a:t>
              </a:r>
              <a:r>
                <a:rPr lang="it-IT" sz="1600" dirty="0" err="1">
                  <a:effectLst/>
                </a:rPr>
                <a:t>resp</a:t>
              </a:r>
              <a:endParaRPr lang="it-IT" sz="1600" dirty="0">
                <a:effectLst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/>
                <a:t>Volumi polmonari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effectLst/>
                </a:rPr>
                <a:t>Peso del mediastino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/>
                <a:t>Pressione addominale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effectLst/>
                </a:rPr>
                <a:t>Posizione del corpo</a:t>
              </a:r>
            </a:p>
            <a:p>
              <a:endParaRPr lang="it-IT" dirty="0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6E4C0F1-5C31-5218-568F-6E4DB40C6C1F}"/>
                </a:ext>
              </a:extLst>
            </p:cNvPr>
            <p:cNvSpPr txBox="1"/>
            <p:nvPr/>
          </p:nvSpPr>
          <p:spPr>
            <a:xfrm>
              <a:off x="2691020" y="3615864"/>
              <a:ext cx="3404979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latin typeface="Times"/>
                </a:rPr>
                <a:t>Reazione parete esofagea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effectLst/>
                  <a:latin typeface="Times"/>
                </a:rPr>
                <a:t>Ritorno elastico 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effectLst/>
                  <a:latin typeface="Times"/>
                </a:rPr>
                <a:t>Distribuzione e asimmetria patologia polmonare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dirty="0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ED92BCD-8EB9-D97A-79A8-9F83F9D7B119}"/>
              </a:ext>
            </a:extLst>
          </p:cNvPr>
          <p:cNvSpPr txBox="1"/>
          <p:nvPr/>
        </p:nvSpPr>
        <p:spPr>
          <a:xfrm>
            <a:off x="3006294" y="6518714"/>
            <a:ext cx="4379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Cammarota G et al. 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Anesthesiology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2023; 138:317–34</a:t>
            </a: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8"/>
    </mc:Choice>
    <mc:Fallback xmlns="">
      <p:transition spd="slow" advTm="1619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5FDCA4-5723-1459-4BEE-55FF17465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62" y="2820108"/>
            <a:ext cx="8544806" cy="2639236"/>
          </a:xfrm>
        </p:spPr>
        <p:txBody>
          <a:bodyPr>
            <a:normAutofit fontScale="92500"/>
          </a:bodyPr>
          <a:lstStyle/>
          <a:p>
            <a:r>
              <a:rPr lang="it-IT" dirty="0"/>
              <a:t>Sviluppo di modelli predittivi capaci di integrare dati clinici </a:t>
            </a:r>
          </a:p>
          <a:p>
            <a:pPr marL="457200" lvl="1" indent="0">
              <a:buNone/>
            </a:pPr>
            <a:r>
              <a:rPr lang="it-IT" dirty="0"/>
              <a:t>✤di grandi dimensioni </a:t>
            </a:r>
          </a:p>
          <a:p>
            <a:pPr marL="457200" lvl="1" indent="0">
              <a:buNone/>
            </a:pPr>
            <a:r>
              <a:rPr lang="it-IT" dirty="0"/>
              <a:t>✤ dinamici</a:t>
            </a:r>
          </a:p>
          <a:p>
            <a:pPr marL="0" indent="0">
              <a:buNone/>
            </a:pPr>
            <a:r>
              <a:rPr lang="it-IT" dirty="0"/>
              <a:t>Metanalisi: modelli predittivi in 14 studi AUC 0,84= moderata capacità di discriminazione MA estrema eterogeneità tra gli studi, elevato rischio di </a:t>
            </a:r>
            <a:r>
              <a:rPr lang="it-IT" dirty="0" err="1"/>
              <a:t>bias</a:t>
            </a:r>
            <a:r>
              <a:rPr lang="it-IT" dirty="0"/>
              <a:t> (utilizzando PROBAST AI)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3B185F6-7F13-AB1E-B4EB-42610511E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73" y="-8447"/>
            <a:ext cx="5695569" cy="25092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2EB426-7773-6607-3A10-28C9F714A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76" y="5626078"/>
            <a:ext cx="7772400" cy="6977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5EF89E-8D92-7202-37AB-589B642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651" y="1961892"/>
            <a:ext cx="2999787" cy="436193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E03BB1-EC44-0191-2FF6-7E958D4BD12E}"/>
              </a:ext>
            </a:extLst>
          </p:cNvPr>
          <p:cNvSpPr txBox="1"/>
          <p:nvPr/>
        </p:nvSpPr>
        <p:spPr>
          <a:xfrm>
            <a:off x="5902888" y="5358045"/>
            <a:ext cx="197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Grado di evidenza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4BE447-F634-EEA7-ED2B-CD2061FDF22D}"/>
              </a:ext>
            </a:extLst>
          </p:cNvPr>
          <p:cNvSpPr txBox="1"/>
          <p:nvPr/>
        </p:nvSpPr>
        <p:spPr>
          <a:xfrm>
            <a:off x="8812917" y="6544351"/>
            <a:ext cx="33720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err="1">
                <a:solidFill>
                  <a:srgbClr val="0070C0"/>
                </a:solidFill>
              </a:rPr>
              <a:t>Akgun</a:t>
            </a:r>
            <a:r>
              <a:rPr lang="it-IT" sz="1500" i="1" dirty="0">
                <a:solidFill>
                  <a:srgbClr val="0070C0"/>
                </a:solidFill>
              </a:rPr>
              <a:t> KB  Front. </a:t>
            </a:r>
            <a:r>
              <a:rPr lang="it-IT" sz="1500" i="1" dirty="0" err="1">
                <a:solidFill>
                  <a:srgbClr val="0070C0"/>
                </a:solidFill>
              </a:rPr>
              <a:t>Med</a:t>
            </a:r>
            <a:r>
              <a:rPr lang="it-IT" sz="1500" i="1" dirty="0">
                <a:solidFill>
                  <a:srgbClr val="0070C0"/>
                </a:solidFill>
              </a:rPr>
              <a:t> 2026; 13:1775670 </a:t>
            </a:r>
          </a:p>
        </p:txBody>
      </p:sp>
    </p:spTree>
    <p:extLst>
      <p:ext uri="{BB962C8B-B14F-4D97-AF65-F5344CB8AC3E}">
        <p14:creationId xmlns:p14="http://schemas.microsoft.com/office/powerpoint/2010/main" val="3919061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9D6FF-7247-21DC-53F5-BE27902F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F3869-3DD7-5B45-A377-DF8911812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23" y="2193925"/>
            <a:ext cx="10515600" cy="13255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sz="8000" b="1" dirty="0">
                <a:solidFill>
                  <a:srgbClr val="FF0000"/>
                </a:solidFill>
              </a:rPr>
              <a:t>… concludendo</a:t>
            </a:r>
          </a:p>
        </p:txBody>
      </p:sp>
    </p:spTree>
    <p:extLst>
      <p:ext uri="{BB962C8B-B14F-4D97-AF65-F5344CB8AC3E}">
        <p14:creationId xmlns:p14="http://schemas.microsoft.com/office/powerpoint/2010/main" val="3698797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0EC785-C3D5-C0B2-9919-6BE7449C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76" y="-5410"/>
            <a:ext cx="9379708" cy="65774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D8B1B4-1C1C-4947-6D11-B75488C6EBB2}"/>
              </a:ext>
            </a:extLst>
          </p:cNvPr>
          <p:cNvSpPr txBox="1"/>
          <p:nvPr/>
        </p:nvSpPr>
        <p:spPr>
          <a:xfrm>
            <a:off x="9453017" y="6507513"/>
            <a:ext cx="27168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Perez Critical Care (2025) 29:147</a:t>
            </a:r>
          </a:p>
          <a:p>
            <a:endParaRPr lang="it-IT" sz="1500" i="1" dirty="0">
              <a:solidFill>
                <a:srgbClr val="0070C0"/>
              </a:solidFill>
            </a:endParaRPr>
          </a:p>
          <a:p>
            <a:endParaRPr lang="it-IT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6C414-5D00-75AC-0101-F260E8E2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NIV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8817A1-C15D-B5FE-EF0B-EC6E66EFC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635" y="130630"/>
            <a:ext cx="6401509" cy="46373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8583011-612F-9215-503C-B386717C2E37}"/>
              </a:ext>
            </a:extLst>
          </p:cNvPr>
          <p:cNvSpPr txBox="1"/>
          <p:nvPr/>
        </p:nvSpPr>
        <p:spPr>
          <a:xfrm>
            <a:off x="9323973" y="4037556"/>
            <a:ext cx="2867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i="1" dirty="0" err="1">
                <a:solidFill>
                  <a:srgbClr val="0070C0"/>
                </a:solidFill>
              </a:rPr>
              <a:t>Criner</a:t>
            </a:r>
            <a:r>
              <a:rPr lang="it-IT" sz="1350" i="1" dirty="0">
                <a:solidFill>
                  <a:srgbClr val="0070C0"/>
                </a:solidFill>
              </a:rPr>
              <a:t>  GJ et al ERJ 2024; 64: 2400396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1A62BC-3458-DA66-B850-1DBA4F0714A0}"/>
              </a:ext>
            </a:extLst>
          </p:cNvPr>
          <p:cNvSpPr txBox="1"/>
          <p:nvPr/>
        </p:nvSpPr>
        <p:spPr>
          <a:xfrm>
            <a:off x="89385" y="4586086"/>
            <a:ext cx="120132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it-IT" sz="2200" b="1" dirty="0">
                <a:solidFill>
                  <a:srgbClr val="FF0000"/>
                </a:solidFill>
              </a:rPr>
              <a:t>COPD exacerbation: </a:t>
            </a:r>
            <a:endParaRPr lang="en-US" altLang="it-IT" sz="22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it-IT" altLang="it-IT" dirty="0"/>
              <a:t>«</a:t>
            </a:r>
            <a:r>
              <a:rPr lang="it-IT" altLang="it-IT" b="1" dirty="0" err="1"/>
              <a:t>We</a:t>
            </a:r>
            <a:r>
              <a:rPr lang="it-IT" altLang="it-IT" b="1" dirty="0"/>
              <a:t> </a:t>
            </a:r>
            <a:r>
              <a:rPr lang="it-IT" altLang="it-IT" b="1" dirty="0" err="1"/>
              <a:t>recommend</a:t>
            </a:r>
            <a:r>
              <a:rPr lang="it-IT" altLang="it-IT" b="1" dirty="0"/>
              <a:t> </a:t>
            </a:r>
            <a:r>
              <a:rPr lang="it-IT" altLang="it-IT" b="1" dirty="0" err="1"/>
              <a:t>bilevel</a:t>
            </a:r>
            <a:r>
              <a:rPr lang="it-IT" altLang="it-IT" b="1" dirty="0"/>
              <a:t> NIV </a:t>
            </a:r>
            <a:r>
              <a:rPr lang="it-IT" altLang="it-IT" dirty="0"/>
              <a:t>for </a:t>
            </a:r>
            <a:r>
              <a:rPr lang="it-IT" altLang="it-IT" dirty="0" err="1"/>
              <a:t>patients</a:t>
            </a:r>
            <a:r>
              <a:rPr lang="it-IT" altLang="it-IT" dirty="0"/>
              <a:t> with ARF </a:t>
            </a:r>
            <a:r>
              <a:rPr lang="it-IT" altLang="it-IT" dirty="0" err="1"/>
              <a:t>leading</a:t>
            </a:r>
            <a:r>
              <a:rPr lang="it-IT" altLang="it-IT" dirty="0"/>
              <a:t> to acute or acute-on-</a:t>
            </a:r>
            <a:r>
              <a:rPr lang="it-IT" altLang="it-IT" dirty="0" err="1"/>
              <a:t>chronic</a:t>
            </a:r>
            <a:r>
              <a:rPr lang="it-IT" altLang="it-IT" dirty="0"/>
              <a:t> </a:t>
            </a:r>
            <a:r>
              <a:rPr lang="it-IT" altLang="it-IT" dirty="0" err="1"/>
              <a:t>respiratory</a:t>
            </a:r>
            <a:r>
              <a:rPr lang="it-IT" altLang="it-IT" dirty="0"/>
              <a:t> </a:t>
            </a:r>
            <a:r>
              <a:rPr lang="it-IT" altLang="it-IT" dirty="0" err="1"/>
              <a:t>acidosis</a:t>
            </a:r>
            <a:r>
              <a:rPr lang="it-IT" altLang="it-IT" dirty="0"/>
              <a:t> (pH ⩽7.35) due to COPD </a:t>
            </a:r>
            <a:r>
              <a:rPr lang="it-IT" altLang="it-IT" dirty="0" err="1"/>
              <a:t>exacerbation</a:t>
            </a:r>
            <a:r>
              <a:rPr lang="it-IT" altLang="it-IT" dirty="0"/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b="1" dirty="0"/>
              <a:t>     </a:t>
            </a:r>
            <a:r>
              <a:rPr lang="it-IT" altLang="it-IT" sz="2000" b="1" dirty="0"/>
              <a:t>(Strong </a:t>
            </a:r>
            <a:r>
              <a:rPr lang="it-IT" altLang="it-IT" sz="2000" b="1" dirty="0" err="1"/>
              <a:t>recommendation</a:t>
            </a:r>
            <a:r>
              <a:rPr lang="it-IT" altLang="it-IT" sz="2000" b="1" dirty="0"/>
              <a:t>, high </a:t>
            </a:r>
            <a:r>
              <a:rPr lang="it-IT" altLang="it-IT" sz="2000" b="1" dirty="0" err="1"/>
              <a:t>certainty</a:t>
            </a:r>
            <a:r>
              <a:rPr lang="it-IT" altLang="it-IT" sz="2000" b="1" dirty="0"/>
              <a:t> of </a:t>
            </a:r>
            <a:r>
              <a:rPr lang="it-IT" altLang="it-IT" sz="2000" b="1" dirty="0" err="1"/>
              <a:t>evidence</a:t>
            </a:r>
            <a:r>
              <a:rPr lang="it-IT" altLang="it-IT" sz="2000" b="1" dirty="0"/>
              <a:t>.)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it-IT" altLang="it-IT" dirty="0" err="1"/>
              <a:t>We</a:t>
            </a:r>
            <a:r>
              <a:rPr lang="it-IT" altLang="it-IT" dirty="0"/>
              <a:t> </a:t>
            </a:r>
            <a:r>
              <a:rPr lang="it-IT" altLang="it-IT" dirty="0" err="1"/>
              <a:t>recommend</a:t>
            </a:r>
            <a:r>
              <a:rPr lang="it-IT" altLang="it-IT" dirty="0"/>
              <a:t> a trial of </a:t>
            </a:r>
            <a:r>
              <a:rPr lang="it-IT" altLang="it-IT" dirty="0" err="1"/>
              <a:t>bilevel</a:t>
            </a:r>
            <a:r>
              <a:rPr lang="it-IT" altLang="it-IT" dirty="0"/>
              <a:t> NIV in </a:t>
            </a:r>
            <a:r>
              <a:rPr lang="it-IT" altLang="it-IT" dirty="0" err="1"/>
              <a:t>patients</a:t>
            </a:r>
            <a:r>
              <a:rPr lang="it-IT" altLang="it-IT" dirty="0"/>
              <a:t> </a:t>
            </a:r>
            <a:r>
              <a:rPr lang="it-IT" altLang="it-IT" dirty="0" err="1"/>
              <a:t>considered</a:t>
            </a:r>
            <a:r>
              <a:rPr lang="it-IT" altLang="it-IT" dirty="0"/>
              <a:t> to </a:t>
            </a:r>
            <a:r>
              <a:rPr lang="it-IT" altLang="it-IT" dirty="0" err="1"/>
              <a:t>require</a:t>
            </a:r>
            <a:r>
              <a:rPr lang="it-IT" altLang="it-IT" dirty="0"/>
              <a:t> </a:t>
            </a:r>
            <a:r>
              <a:rPr lang="it-IT" altLang="it-IT" dirty="0" err="1"/>
              <a:t>endotracheal</a:t>
            </a:r>
            <a:r>
              <a:rPr lang="it-IT" altLang="it-IT" dirty="0"/>
              <a:t> </a:t>
            </a:r>
            <a:r>
              <a:rPr lang="it-IT" altLang="it-IT" dirty="0" err="1"/>
              <a:t>intubation</a:t>
            </a:r>
            <a:r>
              <a:rPr lang="it-IT" altLang="it-IT" dirty="0"/>
              <a:t> and </a:t>
            </a:r>
            <a:r>
              <a:rPr lang="it-IT" altLang="it-IT" dirty="0" err="1"/>
              <a:t>mechanical</a:t>
            </a:r>
            <a:r>
              <a:rPr lang="it-IT" altLang="it-IT" dirty="0"/>
              <a:t> </a:t>
            </a:r>
            <a:r>
              <a:rPr lang="it-IT" altLang="it-IT" dirty="0" err="1"/>
              <a:t>ventilation</a:t>
            </a:r>
            <a:r>
              <a:rPr lang="it-IT" altLang="it-IT" dirty="0"/>
              <a:t>, </a:t>
            </a:r>
            <a:r>
              <a:rPr lang="it-IT" altLang="it-IT" dirty="0" err="1"/>
              <a:t>unless</a:t>
            </a:r>
            <a:r>
              <a:rPr lang="it-IT" altLang="it-IT" dirty="0"/>
              <a:t> the </a:t>
            </a:r>
            <a:r>
              <a:rPr lang="it-IT" altLang="it-IT" dirty="0" err="1"/>
              <a:t>patient</a:t>
            </a:r>
            <a:r>
              <a:rPr lang="it-IT" altLang="it-IT" dirty="0"/>
              <a:t> </a:t>
            </a:r>
            <a:r>
              <a:rPr lang="it-IT" altLang="it-IT" dirty="0" err="1"/>
              <a:t>is</a:t>
            </a:r>
            <a:r>
              <a:rPr lang="it-IT" altLang="it-IT" dirty="0"/>
              <a:t> </a:t>
            </a:r>
            <a:r>
              <a:rPr lang="it-IT" altLang="it-IT" dirty="0" err="1"/>
              <a:t>immediately</a:t>
            </a:r>
            <a:r>
              <a:rPr lang="it-IT" altLang="it-IT" dirty="0"/>
              <a:t> </a:t>
            </a:r>
            <a:r>
              <a:rPr lang="it-IT" altLang="it-IT" dirty="0" err="1"/>
              <a:t>deteriorating</a:t>
            </a:r>
            <a:r>
              <a:rPr lang="it-IT" altLang="it-IT" dirty="0"/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b="1" dirty="0"/>
              <a:t>     </a:t>
            </a:r>
            <a:r>
              <a:rPr lang="it-IT" altLang="it-IT" sz="2000" b="1" dirty="0"/>
              <a:t>(Strong </a:t>
            </a:r>
            <a:r>
              <a:rPr lang="it-IT" altLang="it-IT" sz="2000" b="1" dirty="0" err="1"/>
              <a:t>recommendation</a:t>
            </a:r>
            <a:r>
              <a:rPr lang="it-IT" altLang="it-IT" sz="2000" b="1" dirty="0"/>
              <a:t>, moderate </a:t>
            </a:r>
            <a:r>
              <a:rPr lang="it-IT" altLang="it-IT" sz="2000" b="1" dirty="0" err="1"/>
              <a:t>certainty</a:t>
            </a:r>
            <a:r>
              <a:rPr lang="it-IT" altLang="it-IT" sz="2000" b="1" dirty="0"/>
              <a:t> of </a:t>
            </a:r>
            <a:r>
              <a:rPr lang="it-IT" altLang="it-IT" sz="2000" b="1" dirty="0" err="1"/>
              <a:t>evidence</a:t>
            </a:r>
            <a:r>
              <a:rPr lang="it-IT" altLang="it-IT" sz="2000" b="1" dirty="0"/>
              <a:t>.) </a:t>
            </a:r>
            <a:r>
              <a:rPr lang="it-IT" altLang="it-IT" b="1" dirty="0"/>
              <a:t>»</a:t>
            </a:r>
          </a:p>
          <a:p>
            <a:endParaRPr lang="it-IT" dirty="0"/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C96BB577-392A-8F20-1F5F-7FD8BD77B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6936" y="6537443"/>
            <a:ext cx="25841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500" i="1" dirty="0" err="1">
                <a:solidFill>
                  <a:srgbClr val="0070C0"/>
                </a:solidFill>
                <a:latin typeface="+mn-lt"/>
              </a:rPr>
              <a:t>Eur</a:t>
            </a:r>
            <a:r>
              <a:rPr lang="it-IT" altLang="it-IT" sz="15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altLang="it-IT" sz="1500" i="1" dirty="0" err="1">
                <a:solidFill>
                  <a:srgbClr val="0070C0"/>
                </a:solidFill>
                <a:latin typeface="+mn-lt"/>
              </a:rPr>
              <a:t>Respir</a:t>
            </a:r>
            <a:r>
              <a:rPr lang="it-IT" altLang="it-IT" sz="1500" i="1" dirty="0">
                <a:solidFill>
                  <a:srgbClr val="0070C0"/>
                </a:solidFill>
                <a:latin typeface="+mn-lt"/>
              </a:rPr>
              <a:t> J 2017; 50: 1602426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500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968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egnaposto contenuto 4">
            <a:extLst>
              <a:ext uri="{FF2B5EF4-FFF2-40B4-BE49-F238E27FC236}">
                <a16:creationId xmlns:a16="http://schemas.microsoft.com/office/drawing/2014/main" id="{0EBCF616-4B43-8A75-6FED-2E885BF65E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6813" y="85725"/>
            <a:ext cx="8064500" cy="1955800"/>
          </a:xfrm>
        </p:spPr>
      </p:pic>
      <p:sp>
        <p:nvSpPr>
          <p:cNvPr id="5124" name="CasellaDiTesto 6">
            <a:extLst>
              <a:ext uri="{FF2B5EF4-FFF2-40B4-BE49-F238E27FC236}">
                <a16:creationId xmlns:a16="http://schemas.microsoft.com/office/drawing/2014/main" id="{FE80D836-A8D5-EAC9-60C7-46B084D5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98" y="2608634"/>
            <a:ext cx="12061892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rgbClr val="FF0000"/>
                </a:solidFill>
                <a:latin typeface="+mn-lt"/>
              </a:rPr>
              <a:t>De novo ARF</a:t>
            </a:r>
            <a:r>
              <a:rPr lang="en-US" altLang="it-IT" sz="2400" dirty="0">
                <a:latin typeface="+mn-lt"/>
              </a:rPr>
              <a:t>:”</a:t>
            </a:r>
            <a:r>
              <a:rPr lang="it-IT" altLang="it-IT" sz="2400" dirty="0">
                <a:latin typeface="+mn-lt"/>
              </a:rPr>
              <a:t>Given the </a:t>
            </a:r>
            <a:r>
              <a:rPr lang="it-IT" altLang="it-IT" sz="2400" dirty="0" err="1">
                <a:latin typeface="+mn-lt"/>
              </a:rPr>
              <a:t>uncertainty</a:t>
            </a:r>
            <a:r>
              <a:rPr lang="it-IT" altLang="it-IT" sz="2400" dirty="0">
                <a:latin typeface="+mn-lt"/>
              </a:rPr>
              <a:t> of </a:t>
            </a:r>
            <a:r>
              <a:rPr lang="it-IT" altLang="it-IT" sz="2400" dirty="0" err="1">
                <a:latin typeface="+mn-lt"/>
              </a:rPr>
              <a:t>evidence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we</a:t>
            </a:r>
            <a:r>
              <a:rPr lang="it-IT" altLang="it-IT" sz="2400" dirty="0">
                <a:latin typeface="+mn-lt"/>
              </a:rPr>
              <a:t> are </a:t>
            </a:r>
            <a:r>
              <a:rPr lang="it-IT" altLang="it-IT" sz="2600" b="1" dirty="0" err="1">
                <a:latin typeface="+mn-lt"/>
              </a:rPr>
              <a:t>unable</a:t>
            </a:r>
            <a:r>
              <a:rPr lang="it-IT" altLang="it-IT" sz="2600" b="1" dirty="0">
                <a:latin typeface="+mn-lt"/>
              </a:rPr>
              <a:t> to </a:t>
            </a:r>
            <a:r>
              <a:rPr lang="it-IT" altLang="it-IT" sz="2600" b="1" dirty="0" err="1">
                <a:latin typeface="+mn-lt"/>
              </a:rPr>
              <a:t>offer</a:t>
            </a:r>
            <a:r>
              <a:rPr lang="it-IT" altLang="it-IT" sz="2600" b="1" dirty="0">
                <a:latin typeface="+mn-lt"/>
              </a:rPr>
              <a:t> a </a:t>
            </a:r>
            <a:r>
              <a:rPr lang="it-IT" altLang="it-IT" sz="2600" b="1" dirty="0" err="1">
                <a:latin typeface="+mn-lt"/>
              </a:rPr>
              <a:t>recommendation</a:t>
            </a:r>
            <a:r>
              <a:rPr lang="it-IT" altLang="it-IT" sz="2600" b="1" dirty="0">
                <a:latin typeface="+mn-lt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on the use of NIV for </a:t>
            </a:r>
            <a:r>
              <a:rPr lang="it-IT" altLang="it-IT" sz="2400">
                <a:latin typeface="+mn-lt"/>
              </a:rPr>
              <a:t>de novo ARF</a:t>
            </a:r>
            <a:r>
              <a:rPr lang="it-IT" altLang="it-IT" sz="2400" dirty="0">
                <a:latin typeface="+mn-lt"/>
              </a:rPr>
              <a:t>.»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-risk in </a:t>
            </a:r>
            <a:r>
              <a:rPr lang="it-IT" altLang="it-IT" sz="2400" dirty="0" err="1">
                <a:latin typeface="+mn-lt"/>
              </a:rPr>
              <a:t>lack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efficacy</a:t>
            </a:r>
            <a:r>
              <a:rPr lang="it-IT" altLang="it-IT" sz="2400" dirty="0">
                <a:latin typeface="+mn-lt"/>
              </a:rPr>
              <a:t> in </a:t>
            </a:r>
            <a:r>
              <a:rPr lang="it-IT" altLang="it-IT" sz="2400" dirty="0" err="1">
                <a:latin typeface="+mn-lt"/>
              </a:rPr>
              <a:t>reducing</a:t>
            </a:r>
            <a:r>
              <a:rPr lang="it-IT" altLang="it-IT" sz="2400" dirty="0">
                <a:latin typeface="+mn-lt"/>
              </a:rPr>
              <a:t> work of </a:t>
            </a:r>
            <a:r>
              <a:rPr lang="it-IT" altLang="it-IT" sz="2400" dirty="0" err="1">
                <a:latin typeface="+mn-lt"/>
              </a:rPr>
              <a:t>breathing</a:t>
            </a:r>
            <a:endParaRPr lang="it-IT" altLang="it-IT" sz="24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-high TV </a:t>
            </a:r>
            <a:r>
              <a:rPr lang="it-IT" altLang="it-IT" sz="2400" dirty="0" err="1">
                <a:latin typeface="+mn-lt"/>
              </a:rPr>
              <a:t>worsened</a:t>
            </a:r>
            <a:r>
              <a:rPr lang="it-IT" altLang="it-IT" sz="2400" dirty="0">
                <a:latin typeface="+mn-lt"/>
              </a:rPr>
              <a:t> by the </a:t>
            </a:r>
            <a:r>
              <a:rPr lang="it-IT" altLang="it-IT" sz="2400" dirty="0" err="1">
                <a:latin typeface="+mn-lt"/>
              </a:rPr>
              <a:t>highier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inspiratory</a:t>
            </a:r>
            <a:r>
              <a:rPr lang="it-IT" altLang="it-IT" sz="2400" dirty="0">
                <a:latin typeface="+mn-lt"/>
              </a:rPr>
              <a:t> demand (</a:t>
            </a:r>
            <a:r>
              <a:rPr lang="it-IT" altLang="it-IT" sz="2400" dirty="0" err="1">
                <a:latin typeface="+mn-lt"/>
              </a:rPr>
              <a:t>lung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injury</a:t>
            </a:r>
            <a:r>
              <a:rPr lang="it-IT" altLang="it-IT" sz="2400" dirty="0">
                <a:latin typeface="+mn-lt"/>
              </a:rPr>
              <a:t>?)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-high pressures </a:t>
            </a:r>
            <a:r>
              <a:rPr lang="it-IT" altLang="it-IT" sz="2400" dirty="0" err="1">
                <a:latin typeface="+mn-lt"/>
              </a:rPr>
              <a:t>required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highier</a:t>
            </a:r>
            <a:r>
              <a:rPr lang="it-IT" altLang="it-IT" sz="2400" dirty="0">
                <a:latin typeface="+mn-lt"/>
              </a:rPr>
              <a:t> leaks </a:t>
            </a:r>
            <a:r>
              <a:rPr lang="it-IT" altLang="it-IT" sz="2400" dirty="0" err="1">
                <a:latin typeface="+mn-lt"/>
              </a:rPr>
              <a:t>gastric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inflation</a:t>
            </a:r>
            <a:r>
              <a:rPr lang="it-IT" altLang="it-IT" sz="2400" dirty="0">
                <a:latin typeface="+mn-lt"/>
              </a:rPr>
              <a:t>, </a:t>
            </a:r>
            <a:r>
              <a:rPr lang="it-IT" altLang="it-IT" sz="2400" dirty="0" err="1">
                <a:latin typeface="+mn-lt"/>
              </a:rPr>
              <a:t>patient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dirty="0" err="1">
                <a:latin typeface="+mn-lt"/>
              </a:rPr>
              <a:t>intolerance</a:t>
            </a:r>
            <a:r>
              <a:rPr lang="it-IT" altLang="it-IT" sz="2400" dirty="0">
                <a:latin typeface="+mn-lt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2400" dirty="0">
              <a:latin typeface="+mn-lt"/>
            </a:endParaRPr>
          </a:p>
        </p:txBody>
      </p:sp>
      <p:sp>
        <p:nvSpPr>
          <p:cNvPr id="2" name="CasellaDiTesto 5">
            <a:extLst>
              <a:ext uri="{FF2B5EF4-FFF2-40B4-BE49-F238E27FC236}">
                <a16:creationId xmlns:a16="http://schemas.microsoft.com/office/drawing/2014/main" id="{925AA842-F920-7DCF-37CD-E9CC683E9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6936" y="6537443"/>
            <a:ext cx="25841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500" i="1" dirty="0" err="1">
                <a:solidFill>
                  <a:srgbClr val="0070C0"/>
                </a:solidFill>
                <a:latin typeface="+mn-lt"/>
              </a:rPr>
              <a:t>Eur</a:t>
            </a:r>
            <a:r>
              <a:rPr lang="it-IT" altLang="it-IT" sz="15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altLang="it-IT" sz="1500" i="1" dirty="0" err="1">
                <a:solidFill>
                  <a:srgbClr val="0070C0"/>
                </a:solidFill>
                <a:latin typeface="+mn-lt"/>
              </a:rPr>
              <a:t>Respir</a:t>
            </a:r>
            <a:r>
              <a:rPr lang="it-IT" altLang="it-IT" sz="1500" i="1" dirty="0">
                <a:solidFill>
                  <a:srgbClr val="0070C0"/>
                </a:solidFill>
                <a:latin typeface="+mn-lt"/>
              </a:rPr>
              <a:t> J 2017; 50: 1602426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500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98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8"/>
    </mc:Choice>
    <mc:Fallback xmlns="">
      <p:transition spd="slow" advTm="509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egnaposto contenuto 4">
            <a:extLst>
              <a:ext uri="{FF2B5EF4-FFF2-40B4-BE49-F238E27FC236}">
                <a16:creationId xmlns:a16="http://schemas.microsoft.com/office/drawing/2014/main" id="{0EBCF616-4B43-8A75-6FED-2E885BF65E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6813" y="85725"/>
            <a:ext cx="8064500" cy="1955800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31A28F-5BCE-C069-EECD-EBE6F6387BB5}"/>
              </a:ext>
            </a:extLst>
          </p:cNvPr>
          <p:cNvSpPr txBox="1"/>
          <p:nvPr/>
        </p:nvSpPr>
        <p:spPr>
          <a:xfrm>
            <a:off x="6215923" y="3037511"/>
            <a:ext cx="6409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Early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predictors</a:t>
            </a:r>
            <a:r>
              <a:rPr lang="it-IT" sz="2400" b="1" dirty="0">
                <a:solidFill>
                  <a:srgbClr val="FF0000"/>
                </a:solidFill>
              </a:rPr>
              <a:t> of NIV </a:t>
            </a:r>
            <a:r>
              <a:rPr lang="it-IT" sz="2400" b="1" dirty="0" err="1">
                <a:solidFill>
                  <a:srgbClr val="FF0000"/>
                </a:solidFill>
              </a:rPr>
              <a:t>failure</a:t>
            </a:r>
            <a:r>
              <a:rPr lang="it-IT" sz="2400" b="1" dirty="0">
                <a:solidFill>
                  <a:srgbClr val="FF0000"/>
                </a:solidFill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highier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severity</a:t>
            </a:r>
            <a:r>
              <a:rPr lang="it-IT" sz="2400" dirty="0">
                <a:solidFill>
                  <a:srgbClr val="FF0000"/>
                </a:solidFill>
              </a:rPr>
              <a:t> score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older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age</a:t>
            </a:r>
            <a:endParaRPr lang="it-IT" sz="2400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ARDS or pneumonia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Failure</a:t>
            </a:r>
            <a:r>
              <a:rPr lang="it-IT" sz="2400" dirty="0">
                <a:solidFill>
                  <a:srgbClr val="FF0000"/>
                </a:solidFill>
              </a:rPr>
              <a:t> to </a:t>
            </a:r>
            <a:r>
              <a:rPr lang="it-IT" sz="2400" dirty="0" err="1">
                <a:solidFill>
                  <a:srgbClr val="FF0000"/>
                </a:solidFill>
              </a:rPr>
              <a:t>improve</a:t>
            </a:r>
            <a:r>
              <a:rPr lang="it-IT" sz="2400" dirty="0">
                <a:solidFill>
                  <a:srgbClr val="FF0000"/>
                </a:solidFill>
              </a:rPr>
              <a:t> in 1h treatment</a:t>
            </a:r>
          </a:p>
        </p:txBody>
      </p:sp>
      <p:sp>
        <p:nvSpPr>
          <p:cNvPr id="5" name="CasellaDiTesto 5">
            <a:extLst>
              <a:ext uri="{FF2B5EF4-FFF2-40B4-BE49-F238E27FC236}">
                <a16:creationId xmlns:a16="http://schemas.microsoft.com/office/drawing/2014/main" id="{9777A71E-C24F-0461-4022-7108FB6E8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6936" y="6537443"/>
            <a:ext cx="25841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500" i="1" dirty="0" err="1">
                <a:solidFill>
                  <a:srgbClr val="0070C0"/>
                </a:solidFill>
                <a:latin typeface="+mn-lt"/>
              </a:rPr>
              <a:t>Eur</a:t>
            </a:r>
            <a:r>
              <a:rPr lang="it-IT" altLang="it-IT" sz="15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altLang="it-IT" sz="1500" i="1" dirty="0" err="1">
                <a:solidFill>
                  <a:srgbClr val="0070C0"/>
                </a:solidFill>
                <a:latin typeface="+mn-lt"/>
              </a:rPr>
              <a:t>Respir</a:t>
            </a:r>
            <a:r>
              <a:rPr lang="it-IT" altLang="it-IT" sz="1500" i="1" dirty="0">
                <a:solidFill>
                  <a:srgbClr val="0070C0"/>
                </a:solidFill>
                <a:latin typeface="+mn-lt"/>
              </a:rPr>
              <a:t> J 2017; 50: 1602426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5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294861-FD9C-CDBC-4B93-D323107224C9}"/>
              </a:ext>
            </a:extLst>
          </p:cNvPr>
          <p:cNvSpPr txBox="1"/>
          <p:nvPr/>
        </p:nvSpPr>
        <p:spPr>
          <a:xfrm>
            <a:off x="434715" y="2251387"/>
            <a:ext cx="55413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+mn-lt"/>
              </a:rPr>
              <a:t>But</a:t>
            </a:r>
            <a:r>
              <a:rPr lang="it-IT" altLang="it-IT" sz="1800" b="1" dirty="0">
                <a:latin typeface="+mn-lt"/>
              </a:rPr>
              <a:t> «</a:t>
            </a:r>
            <a:r>
              <a:rPr lang="it-IT" altLang="it-IT" sz="1800" dirty="0" err="1">
                <a:latin typeface="+mn-lt"/>
              </a:rPr>
              <a:t>Considering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that</a:t>
            </a:r>
            <a:r>
              <a:rPr lang="it-IT" altLang="it-IT" sz="1800" dirty="0">
                <a:latin typeface="+mn-lt"/>
              </a:rPr>
              <a:t> some studies </a:t>
            </a:r>
            <a:r>
              <a:rPr lang="it-IT" altLang="it-IT" sz="1800" dirty="0" err="1">
                <a:latin typeface="+mn-lt"/>
              </a:rPr>
              <a:t>have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identified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populations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likely</a:t>
            </a:r>
            <a:r>
              <a:rPr lang="it-IT" altLang="it-IT" sz="1800" dirty="0">
                <a:latin typeface="+mn-lt"/>
              </a:rPr>
              <a:t> to </a:t>
            </a:r>
            <a:r>
              <a:rPr lang="it-IT" altLang="it-IT" sz="1800" dirty="0" err="1">
                <a:latin typeface="+mn-lt"/>
              </a:rPr>
              <a:t>succeed</a:t>
            </a:r>
            <a:r>
              <a:rPr lang="it-IT" altLang="it-IT" sz="1800" dirty="0">
                <a:latin typeface="+mn-lt"/>
              </a:rPr>
              <a:t> with NIV, </a:t>
            </a:r>
            <a:r>
              <a:rPr lang="it-IT" altLang="it-IT" sz="2200" b="1" dirty="0">
                <a:latin typeface="+mn-lt"/>
              </a:rPr>
              <a:t>a trial of NIV </a:t>
            </a:r>
            <a:r>
              <a:rPr lang="it-IT" altLang="it-IT" sz="2200" b="1" dirty="0" err="1">
                <a:latin typeface="+mn-lt"/>
              </a:rPr>
              <a:t>might</a:t>
            </a:r>
            <a:r>
              <a:rPr lang="it-IT" altLang="it-IT" sz="2200" b="1" dirty="0">
                <a:latin typeface="+mn-lt"/>
              </a:rPr>
              <a:t> be </a:t>
            </a:r>
            <a:r>
              <a:rPr lang="it-IT" altLang="it-IT" sz="2200" b="1" dirty="0" err="1">
                <a:latin typeface="+mn-lt"/>
              </a:rPr>
              <a:t>offered</a:t>
            </a:r>
            <a:r>
              <a:rPr lang="it-IT" altLang="it-IT" sz="2200" dirty="0"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to a </a:t>
            </a:r>
            <a:r>
              <a:rPr lang="it-IT" altLang="it-IT" sz="1800" dirty="0" err="1">
                <a:latin typeface="+mn-lt"/>
              </a:rPr>
              <a:t>patient</a:t>
            </a:r>
            <a:r>
              <a:rPr lang="it-IT" altLang="it-IT" sz="1800" dirty="0">
                <a:latin typeface="+mn-lt"/>
              </a:rPr>
              <a:t> with </a:t>
            </a:r>
            <a:r>
              <a:rPr lang="it-IT" altLang="it-IT" sz="1800" dirty="0" err="1">
                <a:latin typeface="+mn-lt"/>
              </a:rPr>
              <a:t>hypoxaemic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respiratory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failure</a:t>
            </a:r>
            <a:r>
              <a:rPr lang="it-IT" altLang="it-IT" sz="1800" dirty="0">
                <a:latin typeface="+mn-lt"/>
              </a:rPr>
              <a:t>, CAP or </a:t>
            </a:r>
            <a:r>
              <a:rPr lang="it-IT" altLang="it-IT" sz="1800" dirty="0" err="1">
                <a:latin typeface="+mn-lt"/>
              </a:rPr>
              <a:t>early</a:t>
            </a:r>
            <a:r>
              <a:rPr lang="it-IT" altLang="it-IT" sz="1800" dirty="0">
                <a:latin typeface="+mn-lt"/>
              </a:rPr>
              <a:t> ARDS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+mn-lt"/>
              </a:rPr>
              <a:t>if</a:t>
            </a:r>
            <a:r>
              <a:rPr lang="it-IT" altLang="it-IT" sz="1800" dirty="0">
                <a:latin typeface="+mn-lt"/>
              </a:rPr>
              <a:t>: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dirty="0" err="1">
                <a:latin typeface="+mn-lt"/>
              </a:rPr>
              <a:t>they</a:t>
            </a:r>
            <a:r>
              <a:rPr lang="it-IT" altLang="it-IT" sz="1800" dirty="0">
                <a:latin typeface="+mn-lt"/>
              </a:rPr>
              <a:t> are </a:t>
            </a:r>
            <a:r>
              <a:rPr lang="it-IT" altLang="it-IT" sz="1800" dirty="0" err="1">
                <a:latin typeface="+mn-lt"/>
              </a:rPr>
              <a:t>being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managed</a:t>
            </a:r>
            <a:r>
              <a:rPr lang="it-IT" altLang="it-IT" sz="1800" dirty="0">
                <a:latin typeface="+mn-lt"/>
              </a:rPr>
              <a:t> by an </a:t>
            </a:r>
            <a:r>
              <a:rPr lang="it-IT" altLang="it-IT" sz="1800" dirty="0" err="1">
                <a:latin typeface="+mn-lt"/>
              </a:rPr>
              <a:t>experienced</a:t>
            </a:r>
            <a:r>
              <a:rPr lang="it-IT" altLang="it-IT" sz="1800" dirty="0">
                <a:latin typeface="+mn-lt"/>
              </a:rPr>
              <a:t> clinical team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</a:rPr>
              <a:t>are </a:t>
            </a:r>
            <a:r>
              <a:rPr lang="it-IT" altLang="it-IT" sz="1800" dirty="0" err="1">
                <a:latin typeface="+mn-lt"/>
              </a:rPr>
              <a:t>carefully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selected</a:t>
            </a:r>
            <a:r>
              <a:rPr lang="it-IT" altLang="it-IT" sz="1800" dirty="0">
                <a:latin typeface="+mn-lt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</a:rPr>
              <a:t>(no </a:t>
            </a:r>
            <a:r>
              <a:rPr lang="it-IT" altLang="it-IT" sz="1800" dirty="0" err="1">
                <a:latin typeface="+mn-lt"/>
              </a:rPr>
              <a:t>contraindications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such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as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abnormal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mental</a:t>
            </a:r>
            <a:r>
              <a:rPr lang="it-IT" altLang="it-IT" sz="1800" dirty="0">
                <a:latin typeface="+mn-lt"/>
              </a:rPr>
              <a:t> status, shock or </a:t>
            </a:r>
            <a:r>
              <a:rPr lang="it-IT" altLang="it-IT" sz="1800" dirty="0" err="1">
                <a:latin typeface="+mn-lt"/>
              </a:rPr>
              <a:t>multiorgan</a:t>
            </a:r>
            <a:r>
              <a:rPr lang="it-IT" altLang="it-IT" sz="1800" dirty="0">
                <a:latin typeface="+mn-lt"/>
              </a:rPr>
              <a:t> system </a:t>
            </a:r>
            <a:r>
              <a:rPr lang="it-IT" altLang="it-IT" sz="1800" dirty="0" err="1">
                <a:latin typeface="+mn-lt"/>
              </a:rPr>
              <a:t>failure</a:t>
            </a:r>
            <a:r>
              <a:rPr lang="it-IT" altLang="it-IT" sz="1800" dirty="0">
                <a:latin typeface="+mn-lt"/>
              </a:rPr>
              <a:t>),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</a:rPr>
              <a:t>are </a:t>
            </a:r>
            <a:r>
              <a:rPr lang="it-IT" altLang="it-IT" sz="1800" dirty="0" err="1">
                <a:latin typeface="+mn-lt"/>
              </a:rPr>
              <a:t>closely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monitored</a:t>
            </a:r>
            <a:r>
              <a:rPr lang="it-IT" altLang="it-IT" sz="1800" dirty="0">
                <a:latin typeface="+mn-lt"/>
              </a:rPr>
              <a:t> in the ICU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dirty="0" err="1">
                <a:latin typeface="+mn-lt"/>
              </a:rPr>
              <a:t>reassessed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early</a:t>
            </a:r>
            <a:r>
              <a:rPr lang="it-IT" altLang="it-IT" sz="1800" dirty="0">
                <a:latin typeface="+mn-lt"/>
              </a:rPr>
              <a:t> after </a:t>
            </a:r>
            <a:r>
              <a:rPr lang="it-IT" altLang="it-IT" sz="1800" dirty="0" err="1">
                <a:latin typeface="+mn-lt"/>
              </a:rPr>
              <a:t>starting</a:t>
            </a:r>
            <a:r>
              <a:rPr lang="it-IT" altLang="it-IT" sz="1800" dirty="0">
                <a:latin typeface="+mn-lt"/>
              </a:rPr>
              <a:t> NIV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+mn-lt"/>
              </a:rPr>
              <a:t>and </a:t>
            </a:r>
            <a:r>
              <a:rPr lang="it-IT" altLang="it-IT" sz="1800" dirty="0" err="1">
                <a:latin typeface="+mn-lt"/>
              </a:rPr>
              <a:t>intubated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promptly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if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they</a:t>
            </a:r>
            <a:r>
              <a:rPr lang="it-IT" altLang="it-IT" sz="1800" dirty="0">
                <a:latin typeface="+mn-lt"/>
              </a:rPr>
              <a:t> are </a:t>
            </a:r>
            <a:r>
              <a:rPr lang="it-IT" altLang="it-IT" sz="1800" dirty="0" err="1">
                <a:latin typeface="+mn-lt"/>
              </a:rPr>
              <a:t>not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 err="1">
                <a:latin typeface="+mn-lt"/>
              </a:rPr>
              <a:t>improving</a:t>
            </a:r>
            <a:endParaRPr lang="it-IT" altLang="it-IT" sz="18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10"/>
    </mc:Choice>
    <mc:Fallback xmlns="">
      <p:transition spd="slow" advTm="7081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4D81F-6BB1-1EC5-3CC2-297A5DF3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egnaposto contenuto 2">
            <a:extLst>
              <a:ext uri="{FF2B5EF4-FFF2-40B4-BE49-F238E27FC236}">
                <a16:creationId xmlns:a16="http://schemas.microsoft.com/office/drawing/2014/main" id="{D39B78FC-BAF7-3E67-EC12-FE0ED2F7CE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5153" y="358697"/>
            <a:ext cx="11854927" cy="6618896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endParaRPr lang="en-US" altLang="it-IT" dirty="0"/>
          </a:p>
          <a:p>
            <a:pPr marL="0" indent="0" algn="ctr" eaLnBrk="1" hangingPunct="1">
              <a:buNone/>
            </a:pPr>
            <a:r>
              <a:rPr lang="en-US" altLang="it-IT" sz="3800" b="1" dirty="0">
                <a:solidFill>
                  <a:srgbClr val="FF0000"/>
                </a:solidFill>
                <a:latin typeface="+mj-lt"/>
              </a:rPr>
              <a:t>Cosa </a:t>
            </a:r>
            <a:r>
              <a:rPr lang="en-US" altLang="it-IT" sz="3800" b="1" dirty="0" err="1">
                <a:solidFill>
                  <a:srgbClr val="FF0000"/>
                </a:solidFill>
                <a:latin typeface="+mj-lt"/>
              </a:rPr>
              <a:t>significa</a:t>
            </a:r>
            <a:r>
              <a:rPr lang="en-US" altLang="it-IT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it-IT" sz="3800" b="1" dirty="0" err="1">
                <a:solidFill>
                  <a:srgbClr val="FF0000"/>
                </a:solidFill>
                <a:latin typeface="+mj-lt"/>
              </a:rPr>
              <a:t>fallimento</a:t>
            </a:r>
            <a:r>
              <a:rPr lang="en-US" altLang="it-IT" sz="3800" b="1" dirty="0">
                <a:solidFill>
                  <a:srgbClr val="FF0000"/>
                </a:solidFill>
                <a:latin typeface="+mj-lt"/>
              </a:rPr>
              <a:t> NIRS? </a:t>
            </a:r>
          </a:p>
          <a:p>
            <a:pPr marL="0" indent="0" algn="ctr" eaLnBrk="1" hangingPunct="1">
              <a:buNone/>
            </a:pPr>
            <a:r>
              <a:rPr lang="en-US" altLang="it-IT" sz="3800" b="1" dirty="0" err="1">
                <a:solidFill>
                  <a:srgbClr val="FF0000"/>
                </a:solidFill>
                <a:latin typeface="+mj-lt"/>
              </a:rPr>
              <a:t>Significa</a:t>
            </a:r>
            <a:r>
              <a:rPr lang="en-US" altLang="it-IT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it-IT" sz="3800" b="1" dirty="0" err="1">
                <a:solidFill>
                  <a:srgbClr val="FF0000"/>
                </a:solidFill>
                <a:latin typeface="+mj-lt"/>
              </a:rPr>
              <a:t>necessità</a:t>
            </a:r>
            <a:r>
              <a:rPr lang="en-US" altLang="it-IT" sz="3800" b="1" dirty="0">
                <a:solidFill>
                  <a:srgbClr val="FF0000"/>
                </a:solidFill>
                <a:latin typeface="+mj-lt"/>
              </a:rPr>
              <a:t> di </a:t>
            </a:r>
            <a:r>
              <a:rPr lang="en-US" altLang="it-IT" sz="3800" b="1" dirty="0" err="1">
                <a:solidFill>
                  <a:srgbClr val="FF0000"/>
                </a:solidFill>
                <a:latin typeface="+mj-lt"/>
              </a:rPr>
              <a:t>intubazione</a:t>
            </a:r>
            <a:endParaRPr lang="en-US" altLang="it-IT" sz="3800" b="1" dirty="0">
              <a:solidFill>
                <a:srgbClr val="FF0000"/>
              </a:solidFill>
              <a:latin typeface="+mj-lt"/>
            </a:endParaRPr>
          </a:p>
          <a:p>
            <a:pPr marL="0" indent="0" eaLnBrk="1" hangingPunct="1">
              <a:buNone/>
            </a:pPr>
            <a:endParaRPr lang="en-US" altLang="it-IT" sz="3800" dirty="0"/>
          </a:p>
          <a:p>
            <a:pPr marL="0" indent="0" eaLnBrk="1" hangingPunct="1">
              <a:buNone/>
            </a:pPr>
            <a:r>
              <a:rPr lang="en-US" altLang="it-IT" dirty="0" err="1"/>
              <a:t>Decisione</a:t>
            </a:r>
            <a:r>
              <a:rPr lang="en-US" altLang="it-IT" dirty="0"/>
              <a:t> di </a:t>
            </a:r>
            <a:r>
              <a:rPr lang="en-US" altLang="it-IT" dirty="0" err="1"/>
              <a:t>intubare</a:t>
            </a:r>
            <a:r>
              <a:rPr lang="en-US" altLang="it-IT" dirty="0"/>
              <a:t> </a:t>
            </a:r>
            <a:r>
              <a:rPr lang="en-US" altLang="it-IT" dirty="0" err="1"/>
              <a:t>è</a:t>
            </a:r>
            <a:r>
              <a:rPr lang="en-US" altLang="it-IT" dirty="0"/>
              <a:t> </a:t>
            </a:r>
            <a:r>
              <a:rPr lang="en-US" altLang="it-IT" dirty="0" err="1"/>
              <a:t>basata</a:t>
            </a:r>
            <a:r>
              <a:rPr lang="en-US" altLang="it-IT" dirty="0"/>
              <a:t> </a:t>
            </a:r>
            <a:r>
              <a:rPr lang="en-US" altLang="it-IT" dirty="0" err="1"/>
              <a:t>sul</a:t>
            </a:r>
            <a:r>
              <a:rPr lang="en-US" altLang="it-IT" dirty="0"/>
              <a:t> </a:t>
            </a:r>
            <a:r>
              <a:rPr lang="en-US" altLang="it-IT" dirty="0" err="1"/>
              <a:t>giudizio</a:t>
            </a:r>
            <a:r>
              <a:rPr lang="en-US" altLang="it-IT" dirty="0"/>
              <a:t> </a:t>
            </a:r>
            <a:r>
              <a:rPr lang="en-US" altLang="it-IT" dirty="0" err="1"/>
              <a:t>clinico</a:t>
            </a:r>
            <a:endParaRPr lang="en-US" altLang="it-IT" dirty="0"/>
          </a:p>
          <a:p>
            <a:pPr marL="0" indent="0" eaLnBrk="1" hangingPunct="1">
              <a:buNone/>
            </a:pPr>
            <a:endParaRPr lang="en-US" altLang="it-IT" dirty="0"/>
          </a:p>
          <a:p>
            <a:pPr marL="0" indent="0" eaLnBrk="1" hangingPunct="1">
              <a:buNone/>
            </a:pPr>
            <a:r>
              <a:rPr lang="en-US" altLang="it-IT" dirty="0" err="1"/>
              <a:t>Fallimento</a:t>
            </a:r>
            <a:r>
              <a:rPr lang="en-US" altLang="it-IT" dirty="0"/>
              <a:t> NIRS -&gt; </a:t>
            </a:r>
            <a:r>
              <a:rPr lang="en-US" altLang="it-IT" dirty="0" err="1"/>
              <a:t>evoluzione</a:t>
            </a:r>
            <a:r>
              <a:rPr lang="en-US" altLang="it-IT" dirty="0"/>
              <a:t> </a:t>
            </a:r>
            <a:r>
              <a:rPr lang="en-US" altLang="it-IT" dirty="0" err="1"/>
              <a:t>sfavorevole</a:t>
            </a:r>
            <a:endParaRPr lang="en-US" altLang="it-IT" dirty="0"/>
          </a:p>
          <a:p>
            <a:pPr marL="0" indent="0" eaLnBrk="1" hangingPunct="1">
              <a:buNone/>
            </a:pPr>
            <a:r>
              <a:rPr lang="en-US" altLang="it-IT" dirty="0"/>
              <a:t>PRECOCE </a:t>
            </a:r>
            <a:r>
              <a:rPr lang="en-US" altLang="it-IT" dirty="0" err="1"/>
              <a:t>identificazione</a:t>
            </a:r>
            <a:r>
              <a:rPr lang="en-US" altLang="it-IT" dirty="0"/>
              <a:t> </a:t>
            </a:r>
            <a:r>
              <a:rPr lang="en-US" altLang="it-IT" dirty="0" err="1"/>
              <a:t>dei</a:t>
            </a:r>
            <a:r>
              <a:rPr lang="en-US" altLang="it-IT" dirty="0"/>
              <a:t> non-responders</a:t>
            </a:r>
          </a:p>
          <a:p>
            <a:pPr marL="0" indent="0" eaLnBrk="1" hangingPunct="1">
              <a:buNone/>
            </a:pPr>
            <a:endParaRPr lang="en-US" altLang="it-IT" dirty="0"/>
          </a:p>
          <a:p>
            <a:pPr marL="0" indent="0" eaLnBrk="1" hangingPunct="1">
              <a:buNone/>
            </a:pPr>
            <a:r>
              <a:rPr lang="en-US" altLang="it-IT" dirty="0" err="1"/>
              <a:t>Meccanismi</a:t>
            </a:r>
            <a:r>
              <a:rPr lang="en-US" altLang="it-IT" dirty="0"/>
              <a:t> </a:t>
            </a:r>
            <a:r>
              <a:rPr lang="en-US" altLang="it-IT" dirty="0" err="1"/>
              <a:t>fisiopatologici</a:t>
            </a:r>
            <a:r>
              <a:rPr lang="en-US" altLang="it-IT" dirty="0"/>
              <a:t> </a:t>
            </a:r>
            <a:r>
              <a:rPr lang="en-US" altLang="it-IT" dirty="0" err="1"/>
              <a:t>che</a:t>
            </a:r>
            <a:r>
              <a:rPr lang="en-US" altLang="it-IT" dirty="0"/>
              <a:t> </a:t>
            </a:r>
            <a:r>
              <a:rPr lang="en-US" altLang="it-IT" dirty="0" err="1"/>
              <a:t>legano</a:t>
            </a:r>
            <a:r>
              <a:rPr lang="en-US" altLang="it-IT" dirty="0"/>
              <a:t> NIRS failure con </a:t>
            </a:r>
            <a:r>
              <a:rPr lang="en-US" altLang="it-IT" dirty="0" err="1"/>
              <a:t>intubazione</a:t>
            </a:r>
            <a:r>
              <a:rPr lang="en-US" altLang="it-IT" dirty="0"/>
              <a:t> </a:t>
            </a:r>
            <a:r>
              <a:rPr lang="en-US" altLang="it-IT" dirty="0" err="1"/>
              <a:t>ritardata</a:t>
            </a:r>
            <a:r>
              <a:rPr lang="en-US" altLang="it-IT" dirty="0"/>
              <a:t>  a </a:t>
            </a:r>
            <a:r>
              <a:rPr lang="en-US" altLang="it-IT" dirty="0" err="1"/>
              <a:t>prognosi</a:t>
            </a:r>
            <a:r>
              <a:rPr lang="en-US" altLang="it-IT" dirty="0"/>
              <a:t> </a:t>
            </a:r>
            <a:r>
              <a:rPr lang="en-US" altLang="it-IT" dirty="0" err="1"/>
              <a:t>sfavorevole</a:t>
            </a:r>
            <a:r>
              <a:rPr lang="en-US" altLang="it-IT" dirty="0"/>
              <a:t> (hp)</a:t>
            </a:r>
          </a:p>
          <a:p>
            <a:pPr marL="514350" indent="-514350" eaLnBrk="1" hangingPunct="1">
              <a:buAutoNum type="arabicParenR"/>
            </a:pPr>
            <a:r>
              <a:rPr lang="en-US" altLang="it-IT" dirty="0"/>
              <a:t>P-SILI e il </a:t>
            </a:r>
            <a:r>
              <a:rPr lang="en-US" altLang="it-IT" dirty="0" err="1"/>
              <a:t>miotrauma</a:t>
            </a:r>
            <a:endParaRPr lang="en-US" altLang="it-IT" dirty="0"/>
          </a:p>
          <a:p>
            <a:pPr marL="514350" indent="-514350" eaLnBrk="1" hangingPunct="1">
              <a:buAutoNum type="arabicParenR"/>
            </a:pPr>
            <a:r>
              <a:rPr lang="en-US" altLang="it-IT" dirty="0" err="1"/>
              <a:t>Progressione</a:t>
            </a:r>
            <a:r>
              <a:rPr lang="en-US" altLang="it-IT" dirty="0"/>
              <a:t> della </a:t>
            </a:r>
            <a:r>
              <a:rPr lang="en-US" altLang="it-IT" dirty="0" err="1"/>
              <a:t>patologia</a:t>
            </a:r>
            <a:r>
              <a:rPr lang="en-US" altLang="it-IT" dirty="0"/>
              <a:t> </a:t>
            </a:r>
            <a:r>
              <a:rPr lang="en-US" altLang="it-IT" dirty="0" err="1"/>
              <a:t>sottostante</a:t>
            </a:r>
            <a:endParaRPr lang="en-US" altLang="it-IT" dirty="0"/>
          </a:p>
          <a:p>
            <a:pPr marL="514350" indent="-514350" eaLnBrk="1" hangingPunct="1">
              <a:buAutoNum type="arabicParenR"/>
            </a:pPr>
            <a:r>
              <a:rPr lang="en-US" altLang="it-IT" dirty="0" err="1"/>
              <a:t>Complicanze</a:t>
            </a:r>
            <a:r>
              <a:rPr lang="en-US" altLang="it-IT" dirty="0"/>
              <a:t> legate alla VMI (</a:t>
            </a:r>
            <a:r>
              <a:rPr lang="en-US" altLang="it-IT" dirty="0" err="1"/>
              <a:t>sedazione</a:t>
            </a:r>
            <a:r>
              <a:rPr lang="en-US" altLang="it-IT" dirty="0"/>
              <a:t>, </a:t>
            </a:r>
            <a:r>
              <a:rPr lang="en-US" altLang="it-IT" dirty="0" err="1"/>
              <a:t>immobilizzazione</a:t>
            </a:r>
            <a:r>
              <a:rPr lang="en-US" altLang="it-IT" dirty="0"/>
              <a:t>, </a:t>
            </a:r>
            <a:r>
              <a:rPr lang="en-US" altLang="it-IT" dirty="0" err="1"/>
              <a:t>atrofia</a:t>
            </a:r>
            <a:r>
              <a:rPr lang="en-US" altLang="it-IT" dirty="0"/>
              <a:t> </a:t>
            </a:r>
            <a:r>
              <a:rPr lang="en-US" altLang="it-IT" dirty="0" err="1"/>
              <a:t>diaframma</a:t>
            </a:r>
            <a:r>
              <a:rPr lang="en-US" altLang="it-IT" dirty="0"/>
              <a:t>, sleep disorders)</a:t>
            </a:r>
          </a:p>
          <a:p>
            <a:pPr marL="0" indent="0" eaLnBrk="1" hangingPunct="1">
              <a:buNone/>
            </a:pPr>
            <a:endParaRPr lang="en-US" alt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AE9803-E06A-7E5A-B4E8-027E1E5EF42E}"/>
              </a:ext>
            </a:extLst>
          </p:cNvPr>
          <p:cNvSpPr txBox="1"/>
          <p:nvPr/>
        </p:nvSpPr>
        <p:spPr>
          <a:xfrm>
            <a:off x="6486702" y="3380631"/>
            <a:ext cx="4900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err="1">
                <a:solidFill>
                  <a:srgbClr val="0070C0"/>
                </a:solidFill>
              </a:rPr>
              <a:t>Demule</a:t>
            </a:r>
            <a:r>
              <a:rPr lang="en-US" sz="1500" i="1" dirty="0">
                <a:solidFill>
                  <a:srgbClr val="0070C0"/>
                </a:solidFill>
              </a:rPr>
              <a:t> A et al. 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Int Care 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Med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2006;32:1756–1765</a:t>
            </a:r>
          </a:p>
          <a:p>
            <a:endParaRPr lang="en-US" sz="1500" i="1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14205E-1D7D-13B4-B1BD-28F7A7A0E639}"/>
              </a:ext>
            </a:extLst>
          </p:cNvPr>
          <p:cNvSpPr txBox="1"/>
          <p:nvPr/>
        </p:nvSpPr>
        <p:spPr>
          <a:xfrm>
            <a:off x="6552015" y="3722943"/>
            <a:ext cx="37235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  <a:effectLst/>
              </a:rPr>
              <a:t>Kang BJ et al. Int Care </a:t>
            </a:r>
            <a:r>
              <a:rPr lang="it-IT" sz="1500" i="1" dirty="0" err="1">
                <a:solidFill>
                  <a:srgbClr val="0070C0"/>
                </a:solidFill>
                <a:effectLst/>
              </a:rPr>
              <a:t>Med</a:t>
            </a:r>
            <a:r>
              <a:rPr lang="it-IT" sz="1500" i="1" dirty="0">
                <a:solidFill>
                  <a:srgbClr val="0070C0"/>
                </a:solidFill>
                <a:effectLst/>
              </a:rPr>
              <a:t> 2015;41:623–632.</a:t>
            </a:r>
          </a:p>
          <a:p>
            <a:endParaRPr lang="en-US" sz="1500" i="1" dirty="0">
              <a:solidFill>
                <a:srgbClr val="0070C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DE209F-6D0E-5289-1846-E095E60CCD64}"/>
              </a:ext>
            </a:extLst>
          </p:cNvPr>
          <p:cNvSpPr txBox="1"/>
          <p:nvPr/>
        </p:nvSpPr>
        <p:spPr>
          <a:xfrm>
            <a:off x="9553975" y="6537408"/>
            <a:ext cx="2722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Perez Critical Care (2025) 29:147</a:t>
            </a:r>
          </a:p>
        </p:txBody>
      </p:sp>
    </p:spTree>
    <p:extLst>
      <p:ext uri="{BB962C8B-B14F-4D97-AF65-F5344CB8AC3E}">
        <p14:creationId xmlns:p14="http://schemas.microsoft.com/office/powerpoint/2010/main" val="8571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9"/>
    </mc:Choice>
    <mc:Fallback xmlns="">
      <p:transition spd="slow" advTm="651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298602-B9E1-FEC3-8490-6B709334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Obiettivi del monitoraggio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01397C-8EA6-5C30-7203-11102A6F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121"/>
            <a:ext cx="10515600" cy="4351338"/>
          </a:xfrm>
        </p:spPr>
        <p:txBody>
          <a:bodyPr anchor="ctr">
            <a:normAutofit/>
          </a:bodyPr>
          <a:lstStyle/>
          <a:p>
            <a:pPr algn="just"/>
            <a:r>
              <a:rPr lang="it-IT" dirty="0"/>
              <a:t>Valutare la risposta al trattamento</a:t>
            </a:r>
          </a:p>
          <a:p>
            <a:pPr algn="just"/>
            <a:r>
              <a:rPr lang="it-IT" dirty="0"/>
              <a:t>Guidare aggiustamenti del setting dei NIRS</a:t>
            </a:r>
          </a:p>
          <a:p>
            <a:pPr algn="just"/>
            <a:r>
              <a:rPr lang="it-IT" dirty="0"/>
              <a:t>Identificare precocemente quei pazienti che possono beneficiare di intubazione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41A639-4455-B8B6-2022-4F430CA4BFD5}"/>
              </a:ext>
            </a:extLst>
          </p:cNvPr>
          <p:cNvSpPr txBox="1"/>
          <p:nvPr/>
        </p:nvSpPr>
        <p:spPr>
          <a:xfrm>
            <a:off x="9453976" y="6548619"/>
            <a:ext cx="2722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>
                <a:solidFill>
                  <a:srgbClr val="0070C0"/>
                </a:solidFill>
              </a:rPr>
              <a:t>Perez Critical Care (2025) 29:147</a:t>
            </a:r>
          </a:p>
        </p:txBody>
      </p:sp>
    </p:spTree>
    <p:extLst>
      <p:ext uri="{BB962C8B-B14F-4D97-AF65-F5344CB8AC3E}">
        <p14:creationId xmlns:p14="http://schemas.microsoft.com/office/powerpoint/2010/main" val="30129140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57623</TotalTime>
  <Words>3091</Words>
  <Application>Microsoft Macintosh PowerPoint</Application>
  <PresentationFormat>Widescreen</PresentationFormat>
  <Paragraphs>397</Paragraphs>
  <Slides>46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5" baseType="lpstr">
      <vt:lpstr>SimSun</vt:lpstr>
      <vt:lpstr>Arial</vt:lpstr>
      <vt:lpstr>Calibri</vt:lpstr>
      <vt:lpstr>Calibri Light</vt:lpstr>
      <vt:lpstr>Cambria Math</vt:lpstr>
      <vt:lpstr>Courier New</vt:lpstr>
      <vt:lpstr>Times</vt:lpstr>
      <vt:lpstr>Wingdings</vt:lpstr>
      <vt:lpstr>Tema di Office</vt:lpstr>
      <vt:lpstr>Monitoraggio del paziente in UTIR</vt:lpstr>
      <vt:lpstr>Presentazione standard di PowerPoint</vt:lpstr>
      <vt:lpstr>HFNC</vt:lpstr>
      <vt:lpstr>CPAP</vt:lpstr>
      <vt:lpstr>NIV</vt:lpstr>
      <vt:lpstr>Presentazione standard di PowerPoint</vt:lpstr>
      <vt:lpstr>Presentazione standard di PowerPoint</vt:lpstr>
      <vt:lpstr>Presentazione standard di PowerPoint</vt:lpstr>
      <vt:lpstr>Obiettivi del monitoraggio</vt:lpstr>
      <vt:lpstr>Presentazione standard di PowerPoint</vt:lpstr>
      <vt:lpstr>Valutazione clinica</vt:lpstr>
      <vt:lpstr>Segni di aumentato lavoro respiratorio (1 e 2)</vt:lpstr>
      <vt:lpstr>Frequenza Respiratoria</vt:lpstr>
      <vt:lpstr>Presentazione standard di PowerPoint</vt:lpstr>
      <vt:lpstr>Discomfort del paziente</vt:lpstr>
      <vt:lpstr>Presentazione standard di PowerPoint</vt:lpstr>
      <vt:lpstr>Presentazione standard di PowerPoint</vt:lpstr>
      <vt:lpstr>RAAS Richmond agitation Scale</vt:lpstr>
      <vt:lpstr>Scambi dei gas</vt:lpstr>
      <vt:lpstr>Misura dei gas</vt:lpstr>
      <vt:lpstr>Presentazione standard di PowerPoint</vt:lpstr>
      <vt:lpstr>ROX index: SpO2/FiO2:Respiratory Rate</vt:lpstr>
      <vt:lpstr>Presentazione standard di PowerPoint</vt:lpstr>
      <vt:lpstr>Indici derivati da ROX</vt:lpstr>
      <vt:lpstr>One size doesn’t fit all!</vt:lpstr>
      <vt:lpstr>Monitoraggio NIV: HACOR index</vt:lpstr>
      <vt:lpstr>HACOR index</vt:lpstr>
      <vt:lpstr>HACOR index</vt:lpstr>
      <vt:lpstr>Imaging e  lavoro respiratorio</vt:lpstr>
      <vt:lpstr>Presentazione standard di PowerPoint</vt:lpstr>
      <vt:lpstr>Presentazione standard di PowerPoint</vt:lpstr>
      <vt:lpstr>Presentazione standard di PowerPoint</vt:lpstr>
      <vt:lpstr>Ecografia e diaframma (2)</vt:lpstr>
      <vt:lpstr>Presentazione standard di PowerPoint</vt:lpstr>
      <vt:lpstr>Presentazione standard di PowerPoint</vt:lpstr>
      <vt:lpstr>Presentazione standard di PowerPoint</vt:lpstr>
      <vt:lpstr>Tomografia ad impedenza elettrica</vt:lpstr>
      <vt:lpstr>Asincronie ventilatore-pz</vt:lpstr>
      <vt:lpstr>Presentazione standard di PowerPoint</vt:lpstr>
      <vt:lpstr>Valutazione Tidal Volume (TV) in NIV</vt:lpstr>
      <vt:lpstr>Valutazione Tidal Volume (TV) in NIV</vt:lpstr>
      <vt:lpstr>Lavoro respiratorio e palloncino esofageo</vt:lpstr>
      <vt:lpstr>Lavoro respiratorio e palloncino esofageo</vt:lpstr>
      <vt:lpstr>Presentazione standard di PowerPoint</vt:lpstr>
      <vt:lpstr>… concludendo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Monitoraggio non invasivo della meccanica respiratoria in pazienti con COVID 19</dc:title>
  <dc:creator>Chiara Torregiani</dc:creator>
  <cp:lastModifiedBy>Chiara Torregiani</cp:lastModifiedBy>
  <cp:revision>148</cp:revision>
  <dcterms:created xsi:type="dcterms:W3CDTF">2021-08-09T06:52:48Z</dcterms:created>
  <dcterms:modified xsi:type="dcterms:W3CDTF">2026-05-11T10:36:13Z</dcterms:modified>
</cp:coreProperties>
</file>