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slideMasters/slideMaster8.xml" ContentType="application/vnd.openxmlformats-officedocument.presentationml.slideMaster+xml"/>
  <Override PartName="/ppt/notesSlides/notesSlide12.xml" ContentType="application/vnd.openxmlformats-officedocument.presentationml.notesSlide+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Layouts/slideLayout6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slideLayouts/slideLayout76.xml" ContentType="application/vnd.openxmlformats-officedocument.presentationml.slideLayout+xml"/>
  <Override PartName="/ppt/notesSlides/notesSlide3.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Layouts/slideLayout14.xml" ContentType="application/vnd.openxmlformats-officedocument.presentationml.slideLayout+xml"/>
  <Override PartName="/ppt/theme/themeOverride2.xml" ContentType="application/vnd.openxmlformats-officedocument.themeOverride+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gif" ContentType="image/gif"/>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Default Extension="mp4" ContentType="video/mp4"/>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Default Extension="jpeg" ContentType="image/jpeg"/>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0" r:id="rId1"/>
    <p:sldMasterId id="2147483730" r:id="rId2"/>
    <p:sldMasterId id="2147483742" r:id="rId3"/>
    <p:sldMasterId id="2147483798" r:id="rId4"/>
    <p:sldMasterId id="2147483876" r:id="rId5"/>
    <p:sldMasterId id="2147484929" r:id="rId6"/>
    <p:sldMasterId id="2147484953" r:id="rId7"/>
    <p:sldMasterId id="2147484965" r:id="rId8"/>
  </p:sldMasterIdLst>
  <p:notesMasterIdLst>
    <p:notesMasterId r:id="rId48"/>
  </p:notesMasterIdLst>
  <p:sldIdLst>
    <p:sldId id="256" r:id="rId9"/>
    <p:sldId id="725" r:id="rId10"/>
    <p:sldId id="257" r:id="rId11"/>
    <p:sldId id="269" r:id="rId12"/>
    <p:sldId id="726" r:id="rId13"/>
    <p:sldId id="734" r:id="rId14"/>
    <p:sldId id="373" r:id="rId15"/>
    <p:sldId id="737" r:id="rId16"/>
    <p:sldId id="740" r:id="rId17"/>
    <p:sldId id="738" r:id="rId18"/>
    <p:sldId id="747" r:id="rId19"/>
    <p:sldId id="741" r:id="rId20"/>
    <p:sldId id="743" r:id="rId21"/>
    <p:sldId id="745" r:id="rId22"/>
    <p:sldId id="742" r:id="rId23"/>
    <p:sldId id="746" r:id="rId24"/>
    <p:sldId id="727" r:id="rId25"/>
    <p:sldId id="266" r:id="rId26"/>
    <p:sldId id="728" r:id="rId27"/>
    <p:sldId id="261" r:id="rId28"/>
    <p:sldId id="753" r:id="rId29"/>
    <p:sldId id="260" r:id="rId30"/>
    <p:sldId id="750" r:id="rId31"/>
    <p:sldId id="729" r:id="rId32"/>
    <p:sldId id="265" r:id="rId33"/>
    <p:sldId id="751" r:id="rId34"/>
    <p:sldId id="730" r:id="rId35"/>
    <p:sldId id="293" r:id="rId36"/>
    <p:sldId id="272" r:id="rId37"/>
    <p:sldId id="752" r:id="rId38"/>
    <p:sldId id="731" r:id="rId39"/>
    <p:sldId id="748" r:id="rId40"/>
    <p:sldId id="273" r:id="rId41"/>
    <p:sldId id="274" r:id="rId42"/>
    <p:sldId id="381" r:id="rId43"/>
    <p:sldId id="275" r:id="rId44"/>
    <p:sldId id="278" r:id="rId45"/>
    <p:sldId id="277" r:id="rId46"/>
    <p:sldId id="276" r:id="rId47"/>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Unicode MS" pitchFamily="34" charset="-128"/>
        <a:ea typeface="+mn-ea"/>
        <a:cs typeface="Arial" charset="0"/>
      </a:defRPr>
    </a:lvl1pPr>
    <a:lvl2pPr marL="457200" algn="l" rtl="0" fontAlgn="base">
      <a:spcBef>
        <a:spcPct val="0"/>
      </a:spcBef>
      <a:spcAft>
        <a:spcPct val="0"/>
      </a:spcAft>
      <a:defRPr kern="1200">
        <a:solidFill>
          <a:schemeClr val="tx1"/>
        </a:solidFill>
        <a:latin typeface="Arial Unicode MS" pitchFamily="34" charset="-128"/>
        <a:ea typeface="+mn-ea"/>
        <a:cs typeface="Arial" charset="0"/>
      </a:defRPr>
    </a:lvl2pPr>
    <a:lvl3pPr marL="914400" algn="l" rtl="0" fontAlgn="base">
      <a:spcBef>
        <a:spcPct val="0"/>
      </a:spcBef>
      <a:spcAft>
        <a:spcPct val="0"/>
      </a:spcAft>
      <a:defRPr kern="1200">
        <a:solidFill>
          <a:schemeClr val="tx1"/>
        </a:solidFill>
        <a:latin typeface="Arial Unicode MS" pitchFamily="34" charset="-128"/>
        <a:ea typeface="+mn-ea"/>
        <a:cs typeface="Arial" charset="0"/>
      </a:defRPr>
    </a:lvl3pPr>
    <a:lvl4pPr marL="1371600" algn="l" rtl="0" fontAlgn="base">
      <a:spcBef>
        <a:spcPct val="0"/>
      </a:spcBef>
      <a:spcAft>
        <a:spcPct val="0"/>
      </a:spcAft>
      <a:defRPr kern="1200">
        <a:solidFill>
          <a:schemeClr val="tx1"/>
        </a:solidFill>
        <a:latin typeface="Arial Unicode MS" pitchFamily="34" charset="-128"/>
        <a:ea typeface="+mn-ea"/>
        <a:cs typeface="Arial" charset="0"/>
      </a:defRPr>
    </a:lvl4pPr>
    <a:lvl5pPr marL="1828800" algn="l" rtl="0" fontAlgn="base">
      <a:spcBef>
        <a:spcPct val="0"/>
      </a:spcBef>
      <a:spcAft>
        <a:spcPct val="0"/>
      </a:spcAft>
      <a:defRPr kern="1200">
        <a:solidFill>
          <a:schemeClr val="tx1"/>
        </a:solidFill>
        <a:latin typeface="Arial Unicode MS" pitchFamily="34" charset="-128"/>
        <a:ea typeface="+mn-ea"/>
        <a:cs typeface="Arial" charset="0"/>
      </a:defRPr>
    </a:lvl5pPr>
    <a:lvl6pPr marL="2286000" algn="l" defTabSz="914400" rtl="0" eaLnBrk="1" latinLnBrk="0" hangingPunct="1">
      <a:defRPr kern="1200">
        <a:solidFill>
          <a:schemeClr val="tx1"/>
        </a:solidFill>
        <a:latin typeface="Arial Unicode MS" pitchFamily="34" charset="-128"/>
        <a:ea typeface="+mn-ea"/>
        <a:cs typeface="Arial" charset="0"/>
      </a:defRPr>
    </a:lvl6pPr>
    <a:lvl7pPr marL="2743200" algn="l" defTabSz="914400" rtl="0" eaLnBrk="1" latinLnBrk="0" hangingPunct="1">
      <a:defRPr kern="1200">
        <a:solidFill>
          <a:schemeClr val="tx1"/>
        </a:solidFill>
        <a:latin typeface="Arial Unicode MS" pitchFamily="34" charset="-128"/>
        <a:ea typeface="+mn-ea"/>
        <a:cs typeface="Arial" charset="0"/>
      </a:defRPr>
    </a:lvl7pPr>
    <a:lvl8pPr marL="3200400" algn="l" defTabSz="914400" rtl="0" eaLnBrk="1" latinLnBrk="0" hangingPunct="1">
      <a:defRPr kern="1200">
        <a:solidFill>
          <a:schemeClr val="tx1"/>
        </a:solidFill>
        <a:latin typeface="Arial Unicode MS" pitchFamily="34" charset="-128"/>
        <a:ea typeface="+mn-ea"/>
        <a:cs typeface="Arial" charset="0"/>
      </a:defRPr>
    </a:lvl8pPr>
    <a:lvl9pPr marL="3657600" algn="l" defTabSz="914400" rtl="0" eaLnBrk="1" latinLnBrk="0" hangingPunct="1">
      <a:defRPr kern="1200">
        <a:solidFill>
          <a:schemeClr val="tx1"/>
        </a:solidFill>
        <a:latin typeface="Arial Unicode MS" pitchFamily="34" charset="-128"/>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003366"/>
    <a:srgbClr val="00B0F0"/>
    <a:srgbClr val="006699"/>
    <a:srgbClr val="00CC00"/>
    <a:srgbClr val="C9C2D1"/>
    <a:srgbClr val="FF6600"/>
    <a:srgbClr val="FF3300"/>
    <a:srgbClr val="FF0000"/>
    <a:srgbClr val="CC33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94" autoAdjust="0"/>
    <p:restoredTop sz="89606" autoAdjust="0"/>
  </p:normalViewPr>
  <p:slideViewPr>
    <p:cSldViewPr>
      <p:cViewPr varScale="1">
        <p:scale>
          <a:sx n="61" d="100"/>
          <a:sy n="61" d="100"/>
        </p:scale>
        <p:origin x="-154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3342"/>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3" Type="http://schemas.openxmlformats.org/officeDocument/2006/relationships/slideMaster" Target="slideMasters/slideMaster3.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openxmlformats.org/officeDocument/2006/relationships/slide" Target="slides/slide3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cs typeface="Arial" charset="0"/>
              </a:defRPr>
            </a:lvl1pPr>
          </a:lstStyle>
          <a:p>
            <a:pPr>
              <a:defRPr/>
            </a:pPr>
            <a:endParaRPr lang="it-IT"/>
          </a:p>
        </p:txBody>
      </p:sp>
      <p:sp>
        <p:nvSpPr>
          <p:cNvPr id="9219"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cs typeface="Arial" charset="0"/>
              </a:defRPr>
            </a:lvl1pPr>
          </a:lstStyle>
          <a:p>
            <a:pPr>
              <a:defRPr/>
            </a:pPr>
            <a:endParaRPr lang="it-IT"/>
          </a:p>
        </p:txBody>
      </p:sp>
      <p:sp>
        <p:nvSpPr>
          <p:cNvPr id="99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9221"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noProof="0"/>
              <a:t>Fare clic per modificare gli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9222"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cs typeface="Arial" charset="0"/>
              </a:defRPr>
            </a:lvl1pPr>
          </a:lstStyle>
          <a:p>
            <a:pPr>
              <a:defRPr/>
            </a:pPr>
            <a:endParaRPr lang="it-IT"/>
          </a:p>
        </p:txBody>
      </p:sp>
      <p:sp>
        <p:nvSpPr>
          <p:cNvPr id="9223"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cs typeface="Arial" charset="0"/>
              </a:defRPr>
            </a:lvl1pPr>
          </a:lstStyle>
          <a:p>
            <a:pPr>
              <a:defRPr/>
            </a:pPr>
            <a:fld id="{AEC32DAD-BADE-4CC1-9A1B-0CB82D1FA953}"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Arial" charset="0"/>
      </a:defRPr>
    </a:lvl1pPr>
    <a:lvl2pPr marL="457200" algn="l" rtl="0" eaLnBrk="0" fontAlgn="base" hangingPunct="0">
      <a:spcBef>
        <a:spcPct val="30000"/>
      </a:spcBef>
      <a:spcAft>
        <a:spcPct val="0"/>
      </a:spcAft>
      <a:defRPr sz="1200" kern="1200">
        <a:solidFill>
          <a:schemeClr val="tx1"/>
        </a:solidFill>
        <a:latin typeface="Arial" charset="0"/>
        <a:ea typeface="+mn-ea"/>
        <a:cs typeface="Arial" charset="0"/>
      </a:defRPr>
    </a:lvl2pPr>
    <a:lvl3pPr marL="914400" algn="l" rtl="0" eaLnBrk="0" fontAlgn="base" hangingPunct="0">
      <a:spcBef>
        <a:spcPct val="30000"/>
      </a:spcBef>
      <a:spcAft>
        <a:spcPct val="0"/>
      </a:spcAft>
      <a:defRPr sz="1200" kern="1200">
        <a:solidFill>
          <a:schemeClr val="tx1"/>
        </a:solidFill>
        <a:latin typeface="Arial" charset="0"/>
        <a:ea typeface="+mn-ea"/>
        <a:cs typeface="Arial" charset="0"/>
      </a:defRPr>
    </a:lvl3pPr>
    <a:lvl4pPr marL="1371600" algn="l" rtl="0" eaLnBrk="0" fontAlgn="base" hangingPunct="0">
      <a:spcBef>
        <a:spcPct val="30000"/>
      </a:spcBef>
      <a:spcAft>
        <a:spcPct val="0"/>
      </a:spcAft>
      <a:defRPr sz="1200" kern="1200">
        <a:solidFill>
          <a:schemeClr val="tx1"/>
        </a:solidFill>
        <a:latin typeface="Arial" charset="0"/>
        <a:ea typeface="+mn-ea"/>
        <a:cs typeface="Arial" charset="0"/>
      </a:defRPr>
    </a:lvl4pPr>
    <a:lvl5pPr marL="1828800" algn="l" rtl="0" eaLnBrk="0" fontAlgn="base" hangingPunct="0">
      <a:spcBef>
        <a:spcPct val="30000"/>
      </a:spcBef>
      <a:spcAft>
        <a:spcPct val="0"/>
      </a:spcAft>
      <a:defRPr sz="1200" kern="1200">
        <a:solidFill>
          <a:schemeClr val="tx1"/>
        </a:solidFill>
        <a:latin typeface="Arial" charset="0"/>
        <a:ea typeface="+mn-ea"/>
        <a:cs typeface="Arial"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google.com/search?q=Picture+Element&amp;rlz=1C1EODB_enIT531IT532&amp;oq=pixel+cosa+e&amp;aqs=chrome.1.69i57j0i512j0i10i22i30j0i22i30j0i512i546l3j0i751.8295j0j15&amp;sourceid=chrome&amp;ie=UTF-8&amp;ved=2ahUKEwi4zN2EuKqUAxVFgf0HHSIMDXcQgK4QegYIAQgAEAM"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a:extLst>
              <a:ext uri="{FF2B5EF4-FFF2-40B4-BE49-F238E27FC236}">
                <a16:creationId xmlns:a16="http://schemas.microsoft.com/office/drawing/2014/main" xmlns="" id="{F9D5B715-1AF7-49D6-94F1-714B265C576F}"/>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5299" name="Segnaposto note 2">
            <a:extLst>
              <a:ext uri="{FF2B5EF4-FFF2-40B4-BE49-F238E27FC236}">
                <a16:creationId xmlns:a16="http://schemas.microsoft.com/office/drawing/2014/main" xmlns="" id="{CCC482D6-BF1E-4CBB-9B52-714D70C1EB1E}"/>
              </a:ext>
            </a:extLst>
          </p:cNvPr>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endParaRPr lang="it-IT" altLang="it-IT"/>
          </a:p>
        </p:txBody>
      </p:sp>
      <p:sp>
        <p:nvSpPr>
          <p:cNvPr id="55300" name="Segnaposto numero diapositiva 3">
            <a:extLst>
              <a:ext uri="{FF2B5EF4-FFF2-40B4-BE49-F238E27FC236}">
                <a16:creationId xmlns:a16="http://schemas.microsoft.com/office/drawing/2014/main" xmlns="" id="{1BB09B4C-BB56-4693-8559-E4F574E691F1}"/>
              </a:ext>
            </a:extLst>
          </p:cNvPr>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ED05B8C-117A-4F51-A43E-A9410CDD539E}" type="slidenum">
              <a:rPr lang="it-IT" altLang="it-IT"/>
              <a:pPr eaLnBrk="1" hangingPunct="1"/>
              <a:t>1</a:t>
            </a:fld>
            <a:endParaRPr lang="it-IT" alt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5CE45B9-5FD7-02A7-D783-ECE0E36AC67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F9767020-EFE5-EA71-5825-201F2FCCAA0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8C9922B6-6048-C488-BECE-D0EBBBAFBEE6}"/>
              </a:ext>
            </a:extLst>
          </p:cNvPr>
          <p:cNvSpPr>
            <a:spLocks noGrp="1"/>
          </p:cNvSpPr>
          <p:nvPr>
            <p:ph type="body" idx="1"/>
          </p:nvPr>
        </p:nvSpPr>
        <p:spPr/>
        <p:txBody>
          <a:bodyPr/>
          <a:lstStyle/>
          <a:p>
            <a:r>
              <a:rPr lang="it-IT" dirty="0"/>
              <a:t>In queste immagini TC osserviamo </a:t>
            </a:r>
            <a:r>
              <a:rPr lang="it-IT" b="1" dirty="0"/>
              <a:t>atelettasie dorsali bilaterali</a:t>
            </a:r>
            <a:r>
              <a:rPr lang="it-IT" dirty="0"/>
              <a:t> e la presenza di un </a:t>
            </a:r>
            <a:r>
              <a:rPr lang="it-IT" b="1" dirty="0"/>
              <a:t>versamento pleurico sinistro</a:t>
            </a:r>
            <a:r>
              <a:rPr lang="it-IT" dirty="0"/>
              <a:t>, quadro confermato dalle corrispondenti immagini EIT (vedi ROI 3 e 4). Si nota tuttavia che anche a livello delle regioni </a:t>
            </a:r>
            <a:r>
              <a:rPr lang="it-IT" b="1" dirty="0"/>
              <a:t>ROI 1 e 2</a:t>
            </a:r>
            <a:r>
              <a:rPr lang="it-IT" dirty="0"/>
              <a:t> vi è una </a:t>
            </a:r>
            <a:r>
              <a:rPr lang="it-IT" b="1" dirty="0"/>
              <a:t>scarsa distribuzione della ventilazione</a:t>
            </a:r>
            <a:r>
              <a:rPr lang="it-IT" dirty="0"/>
              <a:t>, probabilmente dovuta a </a:t>
            </a:r>
            <a:r>
              <a:rPr lang="it-IT" b="1" dirty="0"/>
              <a:t>sovradistensione delle aree polmonari sane</a:t>
            </a:r>
            <a:r>
              <a:rPr lang="it-IT" dirty="0"/>
              <a:t> durante la ventilazione meccanica.</a:t>
            </a:r>
            <a:endParaRPr lang="it-IT" u="sng" dirty="0">
              <a:effectLst/>
            </a:endParaRPr>
          </a:p>
        </p:txBody>
      </p:sp>
      <p:sp>
        <p:nvSpPr>
          <p:cNvPr id="4" name="Segnaposto numero diapositiva 3">
            <a:extLst>
              <a:ext uri="{FF2B5EF4-FFF2-40B4-BE49-F238E27FC236}">
                <a16:creationId xmlns:a16="http://schemas.microsoft.com/office/drawing/2014/main" xmlns="" id="{EC744195-727F-D439-F817-44886694BBA0}"/>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13061419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16A7661-9667-FDB6-3C6E-80A68EC0E4B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0792E996-3AB4-E058-BCB4-8AADCF62CF8F}"/>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F41780F9-9E35-75D9-783A-BD8EAF595834}"/>
              </a:ext>
            </a:extLst>
          </p:cNvPr>
          <p:cNvSpPr>
            <a:spLocks noGrp="1"/>
          </p:cNvSpPr>
          <p:nvPr>
            <p:ph type="body" idx="1"/>
          </p:nvPr>
        </p:nvSpPr>
        <p:spPr/>
        <p:txBody>
          <a:bodyPr/>
          <a:lstStyle/>
          <a:p>
            <a:r>
              <a:rPr lang="it-IT" dirty="0"/>
              <a:t>Questa immagine EIT mostra la </a:t>
            </a:r>
            <a:r>
              <a:rPr lang="it-IT" b="1" dirty="0"/>
              <a:t>ROI 1 maggiormente ventilata</a:t>
            </a:r>
            <a:r>
              <a:rPr lang="it-IT" dirty="0"/>
              <a:t>.</a:t>
            </a:r>
            <a:br>
              <a:rPr lang="it-IT" dirty="0"/>
            </a:br>
            <a:r>
              <a:rPr lang="it-IT" dirty="0"/>
              <a:t>Si conferma la presenza di </a:t>
            </a:r>
            <a:r>
              <a:rPr lang="it-IT" b="1" dirty="0"/>
              <a:t>addensamenti dorsali bilaterali</a:t>
            </a:r>
            <a:r>
              <a:rPr lang="it-IT" dirty="0"/>
              <a:t> a livello delle </a:t>
            </a:r>
            <a:r>
              <a:rPr lang="it-IT" b="1" dirty="0"/>
              <a:t>ROI 3 e 4</a:t>
            </a:r>
            <a:r>
              <a:rPr lang="it-IT" dirty="0"/>
              <a:t>, associati a </a:t>
            </a:r>
            <a:r>
              <a:rPr lang="it-IT" b="1" dirty="0"/>
              <a:t>versamento pleurico</a:t>
            </a:r>
            <a:r>
              <a:rPr lang="it-IT" dirty="0"/>
              <a:t> e conseguente </a:t>
            </a:r>
            <a:r>
              <a:rPr lang="it-IT" b="1" dirty="0"/>
              <a:t>riduzione della ventilazione</a:t>
            </a:r>
            <a:r>
              <a:rPr lang="it-IT" dirty="0"/>
              <a:t>.</a:t>
            </a:r>
            <a:br>
              <a:rPr lang="it-IT" dirty="0"/>
            </a:br>
            <a:r>
              <a:rPr lang="it-IT" dirty="0"/>
              <a:t>Da notare inoltre il corrispettivo EIT della </a:t>
            </a:r>
            <a:r>
              <a:rPr lang="it-IT" b="1" dirty="0"/>
              <a:t>falda di pneumotorace ventrale destro</a:t>
            </a:r>
            <a:r>
              <a:rPr lang="it-IT" dirty="0"/>
              <a:t>.</a:t>
            </a:r>
          </a:p>
        </p:txBody>
      </p:sp>
      <p:sp>
        <p:nvSpPr>
          <p:cNvPr id="4" name="Segnaposto numero diapositiva 3">
            <a:extLst>
              <a:ext uri="{FF2B5EF4-FFF2-40B4-BE49-F238E27FC236}">
                <a16:creationId xmlns:a16="http://schemas.microsoft.com/office/drawing/2014/main" xmlns="" id="{A45B4BA1-5EF7-930A-8FFB-D113D2054B77}"/>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2491428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4047281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DC6617B-AC40-9ADE-0FD2-3B9922138713}"/>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F86186D1-223F-D709-3CB9-D76E101D2916}"/>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363F5208-3996-D5F8-873D-8DE3EEB2B90D}"/>
              </a:ext>
            </a:extLst>
          </p:cNvPr>
          <p:cNvSpPr>
            <a:spLocks noGrp="1"/>
          </p:cNvSpPr>
          <p:nvPr>
            <p:ph type="body" idx="1"/>
          </p:nvPr>
        </p:nvSpPr>
        <p:spPr/>
        <p:txBody>
          <a:bodyPr/>
          <a:lstStyle/>
          <a:p>
            <a:r>
              <a:rPr lang="it-IT" dirty="0"/>
              <a:t>Queste sono immagini di un monitoraggio EIT in un paziente supino e le successive in posizione prona dove si evidenzia un netto aumento della superficie aerata a livello delle ROI 3-4 (ovvero quelle dorsali).  Tra i diversi monitoraggi, non è stato variato il tipo di supporto respiratorio (in questo caso HFNC).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L’EIT potrebbe quindi rappresentare uno strumento utile per decidere se utilizzare ad esempio una PEEP elevata (CPAP o NIV) o la posizione prona nei nostri malati ricoverati per da </a:t>
            </a:r>
            <a:r>
              <a:rPr lang="it-IT" dirty="0" err="1"/>
              <a:t>insuff</a:t>
            </a:r>
            <a:r>
              <a:rPr lang="it-IT" dirty="0"/>
              <a:t> </a:t>
            </a:r>
            <a:r>
              <a:rPr lang="it-IT" dirty="0" err="1"/>
              <a:t>resp</a:t>
            </a:r>
            <a:r>
              <a:rPr lang="it-IT" dirty="0"/>
              <a:t> </a:t>
            </a:r>
            <a:r>
              <a:rPr lang="it-IT" dirty="0" err="1"/>
              <a:t>ipossiemica</a:t>
            </a:r>
            <a:r>
              <a:rPr lang="it-IT" dirty="0"/>
              <a:t> de novo.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L’EIT quindi potrebbe essere impiegata per identificare i diversi pattern di polmonite/ARDS per guidare le nostre terapie di supporto ed in generale quindi stimare la </a:t>
            </a:r>
            <a:r>
              <a:rPr lang="it-IT" dirty="0" err="1"/>
              <a:t>reclutabilità</a:t>
            </a:r>
            <a:r>
              <a:rPr lang="it-IT" dirty="0"/>
              <a:t> del parenchima polmonare in respiro spontaneo. </a:t>
            </a:r>
          </a:p>
        </p:txBody>
      </p:sp>
      <p:sp>
        <p:nvSpPr>
          <p:cNvPr id="4" name="Segnaposto numero diapositiva 3">
            <a:extLst>
              <a:ext uri="{FF2B5EF4-FFF2-40B4-BE49-F238E27FC236}">
                <a16:creationId xmlns:a16="http://schemas.microsoft.com/office/drawing/2014/main" xmlns="" id="{ABE7EC73-72EA-ADD6-27F7-FE4AC8E9BAE5}"/>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3792721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CA6421C5-E072-E5B9-D2DF-5F1E155A3E2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04377619-00D6-4B8D-ED5F-A2AC53B00AA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0FA1A7CE-96BA-2614-F8B9-C1DA52410416}"/>
              </a:ext>
            </a:extLst>
          </p:cNvPr>
          <p:cNvSpPr>
            <a:spLocks noGrp="1"/>
          </p:cNvSpPr>
          <p:nvPr>
            <p:ph type="body" idx="1"/>
          </p:nvPr>
        </p:nvSpPr>
        <p:spPr/>
        <p:txBody>
          <a:bodyPr/>
          <a:lstStyle/>
          <a:p>
            <a:r>
              <a:rPr lang="it-IT" dirty="0"/>
              <a:t>Queste immagini mostrano un monitoraggio EIT in una paziente ricoverato per insufficienza respiratoria </a:t>
            </a:r>
            <a:r>
              <a:rPr lang="it-IT" dirty="0" err="1"/>
              <a:t>ipossiemica</a:t>
            </a:r>
            <a:r>
              <a:rPr lang="it-IT" dirty="0"/>
              <a:t> de novo, durante l’utilizzo di ossigenoterapia a bassi flussi e successivamente di HFNC. Dal punto di vista clinico, l’impiego di HFNC ha determinato un miglioramento dell’ossigenazione, associato a un aumento del volume polmonare di fine espirazione e di fine inspirazione come risulta evidente dal monitoraggio </a:t>
            </a:r>
            <a:r>
              <a:rPr lang="it-IT" dirty="0" err="1"/>
              <a:t>pre</a:t>
            </a:r>
            <a:r>
              <a:rPr lang="it-IT" dirty="0"/>
              <a:t> e post. Ciò suggerisce un incremento della capacità funzionale residua rispetto alla terapia convenzionale a bassi flussi.</a:t>
            </a:r>
          </a:p>
        </p:txBody>
      </p:sp>
      <p:sp>
        <p:nvSpPr>
          <p:cNvPr id="4" name="Segnaposto numero diapositiva 3">
            <a:extLst>
              <a:ext uri="{FF2B5EF4-FFF2-40B4-BE49-F238E27FC236}">
                <a16:creationId xmlns:a16="http://schemas.microsoft.com/office/drawing/2014/main" xmlns="" id="{70F2D9BD-D807-727B-E1A7-E3EB57B10C4A}"/>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29</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25544063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B49D93-1264-A395-8B54-2551E59EC51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5D2D95BB-C06E-1FDC-66BC-02D00D423F2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193D12B7-DC42-7819-B2BD-7A44E755B6B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L’obiettivo è individuare il livello di PEEP che consenta di reclutare le aree collassate, limitando al minimo la sovradistensione delle regioni polmonari sane.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Il famoso principio «</a:t>
            </a:r>
            <a:r>
              <a:rPr lang="it-IT" dirty="0" err="1"/>
              <a:t>primum</a:t>
            </a:r>
            <a:r>
              <a:rPr lang="it-IT" dirty="0"/>
              <a:t> non </a:t>
            </a:r>
            <a:r>
              <a:rPr lang="it-IT" dirty="0" err="1"/>
              <a:t>nocere</a:t>
            </a:r>
            <a:r>
              <a:rPr lang="it-IT"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Per effettuare questo tipo di monitoraggio durante ventilazione non invasiva (NIV), è necessario mantenere lo stesso livello di pressione di supporto e variare progressivamente la PEEP in senso decrementale (nell’esempio: 15, 10, 5 e 0 </a:t>
            </a:r>
            <a:r>
              <a:rPr lang="it-IT" dirty="0" err="1"/>
              <a:t>cmH₂O</a:t>
            </a:r>
            <a:r>
              <a:rPr lang="it-IT" dirty="0"/>
              <a:t>) mantenendola per qualche minuto. </a:t>
            </a:r>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Confrontando le immagini, si osserva che passando da PEEP 15 a ZEEP (0 </a:t>
            </a:r>
            <a:r>
              <a:rPr lang="it-IT" dirty="0" err="1"/>
              <a:t>cmH₂O</a:t>
            </a:r>
            <a:r>
              <a:rPr lang="it-IT" dirty="0"/>
              <a:t>) si verifica una perdita di compliance del 54% (aree bianche) e una sovradistensione dell’8% (aree arancioni). Confrontando invece PEEP 15 e 10, si rileva una perdita di compliance del 9%, senza evidenza di sovradistensione. In questo caso (che definirei ideale e eclatanti) il miglior compromesso sembra quindi collocarsi tra una PEEP di 10 e 15 </a:t>
            </a:r>
            <a:r>
              <a:rPr lang="it-IT" dirty="0" err="1"/>
              <a:t>cmH₂O</a:t>
            </a:r>
            <a:r>
              <a:rPr lang="it-IT"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r>
              <a:rPr lang="it-IT" dirty="0"/>
              <a:t>In linea teorica il PEEP trial dovrebbe essere eseguito su un paziente sedato e quindi completamente passivo per essere attendibile al 100%. Nei nostri pazienti, invece, la respirazione spontanea o assistita può rappresentare un fattore confondente, dovuto alla variabilità dello sforzo inspiratorio — variabilità che può essere quantificata in modo oggettivo purtroppo solo mediante la misurazione della pressione esofagea. Ciò nonostante, nulla vieta di eseguire comunque il test, purché i risultati vengano interpretati con cautela. </a:t>
            </a:r>
          </a:p>
          <a:p>
            <a:r>
              <a:rPr lang="it-IT" dirty="0"/>
              <a:t>Su questo tema interverrà con maggior dettaglio il collega rianimatore esperto in materia. </a:t>
            </a:r>
          </a:p>
          <a:p>
            <a:endParaRPr lang="it-IT" dirty="0"/>
          </a:p>
        </p:txBody>
      </p:sp>
      <p:sp>
        <p:nvSpPr>
          <p:cNvPr id="4" name="Segnaposto numero diapositiva 3">
            <a:extLst>
              <a:ext uri="{FF2B5EF4-FFF2-40B4-BE49-F238E27FC236}">
                <a16:creationId xmlns:a16="http://schemas.microsoft.com/office/drawing/2014/main" xmlns="" id="{91700839-BE1A-63E0-0109-EEB0123FFB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31</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283580194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63B49D93-1264-A395-8B54-2551E59EC51A}"/>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5D2D95BB-C06E-1FDC-66BC-02D00D423F2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193D12B7-DC42-7819-B2BD-7A44E755B6B5}"/>
              </a:ext>
            </a:extLst>
          </p:cNvPr>
          <p:cNvSpPr>
            <a:spLocks noGrp="1"/>
          </p:cNvSpPr>
          <p:nvPr>
            <p:ph type="body" idx="1"/>
          </p:nvPr>
        </p:nvSpPr>
        <p:spPr/>
        <p:txBody>
          <a:bodyPr/>
          <a:lstStyle/>
          <a:p>
            <a:r>
              <a:rPr lang="it-IT" dirty="0" smtClean="0"/>
              <a:t>Immagine</a:t>
            </a:r>
            <a:r>
              <a:rPr lang="it-IT" baseline="0" dirty="0" smtClean="0"/>
              <a:t> ideale. </a:t>
            </a:r>
            <a:r>
              <a:rPr lang="it-IT" baseline="0" dirty="0" err="1" smtClean="0"/>
              <a:t>ClossLP=</a:t>
            </a:r>
            <a:r>
              <a:rPr lang="it-IT" baseline="0" dirty="0" smtClean="0"/>
              <a:t> C loss Low PEEP, </a:t>
            </a:r>
            <a:r>
              <a:rPr lang="it-IT" baseline="0" dirty="0" err="1" smtClean="0"/>
              <a:t>ClossHP=</a:t>
            </a:r>
            <a:r>
              <a:rPr lang="it-IT" baseline="0" dirty="0" smtClean="0"/>
              <a:t> </a:t>
            </a:r>
            <a:r>
              <a:rPr lang="it-IT" baseline="0" dirty="0" err="1" smtClean="0"/>
              <a:t>Closs</a:t>
            </a:r>
            <a:r>
              <a:rPr lang="it-IT" baseline="0" dirty="0" smtClean="0"/>
              <a:t> high PEEP; giallo: RVD = </a:t>
            </a:r>
            <a:r>
              <a:rPr lang="it-IT" baseline="0" dirty="0" err="1" smtClean="0"/>
              <a:t>regional</a:t>
            </a:r>
            <a:r>
              <a:rPr lang="it-IT" baseline="0" dirty="0" smtClean="0"/>
              <a:t> </a:t>
            </a:r>
            <a:r>
              <a:rPr lang="it-IT" baseline="0" dirty="0" err="1" smtClean="0"/>
              <a:t>ventilation</a:t>
            </a:r>
            <a:r>
              <a:rPr lang="it-IT" baseline="0" dirty="0" smtClean="0"/>
              <a:t> </a:t>
            </a:r>
            <a:r>
              <a:rPr lang="it-IT" baseline="0" smtClean="0"/>
              <a:t>delay</a:t>
            </a:r>
            <a:endParaRPr lang="it-IT" dirty="0"/>
          </a:p>
        </p:txBody>
      </p:sp>
      <p:sp>
        <p:nvSpPr>
          <p:cNvPr id="4" name="Segnaposto numero diapositiva 3">
            <a:extLst>
              <a:ext uri="{FF2B5EF4-FFF2-40B4-BE49-F238E27FC236}">
                <a16:creationId xmlns:a16="http://schemas.microsoft.com/office/drawing/2014/main" xmlns="" id="{91700839-BE1A-63E0-0109-EEB0123FFB68}"/>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36030218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8FA3F4-C517-321F-9210-81A98E6477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21A9524E-AF01-B21E-2D92-990F66035B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25EAAA0A-CCC3-476B-EF73-D99D32036F21}"/>
              </a:ext>
            </a:extLst>
          </p:cNvPr>
          <p:cNvSpPr>
            <a:spLocks noGrp="1"/>
          </p:cNvSpPr>
          <p:nvPr>
            <p:ph type="body" idx="1"/>
          </p:nvPr>
        </p:nvSpPr>
        <p:spPr/>
        <p:txBody>
          <a:bodyPr/>
          <a:lstStyle/>
          <a:p>
            <a:r>
              <a:rPr lang="it-IT" dirty="0"/>
              <a:t>In questo video è visibile il fenomeno detto «</a:t>
            </a:r>
            <a:r>
              <a:rPr lang="it-IT" dirty="0" err="1"/>
              <a:t>pendelluft</a:t>
            </a:r>
            <a:r>
              <a:rPr lang="it-IT" dirty="0"/>
              <a:t>», ovvero lo spostamento di gas tra due regioni polmonari con diverse costanti di tempo. Il gas si muove dalle aree con maggiore compliance anti-declivi verso quelle a minor compliance declivi già più compromesse.  Ciò come sappiamo è uno dei meccanismi alla base del P-SILI. </a:t>
            </a:r>
          </a:p>
          <a:p>
            <a:r>
              <a:rPr lang="it-IT" dirty="0"/>
              <a:t>Il riconoscimento di questo pattern respiratorio può aiutarci a identificare i pazienti a maggior rischio di fallimento del supporto ventilatorio non invasivo e a ottimizzare quindi la ventilazione meccanica e/o la sedazione del nostro malato. </a:t>
            </a:r>
          </a:p>
          <a:p>
            <a:r>
              <a:rPr lang="it-IT" dirty="0"/>
              <a:t>La scelta della Pressure Support  durante la ventilazione assistita non invasiva dovrebbe essere mirata a ridurre lo sforzo inspiratorio e prevenire il P-SILI, con l’obiettivo di far scomparire questo pattern respiratorio laddove possibile. </a:t>
            </a:r>
          </a:p>
          <a:p>
            <a:r>
              <a:rPr lang="it-IT" i="1" dirty="0"/>
              <a:t>L’EIT consente di monitorare questo fenomeno, visualizzando facilmente il movimento dell’aria dalle regioni non declivi a quelle declivi, anche quando il volume corrente rimane invariato. </a:t>
            </a:r>
            <a:endParaRPr lang="it-IT" dirty="0"/>
          </a:p>
          <a:p>
            <a:r>
              <a:rPr lang="it-IT" dirty="0"/>
              <a:t>In basso a destra  immagine di monitoraggio EIT in quadro di versamento pleurico bilaterale.</a:t>
            </a:r>
          </a:p>
          <a:p>
            <a:endParaRPr lang="it-IT" dirty="0"/>
          </a:p>
        </p:txBody>
      </p:sp>
      <p:sp>
        <p:nvSpPr>
          <p:cNvPr id="4" name="Segnaposto numero diapositiva 3">
            <a:extLst>
              <a:ext uri="{FF2B5EF4-FFF2-40B4-BE49-F238E27FC236}">
                <a16:creationId xmlns:a16="http://schemas.microsoft.com/office/drawing/2014/main" xmlns="" id="{B0DCAB7E-341F-0E96-9181-0F28A24A71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37285912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5D8FA3F4-C517-321F-9210-81A98E647741}"/>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21A9524E-AF01-B21E-2D92-990F66035B1E}"/>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25EAAA0A-CCC3-476B-EF73-D99D32036F21}"/>
              </a:ext>
            </a:extLst>
          </p:cNvPr>
          <p:cNvSpPr>
            <a:spLocks noGrp="1"/>
          </p:cNvSpPr>
          <p:nvPr>
            <p:ph type="body" idx="1"/>
          </p:nvPr>
        </p:nvSpPr>
        <p:spPr/>
        <p:txBody>
          <a:bodyPr/>
          <a:lstStyle/>
          <a:p>
            <a:r>
              <a:rPr lang="it-IT" dirty="0"/>
              <a:t>In alto a sinistra possiamo osservare complicanza purtroppo comune della VM ovvero l’ insorgenza di un pneumotorace durante Ventilazione meccanica. In linea teorica potremmo poi osservare in diretta dopo avere drenato LO pneumotorace la riespansione polmonare. </a:t>
            </a:r>
          </a:p>
        </p:txBody>
      </p:sp>
      <p:sp>
        <p:nvSpPr>
          <p:cNvPr id="4" name="Segnaposto numero diapositiva 3">
            <a:extLst>
              <a:ext uri="{FF2B5EF4-FFF2-40B4-BE49-F238E27FC236}">
                <a16:creationId xmlns:a16="http://schemas.microsoft.com/office/drawing/2014/main" xmlns="" id="{B0DCAB7E-341F-0E96-9181-0F28A24A717D}"/>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37285912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E7850743-039A-9886-80AD-D2ACF5041B84}"/>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1E919D98-7AE9-8B1A-F249-19A12893DD6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0C470EF8-F466-E9DD-2D91-B64B93A57589}"/>
              </a:ext>
            </a:extLst>
          </p:cNvPr>
          <p:cNvSpPr>
            <a:spLocks noGrp="1"/>
          </p:cNvSpPr>
          <p:nvPr>
            <p:ph type="body" idx="1"/>
          </p:nvPr>
        </p:nvSpPr>
        <p:spPr/>
        <p:txBody>
          <a:bodyPr/>
          <a:lstStyle/>
          <a:p>
            <a:r>
              <a:rPr lang="it-IT" dirty="0"/>
              <a:t>Questo è un monitoraggio </a:t>
            </a:r>
            <a:r>
              <a:rPr lang="it-IT" b="1" dirty="0"/>
              <a:t>in tempo reale </a:t>
            </a:r>
            <a:r>
              <a:rPr lang="it-IT" dirty="0"/>
              <a:t>durante una delle procedure più comuni nelle nostri UTIR ovvero la </a:t>
            </a:r>
            <a:r>
              <a:rPr lang="it-IT" dirty="0" err="1"/>
              <a:t>broncoscopica</a:t>
            </a:r>
            <a:r>
              <a:rPr lang="it-IT" dirty="0"/>
              <a:t> di toilette bronchiale.</a:t>
            </a:r>
            <a:br>
              <a:rPr lang="it-IT" dirty="0"/>
            </a:br>
            <a:r>
              <a:rPr lang="it-IT" dirty="0"/>
              <a:t>A sinistra potete osservare la radiografia del torace del nostro paziente, che evidenzia un’</a:t>
            </a:r>
            <a:r>
              <a:rPr lang="it-IT" b="1" dirty="0"/>
              <a:t>opacità polmonare diffusa</a:t>
            </a:r>
            <a:r>
              <a:rPr lang="it-IT" dirty="0"/>
              <a:t> all’emitorace sinistro, confermata anche all’EIT ove vi è assenza  </a:t>
            </a:r>
            <a:r>
              <a:rPr lang="it-IT" dirty="0" err="1"/>
              <a:t>pressochè</a:t>
            </a:r>
            <a:r>
              <a:rPr lang="it-IT" dirty="0"/>
              <a:t> totale di ventilazione. </a:t>
            </a:r>
          </a:p>
          <a:p>
            <a:r>
              <a:rPr lang="it-IT" dirty="0"/>
              <a:t>Durante la procedura, progressivamente, si è registrato un </a:t>
            </a:r>
            <a:r>
              <a:rPr lang="it-IT" b="1" dirty="0"/>
              <a:t>aumento della superficie aerata</a:t>
            </a:r>
            <a:r>
              <a:rPr lang="it-IT" dirty="0"/>
              <a:t>, successivamente confermato dalla radiografia di controllo.</a:t>
            </a:r>
            <a:br>
              <a:rPr lang="it-IT" dirty="0"/>
            </a:br>
            <a:r>
              <a:rPr lang="it-IT" dirty="0"/>
              <a:t>Abbiamo quindi potuto </a:t>
            </a:r>
            <a:r>
              <a:rPr lang="it-IT" b="1" dirty="0"/>
              <a:t>documentare in tempo reale i miglioramenti</a:t>
            </a:r>
            <a:r>
              <a:rPr lang="it-IT" dirty="0"/>
              <a:t> ottenuti grazie alla nostra procedura.</a:t>
            </a:r>
          </a:p>
        </p:txBody>
      </p:sp>
      <p:sp>
        <p:nvSpPr>
          <p:cNvPr id="4" name="Segnaposto numero diapositiva 3">
            <a:extLst>
              <a:ext uri="{FF2B5EF4-FFF2-40B4-BE49-F238E27FC236}">
                <a16:creationId xmlns:a16="http://schemas.microsoft.com/office/drawing/2014/main" xmlns="" id="{8B8F12E3-973B-D28D-BD3B-D868320DDBD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103236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Come abbiamo visto nella relazione precedente, </a:t>
            </a:r>
            <a:r>
              <a:rPr lang="it-IT" sz="1200" b="1" kern="1200" dirty="0">
                <a:solidFill>
                  <a:schemeClr val="tx1"/>
                </a:solidFill>
                <a:effectLst/>
                <a:latin typeface="+mn-lt"/>
                <a:ea typeface="+mn-ea"/>
                <a:cs typeface="+mn-cs"/>
              </a:rPr>
              <a:t>il tomografo ad impedenza elettrica (EIT)</a:t>
            </a:r>
            <a:r>
              <a:rPr lang="it-IT" sz="1200" kern="1200" dirty="0">
                <a:solidFill>
                  <a:schemeClr val="tx1"/>
                </a:solidFill>
                <a:effectLst/>
                <a:latin typeface="+mn-lt"/>
                <a:ea typeface="+mn-ea"/>
                <a:cs typeface="+mn-cs"/>
              </a:rPr>
              <a:t> permette di misurare l’impedenza toracica, i cui cambiamenti sono strettamente correlati all’attività respiratoria.</a:t>
            </a:r>
          </a:p>
          <a:p>
            <a:r>
              <a:rPr lang="it-IT" sz="1200" kern="1200" dirty="0">
                <a:solidFill>
                  <a:schemeClr val="tx1"/>
                </a:solidFill>
                <a:effectLst/>
                <a:latin typeface="+mn-lt"/>
                <a:ea typeface="+mn-ea"/>
                <a:cs typeface="+mn-cs"/>
              </a:rPr>
              <a:t>L’EIT è un esame </a:t>
            </a:r>
            <a:r>
              <a:rPr lang="it-IT" sz="1200" b="1" kern="1200" dirty="0">
                <a:solidFill>
                  <a:schemeClr val="tx1"/>
                </a:solidFill>
                <a:effectLst/>
                <a:latin typeface="+mn-lt"/>
                <a:ea typeface="+mn-ea"/>
                <a:cs typeface="+mn-cs"/>
              </a:rPr>
              <a:t>non invasivo, ripetibile</a:t>
            </a:r>
            <a:r>
              <a:rPr lang="it-IT" sz="1200" kern="1200" dirty="0">
                <a:solidFill>
                  <a:schemeClr val="tx1"/>
                </a:solidFill>
                <a:effectLst/>
                <a:latin typeface="+mn-lt"/>
                <a:ea typeface="+mn-ea"/>
                <a:cs typeface="+mn-cs"/>
              </a:rPr>
              <a:t> e </a:t>
            </a:r>
            <a:r>
              <a:rPr lang="it-IT" sz="1200" b="1" kern="1200" dirty="0">
                <a:solidFill>
                  <a:schemeClr val="tx1"/>
                </a:solidFill>
                <a:effectLst/>
                <a:latin typeface="+mn-lt"/>
                <a:ea typeface="+mn-ea"/>
                <a:cs typeface="+mn-cs"/>
              </a:rPr>
              <a:t>privo di radiazioni ionizzanti</a:t>
            </a:r>
            <a:r>
              <a:rPr lang="it-IT" sz="1200" kern="1200" dirty="0">
                <a:solidFill>
                  <a:schemeClr val="tx1"/>
                </a:solidFill>
                <a:effectLst/>
                <a:latin typeface="+mn-lt"/>
                <a:ea typeface="+mn-ea"/>
                <a:cs typeface="+mn-cs"/>
              </a:rPr>
              <a:t>, che consente di </a:t>
            </a:r>
            <a:r>
              <a:rPr lang="it-IT" sz="1200" b="1" kern="1200" dirty="0">
                <a:solidFill>
                  <a:schemeClr val="tx1"/>
                </a:solidFill>
                <a:effectLst/>
                <a:latin typeface="+mn-lt"/>
                <a:ea typeface="+mn-ea"/>
                <a:cs typeface="+mn-cs"/>
              </a:rPr>
              <a:t>studiare in tempo reale la distribuzione regionale della ventilazione polmonare</a:t>
            </a:r>
            <a:r>
              <a:rPr lang="it-IT" sz="1200" kern="1200" dirty="0">
                <a:solidFill>
                  <a:schemeClr val="tx1"/>
                </a:solidFill>
                <a:effectLst/>
                <a:latin typeface="+mn-lt"/>
                <a:ea typeface="+mn-ea"/>
                <a:cs typeface="+mn-cs"/>
              </a:rPr>
              <a:t> direttamente al letto del paziente.</a:t>
            </a:r>
          </a:p>
          <a:p>
            <a:endParaRPr lang="it-IT" sz="1200" kern="1200" dirty="0">
              <a:solidFill>
                <a:schemeClr val="tx1"/>
              </a:solidFill>
              <a:effectLst/>
              <a:latin typeface="+mn-lt"/>
              <a:ea typeface="+mn-ea"/>
              <a:cs typeface="+mn-cs"/>
            </a:endParaRPr>
          </a:p>
          <a:p>
            <a:r>
              <a:rPr lang="it-IT" sz="1200" kern="1200" dirty="0">
                <a:solidFill>
                  <a:schemeClr val="tx1"/>
                </a:solidFill>
                <a:effectLst/>
                <a:latin typeface="+mn-lt"/>
                <a:ea typeface="+mn-ea"/>
                <a:cs typeface="+mn-cs"/>
              </a:rPr>
              <a:t>In questa relazione parlerò del suo utilizzo a letto del malato pneumologico, nelle nostre terapie semi-intensive respiratorie e del suo ruolo aggiuntivo alle classiche prove di funzionalità respiratoria nella valutazione del malato neuromuscolare. </a:t>
            </a:r>
          </a:p>
          <a:p>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it-IT"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xmlns="" val="36039397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76F79A62-1F73-D91D-F7E4-369F7331731B}"/>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84059803-51E5-9882-3755-1788B686C29A}"/>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5AD72A9E-D29E-78F9-FD60-16B8E1FA99A0}"/>
              </a:ext>
            </a:extLst>
          </p:cNvPr>
          <p:cNvSpPr>
            <a:spLocks noGrp="1"/>
          </p:cNvSpPr>
          <p:nvPr>
            <p:ph type="body" idx="1"/>
          </p:nvPr>
        </p:nvSpPr>
        <p:spPr/>
        <p:txBody>
          <a:bodyPr/>
          <a:lstStyle/>
          <a:p>
            <a:r>
              <a:rPr lang="it-IT" dirty="0"/>
              <a:t>Da affiancare alle classiche prove di funzionalità respiratoria (</a:t>
            </a:r>
            <a:r>
              <a:rPr lang="it-IT" dirty="0" err="1"/>
              <a:t>PFTs</a:t>
            </a:r>
            <a:r>
              <a:rPr lang="it-IT" dirty="0"/>
              <a:t>).  </a:t>
            </a:r>
          </a:p>
          <a:p>
            <a:r>
              <a:rPr lang="it-IT" dirty="0"/>
              <a:t> </a:t>
            </a:r>
          </a:p>
        </p:txBody>
      </p:sp>
      <p:sp>
        <p:nvSpPr>
          <p:cNvPr id="4" name="Segnaposto numero diapositiva 3">
            <a:extLst>
              <a:ext uri="{FF2B5EF4-FFF2-40B4-BE49-F238E27FC236}">
                <a16:creationId xmlns:a16="http://schemas.microsoft.com/office/drawing/2014/main" xmlns="" id="{2255BBC2-F05B-70FB-56B0-79E97D6184A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28376613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FEA7DAF1-B758-4961-2C1A-E931970B9D95}"/>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66335A47-CDC8-30EE-EE10-91C1DABA0252}"/>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CD4B6B37-1A75-D61C-493D-F323C2BF104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È comunque importante ricordare i </a:t>
            </a:r>
            <a:r>
              <a:rPr lang="it-IT" b="1" dirty="0"/>
              <a:t>limiti della metodica</a:t>
            </a:r>
            <a:r>
              <a:rPr lang="it-IT" dirty="0"/>
              <a:t>, soprattutto legati alla </a:t>
            </a:r>
            <a:r>
              <a:rPr lang="it-IT" b="1" dirty="0"/>
              <a:t>variabilità del respiro spontaneo (sospiro </a:t>
            </a:r>
            <a:r>
              <a:rPr lang="it-IT" b="1" dirty="0" err="1"/>
              <a:t>etc</a:t>
            </a:r>
            <a:r>
              <a:rPr lang="it-IT" b="1" dirty="0"/>
              <a:t>).  Nel paziente sedato è tutto più semplice. </a:t>
            </a: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it-IT" dirty="0"/>
          </a:p>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Non comprendono la totalità del parenchima polmonare.</a:t>
            </a:r>
          </a:p>
          <a:p>
            <a:endParaRPr lang="it-IT" dirty="0"/>
          </a:p>
          <a:p>
            <a:r>
              <a:rPr lang="it-IT" dirty="0">
                <a:latin typeface="+mn-lt"/>
                <a:cs typeface="+mn-cs"/>
              </a:rPr>
              <a:t>Q</a:t>
            </a:r>
            <a:r>
              <a:rPr lang="it-IT" dirty="0">
                <a:latin typeface="Arial" panose="020B0604020202020204" pitchFamily="34" charset="0"/>
                <a:cs typeface="Arial" panose="020B0604020202020204" pitchFamily="34" charset="0"/>
              </a:rPr>
              <a:t>uesto esige un training ed una certa dimestichezza da parte del personale medico</a:t>
            </a:r>
          </a:p>
          <a:p>
            <a:endParaRPr lang="it-IT" dirty="0">
              <a:latin typeface="Arial" panose="020B0604020202020204" pitchFamily="34" charset="0"/>
              <a:cs typeface="Arial" panose="020B0604020202020204" pitchFamily="34" charset="0"/>
            </a:endParaRPr>
          </a:p>
          <a:p>
            <a:r>
              <a:rPr lang="it-IT" dirty="0"/>
              <a:t>Controindicazioni:  presenza di PM, defibrillatori, elettrodi </a:t>
            </a:r>
            <a:r>
              <a:rPr lang="it-IT" dirty="0" err="1"/>
              <a:t>epicardici</a:t>
            </a:r>
            <a:r>
              <a:rPr lang="it-IT" dirty="0"/>
              <a:t>. BMI &gt; 50, </a:t>
            </a:r>
            <a:r>
              <a:rPr lang="it-IT" dirty="0" err="1"/>
              <a:t>Vt</a:t>
            </a:r>
            <a:r>
              <a:rPr lang="it-IT" dirty="0"/>
              <a:t> </a:t>
            </a:r>
            <a:r>
              <a:rPr lang="it-IT" dirty="0" err="1"/>
              <a:t>tidal</a:t>
            </a:r>
            <a:r>
              <a:rPr lang="it-IT" dirty="0"/>
              <a:t> molto ridotti &lt; 150-200 ml.</a:t>
            </a:r>
          </a:p>
        </p:txBody>
      </p:sp>
      <p:sp>
        <p:nvSpPr>
          <p:cNvPr id="4" name="Segnaposto numero diapositiva 3">
            <a:extLst>
              <a:ext uri="{FF2B5EF4-FFF2-40B4-BE49-F238E27FC236}">
                <a16:creationId xmlns:a16="http://schemas.microsoft.com/office/drawing/2014/main" xmlns="" id="{5178CA7F-C1FE-B8A0-9227-C6023CCE292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38</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15201617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8994E949-13D3-333C-ECE5-AF566F6A6D4C}"/>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ED4AB577-63C4-A930-3175-1D43DE166E94}"/>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AEE4ADE6-1F95-9836-81AB-977F3878A280}"/>
              </a:ext>
            </a:extLst>
          </p:cNvPr>
          <p:cNvSpPr>
            <a:spLocks noGrp="1"/>
          </p:cNvSpPr>
          <p:nvPr>
            <p:ph type="body" idx="1"/>
          </p:nvPr>
        </p:nvSpPr>
        <p:spPr/>
        <p:txBody>
          <a:bodyPr/>
          <a:lstStyle/>
          <a:p>
            <a:r>
              <a:rPr lang="it-IT" dirty="0"/>
              <a:t>Nei pazienti ventilati con </a:t>
            </a:r>
            <a:r>
              <a:rPr lang="it-IT" b="1" dirty="0"/>
              <a:t>riacutizzazione di BPCO</a:t>
            </a:r>
            <a:r>
              <a:rPr lang="it-IT" dirty="0"/>
              <a:t> si può osservare peggioramento della già presente </a:t>
            </a:r>
            <a:r>
              <a:rPr lang="it-IT" b="1" dirty="0"/>
              <a:t>iperinflazione dinamica, come sappiamo determinata dalla PEEP intrinseca</a:t>
            </a:r>
            <a:r>
              <a:rPr lang="it-IT" dirty="0"/>
              <a:t>.</a:t>
            </a:r>
          </a:p>
          <a:p>
            <a:r>
              <a:rPr lang="it-IT" dirty="0"/>
              <a:t>In questo contesto, l’</a:t>
            </a:r>
            <a:r>
              <a:rPr lang="it-IT" b="1" dirty="0"/>
              <a:t>EIT</a:t>
            </a:r>
            <a:r>
              <a:rPr lang="it-IT" dirty="0"/>
              <a:t> può aiutare a impostare una </a:t>
            </a:r>
            <a:r>
              <a:rPr lang="it-IT" b="1" dirty="0"/>
              <a:t>PEEP esterna ottimale</a:t>
            </a:r>
            <a:r>
              <a:rPr lang="it-IT" dirty="0"/>
              <a:t>, riducendo gli effetti dell’iperinflazione andando a controbilanciare la PEEP i.  Ciò è possibile monitorando il </a:t>
            </a:r>
            <a:r>
              <a:rPr lang="it-IT" b="1" dirty="0"/>
              <a:t>delta EELI globale</a:t>
            </a:r>
            <a:r>
              <a:rPr lang="it-IT" dirty="0"/>
              <a:t> ovvero end </a:t>
            </a:r>
            <a:r>
              <a:rPr lang="it-IT" dirty="0" err="1"/>
              <a:t>expiratory</a:t>
            </a:r>
            <a:r>
              <a:rPr lang="it-IT" dirty="0"/>
              <a:t> </a:t>
            </a:r>
            <a:r>
              <a:rPr lang="it-IT" dirty="0" err="1"/>
              <a:t>lung</a:t>
            </a:r>
            <a:r>
              <a:rPr lang="it-IT" dirty="0"/>
              <a:t> </a:t>
            </a:r>
            <a:r>
              <a:rPr lang="it-IT" dirty="0" err="1"/>
              <a:t>impedence</a:t>
            </a:r>
            <a:r>
              <a:rPr lang="it-IT" dirty="0"/>
              <a:t>, cioè la variazione di impedenza a fine espirazione che in altri termini equivale alla  nostra capacità funzionale residua. </a:t>
            </a:r>
          </a:p>
          <a:p>
            <a:r>
              <a:rPr lang="it-IT" dirty="0"/>
              <a:t>Se la PEEP esterna applicata supera la PEEP intrinseca, si può verificare un </a:t>
            </a:r>
            <a:r>
              <a:rPr lang="it-IT" b="1" dirty="0"/>
              <a:t>aumento indesiderato dell’EELI</a:t>
            </a:r>
            <a:r>
              <a:rPr lang="it-IT" dirty="0"/>
              <a:t>.</a:t>
            </a:r>
          </a:p>
          <a:p>
            <a:r>
              <a:rPr lang="it-IT" dirty="0"/>
              <a:t>L’EIT può anche monitorare l’EELI durante il </a:t>
            </a:r>
            <a:r>
              <a:rPr lang="it-IT" b="1" dirty="0"/>
              <a:t>respiro spontaneo</a:t>
            </a:r>
            <a:r>
              <a:rPr lang="it-IT" dirty="0"/>
              <a:t>: una sua riduzione potrebbe indicare una buona risposta alla classica terapia medica con steroidi sistemici e </a:t>
            </a:r>
            <a:r>
              <a:rPr lang="it-IT" b="1" dirty="0"/>
              <a:t>broncodilatatori</a:t>
            </a:r>
            <a:r>
              <a:rPr lang="it-IT" dirty="0"/>
              <a:t>.</a:t>
            </a:r>
          </a:p>
          <a:p>
            <a:endParaRPr lang="it-IT" dirty="0"/>
          </a:p>
          <a:p>
            <a:r>
              <a:rPr lang="it-IT" dirty="0"/>
              <a:t>Un ulteriore impiego futuro potrebbe riguardare i pazienti con </a:t>
            </a:r>
            <a:r>
              <a:rPr lang="it-IT" b="1" dirty="0"/>
              <a:t>asma grave</a:t>
            </a:r>
            <a:r>
              <a:rPr lang="it-IT" dirty="0"/>
              <a:t> o </a:t>
            </a:r>
            <a:r>
              <a:rPr lang="it-IT" b="1" dirty="0"/>
              <a:t>BPCO terminale</a:t>
            </a:r>
            <a:r>
              <a:rPr lang="it-IT" dirty="0"/>
              <a:t>, per valutare gli effetti dei </a:t>
            </a:r>
            <a:r>
              <a:rPr lang="it-IT" b="1" dirty="0"/>
              <a:t>farmaci monoclonali</a:t>
            </a:r>
            <a:r>
              <a:rPr lang="it-IT" dirty="0"/>
              <a:t> in termini di riduzione di </a:t>
            </a:r>
            <a:r>
              <a:rPr lang="it-IT" b="1" dirty="0"/>
              <a:t>GI, del</a:t>
            </a:r>
            <a:r>
              <a:rPr lang="it-IT" dirty="0"/>
              <a:t> </a:t>
            </a:r>
            <a:r>
              <a:rPr lang="it-IT" b="1" dirty="0"/>
              <a:t>delta EELI e RVD (</a:t>
            </a:r>
            <a:r>
              <a:rPr lang="it-IT" b="1" dirty="0" err="1"/>
              <a:t>regional</a:t>
            </a:r>
            <a:r>
              <a:rPr lang="it-IT" b="1" dirty="0"/>
              <a:t> </a:t>
            </a:r>
            <a:r>
              <a:rPr lang="it-IT" b="1" dirty="0" err="1"/>
              <a:t>ventilation</a:t>
            </a:r>
            <a:r>
              <a:rPr lang="it-IT" b="1" dirty="0"/>
              <a:t> delay), indice che ci aiuta ad identificare aree a costante di tempo </a:t>
            </a:r>
            <a:r>
              <a:rPr lang="it-IT" b="1" dirty="0" err="1"/>
              <a:t>insp</a:t>
            </a:r>
            <a:r>
              <a:rPr lang="it-IT" b="1" dirty="0"/>
              <a:t> e esp allungate, di cui parlerà più nel dettaglio il prossimo relatore. </a:t>
            </a:r>
            <a:endParaRPr lang="it-IT" dirty="0"/>
          </a:p>
          <a:p>
            <a:r>
              <a:rPr lang="it-IT" dirty="0"/>
              <a:t>Infine, l’EIT può contribuire a </a:t>
            </a:r>
            <a:r>
              <a:rPr lang="it-IT" b="1" dirty="0"/>
              <a:t>predire le difficoltà di svezzamento dalla ventilazione meccanica</a:t>
            </a:r>
            <a:r>
              <a:rPr lang="it-IT" dirty="0"/>
              <a:t> tramite il </a:t>
            </a:r>
            <a:r>
              <a:rPr lang="it-IT" b="1" dirty="0"/>
              <a:t>GI index</a:t>
            </a:r>
            <a:r>
              <a:rPr lang="it-IT" dirty="0"/>
              <a:t>, poiché valori elevati possono indicare pazienti con maggiori difficoltà di </a:t>
            </a:r>
            <a:r>
              <a:rPr lang="it-IT" dirty="0" err="1"/>
              <a:t>weaning</a:t>
            </a:r>
            <a:r>
              <a:rPr lang="it-IT" dirty="0"/>
              <a:t>.  </a:t>
            </a:r>
          </a:p>
          <a:p>
            <a:endParaRPr lang="it-IT" dirty="0"/>
          </a:p>
          <a:p>
            <a:endParaRPr lang="it-IT" dirty="0"/>
          </a:p>
        </p:txBody>
      </p:sp>
      <p:sp>
        <p:nvSpPr>
          <p:cNvPr id="4" name="Segnaposto numero diapositiva 3">
            <a:extLst>
              <a:ext uri="{FF2B5EF4-FFF2-40B4-BE49-F238E27FC236}">
                <a16:creationId xmlns:a16="http://schemas.microsoft.com/office/drawing/2014/main" xmlns="" id="{07D271C0-1D1D-5FEF-6630-A6D0D74E9F31}"/>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1884647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r>
              <a:rPr lang="it-IT" dirty="0" smtClean="0"/>
              <a:t>Pixel: </a:t>
            </a:r>
            <a:r>
              <a:rPr lang="it-IT" sz="1200" b="0" i="1" kern="1200" dirty="0" smtClean="0">
                <a:solidFill>
                  <a:schemeClr val="tx1"/>
                </a:solidFill>
                <a:latin typeface="Arial" charset="0"/>
                <a:ea typeface="+mn-ea"/>
                <a:cs typeface="Arial" charset="0"/>
                <a:hlinkClick r:id="rId3"/>
              </a:rPr>
              <a:t>Picture </a:t>
            </a:r>
            <a:r>
              <a:rPr lang="it-IT" sz="1200" b="0" i="1" kern="1200" dirty="0" err="1" smtClean="0">
                <a:solidFill>
                  <a:schemeClr val="tx1"/>
                </a:solidFill>
                <a:latin typeface="Arial" charset="0"/>
                <a:ea typeface="+mn-ea"/>
                <a:cs typeface="Arial" charset="0"/>
                <a:hlinkClick r:id="rId3"/>
              </a:rPr>
              <a:t>Element</a:t>
            </a:r>
            <a:r>
              <a:rPr lang="it-IT" sz="1200" b="0" kern="1200" dirty="0" smtClean="0">
                <a:solidFill>
                  <a:schemeClr val="tx1"/>
                </a:solidFill>
                <a:latin typeface="Arial" charset="0"/>
                <a:ea typeface="+mn-ea"/>
                <a:cs typeface="Arial" charset="0"/>
              </a:rPr>
              <a:t> è la più piccola unità informativa visiva che compone un'immagine digitale o uno schermo</a:t>
            </a:r>
            <a:endParaRPr lang="it-IT" dirty="0"/>
          </a:p>
        </p:txBody>
      </p:sp>
      <p:sp>
        <p:nvSpPr>
          <p:cNvPr id="4" name="Segnaposto numero diapositiva 3"/>
          <p:cNvSpPr>
            <a:spLocks noGrp="1"/>
          </p:cNvSpPr>
          <p:nvPr>
            <p:ph type="sldNum" sz="quarter" idx="10"/>
          </p:nvPr>
        </p:nvSpPr>
        <p:spPr/>
        <p:txBody>
          <a:bodyPr/>
          <a:lstStyle/>
          <a:p>
            <a:pPr>
              <a:defRPr/>
            </a:pPr>
            <a:fld id="{AEC32DAD-BADE-4CC1-9A1B-0CB82D1FA953}" type="slidenum">
              <a:rPr lang="it-IT" smtClean="0"/>
              <a:pPr>
                <a:defRPr/>
              </a:pPr>
              <a:t>13</a:t>
            </a:fld>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kern="1200" dirty="0">
                <a:solidFill>
                  <a:schemeClr val="tx1"/>
                </a:solidFill>
                <a:effectLst/>
                <a:latin typeface="+mn-lt"/>
                <a:ea typeface="+mn-ea"/>
                <a:cs typeface="+mn-cs"/>
              </a:rPr>
              <a:t>L’’EIT consente di </a:t>
            </a:r>
            <a:r>
              <a:rPr lang="it-IT" sz="1200" b="1" kern="1200" dirty="0">
                <a:solidFill>
                  <a:schemeClr val="tx1"/>
                </a:solidFill>
                <a:effectLst/>
                <a:latin typeface="+mn-lt"/>
                <a:ea typeface="+mn-ea"/>
                <a:cs typeface="+mn-cs"/>
              </a:rPr>
              <a:t>identificare aree polmonari non funzionanti</a:t>
            </a:r>
            <a:r>
              <a:rPr lang="it-IT" sz="1200" kern="1200" dirty="0">
                <a:solidFill>
                  <a:schemeClr val="tx1"/>
                </a:solidFill>
                <a:effectLst/>
                <a:latin typeface="+mn-lt"/>
                <a:ea typeface="+mn-ea"/>
                <a:cs typeface="+mn-cs"/>
              </a:rPr>
              <a:t>, parzialmente o completamente escluse dalla ventilazione, spesso associate a quadri clinici che ci troviamo comunemente a gestire nel nostro reparto.</a:t>
            </a:r>
          </a:p>
          <a:p>
            <a:r>
              <a:rPr lang="it-IT" sz="1200" kern="1200" dirty="0">
                <a:solidFill>
                  <a:schemeClr val="tx1"/>
                </a:solidFill>
                <a:effectLst/>
                <a:latin typeface="+mn-lt"/>
                <a:ea typeface="+mn-ea"/>
                <a:cs typeface="+mn-cs"/>
              </a:rPr>
              <a:t>A seguire, vi mostrerò una serie di </a:t>
            </a:r>
            <a:r>
              <a:rPr lang="it-IT" sz="1200" b="1" kern="1200" dirty="0">
                <a:solidFill>
                  <a:schemeClr val="tx1"/>
                </a:solidFill>
                <a:effectLst/>
                <a:latin typeface="+mn-lt"/>
                <a:ea typeface="+mn-ea"/>
                <a:cs typeface="+mn-cs"/>
              </a:rPr>
              <a:t>immagini di monitoraggi esemplificativi che ho voluto classificare in patologie parenchimale e pleuriche. </a:t>
            </a:r>
            <a:endParaRPr lang="it-IT" sz="1200" kern="1200" dirty="0">
              <a:solidFill>
                <a:schemeClr val="tx1"/>
              </a:solidFill>
              <a:effectLst/>
              <a:latin typeface="+mn-lt"/>
              <a:ea typeface="+mn-ea"/>
              <a:cs typeface="+mn-cs"/>
            </a:endParaRPr>
          </a:p>
          <a:p>
            <a:endParaRPr lang="it-IT" dirty="0"/>
          </a:p>
          <a:p>
            <a:endParaRPr lang="it-IT" dirty="0"/>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13329280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CA5BD57-7C70-A5F5-5B73-3C0F1EA48A10}"/>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2FBBDD83-4388-F7DE-165F-93284A465B49}"/>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50CB66F2-99F5-062A-11BE-EF6B9FBDDBEB}"/>
              </a:ext>
            </a:extLst>
          </p:cNvPr>
          <p:cNvSpPr>
            <a:spLocks noGrp="1"/>
          </p:cNvSpPr>
          <p:nvPr>
            <p:ph type="body" idx="1"/>
          </p:nvPr>
        </p:nvSpPr>
        <p:spPr/>
        <p:txBody>
          <a:bodyPr/>
          <a:lstStyle/>
          <a:p>
            <a:r>
              <a:rPr lang="it-IT" dirty="0"/>
              <a:t>Questa immagine EIT evidenzia una </a:t>
            </a:r>
            <a:r>
              <a:rPr lang="it-IT" b="1" dirty="0"/>
              <a:t>quasi totale assenza di distribuzione della ventilazione nel polmone destro</a:t>
            </a:r>
            <a:r>
              <a:rPr lang="it-IT" dirty="0"/>
              <a:t>, reperto che, nel giusto contesto clinico, può suggerire la presenza di </a:t>
            </a:r>
            <a:r>
              <a:rPr lang="it-IT" b="1" dirty="0"/>
              <a:t>atelettasia sub-totale destra</a:t>
            </a:r>
            <a:r>
              <a:rPr lang="it-IT" dirty="0"/>
              <a:t>, successivamente confermata dalla radiografia.</a:t>
            </a:r>
          </a:p>
          <a:p>
            <a:endParaRPr lang="it-IT" dirty="0"/>
          </a:p>
        </p:txBody>
      </p:sp>
      <p:sp>
        <p:nvSpPr>
          <p:cNvPr id="4" name="Segnaposto numero diapositiva 3">
            <a:extLst>
              <a:ext uri="{FF2B5EF4-FFF2-40B4-BE49-F238E27FC236}">
                <a16:creationId xmlns:a16="http://schemas.microsoft.com/office/drawing/2014/main" xmlns="" id="{D311F758-50F0-6FCE-E099-3BAED10BA58B}"/>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2260215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1EA06FEA-556A-F563-6A3D-342D92819556}"/>
            </a:ext>
          </a:extLst>
        </p:cNvPr>
        <p:cNvGrpSpPr/>
        <p:nvPr/>
      </p:nvGrpSpPr>
      <p:grpSpPr>
        <a:xfrm>
          <a:off x="0" y="0"/>
          <a:ext cx="0" cy="0"/>
          <a:chOff x="0" y="0"/>
          <a:chExt cx="0" cy="0"/>
        </a:xfrm>
      </p:grpSpPr>
      <p:sp>
        <p:nvSpPr>
          <p:cNvPr id="2" name="Segnaposto immagine diapositiva 1">
            <a:extLst>
              <a:ext uri="{FF2B5EF4-FFF2-40B4-BE49-F238E27FC236}">
                <a16:creationId xmlns:a16="http://schemas.microsoft.com/office/drawing/2014/main" xmlns="" id="{E90F3BC7-EAF8-EF77-038C-B040BB5A532C}"/>
              </a:ext>
            </a:extLst>
          </p:cNvPr>
          <p:cNvSpPr>
            <a:spLocks noGrp="1" noRot="1" noChangeAspect="1"/>
          </p:cNvSpPr>
          <p:nvPr>
            <p:ph type="sldImg"/>
          </p:nvPr>
        </p:nvSpPr>
        <p:spPr/>
      </p:sp>
      <p:sp>
        <p:nvSpPr>
          <p:cNvPr id="3" name="Segnaposto note 2">
            <a:extLst>
              <a:ext uri="{FF2B5EF4-FFF2-40B4-BE49-F238E27FC236}">
                <a16:creationId xmlns:a16="http://schemas.microsoft.com/office/drawing/2014/main" xmlns="" id="{DACF6D98-FEE5-A435-F8FB-04693EF81E8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Questa è una </a:t>
            </a:r>
            <a:r>
              <a:rPr lang="it-IT" b="1" dirty="0"/>
              <a:t>radiografia toracica post-operatoria</a:t>
            </a:r>
            <a:r>
              <a:rPr lang="it-IT" dirty="0"/>
              <a:t>, il cui corrispettivo </a:t>
            </a:r>
            <a:r>
              <a:rPr lang="it-IT" b="1" dirty="0"/>
              <a:t>EIT</a:t>
            </a:r>
            <a:r>
              <a:rPr lang="it-IT" dirty="0"/>
              <a:t> evidenzia </a:t>
            </a:r>
            <a:r>
              <a:rPr lang="it-IT" b="1" dirty="0"/>
              <a:t>atelettasie dorsali</a:t>
            </a:r>
            <a:r>
              <a:rPr lang="it-IT" dirty="0"/>
              <a:t>, verosimilmente dovute a </a:t>
            </a:r>
            <a:r>
              <a:rPr lang="it-IT" b="1" dirty="0"/>
              <a:t>focolai ipostatici dorsali</a:t>
            </a:r>
            <a:r>
              <a:rPr lang="it-IT" dirty="0"/>
              <a:t>, con </a:t>
            </a:r>
            <a:r>
              <a:rPr lang="it-IT" b="1" dirty="0"/>
              <a:t>ridotta ventilazione soprattutto a carico della </a:t>
            </a:r>
            <a:r>
              <a:rPr lang="it-IT" b="1" dirty="0" err="1"/>
              <a:t>region</a:t>
            </a:r>
            <a:r>
              <a:rPr lang="it-IT" b="1" dirty="0"/>
              <a:t> of </a:t>
            </a:r>
            <a:r>
              <a:rPr lang="it-IT" b="1" dirty="0" err="1"/>
              <a:t>interest</a:t>
            </a:r>
            <a:r>
              <a:rPr lang="it-IT" b="1" dirty="0"/>
              <a:t> 4</a:t>
            </a:r>
            <a:r>
              <a:rPr lang="it-IT" dirty="0"/>
              <a:t>.</a:t>
            </a:r>
          </a:p>
        </p:txBody>
      </p:sp>
      <p:sp>
        <p:nvSpPr>
          <p:cNvPr id="4" name="Segnaposto numero diapositiva 3">
            <a:extLst>
              <a:ext uri="{FF2B5EF4-FFF2-40B4-BE49-F238E27FC236}">
                <a16:creationId xmlns:a16="http://schemas.microsoft.com/office/drawing/2014/main" xmlns="" id="{B876A816-22A7-BEA6-66AF-D21E86B4849F}"/>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415729391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 presento un quadro di ARDS alla </a:t>
            </a:r>
            <a:r>
              <a:rPr lang="it-IT" dirty="0" err="1"/>
              <a:t>TC.Apparentemente</a:t>
            </a:r>
            <a:r>
              <a:rPr lang="it-IT" dirty="0"/>
              <a:t>, l’interessamento polmonare sembra abbastanza omogeneo bilateralmente. Tuttavia, osservando le immagini fornite dall’EIT, si evidenzia una marcata riduzione della ventilazione, soprattutto nel polmone sinistro, valutata in termini di variazione di impedenza e quindi di </a:t>
            </a:r>
            <a:r>
              <a:rPr lang="it-IT" dirty="0" err="1"/>
              <a:t>volumi.A</a:t>
            </a:r>
            <a:r>
              <a:rPr lang="it-IT" dirty="0"/>
              <a:t> differenza della TC, l’EIT fornisce immagini dinamiche in tempo reale, permettendoci di monitorare la ventilazione non in modo statico, ma durante l’intero ciclo respiratorio.</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36280892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dirty="0"/>
              <a:t>Vi presento un quadro di ARDS alla </a:t>
            </a:r>
            <a:r>
              <a:rPr lang="it-IT" dirty="0" err="1"/>
              <a:t>TC.Apparentemente</a:t>
            </a:r>
            <a:r>
              <a:rPr lang="it-IT" dirty="0"/>
              <a:t>, l’interessamento polmonare sembra abbastanza omogeneo bilateralmente. Tuttavia, osservando le immagini fornite dall’EIT, si evidenzia una marcata riduzione della ventilazione, soprattutto nel polmone sinistro, valutata in termini di variazione di impedenza e quindi di </a:t>
            </a:r>
            <a:r>
              <a:rPr lang="it-IT" dirty="0" err="1"/>
              <a:t>volumi.A</a:t>
            </a:r>
            <a:r>
              <a:rPr lang="it-IT" dirty="0"/>
              <a:t> differenza della TC, l’EIT fornisce immagini dinamiche in tempo reale, permettendoci di monitorare la ventilazione non in modo statico, ma durante l’intero ciclo respiratorio.</a:t>
            </a:r>
          </a:p>
        </p:txBody>
      </p:sp>
      <p:sp>
        <p:nvSpPr>
          <p:cNvPr id="4" name="Segnaposto numero diapositiva 3"/>
          <p:cNvSpPr>
            <a:spLocks noGrp="1"/>
          </p:cNvSpPr>
          <p:nvPr>
            <p:ph type="sldNum" sz="quarter" idx="5"/>
          </p:nvPr>
        </p:nvSpPr>
        <p:spPr/>
        <p:txBody>
          <a:bodyPr/>
          <a:lstStyle/>
          <a:p>
            <a:pPr defTabSz="457200" fontAlgn="auto">
              <a:spcBef>
                <a:spcPts val="0"/>
              </a:spcBef>
              <a:spcAft>
                <a:spcPts val="0"/>
              </a:spcAft>
              <a:defRPr/>
            </a:pPr>
            <a:fld id="{84DAEC58-C0E3-A049-A5A9-1287635F4AAC}" type="slidenum">
              <a:rPr lang="it-IT" smtClean="0">
                <a:solidFill>
                  <a:prstClr val="black"/>
                </a:solidFill>
                <a:latin typeface="Aptos"/>
              </a:rPr>
              <a:pPr defTabSz="457200" fontAlgn="auto">
                <a:spcBef>
                  <a:spcPts val="0"/>
                </a:spcBef>
                <a:spcAft>
                  <a:spcPts val="0"/>
                </a:spcAft>
                <a:defRPr/>
              </a:pPr>
              <a:t>21</a:t>
            </a:fld>
            <a:endParaRPr lang="it-IT">
              <a:solidFill>
                <a:prstClr val="black"/>
              </a:solidFill>
              <a:latin typeface="Aptos"/>
            </a:endParaRPr>
          </a:p>
        </p:txBody>
      </p:sp>
    </p:spTree>
    <p:extLst>
      <p:ext uri="{BB962C8B-B14F-4D97-AF65-F5344CB8AC3E}">
        <p14:creationId xmlns:p14="http://schemas.microsoft.com/office/powerpoint/2010/main" xmlns="" val="36280892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it-IT" dirty="0"/>
              <a:t>Questa immagine EIT mostra una </a:t>
            </a:r>
            <a:r>
              <a:rPr lang="it-IT" b="1" dirty="0"/>
              <a:t>marcata riduzione della distribuzione della ventilazione</a:t>
            </a:r>
            <a:r>
              <a:rPr lang="it-IT" dirty="0"/>
              <a:t> nelle regioni </a:t>
            </a:r>
            <a:r>
              <a:rPr lang="it-IT" b="1" dirty="0"/>
              <a:t>ROI 3</a:t>
            </a:r>
            <a:r>
              <a:rPr lang="it-IT" dirty="0"/>
              <a:t> e, in particolare, </a:t>
            </a:r>
            <a:r>
              <a:rPr lang="it-IT" b="1" dirty="0"/>
              <a:t>ROI 4 (</a:t>
            </a:r>
            <a:r>
              <a:rPr lang="it-IT" b="1" dirty="0" err="1"/>
              <a:t>region</a:t>
            </a:r>
            <a:r>
              <a:rPr lang="it-IT" b="1" dirty="0"/>
              <a:t> of </a:t>
            </a:r>
            <a:r>
              <a:rPr lang="it-IT" b="1" dirty="0" err="1"/>
              <a:t>interest</a:t>
            </a:r>
            <a:r>
              <a:rPr lang="it-IT" b="1" dirty="0"/>
              <a:t>)</a:t>
            </a:r>
            <a:r>
              <a:rPr lang="it-IT" dirty="0"/>
              <a:t>.</a:t>
            </a:r>
            <a:br>
              <a:rPr lang="it-IT" dirty="0"/>
            </a:br>
            <a:r>
              <a:rPr lang="it-IT" dirty="0"/>
              <a:t>Il </a:t>
            </a:r>
            <a:r>
              <a:rPr lang="it-IT" b="1" dirty="0"/>
              <a:t>corrispondente esame TC</a:t>
            </a:r>
            <a:r>
              <a:rPr lang="it-IT" dirty="0"/>
              <a:t> conferma la presenza di un </a:t>
            </a:r>
            <a:r>
              <a:rPr lang="it-IT" b="1" dirty="0"/>
              <a:t>versamento pleurico sinistro</a:t>
            </a:r>
            <a:r>
              <a:rPr lang="it-IT" dirty="0"/>
              <a:t>.</a:t>
            </a:r>
            <a:br>
              <a:rPr lang="it-IT" dirty="0"/>
            </a:br>
            <a:r>
              <a:rPr lang="it-IT" dirty="0"/>
              <a:t>L’immagine EIT evidenzia inoltre uno </a:t>
            </a:r>
            <a:r>
              <a:rPr lang="it-IT" b="1" dirty="0"/>
              <a:t>shift mediastinico verso sinistra</a:t>
            </a:r>
            <a:r>
              <a:rPr lang="it-IT" dirty="0"/>
              <a:t>, elemento come sappiamo </a:t>
            </a:r>
            <a:r>
              <a:rPr lang="it-IT" b="1" dirty="0" err="1"/>
              <a:t>prognosticamente</a:t>
            </a:r>
            <a:r>
              <a:rPr lang="it-IT" b="1" dirty="0"/>
              <a:t> sfavorevole</a:t>
            </a:r>
            <a:r>
              <a:rPr lang="it-IT" dirty="0"/>
              <a:t>.</a:t>
            </a:r>
          </a:p>
        </p:txBody>
      </p:sp>
      <p:sp>
        <p:nvSpPr>
          <p:cNvPr id="4" name="Segnaposto numero diapositiva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4DAEC58-C0E3-A049-A5A9-1287635F4AAC}" type="slidenum">
              <a:rPr kumimoji="0" lang="it-IT" sz="1200" b="0" i="0" u="none" strike="noStrike" kern="1200" cap="none" spc="0" normalizeH="0" baseline="0" noProof="0" smtClean="0">
                <a:ln>
                  <a:noFill/>
                </a:ln>
                <a:solidFill>
                  <a:prstClr val="black"/>
                </a:solidFill>
                <a:effectLst/>
                <a:uLnTx/>
                <a:uFillTx/>
                <a:latin typeface="Aptos"/>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22</a:t>
            </a:fld>
            <a:endParaRPr kumimoji="0" lang="it-IT" sz="1200" b="0" i="0" u="none" strike="noStrike" kern="1200" cap="none" spc="0" normalizeH="0" baseline="0" noProof="0">
              <a:ln>
                <a:noFill/>
              </a:ln>
              <a:solidFill>
                <a:prstClr val="black"/>
              </a:solidFill>
              <a:effectLst/>
              <a:uLnTx/>
              <a:uFillTx/>
              <a:latin typeface="Aptos"/>
              <a:ea typeface="+mn-ea"/>
              <a:cs typeface="+mn-cs"/>
            </a:endParaRPr>
          </a:p>
        </p:txBody>
      </p:sp>
    </p:spTree>
    <p:extLst>
      <p:ext uri="{BB962C8B-B14F-4D97-AF65-F5344CB8AC3E}">
        <p14:creationId xmlns:p14="http://schemas.microsoft.com/office/powerpoint/2010/main" xmlns="" val="42121192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132138" y="2492375"/>
            <a:ext cx="6011862" cy="1470025"/>
          </a:xfrm>
        </p:spPr>
        <p:txBody>
          <a:bodyPr/>
          <a:lstStyle>
            <a:lvl1pPr>
              <a:defRPr sz="2800">
                <a:solidFill>
                  <a:schemeClr val="bg1"/>
                </a:solidFill>
              </a:defRPr>
            </a:lvl1pPr>
          </a:lstStyle>
          <a:p>
            <a:r>
              <a:rPr lang="en-US"/>
              <a:t>Click to edit Master title style</a:t>
            </a:r>
          </a:p>
        </p:txBody>
      </p:sp>
      <p:sp>
        <p:nvSpPr>
          <p:cNvPr id="3075" name="Rectangle 3"/>
          <p:cNvSpPr>
            <a:spLocks noGrp="1" noChangeArrowheads="1"/>
          </p:cNvSpPr>
          <p:nvPr>
            <p:ph type="subTitle" idx="1"/>
          </p:nvPr>
        </p:nvSpPr>
        <p:spPr>
          <a:xfrm>
            <a:off x="3924300" y="4292600"/>
            <a:ext cx="3887788" cy="1584325"/>
          </a:xfrm>
        </p:spPr>
        <p:txBody>
          <a:bodyPr/>
          <a:lstStyle>
            <a:lvl1pPr marL="0" indent="0">
              <a:buFontTx/>
              <a:buNone/>
              <a:defRPr sz="2000">
                <a:solidFill>
                  <a:schemeClr val="bg1"/>
                </a:solidFill>
              </a:defRPr>
            </a:lvl1pPr>
          </a:lstStyle>
          <a:p>
            <a:r>
              <a:rPr lang="en-US"/>
              <a:t>Click to edit Master subtitle style</a:t>
            </a:r>
          </a:p>
        </p:txBody>
      </p:sp>
    </p:spTree>
  </p:cSld>
  <p:clrMapOvr>
    <a:masterClrMapping/>
  </p:clrMapOvr>
  <p:transition>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9EDF993D-42AF-433B-AB1B-D0887AEAA8AB}" type="datetimeFigureOut">
              <a:rPr lang="it-IT"/>
              <a:pPr>
                <a:defRPr/>
              </a:pPr>
              <a:t>08/05/2026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612D2DE9-B0DF-40E2-B1B4-55659F366BB2}" type="slidenum">
              <a:rPr lang="it-IT"/>
              <a:pPr>
                <a:defRPr/>
              </a:pPr>
              <a:t>‹N›</a:t>
            </a:fld>
            <a:endParaRPr lang="it-IT"/>
          </a:p>
        </p:txBody>
      </p:sp>
    </p:spTree>
  </p:cSld>
  <p:clrMapOvr>
    <a:masterClrMapping/>
  </p:clrMapOvr>
  <p:transition>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4D00258B-3415-492B-B8AB-26537F730035}" type="datetimeFigureOut">
              <a:rPr lang="it-IT"/>
              <a:pPr>
                <a:defRPr/>
              </a:pPr>
              <a:t>08/05/2026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BAAA753-7000-4960-AB18-2914E0471A35}" type="slidenum">
              <a:rPr lang="it-IT"/>
              <a:pPr>
                <a:defRPr/>
              </a:pPr>
              <a:t>‹N›</a:t>
            </a:fld>
            <a:endParaRPr lang="it-IT"/>
          </a:p>
        </p:txBody>
      </p:sp>
    </p:spTree>
  </p:cSld>
  <p:clrMapOvr>
    <a:masterClrMapping/>
  </p:clrMapOvr>
  <p:transition>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9DCC4CC7-C3BD-453B-9281-11E75F1CCADB}"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AFCB951-93B7-4A15-84F5-A55382F404A5}" type="slidenum">
              <a:rPr lang="it-IT"/>
              <a:pPr>
                <a:defRPr/>
              </a:pPr>
              <a:t>‹N›</a:t>
            </a:fld>
            <a:endParaRPr lang="it-IT"/>
          </a:p>
        </p:txBody>
      </p:sp>
    </p:spTree>
  </p:cSld>
  <p:clrMapOvr>
    <a:masterClrMapping/>
  </p:clrMapOvr>
  <p:transition>
    <p:fade thruBlk="1"/>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116DC1D7-EE9C-4201-8CA9-46B04F97C741}"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4F05F73B-4294-4578-B181-4A5543C0D6D1}" type="slidenum">
              <a:rPr lang="it-IT"/>
              <a:pPr>
                <a:defRPr/>
              </a:pPr>
              <a:t>‹N›</a:t>
            </a:fld>
            <a:endParaRPr lang="it-IT"/>
          </a:p>
        </p:txBody>
      </p:sp>
    </p:spTree>
  </p:cSld>
  <p:clrMapOvr>
    <a:masterClrMapping/>
  </p:clrMapOvr>
  <p:transition>
    <p:fade thruBlk="1"/>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9" name="Titolo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it-IT"/>
              <a:t>Fare clic per modificare lo stile del titolo</a:t>
            </a:r>
            <a:endParaRPr lang="en-US"/>
          </a:p>
        </p:txBody>
      </p:sp>
      <p:sp>
        <p:nvSpPr>
          <p:cNvPr id="17" name="Sottotitolo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it-IT"/>
              <a:t>Fare clic per modificare lo stile del sottotitolo dello schema</a:t>
            </a:r>
            <a:endParaRPr lang="en-US"/>
          </a:p>
        </p:txBody>
      </p:sp>
      <p:sp>
        <p:nvSpPr>
          <p:cNvPr id="4" name="Segnaposto data 29"/>
          <p:cNvSpPr>
            <a:spLocks noGrp="1"/>
          </p:cNvSpPr>
          <p:nvPr>
            <p:ph type="dt" sz="half" idx="10"/>
          </p:nvPr>
        </p:nvSpPr>
        <p:spPr/>
        <p:txBody>
          <a:bodyPr/>
          <a:lstStyle>
            <a:lvl1pPr>
              <a:defRPr/>
            </a:lvl1pPr>
          </a:lstStyle>
          <a:p>
            <a:pPr>
              <a:defRPr/>
            </a:pPr>
            <a:fld id="{816D5264-07D6-4546-BD79-24B303787762}" type="datetimeFigureOut">
              <a:rPr lang="it-IT"/>
              <a:pPr>
                <a:defRPr/>
              </a:pPr>
              <a:t>08/05/2026</a:t>
            </a:fld>
            <a:endParaRPr lang="it-IT"/>
          </a:p>
        </p:txBody>
      </p:sp>
      <p:sp>
        <p:nvSpPr>
          <p:cNvPr id="5" name="Segnaposto piè di pagina 18"/>
          <p:cNvSpPr>
            <a:spLocks noGrp="1"/>
          </p:cNvSpPr>
          <p:nvPr>
            <p:ph type="ftr" sz="quarter" idx="11"/>
          </p:nvPr>
        </p:nvSpPr>
        <p:spPr/>
        <p:txBody>
          <a:bodyPr/>
          <a:lstStyle>
            <a:lvl1pPr>
              <a:defRPr/>
            </a:lvl1pPr>
          </a:lstStyle>
          <a:p>
            <a:pPr>
              <a:defRPr/>
            </a:pPr>
            <a:endParaRPr lang="it-IT"/>
          </a:p>
        </p:txBody>
      </p:sp>
      <p:sp>
        <p:nvSpPr>
          <p:cNvPr id="6" name="Segnaposto numero diapositiva 26"/>
          <p:cNvSpPr>
            <a:spLocks noGrp="1"/>
          </p:cNvSpPr>
          <p:nvPr>
            <p:ph type="sldNum" sz="quarter" idx="12"/>
          </p:nvPr>
        </p:nvSpPr>
        <p:spPr/>
        <p:txBody>
          <a:bodyPr/>
          <a:lstStyle>
            <a:lvl1pPr>
              <a:defRPr/>
            </a:lvl1pPr>
          </a:lstStyle>
          <a:p>
            <a:pPr>
              <a:defRPr/>
            </a:pPr>
            <a:fld id="{E7C05D89-1941-4E8C-9098-1A13A5AC6954}"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9C10373-E783-4338-A074-55DE7D46614E}" type="slidenum">
              <a:rPr lang="it-IT"/>
              <a:pPr>
                <a:defRPr/>
              </a:pPr>
              <a:t>‹N›</a:t>
            </a:fld>
            <a:endParaRPr lang="it-IT"/>
          </a:p>
        </p:txBody>
      </p:sp>
    </p:spTree>
  </p:cSld>
  <p:clrMapOvr>
    <a:masterClrMapping/>
  </p:clrMapOvr>
  <p:transition>
    <p:fade thruBlk="1"/>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530352" y="1316736"/>
            <a:ext cx="77724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it-IT"/>
              <a:t>Fare clic per modificare lo stile del titolo</a:t>
            </a:r>
            <a:endParaRPr lang="en-US"/>
          </a:p>
        </p:txBody>
      </p:sp>
      <p:sp>
        <p:nvSpPr>
          <p:cNvPr id="3" name="Segnaposto testo 2"/>
          <p:cNvSpPr>
            <a:spLocks noGrp="1"/>
          </p:cNvSpPr>
          <p:nvPr>
            <p:ph type="body" idx="1"/>
          </p:nvPr>
        </p:nvSpPr>
        <p:spPr>
          <a:xfrm>
            <a:off x="530352" y="2704664"/>
            <a:ext cx="77724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EF5ABC61-1BF6-49FE-AECD-986694251530}"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F435281-7D22-448C-B376-FE92FAE0C202}"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lvl1pPr>
              <a:defRPr/>
            </a:lvl1pPr>
          </a:lstStyle>
          <a:p>
            <a:pPr>
              <a:defRPr/>
            </a:pPr>
            <a:fld id="{AC4F66E2-8BB5-4906-A4DF-015FE0EFC13F}" type="datetimeFigureOut">
              <a:rPr lang="it-IT"/>
              <a:pPr>
                <a:defRPr/>
              </a:pPr>
              <a:t>08/05/2026</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9DC9D633-331D-4D66-99B5-BCCC98A926DF}" type="slidenum">
              <a:rPr lang="it-IT"/>
              <a:pPr>
                <a:defRPr/>
              </a:pPr>
              <a:t>‹N›</a:t>
            </a:fld>
            <a:endParaRPr lang="it-IT"/>
          </a:p>
        </p:txBody>
      </p:sp>
    </p:spTree>
  </p:cSld>
  <p:clrMapOvr>
    <a:masterClrMapping/>
  </p:clrMapOvr>
  <p:transition>
    <p:fade thruBlk="1"/>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a:t>Fare clic per modificare stili del testo dello schema</a:t>
            </a:r>
          </a:p>
        </p:txBody>
      </p:sp>
      <p:sp>
        <p:nvSpPr>
          <p:cNvPr id="4" name="Segnaposto testo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it-IT"/>
              <a:t>Fare clic per modificare stili del testo dello schema</a:t>
            </a:r>
          </a:p>
        </p:txBody>
      </p:sp>
      <p:sp>
        <p:nvSpPr>
          <p:cNvPr id="5" name="Segnaposto contenuto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lvl1pPr>
              <a:defRPr/>
            </a:lvl1pPr>
          </a:lstStyle>
          <a:p>
            <a:pPr>
              <a:defRPr/>
            </a:pPr>
            <a:fld id="{FE01693A-942B-4FCB-9DDE-07DB8B21F59D}" type="datetimeFigureOut">
              <a:rPr lang="it-IT"/>
              <a:pPr>
                <a:defRPr/>
              </a:pPr>
              <a:t>08/05/2026</a:t>
            </a:fld>
            <a:endParaRPr lang="it-IT"/>
          </a:p>
        </p:txBody>
      </p:sp>
      <p:sp>
        <p:nvSpPr>
          <p:cNvPr id="8" name="Segnaposto piè di pagina 7"/>
          <p:cNvSpPr>
            <a:spLocks noGrp="1"/>
          </p:cNvSpPr>
          <p:nvPr>
            <p:ph type="ftr" sz="quarter" idx="11"/>
          </p:nvPr>
        </p:nvSpPr>
        <p:spPr/>
        <p:txBody>
          <a:bodyPr/>
          <a:lstStyle>
            <a:lvl1pPr>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vl1pPr>
          </a:lstStyle>
          <a:p>
            <a:pPr>
              <a:defRPr/>
            </a:pPr>
            <a:fld id="{F974D827-AC4F-4AF9-B46D-8C3ACB0B5DDB}" type="slidenum">
              <a:rPr lang="it-IT"/>
              <a:pPr>
                <a:defRPr/>
              </a:pPr>
              <a:t>‹N›</a:t>
            </a:fld>
            <a:endParaRPr lang="it-IT"/>
          </a:p>
        </p:txBody>
      </p:sp>
    </p:spTree>
  </p:cSld>
  <p:clrMapOvr>
    <a:masterClrMapping/>
  </p:clrMapOvr>
  <p:transition>
    <p:fade thruBlk="1"/>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it-IT"/>
              <a:t>Fare clic per modificare lo stile del titolo</a:t>
            </a:r>
            <a:endParaRPr lang="en-US"/>
          </a:p>
        </p:txBody>
      </p:sp>
      <p:sp>
        <p:nvSpPr>
          <p:cNvPr id="3" name="Segnaposto data 2"/>
          <p:cNvSpPr>
            <a:spLocks noGrp="1"/>
          </p:cNvSpPr>
          <p:nvPr>
            <p:ph type="dt" sz="half" idx="10"/>
          </p:nvPr>
        </p:nvSpPr>
        <p:spPr/>
        <p:txBody>
          <a:bodyPr/>
          <a:lstStyle>
            <a:lvl1pPr>
              <a:defRPr/>
            </a:lvl1pPr>
          </a:lstStyle>
          <a:p>
            <a:pPr>
              <a:defRPr/>
            </a:pPr>
            <a:fld id="{6DC9A816-39BF-49B7-8D9F-01384416211E}" type="datetimeFigureOut">
              <a:rPr lang="it-IT"/>
              <a:pPr>
                <a:defRPr/>
              </a:pPr>
              <a:t>08/05/2026</a:t>
            </a:fld>
            <a:endParaRPr lang="it-IT"/>
          </a:p>
        </p:txBody>
      </p:sp>
      <p:sp>
        <p:nvSpPr>
          <p:cNvPr id="4" name="Segnaposto piè di pagina 3"/>
          <p:cNvSpPr>
            <a:spLocks noGrp="1"/>
          </p:cNvSpPr>
          <p:nvPr>
            <p:ph type="ftr" sz="quarter" idx="11"/>
          </p:nvPr>
        </p:nvSpPr>
        <p:spPr/>
        <p:txBody>
          <a:bodyPr/>
          <a:lstStyle>
            <a:lvl1pPr>
              <a:defRPr/>
            </a:lvl1pPr>
          </a:lstStyle>
          <a:p>
            <a:pPr>
              <a:defRPr/>
            </a:pPr>
            <a:endParaRPr lang="it-IT"/>
          </a:p>
        </p:txBody>
      </p:sp>
      <p:sp>
        <p:nvSpPr>
          <p:cNvPr id="5" name="Segnaposto numero diapositiva 4"/>
          <p:cNvSpPr>
            <a:spLocks noGrp="1"/>
          </p:cNvSpPr>
          <p:nvPr>
            <p:ph type="sldNum" sz="quarter" idx="12"/>
          </p:nvPr>
        </p:nvSpPr>
        <p:spPr/>
        <p:txBody>
          <a:bodyPr/>
          <a:lstStyle>
            <a:lvl1pPr>
              <a:defRPr/>
            </a:lvl1pPr>
          </a:lstStyle>
          <a:p>
            <a:pPr>
              <a:defRPr/>
            </a:pPr>
            <a:fld id="{1A444673-AC11-4422-98DF-3AC3C7A81440}" type="slidenum">
              <a:rPr lang="it-IT"/>
              <a:pPr>
                <a:defRPr/>
              </a:pPr>
              <a:t>‹N›</a:t>
            </a:fld>
            <a:endParaRPr lang="it-IT"/>
          </a:p>
        </p:txBody>
      </p:sp>
    </p:spTree>
  </p:cSld>
  <p:clrMapOvr>
    <a:masterClrMapping/>
  </p:clrMapOvr>
  <p:transition>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a:xfrm>
            <a:off x="685800" y="6248400"/>
            <a:ext cx="1905000" cy="457200"/>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a:xfrm>
            <a:off x="3124200" y="6248400"/>
            <a:ext cx="2895600" cy="457200"/>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a:xfrm>
            <a:off x="6553200" y="6248400"/>
            <a:ext cx="1905000" cy="457200"/>
          </a:xfrm>
          <a:prstGeom prst="rect">
            <a:avLst/>
          </a:prstGeom>
        </p:spPr>
        <p:txBody>
          <a:bodyPr/>
          <a:lstStyle>
            <a:lvl1pPr>
              <a:defRPr>
                <a:latin typeface="Arial" pitchFamily="34" charset="0"/>
                <a:cs typeface="Arial" pitchFamily="34" charset="0"/>
              </a:defRPr>
            </a:lvl1pPr>
          </a:lstStyle>
          <a:p>
            <a:pPr>
              <a:defRPr/>
            </a:pPr>
            <a:fld id="{D8D0C467-9182-46DC-BD1C-086E4293A868}" type="slidenum">
              <a:rPr lang="it-IT"/>
              <a:pPr>
                <a:defRPr/>
              </a:pPr>
              <a:t>‹N›</a:t>
            </a:fld>
            <a:endParaRPr lang="it-IT"/>
          </a:p>
        </p:txBody>
      </p:sp>
    </p:spTree>
  </p:cSld>
  <p:clrMapOvr>
    <a:masterClrMapping/>
  </p:clrMapOvr>
  <p:transition>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it-IT"/>
              <a:t>Fare clic per modificare lo stile del titolo</a:t>
            </a:r>
            <a:endParaRPr lang="en-US"/>
          </a:p>
        </p:txBody>
      </p:sp>
      <p:sp>
        <p:nvSpPr>
          <p:cNvPr id="3" name="Segnaposto testo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it-IT"/>
              <a:t>Fare clic per modificare stili del testo dello schema</a:t>
            </a:r>
          </a:p>
        </p:txBody>
      </p:sp>
      <p:sp>
        <p:nvSpPr>
          <p:cNvPr id="4" name="Segnaposto contenuto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lvl1pPr>
              <a:defRPr/>
            </a:lvl1pPr>
          </a:lstStyle>
          <a:p>
            <a:pPr>
              <a:defRPr/>
            </a:pPr>
            <a:fld id="{14CCB812-2B38-471D-8C44-C9CD5652B089}" type="datetimeFigureOut">
              <a:rPr lang="it-IT"/>
              <a:pPr>
                <a:defRPr/>
              </a:pPr>
              <a:t>08/05/2026</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2F92854C-C1CB-4EBF-A10B-6D6AAF7014A2}" type="slidenum">
              <a:rPr lang="it-IT"/>
              <a:pPr>
                <a:defRPr/>
              </a:pPr>
              <a:t>‹N›</a:t>
            </a:fld>
            <a:endParaRPr lang="it-IT"/>
          </a:p>
        </p:txBody>
      </p:sp>
    </p:spTree>
  </p:cSld>
  <p:clrMapOvr>
    <a:masterClrMapping/>
  </p:clrMapOvr>
  <p:transition>
    <p:fade thruBlk="1"/>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5" name="Ritaglia e arrotonda singolo angolo rettangolo 4"/>
          <p:cNvSpPr/>
          <p:nvPr/>
        </p:nvSpPr>
        <p:spPr>
          <a:xfrm rot="420000" flipV="1">
            <a:off x="3165475" y="1108075"/>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Triangolo rettangolo 5"/>
          <p:cNvSpPr/>
          <p:nvPr/>
        </p:nvSpPr>
        <p:spPr>
          <a:xfrm rot="420000" flipV="1">
            <a:off x="8004175" y="5359400"/>
            <a:ext cx="155575" cy="155575"/>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Figura a mano libera 6"/>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2" name="Titolo 1"/>
          <p:cNvSpPr>
            <a:spLocks noGrp="1"/>
          </p:cNvSpPr>
          <p:nvPr>
            <p:ph type="title"/>
          </p:nvPr>
        </p:nvSpPr>
        <p:spPr>
          <a:xfrm>
            <a:off x="609600" y="1176996"/>
            <a:ext cx="2212848" cy="1582621"/>
          </a:xfrm>
        </p:spPr>
        <p:txBody>
          <a:bodyPr lIns="45720" rIns="45720" bIns="45720"/>
          <a:lstStyle>
            <a:lvl1pPr algn="l">
              <a:buNone/>
              <a:defRPr sz="2000" b="1">
                <a:solidFill>
                  <a:schemeClr val="tx2"/>
                </a:solidFill>
              </a:defRPr>
            </a:lvl1pPr>
          </a:lstStyle>
          <a:p>
            <a:r>
              <a:rPr lang="it-IT"/>
              <a:t>Fare clic per modificare lo stile del titolo</a:t>
            </a:r>
            <a:endParaRPr lang="en-US"/>
          </a:p>
        </p:txBody>
      </p:sp>
      <p:sp>
        <p:nvSpPr>
          <p:cNvPr id="4" name="Segnaposto testo 3"/>
          <p:cNvSpPr>
            <a:spLocks noGrp="1"/>
          </p:cNvSpPr>
          <p:nvPr>
            <p:ph type="body" sz="half" idx="2"/>
          </p:nvPr>
        </p:nvSpPr>
        <p:spPr>
          <a:xfrm>
            <a:off x="609600" y="2828785"/>
            <a:ext cx="2209800" cy="2179320"/>
          </a:xfrm>
        </p:spPr>
        <p:txBody>
          <a:bodyPr lIns="64008" rIns="45720"/>
          <a:lstStyle>
            <a:lvl1pPr marL="0" indent="0" algn="l">
              <a:spcBef>
                <a:spcPts val="250"/>
              </a:spcBef>
              <a:buFontTx/>
              <a:buNone/>
              <a:defRPr sz="1300"/>
            </a:lvl1pPr>
            <a:lvl2pPr>
              <a:defRPr sz="1200"/>
            </a:lvl2pPr>
            <a:lvl3pPr>
              <a:defRPr sz="1000"/>
            </a:lvl3pPr>
            <a:lvl4pPr>
              <a:defRPr sz="900"/>
            </a:lvl4pPr>
            <a:lvl5pPr>
              <a:defRPr sz="900"/>
            </a:lvl5pPr>
          </a:lstStyle>
          <a:p>
            <a:pPr lvl="0"/>
            <a:r>
              <a:rPr lang="it-IT"/>
              <a:t>Fare clic per modificare stili del testo dello schema</a:t>
            </a:r>
          </a:p>
        </p:txBody>
      </p:sp>
      <p:sp>
        <p:nvSpPr>
          <p:cNvPr id="3" name="Segnaposto immagine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normAutofit/>
          </a:bodyPr>
          <a:lstStyle>
            <a:lvl1pPr marL="0" indent="0">
              <a:buNone/>
              <a:defRPr sz="3200"/>
            </a:lvl1pPr>
          </a:lstStyle>
          <a:p>
            <a:pPr lvl="0"/>
            <a:r>
              <a:rPr lang="it-IT" noProof="0"/>
              <a:t>Fare clic sull'icona per inserire un'immagine</a:t>
            </a:r>
            <a:endParaRPr lang="en-US" noProof="0" dirty="0"/>
          </a:p>
        </p:txBody>
      </p:sp>
      <p:sp>
        <p:nvSpPr>
          <p:cNvPr id="9" name="Segnaposto data 4"/>
          <p:cNvSpPr>
            <a:spLocks noGrp="1"/>
          </p:cNvSpPr>
          <p:nvPr>
            <p:ph type="dt" sz="half" idx="10"/>
          </p:nvPr>
        </p:nvSpPr>
        <p:spPr/>
        <p:txBody>
          <a:bodyPr/>
          <a:lstStyle>
            <a:lvl1pPr>
              <a:defRPr/>
            </a:lvl1pPr>
          </a:lstStyle>
          <a:p>
            <a:pPr>
              <a:defRPr/>
            </a:pPr>
            <a:fld id="{BEE6F85C-7797-4995-92F5-5C49F1ABA74D}" type="datetimeFigureOut">
              <a:rPr lang="it-IT"/>
              <a:pPr>
                <a:defRPr/>
              </a:pPr>
              <a:t>08/05/2026</a:t>
            </a:fld>
            <a:endParaRPr lang="it-IT"/>
          </a:p>
        </p:txBody>
      </p:sp>
      <p:sp>
        <p:nvSpPr>
          <p:cNvPr id="10" name="Segnaposto piè di pagina 5"/>
          <p:cNvSpPr>
            <a:spLocks noGrp="1"/>
          </p:cNvSpPr>
          <p:nvPr>
            <p:ph type="ftr" sz="quarter" idx="11"/>
          </p:nvPr>
        </p:nvSpPr>
        <p:spPr/>
        <p:txBody>
          <a:bodyPr/>
          <a:lstStyle>
            <a:lvl1pPr>
              <a:defRPr/>
            </a:lvl1pPr>
          </a:lstStyle>
          <a:p>
            <a:pPr>
              <a:defRPr/>
            </a:pPr>
            <a:endParaRPr lang="it-IT"/>
          </a:p>
        </p:txBody>
      </p:sp>
      <p:sp>
        <p:nvSpPr>
          <p:cNvPr id="11" name="Segnaposto numero diapositiva 6"/>
          <p:cNvSpPr>
            <a:spLocks noGrp="1"/>
          </p:cNvSpPr>
          <p:nvPr>
            <p:ph type="sldNum" sz="quarter" idx="12"/>
          </p:nvPr>
        </p:nvSpPr>
        <p:spPr>
          <a:xfrm>
            <a:off x="8077200" y="6356350"/>
            <a:ext cx="609600" cy="365125"/>
          </a:xfrm>
        </p:spPr>
        <p:txBody>
          <a:bodyPr/>
          <a:lstStyle>
            <a:lvl1pPr>
              <a:defRPr/>
            </a:lvl1pPr>
          </a:lstStyle>
          <a:p>
            <a:pPr>
              <a:defRPr/>
            </a:pPr>
            <a:fld id="{611C003B-3A44-4E34-812C-9291ED530223}" type="slidenum">
              <a:rPr lang="it-IT"/>
              <a:pPr>
                <a:defRPr/>
              </a:pPr>
              <a:t>‹N›</a:t>
            </a:fld>
            <a:endParaRPr lang="it-IT"/>
          </a:p>
        </p:txBody>
      </p:sp>
    </p:spTree>
  </p:cSld>
  <p:clrMapOvr>
    <a:masterClrMapping/>
  </p:clrMapOvr>
  <p:transition>
    <p:fade thruBlk="1"/>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5204B1BF-CEB6-4C4C-B8C5-2535C44DFE04}"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11876FD-E1B0-4A1A-86D2-D228E1B19032}" type="slidenum">
              <a:rPr lang="it-IT"/>
              <a:pPr>
                <a:defRPr/>
              </a:pPr>
              <a:t>‹N›</a:t>
            </a:fld>
            <a:endParaRPr lang="it-IT"/>
          </a:p>
        </p:txBody>
      </p:sp>
    </p:spTree>
  </p:cSld>
  <p:clrMapOvr>
    <a:masterClrMapping/>
  </p:clrMapOvr>
  <p:transition>
    <p:fade thruBlk="1"/>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914401"/>
            <a:ext cx="2057400" cy="5211763"/>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914401"/>
            <a:ext cx="6019800" cy="5211763"/>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AEAE8D88-D323-44A5-AE96-720B068F0966}"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2F68232-1BA9-4DCA-A64D-69D038BCE90C}" type="slidenum">
              <a:rPr lang="it-IT"/>
              <a:pPr>
                <a:defRPr/>
              </a:pPr>
              <a:t>‹N›</a:t>
            </a:fld>
            <a:endParaRPr lang="it-IT"/>
          </a:p>
        </p:txBody>
      </p:sp>
    </p:spTree>
  </p:cSld>
  <p:clrMapOvr>
    <a:masterClrMapping/>
  </p:clrMapOvr>
  <p:transition>
    <p:fade thruBlk="1"/>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1B01E71-B073-4DA0-8E53-6312AE4D4B1B}" type="slidenum">
              <a:rPr lang="it-IT"/>
              <a:pPr>
                <a:defRPr/>
              </a:pPr>
              <a:t>‹N›</a:t>
            </a:fld>
            <a:endParaRPr lang="it-IT"/>
          </a:p>
        </p:txBody>
      </p:sp>
    </p:spTree>
  </p:cSld>
  <p:clrMapOvr>
    <a:masterClrMapping/>
  </p:clrMapOvr>
  <p:transition>
    <p:fade thruBlk="1"/>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it-IT"/>
              <a:t>Fare clic per modificare lo stile del titolo</a:t>
            </a:r>
            <a:endParaRPr lang="en-US"/>
          </a:p>
        </p:txBody>
      </p:sp>
      <p:sp>
        <p:nvSpPr>
          <p:cNvPr id="3" name="Segnaposto testo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465DEE82-7FAD-4A5B-ACD5-5E36BD51C8A1}"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D338412-3F58-43A2-98D4-5BA861B5A4A9}" type="slidenum">
              <a:rPr lang="it-IT"/>
              <a:pPr>
                <a:defRPr/>
              </a:pPr>
              <a:t>‹N›</a:t>
            </a:fld>
            <a:endParaRPr lang="it-IT"/>
          </a:p>
        </p:txBody>
      </p:sp>
    </p:spTree>
  </p:cSld>
  <p:clrMapOvr>
    <a:overrideClrMapping bg1="dk1" tx1="lt1" bg2="dk2" tx2="lt2" accent1="accent1" accent2="accent2" accent3="accent3" accent4="accent4" accent5="accent5" accent6="accent6" hlink="hlink" folHlink="folHlink"/>
  </p:clrMapOvr>
  <p:transition>
    <p:fade thruBlk="1"/>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contenuto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contenuto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lvl1pPr>
              <a:defRPr/>
            </a:lvl1pPr>
          </a:lstStyle>
          <a:p>
            <a:pPr>
              <a:defRPr/>
            </a:pPr>
            <a:fld id="{4C538D5D-8969-4D28-A8E6-882C08D9F724}" type="datetimeFigureOut">
              <a:rPr lang="it-IT"/>
              <a:pPr>
                <a:defRPr/>
              </a:pPr>
              <a:t>08/05/2026</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EF2AAA65-DE17-4BC4-8E4D-7203F9EEC0BF}" type="slidenum">
              <a:rPr lang="it-IT"/>
              <a:pPr>
                <a:defRPr/>
              </a:pPr>
              <a:t>‹N›</a:t>
            </a:fld>
            <a:endParaRPr lang="it-IT"/>
          </a:p>
        </p:txBody>
      </p:sp>
    </p:spTree>
  </p:cSld>
  <p:clrMapOvr>
    <a:masterClrMapping/>
  </p:clrMapOvr>
  <p:transition>
    <p:fade thruBlk="1"/>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8229600" cy="1143000"/>
          </a:xfrm>
        </p:spPr>
        <p:txBody>
          <a:bodyPr/>
          <a:lstStyle>
            <a:lvl1pPr>
              <a:defRPr/>
            </a:lvl1pPr>
          </a:lstStyle>
          <a:p>
            <a:r>
              <a:rPr lang="it-IT"/>
              <a:t>Fare clic per modificare lo stile del titolo</a:t>
            </a:r>
            <a:endParaRPr lang="en-US"/>
          </a:p>
        </p:txBody>
      </p:sp>
      <p:sp>
        <p:nvSpPr>
          <p:cNvPr id="3" name="Segnaposto testo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it-IT"/>
              <a:t>Fare clic per modificare stili del testo dello schema</a:t>
            </a:r>
          </a:p>
        </p:txBody>
      </p:sp>
      <p:sp>
        <p:nvSpPr>
          <p:cNvPr id="4" name="Segnaposto testo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it-IT"/>
              <a:t>Fare clic per modificare stili del testo dello schema</a:t>
            </a:r>
          </a:p>
        </p:txBody>
      </p:sp>
      <p:sp>
        <p:nvSpPr>
          <p:cNvPr id="5" name="Segnaposto contenuto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6" name="Segnaposto contenuto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7" name="Segnaposto data 6"/>
          <p:cNvSpPr>
            <a:spLocks noGrp="1"/>
          </p:cNvSpPr>
          <p:nvPr>
            <p:ph type="dt" sz="half" idx="10"/>
          </p:nvPr>
        </p:nvSpPr>
        <p:spPr/>
        <p:txBody>
          <a:bodyPr/>
          <a:lstStyle>
            <a:lvl1pPr>
              <a:defRPr/>
            </a:lvl1pPr>
          </a:lstStyle>
          <a:p>
            <a:pPr>
              <a:defRPr/>
            </a:pPr>
            <a:fld id="{29D4C974-E699-454E-8442-146B5A1FB793}" type="datetimeFigureOut">
              <a:rPr lang="it-IT"/>
              <a:pPr>
                <a:defRPr/>
              </a:pPr>
              <a:t>08/05/2026</a:t>
            </a:fld>
            <a:endParaRPr lang="it-IT"/>
          </a:p>
        </p:txBody>
      </p:sp>
      <p:sp>
        <p:nvSpPr>
          <p:cNvPr id="8" name="Segnaposto piè di pagina 7"/>
          <p:cNvSpPr>
            <a:spLocks noGrp="1"/>
          </p:cNvSpPr>
          <p:nvPr>
            <p:ph type="ftr" sz="quarter" idx="11"/>
          </p:nvPr>
        </p:nvSpPr>
        <p:spPr/>
        <p:txBody>
          <a:bodyPr/>
          <a:lstStyle>
            <a:lvl1pPr>
              <a:defRPr/>
            </a:lvl1pPr>
          </a:lstStyle>
          <a:p>
            <a:pPr>
              <a:defRPr/>
            </a:pPr>
            <a:endParaRPr lang="it-IT"/>
          </a:p>
        </p:txBody>
      </p:sp>
      <p:sp>
        <p:nvSpPr>
          <p:cNvPr id="9" name="Segnaposto numero diapositiva 8"/>
          <p:cNvSpPr>
            <a:spLocks noGrp="1"/>
          </p:cNvSpPr>
          <p:nvPr>
            <p:ph type="sldNum" sz="quarter" idx="12"/>
          </p:nvPr>
        </p:nvSpPr>
        <p:spPr/>
        <p:txBody>
          <a:bodyPr/>
          <a:lstStyle>
            <a:lvl1pPr>
              <a:defRPr/>
            </a:lvl1pPr>
          </a:lstStyle>
          <a:p>
            <a:pPr>
              <a:defRPr/>
            </a:pPr>
            <a:fld id="{2ECB1166-0666-494C-A5B2-66545F6EAE94}" type="slidenum">
              <a:rPr lang="it-IT"/>
              <a:pPr>
                <a:defRPr/>
              </a:pPr>
              <a:t>‹N›</a:t>
            </a:fld>
            <a:endParaRPr lang="it-IT"/>
          </a:p>
        </p:txBody>
      </p:sp>
    </p:spTree>
  </p:cSld>
  <p:clrMapOvr>
    <a:masterClrMapping/>
  </p:clrMapOvr>
  <p:transition>
    <p:fade thruBlk="1"/>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vl1pPr>
          </a:lstStyle>
          <a:p>
            <a:pPr>
              <a:defRPr/>
            </a:pPr>
            <a:fld id="{FB4B6BF9-F97E-41EC-B983-226D0204E86D}" type="slidenum">
              <a:rPr lang="it-IT"/>
              <a:pPr>
                <a:defRPr/>
              </a:pPr>
              <a:t>‹N›</a:t>
            </a:fld>
            <a:endParaRPr lang="it-IT"/>
          </a:p>
        </p:txBody>
      </p:sp>
    </p:spTree>
  </p:cSld>
  <p:clrMapOvr>
    <a:masterClrMapping/>
  </p:clrMapOvr>
  <p:transition>
    <p:fade thruBlk="1"/>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it-IT"/>
              <a:t>Fare clic per modificare lo stile del titolo</a:t>
            </a:r>
            <a:endParaRPr lang="en-US"/>
          </a:p>
        </p:txBody>
      </p:sp>
      <p:sp>
        <p:nvSpPr>
          <p:cNvPr id="3" name="Segnaposto testo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it-IT"/>
              <a:t>Fare clic per modificare stili del testo dello schema</a:t>
            </a:r>
          </a:p>
        </p:txBody>
      </p:sp>
      <p:sp>
        <p:nvSpPr>
          <p:cNvPr id="4" name="Segnaposto contenuto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5" name="Segnaposto data 4"/>
          <p:cNvSpPr>
            <a:spLocks noGrp="1"/>
          </p:cNvSpPr>
          <p:nvPr>
            <p:ph type="dt" sz="half" idx="10"/>
          </p:nvPr>
        </p:nvSpPr>
        <p:spPr/>
        <p:txBody>
          <a:bodyPr/>
          <a:lstStyle>
            <a:lvl1pPr>
              <a:defRPr/>
            </a:lvl1pPr>
          </a:lstStyle>
          <a:p>
            <a:pPr>
              <a:defRPr/>
            </a:pPr>
            <a:fld id="{91B738CB-7B01-4178-8C6E-5E4507B23129}" type="datetimeFigureOut">
              <a:rPr lang="it-IT"/>
              <a:pPr>
                <a:defRPr/>
              </a:pPr>
              <a:t>08/05/2026</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F06960DF-CCE2-467D-B146-A15037BBE7E7}" type="slidenum">
              <a:rPr lang="it-IT"/>
              <a:pPr>
                <a:defRPr/>
              </a:pPr>
              <a:t>‹N›</a:t>
            </a:fld>
            <a:endParaRPr lang="it-IT"/>
          </a:p>
        </p:txBody>
      </p:sp>
    </p:spTree>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a:xfrm>
            <a:off x="685800" y="6248400"/>
            <a:ext cx="1905000" cy="457200"/>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3" name="Segnaposto piè di pagina 2"/>
          <p:cNvSpPr>
            <a:spLocks noGrp="1"/>
          </p:cNvSpPr>
          <p:nvPr>
            <p:ph type="ftr" sz="quarter" idx="11"/>
          </p:nvPr>
        </p:nvSpPr>
        <p:spPr>
          <a:xfrm>
            <a:off x="3124200" y="6248400"/>
            <a:ext cx="2895600" cy="457200"/>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4" name="Segnaposto numero diapositiva 3"/>
          <p:cNvSpPr>
            <a:spLocks noGrp="1"/>
          </p:cNvSpPr>
          <p:nvPr>
            <p:ph type="sldNum" sz="quarter" idx="12"/>
          </p:nvPr>
        </p:nvSpPr>
        <p:spPr>
          <a:xfrm>
            <a:off x="6553200" y="6248400"/>
            <a:ext cx="1905000" cy="457200"/>
          </a:xfrm>
          <a:prstGeom prst="rect">
            <a:avLst/>
          </a:prstGeom>
        </p:spPr>
        <p:txBody>
          <a:bodyPr/>
          <a:lstStyle>
            <a:lvl1pPr>
              <a:defRPr>
                <a:latin typeface="Arial" pitchFamily="34" charset="0"/>
                <a:cs typeface="Arial" pitchFamily="34" charset="0"/>
              </a:defRPr>
            </a:lvl1pPr>
          </a:lstStyle>
          <a:p>
            <a:pPr>
              <a:defRPr/>
            </a:pPr>
            <a:fld id="{5C631CF1-FBAF-4DFA-96DD-AD98E1F452D9}" type="slidenum">
              <a:rPr lang="it-IT"/>
              <a:pPr>
                <a:defRPr/>
              </a:pPr>
              <a:t>‹N›</a:t>
            </a:fld>
            <a:endParaRPr lang="it-IT"/>
          </a:p>
        </p:txBody>
      </p:sp>
    </p:spTree>
  </p:cSld>
  <p:clrMapOvr>
    <a:masterClrMapping/>
  </p:clrMapOvr>
  <p:transition>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it-IT"/>
              <a:t>Fare clic per modificare lo stile del titolo</a:t>
            </a:r>
            <a:endParaRPr lang="en-US"/>
          </a:p>
        </p:txBody>
      </p:sp>
      <p:sp>
        <p:nvSpPr>
          <p:cNvPr id="3" name="Segnaposto immagine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it-IT" noProof="0"/>
              <a:t>Fare clic sull'icona per inserire un'immagine</a:t>
            </a:r>
            <a:endParaRPr lang="en-US" noProof="0" dirty="0"/>
          </a:p>
        </p:txBody>
      </p:sp>
      <p:sp>
        <p:nvSpPr>
          <p:cNvPr id="4" name="Segnaposto testo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it-IT"/>
              <a:t>Fare clic per modificare stili del testo dello schema</a:t>
            </a:r>
          </a:p>
        </p:txBody>
      </p:sp>
      <p:sp>
        <p:nvSpPr>
          <p:cNvPr id="5" name="Segnaposto data 4"/>
          <p:cNvSpPr>
            <a:spLocks noGrp="1"/>
          </p:cNvSpPr>
          <p:nvPr>
            <p:ph type="dt" sz="half" idx="10"/>
          </p:nvPr>
        </p:nvSpPr>
        <p:spPr/>
        <p:txBody>
          <a:bodyPr/>
          <a:lstStyle>
            <a:lvl1pPr>
              <a:defRPr/>
            </a:lvl1pPr>
          </a:lstStyle>
          <a:p>
            <a:pPr>
              <a:defRPr/>
            </a:pPr>
            <a:fld id="{BC04F588-6E84-4C5B-ACE0-FBDB8C12840C}" type="datetimeFigureOut">
              <a:rPr lang="it-IT"/>
              <a:pPr>
                <a:defRPr/>
              </a:pPr>
              <a:t>08/05/2026</a:t>
            </a:fld>
            <a:endParaRPr lang="it-IT"/>
          </a:p>
        </p:txBody>
      </p:sp>
      <p:sp>
        <p:nvSpPr>
          <p:cNvPr id="6" name="Segnaposto piè di pagina 5"/>
          <p:cNvSpPr>
            <a:spLocks noGrp="1"/>
          </p:cNvSpPr>
          <p:nvPr>
            <p:ph type="ftr" sz="quarter" idx="11"/>
          </p:nvPr>
        </p:nvSpPr>
        <p:spPr/>
        <p:txBody>
          <a:bodyPr/>
          <a:lstStyle>
            <a:lvl1pPr>
              <a:defRPr/>
            </a:lvl1pPr>
          </a:lstStyle>
          <a:p>
            <a:pPr>
              <a:defRPr/>
            </a:pPr>
            <a:endParaRPr lang="it-IT"/>
          </a:p>
        </p:txBody>
      </p:sp>
      <p:sp>
        <p:nvSpPr>
          <p:cNvPr id="7" name="Segnaposto numero diapositiva 6"/>
          <p:cNvSpPr>
            <a:spLocks noGrp="1"/>
          </p:cNvSpPr>
          <p:nvPr>
            <p:ph type="sldNum" sz="quarter" idx="12"/>
          </p:nvPr>
        </p:nvSpPr>
        <p:spPr/>
        <p:txBody>
          <a:bodyPr/>
          <a:lstStyle>
            <a:lvl1pPr>
              <a:defRPr/>
            </a:lvl1pPr>
          </a:lstStyle>
          <a:p>
            <a:pPr>
              <a:defRPr/>
            </a:pPr>
            <a:fld id="{92391D26-D42C-4576-9F93-189EF709CE74}" type="slidenum">
              <a:rPr lang="it-IT"/>
              <a:pPr>
                <a:defRPr/>
              </a:pPr>
              <a:t>‹N›</a:t>
            </a:fld>
            <a:endParaRPr lang="it-IT"/>
          </a:p>
        </p:txBody>
      </p:sp>
    </p:spTree>
  </p:cSld>
  <p:clrMapOvr>
    <a:masterClrMapping/>
  </p:clrMapOvr>
  <p:transition>
    <p:fade thruBlk="1"/>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endParaRPr lang="en-US"/>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D60C44C1-CD6A-4B45-9AE8-E1F4C272363A}"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BB211B5-022C-4C9A-84F5-3619E3D923EA}" type="slidenum">
              <a:rPr lang="it-IT"/>
              <a:pPr>
                <a:defRPr/>
              </a:pPr>
              <a:t>‹N›</a:t>
            </a:fld>
            <a:endParaRPr lang="it-IT"/>
          </a:p>
        </p:txBody>
      </p:sp>
    </p:spTree>
  </p:cSld>
  <p:clrMapOvr>
    <a:masterClrMapping/>
  </p:clrMapOvr>
  <p:transition>
    <p:fade thruBlk="1"/>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endParaRPr lang="en-US"/>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4" name="Segnaposto data 3"/>
          <p:cNvSpPr>
            <a:spLocks noGrp="1"/>
          </p:cNvSpPr>
          <p:nvPr>
            <p:ph type="dt" sz="half" idx="10"/>
          </p:nvPr>
        </p:nvSpPr>
        <p:spPr/>
        <p:txBody>
          <a:bodyPr/>
          <a:lstStyle>
            <a:lvl1pPr>
              <a:defRPr/>
            </a:lvl1pPr>
          </a:lstStyle>
          <a:p>
            <a:pPr>
              <a:defRPr/>
            </a:pPr>
            <a:fld id="{4612A0DF-9CB6-428F-B338-808553563130}"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0E098B2-0C5A-4A24-8567-884072AE3ADE}" type="slidenum">
              <a:rPr lang="it-IT"/>
              <a:pPr>
                <a:defRPr/>
              </a:pPr>
              <a:t>‹N›</a:t>
            </a:fld>
            <a:endParaRPr lang="it-IT"/>
          </a:p>
        </p:txBody>
      </p:sp>
    </p:spTree>
  </p:cSld>
  <p:clrMapOvr>
    <a:masterClrMapping/>
  </p:clrMapOvr>
  <p:transition>
    <p:fade thruBlk="1"/>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EA29C09D-1852-4268-9D83-631FE45C2670}" type="slidenum">
              <a:rPr lang="it-IT"/>
              <a:pPr>
                <a:defRPr/>
              </a:pPr>
              <a:t>‹N›</a:t>
            </a:fld>
            <a:endParaRPr lang="it-IT"/>
          </a:p>
        </p:txBody>
      </p:sp>
    </p:spTree>
  </p:cSld>
  <p:clrMapOvr>
    <a:masterClrMapping/>
  </p:clrMapOvr>
  <p:transition>
    <p:fade thruBlk="1"/>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9DCF9ABE-3747-472E-A9F9-6CBBD64A0726}"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AD11B11D-6846-4A39-BB46-2A19F5196290}" type="slidenum">
              <a:rPr lang="it-IT"/>
              <a:pPr>
                <a:defRPr/>
              </a:pPr>
              <a:t>‹N›</a:t>
            </a:fld>
            <a:endParaRPr lang="it-IT"/>
          </a:p>
        </p:txBody>
      </p:sp>
    </p:spTree>
  </p:cSld>
  <p:clrMapOvr>
    <a:masterClrMapping/>
  </p:clrMapOvr>
  <p:transition>
    <p:fade thruBlk="1"/>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1256800-8209-43D4-828F-D8C2DE3CC24D}"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2D50D0C1-9632-4ABE-AD92-3FDA6F38AC16}" type="slidenum">
              <a:rPr lang="it-IT"/>
              <a:pPr>
                <a:defRPr/>
              </a:pPr>
              <a:t>‹N›</a:t>
            </a:fld>
            <a:endParaRPr lang="it-IT"/>
          </a:p>
        </p:txBody>
      </p:sp>
    </p:spTree>
  </p:cSld>
  <p:clrMapOvr>
    <a:masterClrMapping/>
  </p:clrMapOvr>
  <p:transition>
    <p:fade thruBlk="1"/>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79811EC4-0413-4081-8D4B-78AB0CE3A2B6}" type="datetimeFigureOut">
              <a:rPr lang="it-IT"/>
              <a:pPr>
                <a:defRPr/>
              </a:pPr>
              <a:t>08/05/2026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FF087D0B-CDF0-47BD-AC02-DAE07C4974F4}" type="slidenum">
              <a:rPr lang="it-IT"/>
              <a:pPr>
                <a:defRPr/>
              </a:pPr>
              <a:t>‹N›</a:t>
            </a:fld>
            <a:endParaRPr lang="it-IT"/>
          </a:p>
        </p:txBody>
      </p:sp>
    </p:spTree>
  </p:cSld>
  <p:clrMapOvr>
    <a:masterClrMapping/>
  </p:clrMapOvr>
  <p:transition>
    <p:fade thruBlk="1"/>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9D5A9402-31D1-463B-A5C9-289CC21DFD40}" type="datetimeFigureOut">
              <a:rPr lang="it-IT"/>
              <a:pPr>
                <a:defRPr/>
              </a:pPr>
              <a:t>08/05/2026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8D0B18D-2A32-4E6E-B001-F33D089F0F97}" type="slidenum">
              <a:rPr lang="it-IT"/>
              <a:pPr>
                <a:defRPr/>
              </a:pPr>
              <a:t>‹N›</a:t>
            </a:fld>
            <a:endParaRPr lang="it-IT"/>
          </a:p>
        </p:txBody>
      </p:sp>
    </p:spTree>
  </p:cSld>
  <p:clrMapOvr>
    <a:masterClrMapping/>
  </p:clrMapOvr>
  <p:transition>
    <p:fade thruBlk="1"/>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7942DB14-0DD1-4728-B7BD-086B83FDB337}" type="datetimeFigureOut">
              <a:rPr lang="it-IT"/>
              <a:pPr>
                <a:defRPr/>
              </a:pPr>
              <a:t>08/05/2026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D2B940AF-706D-45E1-A696-DC0B2BCFFCDE}" type="slidenum">
              <a:rPr lang="it-IT"/>
              <a:pPr>
                <a:defRPr/>
              </a:pPr>
              <a:t>‹N›</a:t>
            </a:fld>
            <a:endParaRPr lang="it-IT"/>
          </a:p>
        </p:txBody>
      </p:sp>
    </p:spTree>
  </p:cSld>
  <p:clrMapOvr>
    <a:masterClrMapping/>
  </p:clrMapOvr>
  <p:transition>
    <p:fade thruBlk="1"/>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pPr>
              <a:defRPr/>
            </a:pPr>
            <a:endParaRPr lang="it-IT"/>
          </a:p>
        </p:txBody>
      </p:sp>
      <p:sp>
        <p:nvSpPr>
          <p:cNvPr id="3" name="Segnaposto piè di pagina 2"/>
          <p:cNvSpPr>
            <a:spLocks noGrp="1"/>
          </p:cNvSpPr>
          <p:nvPr>
            <p:ph type="ftr" sz="quarter" idx="11"/>
          </p:nvPr>
        </p:nvSpPr>
        <p:spPr/>
        <p:txBody>
          <a:bodyPr/>
          <a:lstStyle>
            <a:lvl1pPr>
              <a:defRPr/>
            </a:lvl1pPr>
          </a:lstStyle>
          <a:p>
            <a:pPr>
              <a:defRPr/>
            </a:pPr>
            <a:endParaRPr lang="it-IT"/>
          </a:p>
        </p:txBody>
      </p:sp>
      <p:sp>
        <p:nvSpPr>
          <p:cNvPr id="4" name="Segnaposto numero diapositiva 3"/>
          <p:cNvSpPr>
            <a:spLocks noGrp="1"/>
          </p:cNvSpPr>
          <p:nvPr>
            <p:ph type="sldNum" sz="quarter" idx="12"/>
          </p:nvPr>
        </p:nvSpPr>
        <p:spPr/>
        <p:txBody>
          <a:bodyPr/>
          <a:lstStyle>
            <a:lvl1pPr>
              <a:defRPr/>
            </a:lvl1pPr>
          </a:lstStyle>
          <a:p>
            <a:pPr>
              <a:defRPr/>
            </a:pPr>
            <a:fld id="{EB71F1AE-EB1B-4B1F-BC9C-D2A932042C9B}" type="slidenum">
              <a:rPr lang="it-IT"/>
              <a:pPr>
                <a:defRPr/>
              </a:pPr>
              <a:t>‹N›</a:t>
            </a:fld>
            <a:endParaRPr lang="it-IT"/>
          </a:p>
        </p:txBody>
      </p:sp>
    </p:spTree>
  </p:cSld>
  <p:clrMapOvr>
    <a:masterClrMapping/>
  </p:clrMapOvr>
  <p:transition>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bl">
  <p:cSld name="Titolo e tabella">
    <p:spTree>
      <p:nvGrpSpPr>
        <p:cNvPr id="1" name=""/>
        <p:cNvGrpSpPr/>
        <p:nvPr/>
      </p:nvGrpSpPr>
      <p:grpSpPr>
        <a:xfrm>
          <a:off x="0" y="0"/>
          <a:ext cx="0" cy="0"/>
          <a:chOff x="0" y="0"/>
          <a:chExt cx="0" cy="0"/>
        </a:xfrm>
      </p:grpSpPr>
      <p:sp>
        <p:nvSpPr>
          <p:cNvPr id="2" name="Titolo 1"/>
          <p:cNvSpPr>
            <a:spLocks noGrp="1"/>
          </p:cNvSpPr>
          <p:nvPr>
            <p:ph type="title"/>
          </p:nvPr>
        </p:nvSpPr>
        <p:spPr>
          <a:xfrm>
            <a:off x="685800" y="609600"/>
            <a:ext cx="7772400" cy="1143000"/>
          </a:xfrm>
        </p:spPr>
        <p:txBody>
          <a:bodyPr/>
          <a:lstStyle/>
          <a:p>
            <a:r>
              <a:rPr lang="it-IT"/>
              <a:t>Fare clic per modificare lo stile del titolo</a:t>
            </a:r>
          </a:p>
        </p:txBody>
      </p:sp>
      <p:sp>
        <p:nvSpPr>
          <p:cNvPr id="3" name="Segnaposto tabella 2"/>
          <p:cNvSpPr>
            <a:spLocks noGrp="1"/>
          </p:cNvSpPr>
          <p:nvPr>
            <p:ph type="tbl" idx="1"/>
          </p:nvPr>
        </p:nvSpPr>
        <p:spPr>
          <a:xfrm>
            <a:off x="685800" y="1981200"/>
            <a:ext cx="7772400" cy="4114800"/>
          </a:xfrm>
        </p:spPr>
        <p:txBody>
          <a:bodyPr/>
          <a:lstStyle/>
          <a:p>
            <a:pPr lvl="0"/>
            <a:endParaRPr lang="it-IT" noProof="0"/>
          </a:p>
        </p:txBody>
      </p:sp>
      <p:sp>
        <p:nvSpPr>
          <p:cNvPr id="4" name="Segnaposto data 3"/>
          <p:cNvSpPr>
            <a:spLocks noGrp="1"/>
          </p:cNvSpPr>
          <p:nvPr>
            <p:ph type="dt" sz="half" idx="10"/>
          </p:nvPr>
        </p:nvSpPr>
        <p:spPr>
          <a:xfrm>
            <a:off x="685800" y="6248400"/>
            <a:ext cx="1905000" cy="457200"/>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5" name="Segnaposto piè di pagina 4"/>
          <p:cNvSpPr>
            <a:spLocks noGrp="1"/>
          </p:cNvSpPr>
          <p:nvPr>
            <p:ph type="ftr" sz="quarter" idx="11"/>
          </p:nvPr>
        </p:nvSpPr>
        <p:spPr>
          <a:xfrm>
            <a:off x="3124200" y="6248400"/>
            <a:ext cx="2895600" cy="457200"/>
          </a:xfrm>
          <a:prstGeom prst="rect">
            <a:avLst/>
          </a:prstGeom>
        </p:spPr>
        <p:txBody>
          <a:bodyPr/>
          <a:lstStyle>
            <a:lvl1pPr>
              <a:defRPr>
                <a:latin typeface="Arial" pitchFamily="34" charset="0"/>
                <a:cs typeface="Arial" pitchFamily="34" charset="0"/>
              </a:defRPr>
            </a:lvl1pPr>
          </a:lstStyle>
          <a:p>
            <a:pPr>
              <a:defRPr/>
            </a:pPr>
            <a:endParaRPr lang="it-IT"/>
          </a:p>
        </p:txBody>
      </p:sp>
      <p:sp>
        <p:nvSpPr>
          <p:cNvPr id="6" name="Segnaposto numero diapositiva 5"/>
          <p:cNvSpPr>
            <a:spLocks noGrp="1"/>
          </p:cNvSpPr>
          <p:nvPr>
            <p:ph type="sldNum" sz="quarter" idx="12"/>
          </p:nvPr>
        </p:nvSpPr>
        <p:spPr>
          <a:xfrm>
            <a:off x="6553200" y="6248400"/>
            <a:ext cx="1905000" cy="457200"/>
          </a:xfrm>
          <a:prstGeom prst="rect">
            <a:avLst/>
          </a:prstGeom>
        </p:spPr>
        <p:txBody>
          <a:bodyPr/>
          <a:lstStyle>
            <a:lvl1pPr>
              <a:defRPr>
                <a:latin typeface="Arial" pitchFamily="34" charset="0"/>
                <a:cs typeface="Arial" pitchFamily="34" charset="0"/>
              </a:defRPr>
            </a:lvl1pPr>
          </a:lstStyle>
          <a:p>
            <a:pPr>
              <a:defRPr/>
            </a:pPr>
            <a:fld id="{E2AD337F-F32F-48F1-87C1-54B25ACD3A9A}" type="slidenum">
              <a:rPr lang="it-IT"/>
              <a:pPr>
                <a:defRPr/>
              </a:pPr>
              <a:t>‹N›</a:t>
            </a:fld>
            <a:endParaRPr lang="it-IT"/>
          </a:p>
        </p:txBody>
      </p:sp>
    </p:spTree>
  </p:cSld>
  <p:clrMapOvr>
    <a:masterClrMapping/>
  </p:clrMapOvr>
  <p:transition>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D2050C5-E9E0-4E84-B99D-44CC94138784}" type="datetimeFigureOut">
              <a:rPr lang="it-IT"/>
              <a:pPr>
                <a:defRPr/>
              </a:pPr>
              <a:t>08/05/2026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AFB438F5-48FD-487E-AFA4-EB50CEE52258}" type="slidenum">
              <a:rPr lang="it-IT"/>
              <a:pPr>
                <a:defRPr/>
              </a:pPr>
              <a:t>‹N›</a:t>
            </a:fld>
            <a:endParaRPr lang="it-IT"/>
          </a:p>
        </p:txBody>
      </p:sp>
    </p:spTree>
  </p:cSld>
  <p:clrMapOvr>
    <a:masterClrMapping/>
  </p:clrMapOvr>
  <p:transition>
    <p:fade thruBlk="1"/>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D737345-B907-4479-AEDB-4A67CA7F7EF2}" type="datetimeFigureOut">
              <a:rPr lang="it-IT"/>
              <a:pPr>
                <a:defRPr/>
              </a:pPr>
              <a:t>08/05/2026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794D6E48-2144-4A4B-957B-DDBDE3794042}" type="slidenum">
              <a:rPr lang="it-IT"/>
              <a:pPr>
                <a:defRPr/>
              </a:pPr>
              <a:t>‹N›</a:t>
            </a:fld>
            <a:endParaRPr lang="it-IT"/>
          </a:p>
        </p:txBody>
      </p:sp>
    </p:spTree>
  </p:cSld>
  <p:clrMapOvr>
    <a:masterClrMapping/>
  </p:clrMapOvr>
  <p:transition>
    <p:fade thruBlk="1"/>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242DFD65-710C-405D-9F44-F0FDE0F0A196}"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72DE591C-E013-4EA3-833A-BE89E6729747}" type="slidenum">
              <a:rPr lang="it-IT"/>
              <a:pPr>
                <a:defRPr/>
              </a:pPr>
              <a:t>‹N›</a:t>
            </a:fld>
            <a:endParaRPr lang="it-IT"/>
          </a:p>
        </p:txBody>
      </p:sp>
    </p:spTree>
  </p:cSld>
  <p:clrMapOvr>
    <a:masterClrMapping/>
  </p:clrMapOvr>
  <p:transition>
    <p:fade thruBlk="1"/>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096CC7E0-F504-4C63-8C0F-E626180497EB}"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DD74228B-0AC1-4FC5-8BC8-3B786EA1BCF9}" type="slidenum">
              <a:rPr lang="it-IT"/>
              <a:pPr>
                <a:defRPr/>
              </a:pPr>
              <a:t>‹N›</a:t>
            </a:fld>
            <a:endParaRPr lang="it-IT"/>
          </a:p>
        </p:txBody>
      </p:sp>
    </p:spTree>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26540165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70887491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215607103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382726188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304394178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31359471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2AD6BC68-86C1-4A44-B3D9-46BC174FD9DC}"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69F6D27B-32E8-43D7-894C-C28502CF8405}" type="slidenum">
              <a:rPr lang="it-IT"/>
              <a:pPr>
                <a:defRPr/>
              </a:pPr>
              <a:t>‹N›</a:t>
            </a:fld>
            <a:endParaRPr lang="it-IT"/>
          </a:p>
        </p:txBody>
      </p:sp>
    </p:spTree>
  </p:cSld>
  <p:clrMapOvr>
    <a:masterClrMapping/>
  </p:clrMapOvr>
  <p:transition>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376157748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49"/>
            <a:ext cx="3008313" cy="1162051"/>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64724075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17692914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413410838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pPr/>
              <a:t>08/05/2026</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285106315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5401655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08874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5607103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2726188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439417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34696B27-28E6-4C5D-B7C4-A2407916401C}" type="datetimeFigureOut">
              <a:rPr lang="it-IT"/>
              <a:pPr>
                <a:defRPr/>
              </a:pPr>
              <a:t>08/05/2026</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EA7DEE1-2607-4B37-AB75-8A849E243559}" type="slidenum">
              <a:rPr lang="it-IT"/>
              <a:pPr>
                <a:defRPr/>
              </a:pPr>
              <a:t>‹N›</a:t>
            </a:fld>
            <a:endParaRPr lang="it-IT"/>
          </a:p>
        </p:txBody>
      </p:sp>
    </p:spTree>
  </p:cSld>
  <p:clrMapOvr>
    <a:masterClrMapping/>
  </p:clrMapOvr>
  <p:transition>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3594712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6157748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49"/>
            <a:ext cx="3008313" cy="1162051"/>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4724075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76929140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3410838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5106315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6"/>
            <a:ext cx="7772400" cy="1470025"/>
          </a:xfrm>
        </p:spPr>
        <p:txBody>
          <a:bodyPr/>
          <a:lstStyle/>
          <a:p>
            <a:r>
              <a:rPr lang="it-IT"/>
              <a:t>Fare clic per modificare stile</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54016558"/>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70887491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1"/>
            <a:ext cx="7772400" cy="1362075"/>
          </a:xfrm>
        </p:spPr>
        <p:txBody>
          <a:bodyPr anchor="t"/>
          <a:lstStyle>
            <a:lvl1pPr algn="l">
              <a:defRPr sz="4000" b="1" cap="all"/>
            </a:lvl1pPr>
          </a:lstStyle>
          <a:p>
            <a:r>
              <a:rPr lang="it-IT"/>
              <a:t>Fare clic per modificare stile</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gli stili del testo dello schema</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1560710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woObj" preserve="1">
  <p:cSld name="Contenuto 2">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contenuto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8272618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30FCDD04-BD96-4793-BAA1-5FAA235EA07E}" type="datetimeFigureOut">
              <a:rPr lang="it-IT"/>
              <a:pPr>
                <a:defRPr/>
              </a:pPr>
              <a:t>08/05/2026</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CEFEFC0A-A87B-4EEA-9119-77BD63DB9060}" type="slidenum">
              <a:rPr lang="it-IT"/>
              <a:pPr>
                <a:defRPr/>
              </a:pPr>
              <a:t>‹N›</a:t>
            </a:fld>
            <a:endParaRPr lang="it-IT"/>
          </a:p>
        </p:txBody>
      </p:sp>
    </p:spTree>
  </p:cSld>
  <p:clrMapOvr>
    <a:masterClrMapping/>
  </p:clrMapOvr>
  <p:transition>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stile</a:t>
            </a:r>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04394178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data 2"/>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13594712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blank" preserve="1">
  <p:cSld name="Vuoto">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376157748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49"/>
            <a:ext cx="3008313" cy="1162051"/>
          </a:xfrm>
        </p:spPr>
        <p:txBody>
          <a:bodyPr anchor="b"/>
          <a:lstStyle>
            <a:lvl1pPr algn="l">
              <a:defRPr sz="2000" b="1"/>
            </a:lvl1pPr>
          </a:lstStyle>
          <a:p>
            <a:r>
              <a:rPr lang="it-IT"/>
              <a:t>Fare clic per modificare stile</a:t>
            </a:r>
          </a:p>
        </p:txBody>
      </p:sp>
      <p:sp>
        <p:nvSpPr>
          <p:cNvPr id="3" name="Segnaposto contenuto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64724075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it-IT"/>
              <a:t>Fare clic per modificare stile</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5" name="Segnaposto data 4"/>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176929140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stile</a:t>
            </a:r>
          </a:p>
        </p:txBody>
      </p:sp>
      <p:sp>
        <p:nvSpPr>
          <p:cNvPr id="3" name="Segnaposto testo verticale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413410838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itleAndTx" preserve="1">
  <p:cSld name="Titolo verticale e testo">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9"/>
            <a:ext cx="2057400" cy="5851525"/>
          </a:xfrm>
        </p:spPr>
        <p:txBody>
          <a:bodyPr vert="eaVert"/>
          <a:lstStyle/>
          <a:p>
            <a:r>
              <a:rPr lang="it-IT"/>
              <a:t>Fare clic per modificare stile</a:t>
            </a:r>
          </a:p>
        </p:txBody>
      </p:sp>
      <p:sp>
        <p:nvSpPr>
          <p:cNvPr id="3" name="Segnaposto testo verticale 2"/>
          <p:cNvSpPr>
            <a:spLocks noGrp="1"/>
          </p:cNvSpPr>
          <p:nvPr>
            <p:ph type="body" orient="vert" idx="1"/>
          </p:nvPr>
        </p:nvSpPr>
        <p:spPr>
          <a:xfrm>
            <a:off x="457200" y="274639"/>
            <a:ext cx="6019800" cy="5851525"/>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8510631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5DC119CD-522E-4247-B82F-46AA44C00010}" type="datetimeFigureOut">
              <a:rPr lang="it-IT"/>
              <a:pPr>
                <a:defRPr/>
              </a:pPr>
              <a:t>08/05/2026</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CB7F61EB-37F4-480D-ACDF-25B2E79534A5}" type="slidenum">
              <a:rPr lang="it-IT"/>
              <a:pPr>
                <a:defRPr/>
              </a:pPr>
              <a:t>‹N›</a:t>
            </a:fld>
            <a:endParaRPr lang="it-IT"/>
          </a:p>
        </p:txBody>
      </p:sp>
    </p:spTree>
  </p:cSld>
  <p:clrMapOvr>
    <a:masterClrMapping/>
  </p:clrMapOvr>
  <p:transition>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D7F6636A-0C3B-4859-839B-50B800F8A12D}" type="datetimeFigureOut">
              <a:rPr lang="it-IT"/>
              <a:pPr>
                <a:defRPr/>
              </a:pPr>
              <a:t>08/05/2026</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892A5C0C-0B32-4464-81A9-9BFF28F36666}" type="slidenum">
              <a:rPr lang="it-IT"/>
              <a:pPr>
                <a:defRPr/>
              </a:pPr>
              <a:t>‹N›</a:t>
            </a:fld>
            <a:endParaRPr lang="it-IT"/>
          </a:p>
        </p:txBody>
      </p:sp>
    </p:spTree>
  </p:cSld>
  <p:clrMapOvr>
    <a:masterClrMapping/>
  </p:clrMapOvr>
  <p:transition>
    <p:fade thruBlk="1"/>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2.xml"/><Relationship Id="rId3" Type="http://schemas.openxmlformats.org/officeDocument/2006/relationships/slideLayout" Target="../slideLayouts/slideLayout7.xml"/><Relationship Id="rId7" Type="http://schemas.openxmlformats.org/officeDocument/2006/relationships/slideLayout" Target="../slideLayouts/slideLayout11.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5" Type="http://schemas.openxmlformats.org/officeDocument/2006/relationships/slideLayout" Target="../slideLayouts/slideLayout9.xml"/><Relationship Id="rId10" Type="http://schemas.openxmlformats.org/officeDocument/2006/relationships/theme" Target="../theme/theme2.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theme" Target="../theme/theme3.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theme" Target="../theme/theme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theme" Target="../theme/theme5.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image" Target="../media/image3.png"/><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theme" Target="../theme/theme6.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image" Target="../media/image3.png"/><Relationship Id="rId3" Type="http://schemas.openxmlformats.org/officeDocument/2006/relationships/slideLayout" Target="../slideLayouts/slideLayout57.xml"/><Relationship Id="rId7" Type="http://schemas.openxmlformats.org/officeDocument/2006/relationships/slideLayout" Target="../slideLayouts/slideLayout61.xml"/><Relationship Id="rId12" Type="http://schemas.openxmlformats.org/officeDocument/2006/relationships/theme" Target="../theme/theme7.xml"/><Relationship Id="rId2" Type="http://schemas.openxmlformats.org/officeDocument/2006/relationships/slideLayout" Target="../slideLayouts/slideLayout56.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5" Type="http://schemas.openxmlformats.org/officeDocument/2006/relationships/slideLayout" Target="../slideLayouts/slideLayout59.xml"/><Relationship Id="rId10" Type="http://schemas.openxmlformats.org/officeDocument/2006/relationships/slideLayout" Target="../slideLayouts/slideLayout64.xml"/><Relationship Id="rId4" Type="http://schemas.openxmlformats.org/officeDocument/2006/relationships/slideLayout" Target="../slideLayouts/slideLayout58.xml"/><Relationship Id="rId9" Type="http://schemas.openxmlformats.org/officeDocument/2006/relationships/slideLayout" Target="../slideLayouts/slideLayout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image" Target="../media/image3.png"/><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theme" Target="../theme/theme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846" r:id="rId1"/>
    <p:sldLayoutId id="2147484847" r:id="rId2"/>
    <p:sldLayoutId id="2147484848" r:id="rId3"/>
    <p:sldLayoutId id="2147484849" r:id="rId4"/>
  </p:sldLayoutIdLst>
  <p:transition>
    <p:fade thruBlk="1"/>
  </p:transition>
  <p:txStyles>
    <p:titleStyle>
      <a:lvl1pPr algn="l" rtl="0" eaLnBrk="0" fontAlgn="base" hangingPunct="0">
        <a:spcBef>
          <a:spcPct val="0"/>
        </a:spcBef>
        <a:spcAft>
          <a:spcPct val="0"/>
        </a:spcAft>
        <a:defRPr sz="2800" b="1">
          <a:solidFill>
            <a:srgbClr val="EFCB65"/>
          </a:solidFill>
          <a:latin typeface="Arial" charset="0"/>
          <a:ea typeface="+mj-ea"/>
          <a:cs typeface="+mj-cs"/>
        </a:defRPr>
      </a:lvl1pPr>
      <a:lvl2pPr algn="l" rtl="0" eaLnBrk="0" fontAlgn="base" hangingPunct="0">
        <a:spcBef>
          <a:spcPct val="0"/>
        </a:spcBef>
        <a:spcAft>
          <a:spcPct val="0"/>
        </a:spcAft>
        <a:defRPr sz="2800" b="1">
          <a:solidFill>
            <a:srgbClr val="EFCB65"/>
          </a:solidFill>
          <a:latin typeface="Arial" charset="0"/>
          <a:cs typeface="Arial" charset="0"/>
        </a:defRPr>
      </a:lvl2pPr>
      <a:lvl3pPr algn="l" rtl="0" eaLnBrk="0" fontAlgn="base" hangingPunct="0">
        <a:spcBef>
          <a:spcPct val="0"/>
        </a:spcBef>
        <a:spcAft>
          <a:spcPct val="0"/>
        </a:spcAft>
        <a:defRPr sz="2800" b="1">
          <a:solidFill>
            <a:srgbClr val="EFCB65"/>
          </a:solidFill>
          <a:latin typeface="Arial" charset="0"/>
          <a:cs typeface="Arial" charset="0"/>
        </a:defRPr>
      </a:lvl3pPr>
      <a:lvl4pPr algn="l" rtl="0" eaLnBrk="0" fontAlgn="base" hangingPunct="0">
        <a:spcBef>
          <a:spcPct val="0"/>
        </a:spcBef>
        <a:spcAft>
          <a:spcPct val="0"/>
        </a:spcAft>
        <a:defRPr sz="2800" b="1">
          <a:solidFill>
            <a:srgbClr val="EFCB65"/>
          </a:solidFill>
          <a:latin typeface="Arial" charset="0"/>
          <a:cs typeface="Arial" charset="0"/>
        </a:defRPr>
      </a:lvl4pPr>
      <a:lvl5pPr algn="l" rtl="0" eaLnBrk="0" fontAlgn="base" hangingPunct="0">
        <a:spcBef>
          <a:spcPct val="0"/>
        </a:spcBef>
        <a:spcAft>
          <a:spcPct val="0"/>
        </a:spcAft>
        <a:defRPr sz="2800" b="1">
          <a:solidFill>
            <a:srgbClr val="EFCB65"/>
          </a:solidFill>
          <a:latin typeface="Arial" charset="0"/>
          <a:cs typeface="Arial" charset="0"/>
        </a:defRPr>
      </a:lvl5pPr>
      <a:lvl6pPr marL="457200" algn="l" rtl="0" fontAlgn="base">
        <a:spcBef>
          <a:spcPct val="0"/>
        </a:spcBef>
        <a:spcAft>
          <a:spcPct val="0"/>
        </a:spcAft>
        <a:defRPr sz="3200" b="1">
          <a:solidFill>
            <a:srgbClr val="EFCB65"/>
          </a:solidFill>
          <a:latin typeface="Arial" charset="0"/>
          <a:cs typeface="Arial" charset="0"/>
        </a:defRPr>
      </a:lvl6pPr>
      <a:lvl7pPr marL="914400" algn="l" rtl="0" fontAlgn="base">
        <a:spcBef>
          <a:spcPct val="0"/>
        </a:spcBef>
        <a:spcAft>
          <a:spcPct val="0"/>
        </a:spcAft>
        <a:defRPr sz="3200" b="1">
          <a:solidFill>
            <a:srgbClr val="EFCB65"/>
          </a:solidFill>
          <a:latin typeface="Arial" charset="0"/>
          <a:cs typeface="Arial" charset="0"/>
        </a:defRPr>
      </a:lvl7pPr>
      <a:lvl8pPr marL="1371600" algn="l" rtl="0" fontAlgn="base">
        <a:spcBef>
          <a:spcPct val="0"/>
        </a:spcBef>
        <a:spcAft>
          <a:spcPct val="0"/>
        </a:spcAft>
        <a:defRPr sz="3200" b="1">
          <a:solidFill>
            <a:srgbClr val="EFCB65"/>
          </a:solidFill>
          <a:latin typeface="Arial" charset="0"/>
          <a:cs typeface="Arial" charset="0"/>
        </a:defRPr>
      </a:lvl8pPr>
      <a:lvl9pPr marL="1828800" algn="l" rtl="0" fontAlgn="base">
        <a:spcBef>
          <a:spcPct val="0"/>
        </a:spcBef>
        <a:spcAft>
          <a:spcPct val="0"/>
        </a:spcAft>
        <a:defRPr sz="3200" b="1">
          <a:solidFill>
            <a:srgbClr val="EFCB65"/>
          </a:solidFill>
          <a:latin typeface="Arial" charset="0"/>
          <a:cs typeface="Arial" charset="0"/>
        </a:defRPr>
      </a:lvl9pPr>
    </p:titleStyle>
    <p:bodyStyle>
      <a:lvl1pPr marL="342900" indent="-342900" algn="l" rtl="0" eaLnBrk="0" fontAlgn="base" hangingPunct="0">
        <a:spcBef>
          <a:spcPct val="20000"/>
        </a:spcBef>
        <a:spcAft>
          <a:spcPct val="0"/>
        </a:spcAft>
        <a:buClr>
          <a:srgbClr val="62AC1E"/>
        </a:buClr>
        <a:buChar char="•"/>
        <a:defRPr sz="2400">
          <a:solidFill>
            <a:schemeClr val="tx1"/>
          </a:solidFill>
          <a:latin typeface="Arial" charset="0"/>
          <a:ea typeface="+mn-ea"/>
          <a:cs typeface="+mn-cs"/>
        </a:defRPr>
      </a:lvl1pPr>
      <a:lvl2pPr marL="742950" indent="-285750" algn="l" rtl="0" eaLnBrk="0" fontAlgn="base" hangingPunct="0">
        <a:spcBef>
          <a:spcPct val="20000"/>
        </a:spcBef>
        <a:spcAft>
          <a:spcPct val="0"/>
        </a:spcAft>
        <a:buClr>
          <a:srgbClr val="62AC1E"/>
        </a:buClr>
        <a:buChar char="–"/>
        <a:defRPr sz="2000">
          <a:solidFill>
            <a:schemeClr val="tx1"/>
          </a:solidFill>
          <a:latin typeface="Arial" charset="0"/>
          <a:cs typeface="+mn-cs"/>
        </a:defRPr>
      </a:lvl2pPr>
      <a:lvl3pPr marL="1143000" indent="-228600" algn="l" rtl="0" eaLnBrk="0" fontAlgn="base" hangingPunct="0">
        <a:spcBef>
          <a:spcPct val="20000"/>
        </a:spcBef>
        <a:spcAft>
          <a:spcPct val="0"/>
        </a:spcAft>
        <a:buClr>
          <a:srgbClr val="62AC1E"/>
        </a:buClr>
        <a:buChar char="•"/>
        <a:defRPr sz="1600">
          <a:solidFill>
            <a:schemeClr val="tx1"/>
          </a:solidFill>
          <a:latin typeface="Arial" charset="0"/>
          <a:cs typeface="+mn-cs"/>
        </a:defRPr>
      </a:lvl3pPr>
      <a:lvl4pPr marL="1600200" indent="-228600" algn="l" rtl="0" eaLnBrk="0" fontAlgn="base" hangingPunct="0">
        <a:spcBef>
          <a:spcPct val="20000"/>
        </a:spcBef>
        <a:spcAft>
          <a:spcPct val="0"/>
        </a:spcAft>
        <a:buClr>
          <a:srgbClr val="62AC1E"/>
        </a:buClr>
        <a:buChar char="–"/>
        <a:defRPr sz="1600">
          <a:solidFill>
            <a:schemeClr val="tx1"/>
          </a:solidFill>
          <a:latin typeface="Arial" charset="0"/>
          <a:cs typeface="+mn-cs"/>
        </a:defRPr>
      </a:lvl4pPr>
      <a:lvl5pPr marL="2057400" indent="-228600" algn="l" rtl="0" eaLnBrk="0" fontAlgn="base" hangingPunct="0">
        <a:spcBef>
          <a:spcPct val="20000"/>
        </a:spcBef>
        <a:spcAft>
          <a:spcPct val="0"/>
        </a:spcAft>
        <a:buClr>
          <a:srgbClr val="62AC1E"/>
        </a:buClr>
        <a:buChar char="»"/>
        <a:defRPr sz="1600">
          <a:solidFill>
            <a:schemeClr val="tx1"/>
          </a:solidFill>
          <a:latin typeface="Arial" charset="0"/>
          <a:cs typeface="+mn-cs"/>
        </a:defRPr>
      </a:lvl5pPr>
      <a:lvl6pPr marL="2514600" indent="-228600" algn="l" rtl="0" fontAlgn="base">
        <a:spcBef>
          <a:spcPct val="20000"/>
        </a:spcBef>
        <a:spcAft>
          <a:spcPct val="0"/>
        </a:spcAft>
        <a:buClr>
          <a:srgbClr val="62AC1E"/>
        </a:buClr>
        <a:buChar char="»"/>
        <a:defRPr>
          <a:solidFill>
            <a:schemeClr val="tx1"/>
          </a:solidFill>
          <a:latin typeface="+mn-lt"/>
          <a:cs typeface="+mn-cs"/>
        </a:defRPr>
      </a:lvl6pPr>
      <a:lvl7pPr marL="2971800" indent="-228600" algn="l" rtl="0" fontAlgn="base">
        <a:spcBef>
          <a:spcPct val="20000"/>
        </a:spcBef>
        <a:spcAft>
          <a:spcPct val="0"/>
        </a:spcAft>
        <a:buClr>
          <a:srgbClr val="62AC1E"/>
        </a:buClr>
        <a:buChar char="»"/>
        <a:defRPr>
          <a:solidFill>
            <a:schemeClr val="tx1"/>
          </a:solidFill>
          <a:latin typeface="+mn-lt"/>
          <a:cs typeface="+mn-cs"/>
        </a:defRPr>
      </a:lvl7pPr>
      <a:lvl8pPr marL="3429000" indent="-228600" algn="l" rtl="0" fontAlgn="base">
        <a:spcBef>
          <a:spcPct val="20000"/>
        </a:spcBef>
        <a:spcAft>
          <a:spcPct val="0"/>
        </a:spcAft>
        <a:buClr>
          <a:srgbClr val="62AC1E"/>
        </a:buClr>
        <a:buChar char="»"/>
        <a:defRPr>
          <a:solidFill>
            <a:schemeClr val="tx1"/>
          </a:solidFill>
          <a:latin typeface="+mn-lt"/>
          <a:cs typeface="+mn-cs"/>
        </a:defRPr>
      </a:lvl8pPr>
      <a:lvl9pPr marL="3886200" indent="-228600" algn="l" rtl="0" fontAlgn="base">
        <a:spcBef>
          <a:spcPct val="20000"/>
        </a:spcBef>
        <a:spcAft>
          <a:spcPct val="0"/>
        </a:spcAft>
        <a:buClr>
          <a:srgbClr val="62AC1E"/>
        </a:buClr>
        <a:buChar char="»"/>
        <a:defRPr>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205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205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1607C1BB-2FFF-4547-9DC8-068133556867}" type="datetimeFigureOut">
              <a:rPr lang="it-IT"/>
              <a:pPr>
                <a:defRPr/>
              </a:pPr>
              <a:t>08/05/2026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9413154C-8A0D-405A-83F2-CB09892ED50C}"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Lst>
  <p:transition>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7" name="Figura a mano libera 6"/>
          <p:cNvSpPr>
            <a:spLocks/>
          </p:cNvSpPr>
          <p:nvPr/>
        </p:nvSpPr>
        <p:spPr bwMode="auto">
          <a:xfrm>
            <a:off x="-9525"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8" name="Figura a mano libera 7"/>
          <p:cNvSpPr>
            <a:spLocks/>
          </p:cNvSpPr>
          <p:nvPr/>
        </p:nvSpPr>
        <p:spPr bwMode="auto">
          <a:xfrm>
            <a:off x="4381500" y="-7938"/>
            <a:ext cx="4762500"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a:defRPr/>
            </a:pPr>
            <a:endParaRPr lang="en-US">
              <a:latin typeface="+mn-lt"/>
              <a:cs typeface="+mn-cs"/>
            </a:endParaRPr>
          </a:p>
        </p:txBody>
      </p:sp>
      <p:sp>
        <p:nvSpPr>
          <p:cNvPr id="3076" name="Segnaposto titolo 8"/>
          <p:cNvSpPr>
            <a:spLocks noGrp="1"/>
          </p:cNvSpPr>
          <p:nvPr>
            <p:ph type="title"/>
          </p:nvPr>
        </p:nvSpPr>
        <p:spPr bwMode="auto">
          <a:xfrm>
            <a:off x="457200" y="70485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it-IT"/>
              <a:t>Fare clic per modificare lo stile del titolo</a:t>
            </a:r>
            <a:endParaRPr lang="en-US"/>
          </a:p>
        </p:txBody>
      </p:sp>
      <p:sp>
        <p:nvSpPr>
          <p:cNvPr id="3077" name="Segnaposto testo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0" name="Segnaposto data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fld id="{A00E9926-08AB-4BD6-BE69-2E39F14D02FB}" type="datetimeFigureOut">
              <a:rPr lang="en-US"/>
              <a:pPr>
                <a:defRPr/>
              </a:pPr>
              <a:t>5/8/2026</a:t>
            </a:fld>
            <a:endParaRPr lang="en-US" dirty="0"/>
          </a:p>
        </p:txBody>
      </p:sp>
      <p:sp>
        <p:nvSpPr>
          <p:cNvPr id="22" name="Segnaposto piè di pagina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latin typeface="Arial" charset="0"/>
                <a:cs typeface="Arial" charset="0"/>
              </a:defRPr>
            </a:lvl1pPr>
          </a:lstStyle>
          <a:p>
            <a:pPr>
              <a:defRPr/>
            </a:pPr>
            <a:endParaRPr lang="en-US"/>
          </a:p>
        </p:txBody>
      </p:sp>
      <p:sp>
        <p:nvSpPr>
          <p:cNvPr id="18" name="Segnaposto numero diapositiva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latin typeface="Arial" charset="0"/>
                <a:cs typeface="Arial" charset="0"/>
              </a:defRPr>
            </a:lvl1pPr>
          </a:lstStyle>
          <a:p>
            <a:pPr>
              <a:defRPr/>
            </a:pPr>
            <a:fld id="{275698BD-53C9-4446-80C3-A11C5F581E22}" type="slidenum">
              <a:rPr lang="en-US"/>
              <a:pPr>
                <a:defRPr/>
              </a:pPr>
              <a:t>‹N›</a:t>
            </a:fld>
            <a:endParaRPr lang="en-US" dirty="0"/>
          </a:p>
        </p:txBody>
      </p:sp>
      <p:grpSp>
        <p:nvGrpSpPr>
          <p:cNvPr id="3081" name="Gruppo 1"/>
          <p:cNvGrpSpPr>
            <a:grpSpLocks/>
          </p:cNvGrpSpPr>
          <p:nvPr/>
        </p:nvGrpSpPr>
        <p:grpSpPr bwMode="auto">
          <a:xfrm>
            <a:off x="-19050" y="203200"/>
            <a:ext cx="9180513" cy="647700"/>
            <a:chOff x="-19045" y="216550"/>
            <a:chExt cx="9180548" cy="649224"/>
          </a:xfrm>
        </p:grpSpPr>
        <p:sp>
          <p:nvSpPr>
            <p:cNvPr id="12" name="Figura a mano libera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a:defRPr/>
              </a:pPr>
              <a:endParaRPr lang="en-US">
                <a:latin typeface="Arial" charset="0"/>
              </a:endParaRPr>
            </a:p>
          </p:txBody>
        </p:sp>
        <p:sp>
          <p:nvSpPr>
            <p:cNvPr id="13" name="Figura a mano libera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a:defRPr/>
              </a:pPr>
              <a:endParaRPr lang="en-US">
                <a:latin typeface="Arial" charset="0"/>
              </a:endParaRPr>
            </a:p>
          </p:txBody>
        </p:sp>
      </p:grpSp>
    </p:spTree>
  </p:cSld>
  <p:clrMap bg1="lt1" tx1="dk1" bg2="lt2" tx2="dk2" accent1="accent1" accent2="accent2" accent3="accent3" accent4="accent4" accent5="accent5" accent6="accent6" hlink="hlink" folHlink="folHlink"/>
  <p:sldLayoutIdLst>
    <p:sldLayoutId id="2147484859" r:id="rId1"/>
    <p:sldLayoutId id="2147484860" r:id="rId2"/>
    <p:sldLayoutId id="2147484861" r:id="rId3"/>
    <p:sldLayoutId id="2147484862" r:id="rId4"/>
    <p:sldLayoutId id="2147484863" r:id="rId5"/>
    <p:sldLayoutId id="2147484864" r:id="rId6"/>
    <p:sldLayoutId id="2147484865" r:id="rId7"/>
    <p:sldLayoutId id="2147484866" r:id="rId8"/>
    <p:sldLayoutId id="2147484867" r:id="rId9"/>
    <p:sldLayoutId id="2147484868" r:id="rId10"/>
  </p:sldLayoutIdLst>
  <p:transition>
    <p:fade thruBlk="1"/>
  </p:transition>
  <p:txStyles>
    <p:titleStyle>
      <a:lvl1pPr algn="l" rtl="0" eaLnBrk="0" fontAlgn="base" hangingPunct="0">
        <a:spcBef>
          <a:spcPct val="0"/>
        </a:spcBef>
        <a:spcAft>
          <a:spcPct val="0"/>
        </a:spcAft>
        <a:defRPr sz="5000" kern="1200">
          <a:solidFill>
            <a:schemeClr val="tx2"/>
          </a:solidFill>
          <a:latin typeface="+mj-lt"/>
          <a:ea typeface="+mj-ea"/>
          <a:cs typeface="+mj-cs"/>
        </a:defRPr>
      </a:lvl1pPr>
      <a:lvl2pPr algn="l" rtl="0" eaLnBrk="0" fontAlgn="base" hangingPunct="0">
        <a:spcBef>
          <a:spcPct val="0"/>
        </a:spcBef>
        <a:spcAft>
          <a:spcPct val="0"/>
        </a:spcAft>
        <a:defRPr sz="5000">
          <a:solidFill>
            <a:schemeClr val="tx2"/>
          </a:solidFill>
          <a:latin typeface="Calibri" pitchFamily="34" charset="0"/>
        </a:defRPr>
      </a:lvl2pPr>
      <a:lvl3pPr algn="l" rtl="0" eaLnBrk="0" fontAlgn="base" hangingPunct="0">
        <a:spcBef>
          <a:spcPct val="0"/>
        </a:spcBef>
        <a:spcAft>
          <a:spcPct val="0"/>
        </a:spcAft>
        <a:defRPr sz="5000">
          <a:solidFill>
            <a:schemeClr val="tx2"/>
          </a:solidFill>
          <a:latin typeface="Calibri" pitchFamily="34" charset="0"/>
        </a:defRPr>
      </a:lvl3pPr>
      <a:lvl4pPr algn="l" rtl="0" eaLnBrk="0" fontAlgn="base" hangingPunct="0">
        <a:spcBef>
          <a:spcPct val="0"/>
        </a:spcBef>
        <a:spcAft>
          <a:spcPct val="0"/>
        </a:spcAft>
        <a:defRPr sz="5000">
          <a:solidFill>
            <a:schemeClr val="tx2"/>
          </a:solidFill>
          <a:latin typeface="Calibri" pitchFamily="34" charset="0"/>
        </a:defRPr>
      </a:lvl4pPr>
      <a:lvl5pPr algn="l" rtl="0" eaLnBrk="0" fontAlgn="base" hangingPunct="0">
        <a:spcBef>
          <a:spcPct val="0"/>
        </a:spcBef>
        <a:spcAft>
          <a:spcPct val="0"/>
        </a:spcAft>
        <a:defRPr sz="5000">
          <a:solidFill>
            <a:schemeClr val="tx2"/>
          </a:solidFill>
          <a:latin typeface="Calibri" pitchFamily="34" charset="0"/>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9BBB59"/>
        </a:buClr>
        <a:buSzPct val="95000"/>
        <a:buFont typeface="Wingdings 2" pitchFamily="18" charset="2"/>
        <a:buChar char=""/>
        <a:defRPr sz="2600" kern="1200">
          <a:solidFill>
            <a:schemeClr val="tx1"/>
          </a:solidFill>
          <a:latin typeface="+mn-lt"/>
          <a:ea typeface="+mn-ea"/>
          <a:cs typeface="+mn-cs"/>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mn-ea"/>
          <a:cs typeface="+mn-cs"/>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mn-ea"/>
          <a:cs typeface="+mn-cs"/>
        </a:defRPr>
      </a:lvl3pPr>
      <a:lvl4pPr marL="1187450" indent="-209550" algn="l" rtl="0" eaLnBrk="0" fontAlgn="base" hangingPunct="0">
        <a:spcBef>
          <a:spcPct val="20000"/>
        </a:spcBef>
        <a:spcAft>
          <a:spcPct val="0"/>
        </a:spcAft>
        <a:buClr>
          <a:srgbClr val="9BBB59"/>
        </a:buClr>
        <a:buSzPct val="65000"/>
        <a:buFont typeface="Wingdings 2" pitchFamily="18" charset="2"/>
        <a:buChar char=""/>
        <a:defRPr sz="2000" kern="1200">
          <a:solidFill>
            <a:schemeClr val="tx1"/>
          </a:solidFill>
          <a:latin typeface="+mn-lt"/>
          <a:ea typeface="+mn-ea"/>
          <a:cs typeface="+mn-cs"/>
        </a:defRPr>
      </a:lvl4pPr>
      <a:lvl5pPr marL="1462088" indent="-209550" algn="l" rtl="0" eaLnBrk="0" fontAlgn="base" hangingPunct="0">
        <a:spcBef>
          <a:spcPct val="20000"/>
        </a:spcBef>
        <a:spcAft>
          <a:spcPct val="0"/>
        </a:spcAft>
        <a:buClr>
          <a:srgbClr val="8064A2"/>
        </a:buClr>
        <a:buSzPct val="65000"/>
        <a:buFont typeface="Wingdings 2" pitchFamily="18" charset="2"/>
        <a:buChar char=""/>
        <a:defRPr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22" name="Segnaposto titolo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it-IT"/>
              <a:t>Fare clic per modificare lo stile del titolo</a:t>
            </a:r>
            <a:endParaRPr lang="en-US"/>
          </a:p>
        </p:txBody>
      </p:sp>
      <p:sp>
        <p:nvSpPr>
          <p:cNvPr id="4099" name="Segnaposto testo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US"/>
          </a:p>
        </p:txBody>
      </p:sp>
      <p:sp>
        <p:nvSpPr>
          <p:cNvPr id="14" name="Segnaposto data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Arial" charset="0"/>
                <a:cs typeface="Arial" charset="0"/>
              </a:defRPr>
            </a:lvl1pPr>
          </a:lstStyle>
          <a:p>
            <a:pPr>
              <a:defRPr/>
            </a:pPr>
            <a:fld id="{DF84F365-F827-4CD7-AC82-A5F1CD4B1DAC}" type="datetimeFigureOut">
              <a:rPr lang="en-US"/>
              <a:pPr>
                <a:defRPr/>
              </a:pPr>
              <a:t>5/8/2026</a:t>
            </a:fld>
            <a:endParaRPr lang="en-US"/>
          </a:p>
        </p:txBody>
      </p:sp>
      <p:sp>
        <p:nvSpPr>
          <p:cNvPr id="3" name="Segnaposto piè di pagina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Arial" charset="0"/>
                <a:cs typeface="Arial" charset="0"/>
              </a:defRPr>
            </a:lvl1pPr>
          </a:lstStyle>
          <a:p>
            <a:pPr>
              <a:defRPr/>
            </a:pPr>
            <a:endParaRPr lang="en-US"/>
          </a:p>
        </p:txBody>
      </p:sp>
      <p:sp>
        <p:nvSpPr>
          <p:cNvPr id="23" name="Segnaposto numero diapositiva 22"/>
          <p:cNvSpPr>
            <a:spLocks noGrp="1"/>
          </p:cNvSpPr>
          <p:nvPr>
            <p:ph type="sldNum" sz="quarter" idx="4"/>
          </p:nvPr>
        </p:nvSpPr>
        <p:spPr>
          <a:xfrm>
            <a:off x="7924800" y="6416675"/>
            <a:ext cx="762000" cy="365125"/>
          </a:xfrm>
          <a:prstGeom prst="rect">
            <a:avLst/>
          </a:prstGeom>
        </p:spPr>
        <p:txBody>
          <a:bodyPr vert="horz" lIns="0" rIns="0" anchor="b"/>
          <a:lstStyle>
            <a:lvl1pPr algn="r" eaLnBrk="1" latinLnBrk="0" hangingPunct="1">
              <a:defRPr kumimoji="0" sz="1200">
                <a:solidFill>
                  <a:schemeClr val="tx1">
                    <a:shade val="50000"/>
                  </a:schemeClr>
                </a:solidFill>
                <a:latin typeface="Arial" charset="0"/>
                <a:cs typeface="Arial" charset="0"/>
              </a:defRPr>
            </a:lvl1pPr>
          </a:lstStyle>
          <a:p>
            <a:pPr>
              <a:defRPr/>
            </a:pPr>
            <a:fld id="{388F5620-C779-4086-8C82-FA0D4340B837}" type="slidenum">
              <a:rPr lang="en-US"/>
              <a:pPr>
                <a:defRPr/>
              </a:pPr>
              <a:t>‹N›</a:t>
            </a:fld>
            <a:endParaRPr lang="en-US" dirty="0"/>
          </a:p>
        </p:txBody>
      </p:sp>
    </p:spTree>
  </p:cSld>
  <p:clrMap bg1="dk1" tx1="lt1" bg2="dk2" tx2="lt2" accent1="accent1" accent2="accent2" accent3="accent3" accent4="accent4" accent5="accent5" accent6="accent6" hlink="hlink" folHlink="folHlink"/>
  <p:sldLayoutIdLst>
    <p:sldLayoutId id="2147484869" r:id="rId1"/>
    <p:sldLayoutId id="2147484870" r:id="rId2"/>
    <p:sldLayoutId id="2147484871" r:id="rId3"/>
    <p:sldLayoutId id="2147484872" r:id="rId4"/>
    <p:sldLayoutId id="2147484873" r:id="rId5"/>
    <p:sldLayoutId id="2147484874" r:id="rId6"/>
    <p:sldLayoutId id="2147484875" r:id="rId7"/>
    <p:sldLayoutId id="2147484876" r:id="rId8"/>
    <p:sldLayoutId id="2147484877" r:id="rId9"/>
    <p:sldLayoutId id="2147484880" r:id="rId10"/>
  </p:sldLayoutIdLst>
  <p:transition>
    <p:fade thruBlk="1"/>
  </p:transition>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Lucida Sans" pitchFamily="34" charset="0"/>
        </a:defRPr>
      </a:lvl2pPr>
      <a:lvl3pPr algn="ctr" rtl="0" eaLnBrk="0" fontAlgn="base" hangingPunct="0">
        <a:spcBef>
          <a:spcPct val="0"/>
        </a:spcBef>
        <a:spcAft>
          <a:spcPct val="0"/>
        </a:spcAft>
        <a:defRPr sz="4100" b="1">
          <a:solidFill>
            <a:schemeClr val="tx1"/>
          </a:solidFill>
          <a:latin typeface="Lucida Sans" pitchFamily="34" charset="0"/>
        </a:defRPr>
      </a:lvl3pPr>
      <a:lvl4pPr algn="ctr" rtl="0" eaLnBrk="0" fontAlgn="base" hangingPunct="0">
        <a:spcBef>
          <a:spcPct val="0"/>
        </a:spcBef>
        <a:spcAft>
          <a:spcPct val="0"/>
        </a:spcAft>
        <a:defRPr sz="4100" b="1">
          <a:solidFill>
            <a:schemeClr val="tx1"/>
          </a:solidFill>
          <a:latin typeface="Lucida Sans" pitchFamily="34" charset="0"/>
        </a:defRPr>
      </a:lvl4pPr>
      <a:lvl5pPr algn="ctr" rtl="0" eaLnBrk="0" fontAlgn="base" hangingPunct="0">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3366"/>
            </a:gs>
            <a:gs pos="50000">
              <a:srgbClr val="00182F"/>
            </a:gs>
            <a:gs pos="100000">
              <a:srgbClr val="003366"/>
            </a:gs>
          </a:gsLst>
          <a:lin ang="5400000" scaled="1"/>
        </a:gradFill>
        <a:effectLst/>
      </p:bgPr>
    </p:bg>
    <p:spTree>
      <p:nvGrpSpPr>
        <p:cNvPr id="1" name=""/>
        <p:cNvGrpSpPr/>
        <p:nvPr/>
      </p:nvGrpSpPr>
      <p:grpSpPr>
        <a:xfrm>
          <a:off x="0" y="0"/>
          <a:ext cx="0" cy="0"/>
          <a:chOff x="0" y="0"/>
          <a:chExt cx="0" cy="0"/>
        </a:xfrm>
      </p:grpSpPr>
      <p:sp>
        <p:nvSpPr>
          <p:cNvPr id="5122"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a:t>Fare clic per modificare lo stile del titolo</a:t>
            </a:r>
          </a:p>
        </p:txBody>
      </p:sp>
      <p:sp>
        <p:nvSpPr>
          <p:cNvPr id="5123"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Arial" charset="0"/>
                <a:cs typeface="Arial" charset="0"/>
              </a:defRPr>
            </a:lvl1pPr>
          </a:lstStyle>
          <a:p>
            <a:pPr>
              <a:defRPr/>
            </a:pPr>
            <a:fld id="{C18D4C95-3C42-40A7-8829-C22291BB1F83}" type="datetimeFigureOut">
              <a:rPr lang="it-IT"/>
              <a:pPr>
                <a:defRPr/>
              </a:pPr>
              <a:t>08/05/2026</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charset="0"/>
                <a:cs typeface="Arial" charset="0"/>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Arial" charset="0"/>
                <a:cs typeface="Arial" charset="0"/>
              </a:defRPr>
            </a:lvl1pPr>
          </a:lstStyle>
          <a:p>
            <a:pPr>
              <a:defRPr/>
            </a:pPr>
            <a:fld id="{AB6D3B3A-A4DD-4C35-989C-17417240E427}"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4881" r:id="rId1"/>
    <p:sldLayoutId id="2147484882" r:id="rId2"/>
    <p:sldLayoutId id="2147484883" r:id="rId3"/>
    <p:sldLayoutId id="2147484884" r:id="rId4"/>
    <p:sldLayoutId id="2147484885" r:id="rId5"/>
    <p:sldLayoutId id="2147484886" r:id="rId6"/>
    <p:sldLayoutId id="2147484887" r:id="rId7"/>
    <p:sldLayoutId id="2147484888" r:id="rId8"/>
    <p:sldLayoutId id="2147484889" r:id="rId9"/>
    <p:sldLayoutId id="2147484890" r:id="rId10"/>
  </p:sldLayoutIdLst>
  <p:transition>
    <p:fade thruBlk="1"/>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8ED92-3142-4F45-BD4B-D6DD755C3301}" type="datetimeFigureOut">
              <a:rPr lang="it-IT" smtClean="0"/>
              <a:pPr/>
              <a:t>08/05/2026</a:t>
            </a:fld>
            <a:endParaRPr lang="it-IT"/>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F55A5-0AC0-EA4C-A83D-84C59E703DD4}" type="slidenum">
              <a:rPr lang="it-IT" smtClean="0"/>
              <a:pPr/>
              <a:t>‹N›</a:t>
            </a:fld>
            <a:endParaRPr lang="it-IT"/>
          </a:p>
        </p:txBody>
      </p:sp>
    </p:spTree>
    <p:extLst>
      <p:ext uri="{BB962C8B-B14F-4D97-AF65-F5344CB8AC3E}">
        <p14:creationId xmlns:p14="http://schemas.microsoft.com/office/powerpoint/2010/main" xmlns="" val="2634539096"/>
      </p:ext>
    </p:extLst>
  </p:cSld>
  <p:clrMap bg1="lt1" tx1="dk1" bg2="lt2" tx2="dk2" accent1="accent1" accent2="accent2" accent3="accent3" accent4="accent4" accent5="accent5" accent6="accent6" hlink="hlink" folHlink="folHlink"/>
  <p:sldLayoutIdLst>
    <p:sldLayoutId id="2147484930" r:id="rId1"/>
    <p:sldLayoutId id="2147484931" r:id="rId2"/>
    <p:sldLayoutId id="2147484932" r:id="rId3"/>
    <p:sldLayoutId id="2147484933" r:id="rId4"/>
    <p:sldLayoutId id="2147484934" r:id="rId5"/>
    <p:sldLayoutId id="2147484935" r:id="rId6"/>
    <p:sldLayoutId id="2147484936" r:id="rId7"/>
    <p:sldLayoutId id="2147484937" r:id="rId8"/>
    <p:sldLayoutId id="2147484938" r:id="rId9"/>
    <p:sldLayoutId id="2147484939" r:id="rId10"/>
    <p:sldLayoutId id="214748494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34539096"/>
      </p:ext>
    </p:extLst>
  </p:cSld>
  <p:clrMap bg1="lt1" tx1="dk1" bg2="lt2" tx2="dk2" accent1="accent1" accent2="accent2" accent3="accent3" accent4="accent4" accent5="accent5" accent6="accent6" hlink="hlink" folHlink="folHlink"/>
  <p:sldLayoutIdLst>
    <p:sldLayoutId id="2147484954" r:id="rId1"/>
    <p:sldLayoutId id="2147484955" r:id="rId2"/>
    <p:sldLayoutId id="2147484956" r:id="rId3"/>
    <p:sldLayoutId id="2147484957" r:id="rId4"/>
    <p:sldLayoutId id="2147484958" r:id="rId5"/>
    <p:sldLayoutId id="2147484959" r:id="rId6"/>
    <p:sldLayoutId id="2147484960" r:id="rId7"/>
    <p:sldLayoutId id="2147484961" r:id="rId8"/>
    <p:sldLayoutId id="2147484962" r:id="rId9"/>
    <p:sldLayoutId id="2147484963" r:id="rId10"/>
    <p:sldLayoutId id="2147484964"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9"/>
            <a:ext cx="8229600" cy="1143000"/>
          </a:xfrm>
          <a:prstGeom prst="rect">
            <a:avLst/>
          </a:prstGeom>
        </p:spPr>
        <p:txBody>
          <a:bodyPr vert="horz" lIns="91440" tIns="45720" rIns="91440" bIns="45720" rtlCol="0" anchor="ctr">
            <a:normAutofit/>
          </a:bodyPr>
          <a:lstStyle/>
          <a:p>
            <a:r>
              <a:rPr lang="it-IT"/>
              <a:t>Fare clic per modificare stile</a:t>
            </a:r>
          </a:p>
        </p:txBody>
      </p:sp>
      <p:sp>
        <p:nvSpPr>
          <p:cNvPr id="3" name="Segnaposto testo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28ED92-3142-4F45-BD4B-D6DD755C3301}" type="datetimeFigureOut">
              <a:rPr lang="it-IT" smtClean="0">
                <a:solidFill>
                  <a:prstClr val="black">
                    <a:tint val="75000"/>
                  </a:prstClr>
                </a:solidFill>
              </a:rPr>
              <a:pPr/>
              <a:t>08/05/2026</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BF55A5-0AC0-EA4C-A83D-84C59E703DD4}" type="slidenum">
              <a:rPr lang="it-IT" smtClean="0">
                <a:solidFill>
                  <a:prstClr val="black">
                    <a:tint val="75000"/>
                  </a:prstClr>
                </a:solidFill>
              </a:rPr>
              <a:pPr/>
              <a:t>‹N›</a:t>
            </a:fld>
            <a:endParaRPr lang="it-IT">
              <a:solidFill>
                <a:prstClr val="black">
                  <a:tint val="75000"/>
                </a:prstClr>
              </a:solidFill>
            </a:endParaRPr>
          </a:p>
        </p:txBody>
      </p:sp>
    </p:spTree>
    <p:extLst>
      <p:ext uri="{BB962C8B-B14F-4D97-AF65-F5344CB8AC3E}">
        <p14:creationId xmlns:p14="http://schemas.microsoft.com/office/powerpoint/2010/main" xmlns="" val="2634539096"/>
      </p:ext>
    </p:extLst>
  </p:cSld>
  <p:clrMap bg1="lt1" tx1="dk1" bg2="lt2" tx2="dk2" accent1="accent1" accent2="accent2" accent3="accent3" accent4="accent4" accent5="accent5" accent6="accent6" hlink="hlink" folHlink="folHlink"/>
  <p:sldLayoutIdLst>
    <p:sldLayoutId id="2147484966" r:id="rId1"/>
    <p:sldLayoutId id="2147484967" r:id="rId2"/>
    <p:sldLayoutId id="2147484968" r:id="rId3"/>
    <p:sldLayoutId id="2147484969" r:id="rId4"/>
    <p:sldLayoutId id="2147484970" r:id="rId5"/>
    <p:sldLayoutId id="2147484971" r:id="rId6"/>
    <p:sldLayoutId id="2147484972" r:id="rId7"/>
    <p:sldLayoutId id="2147484973" r:id="rId8"/>
    <p:sldLayoutId id="2147484974" r:id="rId9"/>
    <p:sldLayoutId id="2147484975" r:id="rId10"/>
    <p:sldLayoutId id="2147484976"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it-IT"/>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3.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5.xml"/></Relationships>
</file>

<file path=ppt/slides/_rels/slide12.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45.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45.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45.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45.xml"/><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7.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45.xml"/></Relationships>
</file>

<file path=ppt/slides/_rels/slide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45.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4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5.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45.xml"/><Relationship Id="rId4" Type="http://schemas.openxmlformats.org/officeDocument/2006/relationships/image" Target="../media/image26.png"/></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45.xml"/><Relationship Id="rId4" Type="http://schemas.openxmlformats.org/officeDocument/2006/relationships/image" Target="../media/image28.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5.xml"/><Relationship Id="rId1" Type="http://schemas.openxmlformats.org/officeDocument/2006/relationships/slideLayout" Target="../slideLayouts/slideLayout4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5.xml"/><Relationship Id="rId1" Type="http://schemas.openxmlformats.org/officeDocument/2006/relationships/video" Target="../media/media1.mp4"/><Relationship Id="rId5" Type="http://schemas.openxmlformats.org/officeDocument/2006/relationships/image" Target="../media/image33.png"/><Relationship Id="rId4" Type="http://schemas.microsoft.com/office/2007/relationships/media" Target="../media/media1.mp4"/></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45.xml"/><Relationship Id="rId4" Type="http://schemas.openxmlformats.org/officeDocument/2006/relationships/image" Target="../media/image35.jpeg"/></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3" Type="http://schemas.openxmlformats.org/officeDocument/2006/relationships/image" Target="../media/image37.gif"/><Relationship Id="rId2" Type="http://schemas.openxmlformats.org/officeDocument/2006/relationships/notesSlide" Target="../notesSlides/notesSlide22.xml"/><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5.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106" name="Rectangle 10">
            <a:extLst>
              <a:ext uri="{FF2B5EF4-FFF2-40B4-BE49-F238E27FC236}">
                <a16:creationId xmlns:a16="http://schemas.microsoft.com/office/drawing/2014/main" xmlns="" id="{3C909AA8-A804-4A7B-914A-B66C21F305B3}"/>
              </a:ext>
            </a:extLst>
          </p:cNvPr>
          <p:cNvSpPr>
            <a:spLocks noChangeArrowheads="1"/>
          </p:cNvSpPr>
          <p:nvPr/>
        </p:nvSpPr>
        <p:spPr bwMode="auto">
          <a:xfrm>
            <a:off x="76200" y="2937138"/>
            <a:ext cx="8975725" cy="1015663"/>
          </a:xfrm>
          <a:prstGeom prst="rect">
            <a:avLst/>
          </a:prstGeom>
          <a:noFill/>
          <a:ln w="3175" algn="ctr">
            <a:noFill/>
            <a:miter lim="800000"/>
            <a:headEnd/>
            <a:tailEnd/>
          </a:ln>
          <a:effectLst>
            <a:prstShdw prst="shdw17" dist="17961" dir="2700000">
              <a:schemeClr val="accent1">
                <a:gamma/>
                <a:shade val="60000"/>
                <a:invGamma/>
              </a:schemeClr>
            </a:prstShdw>
          </a:effectLst>
        </p:spPr>
        <p:txBody>
          <a:bodyPr>
            <a:spAutoFit/>
          </a:bodyPr>
          <a:lstStyle/>
          <a:p>
            <a:pPr algn="ctr" eaLnBrk="0" hangingPunct="0">
              <a:defRPr/>
            </a:pPr>
            <a:r>
              <a:rPr lang="it-IT" sz="4000" b="1" dirty="0">
                <a:solidFill>
                  <a:srgbClr val="0070C0"/>
                </a:solidFill>
                <a:latin typeface="Calibri" pitchFamily="34" charset="0"/>
                <a:ea typeface="Arial Unicode MS" pitchFamily="34" charset="-128"/>
                <a:cs typeface="Arial" panose="020B0604020202020204" pitchFamily="34" charset="0"/>
              </a:rPr>
              <a:t>Innovazione e ricerca in UTIR</a:t>
            </a:r>
          </a:p>
          <a:p>
            <a:pPr algn="ctr" eaLnBrk="0" hangingPunct="0">
              <a:defRPr/>
            </a:pPr>
            <a:r>
              <a:rPr lang="it-IT" sz="2000" b="1" dirty="0">
                <a:solidFill>
                  <a:srgbClr val="0070C0"/>
                </a:solidFill>
                <a:latin typeface="Calibri" pitchFamily="34" charset="0"/>
                <a:cs typeface="Arial" panose="020B0604020202020204" pitchFamily="34" charset="0"/>
              </a:rPr>
              <a:t>(EIT, NIV, </a:t>
            </a:r>
            <a:r>
              <a:rPr lang="it-IT" sz="2000" b="1" dirty="0" err="1">
                <a:solidFill>
                  <a:srgbClr val="0070C0"/>
                </a:solidFill>
                <a:latin typeface="Calibri" pitchFamily="34" charset="0"/>
                <a:cs typeface="Arial" panose="020B0604020202020204" pitchFamily="34" charset="0"/>
              </a:rPr>
              <a:t>decapneizzazione</a:t>
            </a:r>
            <a:r>
              <a:rPr lang="it-IT" sz="2000" b="1" dirty="0">
                <a:solidFill>
                  <a:srgbClr val="0070C0"/>
                </a:solidFill>
                <a:latin typeface="Calibri" pitchFamily="34" charset="0"/>
                <a:cs typeface="Arial" panose="020B0604020202020204" pitchFamily="34" charset="0"/>
              </a:rPr>
              <a:t> extracorporea)</a:t>
            </a:r>
            <a:endParaRPr lang="it-IT" sz="2000" b="1" dirty="0">
              <a:solidFill>
                <a:srgbClr val="0070C0"/>
              </a:solidFill>
              <a:latin typeface="Calibri" pitchFamily="34" charset="0"/>
              <a:ea typeface="Arial Unicode MS" pitchFamily="34" charset="-128"/>
              <a:cs typeface="Arial" panose="020B0604020202020204" pitchFamily="34" charset="0"/>
            </a:endParaRPr>
          </a:p>
        </p:txBody>
      </p:sp>
      <p:sp>
        <p:nvSpPr>
          <p:cNvPr id="4105" name="Text Box 9">
            <a:extLst>
              <a:ext uri="{FF2B5EF4-FFF2-40B4-BE49-F238E27FC236}">
                <a16:creationId xmlns:a16="http://schemas.microsoft.com/office/drawing/2014/main" xmlns="" id="{C36C5C6F-80F5-4753-A2D2-EB6D36FD645A}"/>
              </a:ext>
            </a:extLst>
          </p:cNvPr>
          <p:cNvSpPr txBox="1">
            <a:spLocks noChangeArrowheads="1"/>
          </p:cNvSpPr>
          <p:nvPr/>
        </p:nvSpPr>
        <p:spPr bwMode="auto">
          <a:xfrm>
            <a:off x="2564442" y="5173663"/>
            <a:ext cx="3986541" cy="1261884"/>
          </a:xfrm>
          <a:prstGeom prst="rect">
            <a:avLst/>
          </a:prstGeom>
          <a:noFill/>
          <a:ln w="3175" algn="ctr">
            <a:noFill/>
            <a:miter lim="800000"/>
            <a:headEnd/>
            <a:tailEnd/>
          </a:ln>
          <a:effectLst>
            <a:prstShdw prst="shdw17" dist="17961" dir="2700000">
              <a:schemeClr val="accent1">
                <a:gamma/>
                <a:shade val="60000"/>
                <a:invGamma/>
              </a:schemeClr>
            </a:prstShdw>
          </a:effectLst>
        </p:spPr>
        <p:txBody>
          <a:bodyPr wrap="none">
            <a:spAutoFit/>
          </a:bodyPr>
          <a:lstStyle/>
          <a:p>
            <a:pPr algn="ctr" eaLnBrk="0" hangingPunct="0">
              <a:defRPr/>
            </a:pPr>
            <a:r>
              <a:rPr lang="it-IT" sz="2800" b="1" dirty="0">
                <a:solidFill>
                  <a:schemeClr val="bg1">
                    <a:lumMod val="65000"/>
                    <a:lumOff val="35000"/>
                  </a:schemeClr>
                </a:solidFill>
                <a:latin typeface="Calibri" pitchFamily="34" charset="0"/>
                <a:ea typeface="Arial Unicode MS" pitchFamily="34" charset="-128"/>
                <a:cs typeface="Arial" panose="020B0604020202020204" pitchFamily="34" charset="0"/>
              </a:rPr>
              <a:t>Andrea Vianello</a:t>
            </a:r>
          </a:p>
          <a:p>
            <a:pPr algn="ctr" eaLnBrk="0" hangingPunct="0">
              <a:defRPr/>
            </a:pPr>
            <a:r>
              <a:rPr lang="it-IT" sz="2400" dirty="0">
                <a:solidFill>
                  <a:schemeClr val="bg1">
                    <a:lumMod val="65000"/>
                    <a:lumOff val="35000"/>
                  </a:schemeClr>
                </a:solidFill>
                <a:latin typeface="Calibri" pitchFamily="34" charset="0"/>
                <a:ea typeface="Arial Unicode MS" pitchFamily="34" charset="-128"/>
                <a:cs typeface="Arial" panose="020B0604020202020204" pitchFamily="34" charset="0"/>
              </a:rPr>
              <a:t>Fisiopatologia Respiratoria</a:t>
            </a:r>
          </a:p>
          <a:p>
            <a:pPr algn="ctr" eaLnBrk="0" hangingPunct="0">
              <a:defRPr/>
            </a:pPr>
            <a:r>
              <a:rPr lang="it-IT" sz="2400" dirty="0">
                <a:solidFill>
                  <a:schemeClr val="bg1">
                    <a:lumMod val="65000"/>
                    <a:lumOff val="35000"/>
                  </a:schemeClr>
                </a:solidFill>
                <a:latin typeface="Calibri" pitchFamily="34" charset="0"/>
                <a:ea typeface="Arial Unicode MS" pitchFamily="34" charset="-128"/>
                <a:cs typeface="Arial" panose="020B0604020202020204" pitchFamily="34" charset="0"/>
              </a:rPr>
              <a:t>Ospedale-Università di Padova</a:t>
            </a:r>
          </a:p>
        </p:txBody>
      </p:sp>
      <p:pic>
        <p:nvPicPr>
          <p:cNvPr id="2" name="Immagine 1">
            <a:extLst>
              <a:ext uri="{FF2B5EF4-FFF2-40B4-BE49-F238E27FC236}">
                <a16:creationId xmlns:a16="http://schemas.microsoft.com/office/drawing/2014/main" xmlns="" id="{3686422F-4CEA-45D5-B2CB-E6DEF52BAAD9}"/>
              </a:ext>
            </a:extLst>
          </p:cNvPr>
          <p:cNvPicPr>
            <a:picLocks noChangeAspect="1"/>
          </p:cNvPicPr>
          <p:nvPr/>
        </p:nvPicPr>
        <p:blipFill>
          <a:blip r:embed="rId3" cstate="print"/>
          <a:stretch>
            <a:fillRect/>
          </a:stretch>
        </p:blipFill>
        <p:spPr>
          <a:xfrm>
            <a:off x="3312368" y="188640"/>
            <a:ext cx="2555776" cy="1780930"/>
          </a:xfrm>
          <a:prstGeom prst="rect">
            <a:avLst/>
          </a:prstGeom>
        </p:spPr>
      </p:pic>
    </p:spTree>
  </p:cSld>
  <p:clrMapOvr>
    <a:masterClrMapping/>
  </p:clrMapOvr>
  <p:transition>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C:\Users\vianello\Documents\PDF Architect\Images\Snapshots\Imaging 2025 okk Page 05 Snapshot 01.png"/>
          <p:cNvPicPr>
            <a:picLocks noChangeAspect="1" noChangeArrowheads="1"/>
          </p:cNvPicPr>
          <p:nvPr/>
        </p:nvPicPr>
        <p:blipFill>
          <a:blip r:embed="rId2" cstate="print"/>
          <a:srcRect/>
          <a:stretch>
            <a:fillRect/>
          </a:stretch>
        </p:blipFill>
        <p:spPr bwMode="auto">
          <a:xfrm>
            <a:off x="467544" y="1027609"/>
            <a:ext cx="8208912" cy="4802783"/>
          </a:xfrm>
          <a:prstGeom prst="rect">
            <a:avLst/>
          </a:prstGeom>
          <a:noFill/>
        </p:spPr>
      </p:pic>
      <p:sp>
        <p:nvSpPr>
          <p:cNvPr id="5" name="CasellaDiTesto 4"/>
          <p:cNvSpPr txBox="1"/>
          <p:nvPr/>
        </p:nvSpPr>
        <p:spPr>
          <a:xfrm>
            <a:off x="899592" y="4509120"/>
            <a:ext cx="7920880" cy="1785104"/>
          </a:xfrm>
          <a:prstGeom prst="rect">
            <a:avLst/>
          </a:prstGeom>
          <a:solidFill>
            <a:schemeClr val="bg1"/>
          </a:solidFill>
        </p:spPr>
        <p:txBody>
          <a:bodyPr wrap="square" rtlCol="0">
            <a:spAutoFit/>
          </a:bodyPr>
          <a:lstStyle/>
          <a:p>
            <a:pPr>
              <a:lnSpc>
                <a:spcPct val="150000"/>
              </a:lnSpc>
            </a:pPr>
            <a:r>
              <a:rPr lang="it-IT" sz="2000" b="1" dirty="0" err="1">
                <a:solidFill>
                  <a:schemeClr val="tx1">
                    <a:lumMod val="65000"/>
                    <a:lumOff val="35000"/>
                  </a:schemeClr>
                </a:solidFill>
                <a:latin typeface="+mj-lt"/>
              </a:rPr>
              <a:t>Bioelectrical</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impedance</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between</a:t>
            </a:r>
            <a:r>
              <a:rPr lang="it-IT" sz="2000" b="1" dirty="0">
                <a:solidFill>
                  <a:schemeClr val="tx1">
                    <a:lumMod val="65000"/>
                    <a:lumOff val="35000"/>
                  </a:schemeClr>
                </a:solidFill>
                <a:latin typeface="+mj-lt"/>
              </a:rPr>
              <a:t> the </a:t>
            </a:r>
            <a:r>
              <a:rPr lang="it-IT" sz="2000" b="1" dirty="0" err="1">
                <a:solidFill>
                  <a:schemeClr val="tx1">
                    <a:lumMod val="65000"/>
                    <a:lumOff val="35000"/>
                  </a:schemeClr>
                </a:solidFill>
                <a:latin typeface="+mj-lt"/>
              </a:rPr>
              <a:t>injecting</a:t>
            </a:r>
            <a:r>
              <a:rPr lang="it-IT" sz="2000" b="1" dirty="0">
                <a:solidFill>
                  <a:schemeClr val="tx1">
                    <a:lumMod val="65000"/>
                    <a:lumOff val="35000"/>
                  </a:schemeClr>
                </a:solidFill>
                <a:latin typeface="+mj-lt"/>
              </a:rPr>
              <a:t> and the </a:t>
            </a:r>
            <a:r>
              <a:rPr lang="it-IT" sz="2000" b="1" dirty="0" err="1">
                <a:solidFill>
                  <a:schemeClr val="tx1">
                    <a:lumMod val="65000"/>
                    <a:lumOff val="35000"/>
                  </a:schemeClr>
                </a:solidFill>
                <a:latin typeface="+mj-lt"/>
              </a:rPr>
              <a:t>measuring</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electrode</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pairs</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is</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calculated</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from</a:t>
            </a:r>
            <a:r>
              <a:rPr lang="it-IT" sz="2000" b="1" dirty="0">
                <a:solidFill>
                  <a:schemeClr val="tx1">
                    <a:lumMod val="65000"/>
                    <a:lumOff val="35000"/>
                  </a:schemeClr>
                </a:solidFill>
                <a:latin typeface="+mj-lt"/>
              </a:rPr>
              <a:t> the </a:t>
            </a:r>
            <a:r>
              <a:rPr lang="it-IT" sz="2000" b="1" dirty="0" err="1">
                <a:solidFill>
                  <a:schemeClr val="tx1">
                    <a:lumMod val="65000"/>
                    <a:lumOff val="35000"/>
                  </a:schemeClr>
                </a:solidFill>
                <a:latin typeface="+mj-lt"/>
              </a:rPr>
              <a:t>known</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applied</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current</a:t>
            </a:r>
            <a:r>
              <a:rPr lang="it-IT" sz="2000" b="1" dirty="0">
                <a:solidFill>
                  <a:schemeClr val="tx1">
                    <a:lumMod val="65000"/>
                    <a:lumOff val="35000"/>
                  </a:schemeClr>
                </a:solidFill>
                <a:latin typeface="+mj-lt"/>
              </a:rPr>
              <a:t> and the </a:t>
            </a:r>
            <a:r>
              <a:rPr lang="it-IT" sz="2000" b="1" dirty="0" err="1">
                <a:solidFill>
                  <a:schemeClr val="tx1">
                    <a:lumMod val="65000"/>
                    <a:lumOff val="35000"/>
                  </a:schemeClr>
                </a:solidFill>
                <a:latin typeface="+mj-lt"/>
              </a:rPr>
              <a:t>measured</a:t>
            </a:r>
            <a:r>
              <a:rPr lang="it-IT" sz="2000" b="1" dirty="0">
                <a:solidFill>
                  <a:schemeClr val="tx1">
                    <a:lumMod val="65000"/>
                    <a:lumOff val="35000"/>
                  </a:schemeClr>
                </a:solidFill>
                <a:latin typeface="+mj-lt"/>
              </a:rPr>
              <a:t> </a:t>
            </a:r>
            <a:r>
              <a:rPr lang="it-IT" sz="2000" b="1" dirty="0" err="1">
                <a:solidFill>
                  <a:schemeClr val="tx1">
                    <a:lumMod val="65000"/>
                    <a:lumOff val="35000"/>
                  </a:schemeClr>
                </a:solidFill>
                <a:latin typeface="+mj-lt"/>
              </a:rPr>
              <a:t>voltages</a:t>
            </a:r>
            <a:r>
              <a:rPr lang="it-IT" sz="2000" b="1" dirty="0">
                <a:solidFill>
                  <a:schemeClr val="tx1">
                    <a:lumMod val="65000"/>
                    <a:lumOff val="35000"/>
                  </a:schemeClr>
                </a:solidFill>
                <a:latin typeface="+mj-lt"/>
              </a:rPr>
              <a:t>.</a:t>
            </a:r>
          </a:p>
          <a:p>
            <a:endParaRPr lang="it-IT" sz="2000" b="1" dirty="0">
              <a:solidFill>
                <a:schemeClr val="tx1">
                  <a:lumMod val="65000"/>
                  <a:lumOff val="35000"/>
                </a:schemeClr>
              </a:solidFill>
              <a:latin typeface="+mj-lt"/>
            </a:endParaRPr>
          </a:p>
        </p:txBody>
      </p:sp>
    </p:spTree>
  </p:cSld>
  <p:clrMapOvr>
    <a:masterClrMapping/>
  </p:clrMapOvr>
  <p:transition>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a:bodyPr>
          <a:lstStyle/>
          <a:p>
            <a:r>
              <a:rPr lang="it-IT" sz="4000" b="1" dirty="0" err="1" smtClean="0">
                <a:solidFill>
                  <a:srgbClr val="0070C0"/>
                </a:solidFill>
              </a:rPr>
              <a:t>Commercially</a:t>
            </a:r>
            <a:r>
              <a:rPr lang="it-IT" sz="4000" b="1" dirty="0" smtClean="0">
                <a:solidFill>
                  <a:srgbClr val="0070C0"/>
                </a:solidFill>
              </a:rPr>
              <a:t> </a:t>
            </a:r>
            <a:r>
              <a:rPr lang="it-IT" sz="4000" b="1" dirty="0" err="1" smtClean="0">
                <a:solidFill>
                  <a:srgbClr val="0070C0"/>
                </a:solidFill>
              </a:rPr>
              <a:t>available</a:t>
            </a:r>
            <a:r>
              <a:rPr lang="it-IT" sz="4000" b="1" dirty="0" smtClean="0">
                <a:solidFill>
                  <a:srgbClr val="0070C0"/>
                </a:solidFill>
              </a:rPr>
              <a:t> EIT </a:t>
            </a:r>
            <a:r>
              <a:rPr lang="it-IT" sz="4000" b="1" dirty="0" err="1" smtClean="0">
                <a:solidFill>
                  <a:srgbClr val="0070C0"/>
                </a:solidFill>
              </a:rPr>
              <a:t>devices</a:t>
            </a:r>
            <a:endParaRPr lang="it-IT" sz="4000" b="1" dirty="0">
              <a:solidFill>
                <a:srgbClr val="0070C0"/>
              </a:solidFill>
            </a:endParaRPr>
          </a:p>
        </p:txBody>
      </p:sp>
      <p:pic>
        <p:nvPicPr>
          <p:cNvPr id="3074" name="Picture 2" descr="C:\Users\vianello\Documents\PDF Architect\Images\Snapshots\Imaging 2025 okk Page 09 Snapshot 01.png"/>
          <p:cNvPicPr>
            <a:picLocks noGrp="1" noChangeAspect="1" noChangeArrowheads="1"/>
          </p:cNvPicPr>
          <p:nvPr>
            <p:ph idx="1"/>
          </p:nvPr>
        </p:nvPicPr>
        <p:blipFill>
          <a:blip r:embed="rId2" cstate="print"/>
          <a:srcRect/>
          <a:stretch>
            <a:fillRect/>
          </a:stretch>
        </p:blipFill>
        <p:spPr bwMode="auto">
          <a:xfrm>
            <a:off x="323528" y="2007462"/>
            <a:ext cx="8546105" cy="4013826"/>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xmlns="" id="{5EE4CF34-C6C4-46ED-9757-2182CD69EFC5}"/>
              </a:ext>
            </a:extLst>
          </p:cNvPr>
          <p:cNvPicPr>
            <a:picLocks noChangeAspect="1"/>
          </p:cNvPicPr>
          <p:nvPr/>
        </p:nvPicPr>
        <p:blipFill>
          <a:blip r:embed="rId2" cstate="print"/>
          <a:stretch>
            <a:fillRect/>
          </a:stretch>
        </p:blipFill>
        <p:spPr>
          <a:xfrm>
            <a:off x="0" y="2066679"/>
            <a:ext cx="9144000" cy="2724642"/>
          </a:xfrm>
          <a:prstGeom prst="rect">
            <a:avLst/>
          </a:prstGeom>
        </p:spPr>
      </p:pic>
      <p:sp>
        <p:nvSpPr>
          <p:cNvPr id="6" name="Sottotitolo 2">
            <a:extLst>
              <a:ext uri="{FF2B5EF4-FFF2-40B4-BE49-F238E27FC236}">
                <a16:creationId xmlns:a16="http://schemas.microsoft.com/office/drawing/2014/main" xmlns="" id="{A0AD5D2E-F3F6-41C1-A13A-7E68235B4CF1}"/>
              </a:ext>
            </a:extLst>
          </p:cNvPr>
          <p:cNvSpPr txBox="1">
            <a:spLocks/>
          </p:cNvSpPr>
          <p:nvPr/>
        </p:nvSpPr>
        <p:spPr>
          <a:xfrm>
            <a:off x="335966" y="332656"/>
            <a:ext cx="8472068"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Bef>
                <a:spcPts val="0"/>
              </a:spcBef>
              <a:spcAft>
                <a:spcPts val="0"/>
              </a:spcAft>
              <a:buNone/>
              <a:defRPr/>
            </a:pPr>
            <a:r>
              <a:rPr kumimoji="0" lang="it-IT" sz="4000" b="1" i="0" u="none" strike="noStrike" kern="1200" cap="none" spc="0" normalizeH="0" baseline="0" noProof="0" dirty="0" err="1">
                <a:ln>
                  <a:noFill/>
                </a:ln>
                <a:solidFill>
                  <a:srgbClr val="0070C0"/>
                </a:solidFill>
                <a:effectLst/>
                <a:uLnTx/>
                <a:uFillTx/>
                <a:latin typeface="+mj-lt"/>
                <a:ea typeface="+mn-ea"/>
                <a:cs typeface="Arial" panose="020B0604020202020204" pitchFamily="34" charset="0"/>
              </a:rPr>
              <a:t>What</a:t>
            </a: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 </a:t>
            </a:r>
            <a:r>
              <a:rPr kumimoji="0" lang="it-IT" sz="4000" b="1" i="0" u="none" strike="noStrike" kern="1200" cap="none" spc="0" normalizeH="0" baseline="0" noProof="0" dirty="0" err="1">
                <a:ln>
                  <a:noFill/>
                </a:ln>
                <a:solidFill>
                  <a:srgbClr val="0070C0"/>
                </a:solidFill>
                <a:effectLst/>
                <a:uLnTx/>
                <a:uFillTx/>
                <a:latin typeface="+mj-lt"/>
                <a:ea typeface="+mn-ea"/>
                <a:cs typeface="Arial" panose="020B0604020202020204" pitchFamily="34" charset="0"/>
              </a:rPr>
              <a:t>does</a:t>
            </a: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 EIT image </a:t>
            </a:r>
            <a:r>
              <a:rPr kumimoji="0" lang="it-IT" sz="4000" b="1" i="0" u="none" strike="noStrike" kern="1200" cap="none" spc="0" normalizeH="0" baseline="0" noProof="0" dirty="0" err="1">
                <a:ln>
                  <a:noFill/>
                </a:ln>
                <a:solidFill>
                  <a:srgbClr val="0070C0"/>
                </a:solidFill>
                <a:effectLst/>
                <a:uLnTx/>
                <a:uFillTx/>
                <a:latin typeface="+mj-lt"/>
                <a:ea typeface="+mn-ea"/>
                <a:cs typeface="Arial" panose="020B0604020202020204" pitchFamily="34" charset="0"/>
              </a:rPr>
              <a:t>represent</a:t>
            </a: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a:t>
            </a:r>
          </a:p>
        </p:txBody>
      </p:sp>
    </p:spTree>
    <p:extLst>
      <p:ext uri="{BB962C8B-B14F-4D97-AF65-F5344CB8AC3E}">
        <p14:creationId xmlns:p14="http://schemas.microsoft.com/office/powerpoint/2010/main" xmlns="" val="3726215020"/>
      </p:ext>
    </p:extLst>
  </p:cSld>
  <p:clrMapOvr>
    <a:masterClrMapping/>
  </p:clrMapOvr>
  <p:transition>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xmlns="" id="{DAB32586-6085-4E2E-BC0E-90E46138287B}"/>
              </a:ext>
            </a:extLst>
          </p:cNvPr>
          <p:cNvPicPr>
            <a:picLocks noChangeAspect="1"/>
          </p:cNvPicPr>
          <p:nvPr/>
        </p:nvPicPr>
        <p:blipFill>
          <a:blip r:embed="rId3" cstate="print"/>
          <a:stretch>
            <a:fillRect/>
          </a:stretch>
        </p:blipFill>
        <p:spPr>
          <a:xfrm>
            <a:off x="0" y="1354363"/>
            <a:ext cx="9144000" cy="4522909"/>
          </a:xfrm>
          <a:prstGeom prst="rect">
            <a:avLst/>
          </a:prstGeom>
        </p:spPr>
      </p:pic>
      <p:sp>
        <p:nvSpPr>
          <p:cNvPr id="5" name="CasellaDiTesto 4">
            <a:extLst>
              <a:ext uri="{FF2B5EF4-FFF2-40B4-BE49-F238E27FC236}">
                <a16:creationId xmlns:a16="http://schemas.microsoft.com/office/drawing/2014/main" xmlns="" id="{562CB15C-C272-4032-993C-E0806DAC70BA}"/>
              </a:ext>
            </a:extLst>
          </p:cNvPr>
          <p:cNvSpPr txBox="1"/>
          <p:nvPr/>
        </p:nvSpPr>
        <p:spPr>
          <a:xfrm>
            <a:off x="5796136" y="5857527"/>
            <a:ext cx="2688044"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a:solidFill>
                  <a:schemeClr val="tx1">
                    <a:lumMod val="65000"/>
                    <a:lumOff val="35000"/>
                  </a:schemeClr>
                </a:solidFill>
                <a:latin typeface="+mj-lt"/>
              </a:rPr>
              <a:t>Bachmann et al</a:t>
            </a:r>
            <a:r>
              <a:rPr lang="it-IT" sz="1400" i="1" dirty="0">
                <a:solidFill>
                  <a:schemeClr val="tx1">
                    <a:lumMod val="65000"/>
                    <a:lumOff val="35000"/>
                  </a:schemeClr>
                </a:solidFill>
                <a:latin typeface="+mj-lt"/>
              </a:rPr>
              <a:t>. Critical Care </a:t>
            </a:r>
            <a:r>
              <a:rPr lang="it-IT" sz="1400" dirty="0">
                <a:solidFill>
                  <a:schemeClr val="tx1">
                    <a:lumMod val="65000"/>
                    <a:lumOff val="35000"/>
                  </a:schemeClr>
                </a:solidFill>
                <a:latin typeface="+mj-lt"/>
              </a:rPr>
              <a:t>2018</a:t>
            </a:r>
          </a:p>
        </p:txBody>
      </p:sp>
      <p:sp>
        <p:nvSpPr>
          <p:cNvPr id="6" name="Sottotitolo 2">
            <a:extLst>
              <a:ext uri="{FF2B5EF4-FFF2-40B4-BE49-F238E27FC236}">
                <a16:creationId xmlns:a16="http://schemas.microsoft.com/office/drawing/2014/main" xmlns="" id="{8B5CCFD4-8927-4301-8D77-78DE7CC556D6}"/>
              </a:ext>
            </a:extLst>
          </p:cNvPr>
          <p:cNvSpPr txBox="1">
            <a:spLocks noGrp="1"/>
          </p:cNvSpPr>
          <p:nvPr>
            <p:ph type="title"/>
          </p:nvPr>
        </p:nvSpPr>
        <p:spPr>
          <a:xfrm>
            <a:off x="457200" y="188640"/>
            <a:ext cx="8229600" cy="114300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Bef>
                <a:spcPts val="0"/>
              </a:spcBef>
              <a:spcAft>
                <a:spcPts val="0"/>
              </a:spcAft>
              <a:buNone/>
              <a:defRPr/>
            </a:pPr>
            <a:r>
              <a:rPr kumimoji="0" lang="it-IT" sz="4000" b="1" i="0" u="none" strike="noStrike" kern="1200" cap="none" spc="0" normalizeH="0" baseline="0" noProof="0" dirty="0" err="1">
                <a:ln>
                  <a:noFill/>
                </a:ln>
                <a:solidFill>
                  <a:srgbClr val="0070C0"/>
                </a:solidFill>
                <a:effectLst/>
                <a:uLnTx/>
                <a:uFillTx/>
                <a:latin typeface="+mj-lt"/>
                <a:ea typeface="+mn-ea"/>
                <a:cs typeface="Arial" panose="020B0604020202020204" pitchFamily="34" charset="0"/>
              </a:rPr>
              <a:t>Ventilation</a:t>
            </a: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 </a:t>
            </a:r>
            <a:r>
              <a:rPr kumimoji="0" lang="it-IT" sz="4000" b="1" i="0" u="none" strike="noStrike" kern="1200" cap="none" spc="0" normalizeH="0" baseline="0" noProof="0" dirty="0" err="1">
                <a:ln>
                  <a:noFill/>
                </a:ln>
                <a:solidFill>
                  <a:srgbClr val="0070C0"/>
                </a:solidFill>
                <a:effectLst/>
                <a:uLnTx/>
                <a:uFillTx/>
                <a:latin typeface="+mj-lt"/>
                <a:ea typeface="+mn-ea"/>
                <a:cs typeface="Arial" panose="020B0604020202020204" pitchFamily="34" charset="0"/>
              </a:rPr>
              <a:t>map</a:t>
            </a: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 and functional image</a:t>
            </a:r>
          </a:p>
        </p:txBody>
      </p:sp>
      <p:sp>
        <p:nvSpPr>
          <p:cNvPr id="7" name="Rettangolo 6">
            <a:extLst>
              <a:ext uri="{FF2B5EF4-FFF2-40B4-BE49-F238E27FC236}">
                <a16:creationId xmlns:a16="http://schemas.microsoft.com/office/drawing/2014/main" xmlns="" id="{433D5667-8B13-480F-AB26-AFE36CF17EC4}"/>
              </a:ext>
            </a:extLst>
          </p:cNvPr>
          <p:cNvSpPr/>
          <p:nvPr/>
        </p:nvSpPr>
        <p:spPr>
          <a:xfrm>
            <a:off x="179512" y="1196752"/>
            <a:ext cx="4104456" cy="504056"/>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Rettangolo 7"/>
          <p:cNvSpPr/>
          <p:nvPr/>
        </p:nvSpPr>
        <p:spPr>
          <a:xfrm>
            <a:off x="395536" y="5940569"/>
            <a:ext cx="4572000" cy="584775"/>
          </a:xfrm>
          <a:prstGeom prst="rect">
            <a:avLst/>
          </a:prstGeom>
          <a:ln>
            <a:solidFill>
              <a:srgbClr val="003366"/>
            </a:solidFill>
          </a:ln>
        </p:spPr>
        <p:txBody>
          <a:bodyPr>
            <a:spAutoFit/>
          </a:bodyPr>
          <a:lstStyle/>
          <a:p>
            <a:pPr algn="ctr"/>
            <a:r>
              <a:rPr lang="en-US" sz="1600" dirty="0" smtClean="0">
                <a:latin typeface="+mj-lt"/>
              </a:rPr>
              <a:t>Light blue indicates well-ventilated regions and dark blue </a:t>
            </a:r>
            <a:r>
              <a:rPr lang="it-IT" sz="1600" dirty="0" err="1" smtClean="0">
                <a:latin typeface="+mj-lt"/>
              </a:rPr>
              <a:t>indicates</a:t>
            </a:r>
            <a:r>
              <a:rPr lang="it-IT" sz="1600" dirty="0" smtClean="0">
                <a:latin typeface="+mj-lt"/>
              </a:rPr>
              <a:t> </a:t>
            </a:r>
            <a:r>
              <a:rPr lang="it-IT" sz="1600" dirty="0" err="1" smtClean="0">
                <a:latin typeface="+mj-lt"/>
              </a:rPr>
              <a:t>worse-ventilated</a:t>
            </a:r>
            <a:r>
              <a:rPr lang="it-IT" sz="1600" dirty="0" smtClean="0">
                <a:latin typeface="+mj-lt"/>
              </a:rPr>
              <a:t> </a:t>
            </a:r>
            <a:r>
              <a:rPr lang="it-IT" sz="1600" dirty="0" err="1" smtClean="0">
                <a:latin typeface="+mj-lt"/>
              </a:rPr>
              <a:t>regions</a:t>
            </a:r>
            <a:endParaRPr lang="it-IT" sz="1600" dirty="0">
              <a:latin typeface="+mj-lt"/>
            </a:endParaRPr>
          </a:p>
        </p:txBody>
      </p:sp>
    </p:spTree>
    <p:extLst>
      <p:ext uri="{BB962C8B-B14F-4D97-AF65-F5344CB8AC3E}">
        <p14:creationId xmlns:p14="http://schemas.microsoft.com/office/powerpoint/2010/main" xmlns="" val="2983890770"/>
      </p:ext>
    </p:extLst>
  </p:cSld>
  <p:clrMapOvr>
    <a:masterClrMapping/>
  </p:clrMapOvr>
  <p:transition>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rmAutofit fontScale="90000"/>
          </a:bodyPr>
          <a:lstStyle/>
          <a:p>
            <a:r>
              <a:rPr lang="en-US" b="1" dirty="0" smtClean="0">
                <a:solidFill>
                  <a:srgbClr val="0070C0"/>
                </a:solidFill>
              </a:rPr>
              <a:t>Lung ventilation distributed into four regions of interest</a:t>
            </a:r>
            <a:endParaRPr lang="it-IT" b="1" dirty="0">
              <a:solidFill>
                <a:srgbClr val="0070C0"/>
              </a:solidFill>
            </a:endParaRPr>
          </a:p>
        </p:txBody>
      </p:sp>
      <p:pic>
        <p:nvPicPr>
          <p:cNvPr id="1026" name="Picture 2" descr="C:\Users\vianello\Documents\PDF Architect\Images\Snapshots\Description 2021 IIII okkd Page 03 Snapshot 01.png"/>
          <p:cNvPicPr>
            <a:picLocks noChangeAspect="1" noChangeArrowheads="1"/>
          </p:cNvPicPr>
          <p:nvPr/>
        </p:nvPicPr>
        <p:blipFill>
          <a:blip r:embed="rId2" cstate="print"/>
          <a:srcRect/>
          <a:stretch>
            <a:fillRect/>
          </a:stretch>
        </p:blipFill>
        <p:spPr bwMode="auto">
          <a:xfrm>
            <a:off x="780307" y="1848353"/>
            <a:ext cx="7608117" cy="4100927"/>
          </a:xfrm>
          <a:prstGeom prst="rect">
            <a:avLst/>
          </a:prstGeom>
          <a:noFill/>
        </p:spPr>
      </p:pic>
      <p:sp>
        <p:nvSpPr>
          <p:cNvPr id="5" name="CasellaDiTesto 4">
            <a:extLst>
              <a:ext uri="{FF2B5EF4-FFF2-40B4-BE49-F238E27FC236}">
                <a16:creationId xmlns:a16="http://schemas.microsoft.com/office/drawing/2014/main" xmlns="" id="{562CB15C-C272-4032-993C-E0806DAC70BA}"/>
              </a:ext>
            </a:extLst>
          </p:cNvPr>
          <p:cNvSpPr txBox="1"/>
          <p:nvPr/>
        </p:nvSpPr>
        <p:spPr>
          <a:xfrm>
            <a:off x="4860032" y="5949280"/>
            <a:ext cx="4220514"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err="1" smtClean="0">
                <a:solidFill>
                  <a:schemeClr val="tx1">
                    <a:lumMod val="65000"/>
                    <a:lumOff val="35000"/>
                  </a:schemeClr>
                </a:solidFill>
                <a:latin typeface="+mj-lt"/>
              </a:rPr>
              <a:t>Maciejewski</a:t>
            </a:r>
            <a:r>
              <a:rPr lang="it-IT" sz="1400" dirty="0" smtClean="0">
                <a:solidFill>
                  <a:schemeClr val="tx1">
                    <a:lumMod val="65000"/>
                    <a:lumOff val="35000"/>
                  </a:schemeClr>
                </a:solidFill>
                <a:latin typeface="+mj-lt"/>
              </a:rPr>
              <a:t> D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a:solidFill>
                  <a:schemeClr val="tx1">
                    <a:lumMod val="65000"/>
                    <a:lumOff val="35000"/>
                  </a:schemeClr>
                </a:solidFill>
                <a:latin typeface="+mj-lt"/>
              </a:rPr>
              <a:t>. </a:t>
            </a:r>
            <a:r>
              <a:rPr lang="en-US" sz="1400" i="1" dirty="0" smtClean="0">
                <a:solidFill>
                  <a:schemeClr val="tx1">
                    <a:lumMod val="65000"/>
                    <a:lumOff val="35000"/>
                  </a:schemeClr>
                </a:solidFill>
                <a:latin typeface="+mj-lt"/>
              </a:rPr>
              <a:t>Advances in Medical Sciences </a:t>
            </a:r>
            <a:r>
              <a:rPr lang="it-IT" sz="1400" dirty="0" smtClean="0">
                <a:solidFill>
                  <a:schemeClr val="tx1">
                    <a:lumMod val="65000"/>
                    <a:lumOff val="35000"/>
                  </a:schemeClr>
                </a:solidFill>
                <a:latin typeface="+mj-lt"/>
              </a:rPr>
              <a:t>2021</a:t>
            </a:r>
            <a:endParaRPr lang="it-IT" sz="1400" dirty="0">
              <a:solidFill>
                <a:schemeClr val="tx1">
                  <a:lumMod val="65000"/>
                  <a:lumOff val="35000"/>
                </a:schemeClr>
              </a:solidFill>
              <a:latin typeface="+mj-lt"/>
            </a:endParaRPr>
          </a:p>
        </p:txBody>
      </p:sp>
    </p:spTree>
  </p:cSld>
  <p:clrMapOvr>
    <a:masterClrMapping/>
  </p:clrMapOvr>
  <p:transition>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Segnaposto contenuto 3">
            <a:extLst>
              <a:ext uri="{FF2B5EF4-FFF2-40B4-BE49-F238E27FC236}">
                <a16:creationId xmlns:a16="http://schemas.microsoft.com/office/drawing/2014/main" xmlns="" id="{ABA09D0E-CAA3-4E9A-9749-714280121E5F}"/>
              </a:ext>
            </a:extLst>
          </p:cNvPr>
          <p:cNvPicPr>
            <a:picLocks noGrp="1" noChangeAspect="1"/>
          </p:cNvPicPr>
          <p:nvPr>
            <p:ph idx="1"/>
          </p:nvPr>
        </p:nvPicPr>
        <p:blipFill>
          <a:blip r:embed="rId2" cstate="print"/>
          <a:stretch>
            <a:fillRect/>
          </a:stretch>
        </p:blipFill>
        <p:spPr>
          <a:xfrm>
            <a:off x="345709" y="1474154"/>
            <a:ext cx="8229600" cy="4652010"/>
          </a:xfrm>
          <a:prstGeom prst="rect">
            <a:avLst/>
          </a:prstGeom>
        </p:spPr>
      </p:pic>
      <p:sp>
        <p:nvSpPr>
          <p:cNvPr id="5" name="Sottotitolo 2">
            <a:extLst>
              <a:ext uri="{FF2B5EF4-FFF2-40B4-BE49-F238E27FC236}">
                <a16:creationId xmlns:a16="http://schemas.microsoft.com/office/drawing/2014/main" xmlns="" id="{88CFB3A0-2E24-4355-8533-4CAACACC87FE}"/>
              </a:ext>
            </a:extLst>
          </p:cNvPr>
          <p:cNvSpPr txBox="1">
            <a:spLocks noGrp="1"/>
          </p:cNvSpPr>
          <p:nvPr>
            <p:ph type="title"/>
          </p:nvPr>
        </p:nvSpPr>
        <p:spPr>
          <a:xfrm>
            <a:off x="457200" y="274638"/>
            <a:ext cx="8229600" cy="1143000"/>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Bef>
                <a:spcPts val="0"/>
              </a:spcBef>
              <a:spcAft>
                <a:spcPts val="0"/>
              </a:spcAft>
              <a:buNone/>
              <a:defRPr/>
            </a:pP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EIT</a:t>
            </a:r>
            <a:r>
              <a:rPr lang="it-IT" sz="4000" b="1" dirty="0">
                <a:solidFill>
                  <a:srgbClr val="0070C0"/>
                </a:solidFill>
                <a:latin typeface="+mj-lt"/>
                <a:cs typeface="Arial" panose="020B0604020202020204" pitchFamily="34" charset="0"/>
              </a:rPr>
              <a:t> </a:t>
            </a:r>
            <a:r>
              <a:rPr lang="it-IT" sz="4000" b="1" dirty="0" err="1">
                <a:solidFill>
                  <a:srgbClr val="0070C0"/>
                </a:solidFill>
                <a:latin typeface="+mj-lt"/>
                <a:cs typeface="Arial" panose="020B0604020202020204" pitchFamily="34" charset="0"/>
              </a:rPr>
              <a:t>basic</a:t>
            </a:r>
            <a:r>
              <a:rPr lang="it-IT" sz="4000" b="1" dirty="0">
                <a:solidFill>
                  <a:srgbClr val="0070C0"/>
                </a:solidFill>
                <a:latin typeface="+mj-lt"/>
                <a:cs typeface="Arial" panose="020B0604020202020204" pitchFamily="34" charset="0"/>
              </a:rPr>
              <a:t> </a:t>
            </a:r>
            <a:r>
              <a:rPr lang="it-IT" sz="4000" b="1" dirty="0" err="1">
                <a:solidFill>
                  <a:srgbClr val="0070C0"/>
                </a:solidFill>
                <a:latin typeface="+mj-lt"/>
                <a:cs typeface="Arial" panose="020B0604020202020204" pitchFamily="34" charset="0"/>
              </a:rPr>
              <a:t>tools</a:t>
            </a:r>
            <a:endPar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endParaRPr>
          </a:p>
        </p:txBody>
      </p:sp>
      <p:sp>
        <p:nvSpPr>
          <p:cNvPr id="6" name="Rettangolo 5">
            <a:extLst>
              <a:ext uri="{FF2B5EF4-FFF2-40B4-BE49-F238E27FC236}">
                <a16:creationId xmlns:a16="http://schemas.microsoft.com/office/drawing/2014/main" xmlns="" id="{CF8A153B-CE3B-4831-A7F7-80179039DBD7}"/>
              </a:ext>
            </a:extLst>
          </p:cNvPr>
          <p:cNvSpPr/>
          <p:nvPr/>
        </p:nvSpPr>
        <p:spPr>
          <a:xfrm>
            <a:off x="345709" y="1628800"/>
            <a:ext cx="2930147" cy="72008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7" name="Rettangolo 6">
            <a:extLst>
              <a:ext uri="{FF2B5EF4-FFF2-40B4-BE49-F238E27FC236}">
                <a16:creationId xmlns:a16="http://schemas.microsoft.com/office/drawing/2014/main" xmlns="" id="{0EEDDB24-2FE4-437F-856D-B3EB49D73970}"/>
              </a:ext>
            </a:extLst>
          </p:cNvPr>
          <p:cNvSpPr/>
          <p:nvPr/>
        </p:nvSpPr>
        <p:spPr>
          <a:xfrm>
            <a:off x="6876256" y="1417638"/>
            <a:ext cx="1810544" cy="283170"/>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xmlns="" id="{ADE53930-B088-4A64-8C47-99E270CAACD8}"/>
              </a:ext>
            </a:extLst>
          </p:cNvPr>
          <p:cNvSpPr txBox="1"/>
          <p:nvPr/>
        </p:nvSpPr>
        <p:spPr>
          <a:xfrm>
            <a:off x="5796136" y="5857527"/>
            <a:ext cx="2688044"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a:solidFill>
                  <a:schemeClr val="tx1">
                    <a:lumMod val="65000"/>
                    <a:lumOff val="35000"/>
                  </a:schemeClr>
                </a:solidFill>
                <a:latin typeface="+mj-lt"/>
              </a:rPr>
              <a:t>Bachmann et al</a:t>
            </a:r>
            <a:r>
              <a:rPr lang="it-IT" sz="1400" i="1" dirty="0">
                <a:solidFill>
                  <a:schemeClr val="tx1">
                    <a:lumMod val="65000"/>
                    <a:lumOff val="35000"/>
                  </a:schemeClr>
                </a:solidFill>
                <a:latin typeface="+mj-lt"/>
              </a:rPr>
              <a:t>. Critical Care </a:t>
            </a:r>
            <a:r>
              <a:rPr lang="it-IT" sz="1400" dirty="0">
                <a:solidFill>
                  <a:schemeClr val="tx1">
                    <a:lumMod val="65000"/>
                    <a:lumOff val="35000"/>
                  </a:schemeClr>
                </a:solidFill>
                <a:latin typeface="+mj-lt"/>
              </a:rPr>
              <a:t>2018</a:t>
            </a:r>
          </a:p>
        </p:txBody>
      </p:sp>
    </p:spTree>
    <p:extLst>
      <p:ext uri="{BB962C8B-B14F-4D97-AF65-F5344CB8AC3E}">
        <p14:creationId xmlns:p14="http://schemas.microsoft.com/office/powerpoint/2010/main" xmlns="" val="1021796264"/>
      </p:ext>
    </p:extLst>
  </p:cSld>
  <p:clrMapOvr>
    <a:masterClrMapping/>
  </p:clrMapOvr>
  <p:transition>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179512" y="125760"/>
            <a:ext cx="6840760" cy="1143000"/>
          </a:xfrm>
        </p:spPr>
        <p:txBody>
          <a:bodyPr>
            <a:normAutofit fontScale="90000"/>
          </a:bodyPr>
          <a:lstStyle/>
          <a:p>
            <a:pPr algn="l"/>
            <a:r>
              <a:rPr lang="en-US" sz="3600" b="1" dirty="0" smtClean="0">
                <a:solidFill>
                  <a:srgbClr val="0070C0"/>
                </a:solidFill>
              </a:rPr>
              <a:t>Indices that can be evaluated with EIT</a:t>
            </a:r>
            <a:endParaRPr lang="it-IT" sz="3600" b="1" dirty="0">
              <a:solidFill>
                <a:srgbClr val="0070C0"/>
              </a:solidFill>
            </a:endParaRPr>
          </a:p>
        </p:txBody>
      </p:sp>
      <p:sp>
        <p:nvSpPr>
          <p:cNvPr id="5" name="CasellaDiTesto 4"/>
          <p:cNvSpPr txBox="1"/>
          <p:nvPr/>
        </p:nvSpPr>
        <p:spPr>
          <a:xfrm>
            <a:off x="467544" y="1700808"/>
            <a:ext cx="8208912" cy="4524315"/>
          </a:xfrm>
          <a:prstGeom prst="rect">
            <a:avLst/>
          </a:prstGeom>
          <a:noFill/>
        </p:spPr>
        <p:txBody>
          <a:bodyPr wrap="square" rtlCol="0">
            <a:spAutoFit/>
          </a:bodyPr>
          <a:lstStyle/>
          <a:p>
            <a:pPr marL="342900" indent="-342900">
              <a:lnSpc>
                <a:spcPct val="150000"/>
              </a:lnSpc>
              <a:buFont typeface="Arial" pitchFamily="34" charset="0"/>
              <a:buChar char="•"/>
            </a:pPr>
            <a:r>
              <a:rPr lang="it-IT" sz="2400" b="1" dirty="0" err="1" smtClean="0">
                <a:solidFill>
                  <a:schemeClr val="tx1">
                    <a:lumMod val="65000"/>
                    <a:lumOff val="35000"/>
                  </a:schemeClr>
                </a:solidFill>
                <a:latin typeface="+mj-lt"/>
              </a:rPr>
              <a:t>Inh</a:t>
            </a:r>
            <a:r>
              <a:rPr lang="it-IT" sz="2400" b="1" dirty="0" err="1" smtClean="0">
                <a:solidFill>
                  <a:schemeClr val="tx1">
                    <a:lumMod val="65000"/>
                    <a:lumOff val="35000"/>
                  </a:schemeClr>
                </a:solidFill>
                <a:latin typeface="+mj-lt"/>
              </a:rPr>
              <a:t>ogeneity</a:t>
            </a:r>
            <a:r>
              <a:rPr lang="it-IT" sz="2400" b="1" dirty="0" smtClean="0">
                <a:solidFill>
                  <a:schemeClr val="tx1">
                    <a:lumMod val="65000"/>
                    <a:lumOff val="35000"/>
                  </a:schemeClr>
                </a:solidFill>
                <a:latin typeface="+mj-lt"/>
              </a:rPr>
              <a:t> </a:t>
            </a:r>
            <a:r>
              <a:rPr lang="it-IT" sz="2400" b="1" dirty="0" err="1" smtClean="0">
                <a:solidFill>
                  <a:schemeClr val="tx1">
                    <a:lumMod val="65000"/>
                    <a:lumOff val="35000"/>
                  </a:schemeClr>
                </a:solidFill>
                <a:latin typeface="+mj-lt"/>
              </a:rPr>
              <a:t>index</a:t>
            </a:r>
            <a:r>
              <a:rPr lang="it-IT" sz="2400" b="1"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inhomogeneity</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of</a:t>
            </a:r>
            <a:r>
              <a:rPr lang="it-IT" sz="2400" dirty="0" smtClean="0">
                <a:solidFill>
                  <a:schemeClr val="tx1">
                    <a:lumMod val="65000"/>
                    <a:lumOff val="35000"/>
                  </a:schemeClr>
                </a:solidFill>
                <a:latin typeface="+mj-lt"/>
              </a:rPr>
              <a:t> T</a:t>
            </a:r>
            <a:r>
              <a:rPr lang="it-IT" sz="2400" baseline="-25000" dirty="0" smtClean="0">
                <a:solidFill>
                  <a:schemeClr val="tx1">
                    <a:lumMod val="65000"/>
                    <a:lumOff val="35000"/>
                  </a:schemeClr>
                </a:solidFill>
                <a:latin typeface="+mj-lt"/>
              </a:rPr>
              <a:t>V</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distribution</a:t>
            </a:r>
            <a:r>
              <a:rPr lang="it-IT" sz="2400" dirty="0" smtClean="0">
                <a:solidFill>
                  <a:schemeClr val="tx1">
                    <a:lumMod val="65000"/>
                    <a:lumOff val="35000"/>
                  </a:schemeClr>
                </a:solidFill>
                <a:latin typeface="+mj-lt"/>
              </a:rPr>
              <a:t>.</a:t>
            </a:r>
          </a:p>
          <a:p>
            <a:pPr marL="342900" indent="-342900">
              <a:lnSpc>
                <a:spcPct val="150000"/>
              </a:lnSpc>
              <a:buFont typeface="Arial" pitchFamily="34" charset="0"/>
              <a:buChar char="•"/>
            </a:pPr>
            <a:r>
              <a:rPr lang="en-US" sz="2400" b="1" dirty="0" smtClean="0">
                <a:solidFill>
                  <a:schemeClr val="tx1">
                    <a:lumMod val="65000"/>
                    <a:lumOff val="35000"/>
                  </a:schemeClr>
                </a:solidFill>
                <a:latin typeface="+mj-lt"/>
              </a:rPr>
              <a:t>Tidal variation of impedance: </a:t>
            </a:r>
            <a:r>
              <a:rPr lang="en-US" sz="2400" b="1" dirty="0" err="1" smtClean="0">
                <a:solidFill>
                  <a:schemeClr val="tx1">
                    <a:lumMod val="65000"/>
                    <a:lumOff val="35000"/>
                  </a:schemeClr>
                </a:solidFill>
                <a:latin typeface="+mj-lt"/>
              </a:rPr>
              <a:t>i</a:t>
            </a:r>
            <a:r>
              <a:rPr lang="en-US" sz="2400" dirty="0" err="1" smtClean="0">
                <a:solidFill>
                  <a:schemeClr val="tx1">
                    <a:lumMod val="65000"/>
                    <a:lumOff val="35000"/>
                  </a:schemeClr>
                </a:solidFill>
                <a:latin typeface="+mj-lt"/>
              </a:rPr>
              <a:t>mpedence</a:t>
            </a:r>
            <a:r>
              <a:rPr lang="en-US" sz="2400" dirty="0" smtClean="0">
                <a:solidFill>
                  <a:schemeClr val="tx1">
                    <a:lumMod val="65000"/>
                    <a:lumOff val="35000"/>
                  </a:schemeClr>
                </a:solidFill>
                <a:latin typeface="+mj-lt"/>
              </a:rPr>
              <a:t> variation during each respiratory </a:t>
            </a:r>
            <a:r>
              <a:rPr lang="en-US" sz="2400" dirty="0" err="1" smtClean="0">
                <a:solidFill>
                  <a:schemeClr val="tx1">
                    <a:lumMod val="65000"/>
                    <a:lumOff val="35000"/>
                  </a:schemeClr>
                </a:solidFill>
                <a:latin typeface="+mj-lt"/>
              </a:rPr>
              <a:t>cicle</a:t>
            </a:r>
            <a:r>
              <a:rPr lang="en-US" sz="2400" dirty="0" smtClean="0">
                <a:solidFill>
                  <a:schemeClr val="tx1">
                    <a:lumMod val="65000"/>
                    <a:lumOff val="35000"/>
                  </a:schemeClr>
                </a:solidFill>
                <a:latin typeface="+mj-lt"/>
              </a:rPr>
              <a:t>.</a:t>
            </a:r>
          </a:p>
          <a:p>
            <a:pPr marL="342900" indent="-342900">
              <a:lnSpc>
                <a:spcPct val="150000"/>
              </a:lnSpc>
              <a:buFont typeface="Arial" pitchFamily="34" charset="0"/>
              <a:buChar char="•"/>
            </a:pPr>
            <a:r>
              <a:rPr lang="it-IT" sz="2400" b="1" dirty="0" err="1" smtClean="0">
                <a:solidFill>
                  <a:schemeClr val="tx1">
                    <a:lumMod val="65000"/>
                    <a:lumOff val="35000"/>
                  </a:schemeClr>
                </a:solidFill>
                <a:latin typeface="+mj-lt"/>
              </a:rPr>
              <a:t>Regional</a:t>
            </a:r>
            <a:r>
              <a:rPr lang="it-IT" sz="2400" b="1" dirty="0" smtClean="0">
                <a:solidFill>
                  <a:schemeClr val="tx1">
                    <a:lumMod val="65000"/>
                    <a:lumOff val="35000"/>
                  </a:schemeClr>
                </a:solidFill>
                <a:latin typeface="+mj-lt"/>
              </a:rPr>
              <a:t> </a:t>
            </a:r>
            <a:r>
              <a:rPr lang="it-IT" sz="2400" b="1" dirty="0" err="1" smtClean="0">
                <a:solidFill>
                  <a:schemeClr val="tx1">
                    <a:lumMod val="65000"/>
                    <a:lumOff val="35000"/>
                  </a:schemeClr>
                </a:solidFill>
                <a:latin typeface="+mj-lt"/>
              </a:rPr>
              <a:t>ventilation</a:t>
            </a:r>
            <a:r>
              <a:rPr lang="it-IT" sz="2400" b="1" dirty="0" smtClean="0">
                <a:solidFill>
                  <a:schemeClr val="tx1">
                    <a:lumMod val="65000"/>
                    <a:lumOff val="35000"/>
                  </a:schemeClr>
                </a:solidFill>
                <a:latin typeface="+mj-lt"/>
              </a:rPr>
              <a:t> </a:t>
            </a:r>
            <a:r>
              <a:rPr lang="it-IT" sz="2400" b="1" dirty="0" err="1" smtClean="0">
                <a:solidFill>
                  <a:schemeClr val="tx1">
                    <a:lumMod val="65000"/>
                    <a:lumOff val="35000"/>
                  </a:schemeClr>
                </a:solidFill>
                <a:latin typeface="+mj-lt"/>
              </a:rPr>
              <a:t>delay</a:t>
            </a:r>
            <a:r>
              <a:rPr lang="it-IT" sz="2400" b="1"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temporal</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delay</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between</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pulmonary</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regions</a:t>
            </a:r>
            <a:r>
              <a:rPr lang="it-IT" sz="2400" dirty="0" smtClean="0">
                <a:solidFill>
                  <a:schemeClr val="tx1">
                    <a:lumMod val="65000"/>
                    <a:lumOff val="35000"/>
                  </a:schemeClr>
                </a:solidFill>
                <a:latin typeface="+mj-lt"/>
              </a:rPr>
              <a:t>.</a:t>
            </a:r>
          </a:p>
          <a:p>
            <a:pPr marL="342900" indent="-342900">
              <a:lnSpc>
                <a:spcPct val="150000"/>
              </a:lnSpc>
              <a:buFont typeface="Arial" pitchFamily="34" charset="0"/>
              <a:buChar char="•"/>
            </a:pPr>
            <a:r>
              <a:rPr lang="it-IT" sz="2400" b="1" dirty="0" smtClean="0">
                <a:solidFill>
                  <a:schemeClr val="tx1">
                    <a:lumMod val="65000"/>
                    <a:lumOff val="35000"/>
                  </a:schemeClr>
                </a:solidFill>
                <a:latin typeface="+mj-lt"/>
              </a:rPr>
              <a:t>Center </a:t>
            </a:r>
            <a:r>
              <a:rPr lang="it-IT" sz="2400" b="1" dirty="0" err="1" smtClean="0">
                <a:solidFill>
                  <a:schemeClr val="tx1">
                    <a:lumMod val="65000"/>
                    <a:lumOff val="35000"/>
                  </a:schemeClr>
                </a:solidFill>
                <a:latin typeface="+mj-lt"/>
              </a:rPr>
              <a:t>of</a:t>
            </a:r>
            <a:r>
              <a:rPr lang="it-IT" sz="2400" b="1" dirty="0" smtClean="0">
                <a:solidFill>
                  <a:schemeClr val="tx1">
                    <a:lumMod val="65000"/>
                    <a:lumOff val="35000"/>
                  </a:schemeClr>
                </a:solidFill>
                <a:latin typeface="+mj-lt"/>
              </a:rPr>
              <a:t> </a:t>
            </a:r>
            <a:r>
              <a:rPr lang="it-IT" sz="2400" b="1" dirty="0" err="1" smtClean="0">
                <a:solidFill>
                  <a:schemeClr val="tx1">
                    <a:lumMod val="65000"/>
                    <a:lumOff val="35000"/>
                  </a:schemeClr>
                </a:solidFill>
                <a:latin typeface="+mj-lt"/>
              </a:rPr>
              <a:t>ventilation</a:t>
            </a:r>
            <a:r>
              <a:rPr lang="it-IT" sz="2400" b="1"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vertical</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change</a:t>
            </a:r>
            <a:r>
              <a:rPr lang="it-IT" sz="2400" dirty="0" smtClean="0">
                <a:solidFill>
                  <a:schemeClr val="tx1">
                    <a:lumMod val="65000"/>
                    <a:lumOff val="35000"/>
                  </a:schemeClr>
                </a:solidFill>
                <a:latin typeface="+mj-lt"/>
              </a:rPr>
              <a:t> in the </a:t>
            </a:r>
            <a:r>
              <a:rPr lang="it-IT" sz="2400" dirty="0" err="1" smtClean="0">
                <a:solidFill>
                  <a:schemeClr val="tx1">
                    <a:lumMod val="65000"/>
                    <a:lumOff val="35000"/>
                  </a:schemeClr>
                </a:solidFill>
                <a:latin typeface="+mj-lt"/>
              </a:rPr>
              <a:t>distribution</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of</a:t>
            </a:r>
            <a:r>
              <a:rPr lang="it-IT" sz="2400" dirty="0" smtClean="0">
                <a:solidFill>
                  <a:schemeClr val="tx1">
                    <a:lumMod val="65000"/>
                    <a:lumOff val="35000"/>
                  </a:schemeClr>
                </a:solidFill>
                <a:latin typeface="+mj-lt"/>
              </a:rPr>
              <a:t> </a:t>
            </a:r>
            <a:r>
              <a:rPr lang="it-IT" sz="2400" dirty="0" err="1" smtClean="0">
                <a:solidFill>
                  <a:schemeClr val="tx1">
                    <a:lumMod val="65000"/>
                    <a:lumOff val="35000"/>
                  </a:schemeClr>
                </a:solidFill>
                <a:latin typeface="+mj-lt"/>
              </a:rPr>
              <a:t>ventilation</a:t>
            </a:r>
            <a:r>
              <a:rPr lang="it-IT" sz="2400" dirty="0" smtClean="0">
                <a:solidFill>
                  <a:schemeClr val="tx1">
                    <a:lumMod val="65000"/>
                    <a:lumOff val="35000"/>
                  </a:schemeClr>
                </a:solidFill>
                <a:latin typeface="+mj-lt"/>
              </a:rPr>
              <a:t>.</a:t>
            </a:r>
          </a:p>
          <a:p>
            <a:pPr marL="342900" indent="-342900">
              <a:lnSpc>
                <a:spcPct val="150000"/>
              </a:lnSpc>
              <a:buFont typeface="Arial" pitchFamily="34" charset="0"/>
              <a:buChar char="•"/>
            </a:pPr>
            <a:r>
              <a:rPr lang="en-US" sz="2400" b="1" dirty="0" smtClean="0">
                <a:solidFill>
                  <a:schemeClr val="tx1">
                    <a:lumMod val="65000"/>
                    <a:lumOff val="35000"/>
                  </a:schemeClr>
                </a:solidFill>
                <a:latin typeface="+mj-lt"/>
              </a:rPr>
              <a:t>End Expiratory Lung Impedance:  </a:t>
            </a:r>
            <a:r>
              <a:rPr lang="en-US" sz="2400" dirty="0" smtClean="0">
                <a:solidFill>
                  <a:schemeClr val="tx1">
                    <a:lumMod val="65000"/>
                    <a:lumOff val="35000"/>
                  </a:schemeClr>
                </a:solidFill>
                <a:latin typeface="+mj-lt"/>
              </a:rPr>
              <a:t>correlates with EELV.</a:t>
            </a:r>
            <a:endParaRPr lang="it-IT" sz="2400" dirty="0">
              <a:solidFill>
                <a:schemeClr val="tx1">
                  <a:lumMod val="65000"/>
                  <a:lumOff val="35000"/>
                </a:schemeClr>
              </a:solidFill>
              <a:latin typeface="+mj-lt"/>
            </a:endParaRPr>
          </a:p>
        </p:txBody>
      </p:sp>
      <p:pic>
        <p:nvPicPr>
          <p:cNvPr id="2051" name="Picture 3" descr="C:\Users\vianello\Documents\PDF Architect\Images\Snapshots\Description 2021 IIII okkd Page 02 Snapshot 01.png"/>
          <p:cNvPicPr>
            <a:picLocks noChangeAspect="1" noChangeArrowheads="1"/>
          </p:cNvPicPr>
          <p:nvPr/>
        </p:nvPicPr>
        <p:blipFill>
          <a:blip r:embed="rId2" cstate="print"/>
          <a:srcRect/>
          <a:stretch>
            <a:fillRect/>
          </a:stretch>
        </p:blipFill>
        <p:spPr bwMode="auto">
          <a:xfrm>
            <a:off x="6960727" y="44624"/>
            <a:ext cx="1931753" cy="1440160"/>
          </a:xfrm>
          <a:prstGeom prst="rect">
            <a:avLst/>
          </a:prstGeom>
          <a:noFill/>
        </p:spPr>
      </p:pic>
    </p:spTree>
  </p:cSld>
  <p:clrMapOvr>
    <a:masterClrMapping/>
  </p:clrMapOvr>
  <p:transition>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8A5276D0-B22F-69FF-E217-916C3CFC68BB}"/>
              </a:ext>
            </a:extLst>
          </p:cNvPr>
          <p:cNvSpPr>
            <a:spLocks noGrp="1"/>
          </p:cNvSpPr>
          <p:nvPr>
            <p:ph idx="1"/>
          </p:nvPr>
        </p:nvSpPr>
        <p:spPr>
          <a:xfrm>
            <a:off x="496097" y="1700808"/>
            <a:ext cx="8324375" cy="2952328"/>
          </a:xfrm>
        </p:spPr>
        <p:txBody>
          <a:bodyPr>
            <a:normAutofit fontScale="92500"/>
          </a:bodyPr>
          <a:lstStyle/>
          <a:p>
            <a:pPr>
              <a:buFont typeface="Arial" pitchFamily="34" charset="0"/>
              <a:buChar char="•"/>
            </a:pPr>
            <a:endParaRPr lang="it-IT" sz="2000" dirty="0">
              <a:solidFill>
                <a:schemeClr val="tx1">
                  <a:lumMod val="65000"/>
                  <a:lumOff val="35000"/>
                </a:schemeClr>
              </a:solidFill>
            </a:endParaRPr>
          </a:p>
          <a:p>
            <a:pPr marL="342900" lvl="1" indent="-342900">
              <a:lnSpc>
                <a:spcPct val="200000"/>
              </a:lnSpc>
              <a:buFont typeface="Arial" pitchFamily="34" charset="0"/>
              <a:buChar char="•"/>
            </a:pPr>
            <a:r>
              <a:rPr lang="it-IT" b="1" dirty="0" smtClean="0">
                <a:solidFill>
                  <a:schemeClr val="tx1">
                    <a:lumMod val="65000"/>
                    <a:lumOff val="35000"/>
                  </a:schemeClr>
                </a:solidFill>
                <a:cs typeface="Arial" panose="020B0604020202020204" pitchFamily="34" charset="0"/>
              </a:rPr>
              <a:t>Real-time detection </a:t>
            </a:r>
            <a:r>
              <a:rPr lang="it-IT" b="1" dirty="0" err="1" smtClean="0">
                <a:solidFill>
                  <a:schemeClr val="tx1">
                    <a:lumMod val="65000"/>
                    <a:lumOff val="35000"/>
                  </a:schemeClr>
                </a:solidFill>
                <a:cs typeface="Arial" panose="020B0604020202020204" pitchFamily="34" charset="0"/>
              </a:rPr>
              <a:t>of</a:t>
            </a:r>
            <a:r>
              <a:rPr lang="it-IT" b="1" dirty="0" smtClean="0">
                <a:solidFill>
                  <a:schemeClr val="tx1">
                    <a:lumMod val="65000"/>
                    <a:lumOff val="35000"/>
                  </a:schemeClr>
                </a:solidFill>
                <a:cs typeface="Arial" panose="020B0604020202020204" pitchFamily="34" charset="0"/>
              </a:rPr>
              <a:t> acute </a:t>
            </a:r>
            <a:r>
              <a:rPr lang="it-IT" b="1" dirty="0" err="1" smtClean="0">
                <a:solidFill>
                  <a:schemeClr val="tx1">
                    <a:lumMod val="65000"/>
                    <a:lumOff val="35000"/>
                  </a:schemeClr>
                </a:solidFill>
                <a:cs typeface="Arial" panose="020B0604020202020204" pitchFamily="34" charset="0"/>
              </a:rPr>
              <a:t>pulmonary</a:t>
            </a:r>
            <a:r>
              <a:rPr lang="it-IT" b="1" dirty="0" smtClean="0">
                <a:solidFill>
                  <a:schemeClr val="tx1">
                    <a:lumMod val="65000"/>
                    <a:lumOff val="35000"/>
                  </a:schemeClr>
                </a:solidFill>
                <a:cs typeface="Arial" panose="020B0604020202020204" pitchFamily="34" charset="0"/>
              </a:rPr>
              <a:t>/</a:t>
            </a:r>
            <a:r>
              <a:rPr lang="it-IT" b="1" dirty="0" err="1" smtClean="0">
                <a:solidFill>
                  <a:schemeClr val="tx1">
                    <a:lumMod val="65000"/>
                    <a:lumOff val="35000"/>
                  </a:schemeClr>
                </a:solidFill>
                <a:cs typeface="Arial" panose="020B0604020202020204" pitchFamily="34" charset="0"/>
              </a:rPr>
              <a:t>pleural</a:t>
            </a:r>
            <a:r>
              <a:rPr lang="it-IT" b="1" dirty="0" smtClean="0">
                <a:solidFill>
                  <a:schemeClr val="tx1">
                    <a:lumMod val="65000"/>
                    <a:lumOff val="35000"/>
                  </a:schemeClr>
                </a:solidFill>
                <a:cs typeface="Arial" panose="020B0604020202020204" pitchFamily="34" charset="0"/>
              </a:rPr>
              <a:t> </a:t>
            </a:r>
            <a:r>
              <a:rPr lang="it-IT" b="1" dirty="0" err="1" smtClean="0">
                <a:solidFill>
                  <a:schemeClr val="tx1">
                    <a:lumMod val="65000"/>
                    <a:lumOff val="35000"/>
                  </a:schemeClr>
                </a:solidFill>
                <a:cs typeface="Arial" panose="020B0604020202020204" pitchFamily="34" charset="0"/>
              </a:rPr>
              <a:t>disease</a:t>
            </a:r>
            <a:endParaRPr lang="it-IT" b="1" dirty="0" smtClean="0">
              <a:solidFill>
                <a:schemeClr val="tx1">
                  <a:lumMod val="65000"/>
                  <a:lumOff val="35000"/>
                </a:schemeClr>
              </a:solidFill>
              <a:cs typeface="Arial" panose="020B0604020202020204" pitchFamily="34" charset="0"/>
            </a:endParaRPr>
          </a:p>
          <a:p>
            <a:pPr marL="342900" lvl="1" indent="-342900">
              <a:lnSpc>
                <a:spcPct val="200000"/>
              </a:lnSpc>
              <a:buFont typeface="Arial" pitchFamily="34" charset="0"/>
              <a:buChar char="•"/>
            </a:pPr>
            <a:r>
              <a:rPr lang="it-IT" b="1" dirty="0" err="1" smtClean="0">
                <a:solidFill>
                  <a:schemeClr val="tx1">
                    <a:lumMod val="65000"/>
                    <a:lumOff val="35000"/>
                  </a:schemeClr>
                </a:solidFill>
                <a:cs typeface="Arial" panose="020B0604020202020204" pitchFamily="34" charset="0"/>
              </a:rPr>
              <a:t>Monitoring</a:t>
            </a:r>
            <a:r>
              <a:rPr lang="it-IT" b="1" dirty="0" smtClean="0">
                <a:solidFill>
                  <a:schemeClr val="tx1">
                    <a:lumMod val="65000"/>
                    <a:lumOff val="35000"/>
                  </a:schemeClr>
                </a:solidFill>
                <a:cs typeface="Arial" panose="020B0604020202020204" pitchFamily="34" charset="0"/>
              </a:rPr>
              <a:t> </a:t>
            </a:r>
            <a:r>
              <a:rPr lang="it-IT" b="1" dirty="0" err="1" smtClean="0">
                <a:solidFill>
                  <a:schemeClr val="tx1">
                    <a:lumMod val="65000"/>
                    <a:lumOff val="35000"/>
                  </a:schemeClr>
                </a:solidFill>
                <a:cs typeface="Arial" panose="020B0604020202020204" pitchFamily="34" charset="0"/>
              </a:rPr>
              <a:t>supportive</a:t>
            </a:r>
            <a:r>
              <a:rPr lang="it-IT" b="1" dirty="0" smtClean="0">
                <a:solidFill>
                  <a:schemeClr val="tx1">
                    <a:lumMod val="65000"/>
                    <a:lumOff val="35000"/>
                  </a:schemeClr>
                </a:solidFill>
                <a:cs typeface="Arial" panose="020B0604020202020204" pitchFamily="34" charset="0"/>
              </a:rPr>
              <a:t> </a:t>
            </a:r>
            <a:r>
              <a:rPr lang="it-IT" b="1" dirty="0" err="1" smtClean="0">
                <a:solidFill>
                  <a:schemeClr val="tx1">
                    <a:lumMod val="65000"/>
                    <a:lumOff val="35000"/>
                  </a:schemeClr>
                </a:solidFill>
                <a:cs typeface="Arial" panose="020B0604020202020204" pitchFamily="34" charset="0"/>
              </a:rPr>
              <a:t>therapy</a:t>
            </a:r>
            <a:endParaRPr lang="it-IT" b="1" dirty="0" smtClean="0">
              <a:solidFill>
                <a:schemeClr val="tx1">
                  <a:lumMod val="65000"/>
                  <a:lumOff val="35000"/>
                </a:schemeClr>
              </a:solidFill>
              <a:cs typeface="Arial" panose="020B0604020202020204" pitchFamily="34" charset="0"/>
            </a:endParaRPr>
          </a:p>
        </p:txBody>
      </p:sp>
      <p:sp>
        <p:nvSpPr>
          <p:cNvPr id="5" name="Sottotitolo 2">
            <a:extLst>
              <a:ext uri="{FF2B5EF4-FFF2-40B4-BE49-F238E27FC236}">
                <a16:creationId xmlns:a16="http://schemas.microsoft.com/office/drawing/2014/main" xmlns="" id="{57A34BEF-3B85-4DA1-A18D-F3961DEA5F96}"/>
              </a:ext>
            </a:extLst>
          </p:cNvPr>
          <p:cNvSpPr txBox="1">
            <a:spLocks/>
          </p:cNvSpPr>
          <p:nvPr/>
        </p:nvSpPr>
        <p:spPr>
          <a:xfrm>
            <a:off x="209492" y="476672"/>
            <a:ext cx="8682988"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defRPr/>
            </a:pPr>
            <a:r>
              <a:rPr lang="it-IT" sz="4000" b="1" dirty="0" smtClean="0">
                <a:solidFill>
                  <a:srgbClr val="0070C0"/>
                </a:solidFill>
                <a:cs typeface="Arial" panose="020B0604020202020204" pitchFamily="34" charset="0"/>
              </a:rPr>
              <a:t>EIT </a:t>
            </a:r>
            <a:r>
              <a:rPr lang="it-IT" sz="4000" b="1" dirty="0" err="1" smtClean="0">
                <a:solidFill>
                  <a:srgbClr val="0070C0"/>
                </a:solidFill>
                <a:cs typeface="Arial" panose="020B0604020202020204" pitchFamily="34" charset="0"/>
              </a:rPr>
              <a:t>application</a:t>
            </a:r>
            <a:r>
              <a:rPr lang="it-IT" sz="4000" b="1" dirty="0" smtClean="0">
                <a:solidFill>
                  <a:srgbClr val="0070C0"/>
                </a:solidFill>
                <a:cs typeface="Arial" panose="020B0604020202020204" pitchFamily="34" charset="0"/>
              </a:rPr>
              <a:t> in the IRCU</a:t>
            </a:r>
          </a:p>
          <a:p>
            <a:pPr marL="0" indent="0" fontAlgn="auto">
              <a:spcBef>
                <a:spcPts val="0"/>
              </a:spcBef>
              <a:spcAft>
                <a:spcPts val="0"/>
              </a:spcAft>
              <a:buNone/>
              <a:defRPr/>
            </a:pPr>
            <a:endParaRPr lang="it-IT" sz="3600" b="1" i="1" dirty="0">
              <a:solidFill>
                <a:srgbClr val="F26D18"/>
              </a:solidFill>
              <a:latin typeface="Futura Medium" panose="020B0800000000000000" pitchFamily="34" charset="0"/>
              <a:cs typeface="Teko"/>
            </a:endParaRPr>
          </a:p>
        </p:txBody>
      </p:sp>
    </p:spTree>
    <p:extLst>
      <p:ext uri="{BB962C8B-B14F-4D97-AF65-F5344CB8AC3E}">
        <p14:creationId xmlns:p14="http://schemas.microsoft.com/office/powerpoint/2010/main" xmlns="" val="2643779471"/>
      </p:ext>
    </p:extLst>
  </p:cSld>
  <p:clrMapOvr>
    <a:masterClrMapping/>
  </p:clrMapOvr>
  <p:transition spd="med">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D0578100-A899-44D7-E3AC-0E94AA964DB5}"/>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53049C1B-4279-766F-7DC8-B315DDD02D8F}"/>
              </a:ext>
            </a:extLst>
          </p:cNvPr>
          <p:cNvSpPr>
            <a:spLocks noGrp="1"/>
          </p:cNvSpPr>
          <p:nvPr>
            <p:ph idx="1"/>
          </p:nvPr>
        </p:nvSpPr>
        <p:spPr>
          <a:xfrm>
            <a:off x="3834776" y="4882985"/>
            <a:ext cx="5921800" cy="562240"/>
          </a:xfrm>
        </p:spPr>
        <p:txBody>
          <a:bodyPr>
            <a:normAutofit/>
          </a:bodyPr>
          <a:lstStyle/>
          <a:p>
            <a:pPr marL="0" indent="0" algn="ctr">
              <a:buNone/>
            </a:pPr>
            <a:r>
              <a:rPr lang="en-US" sz="2400" b="1" dirty="0">
                <a:solidFill>
                  <a:schemeClr val="tx1">
                    <a:lumMod val="65000"/>
                    <a:lumOff val="35000"/>
                  </a:schemeClr>
                </a:solidFill>
              </a:rPr>
              <a:t>Subtotal atelectasis of the right lung</a:t>
            </a:r>
            <a:endParaRPr lang="it-IT" sz="2400" b="1" dirty="0">
              <a:solidFill>
                <a:schemeClr val="tx1">
                  <a:lumMod val="65000"/>
                  <a:lumOff val="35000"/>
                </a:schemeClr>
              </a:solidFill>
            </a:endParaRPr>
          </a:p>
        </p:txBody>
      </p:sp>
      <p:pic>
        <p:nvPicPr>
          <p:cNvPr id="2" name="Immagine 1" descr="Immagine che contiene schermata, Imaging medicale, lastra dei raggi X&#10;&#10;Il contenuto generato dall'IA potrebbe non essere corretto.">
            <a:extLst>
              <a:ext uri="{FF2B5EF4-FFF2-40B4-BE49-F238E27FC236}">
                <a16:creationId xmlns:a16="http://schemas.microsoft.com/office/drawing/2014/main" xmlns="" id="{AD61B1C8-EDF6-FE10-BBB9-078ECE11B3F6}"/>
              </a:ext>
            </a:extLst>
          </p:cNvPr>
          <p:cNvPicPr>
            <a:picLocks noChangeAspect="1"/>
          </p:cNvPicPr>
          <p:nvPr/>
        </p:nvPicPr>
        <p:blipFill>
          <a:blip r:embed="rId3" cstate="print"/>
          <a:stretch>
            <a:fillRect/>
          </a:stretch>
        </p:blipFill>
        <p:spPr>
          <a:xfrm>
            <a:off x="0" y="1210248"/>
            <a:ext cx="9095960" cy="3499659"/>
          </a:xfrm>
          <a:prstGeom prst="rect">
            <a:avLst/>
          </a:prstGeom>
        </p:spPr>
      </p:pic>
      <p:sp>
        <p:nvSpPr>
          <p:cNvPr id="4" name="Rettangolo 3"/>
          <p:cNvSpPr/>
          <p:nvPr/>
        </p:nvSpPr>
        <p:spPr>
          <a:xfrm>
            <a:off x="4747364" y="1210248"/>
            <a:ext cx="4396636" cy="3499659"/>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it-IT">
              <a:solidFill>
                <a:prstClr val="white"/>
              </a:solidFill>
              <a:latin typeface="Calibri"/>
            </a:endParaRPr>
          </a:p>
        </p:txBody>
      </p:sp>
      <p:sp>
        <p:nvSpPr>
          <p:cNvPr id="5" name="CasellaDiTesto 4">
            <a:extLst>
              <a:ext uri="{FF2B5EF4-FFF2-40B4-BE49-F238E27FC236}">
                <a16:creationId xmlns:a16="http://schemas.microsoft.com/office/drawing/2014/main" xmlns="" id="{0DD2A985-72E2-C5AF-23AD-DC19E20283BA}"/>
              </a:ext>
            </a:extLst>
          </p:cNvPr>
          <p:cNvSpPr txBox="1"/>
          <p:nvPr/>
        </p:nvSpPr>
        <p:spPr>
          <a:xfrm>
            <a:off x="-108520" y="260648"/>
            <a:ext cx="9289032" cy="646331"/>
          </a:xfrm>
          <a:prstGeom prst="rect">
            <a:avLst/>
          </a:prstGeom>
          <a:noFill/>
        </p:spPr>
        <p:txBody>
          <a:bodyPr wrap="square">
            <a:spAutoFit/>
          </a:bodyPr>
          <a:lstStyle/>
          <a:p>
            <a:pPr algn="ctr" defTabSz="457200" fontAlgn="auto">
              <a:spcBef>
                <a:spcPts val="0"/>
              </a:spcBef>
              <a:spcAft>
                <a:spcPts val="0"/>
              </a:spcAft>
            </a:pPr>
            <a:r>
              <a:rPr lang="it-IT" sz="3600" b="1" dirty="0" err="1" smtClean="0">
                <a:solidFill>
                  <a:srgbClr val="0070C0"/>
                </a:solidFill>
                <a:latin typeface="Calibri"/>
                <a:cs typeface="+mn-cs"/>
              </a:rPr>
              <a:t>Rapid-onset</a:t>
            </a:r>
            <a:r>
              <a:rPr lang="it-IT" sz="3600" b="1" dirty="0" smtClean="0">
                <a:solidFill>
                  <a:srgbClr val="0070C0"/>
                </a:solidFill>
                <a:latin typeface="Calibri"/>
                <a:cs typeface="+mn-cs"/>
              </a:rPr>
              <a:t> </a:t>
            </a:r>
            <a:r>
              <a:rPr lang="it-IT" sz="3600" b="1" dirty="0" err="1" smtClean="0">
                <a:solidFill>
                  <a:srgbClr val="0070C0"/>
                </a:solidFill>
                <a:latin typeface="Calibri"/>
                <a:cs typeface="+mn-cs"/>
              </a:rPr>
              <a:t>hypoxemia</a:t>
            </a:r>
            <a:r>
              <a:rPr lang="it-IT" sz="3600" b="1" dirty="0" smtClean="0">
                <a:solidFill>
                  <a:srgbClr val="0070C0"/>
                </a:solidFill>
                <a:latin typeface="Calibri"/>
                <a:cs typeface="+mn-cs"/>
              </a:rPr>
              <a:t>; </a:t>
            </a:r>
            <a:r>
              <a:rPr lang="it-IT" sz="3600" b="1" dirty="0" err="1" smtClean="0">
                <a:solidFill>
                  <a:srgbClr val="0070C0"/>
                </a:solidFill>
                <a:latin typeface="Calibri"/>
                <a:cs typeface="+mn-cs"/>
              </a:rPr>
              <a:t>bulbar</a:t>
            </a:r>
            <a:r>
              <a:rPr lang="it-IT" sz="3600" b="1" dirty="0" smtClean="0">
                <a:solidFill>
                  <a:srgbClr val="0070C0"/>
                </a:solidFill>
                <a:latin typeface="Calibri"/>
                <a:cs typeface="+mn-cs"/>
              </a:rPr>
              <a:t> ALS </a:t>
            </a:r>
            <a:r>
              <a:rPr lang="it-IT" sz="3600" b="1" dirty="0" err="1" smtClean="0">
                <a:solidFill>
                  <a:srgbClr val="0070C0"/>
                </a:solidFill>
                <a:latin typeface="Calibri"/>
                <a:cs typeface="+mn-cs"/>
              </a:rPr>
              <a:t>patient</a:t>
            </a:r>
            <a:endParaRPr lang="it-IT" sz="3600" b="1" dirty="0">
              <a:solidFill>
                <a:srgbClr val="0070C0"/>
              </a:solidFill>
              <a:latin typeface="Calibri"/>
              <a:cs typeface="+mn-cs"/>
            </a:endParaRPr>
          </a:p>
        </p:txBody>
      </p:sp>
    </p:spTree>
    <p:extLst>
      <p:ext uri="{BB962C8B-B14F-4D97-AF65-F5344CB8AC3E}">
        <p14:creationId xmlns:p14="http://schemas.microsoft.com/office/powerpoint/2010/main" xmlns="" val="2490978435"/>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2000"/>
                                        <p:tgtEl>
                                          <p:spTgt spid="4"/>
                                        </p:tgtEl>
                                      </p:cBhvr>
                                    </p:animEffect>
                                    <p:set>
                                      <p:cBhvr>
                                        <p:cTn id="12" dur="1" fill="hold">
                                          <p:stCondLst>
                                            <p:cond delay="1999"/>
                                          </p:stCondLst>
                                        </p:cTn>
                                        <p:tgtEl>
                                          <p:spTgt spid="4"/>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7">
                                            <p:txEl>
                                              <p:pRg st="0" end="0"/>
                                            </p:txEl>
                                          </p:spTgt>
                                        </p:tgtEl>
                                        <p:attrNameLst>
                                          <p:attrName>style.visibility</p:attrName>
                                        </p:attrNameLst>
                                      </p:cBhvr>
                                      <p:to>
                                        <p:strVal val="visible"/>
                                      </p:to>
                                    </p:set>
                                    <p:animEffect transition="in" filter="fade">
                                      <p:cBhvr>
                                        <p:cTn id="15"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EC214B38-8322-554B-8A6A-55EAEE663656}"/>
            </a:ext>
          </a:extLst>
        </p:cNvPr>
        <p:cNvGrpSpPr/>
        <p:nvPr/>
      </p:nvGrpSpPr>
      <p:grpSpPr>
        <a:xfrm>
          <a:off x="0" y="0"/>
          <a:ext cx="0" cy="0"/>
          <a:chOff x="0" y="0"/>
          <a:chExt cx="0" cy="0"/>
        </a:xfrm>
      </p:grpSpPr>
      <p:pic>
        <p:nvPicPr>
          <p:cNvPr id="5" name="Segnaposto contenuto 4" descr="Immagine che contiene schermata, spazio, astronomia&#10;&#10;Il contenuto generato dall'IA potrebbe non essere corretto.">
            <a:extLst>
              <a:ext uri="{FF2B5EF4-FFF2-40B4-BE49-F238E27FC236}">
                <a16:creationId xmlns:a16="http://schemas.microsoft.com/office/drawing/2014/main" xmlns="" id="{5581290B-0D2F-3E9C-7DD1-2B2EA2187ABF}"/>
              </a:ext>
            </a:extLst>
          </p:cNvPr>
          <p:cNvPicPr>
            <a:picLocks noGrp="1" noChangeAspect="1"/>
          </p:cNvPicPr>
          <p:nvPr>
            <p:ph idx="1"/>
          </p:nvPr>
        </p:nvPicPr>
        <p:blipFill>
          <a:blip r:embed="rId3" cstate="print"/>
          <a:stretch>
            <a:fillRect/>
          </a:stretch>
        </p:blipFill>
        <p:spPr>
          <a:xfrm>
            <a:off x="284791" y="1821807"/>
            <a:ext cx="4243754" cy="3407393"/>
          </a:xfrm>
        </p:spPr>
      </p:pic>
      <p:sp>
        <p:nvSpPr>
          <p:cNvPr id="10" name="CasellaDiTesto 9">
            <a:extLst>
              <a:ext uri="{FF2B5EF4-FFF2-40B4-BE49-F238E27FC236}">
                <a16:creationId xmlns:a16="http://schemas.microsoft.com/office/drawing/2014/main" xmlns="" id="{0DD2A985-72E2-C5AF-23AD-DC19E20283BA}"/>
              </a:ext>
            </a:extLst>
          </p:cNvPr>
          <p:cNvSpPr txBox="1"/>
          <p:nvPr/>
        </p:nvSpPr>
        <p:spPr>
          <a:xfrm>
            <a:off x="-180528" y="404664"/>
            <a:ext cx="9001000" cy="1200329"/>
          </a:xfrm>
          <a:prstGeom prst="rect">
            <a:avLst/>
          </a:prstGeom>
          <a:noFill/>
        </p:spPr>
        <p:txBody>
          <a:bodyPr wrap="square">
            <a:spAutoFit/>
          </a:bodyPr>
          <a:lstStyle/>
          <a:p>
            <a:pPr algn="ctr" defTabSz="457200" fontAlgn="auto">
              <a:spcBef>
                <a:spcPts val="0"/>
              </a:spcBef>
              <a:spcAft>
                <a:spcPts val="0"/>
              </a:spcAft>
            </a:pPr>
            <a:r>
              <a:rPr lang="it-IT" sz="3600" b="1" dirty="0" err="1" smtClean="0">
                <a:solidFill>
                  <a:srgbClr val="0070C0"/>
                </a:solidFill>
                <a:latin typeface="Calibri"/>
                <a:cs typeface="+mn-cs"/>
              </a:rPr>
              <a:t>Rapid-onset</a:t>
            </a:r>
            <a:r>
              <a:rPr lang="it-IT" sz="3600" b="1" dirty="0" smtClean="0">
                <a:solidFill>
                  <a:srgbClr val="0070C0"/>
                </a:solidFill>
                <a:latin typeface="Calibri"/>
                <a:cs typeface="+mn-cs"/>
              </a:rPr>
              <a:t> </a:t>
            </a:r>
            <a:r>
              <a:rPr lang="it-IT" sz="3600" b="1" dirty="0" err="1" smtClean="0">
                <a:solidFill>
                  <a:srgbClr val="0070C0"/>
                </a:solidFill>
                <a:latin typeface="Calibri"/>
                <a:cs typeface="+mn-cs"/>
              </a:rPr>
              <a:t>hypoxemia</a:t>
            </a:r>
            <a:r>
              <a:rPr lang="it-IT" sz="3600" b="1" dirty="0" smtClean="0">
                <a:solidFill>
                  <a:srgbClr val="0070C0"/>
                </a:solidFill>
                <a:latin typeface="Calibri"/>
                <a:cs typeface="+mn-cs"/>
              </a:rPr>
              <a:t>; post-operative </a:t>
            </a:r>
            <a:r>
              <a:rPr lang="it-IT" sz="3600" b="1" dirty="0" err="1" smtClean="0">
                <a:solidFill>
                  <a:srgbClr val="0070C0"/>
                </a:solidFill>
                <a:latin typeface="Calibri"/>
                <a:cs typeface="+mn-cs"/>
              </a:rPr>
              <a:t>patients</a:t>
            </a:r>
            <a:endParaRPr lang="it-IT" sz="3600" b="1" dirty="0">
              <a:solidFill>
                <a:srgbClr val="0070C0"/>
              </a:solidFill>
              <a:latin typeface="Calibri"/>
              <a:cs typeface="+mn-cs"/>
            </a:endParaRPr>
          </a:p>
        </p:txBody>
      </p:sp>
      <p:grpSp>
        <p:nvGrpSpPr>
          <p:cNvPr id="8" name="Gruppo 7"/>
          <p:cNvGrpSpPr/>
          <p:nvPr/>
        </p:nvGrpSpPr>
        <p:grpSpPr>
          <a:xfrm>
            <a:off x="4664231" y="1765365"/>
            <a:ext cx="4345292" cy="4213532"/>
            <a:chOff x="4664231" y="1765365"/>
            <a:chExt cx="4345292" cy="4213532"/>
          </a:xfrm>
        </p:grpSpPr>
        <p:pic>
          <p:nvPicPr>
            <p:cNvPr id="6" name="Immagine 5" descr="Immagine che contiene lastra dei raggi X, Imaging medicale, radiologia, Raggi X&#10;&#10;Il contenuto generato dall'IA potrebbe non essere corretto.">
              <a:extLst>
                <a:ext uri="{FF2B5EF4-FFF2-40B4-BE49-F238E27FC236}">
                  <a16:creationId xmlns:a16="http://schemas.microsoft.com/office/drawing/2014/main" xmlns="" id="{B68538A3-5B56-A059-7E18-A7ACFA14804D}"/>
                </a:ext>
              </a:extLst>
            </p:cNvPr>
            <p:cNvPicPr>
              <a:picLocks noChangeAspect="1"/>
            </p:cNvPicPr>
            <p:nvPr/>
          </p:nvPicPr>
          <p:blipFill>
            <a:blip r:embed="rId4" cstate="print"/>
            <a:stretch>
              <a:fillRect/>
            </a:stretch>
          </p:blipFill>
          <p:spPr>
            <a:xfrm>
              <a:off x="4664231" y="1765365"/>
              <a:ext cx="4345292" cy="3391827"/>
            </a:xfrm>
            <a:prstGeom prst="rect">
              <a:avLst/>
            </a:prstGeom>
          </p:spPr>
        </p:pic>
        <p:sp>
          <p:nvSpPr>
            <p:cNvPr id="7" name="Rettangolo 6"/>
            <p:cNvSpPr/>
            <p:nvPr/>
          </p:nvSpPr>
          <p:spPr>
            <a:xfrm>
              <a:off x="4707715" y="5517232"/>
              <a:ext cx="4007956" cy="461665"/>
            </a:xfrm>
            <a:prstGeom prst="rect">
              <a:avLst/>
            </a:prstGeom>
          </p:spPr>
          <p:txBody>
            <a:bodyPr wrap="none">
              <a:spAutoFit/>
            </a:bodyPr>
            <a:lstStyle/>
            <a:p>
              <a:pPr algn="ctr"/>
              <a:r>
                <a:rPr lang="it-IT" sz="2400" b="1" dirty="0" err="1" smtClean="0">
                  <a:solidFill>
                    <a:schemeClr val="tx1">
                      <a:lumMod val="65000"/>
                      <a:lumOff val="35000"/>
                    </a:schemeClr>
                  </a:solidFill>
                  <a:latin typeface="Calibri"/>
                </a:rPr>
                <a:t>Bilateral</a:t>
              </a:r>
              <a:r>
                <a:rPr lang="it-IT" sz="2400" b="1" dirty="0" smtClean="0">
                  <a:solidFill>
                    <a:schemeClr val="tx1">
                      <a:lumMod val="65000"/>
                      <a:lumOff val="35000"/>
                    </a:schemeClr>
                  </a:solidFill>
                  <a:latin typeface="Calibri"/>
                </a:rPr>
                <a:t> </a:t>
              </a:r>
              <a:r>
                <a:rPr lang="it-IT" sz="2400" b="1" dirty="0" err="1" smtClean="0">
                  <a:solidFill>
                    <a:schemeClr val="tx1">
                      <a:lumMod val="65000"/>
                      <a:lumOff val="35000"/>
                    </a:schemeClr>
                  </a:solidFill>
                  <a:latin typeface="Calibri"/>
                </a:rPr>
                <a:t>pulmonary</a:t>
              </a:r>
              <a:r>
                <a:rPr lang="it-IT" sz="2400" b="1" dirty="0" smtClean="0">
                  <a:solidFill>
                    <a:schemeClr val="tx1">
                      <a:lumMod val="65000"/>
                      <a:lumOff val="35000"/>
                    </a:schemeClr>
                  </a:solidFill>
                  <a:latin typeface="Calibri"/>
                </a:rPr>
                <a:t> </a:t>
              </a:r>
              <a:r>
                <a:rPr lang="it-IT" sz="2400" b="1" dirty="0" err="1" smtClean="0">
                  <a:solidFill>
                    <a:schemeClr val="tx1">
                      <a:lumMod val="65000"/>
                      <a:lumOff val="35000"/>
                    </a:schemeClr>
                  </a:solidFill>
                  <a:latin typeface="Calibri"/>
                </a:rPr>
                <a:t>infiltrates</a:t>
              </a:r>
              <a:endParaRPr lang="it-IT" sz="2400" dirty="0">
                <a:solidFill>
                  <a:schemeClr val="tx1">
                    <a:lumMod val="65000"/>
                    <a:lumOff val="35000"/>
                  </a:schemeClr>
                </a:solidFill>
              </a:endParaRPr>
            </a:p>
          </p:txBody>
        </p:sp>
      </p:grpSp>
    </p:spTree>
    <p:extLst>
      <p:ext uri="{BB962C8B-B14F-4D97-AF65-F5344CB8AC3E}">
        <p14:creationId xmlns:p14="http://schemas.microsoft.com/office/powerpoint/2010/main" xmlns="" val="2787708229"/>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ox(out)">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8579296" cy="4708525"/>
          </a:xfrm>
        </p:spPr>
        <p:txBody>
          <a:bodyPr/>
          <a:lstStyle/>
          <a:p>
            <a:pPr>
              <a:lnSpc>
                <a:spcPct val="150000"/>
              </a:lnSpc>
              <a:spcBef>
                <a:spcPts val="0"/>
              </a:spcBef>
              <a:buClr>
                <a:schemeClr val="bg1"/>
              </a:buClr>
              <a:buFont typeface="Arial" pitchFamily="34" charset="0"/>
              <a:buChar char="•"/>
            </a:pPr>
            <a:r>
              <a:rPr lang="it-IT" sz="3200" b="1" dirty="0">
                <a:solidFill>
                  <a:schemeClr val="bg1">
                    <a:lumMod val="65000"/>
                    <a:lumOff val="35000"/>
                  </a:schemeClr>
                </a:solidFill>
                <a:latin typeface="Calibri" pitchFamily="34" charset="0"/>
                <a:cs typeface="Arial" panose="020B0604020202020204" pitchFamily="34" charset="0"/>
              </a:rPr>
              <a:t>Research</a:t>
            </a:r>
            <a:r>
              <a:rPr lang="it-IT" sz="3200" dirty="0">
                <a:solidFill>
                  <a:schemeClr val="bg1">
                    <a:lumMod val="65000"/>
                    <a:lumOff val="35000"/>
                  </a:schemeClr>
                </a:solidFill>
                <a:latin typeface="Calibri" pitchFamily="34" charset="0"/>
                <a:cs typeface="Arial" panose="020B0604020202020204" pitchFamily="34" charset="0"/>
              </a:rPr>
              <a:t> </a:t>
            </a:r>
            <a:r>
              <a:rPr lang="it-IT" sz="3200" dirty="0" err="1">
                <a:solidFill>
                  <a:schemeClr val="bg1">
                    <a:lumMod val="65000"/>
                    <a:lumOff val="35000"/>
                  </a:schemeClr>
                </a:solidFill>
                <a:latin typeface="Calibri" pitchFamily="34" charset="0"/>
                <a:cs typeface="Arial" panose="020B0604020202020204" pitchFamily="34" charset="0"/>
              </a:rPr>
              <a:t>generates</a:t>
            </a:r>
            <a:r>
              <a:rPr lang="it-IT" sz="3200" dirty="0">
                <a:solidFill>
                  <a:schemeClr val="bg1">
                    <a:lumMod val="65000"/>
                    <a:lumOff val="35000"/>
                  </a:schemeClr>
                </a:solidFill>
                <a:latin typeface="Calibri" pitchFamily="34" charset="0"/>
                <a:cs typeface="Arial" panose="020B0604020202020204" pitchFamily="34" charset="0"/>
              </a:rPr>
              <a:t> new knowledge and technologies.</a:t>
            </a:r>
          </a:p>
          <a:p>
            <a:pPr>
              <a:lnSpc>
                <a:spcPct val="150000"/>
              </a:lnSpc>
              <a:spcBef>
                <a:spcPts val="0"/>
              </a:spcBef>
              <a:buClr>
                <a:schemeClr val="bg1"/>
              </a:buClr>
              <a:buFont typeface="Arial" pitchFamily="34" charset="0"/>
              <a:buChar char="•"/>
            </a:pPr>
            <a:r>
              <a:rPr lang="it-IT" sz="3200" b="1" dirty="0">
                <a:solidFill>
                  <a:schemeClr val="bg1">
                    <a:lumMod val="65000"/>
                    <a:lumOff val="35000"/>
                  </a:schemeClr>
                </a:solidFill>
                <a:latin typeface="Calibri" pitchFamily="34" charset="0"/>
                <a:cs typeface="Arial" panose="020B0604020202020204" pitchFamily="34" charset="0"/>
              </a:rPr>
              <a:t>Innovation</a:t>
            </a:r>
            <a:r>
              <a:rPr lang="it-IT" sz="3200" dirty="0">
                <a:solidFill>
                  <a:schemeClr val="bg1">
                    <a:lumMod val="65000"/>
                    <a:lumOff val="35000"/>
                  </a:schemeClr>
                </a:solidFill>
                <a:latin typeface="Calibri" pitchFamily="34" charset="0"/>
                <a:cs typeface="Arial" panose="020B0604020202020204" pitchFamily="34" charset="0"/>
              </a:rPr>
              <a:t> </a:t>
            </a:r>
            <a:r>
              <a:rPr lang="it-IT" sz="3200" dirty="0" err="1">
                <a:solidFill>
                  <a:schemeClr val="bg1">
                    <a:lumMod val="65000"/>
                    <a:lumOff val="35000"/>
                  </a:schemeClr>
                </a:solidFill>
                <a:latin typeface="Calibri" pitchFamily="34" charset="0"/>
                <a:cs typeface="Arial" panose="020B0604020202020204" pitchFamily="34" charset="0"/>
              </a:rPr>
              <a:t>ensures</a:t>
            </a:r>
            <a:r>
              <a:rPr lang="it-IT" sz="3200" dirty="0">
                <a:solidFill>
                  <a:schemeClr val="bg1">
                    <a:lumMod val="65000"/>
                    <a:lumOff val="35000"/>
                  </a:schemeClr>
                </a:solidFill>
                <a:latin typeface="Calibri" pitchFamily="34" charset="0"/>
                <a:cs typeface="Arial" panose="020B0604020202020204" pitchFamily="34" charset="0"/>
              </a:rPr>
              <a:t> </a:t>
            </a:r>
            <a:r>
              <a:rPr lang="it-IT" sz="3200" dirty="0" err="1">
                <a:solidFill>
                  <a:schemeClr val="bg1">
                    <a:lumMod val="65000"/>
                    <a:lumOff val="35000"/>
                  </a:schemeClr>
                </a:solidFill>
                <a:latin typeface="Calibri" pitchFamily="34" charset="0"/>
                <a:cs typeface="Arial" panose="020B0604020202020204" pitchFamily="34" charset="0"/>
              </a:rPr>
              <a:t>their</a:t>
            </a:r>
            <a:r>
              <a:rPr lang="it-IT" sz="3200" dirty="0">
                <a:solidFill>
                  <a:schemeClr val="bg1">
                    <a:lumMod val="65000"/>
                    <a:lumOff val="35000"/>
                  </a:schemeClr>
                </a:solidFill>
                <a:latin typeface="Calibri" pitchFamily="34" charset="0"/>
                <a:cs typeface="Arial" panose="020B0604020202020204" pitchFamily="34" charset="0"/>
              </a:rPr>
              <a:t> </a:t>
            </a:r>
            <a:r>
              <a:rPr lang="it-IT" sz="3200" dirty="0" err="1">
                <a:solidFill>
                  <a:schemeClr val="bg1">
                    <a:lumMod val="65000"/>
                    <a:lumOff val="35000"/>
                  </a:schemeClr>
                </a:solidFill>
                <a:latin typeface="Calibri" pitchFamily="34" charset="0"/>
                <a:cs typeface="Arial" panose="020B0604020202020204" pitchFamily="34" charset="0"/>
              </a:rPr>
              <a:t>successfull</a:t>
            </a:r>
            <a:r>
              <a:rPr lang="it-IT" sz="3200" dirty="0">
                <a:solidFill>
                  <a:schemeClr val="bg1">
                    <a:lumMod val="65000"/>
                    <a:lumOff val="35000"/>
                  </a:schemeClr>
                </a:solidFill>
                <a:latin typeface="Calibri" pitchFamily="34" charset="0"/>
                <a:cs typeface="Arial" panose="020B0604020202020204" pitchFamily="34" charset="0"/>
              </a:rPr>
              <a:t> implementation and </a:t>
            </a:r>
            <a:r>
              <a:rPr lang="it-IT" sz="3200" dirty="0" err="1">
                <a:solidFill>
                  <a:schemeClr val="bg1">
                    <a:lumMod val="65000"/>
                    <a:lumOff val="35000"/>
                  </a:schemeClr>
                </a:solidFill>
                <a:latin typeface="Calibri" pitchFamily="34" charset="0"/>
                <a:cs typeface="Arial" panose="020B0604020202020204" pitchFamily="34" charset="0"/>
              </a:rPr>
              <a:t>real</a:t>
            </a:r>
            <a:r>
              <a:rPr lang="it-IT" sz="3200" dirty="0">
                <a:solidFill>
                  <a:schemeClr val="bg1">
                    <a:lumMod val="65000"/>
                    <a:lumOff val="35000"/>
                  </a:schemeClr>
                </a:solidFill>
                <a:latin typeface="Calibri" pitchFamily="34" charset="0"/>
                <a:cs typeface="Arial" panose="020B0604020202020204" pitchFamily="34" charset="0"/>
              </a:rPr>
              <a:t>-world impact.</a:t>
            </a:r>
            <a:endParaRPr sz="3200" dirty="0">
              <a:solidFill>
                <a:schemeClr val="bg1">
                  <a:lumMod val="65000"/>
                  <a:lumOff val="35000"/>
                </a:schemeClr>
              </a:solidFill>
              <a:latin typeface="Calibri" pitchFamily="34" charset="0"/>
              <a:cs typeface="Arial" panose="020B0604020202020204" pitchFamily="34" charset="0"/>
            </a:endParaRPr>
          </a:p>
        </p:txBody>
      </p:sp>
      <p:sp>
        <p:nvSpPr>
          <p:cNvPr id="4" name="CasellaDiTesto 3">
            <a:extLst>
              <a:ext uri="{FF2B5EF4-FFF2-40B4-BE49-F238E27FC236}">
                <a16:creationId xmlns:a16="http://schemas.microsoft.com/office/drawing/2014/main" xmlns="" id="{501EB329-D64E-4664-BA4C-8A53D676510A}"/>
              </a:ext>
            </a:extLst>
          </p:cNvPr>
          <p:cNvSpPr txBox="1"/>
          <p:nvPr/>
        </p:nvSpPr>
        <p:spPr>
          <a:xfrm>
            <a:off x="1711646" y="404664"/>
            <a:ext cx="4998869" cy="707886"/>
          </a:xfrm>
          <a:prstGeom prst="rect">
            <a:avLst/>
          </a:prstGeom>
          <a:noFill/>
        </p:spPr>
        <p:txBody>
          <a:bodyPr wrap="none" rtlCol="0">
            <a:spAutoFit/>
          </a:bodyPr>
          <a:lstStyle/>
          <a:p>
            <a:r>
              <a:rPr lang="it-IT" sz="4000" b="1" dirty="0">
                <a:solidFill>
                  <a:srgbClr val="0070C0"/>
                </a:solidFill>
                <a:latin typeface="Calibri" pitchFamily="34" charset="0"/>
                <a:cs typeface="Arial" panose="020B0604020202020204" pitchFamily="34" charset="0"/>
              </a:rPr>
              <a:t>Research &amp; Innovation</a:t>
            </a:r>
          </a:p>
        </p:txBody>
      </p:sp>
      <p:sp>
        <p:nvSpPr>
          <p:cNvPr id="5" name="Text Box 7">
            <a:extLst>
              <a:ext uri="{FF2B5EF4-FFF2-40B4-BE49-F238E27FC236}">
                <a16:creationId xmlns:a16="http://schemas.microsoft.com/office/drawing/2014/main" xmlns="" id="{B507A6AC-3A80-41C0-9BF4-ECE26991F597}"/>
              </a:ext>
            </a:extLst>
          </p:cNvPr>
          <p:cNvSpPr txBox="1">
            <a:spLocks noChangeArrowheads="1"/>
          </p:cNvSpPr>
          <p:nvPr/>
        </p:nvSpPr>
        <p:spPr bwMode="auto">
          <a:xfrm>
            <a:off x="5429927" y="6338888"/>
            <a:ext cx="3318537"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none">
            <a:spAutoFit/>
          </a:bodyPr>
          <a:lstStyle/>
          <a:p>
            <a:pPr eaLnBrk="1" hangingPunct="1">
              <a:defRPr/>
            </a:pPr>
            <a:r>
              <a:rPr lang="it-IT" sz="1400" dirty="0">
                <a:latin typeface="Arial" charset="0"/>
              </a:rPr>
              <a:t>Cecconi et al, </a:t>
            </a:r>
            <a:r>
              <a:rPr lang="it-IT" sz="1400" i="1" dirty="0">
                <a:latin typeface="Arial" charset="0"/>
              </a:rPr>
              <a:t>Intensive Care </a:t>
            </a:r>
            <a:r>
              <a:rPr lang="it-IT" sz="1400" i="1" dirty="0" err="1">
                <a:latin typeface="Arial" charset="0"/>
              </a:rPr>
              <a:t>Med</a:t>
            </a:r>
            <a:r>
              <a:rPr lang="it-IT" sz="1400" i="1" dirty="0">
                <a:latin typeface="Arial" charset="0"/>
              </a:rPr>
              <a:t> </a:t>
            </a:r>
            <a:r>
              <a:rPr lang="it-IT" sz="1400" dirty="0">
                <a:latin typeface="Arial" charset="0"/>
              </a:rPr>
              <a:t>2026</a:t>
            </a:r>
          </a:p>
        </p:txBody>
      </p:sp>
    </p:spTree>
    <p:extLst>
      <p:ext uri="{BB962C8B-B14F-4D97-AF65-F5344CB8AC3E}">
        <p14:creationId xmlns:p14="http://schemas.microsoft.com/office/powerpoint/2010/main" xmlns="" val="2271689761"/>
      </p:ext>
    </p:extLst>
  </p:cSld>
  <p:clrMapOvr>
    <a:masterClrMapping/>
  </p:clrMapOvr>
  <p:transition>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4C29BC63-6DE7-C3A7-89BB-3FE6D8003F44}"/>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7C286DF6-BA29-8CF2-2EB8-87D20A74A24D}"/>
              </a:ext>
            </a:extLst>
          </p:cNvPr>
          <p:cNvSpPr>
            <a:spLocks noGrp="1"/>
          </p:cNvSpPr>
          <p:nvPr>
            <p:ph idx="1"/>
          </p:nvPr>
        </p:nvSpPr>
        <p:spPr>
          <a:xfrm>
            <a:off x="5694788" y="4908974"/>
            <a:ext cx="2309446" cy="532803"/>
          </a:xfrm>
        </p:spPr>
        <p:txBody>
          <a:bodyPr>
            <a:normAutofit/>
          </a:bodyPr>
          <a:lstStyle/>
          <a:p>
            <a:pPr marL="0" indent="0" algn="ctr">
              <a:buNone/>
            </a:pPr>
            <a:r>
              <a:rPr lang="it-IT" sz="2800" b="1" dirty="0">
                <a:solidFill>
                  <a:schemeClr val="tx1">
                    <a:lumMod val="65000"/>
                    <a:lumOff val="35000"/>
                  </a:schemeClr>
                </a:solidFill>
              </a:rPr>
              <a:t>ARDS</a:t>
            </a:r>
          </a:p>
        </p:txBody>
      </p:sp>
      <p:pic>
        <p:nvPicPr>
          <p:cNvPr id="8" name="Immagine 7" descr="Immagine che contiene Imaging medicale, radiologia&#10;&#10;Il contenuto generato dall'IA potrebbe non essere corretto.">
            <a:extLst>
              <a:ext uri="{FF2B5EF4-FFF2-40B4-BE49-F238E27FC236}">
                <a16:creationId xmlns:a16="http://schemas.microsoft.com/office/drawing/2014/main" xmlns="" id="{CBA60C87-EB2D-D148-07C4-C324304853C8}"/>
              </a:ext>
            </a:extLst>
          </p:cNvPr>
          <p:cNvPicPr>
            <a:picLocks noChangeAspect="1"/>
          </p:cNvPicPr>
          <p:nvPr/>
        </p:nvPicPr>
        <p:blipFill>
          <a:blip r:embed="rId3" cstate="print"/>
          <a:srcRect l="51938"/>
          <a:stretch>
            <a:fillRect/>
          </a:stretch>
        </p:blipFill>
        <p:spPr>
          <a:xfrm>
            <a:off x="4788303" y="1416321"/>
            <a:ext cx="4220308" cy="3357415"/>
          </a:xfrm>
          <a:prstGeom prst="rect">
            <a:avLst/>
          </a:prstGeom>
        </p:spPr>
      </p:pic>
      <p:pic>
        <p:nvPicPr>
          <p:cNvPr id="3" name="Immagine 2" descr="Immagine che contiene Imaging medicale, radiologia&#10;&#10;Il contenuto generato dall'IA potrebbe non essere corretto.">
            <a:extLst>
              <a:ext uri="{FF2B5EF4-FFF2-40B4-BE49-F238E27FC236}">
                <a16:creationId xmlns:a16="http://schemas.microsoft.com/office/drawing/2014/main" xmlns="" id="{89931A46-C280-2F80-E72C-799A6AF85015}"/>
              </a:ext>
            </a:extLst>
          </p:cNvPr>
          <p:cNvPicPr>
            <a:picLocks noChangeAspect="1"/>
          </p:cNvPicPr>
          <p:nvPr/>
        </p:nvPicPr>
        <p:blipFill>
          <a:blip r:embed="rId3" cstate="print"/>
          <a:srcRect r="51938"/>
          <a:stretch>
            <a:fillRect/>
          </a:stretch>
        </p:blipFill>
        <p:spPr>
          <a:xfrm>
            <a:off x="438421" y="1406128"/>
            <a:ext cx="4220309" cy="3357415"/>
          </a:xfrm>
          <a:prstGeom prst="rect">
            <a:avLst/>
          </a:prstGeom>
        </p:spPr>
      </p:pic>
      <p:sp>
        <p:nvSpPr>
          <p:cNvPr id="5" name="CasellaDiTesto 4">
            <a:extLst>
              <a:ext uri="{FF2B5EF4-FFF2-40B4-BE49-F238E27FC236}">
                <a16:creationId xmlns:a16="http://schemas.microsoft.com/office/drawing/2014/main" xmlns="" id="{0DD2A985-72E2-C5AF-23AD-DC19E20283BA}"/>
              </a:ext>
            </a:extLst>
          </p:cNvPr>
          <p:cNvSpPr txBox="1"/>
          <p:nvPr/>
        </p:nvSpPr>
        <p:spPr>
          <a:xfrm>
            <a:off x="-180528" y="404664"/>
            <a:ext cx="9001000" cy="646331"/>
          </a:xfrm>
          <a:prstGeom prst="rect">
            <a:avLst/>
          </a:prstGeom>
          <a:noFill/>
        </p:spPr>
        <p:txBody>
          <a:bodyPr wrap="square">
            <a:spAutoFit/>
          </a:bodyPr>
          <a:lstStyle/>
          <a:p>
            <a:pPr algn="ctr" defTabSz="457200" fontAlgn="auto">
              <a:spcBef>
                <a:spcPts val="0"/>
              </a:spcBef>
              <a:spcAft>
                <a:spcPts val="0"/>
              </a:spcAft>
            </a:pPr>
            <a:r>
              <a:rPr lang="it-IT" sz="3600" b="1" dirty="0" err="1" smtClean="0">
                <a:solidFill>
                  <a:srgbClr val="0070C0"/>
                </a:solidFill>
                <a:latin typeface="Calibri"/>
                <a:cs typeface="+mn-cs"/>
              </a:rPr>
              <a:t>Rapid-onset</a:t>
            </a:r>
            <a:r>
              <a:rPr lang="it-IT" sz="3600" b="1" dirty="0" smtClean="0">
                <a:solidFill>
                  <a:srgbClr val="0070C0"/>
                </a:solidFill>
                <a:latin typeface="Calibri"/>
                <a:cs typeface="+mn-cs"/>
              </a:rPr>
              <a:t> </a:t>
            </a:r>
            <a:r>
              <a:rPr lang="it-IT" sz="3600" b="1" dirty="0" err="1" smtClean="0">
                <a:solidFill>
                  <a:srgbClr val="0070C0"/>
                </a:solidFill>
                <a:latin typeface="Calibri"/>
                <a:cs typeface="+mn-cs"/>
              </a:rPr>
              <a:t>hypoxemia</a:t>
            </a:r>
            <a:r>
              <a:rPr lang="it-IT" sz="3600" b="1" dirty="0" smtClean="0">
                <a:solidFill>
                  <a:srgbClr val="0070C0"/>
                </a:solidFill>
                <a:latin typeface="Calibri"/>
                <a:cs typeface="+mn-cs"/>
              </a:rPr>
              <a:t>; ARDS</a:t>
            </a:r>
            <a:endParaRPr lang="it-IT" sz="3600" b="1" dirty="0">
              <a:solidFill>
                <a:srgbClr val="0070C0"/>
              </a:solidFill>
              <a:latin typeface="Calibri"/>
              <a:cs typeface="+mn-cs"/>
            </a:endParaRPr>
          </a:p>
        </p:txBody>
      </p:sp>
    </p:spTree>
    <p:extLst>
      <p:ext uri="{BB962C8B-B14F-4D97-AF65-F5344CB8AC3E}">
        <p14:creationId xmlns:p14="http://schemas.microsoft.com/office/powerpoint/2010/main" xmlns="" val="367797514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4C29BC63-6DE7-C3A7-89BB-3FE6D8003F44}"/>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xmlns="" id="{0DD2A985-72E2-C5AF-23AD-DC19E20283BA}"/>
              </a:ext>
            </a:extLst>
          </p:cNvPr>
          <p:cNvSpPr txBox="1"/>
          <p:nvPr/>
        </p:nvSpPr>
        <p:spPr>
          <a:xfrm>
            <a:off x="-180528" y="404664"/>
            <a:ext cx="9001000" cy="646331"/>
          </a:xfrm>
          <a:prstGeom prst="rect">
            <a:avLst/>
          </a:prstGeom>
          <a:noFill/>
        </p:spPr>
        <p:txBody>
          <a:bodyPr wrap="square">
            <a:spAutoFit/>
          </a:bodyPr>
          <a:lstStyle/>
          <a:p>
            <a:pPr algn="ctr" defTabSz="457200" fontAlgn="auto">
              <a:spcBef>
                <a:spcPts val="0"/>
              </a:spcBef>
              <a:spcAft>
                <a:spcPts val="0"/>
              </a:spcAft>
            </a:pPr>
            <a:r>
              <a:rPr lang="it-IT" sz="3600" b="1" dirty="0" err="1" smtClean="0">
                <a:solidFill>
                  <a:srgbClr val="0070C0"/>
                </a:solidFill>
                <a:latin typeface="Calibri"/>
              </a:rPr>
              <a:t>Rapid-onset</a:t>
            </a:r>
            <a:r>
              <a:rPr lang="it-IT" sz="3600" b="1" dirty="0" smtClean="0">
                <a:solidFill>
                  <a:srgbClr val="0070C0"/>
                </a:solidFill>
                <a:latin typeface="Calibri"/>
              </a:rPr>
              <a:t> </a:t>
            </a:r>
            <a:r>
              <a:rPr lang="it-IT" sz="3600" b="1" dirty="0" err="1" smtClean="0">
                <a:solidFill>
                  <a:srgbClr val="0070C0"/>
                </a:solidFill>
                <a:latin typeface="Calibri"/>
              </a:rPr>
              <a:t>hypoxemia</a:t>
            </a:r>
            <a:r>
              <a:rPr lang="it-IT" sz="3600" b="1" dirty="0" smtClean="0">
                <a:solidFill>
                  <a:srgbClr val="0070C0"/>
                </a:solidFill>
                <a:latin typeface="Calibri"/>
              </a:rPr>
              <a:t>; Acute </a:t>
            </a:r>
            <a:r>
              <a:rPr lang="it-IT" sz="3600" b="1" dirty="0" err="1" smtClean="0">
                <a:solidFill>
                  <a:srgbClr val="0070C0"/>
                </a:solidFill>
                <a:latin typeface="Calibri"/>
              </a:rPr>
              <a:t>asthma</a:t>
            </a:r>
            <a:endParaRPr lang="it-IT" sz="3600" b="1" dirty="0">
              <a:solidFill>
                <a:srgbClr val="0070C0"/>
              </a:solidFill>
              <a:latin typeface="Calibri"/>
            </a:endParaRPr>
          </a:p>
        </p:txBody>
      </p:sp>
      <p:pic>
        <p:nvPicPr>
          <p:cNvPr id="1026" name="Picture 2" descr="E:\PULMOVISTA ASTHMA\TEXT\2ND VERSION\Fig. 1.jpg"/>
          <p:cNvPicPr>
            <a:picLocks noChangeAspect="1" noChangeArrowheads="1"/>
          </p:cNvPicPr>
          <p:nvPr/>
        </p:nvPicPr>
        <p:blipFill>
          <a:blip r:embed="rId3" cstate="print"/>
          <a:srcRect/>
          <a:stretch>
            <a:fillRect/>
          </a:stretch>
        </p:blipFill>
        <p:spPr bwMode="auto">
          <a:xfrm>
            <a:off x="683568" y="1512168"/>
            <a:ext cx="7760185" cy="4365104"/>
          </a:xfrm>
          <a:prstGeom prst="rect">
            <a:avLst/>
          </a:prstGeom>
          <a:noFill/>
        </p:spPr>
      </p:pic>
      <p:sp>
        <p:nvSpPr>
          <p:cNvPr id="10" name="Rettangolo 9"/>
          <p:cNvSpPr/>
          <p:nvPr/>
        </p:nvSpPr>
        <p:spPr>
          <a:xfrm>
            <a:off x="683568" y="3645024"/>
            <a:ext cx="7776864" cy="2232248"/>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xmlns="" val="3677975140"/>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
                                        </p:tgtEl>
                                      </p:cBhvr>
                                    </p:animEffect>
                                    <p:set>
                                      <p:cBhvr>
                                        <p:cTn id="7" dur="1" fill="hold">
                                          <p:stCondLst>
                                            <p:cond delay="19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4445AA98-C466-C4AD-5AE7-2DAA0EBAFB8F}"/>
            </a:ext>
          </a:extLst>
        </p:cNvPr>
        <p:cNvGrpSpPr/>
        <p:nvPr/>
      </p:nvGrpSpPr>
      <p:grpSpPr>
        <a:xfrm>
          <a:off x="0" y="0"/>
          <a:ext cx="0" cy="0"/>
          <a:chOff x="0" y="0"/>
          <a:chExt cx="0" cy="0"/>
        </a:xfrm>
      </p:grpSpPr>
      <p:pic>
        <p:nvPicPr>
          <p:cNvPr id="8" name="Immagine 7" descr="Immagine che contiene lastra dei raggi X&#10;&#10;Il contenuto generato dall'IA potrebbe non essere corretto.">
            <a:extLst>
              <a:ext uri="{FF2B5EF4-FFF2-40B4-BE49-F238E27FC236}">
                <a16:creationId xmlns:a16="http://schemas.microsoft.com/office/drawing/2014/main" xmlns="" id="{7015888B-FCFD-F730-29E6-F832E15E6904}"/>
              </a:ext>
            </a:extLst>
          </p:cNvPr>
          <p:cNvPicPr>
            <a:picLocks noChangeAspect="1"/>
          </p:cNvPicPr>
          <p:nvPr/>
        </p:nvPicPr>
        <p:blipFill>
          <a:blip r:embed="rId3" cstate="print"/>
          <a:srcRect l="52217"/>
          <a:stretch>
            <a:fillRect/>
          </a:stretch>
        </p:blipFill>
        <p:spPr>
          <a:xfrm>
            <a:off x="4721251" y="1172231"/>
            <a:ext cx="4320442" cy="3441474"/>
          </a:xfrm>
          <a:prstGeom prst="rect">
            <a:avLst/>
          </a:prstGeom>
        </p:spPr>
      </p:pic>
      <p:sp>
        <p:nvSpPr>
          <p:cNvPr id="3" name="CasellaDiTesto 2">
            <a:extLst>
              <a:ext uri="{FF2B5EF4-FFF2-40B4-BE49-F238E27FC236}">
                <a16:creationId xmlns:a16="http://schemas.microsoft.com/office/drawing/2014/main" xmlns="" id="{713CCC48-63DD-5F68-DA0E-79A963F9865A}"/>
              </a:ext>
            </a:extLst>
          </p:cNvPr>
          <p:cNvSpPr txBox="1"/>
          <p:nvPr/>
        </p:nvSpPr>
        <p:spPr>
          <a:xfrm>
            <a:off x="5288089" y="4833675"/>
            <a:ext cx="3172343" cy="523220"/>
          </a:xfrm>
          <a:prstGeom prst="rect">
            <a:avLst/>
          </a:prstGeom>
          <a:noFill/>
        </p:spPr>
        <p:txBody>
          <a:bodyPr wrap="none" rtlCol="0">
            <a:spAutoFit/>
          </a:bodyPr>
          <a:lstStyle/>
          <a:p>
            <a:pPr algn="ctr" defTabSz="457200" fontAlgn="auto">
              <a:spcBef>
                <a:spcPts val="0"/>
              </a:spcBef>
              <a:spcAft>
                <a:spcPts val="0"/>
              </a:spcAft>
            </a:pPr>
            <a:r>
              <a:rPr lang="it-IT" sz="2800" b="1" dirty="0">
                <a:solidFill>
                  <a:schemeClr val="tx1">
                    <a:lumMod val="65000"/>
                    <a:lumOff val="35000"/>
                  </a:schemeClr>
                </a:solidFill>
                <a:latin typeface="Calibri"/>
                <a:cs typeface="+mn-cs"/>
              </a:rPr>
              <a:t>Left </a:t>
            </a:r>
            <a:r>
              <a:rPr lang="it-IT" sz="2800" b="1" dirty="0" err="1">
                <a:solidFill>
                  <a:schemeClr val="tx1">
                    <a:lumMod val="65000"/>
                    <a:lumOff val="35000"/>
                  </a:schemeClr>
                </a:solidFill>
                <a:latin typeface="Calibri"/>
                <a:cs typeface="+mn-cs"/>
              </a:rPr>
              <a:t>pleural</a:t>
            </a:r>
            <a:r>
              <a:rPr lang="it-IT" sz="2800" b="1" dirty="0">
                <a:solidFill>
                  <a:schemeClr val="tx1">
                    <a:lumMod val="65000"/>
                    <a:lumOff val="35000"/>
                  </a:schemeClr>
                </a:solidFill>
                <a:latin typeface="Calibri"/>
                <a:cs typeface="+mn-cs"/>
              </a:rPr>
              <a:t> </a:t>
            </a:r>
            <a:r>
              <a:rPr lang="it-IT" sz="2800" b="1" dirty="0" err="1">
                <a:solidFill>
                  <a:schemeClr val="tx1">
                    <a:lumMod val="65000"/>
                    <a:lumOff val="35000"/>
                  </a:schemeClr>
                </a:solidFill>
                <a:latin typeface="Calibri"/>
                <a:cs typeface="+mn-cs"/>
              </a:rPr>
              <a:t>effusion</a:t>
            </a:r>
            <a:endParaRPr lang="it-IT" sz="2800" b="1" dirty="0">
              <a:solidFill>
                <a:schemeClr val="tx1">
                  <a:lumMod val="65000"/>
                  <a:lumOff val="35000"/>
                </a:schemeClr>
              </a:solidFill>
              <a:latin typeface="Calibri"/>
              <a:cs typeface="+mn-cs"/>
            </a:endParaRPr>
          </a:p>
        </p:txBody>
      </p:sp>
      <p:pic>
        <p:nvPicPr>
          <p:cNvPr id="4" name="Immagine 3" descr="Immagine che contiene lastra dei raggi X&#10;&#10;Il contenuto generato dall'IA potrebbe non essere corretto.">
            <a:extLst>
              <a:ext uri="{FF2B5EF4-FFF2-40B4-BE49-F238E27FC236}">
                <a16:creationId xmlns:a16="http://schemas.microsoft.com/office/drawing/2014/main" xmlns="" id="{760E6E0E-E381-8192-27CA-C9F194B99E68}"/>
              </a:ext>
            </a:extLst>
          </p:cNvPr>
          <p:cNvPicPr>
            <a:picLocks noChangeAspect="1"/>
          </p:cNvPicPr>
          <p:nvPr/>
        </p:nvPicPr>
        <p:blipFill>
          <a:blip r:embed="rId3" cstate="print"/>
          <a:srcRect r="52216"/>
          <a:stretch>
            <a:fillRect/>
          </a:stretch>
        </p:blipFill>
        <p:spPr>
          <a:xfrm>
            <a:off x="164850" y="1172231"/>
            <a:ext cx="4320442" cy="3441474"/>
          </a:xfrm>
          <a:prstGeom prst="rect">
            <a:avLst/>
          </a:prstGeom>
        </p:spPr>
      </p:pic>
      <p:sp>
        <p:nvSpPr>
          <p:cNvPr id="6" name="CasellaDiTesto 5">
            <a:extLst>
              <a:ext uri="{FF2B5EF4-FFF2-40B4-BE49-F238E27FC236}">
                <a16:creationId xmlns:a16="http://schemas.microsoft.com/office/drawing/2014/main" xmlns="" id="{0DD2A985-72E2-C5AF-23AD-DC19E20283BA}"/>
              </a:ext>
            </a:extLst>
          </p:cNvPr>
          <p:cNvSpPr txBox="1"/>
          <p:nvPr/>
        </p:nvSpPr>
        <p:spPr>
          <a:xfrm>
            <a:off x="35496" y="188640"/>
            <a:ext cx="9001000" cy="646331"/>
          </a:xfrm>
          <a:prstGeom prst="rect">
            <a:avLst/>
          </a:prstGeom>
          <a:noFill/>
        </p:spPr>
        <p:txBody>
          <a:bodyPr wrap="square">
            <a:spAutoFit/>
          </a:bodyPr>
          <a:lstStyle/>
          <a:p>
            <a:pPr algn="ctr" defTabSz="457200" fontAlgn="auto">
              <a:spcBef>
                <a:spcPts val="0"/>
              </a:spcBef>
              <a:spcAft>
                <a:spcPts val="0"/>
              </a:spcAft>
            </a:pPr>
            <a:r>
              <a:rPr lang="it-IT" sz="3600" b="1" dirty="0" smtClean="0">
                <a:solidFill>
                  <a:srgbClr val="0070C0"/>
                </a:solidFill>
                <a:latin typeface="Calibri"/>
                <a:cs typeface="+mn-cs"/>
              </a:rPr>
              <a:t>Progressive </a:t>
            </a:r>
            <a:r>
              <a:rPr lang="it-IT" sz="3600" b="1" dirty="0" err="1" smtClean="0">
                <a:solidFill>
                  <a:srgbClr val="0070C0"/>
                </a:solidFill>
                <a:latin typeface="Calibri"/>
                <a:cs typeface="+mn-cs"/>
              </a:rPr>
              <a:t>hypoxemia</a:t>
            </a:r>
            <a:endParaRPr lang="it-IT" sz="3600" b="1" dirty="0">
              <a:solidFill>
                <a:srgbClr val="0070C0"/>
              </a:solidFill>
              <a:latin typeface="Calibri"/>
              <a:cs typeface="+mn-cs"/>
            </a:endParaRPr>
          </a:p>
        </p:txBody>
      </p:sp>
    </p:spTree>
    <p:extLst>
      <p:ext uri="{BB962C8B-B14F-4D97-AF65-F5344CB8AC3E}">
        <p14:creationId xmlns:p14="http://schemas.microsoft.com/office/powerpoint/2010/main" xmlns="" val="59259373"/>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2000"/>
                                        <p:tgtEl>
                                          <p:spTgt spid="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p:txBody>
          <a:bodyPr>
            <a:noAutofit/>
          </a:bodyPr>
          <a:lstStyle/>
          <a:p>
            <a:r>
              <a:rPr lang="en-US" sz="2800" dirty="0" smtClean="0">
                <a:solidFill>
                  <a:schemeClr val="tx1">
                    <a:lumMod val="65000"/>
                    <a:lumOff val="35000"/>
                  </a:schemeClr>
                </a:solidFill>
              </a:rPr>
              <a:t>In-phase (pixel 1) and out-of-phase (pixel 2) impedance changes in a representative patient suffering from left-sided pleural effusion</a:t>
            </a:r>
            <a:endParaRPr lang="it-IT" sz="2800" dirty="0">
              <a:solidFill>
                <a:schemeClr val="tx1">
                  <a:lumMod val="65000"/>
                  <a:lumOff val="35000"/>
                </a:schemeClr>
              </a:solidFill>
            </a:endParaRPr>
          </a:p>
        </p:txBody>
      </p:sp>
      <p:pic>
        <p:nvPicPr>
          <p:cNvPr id="1026" name="Picture 2" descr="C:\Users\vianello\Documents\PDF Architect\Images\Snapshots\BrJA2018 pleural IIII okkd Page 02 Snapshot 01.png"/>
          <p:cNvPicPr>
            <a:picLocks noChangeAspect="1" noChangeArrowheads="1"/>
          </p:cNvPicPr>
          <p:nvPr/>
        </p:nvPicPr>
        <p:blipFill>
          <a:blip r:embed="rId2" cstate="print"/>
          <a:srcRect/>
          <a:stretch>
            <a:fillRect/>
          </a:stretch>
        </p:blipFill>
        <p:spPr bwMode="auto">
          <a:xfrm>
            <a:off x="147547" y="1938338"/>
            <a:ext cx="8634549" cy="3794918"/>
          </a:xfrm>
          <a:prstGeom prst="rect">
            <a:avLst/>
          </a:prstGeom>
          <a:noFill/>
        </p:spPr>
      </p:pic>
      <p:sp>
        <p:nvSpPr>
          <p:cNvPr id="5" name="CasellaDiTesto 4">
            <a:extLst>
              <a:ext uri="{FF2B5EF4-FFF2-40B4-BE49-F238E27FC236}">
                <a16:creationId xmlns:a16="http://schemas.microsoft.com/office/drawing/2014/main" xmlns="" id="{562CB15C-C272-4032-993C-E0806DAC70BA}"/>
              </a:ext>
            </a:extLst>
          </p:cNvPr>
          <p:cNvSpPr txBox="1"/>
          <p:nvPr/>
        </p:nvSpPr>
        <p:spPr>
          <a:xfrm>
            <a:off x="4860032" y="5949280"/>
            <a:ext cx="3897349"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smtClean="0">
                <a:solidFill>
                  <a:schemeClr val="tx1">
                    <a:lumMod val="65000"/>
                    <a:lumOff val="35000"/>
                  </a:schemeClr>
                </a:solidFill>
                <a:latin typeface="+mj-lt"/>
              </a:rPr>
              <a:t>Becker T,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a:solidFill>
                  <a:schemeClr val="tx1">
                    <a:lumMod val="65000"/>
                    <a:lumOff val="35000"/>
                  </a:schemeClr>
                </a:solidFill>
                <a:latin typeface="+mj-lt"/>
              </a:rPr>
              <a:t>. </a:t>
            </a:r>
            <a:r>
              <a:rPr lang="en-US" sz="1400" i="1" dirty="0" smtClean="0">
                <a:solidFill>
                  <a:schemeClr val="tx1">
                    <a:lumMod val="65000"/>
                    <a:lumOff val="35000"/>
                  </a:schemeClr>
                </a:solidFill>
                <a:latin typeface="+mj-lt"/>
              </a:rPr>
              <a:t>British Journal of </a:t>
            </a:r>
            <a:r>
              <a:rPr lang="en-US" sz="1400" i="1" dirty="0" err="1" smtClean="0">
                <a:solidFill>
                  <a:schemeClr val="tx1">
                    <a:lumMod val="65000"/>
                    <a:lumOff val="35000"/>
                  </a:schemeClr>
                </a:solidFill>
                <a:latin typeface="+mj-lt"/>
              </a:rPr>
              <a:t>Anaesthesia</a:t>
            </a:r>
            <a:r>
              <a:rPr lang="en-US" sz="1400" dirty="0" smtClean="0">
                <a:solidFill>
                  <a:schemeClr val="tx1">
                    <a:lumMod val="65000"/>
                    <a:lumOff val="35000"/>
                  </a:schemeClr>
                </a:solidFill>
                <a:latin typeface="+mj-lt"/>
              </a:rPr>
              <a:t>, 2</a:t>
            </a:r>
            <a:r>
              <a:rPr lang="it-IT" sz="1400" dirty="0" smtClean="0">
                <a:solidFill>
                  <a:schemeClr val="tx1">
                    <a:lumMod val="65000"/>
                    <a:lumOff val="35000"/>
                  </a:schemeClr>
                </a:solidFill>
                <a:latin typeface="+mj-lt"/>
              </a:rPr>
              <a:t>018</a:t>
            </a:r>
            <a:endParaRPr lang="it-IT" sz="1400" dirty="0">
              <a:solidFill>
                <a:schemeClr val="tx1">
                  <a:lumMod val="65000"/>
                  <a:lumOff val="35000"/>
                </a:schemeClr>
              </a:solidFill>
              <a:latin typeface="+mj-lt"/>
            </a:endParaRPr>
          </a:p>
        </p:txBody>
      </p:sp>
    </p:spTree>
  </p:cSld>
  <p:clrMapOvr>
    <a:masterClrMapping/>
  </p:clrMapOvr>
  <p:transition>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23BDA19F-6D8C-F4C8-A20F-366DCAE4A464}"/>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E3C49946-AE50-4CC7-FCD7-D9A2BEE8F818}"/>
              </a:ext>
            </a:extLst>
          </p:cNvPr>
          <p:cNvSpPr>
            <a:spLocks noGrp="1"/>
          </p:cNvSpPr>
          <p:nvPr>
            <p:ph idx="1"/>
          </p:nvPr>
        </p:nvSpPr>
        <p:spPr>
          <a:xfrm>
            <a:off x="4585047" y="4753709"/>
            <a:ext cx="4527341" cy="544913"/>
          </a:xfrm>
        </p:spPr>
        <p:txBody>
          <a:bodyPr>
            <a:normAutofit fontScale="70000" lnSpcReduction="20000"/>
          </a:bodyPr>
          <a:lstStyle/>
          <a:p>
            <a:pPr marL="0" indent="0" algn="ctr">
              <a:buNone/>
            </a:pPr>
            <a:r>
              <a:rPr lang="it-IT" sz="2400" b="1" dirty="0" err="1" smtClean="0">
                <a:solidFill>
                  <a:schemeClr val="tx1">
                    <a:lumMod val="75000"/>
                    <a:lumOff val="25000"/>
                  </a:schemeClr>
                </a:solidFill>
              </a:rPr>
              <a:t>Pleural</a:t>
            </a:r>
            <a:r>
              <a:rPr lang="it-IT" sz="2400" b="1" dirty="0" smtClean="0">
                <a:solidFill>
                  <a:schemeClr val="tx1">
                    <a:lumMod val="75000"/>
                    <a:lumOff val="25000"/>
                  </a:schemeClr>
                </a:solidFill>
              </a:rPr>
              <a:t> </a:t>
            </a:r>
            <a:r>
              <a:rPr lang="it-IT" sz="2400" b="1" dirty="0" err="1" smtClean="0">
                <a:solidFill>
                  <a:schemeClr val="tx1">
                    <a:lumMod val="75000"/>
                    <a:lumOff val="25000"/>
                  </a:schemeClr>
                </a:solidFill>
              </a:rPr>
              <a:t>effusion</a:t>
            </a:r>
            <a:r>
              <a:rPr lang="it-IT" sz="2400" b="1" dirty="0" smtClean="0">
                <a:solidFill>
                  <a:schemeClr val="tx1">
                    <a:lumMod val="75000"/>
                    <a:lumOff val="25000"/>
                  </a:schemeClr>
                </a:solidFill>
              </a:rPr>
              <a:t>; </a:t>
            </a:r>
            <a:r>
              <a:rPr lang="it-IT" sz="2400" b="1" dirty="0" err="1" smtClean="0">
                <a:solidFill>
                  <a:schemeClr val="tx1">
                    <a:lumMod val="75000"/>
                    <a:lumOff val="25000"/>
                  </a:schemeClr>
                </a:solidFill>
              </a:rPr>
              <a:t>dorsal</a:t>
            </a:r>
            <a:r>
              <a:rPr lang="it-IT" sz="2400" b="1" dirty="0" smtClean="0">
                <a:solidFill>
                  <a:schemeClr val="tx1">
                    <a:lumMod val="75000"/>
                    <a:lumOff val="25000"/>
                  </a:schemeClr>
                </a:solidFill>
              </a:rPr>
              <a:t> </a:t>
            </a:r>
            <a:r>
              <a:rPr lang="it-IT" sz="2400" b="1" dirty="0" err="1">
                <a:solidFill>
                  <a:schemeClr val="tx1">
                    <a:lumMod val="75000"/>
                    <a:lumOff val="25000"/>
                  </a:schemeClr>
                </a:solidFill>
              </a:rPr>
              <a:t>pulmonary</a:t>
            </a:r>
            <a:r>
              <a:rPr lang="it-IT" sz="2400" b="1" dirty="0">
                <a:solidFill>
                  <a:schemeClr val="tx1">
                    <a:lumMod val="75000"/>
                    <a:lumOff val="25000"/>
                  </a:schemeClr>
                </a:solidFill>
              </a:rPr>
              <a:t> </a:t>
            </a:r>
            <a:r>
              <a:rPr lang="it-IT" sz="2400" b="1" dirty="0" err="1">
                <a:solidFill>
                  <a:schemeClr val="tx1">
                    <a:lumMod val="75000"/>
                    <a:lumOff val="25000"/>
                  </a:schemeClr>
                </a:solidFill>
              </a:rPr>
              <a:t>atelectasis</a:t>
            </a:r>
            <a:endParaRPr lang="it-IT" sz="2400" b="1" dirty="0">
              <a:solidFill>
                <a:schemeClr val="tx1">
                  <a:lumMod val="75000"/>
                  <a:lumOff val="25000"/>
                </a:schemeClr>
              </a:solidFill>
            </a:endParaRPr>
          </a:p>
          <a:p>
            <a:endParaRPr lang="it-IT" dirty="0"/>
          </a:p>
        </p:txBody>
      </p:sp>
      <p:pic>
        <p:nvPicPr>
          <p:cNvPr id="2" name="Immagine 1" descr="Immagine che contiene schermata&#10;&#10;Il contenuto generato dall'IA potrebbe non essere corretto.">
            <a:extLst>
              <a:ext uri="{FF2B5EF4-FFF2-40B4-BE49-F238E27FC236}">
                <a16:creationId xmlns:a16="http://schemas.microsoft.com/office/drawing/2014/main" xmlns="" id="{6E6A7FB6-223C-8D88-4F40-36091C1F493F}"/>
              </a:ext>
            </a:extLst>
          </p:cNvPr>
          <p:cNvPicPr>
            <a:picLocks noChangeAspect="1"/>
          </p:cNvPicPr>
          <p:nvPr/>
        </p:nvPicPr>
        <p:blipFill>
          <a:blip r:embed="rId3" cstate="print"/>
          <a:stretch>
            <a:fillRect/>
          </a:stretch>
        </p:blipFill>
        <p:spPr>
          <a:xfrm>
            <a:off x="0" y="1117141"/>
            <a:ext cx="9144000" cy="3482672"/>
          </a:xfrm>
          <a:prstGeom prst="rect">
            <a:avLst/>
          </a:prstGeom>
        </p:spPr>
      </p:pic>
      <p:sp>
        <p:nvSpPr>
          <p:cNvPr id="4" name="Rettangolo 3"/>
          <p:cNvSpPr/>
          <p:nvPr/>
        </p:nvSpPr>
        <p:spPr>
          <a:xfrm>
            <a:off x="4585047" y="1117141"/>
            <a:ext cx="4527341" cy="3482672"/>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it-IT">
              <a:solidFill>
                <a:prstClr val="white"/>
              </a:solidFill>
              <a:latin typeface="Calibri"/>
            </a:endParaRPr>
          </a:p>
        </p:txBody>
      </p:sp>
      <p:cxnSp>
        <p:nvCxnSpPr>
          <p:cNvPr id="6" name="Connettore 2 5"/>
          <p:cNvCxnSpPr/>
          <p:nvPr/>
        </p:nvCxnSpPr>
        <p:spPr>
          <a:xfrm flipH="1" flipV="1">
            <a:off x="3419872" y="3933056"/>
            <a:ext cx="576064" cy="432048"/>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9" name="Connettore 2 8"/>
          <p:cNvCxnSpPr/>
          <p:nvPr/>
        </p:nvCxnSpPr>
        <p:spPr>
          <a:xfrm flipH="1">
            <a:off x="3275856" y="1556792"/>
            <a:ext cx="567680" cy="36004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cxnSp>
        <p:nvCxnSpPr>
          <p:cNvPr id="11" name="Connettore 2 10"/>
          <p:cNvCxnSpPr/>
          <p:nvPr/>
        </p:nvCxnSpPr>
        <p:spPr>
          <a:xfrm>
            <a:off x="1187624" y="1484784"/>
            <a:ext cx="648072" cy="36004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13" name="CasellaDiTesto 12">
            <a:extLst>
              <a:ext uri="{FF2B5EF4-FFF2-40B4-BE49-F238E27FC236}">
                <a16:creationId xmlns:a16="http://schemas.microsoft.com/office/drawing/2014/main" xmlns="" id="{0DD2A985-72E2-C5AF-23AD-DC19E20283BA}"/>
              </a:ext>
            </a:extLst>
          </p:cNvPr>
          <p:cNvSpPr txBox="1"/>
          <p:nvPr/>
        </p:nvSpPr>
        <p:spPr>
          <a:xfrm>
            <a:off x="-180528" y="404664"/>
            <a:ext cx="9001000" cy="646331"/>
          </a:xfrm>
          <a:prstGeom prst="rect">
            <a:avLst/>
          </a:prstGeom>
          <a:noFill/>
        </p:spPr>
        <p:txBody>
          <a:bodyPr wrap="square">
            <a:spAutoFit/>
          </a:bodyPr>
          <a:lstStyle/>
          <a:p>
            <a:pPr algn="ctr" defTabSz="457200" fontAlgn="auto">
              <a:spcBef>
                <a:spcPts val="0"/>
              </a:spcBef>
              <a:spcAft>
                <a:spcPts val="0"/>
              </a:spcAft>
            </a:pPr>
            <a:r>
              <a:rPr lang="it-IT" sz="3600" b="1" dirty="0" smtClean="0">
                <a:solidFill>
                  <a:srgbClr val="0070C0"/>
                </a:solidFill>
                <a:latin typeface="Calibri"/>
                <a:cs typeface="+mn-cs"/>
              </a:rPr>
              <a:t>Progressive </a:t>
            </a:r>
            <a:r>
              <a:rPr lang="it-IT" sz="3600" b="1" dirty="0" err="1" smtClean="0">
                <a:solidFill>
                  <a:srgbClr val="0070C0"/>
                </a:solidFill>
                <a:latin typeface="Calibri"/>
                <a:cs typeface="+mn-cs"/>
              </a:rPr>
              <a:t>hypoxemia</a:t>
            </a:r>
            <a:r>
              <a:rPr lang="it-IT" sz="3600" b="1" dirty="0" smtClean="0">
                <a:solidFill>
                  <a:srgbClr val="0070C0"/>
                </a:solidFill>
                <a:latin typeface="Calibri"/>
                <a:cs typeface="+mn-cs"/>
              </a:rPr>
              <a:t> </a:t>
            </a:r>
            <a:r>
              <a:rPr lang="it-IT" sz="3600" b="1" dirty="0" err="1" smtClean="0">
                <a:solidFill>
                  <a:srgbClr val="0070C0"/>
                </a:solidFill>
                <a:latin typeface="Calibri"/>
                <a:cs typeface="+mn-cs"/>
              </a:rPr>
              <a:t>during</a:t>
            </a:r>
            <a:r>
              <a:rPr lang="it-IT" sz="3600" b="1" dirty="0" smtClean="0">
                <a:solidFill>
                  <a:srgbClr val="0070C0"/>
                </a:solidFill>
                <a:latin typeface="Calibri"/>
                <a:cs typeface="+mn-cs"/>
              </a:rPr>
              <a:t> NIV</a:t>
            </a:r>
            <a:endParaRPr lang="it-IT" sz="3600" b="1" dirty="0">
              <a:solidFill>
                <a:srgbClr val="0070C0"/>
              </a:solidFill>
              <a:latin typeface="Calibri"/>
              <a:cs typeface="+mn-cs"/>
            </a:endParaRPr>
          </a:p>
        </p:txBody>
      </p:sp>
    </p:spTree>
    <p:extLst>
      <p:ext uri="{BB962C8B-B14F-4D97-AF65-F5344CB8AC3E}">
        <p14:creationId xmlns:p14="http://schemas.microsoft.com/office/powerpoint/2010/main" xmlns="" val="4293758081"/>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EF58D6F0-D0C5-834F-66E9-9D988C136CAB}"/>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4BB06A52-93E4-55A1-7763-251C0AFACF1A}"/>
              </a:ext>
            </a:extLst>
          </p:cNvPr>
          <p:cNvSpPr>
            <a:spLocks noGrp="1"/>
          </p:cNvSpPr>
          <p:nvPr>
            <p:ph idx="1"/>
          </p:nvPr>
        </p:nvSpPr>
        <p:spPr>
          <a:xfrm>
            <a:off x="4659682" y="4780154"/>
            <a:ext cx="4722687" cy="674149"/>
          </a:xfrm>
        </p:spPr>
        <p:txBody>
          <a:bodyPr>
            <a:noAutofit/>
          </a:bodyPr>
          <a:lstStyle/>
          <a:p>
            <a:pPr marL="0" indent="0">
              <a:buNone/>
            </a:pPr>
            <a:r>
              <a:rPr lang="it-IT" sz="2400" b="1" dirty="0" err="1">
                <a:solidFill>
                  <a:schemeClr val="tx1">
                    <a:lumMod val="65000"/>
                    <a:lumOff val="35000"/>
                  </a:schemeClr>
                </a:solidFill>
              </a:rPr>
              <a:t>Bilateral</a:t>
            </a:r>
            <a:r>
              <a:rPr lang="it-IT" sz="2400" b="1" dirty="0">
                <a:solidFill>
                  <a:schemeClr val="tx1">
                    <a:lumMod val="65000"/>
                    <a:lumOff val="35000"/>
                  </a:schemeClr>
                </a:solidFill>
              </a:rPr>
              <a:t> </a:t>
            </a:r>
            <a:r>
              <a:rPr lang="it-IT" sz="2400" b="1" dirty="0" err="1">
                <a:solidFill>
                  <a:schemeClr val="tx1">
                    <a:lumMod val="65000"/>
                    <a:lumOff val="35000"/>
                  </a:schemeClr>
                </a:solidFill>
              </a:rPr>
              <a:t>pulmonary</a:t>
            </a:r>
            <a:r>
              <a:rPr lang="it-IT" sz="2400" b="1" dirty="0">
                <a:solidFill>
                  <a:schemeClr val="tx1">
                    <a:lumMod val="65000"/>
                    <a:lumOff val="35000"/>
                  </a:schemeClr>
                </a:solidFill>
              </a:rPr>
              <a:t> </a:t>
            </a:r>
            <a:r>
              <a:rPr lang="it-IT" sz="2400" b="1" dirty="0" err="1">
                <a:solidFill>
                  <a:schemeClr val="tx1">
                    <a:lumMod val="65000"/>
                    <a:lumOff val="35000"/>
                  </a:schemeClr>
                </a:solidFill>
              </a:rPr>
              <a:t>infiltrates</a:t>
            </a:r>
            <a:r>
              <a:rPr lang="it-IT" sz="2400" b="1" dirty="0">
                <a:solidFill>
                  <a:schemeClr val="tx1">
                    <a:lumMod val="65000"/>
                    <a:lumOff val="35000"/>
                  </a:schemeClr>
                </a:solidFill>
              </a:rPr>
              <a:t> + </a:t>
            </a:r>
            <a:r>
              <a:rPr lang="it-IT" sz="2400" b="1" dirty="0" err="1">
                <a:solidFill>
                  <a:schemeClr val="tx1">
                    <a:lumMod val="65000"/>
                    <a:lumOff val="35000"/>
                  </a:schemeClr>
                </a:solidFill>
              </a:rPr>
              <a:t>bilateral</a:t>
            </a:r>
            <a:r>
              <a:rPr lang="it-IT" sz="2400" b="1" dirty="0">
                <a:solidFill>
                  <a:schemeClr val="tx1">
                    <a:lumMod val="65000"/>
                    <a:lumOff val="35000"/>
                  </a:schemeClr>
                </a:solidFill>
              </a:rPr>
              <a:t> </a:t>
            </a:r>
            <a:r>
              <a:rPr lang="it-IT" sz="2400" b="1" dirty="0" err="1">
                <a:solidFill>
                  <a:schemeClr val="tx1">
                    <a:lumMod val="65000"/>
                    <a:lumOff val="35000"/>
                  </a:schemeClr>
                </a:solidFill>
              </a:rPr>
              <a:t>pleural</a:t>
            </a:r>
            <a:r>
              <a:rPr lang="it-IT" sz="2400" b="1" dirty="0">
                <a:solidFill>
                  <a:schemeClr val="tx1">
                    <a:lumMod val="65000"/>
                    <a:lumOff val="35000"/>
                  </a:schemeClr>
                </a:solidFill>
              </a:rPr>
              <a:t> </a:t>
            </a:r>
            <a:r>
              <a:rPr lang="it-IT" sz="2400" b="1" dirty="0" err="1">
                <a:solidFill>
                  <a:schemeClr val="tx1">
                    <a:lumMod val="65000"/>
                    <a:lumOff val="35000"/>
                  </a:schemeClr>
                </a:solidFill>
              </a:rPr>
              <a:t>effusions</a:t>
            </a:r>
            <a:r>
              <a:rPr lang="it-IT" sz="2400" b="1" dirty="0">
                <a:solidFill>
                  <a:schemeClr val="tx1">
                    <a:lumMod val="65000"/>
                    <a:lumOff val="35000"/>
                  </a:schemeClr>
                </a:solidFill>
              </a:rPr>
              <a:t> + PNX </a:t>
            </a:r>
          </a:p>
        </p:txBody>
      </p:sp>
      <p:pic>
        <p:nvPicPr>
          <p:cNvPr id="2" name="Immagine 1" descr="Immagine che contiene Imaging medicale, radiologia, schermata, lastra dei raggi X&#10;&#10;Il contenuto generato dall'IA potrebbe non essere corretto.">
            <a:extLst>
              <a:ext uri="{FF2B5EF4-FFF2-40B4-BE49-F238E27FC236}">
                <a16:creationId xmlns:a16="http://schemas.microsoft.com/office/drawing/2014/main" xmlns="" id="{C00773D5-6B14-A141-AE0B-6E191C260D0A}"/>
              </a:ext>
            </a:extLst>
          </p:cNvPr>
          <p:cNvPicPr>
            <a:picLocks noChangeAspect="1"/>
          </p:cNvPicPr>
          <p:nvPr/>
        </p:nvPicPr>
        <p:blipFill>
          <a:blip r:embed="rId3" cstate="print"/>
          <a:stretch>
            <a:fillRect/>
          </a:stretch>
        </p:blipFill>
        <p:spPr>
          <a:xfrm>
            <a:off x="132862" y="1118188"/>
            <a:ext cx="8878277" cy="3409995"/>
          </a:xfrm>
          <a:prstGeom prst="rect">
            <a:avLst/>
          </a:prstGeom>
        </p:spPr>
      </p:pic>
      <p:sp>
        <p:nvSpPr>
          <p:cNvPr id="4" name="Rettangolo 3"/>
          <p:cNvSpPr/>
          <p:nvPr/>
        </p:nvSpPr>
        <p:spPr>
          <a:xfrm>
            <a:off x="4659682" y="1099125"/>
            <a:ext cx="4351456" cy="3409995"/>
          </a:xfrm>
          <a:prstGeom prst="rect">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it-IT">
              <a:solidFill>
                <a:prstClr val="white"/>
              </a:solidFill>
              <a:latin typeface="Calibri"/>
            </a:endParaRPr>
          </a:p>
        </p:txBody>
      </p:sp>
      <p:cxnSp>
        <p:nvCxnSpPr>
          <p:cNvPr id="5" name="Connettore 2 4"/>
          <p:cNvCxnSpPr/>
          <p:nvPr/>
        </p:nvCxnSpPr>
        <p:spPr>
          <a:xfrm flipH="1">
            <a:off x="3356248" y="1340768"/>
            <a:ext cx="567680" cy="360040"/>
          </a:xfrm>
          <a:prstGeom prst="straightConnector1">
            <a:avLst/>
          </a:prstGeom>
          <a:ln>
            <a:solidFill>
              <a:srgbClr val="FFC000"/>
            </a:solidFill>
            <a:tailEnd type="arrow"/>
          </a:ln>
        </p:spPr>
        <p:style>
          <a:lnRef idx="2">
            <a:schemeClr val="accent1"/>
          </a:lnRef>
          <a:fillRef idx="0">
            <a:schemeClr val="accent1"/>
          </a:fillRef>
          <a:effectRef idx="1">
            <a:schemeClr val="accent1"/>
          </a:effectRef>
          <a:fontRef idx="minor">
            <a:schemeClr val="tx1"/>
          </a:fontRef>
        </p:style>
      </p:cxnSp>
      <p:sp>
        <p:nvSpPr>
          <p:cNvPr id="6" name="CasellaDiTesto 5">
            <a:extLst>
              <a:ext uri="{FF2B5EF4-FFF2-40B4-BE49-F238E27FC236}">
                <a16:creationId xmlns:a16="http://schemas.microsoft.com/office/drawing/2014/main" xmlns="" id="{0DD2A985-72E2-C5AF-23AD-DC19E20283BA}"/>
              </a:ext>
            </a:extLst>
          </p:cNvPr>
          <p:cNvSpPr txBox="1"/>
          <p:nvPr/>
        </p:nvSpPr>
        <p:spPr>
          <a:xfrm>
            <a:off x="-36512" y="260648"/>
            <a:ext cx="9001000" cy="646331"/>
          </a:xfrm>
          <a:prstGeom prst="rect">
            <a:avLst/>
          </a:prstGeom>
          <a:noFill/>
        </p:spPr>
        <p:txBody>
          <a:bodyPr wrap="square">
            <a:spAutoFit/>
          </a:bodyPr>
          <a:lstStyle/>
          <a:p>
            <a:pPr algn="ctr" defTabSz="457200" fontAlgn="auto">
              <a:spcBef>
                <a:spcPts val="0"/>
              </a:spcBef>
              <a:spcAft>
                <a:spcPts val="0"/>
              </a:spcAft>
            </a:pPr>
            <a:r>
              <a:rPr lang="it-IT" sz="3600" b="1" dirty="0" err="1" smtClean="0">
                <a:solidFill>
                  <a:srgbClr val="0070C0"/>
                </a:solidFill>
                <a:latin typeface="Calibri"/>
                <a:cs typeface="+mn-cs"/>
              </a:rPr>
              <a:t>Multifactoral</a:t>
            </a:r>
            <a:r>
              <a:rPr lang="it-IT" sz="3600" b="1" dirty="0" smtClean="0">
                <a:solidFill>
                  <a:srgbClr val="0070C0"/>
                </a:solidFill>
                <a:latin typeface="Calibri"/>
                <a:cs typeface="+mn-cs"/>
              </a:rPr>
              <a:t> </a:t>
            </a:r>
            <a:r>
              <a:rPr lang="it-IT" sz="3600" b="1" dirty="0" err="1" smtClean="0">
                <a:solidFill>
                  <a:srgbClr val="0070C0"/>
                </a:solidFill>
                <a:latin typeface="Calibri"/>
                <a:cs typeface="+mn-cs"/>
              </a:rPr>
              <a:t>hypoxemia</a:t>
            </a:r>
            <a:endParaRPr lang="it-IT" sz="3600" b="1" dirty="0">
              <a:solidFill>
                <a:srgbClr val="0070C0"/>
              </a:solidFill>
              <a:latin typeface="Calibri"/>
              <a:cs typeface="+mn-cs"/>
            </a:endParaRPr>
          </a:p>
        </p:txBody>
      </p:sp>
    </p:spTree>
    <p:extLst>
      <p:ext uri="{BB962C8B-B14F-4D97-AF65-F5344CB8AC3E}">
        <p14:creationId xmlns:p14="http://schemas.microsoft.com/office/powerpoint/2010/main" xmlns="" val="1086923414"/>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4"/>
                                        </p:tgtEl>
                                      </p:cBhvr>
                                    </p:animEffect>
                                    <p:set>
                                      <p:cBhvr>
                                        <p:cTn id="7" dur="1" fill="hold">
                                          <p:stCondLst>
                                            <p:cond delay="1999"/>
                                          </p:stCondLst>
                                        </p:cTn>
                                        <p:tgtEl>
                                          <p:spTgt spid="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0" y="116632"/>
            <a:ext cx="9144000" cy="1143000"/>
          </a:xfrm>
        </p:spPr>
        <p:txBody>
          <a:bodyPr>
            <a:noAutofit/>
          </a:bodyPr>
          <a:lstStyle/>
          <a:p>
            <a:r>
              <a:rPr lang="it-IT" sz="3600" b="1" dirty="0" smtClean="0">
                <a:solidFill>
                  <a:srgbClr val="0070C0"/>
                </a:solidFill>
              </a:rPr>
              <a:t>CT, </a:t>
            </a:r>
            <a:r>
              <a:rPr lang="it-IT" sz="3600" b="1" dirty="0" err="1" smtClean="0">
                <a:solidFill>
                  <a:srgbClr val="0070C0"/>
                </a:solidFill>
              </a:rPr>
              <a:t>ventilation</a:t>
            </a:r>
            <a:r>
              <a:rPr lang="it-IT" sz="3600" b="1" dirty="0" smtClean="0">
                <a:solidFill>
                  <a:srgbClr val="0070C0"/>
                </a:solidFill>
              </a:rPr>
              <a:t> </a:t>
            </a:r>
            <a:r>
              <a:rPr lang="it-IT" sz="3600" b="1" dirty="0" err="1" smtClean="0">
                <a:solidFill>
                  <a:srgbClr val="0070C0"/>
                </a:solidFill>
              </a:rPr>
              <a:t>map</a:t>
            </a:r>
            <a:r>
              <a:rPr lang="it-IT" sz="3600" b="1" dirty="0" smtClean="0">
                <a:solidFill>
                  <a:srgbClr val="0070C0"/>
                </a:solidFill>
              </a:rPr>
              <a:t> and </a:t>
            </a:r>
            <a:r>
              <a:rPr lang="it-IT" sz="3600" b="1" dirty="0" err="1" smtClean="0">
                <a:solidFill>
                  <a:srgbClr val="0070C0"/>
                </a:solidFill>
              </a:rPr>
              <a:t>aeration</a:t>
            </a:r>
            <a:r>
              <a:rPr lang="it-IT" sz="3600" b="1" dirty="0" smtClean="0">
                <a:solidFill>
                  <a:srgbClr val="0070C0"/>
                </a:solidFill>
              </a:rPr>
              <a:t> </a:t>
            </a:r>
            <a:r>
              <a:rPr lang="it-IT" sz="3600" b="1" dirty="0" err="1" smtClean="0">
                <a:solidFill>
                  <a:srgbClr val="0070C0"/>
                </a:solidFill>
              </a:rPr>
              <a:t>change</a:t>
            </a:r>
            <a:r>
              <a:rPr lang="it-IT" sz="3600" b="1" dirty="0" smtClean="0">
                <a:solidFill>
                  <a:srgbClr val="0070C0"/>
                </a:solidFill>
              </a:rPr>
              <a:t> </a:t>
            </a:r>
            <a:r>
              <a:rPr lang="it-IT" sz="3600" b="1" dirty="0" err="1" smtClean="0">
                <a:solidFill>
                  <a:srgbClr val="0070C0"/>
                </a:solidFill>
              </a:rPr>
              <a:t>map</a:t>
            </a:r>
            <a:endParaRPr lang="it-IT" sz="3600" b="1" dirty="0">
              <a:solidFill>
                <a:srgbClr val="0070C0"/>
              </a:solidFill>
            </a:endParaRPr>
          </a:p>
        </p:txBody>
      </p:sp>
      <p:pic>
        <p:nvPicPr>
          <p:cNvPr id="2050" name="Picture 2" descr="C:\Users\vianello\Documents\PDF Architect\Images\Snapshots\PNX sperimental 2009 I ok Page 02 Snapshot 01.png"/>
          <p:cNvPicPr>
            <a:picLocks noChangeAspect="1" noChangeArrowheads="1"/>
          </p:cNvPicPr>
          <p:nvPr/>
        </p:nvPicPr>
        <p:blipFill>
          <a:blip r:embed="rId2" cstate="print"/>
          <a:srcRect/>
          <a:stretch>
            <a:fillRect/>
          </a:stretch>
        </p:blipFill>
        <p:spPr bwMode="auto">
          <a:xfrm>
            <a:off x="1259632" y="1351393"/>
            <a:ext cx="6572529" cy="4309855"/>
          </a:xfrm>
          <a:prstGeom prst="rect">
            <a:avLst/>
          </a:prstGeom>
          <a:noFill/>
        </p:spPr>
      </p:pic>
      <p:sp>
        <p:nvSpPr>
          <p:cNvPr id="5" name="CasellaDiTesto 4">
            <a:extLst>
              <a:ext uri="{FF2B5EF4-FFF2-40B4-BE49-F238E27FC236}">
                <a16:creationId xmlns:a16="http://schemas.microsoft.com/office/drawing/2014/main" xmlns="" id="{562CB15C-C272-4032-993C-E0806DAC70BA}"/>
              </a:ext>
            </a:extLst>
          </p:cNvPr>
          <p:cNvSpPr txBox="1"/>
          <p:nvPr/>
        </p:nvSpPr>
        <p:spPr>
          <a:xfrm>
            <a:off x="5970525" y="5877272"/>
            <a:ext cx="2849947"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smtClean="0">
                <a:solidFill>
                  <a:schemeClr val="tx1">
                    <a:lumMod val="65000"/>
                    <a:lumOff val="35000"/>
                  </a:schemeClr>
                </a:solidFill>
                <a:latin typeface="+mj-lt"/>
              </a:rPr>
              <a:t>Costa  ELV,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smtClean="0">
                <a:solidFill>
                  <a:schemeClr val="tx1">
                    <a:lumMod val="65000"/>
                    <a:lumOff val="35000"/>
                  </a:schemeClr>
                </a:solidFill>
                <a:latin typeface="+mj-lt"/>
              </a:rPr>
              <a:t>. </a:t>
            </a:r>
            <a:r>
              <a:rPr lang="it-IT" sz="1400" i="1" dirty="0" err="1" smtClean="0">
                <a:solidFill>
                  <a:schemeClr val="tx1">
                    <a:lumMod val="65000"/>
                    <a:lumOff val="35000"/>
                  </a:schemeClr>
                </a:solidFill>
                <a:latin typeface="+mj-lt"/>
              </a:rPr>
              <a:t>Crit</a:t>
            </a:r>
            <a:r>
              <a:rPr lang="it-IT" sz="1400" i="1" dirty="0" smtClean="0">
                <a:solidFill>
                  <a:schemeClr val="tx1">
                    <a:lumMod val="65000"/>
                    <a:lumOff val="35000"/>
                  </a:schemeClr>
                </a:solidFill>
                <a:latin typeface="+mj-lt"/>
              </a:rPr>
              <a:t> Care </a:t>
            </a:r>
            <a:r>
              <a:rPr lang="it-IT" sz="1400" i="1" dirty="0" err="1" smtClean="0">
                <a:solidFill>
                  <a:schemeClr val="tx1">
                    <a:lumMod val="65000"/>
                    <a:lumOff val="35000"/>
                  </a:schemeClr>
                </a:solidFill>
                <a:latin typeface="+mj-lt"/>
              </a:rPr>
              <a:t>Med</a:t>
            </a:r>
            <a:r>
              <a:rPr lang="en-US" sz="1400" dirty="0" smtClean="0">
                <a:solidFill>
                  <a:schemeClr val="tx1">
                    <a:lumMod val="65000"/>
                    <a:lumOff val="35000"/>
                  </a:schemeClr>
                </a:solidFill>
                <a:latin typeface="+mj-lt"/>
              </a:rPr>
              <a:t>, 2</a:t>
            </a:r>
            <a:r>
              <a:rPr lang="it-IT" sz="1400" dirty="0" smtClean="0">
                <a:solidFill>
                  <a:schemeClr val="tx1">
                    <a:lumMod val="65000"/>
                    <a:lumOff val="35000"/>
                  </a:schemeClr>
                </a:solidFill>
                <a:latin typeface="+mj-lt"/>
              </a:rPr>
              <a:t>008</a:t>
            </a:r>
            <a:endParaRPr lang="it-IT" sz="1400" dirty="0">
              <a:solidFill>
                <a:schemeClr val="tx1">
                  <a:lumMod val="65000"/>
                  <a:lumOff val="35000"/>
                </a:schemeClr>
              </a:solidFill>
              <a:latin typeface="+mj-lt"/>
            </a:endParaRPr>
          </a:p>
        </p:txBody>
      </p:sp>
    </p:spTree>
  </p:cSld>
  <p:clrMapOvr>
    <a:masterClrMapping/>
  </p:clrMapOvr>
  <p:transition>
    <p:fade thruBlk="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xmlns="" id="{02BAE36E-7D98-BC36-1D95-023F0B8FF1BB}"/>
              </a:ext>
            </a:extLst>
          </p:cNvPr>
          <p:cNvSpPr txBox="1">
            <a:spLocks/>
          </p:cNvSpPr>
          <p:nvPr/>
        </p:nvSpPr>
        <p:spPr>
          <a:xfrm>
            <a:off x="-96082" y="425402"/>
            <a:ext cx="9420610"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pPr>
            <a:r>
              <a:rPr lang="it-IT" sz="4000" b="1" dirty="0" err="1" smtClean="0">
                <a:solidFill>
                  <a:srgbClr val="0070C0"/>
                </a:solidFill>
                <a:cs typeface="Teko"/>
              </a:rPr>
              <a:t>Monitoring</a:t>
            </a:r>
            <a:r>
              <a:rPr lang="it-IT" sz="4000" b="1" dirty="0" smtClean="0">
                <a:solidFill>
                  <a:srgbClr val="0070C0"/>
                </a:solidFill>
                <a:cs typeface="Teko"/>
              </a:rPr>
              <a:t> </a:t>
            </a:r>
            <a:r>
              <a:rPr lang="it-IT" sz="4000" b="1" dirty="0" err="1" smtClean="0">
                <a:solidFill>
                  <a:srgbClr val="0070C0"/>
                </a:solidFill>
                <a:cs typeface="Teko"/>
              </a:rPr>
              <a:t>supportive</a:t>
            </a:r>
            <a:r>
              <a:rPr lang="it-IT" sz="4000" b="1" dirty="0" smtClean="0">
                <a:solidFill>
                  <a:srgbClr val="0070C0"/>
                </a:solidFill>
                <a:cs typeface="Teko"/>
              </a:rPr>
              <a:t> treatment </a:t>
            </a:r>
            <a:r>
              <a:rPr lang="it-IT" sz="4000" b="1" dirty="0" err="1" smtClean="0">
                <a:solidFill>
                  <a:srgbClr val="0070C0"/>
                </a:solidFill>
                <a:cs typeface="Teko"/>
              </a:rPr>
              <a:t>with</a:t>
            </a:r>
            <a:r>
              <a:rPr lang="it-IT" sz="4000" b="1" dirty="0" smtClean="0">
                <a:solidFill>
                  <a:srgbClr val="0070C0"/>
                </a:solidFill>
                <a:cs typeface="Teko"/>
              </a:rPr>
              <a:t> EIT</a:t>
            </a:r>
            <a:endParaRPr lang="it-IT" sz="4000" b="1" dirty="0">
              <a:solidFill>
                <a:srgbClr val="0070C0"/>
              </a:solidFill>
              <a:cs typeface="Teko"/>
            </a:endParaRPr>
          </a:p>
          <a:p>
            <a:pPr marL="0" indent="0" fontAlgn="auto">
              <a:spcBef>
                <a:spcPts val="0"/>
              </a:spcBef>
              <a:spcAft>
                <a:spcPts val="0"/>
              </a:spcAft>
              <a:buNone/>
              <a:defRPr/>
            </a:pPr>
            <a:endParaRPr lang="it-IT" sz="3600" b="1" i="1" dirty="0">
              <a:solidFill>
                <a:srgbClr val="F26D18"/>
              </a:solidFill>
              <a:latin typeface="Futura Medium" panose="020B0800000000000000" pitchFamily="34" charset="0"/>
              <a:cs typeface="Teko"/>
            </a:endParaRPr>
          </a:p>
        </p:txBody>
      </p:sp>
      <p:sp>
        <p:nvSpPr>
          <p:cNvPr id="7" name="Segnaposto contenuto 6">
            <a:extLst>
              <a:ext uri="{FF2B5EF4-FFF2-40B4-BE49-F238E27FC236}">
                <a16:creationId xmlns:a16="http://schemas.microsoft.com/office/drawing/2014/main" xmlns="" id="{8A5276D0-B22F-69FF-E217-916C3CFC68BB}"/>
              </a:ext>
            </a:extLst>
          </p:cNvPr>
          <p:cNvSpPr>
            <a:spLocks noGrp="1"/>
          </p:cNvSpPr>
          <p:nvPr>
            <p:ph idx="1"/>
          </p:nvPr>
        </p:nvSpPr>
        <p:spPr>
          <a:xfrm>
            <a:off x="54414" y="1456262"/>
            <a:ext cx="9427791" cy="3960462"/>
          </a:xfrm>
        </p:spPr>
        <p:txBody>
          <a:bodyPr>
            <a:normAutofit/>
          </a:bodyPr>
          <a:lstStyle/>
          <a:p>
            <a:endParaRPr lang="it-IT" sz="2000" dirty="0"/>
          </a:p>
          <a:p>
            <a:pPr>
              <a:lnSpc>
                <a:spcPct val="200000"/>
              </a:lnSpc>
              <a:buFont typeface="Courier New" panose="02070309020205020404" pitchFamily="49" charset="0"/>
              <a:buChar char="o"/>
            </a:pPr>
            <a:r>
              <a:rPr lang="it-IT" sz="2600" b="1" dirty="0" err="1" smtClean="0">
                <a:solidFill>
                  <a:schemeClr val="tx1">
                    <a:lumMod val="65000"/>
                    <a:lumOff val="35000"/>
                  </a:schemeClr>
                </a:solidFill>
                <a:latin typeface="+mj-lt"/>
              </a:rPr>
              <a:t>Assessment</a:t>
            </a:r>
            <a:r>
              <a:rPr lang="it-IT" sz="2600" b="1" dirty="0" smtClean="0">
                <a:solidFill>
                  <a:schemeClr val="tx1">
                    <a:lumMod val="65000"/>
                    <a:lumOff val="35000"/>
                  </a:schemeClr>
                </a:solidFill>
                <a:latin typeface="+mj-lt"/>
              </a:rPr>
              <a:t> </a:t>
            </a:r>
            <a:r>
              <a:rPr lang="it-IT" sz="2600" b="1" dirty="0" err="1" smtClean="0">
                <a:solidFill>
                  <a:schemeClr val="tx1">
                    <a:lumMod val="65000"/>
                    <a:lumOff val="35000"/>
                  </a:schemeClr>
                </a:solidFill>
                <a:latin typeface="+mj-lt"/>
              </a:rPr>
              <a:t>of</a:t>
            </a:r>
            <a:r>
              <a:rPr lang="it-IT" sz="2600" b="1" dirty="0" smtClean="0">
                <a:solidFill>
                  <a:schemeClr val="tx1">
                    <a:lumMod val="65000"/>
                    <a:lumOff val="35000"/>
                  </a:schemeClr>
                </a:solidFill>
                <a:latin typeface="+mj-lt"/>
              </a:rPr>
              <a:t> Prone </a:t>
            </a:r>
            <a:r>
              <a:rPr lang="it-IT" sz="2600" b="1" dirty="0" err="1" smtClean="0">
                <a:solidFill>
                  <a:schemeClr val="tx1">
                    <a:lumMod val="65000"/>
                    <a:lumOff val="35000"/>
                  </a:schemeClr>
                </a:solidFill>
                <a:latin typeface="+mj-lt"/>
              </a:rPr>
              <a:t>Positioning</a:t>
            </a:r>
            <a:endParaRPr lang="it-IT" sz="2600" b="1" dirty="0" smtClean="0">
              <a:solidFill>
                <a:schemeClr val="tx1">
                  <a:lumMod val="65000"/>
                  <a:lumOff val="35000"/>
                </a:schemeClr>
              </a:solidFill>
              <a:latin typeface="+mj-lt"/>
            </a:endParaRPr>
          </a:p>
          <a:p>
            <a:pPr>
              <a:lnSpc>
                <a:spcPct val="200000"/>
              </a:lnSpc>
              <a:buFont typeface="Courier New" panose="02070309020205020404" pitchFamily="49" charset="0"/>
              <a:buChar char="o"/>
            </a:pPr>
            <a:r>
              <a:rPr lang="it-IT" sz="2600" b="1" dirty="0" err="1" smtClean="0">
                <a:solidFill>
                  <a:schemeClr val="tx1">
                    <a:lumMod val="65000"/>
                    <a:lumOff val="35000"/>
                  </a:schemeClr>
                </a:solidFill>
                <a:latin typeface="+mj-lt"/>
              </a:rPr>
              <a:t>Application</a:t>
            </a:r>
            <a:r>
              <a:rPr lang="it-IT" sz="2600" b="1" dirty="0" smtClean="0">
                <a:solidFill>
                  <a:schemeClr val="tx1">
                    <a:lumMod val="65000"/>
                    <a:lumOff val="35000"/>
                  </a:schemeClr>
                </a:solidFill>
                <a:latin typeface="+mj-lt"/>
              </a:rPr>
              <a:t> </a:t>
            </a:r>
            <a:r>
              <a:rPr lang="it-IT" sz="2600" b="1" dirty="0" err="1">
                <a:solidFill>
                  <a:schemeClr val="tx1">
                    <a:lumMod val="65000"/>
                    <a:lumOff val="35000"/>
                  </a:schemeClr>
                </a:solidFill>
                <a:latin typeface="+mj-lt"/>
              </a:rPr>
              <a:t>of</a:t>
            </a:r>
            <a:r>
              <a:rPr lang="it-IT" sz="2600" b="1" dirty="0">
                <a:solidFill>
                  <a:schemeClr val="tx1">
                    <a:lumMod val="65000"/>
                    <a:lumOff val="35000"/>
                  </a:schemeClr>
                </a:solidFill>
                <a:latin typeface="+mj-lt"/>
              </a:rPr>
              <a:t> High Flow </a:t>
            </a:r>
            <a:r>
              <a:rPr lang="it-IT" sz="2600" b="1" dirty="0" err="1">
                <a:solidFill>
                  <a:schemeClr val="tx1">
                    <a:lumMod val="65000"/>
                    <a:lumOff val="35000"/>
                  </a:schemeClr>
                </a:solidFill>
                <a:latin typeface="+mj-lt"/>
              </a:rPr>
              <a:t>Nasal</a:t>
            </a:r>
            <a:r>
              <a:rPr lang="it-IT" sz="2600" b="1" dirty="0">
                <a:solidFill>
                  <a:schemeClr val="tx1">
                    <a:lumMod val="65000"/>
                    <a:lumOff val="35000"/>
                  </a:schemeClr>
                </a:solidFill>
                <a:latin typeface="+mj-lt"/>
              </a:rPr>
              <a:t> Cannula</a:t>
            </a:r>
          </a:p>
          <a:p>
            <a:pPr>
              <a:lnSpc>
                <a:spcPct val="200000"/>
              </a:lnSpc>
              <a:buFont typeface="Courier New" panose="02070309020205020404" pitchFamily="49" charset="0"/>
              <a:buChar char="o"/>
            </a:pPr>
            <a:r>
              <a:rPr lang="it-IT" sz="2600" b="1" dirty="0" err="1" smtClean="0">
                <a:solidFill>
                  <a:schemeClr val="tx1">
                    <a:lumMod val="65000"/>
                    <a:lumOff val="35000"/>
                  </a:schemeClr>
                </a:solidFill>
                <a:latin typeface="+mj-lt"/>
              </a:rPr>
              <a:t>Non-Invasive</a:t>
            </a:r>
            <a:r>
              <a:rPr lang="it-IT" sz="2600" b="1" dirty="0" smtClean="0">
                <a:solidFill>
                  <a:schemeClr val="tx1">
                    <a:lumMod val="65000"/>
                    <a:lumOff val="35000"/>
                  </a:schemeClr>
                </a:solidFill>
                <a:latin typeface="+mj-lt"/>
              </a:rPr>
              <a:t> </a:t>
            </a:r>
            <a:r>
              <a:rPr lang="it-IT" sz="2600" b="1" dirty="0" err="1">
                <a:solidFill>
                  <a:schemeClr val="tx1">
                    <a:lumMod val="65000"/>
                    <a:lumOff val="35000"/>
                  </a:schemeClr>
                </a:solidFill>
                <a:latin typeface="+mj-lt"/>
              </a:rPr>
              <a:t>V</a:t>
            </a:r>
            <a:r>
              <a:rPr lang="it-IT" sz="2600" b="1" dirty="0" err="1" smtClean="0">
                <a:solidFill>
                  <a:schemeClr val="tx1">
                    <a:lumMod val="65000"/>
                    <a:lumOff val="35000"/>
                  </a:schemeClr>
                </a:solidFill>
                <a:latin typeface="+mj-lt"/>
              </a:rPr>
              <a:t>entilation</a:t>
            </a:r>
            <a:r>
              <a:rPr lang="it-IT" sz="2600" b="1" dirty="0">
                <a:solidFill>
                  <a:schemeClr val="tx1">
                    <a:lumMod val="65000"/>
                    <a:lumOff val="35000"/>
                  </a:schemeClr>
                </a:solidFill>
                <a:latin typeface="+mj-lt"/>
              </a:rPr>
              <a:t>: </a:t>
            </a:r>
            <a:r>
              <a:rPr lang="it-IT" sz="2600" b="1" dirty="0" smtClean="0">
                <a:solidFill>
                  <a:schemeClr val="tx1">
                    <a:lumMod val="65000"/>
                    <a:lumOff val="35000"/>
                  </a:schemeClr>
                </a:solidFill>
                <a:latin typeface="+mj-lt"/>
              </a:rPr>
              <a:t>PEEP </a:t>
            </a:r>
            <a:r>
              <a:rPr lang="it-IT" sz="2600" b="1" dirty="0" err="1" smtClean="0">
                <a:solidFill>
                  <a:schemeClr val="tx1">
                    <a:lumMod val="65000"/>
                    <a:lumOff val="35000"/>
                  </a:schemeClr>
                </a:solidFill>
                <a:latin typeface="+mj-lt"/>
              </a:rPr>
              <a:t>titration</a:t>
            </a:r>
            <a:r>
              <a:rPr lang="it-IT" sz="2600" b="1" dirty="0" smtClean="0">
                <a:solidFill>
                  <a:schemeClr val="tx1">
                    <a:lumMod val="65000"/>
                    <a:lumOff val="35000"/>
                  </a:schemeClr>
                </a:solidFill>
                <a:latin typeface="+mj-lt"/>
              </a:rPr>
              <a:t>, </a:t>
            </a:r>
            <a:r>
              <a:rPr lang="it-IT" sz="2600" b="1" dirty="0" err="1" smtClean="0">
                <a:solidFill>
                  <a:schemeClr val="tx1">
                    <a:lumMod val="65000"/>
                    <a:lumOff val="35000"/>
                  </a:schemeClr>
                </a:solidFill>
                <a:latin typeface="+mj-lt"/>
              </a:rPr>
              <a:t>complications</a:t>
            </a:r>
            <a:endParaRPr lang="it-IT" sz="2600" b="1" dirty="0">
              <a:solidFill>
                <a:schemeClr val="tx1">
                  <a:lumMod val="65000"/>
                  <a:lumOff val="35000"/>
                </a:schemeClr>
              </a:solidFill>
              <a:latin typeface="+mj-lt"/>
            </a:endParaRPr>
          </a:p>
          <a:p>
            <a:pPr>
              <a:lnSpc>
                <a:spcPct val="200000"/>
              </a:lnSpc>
              <a:buFont typeface="Courier New" panose="02070309020205020404" pitchFamily="49" charset="0"/>
              <a:buChar char="o"/>
            </a:pPr>
            <a:r>
              <a:rPr lang="it-IT" sz="2600" b="1" dirty="0" err="1">
                <a:solidFill>
                  <a:schemeClr val="tx1">
                    <a:lumMod val="65000"/>
                    <a:lumOff val="35000"/>
                  </a:schemeClr>
                </a:solidFill>
                <a:latin typeface="+mj-lt"/>
              </a:rPr>
              <a:t>Bronchoscopy</a:t>
            </a:r>
            <a:r>
              <a:rPr lang="it-IT" sz="2600" b="1" dirty="0">
                <a:solidFill>
                  <a:schemeClr val="tx1">
                    <a:lumMod val="65000"/>
                    <a:lumOff val="35000"/>
                  </a:schemeClr>
                </a:solidFill>
                <a:latin typeface="+mj-lt"/>
              </a:rPr>
              <a:t> in the </a:t>
            </a:r>
            <a:r>
              <a:rPr lang="it-IT" sz="2600" b="1" dirty="0" err="1">
                <a:solidFill>
                  <a:schemeClr val="tx1">
                    <a:lumMod val="65000"/>
                    <a:lumOff val="35000"/>
                  </a:schemeClr>
                </a:solidFill>
                <a:latin typeface="+mj-lt"/>
              </a:rPr>
              <a:t>critically</a:t>
            </a:r>
            <a:r>
              <a:rPr lang="it-IT" sz="2600" b="1" dirty="0">
                <a:solidFill>
                  <a:schemeClr val="tx1">
                    <a:lumMod val="65000"/>
                    <a:lumOff val="35000"/>
                  </a:schemeClr>
                </a:solidFill>
                <a:latin typeface="+mj-lt"/>
              </a:rPr>
              <a:t> </a:t>
            </a:r>
            <a:r>
              <a:rPr lang="it-IT" sz="2600" b="1" dirty="0" err="1">
                <a:solidFill>
                  <a:schemeClr val="tx1">
                    <a:lumMod val="65000"/>
                    <a:lumOff val="35000"/>
                  </a:schemeClr>
                </a:solidFill>
                <a:latin typeface="+mj-lt"/>
              </a:rPr>
              <a:t>ill</a:t>
            </a:r>
            <a:r>
              <a:rPr lang="it-IT" sz="2600" b="1" dirty="0">
                <a:solidFill>
                  <a:schemeClr val="tx1">
                    <a:lumMod val="65000"/>
                    <a:lumOff val="35000"/>
                  </a:schemeClr>
                </a:solidFill>
                <a:latin typeface="+mj-lt"/>
              </a:rPr>
              <a:t> </a:t>
            </a:r>
            <a:r>
              <a:rPr lang="it-IT" sz="2600" b="1" dirty="0" err="1">
                <a:solidFill>
                  <a:schemeClr val="tx1">
                    <a:lumMod val="65000"/>
                    <a:lumOff val="35000"/>
                  </a:schemeClr>
                </a:solidFill>
                <a:latin typeface="+mj-lt"/>
              </a:rPr>
              <a:t>patient</a:t>
            </a:r>
            <a:endParaRPr lang="it-IT" sz="2600" b="1" dirty="0">
              <a:solidFill>
                <a:schemeClr val="tx1">
                  <a:lumMod val="65000"/>
                  <a:lumOff val="35000"/>
                </a:schemeClr>
              </a:solidFill>
              <a:latin typeface="+mj-lt"/>
            </a:endParaRPr>
          </a:p>
          <a:p>
            <a:pPr>
              <a:lnSpc>
                <a:spcPct val="200000"/>
              </a:lnSpc>
              <a:buFont typeface="Courier New" panose="02070309020205020404" pitchFamily="49" charset="0"/>
              <a:buChar char="o"/>
            </a:pPr>
            <a:endParaRPr lang="it-IT" sz="2200" b="1" dirty="0">
              <a:latin typeface="+mj-lt"/>
            </a:endParaRPr>
          </a:p>
          <a:p>
            <a:pPr>
              <a:lnSpc>
                <a:spcPct val="200000"/>
              </a:lnSpc>
              <a:buFont typeface="Courier New" panose="02070309020205020404" pitchFamily="49" charset="0"/>
              <a:buChar char="o"/>
            </a:pPr>
            <a:endParaRPr lang="it-IT" sz="2200" b="1" dirty="0">
              <a:latin typeface="+mj-lt"/>
            </a:endParaRPr>
          </a:p>
          <a:p>
            <a:pPr marL="0" indent="0">
              <a:lnSpc>
                <a:spcPct val="200000"/>
              </a:lnSpc>
              <a:buNone/>
            </a:pPr>
            <a:endParaRPr lang="it-IT" sz="2200" b="1" baseline="-25000" dirty="0">
              <a:latin typeface="+mj-lt"/>
            </a:endParaRPr>
          </a:p>
          <a:p>
            <a:endParaRPr lang="it-IT" dirty="0"/>
          </a:p>
        </p:txBody>
      </p:sp>
    </p:spTree>
    <p:extLst>
      <p:ext uri="{BB962C8B-B14F-4D97-AF65-F5344CB8AC3E}">
        <p14:creationId xmlns:p14="http://schemas.microsoft.com/office/powerpoint/2010/main" xmlns="" val="4257957969"/>
      </p:ext>
    </p:extLst>
  </p:cSld>
  <p:clrMapOvr>
    <a:masterClrMapping/>
  </p:clrMapOvr>
  <p:transition spd="med">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BC38F756-1E27-05A4-60C8-E34741EBD97C}"/>
            </a:ext>
          </a:extLst>
        </p:cNvPr>
        <p:cNvGrpSpPr/>
        <p:nvPr/>
      </p:nvGrpSpPr>
      <p:grpSpPr>
        <a:xfrm>
          <a:off x="0" y="0"/>
          <a:ext cx="0" cy="0"/>
          <a:chOff x="0" y="0"/>
          <a:chExt cx="0" cy="0"/>
        </a:xfrm>
      </p:grpSpPr>
      <p:sp>
        <p:nvSpPr>
          <p:cNvPr id="4" name="Segnaposto contenuto 3">
            <a:extLst>
              <a:ext uri="{FF2B5EF4-FFF2-40B4-BE49-F238E27FC236}">
                <a16:creationId xmlns:a16="http://schemas.microsoft.com/office/drawing/2014/main" xmlns="" id="{DD2B8FDA-E849-2B60-FBE7-B671C4ED2877}"/>
              </a:ext>
            </a:extLst>
          </p:cNvPr>
          <p:cNvSpPr txBox="1">
            <a:spLocks noGrp="1"/>
          </p:cNvSpPr>
          <p:nvPr>
            <p:ph idx="1"/>
          </p:nvPr>
        </p:nvSpPr>
        <p:spPr>
          <a:xfrm>
            <a:off x="3439866" y="1340768"/>
            <a:ext cx="5524622" cy="1163395"/>
          </a:xfrm>
          <a:prstGeom prst="rect">
            <a:avLst/>
          </a:prstGeom>
          <a:noFill/>
        </p:spPr>
        <p:txBody>
          <a:bodyPr wrap="square">
            <a:spAutoFit/>
          </a:bodyPr>
          <a:lstStyle/>
          <a:p>
            <a:pPr marL="0" indent="0" algn="ctr">
              <a:buNone/>
            </a:pPr>
            <a:r>
              <a:rPr lang="it-IT" sz="3600" b="1" dirty="0" err="1">
                <a:solidFill>
                  <a:srgbClr val="0070C0"/>
                </a:solidFill>
                <a:latin typeface="+mj-lt"/>
                <a:cs typeface="Arial" panose="020B0604020202020204" pitchFamily="34" charset="0"/>
              </a:rPr>
              <a:t>Awake</a:t>
            </a:r>
            <a:r>
              <a:rPr lang="it-IT" sz="3600" b="1" dirty="0">
                <a:solidFill>
                  <a:srgbClr val="0070C0"/>
                </a:solidFill>
                <a:latin typeface="+mj-lt"/>
                <a:cs typeface="Arial" panose="020B0604020202020204" pitchFamily="34" charset="0"/>
              </a:rPr>
              <a:t> Prone Positioning</a:t>
            </a:r>
          </a:p>
          <a:p>
            <a:pPr marL="0" indent="0" algn="ctr">
              <a:buNone/>
            </a:pPr>
            <a:endParaRPr lang="it-IT" sz="2800" dirty="0">
              <a:latin typeface="Arial" panose="020B0604020202020204" pitchFamily="34" charset="0"/>
              <a:cs typeface="Arial" panose="020B0604020202020204" pitchFamily="34" charset="0"/>
            </a:endParaRPr>
          </a:p>
        </p:txBody>
      </p:sp>
      <p:pic>
        <p:nvPicPr>
          <p:cNvPr id="7" name="Immagine 6">
            <a:extLst>
              <a:ext uri="{FF2B5EF4-FFF2-40B4-BE49-F238E27FC236}">
                <a16:creationId xmlns:a16="http://schemas.microsoft.com/office/drawing/2014/main" xmlns="" id="{C3EE2066-9C61-B5EA-6691-74E6FD0FBA75}"/>
              </a:ext>
            </a:extLst>
          </p:cNvPr>
          <p:cNvPicPr>
            <a:picLocks noChangeAspect="1"/>
          </p:cNvPicPr>
          <p:nvPr/>
        </p:nvPicPr>
        <p:blipFill>
          <a:blip r:embed="rId3" cstate="print"/>
          <a:stretch>
            <a:fillRect/>
          </a:stretch>
        </p:blipFill>
        <p:spPr>
          <a:xfrm>
            <a:off x="0" y="2580087"/>
            <a:ext cx="9144000" cy="2424879"/>
          </a:xfrm>
          <a:prstGeom prst="rect">
            <a:avLst/>
          </a:prstGeom>
        </p:spPr>
      </p:pic>
      <p:pic>
        <p:nvPicPr>
          <p:cNvPr id="3" name="Immagine 2">
            <a:extLst>
              <a:ext uri="{FF2B5EF4-FFF2-40B4-BE49-F238E27FC236}">
                <a16:creationId xmlns:a16="http://schemas.microsoft.com/office/drawing/2014/main" xmlns="" id="{F8864EE9-7133-49FE-A5E7-FBD7B8916A85}"/>
              </a:ext>
            </a:extLst>
          </p:cNvPr>
          <p:cNvPicPr>
            <a:picLocks noChangeAspect="1"/>
          </p:cNvPicPr>
          <p:nvPr/>
        </p:nvPicPr>
        <p:blipFill>
          <a:blip r:embed="rId4" cstate="print"/>
          <a:stretch>
            <a:fillRect/>
          </a:stretch>
        </p:blipFill>
        <p:spPr>
          <a:xfrm>
            <a:off x="110945" y="991474"/>
            <a:ext cx="3215171" cy="1521156"/>
          </a:xfrm>
          <a:prstGeom prst="rect">
            <a:avLst/>
          </a:prstGeom>
        </p:spPr>
      </p:pic>
      <p:sp>
        <p:nvSpPr>
          <p:cNvPr id="5" name="CasellaDiTesto 4">
            <a:extLst>
              <a:ext uri="{FF2B5EF4-FFF2-40B4-BE49-F238E27FC236}">
                <a16:creationId xmlns:a16="http://schemas.microsoft.com/office/drawing/2014/main" xmlns="" id="{ADE53930-B088-4A64-8C47-99E270CAACD8}"/>
              </a:ext>
            </a:extLst>
          </p:cNvPr>
          <p:cNvSpPr txBox="1"/>
          <p:nvPr/>
        </p:nvSpPr>
        <p:spPr>
          <a:xfrm>
            <a:off x="6093437" y="5857527"/>
            <a:ext cx="2557495"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smtClean="0">
                <a:solidFill>
                  <a:schemeClr val="tx1">
                    <a:lumMod val="65000"/>
                    <a:lumOff val="35000"/>
                  </a:schemeClr>
                </a:solidFill>
                <a:latin typeface="+mj-lt"/>
              </a:rPr>
              <a:t>Vianello A,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a:solidFill>
                  <a:schemeClr val="tx1">
                    <a:lumMod val="65000"/>
                    <a:lumOff val="35000"/>
                  </a:schemeClr>
                </a:solidFill>
                <a:latin typeface="+mj-lt"/>
              </a:rPr>
              <a:t>. </a:t>
            </a:r>
            <a:r>
              <a:rPr lang="it-IT" sz="1400" i="1" dirty="0" smtClean="0">
                <a:solidFill>
                  <a:schemeClr val="tx1">
                    <a:lumMod val="65000"/>
                    <a:lumOff val="35000"/>
                  </a:schemeClr>
                </a:solidFill>
                <a:latin typeface="+mj-lt"/>
              </a:rPr>
              <a:t>J </a:t>
            </a:r>
            <a:r>
              <a:rPr lang="it-IT" sz="1400" i="1" dirty="0" err="1" smtClean="0">
                <a:solidFill>
                  <a:schemeClr val="tx1">
                    <a:lumMod val="65000"/>
                    <a:lumOff val="35000"/>
                  </a:schemeClr>
                </a:solidFill>
                <a:latin typeface="+mj-lt"/>
              </a:rPr>
              <a:t>Clin</a:t>
            </a:r>
            <a:r>
              <a:rPr lang="it-IT" sz="1400" i="1" dirty="0" smtClean="0">
                <a:solidFill>
                  <a:schemeClr val="tx1">
                    <a:lumMod val="65000"/>
                    <a:lumOff val="35000"/>
                  </a:schemeClr>
                </a:solidFill>
                <a:latin typeface="+mj-lt"/>
              </a:rPr>
              <a:t> </a:t>
            </a:r>
            <a:r>
              <a:rPr lang="it-IT" sz="1400" i="1" dirty="0" err="1" smtClean="0">
                <a:solidFill>
                  <a:schemeClr val="tx1">
                    <a:lumMod val="65000"/>
                    <a:lumOff val="35000"/>
                  </a:schemeClr>
                </a:solidFill>
                <a:latin typeface="+mj-lt"/>
              </a:rPr>
              <a:t>Med</a:t>
            </a:r>
            <a:r>
              <a:rPr lang="it-IT" sz="1400" i="1" dirty="0" smtClean="0">
                <a:solidFill>
                  <a:schemeClr val="tx1">
                    <a:lumMod val="65000"/>
                    <a:lumOff val="35000"/>
                  </a:schemeClr>
                </a:solidFill>
                <a:latin typeface="+mj-lt"/>
              </a:rPr>
              <a:t> </a:t>
            </a:r>
            <a:r>
              <a:rPr lang="it-IT" sz="1400" dirty="0" smtClean="0">
                <a:solidFill>
                  <a:schemeClr val="tx1">
                    <a:lumMod val="65000"/>
                    <a:lumOff val="35000"/>
                  </a:schemeClr>
                </a:solidFill>
                <a:latin typeface="+mj-lt"/>
              </a:rPr>
              <a:t>2022</a:t>
            </a:r>
            <a:endParaRPr lang="it-IT" sz="1400" dirty="0">
              <a:solidFill>
                <a:schemeClr val="tx1">
                  <a:lumMod val="65000"/>
                  <a:lumOff val="35000"/>
                </a:schemeClr>
              </a:solidFill>
              <a:latin typeface="+mj-lt"/>
            </a:endParaRPr>
          </a:p>
        </p:txBody>
      </p:sp>
    </p:spTree>
    <p:extLst>
      <p:ext uri="{BB962C8B-B14F-4D97-AF65-F5344CB8AC3E}">
        <p14:creationId xmlns:p14="http://schemas.microsoft.com/office/powerpoint/2010/main" xmlns="" val="3755764253"/>
      </p:ext>
    </p:extLst>
  </p:cSld>
  <p:clrMapOvr>
    <a:masterClrMapping/>
  </p:clrMapOvr>
  <p:transition spd="med">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86CA9D41-B70E-40E6-61D5-4590613CD484}"/>
            </a:ext>
          </a:extLst>
        </p:cNvPr>
        <p:cNvGrpSpPr/>
        <p:nvPr/>
      </p:nvGrpSpPr>
      <p:grpSpPr>
        <a:xfrm>
          <a:off x="0" y="0"/>
          <a:ext cx="0" cy="0"/>
          <a:chOff x="0" y="0"/>
          <a:chExt cx="0" cy="0"/>
        </a:xfrm>
      </p:grpSpPr>
      <p:pic>
        <p:nvPicPr>
          <p:cNvPr id="3" name="Immagine 2" descr="Immagine che contiene testo, schermata, Carattere, Elementi grafici&#10;&#10;Il contenuto generato dall'IA potrebbe non essere corretto.">
            <a:extLst>
              <a:ext uri="{FF2B5EF4-FFF2-40B4-BE49-F238E27FC236}">
                <a16:creationId xmlns:a16="http://schemas.microsoft.com/office/drawing/2014/main" xmlns="" id="{FDD58BF4-2D2E-1D34-2512-A849C6012C85}"/>
              </a:ext>
            </a:extLst>
          </p:cNvPr>
          <p:cNvPicPr>
            <a:picLocks noChangeAspect="1"/>
          </p:cNvPicPr>
          <p:nvPr/>
        </p:nvPicPr>
        <p:blipFill>
          <a:blip r:embed="rId3" cstate="print"/>
          <a:srcRect b="25170"/>
          <a:stretch>
            <a:fillRect/>
          </a:stretch>
        </p:blipFill>
        <p:spPr>
          <a:xfrm>
            <a:off x="3490931" y="2624134"/>
            <a:ext cx="5090361" cy="2513420"/>
          </a:xfrm>
          <a:prstGeom prst="rect">
            <a:avLst/>
          </a:prstGeom>
        </p:spPr>
      </p:pic>
      <p:pic>
        <p:nvPicPr>
          <p:cNvPr id="9" name="Picture 4" descr="IMG_3720">
            <a:extLst>
              <a:ext uri="{FF2B5EF4-FFF2-40B4-BE49-F238E27FC236}">
                <a16:creationId xmlns:a16="http://schemas.microsoft.com/office/drawing/2014/main" xmlns="" id="{3C7A6B1D-5343-4376-A52C-42E87E649C1F}"/>
              </a:ext>
            </a:extLst>
          </p:cNvPr>
          <p:cNvPicPr>
            <a:picLocks noChangeAspect="1" noChangeArrowheads="1"/>
          </p:cNvPicPr>
          <p:nvPr/>
        </p:nvPicPr>
        <p:blipFill>
          <a:blip r:embed="rId4" cstate="print"/>
          <a:srcRect/>
          <a:stretch>
            <a:fillRect/>
          </a:stretch>
        </p:blipFill>
        <p:spPr bwMode="auto">
          <a:xfrm>
            <a:off x="167015" y="1049872"/>
            <a:ext cx="2521004" cy="1890845"/>
          </a:xfrm>
          <a:prstGeom prst="rect">
            <a:avLst/>
          </a:prstGeom>
          <a:noFill/>
          <a:ln w="9525">
            <a:noFill/>
            <a:miter lim="800000"/>
            <a:headEnd/>
            <a:tailEnd/>
          </a:ln>
        </p:spPr>
      </p:pic>
      <p:sp>
        <p:nvSpPr>
          <p:cNvPr id="4" name="Rettangolo 3">
            <a:extLst>
              <a:ext uri="{FF2B5EF4-FFF2-40B4-BE49-F238E27FC236}">
                <a16:creationId xmlns:a16="http://schemas.microsoft.com/office/drawing/2014/main" xmlns="" id="{AD6F5C72-E0B4-4F92-A52F-4787BFCEBD94}"/>
              </a:ext>
            </a:extLst>
          </p:cNvPr>
          <p:cNvSpPr/>
          <p:nvPr/>
        </p:nvSpPr>
        <p:spPr>
          <a:xfrm>
            <a:off x="2843808" y="1127646"/>
            <a:ext cx="6120680" cy="1077218"/>
          </a:xfrm>
          <a:prstGeom prst="rect">
            <a:avLst/>
          </a:prstGeom>
        </p:spPr>
        <p:txBody>
          <a:bodyPr wrap="square">
            <a:spAutoFit/>
          </a:bodyPr>
          <a:lstStyle/>
          <a:p>
            <a:pPr algn="ctr" defTabSz="457200" fontAlgn="auto">
              <a:spcBef>
                <a:spcPts val="0"/>
              </a:spcBef>
              <a:spcAft>
                <a:spcPts val="0"/>
              </a:spcAft>
            </a:pPr>
            <a:r>
              <a:rPr lang="it-IT" sz="3200" b="1" dirty="0">
                <a:solidFill>
                  <a:srgbClr val="0070C0"/>
                </a:solidFill>
                <a:latin typeface="+mj-lt"/>
                <a:cs typeface="+mn-cs"/>
              </a:rPr>
              <a:t>High Flow </a:t>
            </a:r>
            <a:r>
              <a:rPr lang="it-IT" sz="3200" b="1" dirty="0" err="1">
                <a:solidFill>
                  <a:srgbClr val="0070C0"/>
                </a:solidFill>
                <a:latin typeface="+mj-lt"/>
                <a:cs typeface="+mn-cs"/>
              </a:rPr>
              <a:t>Nasal</a:t>
            </a:r>
            <a:r>
              <a:rPr lang="it-IT" sz="3200" b="1" dirty="0">
                <a:solidFill>
                  <a:srgbClr val="0070C0"/>
                </a:solidFill>
                <a:latin typeface="+mj-lt"/>
                <a:cs typeface="+mn-cs"/>
              </a:rPr>
              <a:t> </a:t>
            </a:r>
            <a:r>
              <a:rPr lang="it-IT" sz="3200" b="1" dirty="0" smtClean="0">
                <a:solidFill>
                  <a:srgbClr val="0070C0"/>
                </a:solidFill>
                <a:latin typeface="+mj-lt"/>
                <a:cs typeface="+mn-cs"/>
              </a:rPr>
              <a:t>Cannula in a </a:t>
            </a:r>
            <a:r>
              <a:rPr lang="it-IT" sz="3200" b="1" dirty="0" err="1" smtClean="0">
                <a:solidFill>
                  <a:srgbClr val="0070C0"/>
                </a:solidFill>
                <a:latin typeface="+mj-lt"/>
                <a:cs typeface="+mn-cs"/>
              </a:rPr>
              <a:t>patient</a:t>
            </a:r>
            <a:r>
              <a:rPr lang="it-IT" sz="3200" b="1" dirty="0" smtClean="0">
                <a:solidFill>
                  <a:srgbClr val="0070C0"/>
                </a:solidFill>
                <a:latin typeface="+mj-lt"/>
                <a:cs typeface="+mn-cs"/>
              </a:rPr>
              <a:t> </a:t>
            </a:r>
            <a:r>
              <a:rPr lang="it-IT" sz="3200" b="1" dirty="0" err="1" smtClean="0">
                <a:solidFill>
                  <a:srgbClr val="0070C0"/>
                </a:solidFill>
                <a:latin typeface="+mj-lt"/>
                <a:cs typeface="+mn-cs"/>
              </a:rPr>
              <a:t>with</a:t>
            </a:r>
            <a:r>
              <a:rPr lang="it-IT" sz="3200" b="1" dirty="0" smtClean="0">
                <a:solidFill>
                  <a:srgbClr val="0070C0"/>
                </a:solidFill>
                <a:latin typeface="+mj-lt"/>
                <a:cs typeface="+mn-cs"/>
              </a:rPr>
              <a:t> “de novo” </a:t>
            </a:r>
            <a:r>
              <a:rPr lang="it-IT" sz="3200" b="1" dirty="0" err="1" smtClean="0">
                <a:solidFill>
                  <a:srgbClr val="0070C0"/>
                </a:solidFill>
                <a:latin typeface="+mj-lt"/>
                <a:cs typeface="+mn-cs"/>
              </a:rPr>
              <a:t>hypoxemia</a:t>
            </a:r>
            <a:endParaRPr lang="it-IT" sz="3200" b="1" dirty="0">
              <a:solidFill>
                <a:srgbClr val="0070C0"/>
              </a:solidFill>
              <a:latin typeface="+mj-lt"/>
              <a:cs typeface="+mn-cs"/>
            </a:endParaRPr>
          </a:p>
        </p:txBody>
      </p:sp>
      <p:sp>
        <p:nvSpPr>
          <p:cNvPr id="5" name="Rettangolo 4"/>
          <p:cNvSpPr/>
          <p:nvPr/>
        </p:nvSpPr>
        <p:spPr>
          <a:xfrm>
            <a:off x="3490931" y="2624135"/>
            <a:ext cx="5090361" cy="537905"/>
          </a:xfrm>
          <a:prstGeom prst="rect">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fontAlgn="auto">
              <a:spcBef>
                <a:spcPts val="0"/>
              </a:spcBef>
              <a:spcAft>
                <a:spcPts val="0"/>
              </a:spcAft>
            </a:pPr>
            <a:endParaRPr lang="it-IT">
              <a:solidFill>
                <a:prstClr val="white"/>
              </a:solidFill>
              <a:latin typeface="Calibri"/>
            </a:endParaRPr>
          </a:p>
        </p:txBody>
      </p:sp>
    </p:spTree>
    <p:extLst>
      <p:ext uri="{BB962C8B-B14F-4D97-AF65-F5344CB8AC3E}">
        <p14:creationId xmlns:p14="http://schemas.microsoft.com/office/powerpoint/2010/main" xmlns="" val="210268988"/>
      </p:ext>
    </p:extLst>
  </p:cSld>
  <p:clrMapOvr>
    <a:masterClrMapping/>
  </p:clrMapOvr>
  <p:transition spd="med">
    <p:fade thruBlk="1"/>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07504" y="1412776"/>
            <a:ext cx="8579296" cy="4708525"/>
          </a:xfrm>
        </p:spPr>
        <p:txBody>
          <a:bodyPr/>
          <a:lstStyle/>
          <a:p>
            <a:pPr>
              <a:lnSpc>
                <a:spcPct val="150000"/>
              </a:lnSpc>
              <a:spcBef>
                <a:spcPts val="0"/>
              </a:spcBef>
              <a:buClr>
                <a:srgbClr val="003366"/>
              </a:buClr>
              <a:buFont typeface="Arial" pitchFamily="34" charset="0"/>
              <a:buChar char="•"/>
            </a:pPr>
            <a:r>
              <a:rPr lang="it-IT" dirty="0">
                <a:solidFill>
                  <a:schemeClr val="bg1">
                    <a:lumMod val="65000"/>
                    <a:lumOff val="35000"/>
                  </a:schemeClr>
                </a:solidFill>
                <a:latin typeface="Calibri" pitchFamily="34" charset="0"/>
                <a:cs typeface="Arial" panose="020B0604020202020204" pitchFamily="34" charset="0"/>
              </a:rPr>
              <a:t>Intermediate R</a:t>
            </a:r>
            <a:r>
              <a:rPr dirty="0" err="1">
                <a:solidFill>
                  <a:schemeClr val="bg1">
                    <a:lumMod val="65000"/>
                    <a:lumOff val="35000"/>
                  </a:schemeClr>
                </a:solidFill>
                <a:latin typeface="Calibri" pitchFamily="34" charset="0"/>
                <a:cs typeface="Arial" panose="020B0604020202020204" pitchFamily="34" charset="0"/>
              </a:rPr>
              <a:t>espiratory</a:t>
            </a:r>
            <a:r>
              <a:rPr dirty="0">
                <a:solidFill>
                  <a:schemeClr val="bg1">
                    <a:lumMod val="65000"/>
                    <a:lumOff val="35000"/>
                  </a:schemeClr>
                </a:solidFill>
                <a:latin typeface="Calibri" pitchFamily="34" charset="0"/>
                <a:cs typeface="Arial" panose="020B0604020202020204" pitchFamily="34" charset="0"/>
              </a:rPr>
              <a:t> Care Units (</a:t>
            </a:r>
            <a:r>
              <a:rPr lang="it-IT" dirty="0">
                <a:solidFill>
                  <a:schemeClr val="bg1">
                    <a:lumMod val="65000"/>
                    <a:lumOff val="35000"/>
                  </a:schemeClr>
                </a:solidFill>
                <a:latin typeface="Calibri" pitchFamily="34" charset="0"/>
                <a:cs typeface="Arial" panose="020B0604020202020204" pitchFamily="34" charset="0"/>
              </a:rPr>
              <a:t>IR</a:t>
            </a:r>
            <a:r>
              <a:rPr dirty="0">
                <a:solidFill>
                  <a:schemeClr val="bg1">
                    <a:lumMod val="65000"/>
                    <a:lumOff val="35000"/>
                  </a:schemeClr>
                </a:solidFill>
                <a:latin typeface="Calibri" pitchFamily="34" charset="0"/>
                <a:cs typeface="Arial" panose="020B0604020202020204" pitchFamily="34" charset="0"/>
              </a:rPr>
              <a:t>CUs) manage </a:t>
            </a:r>
            <a:r>
              <a:rPr lang="it-IT" dirty="0" err="1">
                <a:solidFill>
                  <a:schemeClr val="bg1">
                    <a:lumMod val="65000"/>
                    <a:lumOff val="35000"/>
                  </a:schemeClr>
                </a:solidFill>
                <a:latin typeface="Calibri" pitchFamily="34" charset="0"/>
                <a:cs typeface="Arial" panose="020B0604020202020204" pitchFamily="34" charset="0"/>
              </a:rPr>
              <a:t>patients</a:t>
            </a:r>
            <a:r>
              <a:rPr lang="it-IT" dirty="0">
                <a:solidFill>
                  <a:schemeClr val="bg1">
                    <a:lumMod val="65000"/>
                    <a:lumOff val="35000"/>
                  </a:schemeClr>
                </a:solidFill>
                <a:latin typeface="Calibri" pitchFamily="34" charset="0"/>
                <a:cs typeface="Arial" panose="020B0604020202020204" pitchFamily="34" charset="0"/>
              </a:rPr>
              <a:t> with ARF </a:t>
            </a:r>
            <a:r>
              <a:rPr lang="it-IT" dirty="0" err="1">
                <a:solidFill>
                  <a:schemeClr val="bg1">
                    <a:lumMod val="65000"/>
                    <a:lumOff val="35000"/>
                  </a:schemeClr>
                </a:solidFill>
                <a:latin typeface="Calibri" pitchFamily="34" charset="0"/>
                <a:cs typeface="Arial" panose="020B0604020202020204" pitchFamily="34" charset="0"/>
              </a:rPr>
              <a:t>who</a:t>
            </a:r>
            <a:r>
              <a:rPr lang="it-IT" dirty="0">
                <a:solidFill>
                  <a:schemeClr val="bg1">
                    <a:lumMod val="65000"/>
                    <a:lumOff val="35000"/>
                  </a:schemeClr>
                </a:solidFill>
                <a:latin typeface="Calibri" pitchFamily="34" charset="0"/>
                <a:cs typeface="Arial" panose="020B0604020202020204" pitchFamily="34" charset="0"/>
              </a:rPr>
              <a:t> do </a:t>
            </a:r>
            <a:r>
              <a:rPr lang="it-IT" dirty="0" err="1">
                <a:solidFill>
                  <a:schemeClr val="bg1">
                    <a:lumMod val="65000"/>
                    <a:lumOff val="35000"/>
                  </a:schemeClr>
                </a:solidFill>
                <a:latin typeface="Calibri" pitchFamily="34" charset="0"/>
                <a:cs typeface="Arial" panose="020B0604020202020204" pitchFamily="34" charset="0"/>
              </a:rPr>
              <a:t>not</a:t>
            </a:r>
            <a:r>
              <a:rPr lang="it-IT" dirty="0">
                <a:solidFill>
                  <a:schemeClr val="bg1">
                    <a:lumMod val="65000"/>
                    <a:lumOff val="35000"/>
                  </a:schemeClr>
                </a:solidFill>
                <a:latin typeface="Calibri" pitchFamily="34" charset="0"/>
                <a:cs typeface="Arial" panose="020B0604020202020204" pitchFamily="34" charset="0"/>
              </a:rPr>
              <a:t> need or do </a:t>
            </a:r>
            <a:r>
              <a:rPr lang="it-IT" dirty="0" err="1">
                <a:solidFill>
                  <a:schemeClr val="bg1">
                    <a:lumMod val="65000"/>
                    <a:lumOff val="35000"/>
                  </a:schemeClr>
                </a:solidFill>
                <a:latin typeface="Calibri" pitchFamily="34" charset="0"/>
                <a:cs typeface="Arial" panose="020B0604020202020204" pitchFamily="34" charset="0"/>
              </a:rPr>
              <a:t>not</a:t>
            </a:r>
            <a:r>
              <a:rPr lang="it-IT" dirty="0">
                <a:solidFill>
                  <a:schemeClr val="bg1">
                    <a:lumMod val="65000"/>
                    <a:lumOff val="35000"/>
                  </a:schemeClr>
                </a:solidFill>
                <a:latin typeface="Calibri" pitchFamily="34" charset="0"/>
                <a:cs typeface="Arial" panose="020B0604020202020204" pitchFamily="34" charset="0"/>
              </a:rPr>
              <a:t> benefit from </a:t>
            </a:r>
            <a:r>
              <a:rPr lang="it-IT" dirty="0" err="1">
                <a:solidFill>
                  <a:schemeClr val="bg1">
                    <a:lumMod val="65000"/>
                    <a:lumOff val="35000"/>
                  </a:schemeClr>
                </a:solidFill>
                <a:latin typeface="Calibri" pitchFamily="34" charset="0"/>
                <a:cs typeface="Arial" panose="020B0604020202020204" pitchFamily="34" charset="0"/>
              </a:rPr>
              <a:t>admission</a:t>
            </a:r>
            <a:r>
              <a:rPr lang="it-IT" dirty="0">
                <a:solidFill>
                  <a:schemeClr val="bg1">
                    <a:lumMod val="65000"/>
                    <a:lumOff val="35000"/>
                  </a:schemeClr>
                </a:solidFill>
                <a:latin typeface="Calibri" pitchFamily="34" charset="0"/>
                <a:cs typeface="Arial" panose="020B0604020202020204" pitchFamily="34" charset="0"/>
              </a:rPr>
              <a:t> to an ICU.</a:t>
            </a:r>
            <a:endParaRPr dirty="0">
              <a:solidFill>
                <a:schemeClr val="bg1">
                  <a:lumMod val="65000"/>
                  <a:lumOff val="35000"/>
                </a:schemeClr>
              </a:solidFill>
              <a:latin typeface="Calibri" pitchFamily="34" charset="0"/>
              <a:cs typeface="Arial" panose="020B0604020202020204" pitchFamily="34" charset="0"/>
            </a:endParaRPr>
          </a:p>
          <a:p>
            <a:pPr>
              <a:lnSpc>
                <a:spcPct val="150000"/>
              </a:lnSpc>
              <a:spcBef>
                <a:spcPts val="0"/>
              </a:spcBef>
              <a:buClr>
                <a:srgbClr val="003366"/>
              </a:buClr>
              <a:buFont typeface="Arial" pitchFamily="34" charset="0"/>
              <a:buChar char="•"/>
            </a:pPr>
            <a:r>
              <a:rPr dirty="0">
                <a:solidFill>
                  <a:schemeClr val="bg1">
                    <a:lumMod val="65000"/>
                    <a:lumOff val="35000"/>
                  </a:schemeClr>
                </a:solidFill>
                <a:latin typeface="Calibri" pitchFamily="34" charset="0"/>
                <a:cs typeface="Arial" panose="020B0604020202020204" pitchFamily="34" charset="0"/>
              </a:rPr>
              <a:t>High complexity, multidisciplinary environment</a:t>
            </a:r>
            <a:r>
              <a:rPr lang="it-IT" dirty="0">
                <a:solidFill>
                  <a:schemeClr val="bg1">
                    <a:lumMod val="65000"/>
                    <a:lumOff val="35000"/>
                  </a:schemeClr>
                </a:solidFill>
                <a:latin typeface="Calibri" pitchFamily="34" charset="0"/>
                <a:cs typeface="Arial" panose="020B0604020202020204" pitchFamily="34" charset="0"/>
              </a:rPr>
              <a:t>.</a:t>
            </a:r>
            <a:endParaRPr dirty="0">
              <a:solidFill>
                <a:schemeClr val="bg1">
                  <a:lumMod val="65000"/>
                  <a:lumOff val="35000"/>
                </a:schemeClr>
              </a:solidFill>
              <a:latin typeface="Calibri" pitchFamily="34" charset="0"/>
              <a:cs typeface="Arial" panose="020B0604020202020204" pitchFamily="34" charset="0"/>
            </a:endParaRPr>
          </a:p>
          <a:p>
            <a:pPr>
              <a:lnSpc>
                <a:spcPct val="150000"/>
              </a:lnSpc>
              <a:spcBef>
                <a:spcPts val="0"/>
              </a:spcBef>
              <a:buClr>
                <a:srgbClr val="003366"/>
              </a:buClr>
              <a:buFont typeface="Arial" pitchFamily="34" charset="0"/>
              <a:buChar char="•"/>
            </a:pPr>
            <a:r>
              <a:rPr dirty="0">
                <a:solidFill>
                  <a:schemeClr val="bg1">
                    <a:lumMod val="65000"/>
                    <a:lumOff val="35000"/>
                  </a:schemeClr>
                </a:solidFill>
                <a:latin typeface="Calibri" pitchFamily="34" charset="0"/>
                <a:cs typeface="Arial" panose="020B0604020202020204" pitchFamily="34" charset="0"/>
              </a:rPr>
              <a:t>Continuous research</a:t>
            </a:r>
            <a:r>
              <a:rPr lang="it-IT" dirty="0">
                <a:solidFill>
                  <a:schemeClr val="bg1">
                    <a:lumMod val="65000"/>
                    <a:lumOff val="35000"/>
                  </a:schemeClr>
                </a:solidFill>
                <a:latin typeface="Calibri" pitchFamily="34" charset="0"/>
                <a:cs typeface="Arial" panose="020B0604020202020204" pitchFamily="34" charset="0"/>
              </a:rPr>
              <a:t> and innovation </a:t>
            </a:r>
            <a:r>
              <a:rPr dirty="0">
                <a:solidFill>
                  <a:schemeClr val="bg1">
                    <a:lumMod val="65000"/>
                    <a:lumOff val="35000"/>
                  </a:schemeClr>
                </a:solidFill>
                <a:latin typeface="Calibri" pitchFamily="34" charset="0"/>
                <a:cs typeface="Arial" panose="020B0604020202020204" pitchFamily="34" charset="0"/>
              </a:rPr>
              <a:t> </a:t>
            </a:r>
            <a:r>
              <a:rPr lang="it-IT" dirty="0">
                <a:solidFill>
                  <a:schemeClr val="bg1">
                    <a:lumMod val="65000"/>
                    <a:lumOff val="35000"/>
                  </a:schemeClr>
                </a:solidFill>
                <a:latin typeface="Calibri" pitchFamily="34" charset="0"/>
                <a:cs typeface="Arial" panose="020B0604020202020204" pitchFamily="34" charset="0"/>
              </a:rPr>
              <a:t>are </a:t>
            </a:r>
            <a:r>
              <a:rPr dirty="0">
                <a:solidFill>
                  <a:schemeClr val="bg1">
                    <a:lumMod val="65000"/>
                    <a:lumOff val="35000"/>
                  </a:schemeClr>
                </a:solidFill>
                <a:latin typeface="Calibri" pitchFamily="34" charset="0"/>
                <a:cs typeface="Arial" panose="020B0604020202020204" pitchFamily="34" charset="0"/>
              </a:rPr>
              <a:t>essential to improve outcomes</a:t>
            </a:r>
            <a:r>
              <a:rPr lang="it-IT" dirty="0">
                <a:solidFill>
                  <a:schemeClr val="bg1">
                    <a:lumMod val="65000"/>
                    <a:lumOff val="35000"/>
                  </a:schemeClr>
                </a:solidFill>
                <a:latin typeface="Calibri" pitchFamily="34" charset="0"/>
                <a:cs typeface="Arial" panose="020B0604020202020204" pitchFamily="34" charset="0"/>
              </a:rPr>
              <a:t>.</a:t>
            </a:r>
            <a:endParaRPr dirty="0">
              <a:solidFill>
                <a:schemeClr val="bg1">
                  <a:lumMod val="65000"/>
                  <a:lumOff val="35000"/>
                </a:schemeClr>
              </a:solidFill>
              <a:latin typeface="Calibri" pitchFamily="34" charset="0"/>
              <a:cs typeface="Arial" panose="020B0604020202020204" pitchFamily="34" charset="0"/>
            </a:endParaRPr>
          </a:p>
        </p:txBody>
      </p:sp>
      <p:sp>
        <p:nvSpPr>
          <p:cNvPr id="6" name="CasellaDiTesto 5">
            <a:extLst>
              <a:ext uri="{FF2B5EF4-FFF2-40B4-BE49-F238E27FC236}">
                <a16:creationId xmlns:a16="http://schemas.microsoft.com/office/drawing/2014/main" xmlns="" id="{03DD19B2-5DB1-4D91-9744-8787E96C33AE}"/>
              </a:ext>
            </a:extLst>
          </p:cNvPr>
          <p:cNvSpPr txBox="1"/>
          <p:nvPr/>
        </p:nvSpPr>
        <p:spPr>
          <a:xfrm>
            <a:off x="755576" y="404664"/>
            <a:ext cx="7486152" cy="707886"/>
          </a:xfrm>
          <a:prstGeom prst="rect">
            <a:avLst/>
          </a:prstGeom>
          <a:noFill/>
        </p:spPr>
        <p:txBody>
          <a:bodyPr wrap="none" rtlCol="0">
            <a:spAutoFit/>
          </a:bodyPr>
          <a:lstStyle/>
          <a:p>
            <a:pPr algn="ctr"/>
            <a:r>
              <a:rPr lang="it-IT" sz="4000" b="1" dirty="0">
                <a:solidFill>
                  <a:srgbClr val="0070C0"/>
                </a:solidFill>
                <a:latin typeface="Calibri" pitchFamily="34" charset="0"/>
                <a:cs typeface="Arial" panose="020B0604020202020204" pitchFamily="34" charset="0"/>
              </a:rPr>
              <a:t>Research &amp; Innovation in the IRCU</a:t>
            </a:r>
          </a:p>
        </p:txBody>
      </p:sp>
    </p:spTree>
  </p:cSld>
  <p:clrMapOvr>
    <a:masterClrMapping/>
  </p:clrMapOvr>
  <p:transition>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olo 1"/>
          <p:cNvSpPr>
            <a:spLocks noGrp="1"/>
          </p:cNvSpPr>
          <p:nvPr>
            <p:ph type="title"/>
          </p:nvPr>
        </p:nvSpPr>
        <p:spPr>
          <a:xfrm>
            <a:off x="457200" y="332656"/>
            <a:ext cx="8229600" cy="1143000"/>
          </a:xfrm>
        </p:spPr>
        <p:txBody>
          <a:bodyPr>
            <a:normAutofit fontScale="90000"/>
          </a:bodyPr>
          <a:lstStyle/>
          <a:p>
            <a:r>
              <a:rPr lang="en-US" sz="3600" b="1" dirty="0" smtClean="0">
                <a:solidFill>
                  <a:srgbClr val="0070C0"/>
                </a:solidFill>
              </a:rPr>
              <a:t>Global and Regional Ventilation during High Flow Nasal </a:t>
            </a:r>
            <a:r>
              <a:rPr lang="en-US" sz="3600" b="1" dirty="0" err="1" smtClean="0">
                <a:solidFill>
                  <a:srgbClr val="0070C0"/>
                </a:solidFill>
              </a:rPr>
              <a:t>Cannula</a:t>
            </a:r>
            <a:r>
              <a:rPr lang="en-US" dirty="0" smtClean="0"/>
              <a:t/>
            </a:r>
            <a:br>
              <a:rPr lang="en-US" dirty="0" smtClean="0"/>
            </a:br>
            <a:endParaRPr lang="it-IT" dirty="0"/>
          </a:p>
        </p:txBody>
      </p:sp>
      <p:pic>
        <p:nvPicPr>
          <p:cNvPr id="3074" name="Picture 2" descr="C:\Users\vianello\Documents\PDF Architect\Images\Snapshots\HFNC II okkfD Page 04 Snapshot 01.png"/>
          <p:cNvPicPr>
            <a:picLocks noChangeAspect="1" noChangeArrowheads="1"/>
          </p:cNvPicPr>
          <p:nvPr/>
        </p:nvPicPr>
        <p:blipFill>
          <a:blip r:embed="rId2" cstate="print"/>
          <a:srcRect/>
          <a:stretch>
            <a:fillRect/>
          </a:stretch>
        </p:blipFill>
        <p:spPr bwMode="auto">
          <a:xfrm>
            <a:off x="490283" y="1404360"/>
            <a:ext cx="8042157" cy="3968856"/>
          </a:xfrm>
          <a:prstGeom prst="rect">
            <a:avLst/>
          </a:prstGeom>
          <a:noFill/>
        </p:spPr>
      </p:pic>
      <p:sp>
        <p:nvSpPr>
          <p:cNvPr id="5" name="CasellaDiTesto 4"/>
          <p:cNvSpPr txBox="1"/>
          <p:nvPr/>
        </p:nvSpPr>
        <p:spPr>
          <a:xfrm>
            <a:off x="578599" y="5589240"/>
            <a:ext cx="3675302" cy="369332"/>
          </a:xfrm>
          <a:prstGeom prst="rect">
            <a:avLst/>
          </a:prstGeom>
          <a:noFill/>
        </p:spPr>
        <p:txBody>
          <a:bodyPr wrap="none" rtlCol="0">
            <a:spAutoFit/>
          </a:bodyPr>
          <a:lstStyle/>
          <a:p>
            <a:r>
              <a:rPr lang="en-US" dirty="0" smtClean="0">
                <a:solidFill>
                  <a:schemeClr val="tx1">
                    <a:lumMod val="65000"/>
                    <a:lumOff val="35000"/>
                  </a:schemeClr>
                </a:solidFill>
                <a:latin typeface="+mj-lt"/>
              </a:rPr>
              <a:t>Change in impedance for each breath</a:t>
            </a:r>
            <a:endParaRPr lang="it-IT" dirty="0">
              <a:solidFill>
                <a:schemeClr val="tx1">
                  <a:lumMod val="65000"/>
                  <a:lumOff val="35000"/>
                </a:schemeClr>
              </a:solidFill>
              <a:latin typeface="+mj-lt"/>
            </a:endParaRPr>
          </a:p>
        </p:txBody>
      </p:sp>
      <p:sp>
        <p:nvSpPr>
          <p:cNvPr id="6" name="CasellaDiTesto 5"/>
          <p:cNvSpPr txBox="1"/>
          <p:nvPr/>
        </p:nvSpPr>
        <p:spPr>
          <a:xfrm>
            <a:off x="4572000" y="5313982"/>
            <a:ext cx="3995936" cy="923330"/>
          </a:xfrm>
          <a:prstGeom prst="rect">
            <a:avLst/>
          </a:prstGeom>
          <a:noFill/>
        </p:spPr>
        <p:txBody>
          <a:bodyPr wrap="square" rtlCol="0">
            <a:spAutoFit/>
          </a:bodyPr>
          <a:lstStyle/>
          <a:p>
            <a:endParaRPr lang="en-US" dirty="0" smtClean="0"/>
          </a:p>
          <a:p>
            <a:r>
              <a:rPr lang="en-US" dirty="0" smtClean="0">
                <a:solidFill>
                  <a:schemeClr val="tx1">
                    <a:lumMod val="65000"/>
                    <a:lumOff val="35000"/>
                  </a:schemeClr>
                </a:solidFill>
                <a:latin typeface="+mn-lt"/>
              </a:rPr>
              <a:t>Tidal variations in the global section area and each ROI.</a:t>
            </a:r>
            <a:endParaRPr lang="it-IT" dirty="0">
              <a:solidFill>
                <a:schemeClr val="tx1">
                  <a:lumMod val="65000"/>
                  <a:lumOff val="35000"/>
                </a:schemeClr>
              </a:solidFill>
              <a:latin typeface="+mn-lt"/>
            </a:endParaRPr>
          </a:p>
        </p:txBody>
      </p:sp>
      <p:sp>
        <p:nvSpPr>
          <p:cNvPr id="7" name="CasellaDiTesto 6">
            <a:extLst>
              <a:ext uri="{FF2B5EF4-FFF2-40B4-BE49-F238E27FC236}">
                <a16:creationId xmlns:a16="http://schemas.microsoft.com/office/drawing/2014/main" xmlns="" id="{ADE53930-B088-4A64-8C47-99E270CAACD8}"/>
              </a:ext>
            </a:extLst>
          </p:cNvPr>
          <p:cNvSpPr txBox="1"/>
          <p:nvPr/>
        </p:nvSpPr>
        <p:spPr>
          <a:xfrm>
            <a:off x="5148064" y="6165304"/>
            <a:ext cx="3838680" cy="523220"/>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r>
              <a:rPr lang="it-IT" sz="1400" dirty="0" err="1" smtClean="0">
                <a:solidFill>
                  <a:schemeClr val="tx1">
                    <a:lumMod val="65000"/>
                    <a:lumOff val="35000"/>
                  </a:schemeClr>
                </a:solidFill>
                <a:latin typeface="+mj-lt"/>
              </a:rPr>
              <a:t>Dong</a:t>
            </a:r>
            <a:r>
              <a:rPr lang="it-IT" sz="1400" dirty="0" smtClean="0">
                <a:solidFill>
                  <a:schemeClr val="tx1">
                    <a:lumMod val="65000"/>
                    <a:lumOff val="35000"/>
                  </a:schemeClr>
                </a:solidFill>
                <a:latin typeface="+mj-lt"/>
              </a:rPr>
              <a:t> </a:t>
            </a:r>
            <a:r>
              <a:rPr lang="it-IT" sz="1400" dirty="0" err="1" smtClean="0">
                <a:solidFill>
                  <a:schemeClr val="tx1">
                    <a:lumMod val="65000"/>
                    <a:lumOff val="35000"/>
                  </a:schemeClr>
                </a:solidFill>
                <a:latin typeface="+mj-lt"/>
              </a:rPr>
              <a:t>Hyun</a:t>
            </a:r>
            <a:r>
              <a:rPr lang="it-IT" sz="1400" dirty="0" smtClean="0">
                <a:solidFill>
                  <a:schemeClr val="tx1">
                    <a:lumMod val="65000"/>
                    <a:lumOff val="35000"/>
                  </a:schemeClr>
                </a:solidFill>
                <a:latin typeface="+mj-lt"/>
              </a:rPr>
              <a:t> Lee,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a:solidFill>
                  <a:schemeClr val="tx1">
                    <a:lumMod val="65000"/>
                    <a:lumOff val="35000"/>
                  </a:schemeClr>
                </a:solidFill>
                <a:latin typeface="+mj-lt"/>
              </a:rPr>
              <a:t>. </a:t>
            </a:r>
            <a:r>
              <a:rPr lang="en-US" sz="1400" i="1" dirty="0" smtClean="0">
                <a:solidFill>
                  <a:schemeClr val="tx1">
                    <a:lumMod val="65000"/>
                    <a:lumOff val="35000"/>
                  </a:schemeClr>
                </a:solidFill>
                <a:latin typeface="+mj-lt"/>
              </a:rPr>
              <a:t>Acute and Critical Care </a:t>
            </a:r>
            <a:r>
              <a:rPr lang="it-IT" sz="1400" dirty="0" smtClean="0">
                <a:solidFill>
                  <a:schemeClr val="tx1">
                    <a:lumMod val="65000"/>
                    <a:lumOff val="35000"/>
                  </a:schemeClr>
                </a:solidFill>
                <a:latin typeface="+mj-lt"/>
              </a:rPr>
              <a:t>2018</a:t>
            </a:r>
            <a:endParaRPr lang="it-IT" sz="1400" dirty="0">
              <a:solidFill>
                <a:schemeClr val="tx1">
                  <a:lumMod val="65000"/>
                  <a:lumOff val="35000"/>
                </a:schemeClr>
              </a:solidFill>
              <a:latin typeface="+mj-lt"/>
            </a:endParaRPr>
          </a:p>
        </p:txBody>
      </p:sp>
    </p:spTree>
  </p:cSld>
  <p:clrMapOvr>
    <a:masterClrMapping/>
  </p:clrMapOvr>
  <p:transition>
    <p:fade thruBlk="1"/>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AB622512-F1C9-4EA7-F773-3FAB2876FD3C}"/>
            </a:ext>
          </a:extLst>
        </p:cNvPr>
        <p:cNvGrpSpPr/>
        <p:nvPr/>
      </p:nvGrpSpPr>
      <p:grpSpPr>
        <a:xfrm>
          <a:off x="0" y="0"/>
          <a:ext cx="0" cy="0"/>
          <a:chOff x="0" y="0"/>
          <a:chExt cx="0" cy="0"/>
        </a:xfrm>
      </p:grpSpPr>
      <p:sp>
        <p:nvSpPr>
          <p:cNvPr id="3" name="CasellaDiTesto 2">
            <a:extLst>
              <a:ext uri="{FF2B5EF4-FFF2-40B4-BE49-F238E27FC236}">
                <a16:creationId xmlns:a16="http://schemas.microsoft.com/office/drawing/2014/main" xmlns="" id="{A69AA96D-D4E1-0F65-6F5B-37E2EA931311}"/>
              </a:ext>
            </a:extLst>
          </p:cNvPr>
          <p:cNvSpPr txBox="1"/>
          <p:nvPr/>
        </p:nvSpPr>
        <p:spPr>
          <a:xfrm>
            <a:off x="72008" y="274583"/>
            <a:ext cx="8892480" cy="1354217"/>
          </a:xfrm>
          <a:prstGeom prst="rect">
            <a:avLst/>
          </a:prstGeom>
          <a:noFill/>
        </p:spPr>
        <p:txBody>
          <a:bodyPr wrap="square">
            <a:spAutoFit/>
          </a:bodyPr>
          <a:lstStyle/>
          <a:p>
            <a:pPr algn="ctr" defTabSz="457200" fontAlgn="auto">
              <a:spcBef>
                <a:spcPts val="0"/>
              </a:spcBef>
              <a:spcAft>
                <a:spcPts val="0"/>
              </a:spcAft>
            </a:pPr>
            <a:r>
              <a:rPr lang="it-IT" sz="3600" b="1" dirty="0" err="1" smtClean="0">
                <a:solidFill>
                  <a:srgbClr val="0070C0"/>
                </a:solidFill>
                <a:latin typeface="Calibri"/>
                <a:cs typeface="Teko"/>
              </a:rPr>
              <a:t>Monitoring</a:t>
            </a:r>
            <a:r>
              <a:rPr lang="it-IT" sz="3600" b="1" dirty="0" smtClean="0">
                <a:solidFill>
                  <a:srgbClr val="0070C0"/>
                </a:solidFill>
                <a:latin typeface="Calibri"/>
                <a:cs typeface="Teko"/>
              </a:rPr>
              <a:t>  NIV </a:t>
            </a:r>
            <a:r>
              <a:rPr lang="it-IT" sz="3600" b="1" dirty="0" err="1" smtClean="0">
                <a:solidFill>
                  <a:srgbClr val="0070C0"/>
                </a:solidFill>
                <a:latin typeface="Calibri"/>
                <a:cs typeface="Teko"/>
              </a:rPr>
              <a:t>with</a:t>
            </a:r>
            <a:r>
              <a:rPr lang="it-IT" sz="3600" b="1" dirty="0" smtClean="0">
                <a:solidFill>
                  <a:srgbClr val="0070C0"/>
                </a:solidFill>
                <a:latin typeface="Calibri"/>
                <a:cs typeface="Teko"/>
              </a:rPr>
              <a:t> EIT</a:t>
            </a:r>
            <a:endParaRPr lang="it-IT" sz="3600" b="1" dirty="0">
              <a:solidFill>
                <a:srgbClr val="0070C0"/>
              </a:solidFill>
              <a:latin typeface="Calibri"/>
              <a:cs typeface="Teko"/>
            </a:endParaRPr>
          </a:p>
          <a:p>
            <a:pPr defTabSz="457200" fontAlgn="auto">
              <a:spcBef>
                <a:spcPts val="0"/>
              </a:spcBef>
              <a:spcAft>
                <a:spcPts val="0"/>
              </a:spcAft>
              <a:defRPr/>
            </a:pPr>
            <a:endParaRPr lang="it-IT" sz="2800" b="1" i="1" dirty="0">
              <a:solidFill>
                <a:srgbClr val="F26D18"/>
              </a:solidFill>
              <a:latin typeface="Futura Medium" panose="020B0800000000000000" pitchFamily="34" charset="0"/>
              <a:cs typeface="Teko"/>
            </a:endParaRPr>
          </a:p>
          <a:p>
            <a:pPr defTabSz="457200" fontAlgn="auto">
              <a:spcBef>
                <a:spcPts val="0"/>
              </a:spcBef>
              <a:spcAft>
                <a:spcPts val="0"/>
              </a:spcAft>
              <a:defRPr/>
            </a:pPr>
            <a:endParaRPr lang="it-IT" b="1" i="1" dirty="0">
              <a:solidFill>
                <a:srgbClr val="F26D18"/>
              </a:solidFill>
              <a:latin typeface="Futura Medium" panose="020B0800000000000000" pitchFamily="34" charset="0"/>
              <a:cs typeface="Teko"/>
            </a:endParaRPr>
          </a:p>
        </p:txBody>
      </p:sp>
      <p:pic>
        <p:nvPicPr>
          <p:cNvPr id="4" name="Picture 5" descr="foto_estubazione_2 007">
            <a:extLst>
              <a:ext uri="{FF2B5EF4-FFF2-40B4-BE49-F238E27FC236}">
                <a16:creationId xmlns:a16="http://schemas.microsoft.com/office/drawing/2014/main" xmlns="" id="{B4F448CF-207B-44D7-B187-30CF18FD299A}"/>
              </a:ext>
            </a:extLst>
          </p:cNvPr>
          <p:cNvPicPr>
            <a:picLocks noChangeAspect="1" noChangeArrowheads="1"/>
          </p:cNvPicPr>
          <p:nvPr/>
        </p:nvPicPr>
        <p:blipFill>
          <a:blip r:embed="rId3" cstate="print"/>
          <a:srcRect/>
          <a:stretch>
            <a:fillRect/>
          </a:stretch>
        </p:blipFill>
        <p:spPr bwMode="auto">
          <a:xfrm>
            <a:off x="113007" y="2105230"/>
            <a:ext cx="3594897" cy="2547906"/>
          </a:xfrm>
          <a:prstGeom prst="rect">
            <a:avLst/>
          </a:prstGeom>
          <a:noFill/>
          <a:ln w="9525">
            <a:noFill/>
            <a:miter lim="800000"/>
            <a:headEnd/>
            <a:tailEnd/>
          </a:ln>
        </p:spPr>
      </p:pic>
      <p:sp>
        <p:nvSpPr>
          <p:cNvPr id="7" name="CasellaDiTesto 6"/>
          <p:cNvSpPr txBox="1"/>
          <p:nvPr/>
        </p:nvSpPr>
        <p:spPr>
          <a:xfrm>
            <a:off x="3707904" y="2717978"/>
            <a:ext cx="5616623" cy="1384995"/>
          </a:xfrm>
          <a:prstGeom prst="rect">
            <a:avLst/>
          </a:prstGeom>
          <a:noFill/>
        </p:spPr>
        <p:txBody>
          <a:bodyPr wrap="square" rtlCol="0">
            <a:spAutoFit/>
          </a:bodyPr>
          <a:lstStyle/>
          <a:p>
            <a:pPr>
              <a:lnSpc>
                <a:spcPct val="150000"/>
              </a:lnSpc>
              <a:buFont typeface="Arial" pitchFamily="34" charset="0"/>
              <a:buChar char="•"/>
            </a:pPr>
            <a:r>
              <a:rPr lang="it-IT" sz="2400" b="1" dirty="0" smtClean="0">
                <a:solidFill>
                  <a:schemeClr val="tx1">
                    <a:lumMod val="65000"/>
                    <a:lumOff val="35000"/>
                  </a:schemeClr>
                </a:solidFill>
                <a:latin typeface="+mj-lt"/>
              </a:rPr>
              <a:t> </a:t>
            </a:r>
            <a:r>
              <a:rPr lang="it-IT" sz="2800" b="1" dirty="0" smtClean="0">
                <a:solidFill>
                  <a:schemeClr val="tx1">
                    <a:lumMod val="65000"/>
                    <a:lumOff val="35000"/>
                  </a:schemeClr>
                </a:solidFill>
                <a:latin typeface="+mj-lt"/>
              </a:rPr>
              <a:t>PEEP </a:t>
            </a:r>
            <a:r>
              <a:rPr lang="it-IT" sz="2800" b="1" dirty="0" err="1" smtClean="0">
                <a:solidFill>
                  <a:schemeClr val="tx1">
                    <a:lumMod val="65000"/>
                    <a:lumOff val="35000"/>
                  </a:schemeClr>
                </a:solidFill>
                <a:latin typeface="+mj-lt"/>
              </a:rPr>
              <a:t>regulation</a:t>
            </a:r>
            <a:endParaRPr lang="it-IT" sz="2800" b="1" dirty="0" smtClean="0">
              <a:solidFill>
                <a:schemeClr val="tx1">
                  <a:lumMod val="65000"/>
                  <a:lumOff val="35000"/>
                </a:schemeClr>
              </a:solidFill>
              <a:latin typeface="+mj-lt"/>
            </a:endParaRPr>
          </a:p>
          <a:p>
            <a:pPr>
              <a:lnSpc>
                <a:spcPct val="150000"/>
              </a:lnSpc>
              <a:buFont typeface="Arial" pitchFamily="34" charset="0"/>
              <a:buChar char="•"/>
            </a:pPr>
            <a:r>
              <a:rPr lang="it-IT" sz="2800" b="1" dirty="0" smtClean="0">
                <a:solidFill>
                  <a:schemeClr val="tx1">
                    <a:lumMod val="65000"/>
                    <a:lumOff val="35000"/>
                  </a:schemeClr>
                </a:solidFill>
                <a:latin typeface="+mj-lt"/>
              </a:rPr>
              <a:t> </a:t>
            </a:r>
            <a:r>
              <a:rPr lang="it-IT" sz="2800" b="1" dirty="0" err="1" smtClean="0">
                <a:solidFill>
                  <a:schemeClr val="tx1">
                    <a:lumMod val="65000"/>
                    <a:lumOff val="35000"/>
                  </a:schemeClr>
                </a:solidFill>
                <a:latin typeface="+mj-lt"/>
              </a:rPr>
              <a:t>Prompt</a:t>
            </a:r>
            <a:r>
              <a:rPr lang="it-IT" sz="2800" b="1" dirty="0" smtClean="0">
                <a:solidFill>
                  <a:schemeClr val="tx1">
                    <a:lumMod val="65000"/>
                    <a:lumOff val="35000"/>
                  </a:schemeClr>
                </a:solidFill>
                <a:latin typeface="+mj-lt"/>
              </a:rPr>
              <a:t> </a:t>
            </a:r>
            <a:r>
              <a:rPr lang="it-IT" sz="2800" b="1" dirty="0" err="1" smtClean="0">
                <a:solidFill>
                  <a:schemeClr val="tx1">
                    <a:lumMod val="65000"/>
                    <a:lumOff val="35000"/>
                  </a:schemeClr>
                </a:solidFill>
                <a:latin typeface="+mj-lt"/>
              </a:rPr>
              <a:t>diagnosis</a:t>
            </a:r>
            <a:r>
              <a:rPr lang="it-IT" sz="2800" b="1" dirty="0" smtClean="0">
                <a:solidFill>
                  <a:schemeClr val="tx1">
                    <a:lumMod val="65000"/>
                    <a:lumOff val="35000"/>
                  </a:schemeClr>
                </a:solidFill>
                <a:latin typeface="+mj-lt"/>
              </a:rPr>
              <a:t> </a:t>
            </a:r>
            <a:r>
              <a:rPr lang="it-IT" sz="2800" b="1" dirty="0" err="1" smtClean="0">
                <a:solidFill>
                  <a:schemeClr val="tx1">
                    <a:lumMod val="65000"/>
                    <a:lumOff val="35000"/>
                  </a:schemeClr>
                </a:solidFill>
                <a:latin typeface="+mj-lt"/>
              </a:rPr>
              <a:t>of</a:t>
            </a:r>
            <a:r>
              <a:rPr lang="it-IT" sz="2800" b="1" dirty="0" smtClean="0">
                <a:solidFill>
                  <a:schemeClr val="tx1">
                    <a:lumMod val="65000"/>
                    <a:lumOff val="35000"/>
                  </a:schemeClr>
                </a:solidFill>
                <a:latin typeface="+mj-lt"/>
              </a:rPr>
              <a:t> </a:t>
            </a:r>
            <a:r>
              <a:rPr lang="it-IT" sz="2800" b="1" dirty="0" err="1" smtClean="0">
                <a:solidFill>
                  <a:schemeClr val="tx1">
                    <a:lumMod val="65000"/>
                    <a:lumOff val="35000"/>
                  </a:schemeClr>
                </a:solidFill>
                <a:latin typeface="+mj-lt"/>
              </a:rPr>
              <a:t>complications</a:t>
            </a:r>
            <a:r>
              <a:rPr lang="it-IT" sz="2800" b="1" dirty="0" smtClean="0">
                <a:solidFill>
                  <a:schemeClr val="tx1">
                    <a:lumMod val="65000"/>
                    <a:lumOff val="35000"/>
                  </a:schemeClr>
                </a:solidFill>
                <a:latin typeface="+mj-lt"/>
              </a:rPr>
              <a:t> </a:t>
            </a:r>
            <a:endParaRPr lang="it-IT" sz="2800" b="1" dirty="0">
              <a:solidFill>
                <a:schemeClr val="tx1">
                  <a:lumMod val="65000"/>
                  <a:lumOff val="35000"/>
                </a:schemeClr>
              </a:solidFill>
              <a:latin typeface="+mj-lt"/>
            </a:endParaRPr>
          </a:p>
        </p:txBody>
      </p:sp>
    </p:spTree>
    <p:extLst>
      <p:ext uri="{BB962C8B-B14F-4D97-AF65-F5344CB8AC3E}">
        <p14:creationId xmlns:p14="http://schemas.microsoft.com/office/powerpoint/2010/main" xmlns="" val="712640350"/>
      </p:ext>
    </p:extLst>
  </p:cSld>
  <p:clrMapOvr>
    <a:masterClrMapping/>
  </p:clrMapOvr>
  <p:transition spd="med">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122" name="Picture 2" descr="C:\Users\vianello\Documents\PDF Architect\Images\Snapshots\Description 2021 IIII okkd Page 04 Snapshot 01.png"/>
          <p:cNvPicPr>
            <a:picLocks noChangeAspect="1" noChangeArrowheads="1"/>
          </p:cNvPicPr>
          <p:nvPr/>
        </p:nvPicPr>
        <p:blipFill>
          <a:blip r:embed="rId2" cstate="print"/>
          <a:srcRect/>
          <a:stretch>
            <a:fillRect/>
          </a:stretch>
        </p:blipFill>
        <p:spPr bwMode="auto">
          <a:xfrm>
            <a:off x="1331640" y="1159643"/>
            <a:ext cx="6192687" cy="4933653"/>
          </a:xfrm>
          <a:prstGeom prst="rect">
            <a:avLst/>
          </a:prstGeom>
          <a:noFill/>
        </p:spPr>
      </p:pic>
      <p:sp>
        <p:nvSpPr>
          <p:cNvPr id="5" name="CasellaDiTesto 4">
            <a:extLst>
              <a:ext uri="{FF2B5EF4-FFF2-40B4-BE49-F238E27FC236}">
                <a16:creationId xmlns:a16="http://schemas.microsoft.com/office/drawing/2014/main" xmlns="" id="{562CB15C-C272-4032-993C-E0806DAC70BA}"/>
              </a:ext>
            </a:extLst>
          </p:cNvPr>
          <p:cNvSpPr txBox="1"/>
          <p:nvPr/>
        </p:nvSpPr>
        <p:spPr>
          <a:xfrm>
            <a:off x="4860032" y="5949280"/>
            <a:ext cx="4220514"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err="1" smtClean="0">
                <a:solidFill>
                  <a:schemeClr val="tx1">
                    <a:lumMod val="65000"/>
                    <a:lumOff val="35000"/>
                  </a:schemeClr>
                </a:solidFill>
                <a:latin typeface="+mj-lt"/>
              </a:rPr>
              <a:t>Maciejewski</a:t>
            </a:r>
            <a:r>
              <a:rPr lang="it-IT" sz="1400" dirty="0" smtClean="0">
                <a:solidFill>
                  <a:schemeClr val="tx1">
                    <a:lumMod val="65000"/>
                    <a:lumOff val="35000"/>
                  </a:schemeClr>
                </a:solidFill>
                <a:latin typeface="+mj-lt"/>
              </a:rPr>
              <a:t> D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a:solidFill>
                  <a:schemeClr val="tx1">
                    <a:lumMod val="65000"/>
                    <a:lumOff val="35000"/>
                  </a:schemeClr>
                </a:solidFill>
                <a:latin typeface="+mj-lt"/>
              </a:rPr>
              <a:t>. </a:t>
            </a:r>
            <a:r>
              <a:rPr lang="en-US" sz="1400" i="1" dirty="0" smtClean="0">
                <a:solidFill>
                  <a:schemeClr val="tx1">
                    <a:lumMod val="65000"/>
                    <a:lumOff val="35000"/>
                  </a:schemeClr>
                </a:solidFill>
                <a:latin typeface="+mj-lt"/>
              </a:rPr>
              <a:t>Advances in Medical Sciences </a:t>
            </a:r>
            <a:r>
              <a:rPr lang="it-IT" sz="1400" dirty="0" smtClean="0">
                <a:solidFill>
                  <a:schemeClr val="tx1">
                    <a:lumMod val="65000"/>
                    <a:lumOff val="35000"/>
                  </a:schemeClr>
                </a:solidFill>
                <a:latin typeface="+mj-lt"/>
              </a:rPr>
              <a:t>2021</a:t>
            </a:r>
            <a:endParaRPr lang="it-IT" sz="1400" dirty="0">
              <a:solidFill>
                <a:schemeClr val="tx1">
                  <a:lumMod val="65000"/>
                  <a:lumOff val="35000"/>
                </a:schemeClr>
              </a:solidFill>
              <a:latin typeface="+mj-lt"/>
            </a:endParaRPr>
          </a:p>
        </p:txBody>
      </p:sp>
      <p:sp>
        <p:nvSpPr>
          <p:cNvPr id="7" name="Titolo 1"/>
          <p:cNvSpPr>
            <a:spLocks noGrp="1"/>
          </p:cNvSpPr>
          <p:nvPr>
            <p:ph type="title"/>
          </p:nvPr>
        </p:nvSpPr>
        <p:spPr>
          <a:xfrm>
            <a:off x="457200" y="44624"/>
            <a:ext cx="8229600" cy="1143000"/>
          </a:xfrm>
        </p:spPr>
        <p:txBody>
          <a:bodyPr>
            <a:normAutofit/>
          </a:bodyPr>
          <a:lstStyle/>
          <a:p>
            <a:r>
              <a:rPr lang="it-IT" sz="3200" b="1" dirty="0" err="1" smtClean="0">
                <a:solidFill>
                  <a:srgbClr val="0070C0"/>
                </a:solidFill>
              </a:rPr>
              <a:t>Degree</a:t>
            </a:r>
            <a:r>
              <a:rPr lang="it-IT" sz="3200" b="1" dirty="0" smtClean="0">
                <a:solidFill>
                  <a:srgbClr val="0070C0"/>
                </a:solidFill>
              </a:rPr>
              <a:t> </a:t>
            </a:r>
            <a:r>
              <a:rPr lang="it-IT" sz="3200" b="1" dirty="0" err="1" smtClean="0">
                <a:solidFill>
                  <a:srgbClr val="0070C0"/>
                </a:solidFill>
              </a:rPr>
              <a:t>of</a:t>
            </a:r>
            <a:r>
              <a:rPr lang="it-IT" sz="3200" b="1" dirty="0" smtClean="0">
                <a:solidFill>
                  <a:srgbClr val="0070C0"/>
                </a:solidFill>
              </a:rPr>
              <a:t> </a:t>
            </a:r>
            <a:r>
              <a:rPr lang="it-IT" sz="3200" b="1" dirty="0" err="1" smtClean="0">
                <a:solidFill>
                  <a:srgbClr val="0070C0"/>
                </a:solidFill>
              </a:rPr>
              <a:t>lung</a:t>
            </a:r>
            <a:r>
              <a:rPr lang="it-IT" sz="3200" b="1" dirty="0" smtClean="0">
                <a:solidFill>
                  <a:srgbClr val="0070C0"/>
                </a:solidFill>
              </a:rPr>
              <a:t> </a:t>
            </a:r>
            <a:r>
              <a:rPr lang="it-IT" sz="3200" b="1" dirty="0" err="1" smtClean="0">
                <a:solidFill>
                  <a:srgbClr val="0070C0"/>
                </a:solidFill>
              </a:rPr>
              <a:t>collapse</a:t>
            </a:r>
            <a:r>
              <a:rPr lang="it-IT" sz="3200" b="1" dirty="0" smtClean="0">
                <a:solidFill>
                  <a:srgbClr val="0070C0"/>
                </a:solidFill>
              </a:rPr>
              <a:t> and </a:t>
            </a:r>
            <a:r>
              <a:rPr lang="it-IT" sz="3200" b="1" dirty="0" err="1" smtClean="0">
                <a:solidFill>
                  <a:srgbClr val="0070C0"/>
                </a:solidFill>
              </a:rPr>
              <a:t>overdistension</a:t>
            </a:r>
            <a:r>
              <a:rPr lang="it-IT" sz="3200" b="1" dirty="0" smtClean="0">
                <a:solidFill>
                  <a:srgbClr val="0070C0"/>
                </a:solidFill>
              </a:rPr>
              <a:t> </a:t>
            </a:r>
            <a:r>
              <a:rPr lang="it-IT" sz="3200" b="1" dirty="0" err="1" smtClean="0">
                <a:solidFill>
                  <a:srgbClr val="0070C0"/>
                </a:solidFill>
              </a:rPr>
              <a:t>depending</a:t>
            </a:r>
            <a:r>
              <a:rPr lang="it-IT" sz="3200" b="1" dirty="0" smtClean="0">
                <a:solidFill>
                  <a:srgbClr val="0070C0"/>
                </a:solidFill>
              </a:rPr>
              <a:t> on the PEEP </a:t>
            </a:r>
            <a:r>
              <a:rPr lang="it-IT" sz="3200" b="1" dirty="0" err="1" smtClean="0">
                <a:solidFill>
                  <a:srgbClr val="0070C0"/>
                </a:solidFill>
              </a:rPr>
              <a:t>level</a:t>
            </a:r>
            <a:endParaRPr lang="it-IT" sz="3200" b="1" dirty="0">
              <a:solidFill>
                <a:srgbClr val="0070C0"/>
              </a:solidFill>
            </a:endParaRP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AB622512-F1C9-4EA7-F773-3FAB2876FD3C}"/>
            </a:ext>
          </a:extLst>
        </p:cNvPr>
        <p:cNvGrpSpPr/>
        <p:nvPr/>
      </p:nvGrpSpPr>
      <p:grpSpPr>
        <a:xfrm>
          <a:off x="0" y="0"/>
          <a:ext cx="0" cy="0"/>
          <a:chOff x="0" y="0"/>
          <a:chExt cx="0" cy="0"/>
        </a:xfrm>
      </p:grpSpPr>
      <p:pic>
        <p:nvPicPr>
          <p:cNvPr id="2" name="Immagine 1" descr="Immagine che contiene schermata, cerchio&#10;&#10;Il contenuto generato dall'IA potrebbe non essere corretto.">
            <a:extLst>
              <a:ext uri="{FF2B5EF4-FFF2-40B4-BE49-F238E27FC236}">
                <a16:creationId xmlns:a16="http://schemas.microsoft.com/office/drawing/2014/main" xmlns="" id="{068F941C-DFAB-3868-CE06-91211A3CA6FD}"/>
              </a:ext>
            </a:extLst>
          </p:cNvPr>
          <p:cNvPicPr>
            <a:picLocks noChangeAspect="1"/>
          </p:cNvPicPr>
          <p:nvPr/>
        </p:nvPicPr>
        <p:blipFill>
          <a:blip r:embed="rId3" cstate="print"/>
          <a:stretch>
            <a:fillRect/>
          </a:stretch>
        </p:blipFill>
        <p:spPr>
          <a:xfrm>
            <a:off x="243569" y="1859064"/>
            <a:ext cx="8656862" cy="2748336"/>
          </a:xfrm>
          <a:prstGeom prst="rect">
            <a:avLst/>
          </a:prstGeom>
        </p:spPr>
      </p:pic>
      <p:sp>
        <p:nvSpPr>
          <p:cNvPr id="3" name="CasellaDiTesto 2">
            <a:extLst>
              <a:ext uri="{FF2B5EF4-FFF2-40B4-BE49-F238E27FC236}">
                <a16:creationId xmlns:a16="http://schemas.microsoft.com/office/drawing/2014/main" xmlns="" id="{A69AA96D-D4E1-0F65-6F5B-37E2EA931311}"/>
              </a:ext>
            </a:extLst>
          </p:cNvPr>
          <p:cNvSpPr txBox="1"/>
          <p:nvPr/>
        </p:nvSpPr>
        <p:spPr>
          <a:xfrm>
            <a:off x="2818251" y="620688"/>
            <a:ext cx="3507499" cy="707886"/>
          </a:xfrm>
          <a:prstGeom prst="rect">
            <a:avLst/>
          </a:prstGeom>
          <a:noFill/>
        </p:spPr>
        <p:txBody>
          <a:bodyPr wrap="square">
            <a:spAutoFit/>
          </a:bodyPr>
          <a:lstStyle/>
          <a:p>
            <a:pPr algn="ctr" defTabSz="457200" fontAlgn="auto">
              <a:spcBef>
                <a:spcPts val="0"/>
              </a:spcBef>
              <a:spcAft>
                <a:spcPts val="0"/>
              </a:spcAft>
            </a:pPr>
            <a:r>
              <a:rPr lang="it-IT" sz="4000" b="1" dirty="0">
                <a:solidFill>
                  <a:srgbClr val="0070C0"/>
                </a:solidFill>
                <a:latin typeface="Calibri"/>
                <a:cs typeface="Teko"/>
              </a:rPr>
              <a:t>PEEP</a:t>
            </a:r>
            <a:r>
              <a:rPr lang="it-IT" sz="4000" b="1" baseline="-25000" dirty="0">
                <a:solidFill>
                  <a:srgbClr val="0070C0"/>
                </a:solidFill>
                <a:latin typeface="Calibri"/>
                <a:cs typeface="Teko"/>
              </a:rPr>
              <a:t>EIT</a:t>
            </a:r>
            <a:endParaRPr lang="it-IT" sz="4000" b="1" i="1" dirty="0">
              <a:solidFill>
                <a:srgbClr val="0070C0"/>
              </a:solidFill>
              <a:latin typeface="Calibri"/>
              <a:cs typeface="Teko"/>
            </a:endParaRPr>
          </a:p>
        </p:txBody>
      </p:sp>
    </p:spTree>
    <p:extLst>
      <p:ext uri="{BB962C8B-B14F-4D97-AF65-F5344CB8AC3E}">
        <p14:creationId xmlns:p14="http://schemas.microsoft.com/office/powerpoint/2010/main" xmlns="" val="3704014344"/>
      </p:ext>
    </p:extLst>
  </p:cSld>
  <p:clrMapOvr>
    <a:masterClrMapping/>
  </p:clrMapOvr>
  <p:transition spd="med">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7F29613D-0375-0DB2-1D10-642043AD446E}"/>
            </a:ext>
          </a:extLst>
        </p:cNvPr>
        <p:cNvGrpSpPr/>
        <p:nvPr/>
      </p:nvGrpSpPr>
      <p:grpSpPr>
        <a:xfrm>
          <a:off x="0" y="0"/>
          <a:ext cx="0" cy="0"/>
          <a:chOff x="0" y="0"/>
          <a:chExt cx="0" cy="0"/>
        </a:xfrm>
      </p:grpSpPr>
      <p:sp>
        <p:nvSpPr>
          <p:cNvPr id="4" name="Rettangolo 3">
            <a:extLst>
              <a:ext uri="{FF2B5EF4-FFF2-40B4-BE49-F238E27FC236}">
                <a16:creationId xmlns:a16="http://schemas.microsoft.com/office/drawing/2014/main" xmlns="" id="{FEBF90D4-777F-4017-90D0-092151206DEE}"/>
              </a:ext>
            </a:extLst>
          </p:cNvPr>
          <p:cNvSpPr/>
          <p:nvPr/>
        </p:nvSpPr>
        <p:spPr>
          <a:xfrm>
            <a:off x="5364088" y="2782670"/>
            <a:ext cx="3779913" cy="1323439"/>
          </a:xfrm>
          <a:prstGeom prst="rect">
            <a:avLst/>
          </a:prstGeom>
        </p:spPr>
        <p:txBody>
          <a:bodyPr wrap="square">
            <a:spAutoFit/>
          </a:bodyPr>
          <a:lstStyle/>
          <a:p>
            <a:pPr algn="ctr" defTabSz="457200" fontAlgn="auto">
              <a:spcBef>
                <a:spcPts val="0"/>
              </a:spcBef>
              <a:spcAft>
                <a:spcPts val="0"/>
              </a:spcAft>
            </a:pPr>
            <a:r>
              <a:rPr lang="it-IT" sz="4000" b="1" dirty="0" smtClean="0">
                <a:solidFill>
                  <a:srgbClr val="0070C0"/>
                </a:solidFill>
                <a:latin typeface="Calibri" pitchFamily="34" charset="0"/>
                <a:cs typeface="Teko"/>
              </a:rPr>
              <a:t>“</a:t>
            </a:r>
            <a:r>
              <a:rPr lang="it-IT" sz="4000" b="1" dirty="0" err="1" smtClean="0">
                <a:solidFill>
                  <a:srgbClr val="0070C0"/>
                </a:solidFill>
                <a:latin typeface="Calibri" pitchFamily="34" charset="0"/>
                <a:cs typeface="Teko"/>
              </a:rPr>
              <a:t>Pendelluft</a:t>
            </a:r>
            <a:r>
              <a:rPr lang="it-IT" sz="4000" b="1" dirty="0" smtClean="0">
                <a:solidFill>
                  <a:srgbClr val="0070C0"/>
                </a:solidFill>
                <a:latin typeface="Calibri" pitchFamily="34" charset="0"/>
                <a:cs typeface="Teko"/>
              </a:rPr>
              <a:t>” </a:t>
            </a:r>
            <a:r>
              <a:rPr lang="it-IT" sz="4000" b="1" dirty="0" err="1" smtClean="0">
                <a:solidFill>
                  <a:srgbClr val="0070C0"/>
                </a:solidFill>
                <a:latin typeface="Calibri" pitchFamily="34" charset="0"/>
                <a:cs typeface="Teko"/>
              </a:rPr>
              <a:t>phenomenon</a:t>
            </a:r>
            <a:r>
              <a:rPr lang="it-IT" sz="4000" b="1" dirty="0" smtClean="0">
                <a:solidFill>
                  <a:srgbClr val="0070C0"/>
                </a:solidFill>
                <a:latin typeface="Calibri" pitchFamily="34" charset="0"/>
                <a:cs typeface="Teko"/>
              </a:rPr>
              <a:t> </a:t>
            </a:r>
            <a:endParaRPr lang="it-IT" sz="4000" dirty="0">
              <a:solidFill>
                <a:srgbClr val="0070C0"/>
              </a:solidFill>
              <a:latin typeface="Calibri" pitchFamily="34" charset="0"/>
              <a:cs typeface="+mn-cs"/>
            </a:endParaRPr>
          </a:p>
        </p:txBody>
      </p:sp>
      <p:pic>
        <p:nvPicPr>
          <p:cNvPr id="3" name="pendelluft">
            <a:hlinkClick r:id="" action="ppaction://media"/>
            <a:extLst>
              <a:ext uri="{FF2B5EF4-FFF2-40B4-BE49-F238E27FC236}">
                <a16:creationId xmlns:a16="http://schemas.microsoft.com/office/drawing/2014/main" xmlns="" id="{2F484F6F-032B-A542-F243-B395A53E6FF2}"/>
              </a:ext>
            </a:extLst>
          </p:cNvPr>
          <p:cNvPicPr>
            <a:picLocks noChangeAspect="1"/>
          </p:cNvPicPr>
          <p:nvPr>
            <a:videoFile r:link="rId1"/>
            <p:extLst>
              <p:ext uri="{DAA4B4D4-6D71-4841-9C94-3DE7FCFB9230}">
                <p14:media xmlns:p14="http://schemas.microsoft.com/office/powerpoint/2010/main" xmlns="" r:embed="rId4"/>
              </p:ext>
            </p:extLst>
          </p:nvPr>
        </p:nvPicPr>
        <p:blipFill>
          <a:blip r:embed="rId5" cstate="print"/>
          <a:stretch>
            <a:fillRect/>
          </a:stretch>
        </p:blipFill>
        <p:spPr>
          <a:xfrm>
            <a:off x="392324" y="1107774"/>
            <a:ext cx="4414139" cy="4029123"/>
          </a:xfrm>
          <a:prstGeom prst="rect">
            <a:avLst/>
          </a:prstGeom>
        </p:spPr>
      </p:pic>
    </p:spTree>
    <p:extLst>
      <p:ext uri="{BB962C8B-B14F-4D97-AF65-F5344CB8AC3E}">
        <p14:creationId xmlns:p14="http://schemas.microsoft.com/office/powerpoint/2010/main" xmlns="" val="485180187"/>
      </p:ext>
    </p:extLst>
  </p:cSld>
  <p:clrMapOvr>
    <a:masterClrMapping/>
  </p:clrMapOvr>
  <p:transition spd="med">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5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7F29613D-0375-0DB2-1D10-642043AD446E}"/>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374B9E50-691C-F64E-F4C0-E088A4C46BE2}"/>
              </a:ext>
            </a:extLst>
          </p:cNvPr>
          <p:cNvSpPr>
            <a:spLocks noGrp="1"/>
          </p:cNvSpPr>
          <p:nvPr>
            <p:ph idx="1"/>
          </p:nvPr>
        </p:nvSpPr>
        <p:spPr>
          <a:xfrm>
            <a:off x="2502457" y="282288"/>
            <a:ext cx="4085767" cy="770448"/>
          </a:xfrm>
        </p:spPr>
        <p:txBody>
          <a:bodyPr>
            <a:normAutofit/>
          </a:bodyPr>
          <a:lstStyle/>
          <a:p>
            <a:pPr marL="0" indent="0">
              <a:buNone/>
            </a:pPr>
            <a:r>
              <a:rPr lang="it-IT" sz="4000" b="1" dirty="0">
                <a:solidFill>
                  <a:srgbClr val="0070C0"/>
                </a:solidFill>
              </a:rPr>
              <a:t>NIV </a:t>
            </a:r>
            <a:r>
              <a:rPr lang="it-IT" sz="4000" b="1" dirty="0" err="1">
                <a:solidFill>
                  <a:srgbClr val="0070C0"/>
                </a:solidFill>
              </a:rPr>
              <a:t>complications</a:t>
            </a:r>
            <a:endParaRPr lang="it-IT" sz="4000" b="1" dirty="0">
              <a:solidFill>
                <a:srgbClr val="0070C0"/>
              </a:solidFill>
            </a:endParaRPr>
          </a:p>
        </p:txBody>
      </p:sp>
      <p:pic>
        <p:nvPicPr>
          <p:cNvPr id="2" name="Immagine 1" descr="Immagine che contiene schermata, Software per la grafica, Software multimediale, Elementi grafici&#10;&#10;Il contenuto generato dall'IA potrebbe non essere corretto.">
            <a:extLst>
              <a:ext uri="{FF2B5EF4-FFF2-40B4-BE49-F238E27FC236}">
                <a16:creationId xmlns:a16="http://schemas.microsoft.com/office/drawing/2014/main" xmlns="" id="{88DAD02E-17A9-B87B-069A-947959C060C4}"/>
              </a:ext>
            </a:extLst>
          </p:cNvPr>
          <p:cNvPicPr>
            <a:picLocks noChangeAspect="1"/>
          </p:cNvPicPr>
          <p:nvPr/>
        </p:nvPicPr>
        <p:blipFill>
          <a:blip r:embed="rId3" cstate="print"/>
          <a:stretch>
            <a:fillRect/>
          </a:stretch>
        </p:blipFill>
        <p:spPr>
          <a:xfrm>
            <a:off x="451441" y="1488109"/>
            <a:ext cx="4200770" cy="3603248"/>
          </a:xfrm>
          <a:prstGeom prst="rect">
            <a:avLst/>
          </a:prstGeom>
        </p:spPr>
      </p:pic>
      <p:pic>
        <p:nvPicPr>
          <p:cNvPr id="1026" name="Picture 2" descr="C:\Users\vianello\Downloads\pnx sx.jpg"/>
          <p:cNvPicPr>
            <a:picLocks noChangeAspect="1" noChangeArrowheads="1"/>
          </p:cNvPicPr>
          <p:nvPr/>
        </p:nvPicPr>
        <p:blipFill>
          <a:blip r:embed="rId4" cstate="print"/>
          <a:srcRect/>
          <a:stretch>
            <a:fillRect/>
          </a:stretch>
        </p:blipFill>
        <p:spPr bwMode="auto">
          <a:xfrm>
            <a:off x="5076056" y="1556791"/>
            <a:ext cx="3466214" cy="3528393"/>
          </a:xfrm>
          <a:prstGeom prst="rect">
            <a:avLst/>
          </a:prstGeom>
          <a:noFill/>
        </p:spPr>
      </p:pic>
    </p:spTree>
    <p:extLst>
      <p:ext uri="{BB962C8B-B14F-4D97-AF65-F5344CB8AC3E}">
        <p14:creationId xmlns:p14="http://schemas.microsoft.com/office/powerpoint/2010/main" xmlns="" val="3889806959"/>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06C9CD92-9D92-9F01-6C0B-1C27ED3B4D43}"/>
            </a:ext>
          </a:extLst>
        </p:cNvPr>
        <p:cNvGrpSpPr/>
        <p:nvPr/>
      </p:nvGrpSpPr>
      <p:grpSpPr>
        <a:xfrm>
          <a:off x="0" y="0"/>
          <a:ext cx="0" cy="0"/>
          <a:chOff x="0" y="0"/>
          <a:chExt cx="0" cy="0"/>
        </a:xfrm>
      </p:grpSpPr>
      <p:pic>
        <p:nvPicPr>
          <p:cNvPr id="3" name="Immagine 2">
            <a:extLst>
              <a:ext uri="{FF2B5EF4-FFF2-40B4-BE49-F238E27FC236}">
                <a16:creationId xmlns:a16="http://schemas.microsoft.com/office/drawing/2014/main" xmlns="" id="{5C351720-9D23-2825-54A4-0C1DC1144FA8}"/>
              </a:ext>
            </a:extLst>
          </p:cNvPr>
          <p:cNvPicPr>
            <a:picLocks noChangeAspect="1"/>
          </p:cNvPicPr>
          <p:nvPr/>
        </p:nvPicPr>
        <p:blipFill>
          <a:blip r:embed="rId3" cstate="print"/>
          <a:stretch>
            <a:fillRect/>
          </a:stretch>
        </p:blipFill>
        <p:spPr>
          <a:xfrm>
            <a:off x="611561" y="1700807"/>
            <a:ext cx="7946162" cy="4178333"/>
          </a:xfrm>
          <a:prstGeom prst="rect">
            <a:avLst/>
          </a:prstGeom>
        </p:spPr>
      </p:pic>
      <p:sp>
        <p:nvSpPr>
          <p:cNvPr id="4" name="Rettangolo 3">
            <a:extLst>
              <a:ext uri="{FF2B5EF4-FFF2-40B4-BE49-F238E27FC236}">
                <a16:creationId xmlns:a16="http://schemas.microsoft.com/office/drawing/2014/main" xmlns="" id="{60420533-13C4-43A9-980A-A0DAFE038034}"/>
              </a:ext>
            </a:extLst>
          </p:cNvPr>
          <p:cNvSpPr/>
          <p:nvPr/>
        </p:nvSpPr>
        <p:spPr>
          <a:xfrm>
            <a:off x="1691680" y="476672"/>
            <a:ext cx="5771580" cy="707886"/>
          </a:xfrm>
          <a:prstGeom prst="rect">
            <a:avLst/>
          </a:prstGeom>
        </p:spPr>
        <p:txBody>
          <a:bodyPr wrap="none">
            <a:spAutoFit/>
          </a:bodyPr>
          <a:lstStyle/>
          <a:p>
            <a:pPr defTabSz="457200" fontAlgn="auto">
              <a:spcBef>
                <a:spcPts val="0"/>
              </a:spcBef>
              <a:spcAft>
                <a:spcPts val="0"/>
              </a:spcAft>
            </a:pPr>
            <a:r>
              <a:rPr lang="it-IT" sz="4000" b="1" dirty="0" err="1" smtClean="0">
                <a:solidFill>
                  <a:srgbClr val="0070C0"/>
                </a:solidFill>
                <a:latin typeface="Calibri" pitchFamily="34" charset="0"/>
                <a:cs typeface="+mn-cs"/>
              </a:rPr>
              <a:t>EIT-assisted</a:t>
            </a:r>
            <a:r>
              <a:rPr lang="it-IT" sz="4000" b="1" dirty="0" smtClean="0">
                <a:solidFill>
                  <a:srgbClr val="0070C0"/>
                </a:solidFill>
                <a:latin typeface="Calibri" pitchFamily="34" charset="0"/>
                <a:cs typeface="+mn-cs"/>
              </a:rPr>
              <a:t> </a:t>
            </a:r>
            <a:r>
              <a:rPr lang="it-IT" sz="4000" b="1" dirty="0" err="1" smtClean="0">
                <a:solidFill>
                  <a:srgbClr val="0070C0"/>
                </a:solidFill>
                <a:latin typeface="Calibri" pitchFamily="34" charset="0"/>
                <a:cs typeface="+mn-cs"/>
              </a:rPr>
              <a:t>bronchoscopy</a:t>
            </a:r>
            <a:endParaRPr lang="it-IT" sz="4000" b="1" dirty="0">
              <a:solidFill>
                <a:srgbClr val="0070C0"/>
              </a:solidFill>
              <a:latin typeface="Calibri" pitchFamily="34" charset="0"/>
              <a:cs typeface="+mn-cs"/>
            </a:endParaRPr>
          </a:p>
        </p:txBody>
      </p:sp>
      <p:sp>
        <p:nvSpPr>
          <p:cNvPr id="5" name="CasellaDiTesto 4">
            <a:extLst>
              <a:ext uri="{FF2B5EF4-FFF2-40B4-BE49-F238E27FC236}">
                <a16:creationId xmlns:a16="http://schemas.microsoft.com/office/drawing/2014/main" xmlns="" id="{ADE53930-B088-4A64-8C47-99E270CAACD8}"/>
              </a:ext>
            </a:extLst>
          </p:cNvPr>
          <p:cNvSpPr txBox="1"/>
          <p:nvPr/>
        </p:nvSpPr>
        <p:spPr>
          <a:xfrm>
            <a:off x="4932040" y="5877272"/>
            <a:ext cx="4070089" cy="738664"/>
          </a:xfrm>
          <a:prstGeom prst="rect">
            <a:avLst/>
          </a:prstGeom>
          <a:solidFill>
            <a:schemeClr val="bg1"/>
          </a:solidFill>
        </p:spPr>
        <p:txBody>
          <a:bodyPr wrap="none" rtlCol="0">
            <a:spAutoFit/>
          </a:bodyPr>
          <a:lstStyle/>
          <a:p>
            <a:endParaRPr lang="it-IT" sz="1400" dirty="0">
              <a:solidFill>
                <a:schemeClr val="tx1">
                  <a:lumMod val="65000"/>
                  <a:lumOff val="35000"/>
                </a:schemeClr>
              </a:solidFill>
              <a:latin typeface="+mj-lt"/>
            </a:endParaRPr>
          </a:p>
          <a:p>
            <a:endParaRPr lang="it-IT" sz="1400" dirty="0">
              <a:solidFill>
                <a:schemeClr val="tx1">
                  <a:lumMod val="65000"/>
                  <a:lumOff val="35000"/>
                </a:schemeClr>
              </a:solidFill>
              <a:latin typeface="+mj-lt"/>
            </a:endParaRPr>
          </a:p>
          <a:p>
            <a:r>
              <a:rPr lang="it-IT" sz="1400" dirty="0" smtClean="0">
                <a:solidFill>
                  <a:schemeClr val="tx1">
                    <a:lumMod val="65000"/>
                    <a:lumOff val="35000"/>
                  </a:schemeClr>
                </a:solidFill>
                <a:latin typeface="+mj-lt"/>
              </a:rPr>
              <a:t>Vianello A, </a:t>
            </a:r>
            <a:r>
              <a:rPr lang="it-IT" sz="1400" dirty="0" err="1" smtClean="0">
                <a:solidFill>
                  <a:schemeClr val="tx1">
                    <a:lumMod val="65000"/>
                    <a:lumOff val="35000"/>
                  </a:schemeClr>
                </a:solidFill>
                <a:latin typeface="+mj-lt"/>
              </a:rPr>
              <a:t>et</a:t>
            </a:r>
            <a:r>
              <a:rPr lang="it-IT" sz="1400" dirty="0" smtClean="0">
                <a:solidFill>
                  <a:schemeClr val="tx1">
                    <a:lumMod val="65000"/>
                    <a:lumOff val="35000"/>
                  </a:schemeClr>
                </a:solidFill>
                <a:latin typeface="+mj-lt"/>
              </a:rPr>
              <a:t> </a:t>
            </a:r>
            <a:r>
              <a:rPr lang="it-IT" sz="1400" dirty="0">
                <a:solidFill>
                  <a:schemeClr val="tx1">
                    <a:lumMod val="65000"/>
                    <a:lumOff val="35000"/>
                  </a:schemeClr>
                </a:solidFill>
                <a:latin typeface="+mj-lt"/>
              </a:rPr>
              <a:t>al</a:t>
            </a:r>
            <a:r>
              <a:rPr lang="it-IT" sz="1400" i="1" dirty="0">
                <a:solidFill>
                  <a:schemeClr val="tx1">
                    <a:lumMod val="65000"/>
                    <a:lumOff val="35000"/>
                  </a:schemeClr>
                </a:solidFill>
                <a:latin typeface="+mj-lt"/>
              </a:rPr>
              <a:t>. </a:t>
            </a:r>
            <a:r>
              <a:rPr lang="it-IT" sz="1400" i="1" dirty="0" err="1" smtClean="0">
                <a:solidFill>
                  <a:schemeClr val="tx1">
                    <a:lumMod val="65000"/>
                    <a:lumOff val="35000"/>
                  </a:schemeClr>
                </a:solidFill>
                <a:latin typeface="+mj-lt"/>
              </a:rPr>
              <a:t>Archivos</a:t>
            </a:r>
            <a:r>
              <a:rPr lang="it-IT" sz="1400" i="1" dirty="0" smtClean="0">
                <a:solidFill>
                  <a:schemeClr val="tx1">
                    <a:lumMod val="65000"/>
                    <a:lumOff val="35000"/>
                  </a:schemeClr>
                </a:solidFill>
                <a:latin typeface="+mj-lt"/>
              </a:rPr>
              <a:t> de </a:t>
            </a:r>
            <a:r>
              <a:rPr lang="it-IT" sz="1400" i="1" dirty="0" err="1" smtClean="0">
                <a:solidFill>
                  <a:schemeClr val="tx1">
                    <a:lumMod val="65000"/>
                    <a:lumOff val="35000"/>
                  </a:schemeClr>
                </a:solidFill>
                <a:latin typeface="+mj-lt"/>
              </a:rPr>
              <a:t>Bronconeumologia</a:t>
            </a:r>
            <a:r>
              <a:rPr lang="it-IT" sz="1400" i="1" dirty="0" smtClean="0">
                <a:solidFill>
                  <a:schemeClr val="tx1">
                    <a:lumMod val="65000"/>
                    <a:lumOff val="35000"/>
                  </a:schemeClr>
                </a:solidFill>
                <a:latin typeface="+mj-lt"/>
              </a:rPr>
              <a:t>,</a:t>
            </a:r>
            <a:r>
              <a:rPr lang="it-IT" sz="1400" dirty="0" smtClean="0">
                <a:solidFill>
                  <a:schemeClr val="tx1">
                    <a:lumMod val="65000"/>
                    <a:lumOff val="35000"/>
                  </a:schemeClr>
                </a:solidFill>
                <a:latin typeface="+mj-lt"/>
              </a:rPr>
              <a:t>2023</a:t>
            </a:r>
            <a:endParaRPr lang="it-IT" sz="1400" dirty="0">
              <a:solidFill>
                <a:schemeClr val="tx1">
                  <a:lumMod val="65000"/>
                  <a:lumOff val="35000"/>
                </a:schemeClr>
              </a:solidFill>
              <a:latin typeface="+mj-lt"/>
            </a:endParaRPr>
          </a:p>
        </p:txBody>
      </p:sp>
    </p:spTree>
    <p:extLst>
      <p:ext uri="{BB962C8B-B14F-4D97-AF65-F5344CB8AC3E}">
        <p14:creationId xmlns:p14="http://schemas.microsoft.com/office/powerpoint/2010/main" xmlns="" val="3563491451"/>
      </p:ext>
    </p:extLst>
  </p:cSld>
  <p:clrMapOvr>
    <a:masterClrMapping/>
  </p:clrMapOvr>
  <p:transition spd="med">
    <p:fade thruBlk="1"/>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B440194F-D326-5F9E-9E99-EEE745E91DAA}"/>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AA1B47AB-37A7-0D6E-568D-7E7F6A8CF2C2}"/>
              </a:ext>
            </a:extLst>
          </p:cNvPr>
          <p:cNvSpPr>
            <a:spLocks noGrp="1"/>
          </p:cNvSpPr>
          <p:nvPr>
            <p:ph idx="1"/>
          </p:nvPr>
        </p:nvSpPr>
        <p:spPr>
          <a:xfrm>
            <a:off x="335966" y="1867747"/>
            <a:ext cx="8229600" cy="3394472"/>
          </a:xfrm>
        </p:spPr>
        <p:txBody>
          <a:bodyPr>
            <a:normAutofit/>
          </a:bodyPr>
          <a:lstStyle/>
          <a:p>
            <a:pPr>
              <a:buFont typeface="Arial" pitchFamily="34" charset="0"/>
              <a:buChar char="•"/>
            </a:pPr>
            <a:r>
              <a:rPr lang="en-US" sz="2800" dirty="0">
                <a:solidFill>
                  <a:schemeClr val="tx1">
                    <a:lumMod val="65000"/>
                    <a:lumOff val="35000"/>
                  </a:schemeClr>
                </a:solidFill>
              </a:rPr>
              <a:t>Safe and well tolerated</a:t>
            </a:r>
          </a:p>
          <a:p>
            <a:pPr>
              <a:buFont typeface="Arial" pitchFamily="34" charset="0"/>
              <a:buChar char="•"/>
            </a:pPr>
            <a:r>
              <a:rPr lang="en-US" sz="2800" dirty="0">
                <a:solidFill>
                  <a:schemeClr val="tx1">
                    <a:lumMod val="65000"/>
                    <a:lumOff val="35000"/>
                  </a:schemeClr>
                </a:solidFill>
              </a:rPr>
              <a:t>Dynamic and non-invasive</a:t>
            </a:r>
          </a:p>
          <a:p>
            <a:pPr>
              <a:buFont typeface="Arial" pitchFamily="34" charset="0"/>
              <a:buChar char="•"/>
            </a:pPr>
            <a:r>
              <a:rPr lang="en-US" sz="2800" dirty="0">
                <a:solidFill>
                  <a:schemeClr val="tx1">
                    <a:lumMod val="65000"/>
                    <a:lumOff val="35000"/>
                  </a:schemeClr>
                </a:solidFill>
              </a:rPr>
              <a:t>No exposure to ionizing radiation</a:t>
            </a:r>
          </a:p>
          <a:p>
            <a:pPr>
              <a:buFont typeface="Arial" pitchFamily="34" charset="0"/>
              <a:buChar char="•"/>
            </a:pPr>
            <a:r>
              <a:rPr lang="en-US" sz="2800" dirty="0">
                <a:solidFill>
                  <a:schemeClr val="tx1">
                    <a:lumMod val="65000"/>
                    <a:lumOff val="35000"/>
                  </a:schemeClr>
                </a:solidFill>
              </a:rPr>
              <a:t>Easily repeatable at the patient’s bedside</a:t>
            </a:r>
          </a:p>
          <a:p>
            <a:pPr>
              <a:buFont typeface="Arial" pitchFamily="34" charset="0"/>
              <a:buChar char="•"/>
            </a:pPr>
            <a:r>
              <a:rPr lang="en-US" sz="2800" dirty="0">
                <a:solidFill>
                  <a:schemeClr val="tx1">
                    <a:lumMod val="65000"/>
                    <a:lumOff val="35000"/>
                  </a:schemeClr>
                </a:solidFill>
              </a:rPr>
              <a:t>Active patient cooperation not required</a:t>
            </a:r>
          </a:p>
          <a:p>
            <a:pPr>
              <a:buFont typeface="Arial" pitchFamily="34" charset="0"/>
              <a:buChar char="•"/>
            </a:pPr>
            <a:r>
              <a:rPr lang="en-US" sz="2800" dirty="0">
                <a:solidFill>
                  <a:schemeClr val="tx1">
                    <a:lumMod val="65000"/>
                    <a:lumOff val="35000"/>
                  </a:schemeClr>
                </a:solidFill>
              </a:rPr>
              <a:t>Multiple applications</a:t>
            </a:r>
            <a:endParaRPr lang="it-IT" sz="2800" dirty="0">
              <a:solidFill>
                <a:schemeClr val="tx1">
                  <a:lumMod val="65000"/>
                  <a:lumOff val="35000"/>
                </a:schemeClr>
              </a:solidFill>
            </a:endParaRPr>
          </a:p>
        </p:txBody>
      </p:sp>
      <p:sp>
        <p:nvSpPr>
          <p:cNvPr id="2" name="Sottotitolo 2">
            <a:extLst>
              <a:ext uri="{FF2B5EF4-FFF2-40B4-BE49-F238E27FC236}">
                <a16:creationId xmlns:a16="http://schemas.microsoft.com/office/drawing/2014/main" xmlns="" id="{729DC276-F70A-8837-793F-279BC149B3D6}"/>
              </a:ext>
            </a:extLst>
          </p:cNvPr>
          <p:cNvSpPr txBox="1">
            <a:spLocks/>
          </p:cNvSpPr>
          <p:nvPr/>
        </p:nvSpPr>
        <p:spPr>
          <a:xfrm>
            <a:off x="335966" y="332656"/>
            <a:ext cx="8472068"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pPr>
            <a:r>
              <a:rPr lang="it-IT" sz="4000" b="1" dirty="0">
                <a:solidFill>
                  <a:srgbClr val="0070C0"/>
                </a:solidFill>
                <a:latin typeface="+mj-lt"/>
                <a:cs typeface="Teko"/>
              </a:rPr>
              <a:t>EIT </a:t>
            </a:r>
            <a:r>
              <a:rPr lang="it-IT" sz="4000" b="1" dirty="0" err="1" smtClean="0">
                <a:solidFill>
                  <a:srgbClr val="0070C0"/>
                </a:solidFill>
                <a:latin typeface="+mj-lt"/>
                <a:cs typeface="Teko"/>
              </a:rPr>
              <a:t>application</a:t>
            </a:r>
            <a:r>
              <a:rPr lang="it-IT" sz="4000" b="1" dirty="0" smtClean="0">
                <a:solidFill>
                  <a:srgbClr val="0070C0"/>
                </a:solidFill>
                <a:latin typeface="+mj-lt"/>
                <a:cs typeface="Teko"/>
              </a:rPr>
              <a:t> in the IRCU</a:t>
            </a:r>
            <a:endParaRPr lang="it-IT" sz="4000" b="1" dirty="0">
              <a:solidFill>
                <a:srgbClr val="0070C0"/>
              </a:solidFill>
              <a:latin typeface="+mj-lt"/>
              <a:cs typeface="Teko"/>
            </a:endParaRPr>
          </a:p>
        </p:txBody>
      </p:sp>
    </p:spTree>
    <p:extLst>
      <p:ext uri="{BB962C8B-B14F-4D97-AF65-F5344CB8AC3E}">
        <p14:creationId xmlns:p14="http://schemas.microsoft.com/office/powerpoint/2010/main" xmlns="" val="3056739958"/>
      </p:ext>
    </p:extLst>
  </p:cSld>
  <p:clrMapOvr>
    <a:masterClrMapping/>
  </p:clrMapOvr>
  <p:transition spd="med">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7F6698B3-FCEB-2F59-BA04-07D2385B8A72}"/>
            </a:ext>
          </a:extLst>
        </p:cNvPr>
        <p:cNvGrpSpPr/>
        <p:nvPr/>
      </p:nvGrpSpPr>
      <p:grpSpPr>
        <a:xfrm>
          <a:off x="0" y="0"/>
          <a:ext cx="0" cy="0"/>
          <a:chOff x="0" y="0"/>
          <a:chExt cx="0" cy="0"/>
        </a:xfrm>
      </p:grpSpPr>
      <p:sp>
        <p:nvSpPr>
          <p:cNvPr id="7" name="Segnaposto contenuto 6">
            <a:extLst>
              <a:ext uri="{FF2B5EF4-FFF2-40B4-BE49-F238E27FC236}">
                <a16:creationId xmlns:a16="http://schemas.microsoft.com/office/drawing/2014/main" xmlns="" id="{6C22BD95-8B2C-D485-CAF0-199B10A09E0A}"/>
              </a:ext>
            </a:extLst>
          </p:cNvPr>
          <p:cNvSpPr>
            <a:spLocks noGrp="1"/>
          </p:cNvSpPr>
          <p:nvPr>
            <p:ph idx="1"/>
          </p:nvPr>
        </p:nvSpPr>
        <p:spPr>
          <a:xfrm>
            <a:off x="185654" y="1484784"/>
            <a:ext cx="8808034" cy="3661516"/>
          </a:xfrm>
        </p:spPr>
        <p:txBody>
          <a:bodyPr>
            <a:normAutofit fontScale="77500" lnSpcReduction="20000"/>
          </a:bodyPr>
          <a:lstStyle/>
          <a:p>
            <a:pPr>
              <a:buFont typeface="Arial" pitchFamily="34" charset="0"/>
              <a:buChar char="•"/>
            </a:pPr>
            <a:r>
              <a:rPr lang="en-US" dirty="0">
                <a:solidFill>
                  <a:schemeClr val="tx1">
                    <a:lumMod val="65000"/>
                    <a:lumOff val="35000"/>
                  </a:schemeClr>
                </a:solidFill>
              </a:rPr>
              <a:t>Low resolution of approximately 3 cm horizontally and 10 cm </a:t>
            </a:r>
            <a:r>
              <a:rPr lang="en-US" dirty="0" err="1">
                <a:solidFill>
                  <a:schemeClr val="tx1">
                    <a:lumMod val="65000"/>
                    <a:lumOff val="35000"/>
                  </a:schemeClr>
                </a:solidFill>
              </a:rPr>
              <a:t>cranio</a:t>
            </a:r>
            <a:r>
              <a:rPr lang="en-US" dirty="0">
                <a:solidFill>
                  <a:schemeClr val="tx1">
                    <a:lumMod val="65000"/>
                    <a:lumOff val="35000"/>
                  </a:schemeClr>
                </a:solidFill>
              </a:rPr>
              <a:t>-caudally;</a:t>
            </a:r>
          </a:p>
          <a:p>
            <a:pPr>
              <a:buFont typeface="Arial" pitchFamily="34" charset="0"/>
              <a:buChar char="•"/>
            </a:pPr>
            <a:r>
              <a:rPr lang="en-US" dirty="0">
                <a:solidFill>
                  <a:schemeClr val="tx1">
                    <a:lumMod val="65000"/>
                    <a:lumOff val="35000"/>
                  </a:schemeClr>
                </a:solidFill>
              </a:rPr>
              <a:t>Equipment </a:t>
            </a:r>
            <a:r>
              <a:rPr lang="en-US" dirty="0" smtClean="0">
                <a:solidFill>
                  <a:schemeClr val="tx1">
                    <a:lumMod val="65000"/>
                    <a:lumOff val="35000"/>
                  </a:schemeClr>
                </a:solidFill>
              </a:rPr>
              <a:t>requires </a:t>
            </a:r>
            <a:r>
              <a:rPr lang="en-US" dirty="0">
                <a:solidFill>
                  <a:schemeClr val="tx1">
                    <a:lumMod val="65000"/>
                    <a:lumOff val="35000"/>
                  </a:schemeClr>
                </a:solidFill>
              </a:rPr>
              <a:t>at least two operators;</a:t>
            </a:r>
          </a:p>
          <a:p>
            <a:pPr>
              <a:buFont typeface="Arial" pitchFamily="34" charset="0"/>
              <a:buChar char="•"/>
            </a:pPr>
            <a:r>
              <a:rPr lang="en-US" dirty="0">
                <a:solidFill>
                  <a:schemeClr val="tx1">
                    <a:lumMod val="65000"/>
                    <a:lumOff val="35000"/>
                  </a:schemeClr>
                </a:solidFill>
              </a:rPr>
              <a:t>Information provided can be difficult to interpret;</a:t>
            </a:r>
          </a:p>
          <a:p>
            <a:pPr>
              <a:buFont typeface="Arial" pitchFamily="34" charset="0"/>
              <a:buChar char="•"/>
            </a:pPr>
            <a:r>
              <a:rPr lang="en-US" dirty="0">
                <a:solidFill>
                  <a:schemeClr val="tx1">
                    <a:lumMod val="65000"/>
                    <a:lumOff val="35000"/>
                  </a:schemeClr>
                </a:solidFill>
              </a:rPr>
              <a:t>Chest wall deformities (e.g., severe kyphoscoliosis) can affect accuracy;</a:t>
            </a:r>
          </a:p>
          <a:p>
            <a:pPr>
              <a:buFont typeface="Arial" pitchFamily="34" charset="0"/>
              <a:buChar char="•"/>
            </a:pPr>
            <a:r>
              <a:rPr lang="en-US" dirty="0">
                <a:solidFill>
                  <a:schemeClr val="tx1">
                    <a:lumMod val="65000"/>
                    <a:lumOff val="35000"/>
                  </a:schemeClr>
                </a:solidFill>
              </a:rPr>
              <a:t>The presence of drains, medications, or thoracic trauma may interfere with </a:t>
            </a:r>
            <a:r>
              <a:rPr lang="en-US" dirty="0" smtClean="0">
                <a:solidFill>
                  <a:schemeClr val="tx1">
                    <a:lumMod val="65000"/>
                    <a:lumOff val="35000"/>
                  </a:schemeClr>
                </a:solidFill>
              </a:rPr>
              <a:t>measurements;</a:t>
            </a:r>
            <a:endParaRPr lang="en-US" dirty="0">
              <a:solidFill>
                <a:schemeClr val="tx1">
                  <a:lumMod val="65000"/>
                  <a:lumOff val="35000"/>
                </a:schemeClr>
              </a:solidFill>
            </a:endParaRPr>
          </a:p>
          <a:p>
            <a:pPr>
              <a:buFont typeface="Arial" pitchFamily="34" charset="0"/>
              <a:buChar char="•"/>
            </a:pPr>
            <a:r>
              <a:rPr lang="en-US" dirty="0">
                <a:solidFill>
                  <a:schemeClr val="tx1">
                    <a:lumMod val="65000"/>
                    <a:lumOff val="35000"/>
                  </a:schemeClr>
                </a:solidFill>
              </a:rPr>
              <a:t>GI index and other analyses only require a dedicated </a:t>
            </a:r>
            <a:r>
              <a:rPr lang="en-US" dirty="0" smtClean="0">
                <a:solidFill>
                  <a:schemeClr val="tx1">
                    <a:lumMod val="65000"/>
                    <a:lumOff val="35000"/>
                  </a:schemeClr>
                </a:solidFill>
              </a:rPr>
              <a:t>software.</a:t>
            </a:r>
            <a:endParaRPr lang="it-IT" dirty="0">
              <a:solidFill>
                <a:schemeClr val="tx1">
                  <a:lumMod val="65000"/>
                  <a:lumOff val="35000"/>
                </a:schemeClr>
              </a:solidFill>
            </a:endParaRPr>
          </a:p>
          <a:p>
            <a:pPr>
              <a:buFont typeface="Wingdings" pitchFamily="2" charset="2"/>
              <a:buChar char="§"/>
            </a:pPr>
            <a:endParaRPr lang="it-IT" dirty="0"/>
          </a:p>
        </p:txBody>
      </p:sp>
      <p:sp>
        <p:nvSpPr>
          <p:cNvPr id="2" name="Sottotitolo 2">
            <a:extLst>
              <a:ext uri="{FF2B5EF4-FFF2-40B4-BE49-F238E27FC236}">
                <a16:creationId xmlns:a16="http://schemas.microsoft.com/office/drawing/2014/main" xmlns="" id="{94EC8698-CC3B-41E7-5ED1-0FB7A536D54E}"/>
              </a:ext>
            </a:extLst>
          </p:cNvPr>
          <p:cNvSpPr txBox="1">
            <a:spLocks/>
          </p:cNvSpPr>
          <p:nvPr/>
        </p:nvSpPr>
        <p:spPr>
          <a:xfrm>
            <a:off x="335966" y="353394"/>
            <a:ext cx="8472068"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pPr>
            <a:r>
              <a:rPr lang="en-US" sz="4000" b="1" dirty="0" smtClean="0">
                <a:solidFill>
                  <a:srgbClr val="0070C0"/>
                </a:solidFill>
                <a:latin typeface="Calibri" pitchFamily="34" charset="0"/>
                <a:cs typeface="Teko"/>
              </a:rPr>
              <a:t>Limitations</a:t>
            </a:r>
            <a:endParaRPr lang="it-IT" sz="4000" b="1" dirty="0">
              <a:solidFill>
                <a:srgbClr val="0070C0"/>
              </a:solidFill>
              <a:latin typeface="Calibri" pitchFamily="34" charset="0"/>
              <a:cs typeface="Teko"/>
            </a:endParaRPr>
          </a:p>
        </p:txBody>
      </p:sp>
    </p:spTree>
    <p:extLst>
      <p:ext uri="{BB962C8B-B14F-4D97-AF65-F5344CB8AC3E}">
        <p14:creationId xmlns:p14="http://schemas.microsoft.com/office/powerpoint/2010/main" xmlns="" val="542543401"/>
      </p:ext>
    </p:extLst>
  </p:cSld>
  <p:clrMapOvr>
    <a:masterClrMapping/>
  </p:clrMapOvr>
  <p:transition spd="med">
    <p:fade thruBlk="1"/>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xmlns="" id="{7B6B5FAF-14CD-DC8E-102F-C2B6549C750A}"/>
            </a:ext>
          </a:extLst>
        </p:cNvPr>
        <p:cNvGrpSpPr/>
        <p:nvPr/>
      </p:nvGrpSpPr>
      <p:grpSpPr>
        <a:xfrm>
          <a:off x="0" y="0"/>
          <a:ext cx="0" cy="0"/>
          <a:chOff x="0" y="0"/>
          <a:chExt cx="0" cy="0"/>
        </a:xfrm>
      </p:grpSpPr>
      <p:sp>
        <p:nvSpPr>
          <p:cNvPr id="2" name="Sottotitolo 2">
            <a:extLst>
              <a:ext uri="{FF2B5EF4-FFF2-40B4-BE49-F238E27FC236}">
                <a16:creationId xmlns:a16="http://schemas.microsoft.com/office/drawing/2014/main" xmlns="" id="{DF3F65EB-E0F1-CB37-FCE7-6236BF8564B9}"/>
              </a:ext>
            </a:extLst>
          </p:cNvPr>
          <p:cNvSpPr txBox="1">
            <a:spLocks/>
          </p:cNvSpPr>
          <p:nvPr/>
        </p:nvSpPr>
        <p:spPr>
          <a:xfrm>
            <a:off x="1691055" y="548680"/>
            <a:ext cx="5761265"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fontAlgn="auto">
              <a:spcBef>
                <a:spcPts val="0"/>
              </a:spcBef>
              <a:spcAft>
                <a:spcPts val="0"/>
              </a:spcAft>
              <a:buNone/>
            </a:pPr>
            <a:r>
              <a:rPr lang="it-IT" sz="3600" b="1" dirty="0" err="1">
                <a:solidFill>
                  <a:srgbClr val="0070C0"/>
                </a:solidFill>
                <a:latin typeface="Calibri" pitchFamily="34" charset="0"/>
                <a:cs typeface="Teko"/>
              </a:rPr>
              <a:t>Potential</a:t>
            </a:r>
            <a:r>
              <a:rPr lang="it-IT" sz="3600" b="1" dirty="0">
                <a:solidFill>
                  <a:srgbClr val="0070C0"/>
                </a:solidFill>
                <a:latin typeface="Calibri" pitchFamily="34" charset="0"/>
                <a:cs typeface="Teko"/>
              </a:rPr>
              <a:t> future </a:t>
            </a:r>
            <a:r>
              <a:rPr lang="it-IT" sz="3600" b="1" dirty="0" err="1" smtClean="0">
                <a:solidFill>
                  <a:srgbClr val="0070C0"/>
                </a:solidFill>
                <a:latin typeface="Calibri" pitchFamily="34" charset="0"/>
                <a:cs typeface="Teko"/>
              </a:rPr>
              <a:t>applications</a:t>
            </a:r>
            <a:endParaRPr lang="it-IT" sz="3600" b="1" dirty="0">
              <a:solidFill>
                <a:srgbClr val="0070C0"/>
              </a:solidFill>
              <a:latin typeface="Calibri" pitchFamily="34" charset="0"/>
              <a:cs typeface="Teko"/>
            </a:endParaRPr>
          </a:p>
        </p:txBody>
      </p:sp>
      <p:sp>
        <p:nvSpPr>
          <p:cNvPr id="3" name="CasellaDiTesto 2">
            <a:extLst>
              <a:ext uri="{FF2B5EF4-FFF2-40B4-BE49-F238E27FC236}">
                <a16:creationId xmlns:a16="http://schemas.microsoft.com/office/drawing/2014/main" xmlns="" id="{DA4BB782-C319-7DF3-1688-09DB2E5D3413}"/>
              </a:ext>
            </a:extLst>
          </p:cNvPr>
          <p:cNvSpPr txBox="1"/>
          <p:nvPr/>
        </p:nvSpPr>
        <p:spPr>
          <a:xfrm>
            <a:off x="860612" y="3767151"/>
            <a:ext cx="9162860" cy="1477328"/>
          </a:xfrm>
          <a:prstGeom prst="rect">
            <a:avLst/>
          </a:prstGeom>
          <a:noFill/>
        </p:spPr>
        <p:txBody>
          <a:bodyPr wrap="square">
            <a:spAutoFit/>
          </a:bodyPr>
          <a:lstStyle/>
          <a:p>
            <a:pPr defTabSz="457200" fontAlgn="auto">
              <a:spcBef>
                <a:spcPts val="0"/>
              </a:spcBef>
              <a:spcAft>
                <a:spcPts val="0"/>
              </a:spcAft>
            </a:pPr>
            <a:endParaRPr lang="it-IT" dirty="0">
              <a:solidFill>
                <a:prstClr val="black"/>
              </a:solidFill>
              <a:latin typeface="Calibri"/>
              <a:cs typeface="+mn-cs"/>
            </a:endParaRPr>
          </a:p>
          <a:p>
            <a:pPr defTabSz="457200" fontAlgn="auto">
              <a:spcBef>
                <a:spcPts val="0"/>
              </a:spcBef>
              <a:spcAft>
                <a:spcPts val="0"/>
              </a:spcAft>
            </a:pPr>
            <a:endParaRPr lang="it-IT" dirty="0">
              <a:solidFill>
                <a:prstClr val="black"/>
              </a:solidFill>
              <a:latin typeface="Calibri"/>
              <a:cs typeface="+mn-cs"/>
            </a:endParaRPr>
          </a:p>
          <a:p>
            <a:pPr defTabSz="457200" fontAlgn="auto">
              <a:spcBef>
                <a:spcPts val="0"/>
              </a:spcBef>
              <a:spcAft>
                <a:spcPts val="0"/>
              </a:spcAft>
            </a:pPr>
            <a:endParaRPr lang="it-IT" dirty="0">
              <a:solidFill>
                <a:prstClr val="black"/>
              </a:solidFill>
              <a:latin typeface="Calibri"/>
              <a:cs typeface="+mn-cs"/>
            </a:endParaRPr>
          </a:p>
          <a:p>
            <a:pPr defTabSz="457200" fontAlgn="auto">
              <a:spcBef>
                <a:spcPts val="0"/>
              </a:spcBef>
              <a:spcAft>
                <a:spcPts val="0"/>
              </a:spcAft>
            </a:pPr>
            <a:endParaRPr lang="it-IT" dirty="0">
              <a:solidFill>
                <a:prstClr val="black"/>
              </a:solidFill>
              <a:latin typeface="Calibri"/>
              <a:cs typeface="+mn-cs"/>
            </a:endParaRPr>
          </a:p>
          <a:p>
            <a:pPr defTabSz="457200" fontAlgn="auto">
              <a:spcBef>
                <a:spcPts val="0"/>
              </a:spcBef>
              <a:spcAft>
                <a:spcPts val="0"/>
              </a:spcAft>
            </a:pPr>
            <a:endParaRPr lang="it-IT" dirty="0">
              <a:solidFill>
                <a:prstClr val="black"/>
              </a:solidFill>
              <a:latin typeface="Calibri"/>
              <a:cs typeface="+mn-cs"/>
            </a:endParaRPr>
          </a:p>
        </p:txBody>
      </p:sp>
      <p:sp>
        <p:nvSpPr>
          <p:cNvPr id="4" name="CasellaDiTesto 3">
            <a:extLst>
              <a:ext uri="{FF2B5EF4-FFF2-40B4-BE49-F238E27FC236}">
                <a16:creationId xmlns:a16="http://schemas.microsoft.com/office/drawing/2014/main" xmlns="" id="{988A161C-1AA2-4338-E139-60A06CD7348C}"/>
              </a:ext>
            </a:extLst>
          </p:cNvPr>
          <p:cNvSpPr txBox="1"/>
          <p:nvPr/>
        </p:nvSpPr>
        <p:spPr>
          <a:xfrm>
            <a:off x="611560" y="1750164"/>
            <a:ext cx="7422776" cy="3046988"/>
          </a:xfrm>
          <a:prstGeom prst="rect">
            <a:avLst/>
          </a:prstGeom>
          <a:noFill/>
        </p:spPr>
        <p:txBody>
          <a:bodyPr wrap="square" rtlCol="0">
            <a:spAutoFit/>
          </a:bodyPr>
          <a:lstStyle/>
          <a:p>
            <a:pPr marL="285750" indent="-285750" defTabSz="457200" fontAlgn="auto">
              <a:spcBef>
                <a:spcPts val="0"/>
              </a:spcBef>
              <a:spcAft>
                <a:spcPts val="0"/>
              </a:spcAft>
              <a:buFont typeface="Arial" pitchFamily="34" charset="0"/>
              <a:buChar char="•"/>
            </a:pPr>
            <a:r>
              <a:rPr lang="en-US" sz="2400" dirty="0">
                <a:solidFill>
                  <a:schemeClr val="tx1">
                    <a:lumMod val="65000"/>
                    <a:lumOff val="35000"/>
                  </a:schemeClr>
                </a:solidFill>
                <a:latin typeface="Calibri"/>
                <a:cs typeface="Arial" panose="020B0604020202020204" pitchFamily="34" charset="0"/>
              </a:rPr>
              <a:t>COPD exacerbation: identifying the optimal </a:t>
            </a:r>
            <a:r>
              <a:rPr lang="en-US" sz="2400" dirty="0" smtClean="0">
                <a:solidFill>
                  <a:schemeClr val="tx1">
                    <a:lumMod val="65000"/>
                    <a:lumOff val="35000"/>
                  </a:schemeClr>
                </a:solidFill>
                <a:latin typeface="Calibri"/>
                <a:cs typeface="Arial" panose="020B0604020202020204" pitchFamily="34" charset="0"/>
              </a:rPr>
              <a:t>PEEP to </a:t>
            </a:r>
            <a:r>
              <a:rPr lang="en-US" sz="2400" dirty="0">
                <a:solidFill>
                  <a:schemeClr val="tx1">
                    <a:lumMod val="65000"/>
                    <a:lumOff val="35000"/>
                  </a:schemeClr>
                </a:solidFill>
                <a:latin typeface="Calibri"/>
                <a:cs typeface="Arial" panose="020B0604020202020204" pitchFamily="34" charset="0"/>
              </a:rPr>
              <a:t>counterbalance </a:t>
            </a:r>
            <a:r>
              <a:rPr lang="en-US" sz="2400" dirty="0" err="1">
                <a:solidFill>
                  <a:schemeClr val="tx1">
                    <a:lumMod val="65000"/>
                    <a:lumOff val="35000"/>
                  </a:schemeClr>
                </a:solidFill>
                <a:latin typeface="Calibri"/>
                <a:cs typeface="Arial" panose="020B0604020202020204" pitchFamily="34" charset="0"/>
              </a:rPr>
              <a:t>PEEPi</a:t>
            </a:r>
            <a:r>
              <a:rPr lang="en-US" sz="2400" dirty="0">
                <a:solidFill>
                  <a:schemeClr val="tx1">
                    <a:lumMod val="65000"/>
                    <a:lumOff val="35000"/>
                  </a:schemeClr>
                </a:solidFill>
                <a:latin typeface="Calibri"/>
                <a:cs typeface="Arial" panose="020B0604020202020204" pitchFamily="34" charset="0"/>
              </a:rPr>
              <a:t>;</a:t>
            </a:r>
          </a:p>
          <a:p>
            <a:pPr marL="285750" indent="-285750" defTabSz="457200" fontAlgn="auto">
              <a:spcBef>
                <a:spcPts val="0"/>
              </a:spcBef>
              <a:spcAft>
                <a:spcPts val="0"/>
              </a:spcAft>
              <a:buFont typeface="Arial" pitchFamily="34" charset="0"/>
              <a:buChar char="•"/>
            </a:pPr>
            <a:r>
              <a:rPr lang="en-US" sz="2400" dirty="0">
                <a:solidFill>
                  <a:schemeClr val="tx1">
                    <a:lumMod val="65000"/>
                    <a:lumOff val="35000"/>
                  </a:schemeClr>
                </a:solidFill>
                <a:latin typeface="Calibri"/>
                <a:cs typeface="Arial" panose="020B0604020202020204" pitchFamily="34" charset="0"/>
              </a:rPr>
              <a:t>Asthma and COPD: assessing the effects of bronchodilator </a:t>
            </a:r>
            <a:r>
              <a:rPr lang="en-US" sz="2400" dirty="0" smtClean="0">
                <a:solidFill>
                  <a:schemeClr val="tx1">
                    <a:lumMod val="65000"/>
                    <a:lumOff val="35000"/>
                  </a:schemeClr>
                </a:solidFill>
                <a:latin typeface="Calibri"/>
                <a:cs typeface="Arial" panose="020B0604020202020204" pitchFamily="34" charset="0"/>
              </a:rPr>
              <a:t>therapy;</a:t>
            </a:r>
            <a:endParaRPr lang="en-US" sz="2400" dirty="0">
              <a:solidFill>
                <a:schemeClr val="tx1">
                  <a:lumMod val="65000"/>
                  <a:lumOff val="35000"/>
                </a:schemeClr>
              </a:solidFill>
              <a:latin typeface="Calibri"/>
              <a:cs typeface="Arial" panose="020B0604020202020204" pitchFamily="34" charset="0"/>
            </a:endParaRPr>
          </a:p>
          <a:p>
            <a:pPr marL="285750" indent="-285750" defTabSz="457200" fontAlgn="auto">
              <a:spcBef>
                <a:spcPts val="0"/>
              </a:spcBef>
              <a:spcAft>
                <a:spcPts val="0"/>
              </a:spcAft>
              <a:buFont typeface="Arial" pitchFamily="34" charset="0"/>
              <a:buChar char="•"/>
            </a:pPr>
            <a:r>
              <a:rPr lang="en-US" sz="2400" dirty="0">
                <a:solidFill>
                  <a:schemeClr val="tx1">
                    <a:lumMod val="65000"/>
                    <a:lumOff val="35000"/>
                  </a:schemeClr>
                </a:solidFill>
                <a:latin typeface="Calibri"/>
                <a:cs typeface="Arial" panose="020B0604020202020204" pitchFamily="34" charset="0"/>
              </a:rPr>
              <a:t>Optimization of respiratory physiotherapy, particularly airway clearance </a:t>
            </a:r>
            <a:r>
              <a:rPr lang="en-US" sz="2400" dirty="0" smtClean="0">
                <a:solidFill>
                  <a:schemeClr val="tx1">
                    <a:lumMod val="65000"/>
                    <a:lumOff val="35000"/>
                  </a:schemeClr>
                </a:solidFill>
                <a:latin typeface="Calibri"/>
                <a:cs typeface="Arial" panose="020B0604020202020204" pitchFamily="34" charset="0"/>
              </a:rPr>
              <a:t>techniques;</a:t>
            </a:r>
            <a:endParaRPr lang="en-US" sz="2400" dirty="0">
              <a:solidFill>
                <a:schemeClr val="tx1">
                  <a:lumMod val="65000"/>
                  <a:lumOff val="35000"/>
                </a:schemeClr>
              </a:solidFill>
              <a:latin typeface="Calibri"/>
              <a:cs typeface="Arial" panose="020B0604020202020204" pitchFamily="34" charset="0"/>
            </a:endParaRPr>
          </a:p>
          <a:p>
            <a:pPr marL="285750" indent="-285750" defTabSz="457200" fontAlgn="auto">
              <a:spcBef>
                <a:spcPts val="0"/>
              </a:spcBef>
              <a:spcAft>
                <a:spcPts val="0"/>
              </a:spcAft>
              <a:buFont typeface="Arial" pitchFamily="34" charset="0"/>
              <a:buChar char="•"/>
            </a:pPr>
            <a:r>
              <a:rPr lang="en-US" sz="2400" dirty="0">
                <a:solidFill>
                  <a:schemeClr val="tx1">
                    <a:lumMod val="65000"/>
                    <a:lumOff val="35000"/>
                  </a:schemeClr>
                </a:solidFill>
                <a:latin typeface="Calibri"/>
                <a:cs typeface="Arial" panose="020B0604020202020204" pitchFamily="34" charset="0"/>
              </a:rPr>
              <a:t>Prediction of weaning difficulties from mechanical </a:t>
            </a:r>
            <a:r>
              <a:rPr lang="en-US" sz="2400" dirty="0" smtClean="0">
                <a:solidFill>
                  <a:schemeClr val="tx1">
                    <a:lumMod val="65000"/>
                    <a:lumOff val="35000"/>
                  </a:schemeClr>
                </a:solidFill>
                <a:latin typeface="Calibri"/>
                <a:cs typeface="Arial" panose="020B0604020202020204" pitchFamily="34" charset="0"/>
              </a:rPr>
              <a:t>ventilation.</a:t>
            </a:r>
            <a:endParaRPr lang="it-IT" sz="2400" dirty="0">
              <a:solidFill>
                <a:schemeClr val="tx1">
                  <a:lumMod val="65000"/>
                  <a:lumOff val="35000"/>
                </a:schemeClr>
              </a:solidFill>
              <a:latin typeface="Calibri"/>
              <a:cs typeface="+mn-cs"/>
            </a:endParaRPr>
          </a:p>
        </p:txBody>
      </p:sp>
      <p:sp>
        <p:nvSpPr>
          <p:cNvPr id="6" name="Rectangle 1">
            <a:extLst>
              <a:ext uri="{FF2B5EF4-FFF2-40B4-BE49-F238E27FC236}">
                <a16:creationId xmlns:a16="http://schemas.microsoft.com/office/drawing/2014/main" xmlns="" id="{F88E27EA-7E71-1D53-72A3-3015B23E3EC9}"/>
              </a:ext>
            </a:extLst>
          </p:cNvPr>
          <p:cNvSpPr>
            <a:spLocks noChangeArrowheads="1"/>
          </p:cNvSpPr>
          <p:nvPr/>
        </p:nvSpPr>
        <p:spPr bwMode="auto">
          <a:xfrm>
            <a:off x="0" y="534086"/>
            <a:ext cx="377026"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eaLnBrk="0" hangingPunct="0"/>
            <a:r>
              <a:rPr lang="it-IT" altLang="it-IT" dirty="0">
                <a:solidFill>
                  <a:prstClr val="black"/>
                </a:solidFill>
                <a:latin typeface="Arial" panose="020B0604020202020204" pitchFamily="34" charset="0"/>
                <a:cs typeface="+mn-cs"/>
              </a:rPr>
              <a:t>   </a:t>
            </a:r>
          </a:p>
          <a:p>
            <a:pPr eaLnBrk="0" hangingPunct="0"/>
            <a:endParaRPr lang="it-IT" altLang="it-IT" dirty="0">
              <a:solidFill>
                <a:prstClr val="black"/>
              </a:solidFill>
              <a:latin typeface="Arial" panose="020B0604020202020204" pitchFamily="34" charset="0"/>
              <a:cs typeface="+mn-cs"/>
            </a:endParaRPr>
          </a:p>
        </p:txBody>
      </p:sp>
      <p:pic>
        <p:nvPicPr>
          <p:cNvPr id="1026" name="Picture 2">
            <a:extLst>
              <a:ext uri="{FF2B5EF4-FFF2-40B4-BE49-F238E27FC236}">
                <a16:creationId xmlns:a16="http://schemas.microsoft.com/office/drawing/2014/main" xmlns="" id="{42559B35-6316-0344-F404-2BFD425AFB0D}"/>
              </a:ext>
            </a:extLst>
          </p:cNvPr>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27001" y="-411163"/>
            <a:ext cx="9525" cy="95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98105349"/>
      </p:ext>
    </p:extLst>
  </p:cSld>
  <p:clrMapOvr>
    <a:masterClrMapping/>
  </p:clrMapOvr>
  <p:transition spd="med">
    <p:fade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a:lnSpc>
                <a:spcPct val="150000"/>
              </a:lnSpc>
              <a:buClr>
                <a:srgbClr val="003366"/>
              </a:buClr>
              <a:buFont typeface="Arial" pitchFamily="34" charset="0"/>
              <a:buChar char="•"/>
            </a:pPr>
            <a:r>
              <a:rPr lang="it-IT" dirty="0" smtClean="0">
                <a:solidFill>
                  <a:schemeClr val="bg1">
                    <a:lumMod val="65000"/>
                    <a:lumOff val="35000"/>
                  </a:schemeClr>
                </a:solidFill>
                <a:latin typeface="Calibri" pitchFamily="34" charset="0"/>
                <a:cs typeface="Arial" panose="020B0604020202020204" pitchFamily="34" charset="0"/>
              </a:rPr>
              <a:t>M</a:t>
            </a:r>
            <a:r>
              <a:rPr dirty="0" err="1" smtClean="0">
                <a:solidFill>
                  <a:schemeClr val="bg1">
                    <a:lumMod val="65000"/>
                    <a:lumOff val="35000"/>
                  </a:schemeClr>
                </a:solidFill>
                <a:latin typeface="Calibri" pitchFamily="34" charset="0"/>
                <a:cs typeface="Arial" panose="020B0604020202020204" pitchFamily="34" charset="0"/>
              </a:rPr>
              <a:t>inimally</a:t>
            </a:r>
            <a:r>
              <a:rPr dirty="0" smtClean="0">
                <a:solidFill>
                  <a:schemeClr val="bg1">
                    <a:lumMod val="65000"/>
                    <a:lumOff val="35000"/>
                  </a:schemeClr>
                </a:solidFill>
                <a:latin typeface="Calibri" pitchFamily="34" charset="0"/>
                <a:cs typeface="Arial" panose="020B0604020202020204" pitchFamily="34" charset="0"/>
              </a:rPr>
              <a:t> </a:t>
            </a:r>
            <a:r>
              <a:rPr dirty="0">
                <a:solidFill>
                  <a:schemeClr val="bg1">
                    <a:lumMod val="65000"/>
                    <a:lumOff val="35000"/>
                  </a:schemeClr>
                </a:solidFill>
                <a:latin typeface="Calibri" pitchFamily="34" charset="0"/>
                <a:cs typeface="Arial" panose="020B0604020202020204" pitchFamily="34" charset="0"/>
              </a:rPr>
              <a:t>invasive monitoring</a:t>
            </a:r>
          </a:p>
          <a:p>
            <a:pPr>
              <a:lnSpc>
                <a:spcPct val="150000"/>
              </a:lnSpc>
              <a:buClr>
                <a:srgbClr val="003366"/>
              </a:buClr>
              <a:buFont typeface="Arial" pitchFamily="34" charset="0"/>
              <a:buChar char="•"/>
            </a:pPr>
            <a:r>
              <a:rPr lang="it-IT" dirty="0" smtClean="0">
                <a:solidFill>
                  <a:schemeClr val="bg1">
                    <a:lumMod val="65000"/>
                    <a:lumOff val="35000"/>
                  </a:schemeClr>
                </a:solidFill>
                <a:latin typeface="Calibri" pitchFamily="34" charset="0"/>
                <a:cs typeface="Arial" panose="020B0604020202020204" pitchFamily="34" charset="0"/>
              </a:rPr>
              <a:t>E</a:t>
            </a:r>
            <a:r>
              <a:rPr dirty="0" err="1" smtClean="0">
                <a:solidFill>
                  <a:schemeClr val="bg1">
                    <a:lumMod val="65000"/>
                    <a:lumOff val="35000"/>
                  </a:schemeClr>
                </a:solidFill>
                <a:latin typeface="Calibri" pitchFamily="34" charset="0"/>
                <a:cs typeface="Arial" panose="020B0604020202020204" pitchFamily="34" charset="0"/>
              </a:rPr>
              <a:t>xtracorporeal</a:t>
            </a:r>
            <a:r>
              <a:rPr dirty="0" smtClean="0">
                <a:solidFill>
                  <a:schemeClr val="bg1">
                    <a:lumMod val="65000"/>
                    <a:lumOff val="35000"/>
                  </a:schemeClr>
                </a:solidFill>
                <a:latin typeface="Calibri" pitchFamily="34" charset="0"/>
                <a:cs typeface="Arial" panose="020B0604020202020204" pitchFamily="34" charset="0"/>
              </a:rPr>
              <a:t> </a:t>
            </a:r>
            <a:r>
              <a:rPr dirty="0">
                <a:solidFill>
                  <a:schemeClr val="bg1">
                    <a:lumMod val="65000"/>
                    <a:lumOff val="35000"/>
                  </a:schemeClr>
                </a:solidFill>
                <a:latin typeface="Calibri" pitchFamily="34" charset="0"/>
                <a:cs typeface="Arial" panose="020B0604020202020204" pitchFamily="34" charset="0"/>
              </a:rPr>
              <a:t>technologies</a:t>
            </a:r>
            <a:endParaRPr lang="it-IT" dirty="0">
              <a:solidFill>
                <a:schemeClr val="bg1">
                  <a:lumMod val="65000"/>
                  <a:lumOff val="35000"/>
                </a:schemeClr>
              </a:solidFill>
              <a:latin typeface="Calibri" pitchFamily="34" charset="0"/>
              <a:cs typeface="Arial" panose="020B0604020202020204" pitchFamily="34" charset="0"/>
            </a:endParaRPr>
          </a:p>
          <a:p>
            <a:pPr>
              <a:lnSpc>
                <a:spcPct val="150000"/>
              </a:lnSpc>
              <a:buClr>
                <a:srgbClr val="003366"/>
              </a:buClr>
              <a:buFont typeface="Arial" pitchFamily="34" charset="0"/>
              <a:buChar char="•"/>
            </a:pPr>
            <a:r>
              <a:rPr lang="en-US" dirty="0">
                <a:solidFill>
                  <a:schemeClr val="bg1">
                    <a:lumMod val="65000"/>
                    <a:lumOff val="35000"/>
                  </a:schemeClr>
                </a:solidFill>
                <a:latin typeface="Calibri" pitchFamily="34" charset="0"/>
                <a:cs typeface="Arial" panose="020B0604020202020204" pitchFamily="34" charset="0"/>
              </a:rPr>
              <a:t>Integration of AI into clinical workflows</a:t>
            </a:r>
          </a:p>
          <a:p>
            <a:endParaRPr dirty="0"/>
          </a:p>
        </p:txBody>
      </p:sp>
      <p:sp>
        <p:nvSpPr>
          <p:cNvPr id="6" name="CasellaDiTesto 5">
            <a:extLst>
              <a:ext uri="{FF2B5EF4-FFF2-40B4-BE49-F238E27FC236}">
                <a16:creationId xmlns:a16="http://schemas.microsoft.com/office/drawing/2014/main" xmlns="" id="{D5561764-681A-457D-A325-5E9D81342B60}"/>
              </a:ext>
            </a:extLst>
          </p:cNvPr>
          <p:cNvSpPr txBox="1"/>
          <p:nvPr/>
        </p:nvSpPr>
        <p:spPr>
          <a:xfrm>
            <a:off x="2411760" y="488866"/>
            <a:ext cx="4349011" cy="707886"/>
          </a:xfrm>
          <a:prstGeom prst="rect">
            <a:avLst/>
          </a:prstGeom>
          <a:noFill/>
        </p:spPr>
        <p:txBody>
          <a:bodyPr wrap="none" rtlCol="0">
            <a:spAutoFit/>
          </a:bodyPr>
          <a:lstStyle/>
          <a:p>
            <a:r>
              <a:rPr lang="it-IT" sz="4000" b="1" dirty="0" err="1">
                <a:solidFill>
                  <a:srgbClr val="0070C0"/>
                </a:solidFill>
                <a:latin typeface="Calibri" pitchFamily="34" charset="0"/>
                <a:cs typeface="Arial" panose="020B0604020202020204" pitchFamily="34" charset="0"/>
              </a:rPr>
              <a:t>Areas</a:t>
            </a:r>
            <a:r>
              <a:rPr lang="it-IT" sz="4000" b="1" dirty="0">
                <a:solidFill>
                  <a:srgbClr val="0070C0"/>
                </a:solidFill>
                <a:latin typeface="Calibri" pitchFamily="34" charset="0"/>
                <a:cs typeface="Arial" panose="020B0604020202020204" pitchFamily="34" charset="0"/>
              </a:rPr>
              <a:t> </a:t>
            </a:r>
            <a:r>
              <a:rPr lang="it-IT" sz="4000" b="1" dirty="0" err="1" smtClean="0">
                <a:solidFill>
                  <a:srgbClr val="0070C0"/>
                </a:solidFill>
                <a:latin typeface="Calibri" pitchFamily="34" charset="0"/>
                <a:cs typeface="Arial" panose="020B0604020202020204" pitchFamily="34" charset="0"/>
              </a:rPr>
              <a:t>of</a:t>
            </a:r>
            <a:r>
              <a:rPr lang="it-IT" sz="4000" b="1" dirty="0" smtClean="0">
                <a:solidFill>
                  <a:srgbClr val="0070C0"/>
                </a:solidFill>
                <a:latin typeface="Calibri" pitchFamily="34" charset="0"/>
                <a:cs typeface="Arial" panose="020B0604020202020204" pitchFamily="34" charset="0"/>
              </a:rPr>
              <a:t> </a:t>
            </a:r>
            <a:r>
              <a:rPr lang="it-IT" sz="4000" b="1" dirty="0" err="1" smtClean="0">
                <a:solidFill>
                  <a:srgbClr val="0070C0"/>
                </a:solidFill>
                <a:latin typeface="Calibri" pitchFamily="34" charset="0"/>
                <a:cs typeface="Arial" panose="020B0604020202020204" pitchFamily="34" charset="0"/>
              </a:rPr>
              <a:t>innovation</a:t>
            </a:r>
            <a:endParaRPr lang="it-IT" sz="4000" b="1" dirty="0">
              <a:solidFill>
                <a:srgbClr val="0070C0"/>
              </a:solidFill>
              <a:latin typeface="Calibri" pitchFamily="34" charset="0"/>
              <a:cs typeface="Arial" panose="020B0604020202020204" pitchFamily="34" charset="0"/>
            </a:endParaRPr>
          </a:p>
        </p:txBody>
      </p:sp>
    </p:spTree>
  </p:cSld>
  <p:clrMapOvr>
    <a:masterClrMapping/>
  </p:clrMapOvr>
  <p:transition>
    <p:fade thruBlk="1"/>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74544DD7-553F-4E1A-BCB0-FD988C448D85}"/>
              </a:ext>
            </a:extLst>
          </p:cNvPr>
          <p:cNvSpPr txBox="1"/>
          <p:nvPr/>
        </p:nvSpPr>
        <p:spPr>
          <a:xfrm>
            <a:off x="1766148" y="488866"/>
            <a:ext cx="4771178" cy="707886"/>
          </a:xfrm>
          <a:prstGeom prst="rect">
            <a:avLst/>
          </a:prstGeom>
          <a:noFill/>
        </p:spPr>
        <p:txBody>
          <a:bodyPr wrap="none" rtlCol="0">
            <a:spAutoFit/>
          </a:bodyPr>
          <a:lstStyle/>
          <a:p>
            <a:r>
              <a:rPr lang="it-IT" sz="4000" b="1" dirty="0">
                <a:solidFill>
                  <a:srgbClr val="0070C0"/>
                </a:solidFill>
                <a:latin typeface="Calibri" pitchFamily="34" charset="0"/>
                <a:cs typeface="Arial" panose="020B0604020202020204" pitchFamily="34" charset="0"/>
              </a:rPr>
              <a:t>Advanced monitoring</a:t>
            </a:r>
          </a:p>
        </p:txBody>
      </p:sp>
      <p:sp>
        <p:nvSpPr>
          <p:cNvPr id="6" name="Content Placeholder 2">
            <a:extLst>
              <a:ext uri="{FF2B5EF4-FFF2-40B4-BE49-F238E27FC236}">
                <a16:creationId xmlns:a16="http://schemas.microsoft.com/office/drawing/2014/main" xmlns="" id="{D32C6842-EEE0-4871-B40C-FE66769AE908}"/>
              </a:ext>
            </a:extLst>
          </p:cNvPr>
          <p:cNvSpPr txBox="1">
            <a:spLocks/>
          </p:cNvSpPr>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73152" indent="0" algn="l" rtl="0" eaLnBrk="0" fontAlgn="base" hangingPunct="0">
              <a:spcBef>
                <a:spcPct val="20000"/>
              </a:spcBef>
              <a:spcAft>
                <a:spcPct val="0"/>
              </a:spcAft>
              <a:buClr>
                <a:srgbClr val="F9F9F9"/>
              </a:buClr>
              <a:buSzPct val="65000"/>
              <a:buFont typeface="Wingdings 2" pitchFamily="18" charset="2"/>
              <a:buNone/>
              <a:defRPr sz="20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None/>
              <a:defRPr sz="1800" kern="1200">
                <a:solidFill>
                  <a:schemeClr val="tx1">
                    <a:tint val="75000"/>
                  </a:schemeClr>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None/>
              <a:defRPr sz="1600" kern="1200">
                <a:solidFill>
                  <a:schemeClr val="tx1">
                    <a:tint val="75000"/>
                  </a:schemeClr>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None/>
              <a:defRPr sz="1400" kern="1200">
                <a:solidFill>
                  <a:schemeClr val="tx1">
                    <a:tint val="75000"/>
                  </a:schemeClr>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None/>
              <a:defRPr sz="1400" kern="1200">
                <a:solidFill>
                  <a:schemeClr val="tx1">
                    <a:tint val="75000"/>
                  </a:schemeClr>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587502" indent="-514350">
              <a:lnSpc>
                <a:spcPct val="150000"/>
              </a:lnSpc>
              <a:buClr>
                <a:srgbClr val="003366"/>
              </a:buClr>
              <a:buFont typeface="Arial" pitchFamily="34" charset="0"/>
              <a:buChar char="•"/>
            </a:pPr>
            <a:r>
              <a:rPr lang="it-IT" sz="2800" dirty="0" err="1">
                <a:solidFill>
                  <a:schemeClr val="bg1">
                    <a:lumMod val="65000"/>
                    <a:lumOff val="35000"/>
                  </a:schemeClr>
                </a:solidFill>
                <a:latin typeface="Calibri" pitchFamily="34" charset="0"/>
                <a:cs typeface="Arial" panose="020B0604020202020204" pitchFamily="34" charset="0"/>
              </a:rPr>
              <a:t>Lung</a:t>
            </a:r>
            <a:r>
              <a:rPr lang="it-IT" sz="2800" dirty="0">
                <a:solidFill>
                  <a:schemeClr val="bg1">
                    <a:lumMod val="65000"/>
                    <a:lumOff val="35000"/>
                  </a:schemeClr>
                </a:solidFill>
                <a:latin typeface="Calibri" pitchFamily="34" charset="0"/>
                <a:cs typeface="Arial" panose="020B0604020202020204" pitchFamily="34" charset="0"/>
              </a:rPr>
              <a:t> </a:t>
            </a:r>
            <a:r>
              <a:rPr lang="it-IT" sz="2800" dirty="0" err="1">
                <a:solidFill>
                  <a:schemeClr val="bg1">
                    <a:lumMod val="65000"/>
                    <a:lumOff val="35000"/>
                  </a:schemeClr>
                </a:solidFill>
                <a:latin typeface="Calibri" pitchFamily="34" charset="0"/>
                <a:cs typeface="Arial" panose="020B0604020202020204" pitchFamily="34" charset="0"/>
              </a:rPr>
              <a:t>ultrasound</a:t>
            </a:r>
            <a:r>
              <a:rPr lang="it-IT" sz="2800" dirty="0">
                <a:solidFill>
                  <a:schemeClr val="bg1">
                    <a:lumMod val="65000"/>
                    <a:lumOff val="35000"/>
                  </a:schemeClr>
                </a:solidFill>
                <a:latin typeface="Calibri" pitchFamily="34" charset="0"/>
                <a:cs typeface="Arial" panose="020B0604020202020204" pitchFamily="34" charset="0"/>
              </a:rPr>
              <a:t> for </a:t>
            </a:r>
            <a:r>
              <a:rPr lang="it-IT" sz="2800" dirty="0" err="1">
                <a:solidFill>
                  <a:schemeClr val="bg1">
                    <a:lumMod val="65000"/>
                    <a:lumOff val="35000"/>
                  </a:schemeClr>
                </a:solidFill>
                <a:latin typeface="Calibri" pitchFamily="34" charset="0"/>
                <a:cs typeface="Arial" panose="020B0604020202020204" pitchFamily="34" charset="0"/>
              </a:rPr>
              <a:t>bedside</a:t>
            </a:r>
            <a:r>
              <a:rPr lang="it-IT" sz="2800" dirty="0">
                <a:solidFill>
                  <a:schemeClr val="bg1">
                    <a:lumMod val="65000"/>
                    <a:lumOff val="35000"/>
                  </a:schemeClr>
                </a:solidFill>
                <a:latin typeface="Calibri" pitchFamily="34" charset="0"/>
                <a:cs typeface="Arial" panose="020B0604020202020204" pitchFamily="34" charset="0"/>
              </a:rPr>
              <a:t> </a:t>
            </a:r>
            <a:r>
              <a:rPr lang="it-IT" sz="2800" dirty="0" err="1">
                <a:solidFill>
                  <a:schemeClr val="bg1">
                    <a:lumMod val="65000"/>
                    <a:lumOff val="35000"/>
                  </a:schemeClr>
                </a:solidFill>
                <a:latin typeface="Calibri" pitchFamily="34" charset="0"/>
                <a:cs typeface="Arial" panose="020B0604020202020204" pitchFamily="34" charset="0"/>
              </a:rPr>
              <a:t>assessment</a:t>
            </a:r>
            <a:endParaRPr lang="it-IT" sz="2800" dirty="0">
              <a:solidFill>
                <a:schemeClr val="bg1">
                  <a:lumMod val="65000"/>
                  <a:lumOff val="35000"/>
                </a:schemeClr>
              </a:solidFill>
              <a:latin typeface="Calibri" pitchFamily="34" charset="0"/>
              <a:cs typeface="Arial" panose="020B0604020202020204" pitchFamily="34" charset="0"/>
            </a:endParaRPr>
          </a:p>
          <a:p>
            <a:pPr marL="587502" indent="-514350">
              <a:lnSpc>
                <a:spcPct val="150000"/>
              </a:lnSpc>
              <a:buClr>
                <a:srgbClr val="003366"/>
              </a:buClr>
              <a:buFont typeface="Arial" pitchFamily="34" charset="0"/>
              <a:buChar char="•"/>
            </a:pPr>
            <a:r>
              <a:rPr lang="it-IT" sz="2800" dirty="0" err="1" smtClean="0">
                <a:solidFill>
                  <a:schemeClr val="bg1">
                    <a:lumMod val="65000"/>
                    <a:lumOff val="35000"/>
                  </a:schemeClr>
                </a:solidFill>
                <a:latin typeface="Calibri" pitchFamily="34" charset="0"/>
                <a:cs typeface="Arial" panose="020B0604020202020204" pitchFamily="34" charset="0"/>
              </a:rPr>
              <a:t>Esophageal</a:t>
            </a:r>
            <a:r>
              <a:rPr lang="it-IT" sz="2800" dirty="0" smtClean="0">
                <a:solidFill>
                  <a:schemeClr val="bg1">
                    <a:lumMod val="65000"/>
                    <a:lumOff val="35000"/>
                  </a:schemeClr>
                </a:solidFill>
                <a:latin typeface="Calibri" pitchFamily="34" charset="0"/>
                <a:cs typeface="Arial" panose="020B0604020202020204" pitchFamily="34" charset="0"/>
              </a:rPr>
              <a:t> </a:t>
            </a:r>
            <a:r>
              <a:rPr lang="it-IT" sz="2800" dirty="0" err="1" smtClean="0">
                <a:solidFill>
                  <a:schemeClr val="bg1">
                    <a:lumMod val="65000"/>
                    <a:lumOff val="35000"/>
                  </a:schemeClr>
                </a:solidFill>
                <a:latin typeface="Calibri" pitchFamily="34" charset="0"/>
                <a:cs typeface="Arial" panose="020B0604020202020204" pitchFamily="34" charset="0"/>
              </a:rPr>
              <a:t>pressure</a:t>
            </a:r>
            <a:r>
              <a:rPr lang="it-IT" sz="2800" dirty="0" smtClean="0">
                <a:solidFill>
                  <a:schemeClr val="bg1">
                    <a:lumMod val="65000"/>
                    <a:lumOff val="35000"/>
                  </a:schemeClr>
                </a:solidFill>
                <a:latin typeface="Calibri" pitchFamily="34" charset="0"/>
                <a:cs typeface="Arial" panose="020B0604020202020204" pitchFamily="34" charset="0"/>
              </a:rPr>
              <a:t> </a:t>
            </a:r>
            <a:r>
              <a:rPr lang="it-IT" sz="2800" dirty="0" err="1" smtClean="0">
                <a:solidFill>
                  <a:schemeClr val="bg1">
                    <a:lumMod val="65000"/>
                    <a:lumOff val="35000"/>
                  </a:schemeClr>
                </a:solidFill>
                <a:latin typeface="Calibri" pitchFamily="34" charset="0"/>
                <a:cs typeface="Arial" panose="020B0604020202020204" pitchFamily="34" charset="0"/>
              </a:rPr>
              <a:t>monitoring</a:t>
            </a:r>
            <a:endParaRPr lang="it-IT" sz="2800" dirty="0" smtClean="0">
              <a:solidFill>
                <a:schemeClr val="bg1">
                  <a:lumMod val="65000"/>
                  <a:lumOff val="35000"/>
                </a:schemeClr>
              </a:solidFill>
              <a:latin typeface="Calibri" pitchFamily="34" charset="0"/>
              <a:cs typeface="Arial" panose="020B0604020202020204" pitchFamily="34" charset="0"/>
            </a:endParaRPr>
          </a:p>
          <a:p>
            <a:pPr marL="587502" indent="-514350">
              <a:lnSpc>
                <a:spcPct val="150000"/>
              </a:lnSpc>
              <a:buClr>
                <a:srgbClr val="003366"/>
              </a:buClr>
              <a:buFont typeface="Arial" pitchFamily="34" charset="0"/>
              <a:buChar char="•"/>
            </a:pPr>
            <a:r>
              <a:rPr lang="it-IT" sz="2800" dirty="0" err="1" smtClean="0">
                <a:solidFill>
                  <a:schemeClr val="bg1">
                    <a:lumMod val="65000"/>
                    <a:lumOff val="35000"/>
                  </a:schemeClr>
                </a:solidFill>
                <a:latin typeface="Calibri" pitchFamily="34" charset="0"/>
                <a:cs typeface="Arial" panose="020B0604020202020204" pitchFamily="34" charset="0"/>
              </a:rPr>
              <a:t>Electrical</a:t>
            </a:r>
            <a:r>
              <a:rPr lang="it-IT" sz="2800" dirty="0" smtClean="0">
                <a:solidFill>
                  <a:schemeClr val="bg1">
                    <a:lumMod val="65000"/>
                    <a:lumOff val="35000"/>
                  </a:schemeClr>
                </a:solidFill>
                <a:latin typeface="Calibri" pitchFamily="34" charset="0"/>
                <a:cs typeface="Arial" panose="020B0604020202020204" pitchFamily="34" charset="0"/>
              </a:rPr>
              <a:t> </a:t>
            </a:r>
            <a:r>
              <a:rPr lang="it-IT" sz="2800" dirty="0" err="1">
                <a:solidFill>
                  <a:schemeClr val="bg1">
                    <a:lumMod val="65000"/>
                    <a:lumOff val="35000"/>
                  </a:schemeClr>
                </a:solidFill>
                <a:latin typeface="Calibri" pitchFamily="34" charset="0"/>
                <a:cs typeface="Arial" panose="020B0604020202020204" pitchFamily="34" charset="0"/>
              </a:rPr>
              <a:t>Impedance</a:t>
            </a:r>
            <a:r>
              <a:rPr lang="it-IT" sz="2800" dirty="0">
                <a:solidFill>
                  <a:schemeClr val="bg1">
                    <a:lumMod val="65000"/>
                    <a:lumOff val="35000"/>
                  </a:schemeClr>
                </a:solidFill>
                <a:latin typeface="Calibri" pitchFamily="34" charset="0"/>
                <a:cs typeface="Arial" panose="020B0604020202020204" pitchFamily="34" charset="0"/>
              </a:rPr>
              <a:t> </a:t>
            </a:r>
            <a:r>
              <a:rPr lang="it-IT" sz="2800" dirty="0" err="1">
                <a:solidFill>
                  <a:schemeClr val="bg1">
                    <a:lumMod val="65000"/>
                    <a:lumOff val="35000"/>
                  </a:schemeClr>
                </a:solidFill>
                <a:latin typeface="Calibri" pitchFamily="34" charset="0"/>
                <a:cs typeface="Arial" panose="020B0604020202020204" pitchFamily="34" charset="0"/>
              </a:rPr>
              <a:t>Tomography</a:t>
            </a:r>
            <a:r>
              <a:rPr lang="it-IT" sz="2800" dirty="0">
                <a:solidFill>
                  <a:schemeClr val="bg1">
                    <a:lumMod val="65000"/>
                    <a:lumOff val="35000"/>
                  </a:schemeClr>
                </a:solidFill>
                <a:latin typeface="Calibri" pitchFamily="34" charset="0"/>
                <a:cs typeface="Arial" panose="020B0604020202020204" pitchFamily="34" charset="0"/>
              </a:rPr>
              <a:t> (EIT</a:t>
            </a:r>
            <a:r>
              <a:rPr lang="it-IT" sz="2800" dirty="0" smtClean="0">
                <a:solidFill>
                  <a:schemeClr val="bg1">
                    <a:lumMod val="65000"/>
                    <a:lumOff val="35000"/>
                  </a:schemeClr>
                </a:solidFill>
                <a:latin typeface="Calibri" pitchFamily="34" charset="0"/>
                <a:cs typeface="Arial" panose="020B0604020202020204" pitchFamily="34" charset="0"/>
              </a:rPr>
              <a:t>)</a:t>
            </a:r>
            <a:endParaRPr lang="it-IT" sz="2800" dirty="0">
              <a:solidFill>
                <a:schemeClr val="bg1">
                  <a:lumMod val="65000"/>
                  <a:lumOff val="35000"/>
                </a:schemeClr>
              </a:solidFill>
              <a:latin typeface="Calibri" pitchFamily="34" charset="0"/>
              <a:cs typeface="Arial" panose="020B0604020202020204" pitchFamily="34" charset="0"/>
            </a:endParaRPr>
          </a:p>
        </p:txBody>
      </p:sp>
    </p:spTree>
    <p:extLst>
      <p:ext uri="{BB962C8B-B14F-4D97-AF65-F5344CB8AC3E}">
        <p14:creationId xmlns:p14="http://schemas.microsoft.com/office/powerpoint/2010/main" xmlns="" val="2641706220"/>
      </p:ext>
    </p:extLst>
  </p:cSld>
  <p:clrMapOvr>
    <a:masterClrMapping/>
  </p:clrMapOvr>
  <p:transition>
    <p:fade thruBlk="1"/>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xmlns="" id="{74544DD7-553F-4E1A-BCB0-FD988C448D85}"/>
              </a:ext>
            </a:extLst>
          </p:cNvPr>
          <p:cNvSpPr txBox="1"/>
          <p:nvPr/>
        </p:nvSpPr>
        <p:spPr>
          <a:xfrm>
            <a:off x="1766148" y="488866"/>
            <a:ext cx="4771178" cy="70788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it-IT" sz="4000" b="1" i="0" u="none" strike="noStrike" kern="1200" cap="none" spc="0" normalizeH="0" baseline="0" noProof="0" dirty="0">
                <a:ln>
                  <a:noFill/>
                </a:ln>
                <a:solidFill>
                  <a:srgbClr val="0070C0"/>
                </a:solidFill>
                <a:effectLst/>
                <a:uLnTx/>
                <a:uFillTx/>
                <a:latin typeface="Calibri" pitchFamily="34" charset="0"/>
                <a:cs typeface="Arial" panose="020B0604020202020204" pitchFamily="34" charset="0"/>
              </a:rPr>
              <a:t>Advanced monitoring</a:t>
            </a:r>
          </a:p>
        </p:txBody>
      </p:sp>
      <p:sp>
        <p:nvSpPr>
          <p:cNvPr id="6" name="Content Placeholder 2">
            <a:extLst>
              <a:ext uri="{FF2B5EF4-FFF2-40B4-BE49-F238E27FC236}">
                <a16:creationId xmlns:a16="http://schemas.microsoft.com/office/drawing/2014/main" xmlns="" id="{D32C6842-EEE0-4871-B40C-FE66769AE908}"/>
              </a:ext>
            </a:extLst>
          </p:cNvPr>
          <p:cNvSpPr txBox="1">
            <a:spLocks/>
          </p:cNvSpPr>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73152" indent="0" algn="l" rtl="0" eaLnBrk="0" fontAlgn="base" hangingPunct="0">
              <a:spcBef>
                <a:spcPct val="20000"/>
              </a:spcBef>
              <a:spcAft>
                <a:spcPct val="0"/>
              </a:spcAft>
              <a:buClr>
                <a:srgbClr val="F9F9F9"/>
              </a:buClr>
              <a:buSzPct val="65000"/>
              <a:buFont typeface="Wingdings 2" pitchFamily="18" charset="2"/>
              <a:buNone/>
              <a:defRPr sz="20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None/>
              <a:defRPr sz="1800" kern="1200">
                <a:solidFill>
                  <a:schemeClr val="tx1">
                    <a:tint val="75000"/>
                  </a:schemeClr>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None/>
              <a:defRPr sz="1600" kern="1200">
                <a:solidFill>
                  <a:schemeClr val="tx1">
                    <a:tint val="75000"/>
                  </a:schemeClr>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None/>
              <a:defRPr sz="1400" kern="1200">
                <a:solidFill>
                  <a:schemeClr val="tx1">
                    <a:tint val="75000"/>
                  </a:schemeClr>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None/>
              <a:defRPr sz="1400" kern="1200">
                <a:solidFill>
                  <a:schemeClr val="tx1">
                    <a:tint val="75000"/>
                  </a:schemeClr>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a:lstStyle>
          <a:p>
            <a:pPr marL="587502" marR="0" lvl="0" indent="-514350" algn="l" defTabSz="914400" rtl="0" eaLnBrk="0" fontAlgn="base" latinLnBrk="0" hangingPunct="0">
              <a:lnSpc>
                <a:spcPct val="150000"/>
              </a:lnSpc>
              <a:spcBef>
                <a:spcPct val="20000"/>
              </a:spcBef>
              <a:spcAft>
                <a:spcPct val="0"/>
              </a:spcAft>
              <a:buClr>
                <a:srgbClr val="003366"/>
              </a:buClr>
              <a:buSzPct val="65000"/>
              <a:buFont typeface="Arial" pitchFamily="34" charset="0"/>
              <a:buChar char="•"/>
              <a:tabLst/>
              <a:defRPr/>
            </a:pPr>
            <a:r>
              <a:rPr kumimoji="0" lang="it-IT" sz="2800" b="0" i="0" u="none" strike="noStrike" kern="1200" cap="none" spc="0" normalizeH="0" baseline="0" noProof="0" dirty="0" err="1">
                <a:ln>
                  <a:noFill/>
                </a:ln>
                <a:solidFill>
                  <a:schemeClr val="bg1">
                    <a:lumMod val="65000"/>
                    <a:lumOff val="35000"/>
                  </a:schemeClr>
                </a:solidFill>
                <a:effectLst/>
                <a:uLnTx/>
                <a:uFillTx/>
                <a:latin typeface="Calibri" pitchFamily="34" charset="0"/>
                <a:cs typeface="Arial" panose="020B0604020202020204" pitchFamily="34" charset="0"/>
              </a:rPr>
              <a:t>Lung</a:t>
            </a:r>
            <a:r>
              <a:rPr kumimoji="0" lang="it-IT" sz="2800" b="0" i="0" u="none" strike="noStrike" kern="1200" cap="none" spc="0" normalizeH="0" baseline="0" noProof="0" dirty="0">
                <a:ln>
                  <a:noFill/>
                </a:ln>
                <a:solidFill>
                  <a:schemeClr val="bg1">
                    <a:lumMod val="65000"/>
                    <a:lumOff val="35000"/>
                  </a:schemeClr>
                </a:solidFill>
                <a:effectLst/>
                <a:uLnTx/>
                <a:uFillTx/>
                <a:latin typeface="Calibri" pitchFamily="34" charset="0"/>
                <a:cs typeface="Arial" panose="020B0604020202020204" pitchFamily="34" charset="0"/>
              </a:rPr>
              <a:t> </a:t>
            </a:r>
            <a:r>
              <a:rPr kumimoji="0" lang="it-IT" sz="2800" b="0" i="0" u="none" strike="noStrike" kern="1200" cap="none" spc="0" normalizeH="0" baseline="0" noProof="0" dirty="0" err="1">
                <a:ln>
                  <a:noFill/>
                </a:ln>
                <a:solidFill>
                  <a:schemeClr val="bg1">
                    <a:lumMod val="65000"/>
                    <a:lumOff val="35000"/>
                  </a:schemeClr>
                </a:solidFill>
                <a:effectLst/>
                <a:uLnTx/>
                <a:uFillTx/>
                <a:latin typeface="Calibri" pitchFamily="34" charset="0"/>
                <a:cs typeface="Arial" panose="020B0604020202020204" pitchFamily="34" charset="0"/>
              </a:rPr>
              <a:t>ultrasound</a:t>
            </a:r>
            <a:r>
              <a:rPr kumimoji="0" lang="it-IT" sz="2800" b="0" i="0" u="none" strike="noStrike" kern="1200" cap="none" spc="0" normalizeH="0" baseline="0" noProof="0" dirty="0">
                <a:ln>
                  <a:noFill/>
                </a:ln>
                <a:solidFill>
                  <a:schemeClr val="bg1">
                    <a:lumMod val="65000"/>
                    <a:lumOff val="35000"/>
                  </a:schemeClr>
                </a:solidFill>
                <a:effectLst/>
                <a:uLnTx/>
                <a:uFillTx/>
                <a:latin typeface="Calibri" pitchFamily="34" charset="0"/>
                <a:cs typeface="Arial" panose="020B0604020202020204" pitchFamily="34" charset="0"/>
              </a:rPr>
              <a:t> for </a:t>
            </a:r>
            <a:r>
              <a:rPr kumimoji="0" lang="it-IT" sz="2800" b="0" i="0" u="none" strike="noStrike" kern="1200" cap="none" spc="0" normalizeH="0" baseline="0" noProof="0" dirty="0" err="1">
                <a:ln>
                  <a:noFill/>
                </a:ln>
                <a:solidFill>
                  <a:schemeClr val="bg1">
                    <a:lumMod val="65000"/>
                    <a:lumOff val="35000"/>
                  </a:schemeClr>
                </a:solidFill>
                <a:effectLst/>
                <a:uLnTx/>
                <a:uFillTx/>
                <a:latin typeface="Calibri" pitchFamily="34" charset="0"/>
                <a:cs typeface="Arial" panose="020B0604020202020204" pitchFamily="34" charset="0"/>
              </a:rPr>
              <a:t>bedside</a:t>
            </a:r>
            <a:r>
              <a:rPr kumimoji="0" lang="it-IT" sz="2800" b="0" i="0" u="none" strike="noStrike" kern="1200" cap="none" spc="0" normalizeH="0" baseline="0" noProof="0" dirty="0">
                <a:ln>
                  <a:noFill/>
                </a:ln>
                <a:solidFill>
                  <a:schemeClr val="bg1">
                    <a:lumMod val="65000"/>
                    <a:lumOff val="35000"/>
                  </a:schemeClr>
                </a:solidFill>
                <a:effectLst/>
                <a:uLnTx/>
                <a:uFillTx/>
                <a:latin typeface="Calibri" pitchFamily="34" charset="0"/>
                <a:cs typeface="Arial" panose="020B0604020202020204" pitchFamily="34" charset="0"/>
              </a:rPr>
              <a:t> </a:t>
            </a:r>
            <a:r>
              <a:rPr kumimoji="0" lang="it-IT" sz="2800" b="0" i="0" u="none" strike="noStrike" kern="1200" cap="none" spc="0" normalizeH="0" baseline="0" noProof="0" dirty="0" err="1">
                <a:ln>
                  <a:noFill/>
                </a:ln>
                <a:solidFill>
                  <a:schemeClr val="bg1">
                    <a:lumMod val="65000"/>
                    <a:lumOff val="35000"/>
                  </a:schemeClr>
                </a:solidFill>
                <a:effectLst/>
                <a:uLnTx/>
                <a:uFillTx/>
                <a:latin typeface="Calibri" pitchFamily="34" charset="0"/>
                <a:cs typeface="Arial" panose="020B0604020202020204" pitchFamily="34" charset="0"/>
              </a:rPr>
              <a:t>assessment</a:t>
            </a:r>
            <a:endParaRPr kumimoji="0" lang="it-IT" sz="2800" b="0" i="0" u="none" strike="noStrike" kern="1200" cap="none" spc="0" normalizeH="0" baseline="0" noProof="0" dirty="0">
              <a:ln>
                <a:noFill/>
              </a:ln>
              <a:solidFill>
                <a:schemeClr val="bg1">
                  <a:lumMod val="65000"/>
                  <a:lumOff val="35000"/>
                </a:schemeClr>
              </a:solidFill>
              <a:effectLst/>
              <a:uLnTx/>
              <a:uFillTx/>
              <a:latin typeface="Calibri" pitchFamily="34" charset="0"/>
              <a:cs typeface="Arial" panose="020B0604020202020204" pitchFamily="34" charset="0"/>
            </a:endParaRPr>
          </a:p>
          <a:p>
            <a:pPr marL="587502" marR="0" lvl="0" indent="-514350" algn="l" defTabSz="914400" rtl="0" eaLnBrk="0" fontAlgn="base" latinLnBrk="0" hangingPunct="0">
              <a:lnSpc>
                <a:spcPct val="150000"/>
              </a:lnSpc>
              <a:spcBef>
                <a:spcPct val="20000"/>
              </a:spcBef>
              <a:spcAft>
                <a:spcPct val="0"/>
              </a:spcAft>
              <a:buClr>
                <a:srgbClr val="003366"/>
              </a:buClr>
              <a:buSzPct val="65000"/>
              <a:buFont typeface="Arial" pitchFamily="34" charset="0"/>
              <a:buChar char="•"/>
              <a:tabLst/>
              <a:defRPr/>
            </a:pPr>
            <a:r>
              <a:rPr kumimoji="0" lang="it-IT" sz="2800" b="0" i="0" u="none" strike="noStrike" kern="1200" cap="none" spc="0" normalizeH="0" baseline="0" noProof="0" dirty="0" err="1" smtClean="0">
                <a:ln>
                  <a:noFill/>
                </a:ln>
                <a:solidFill>
                  <a:schemeClr val="bg1">
                    <a:lumMod val="65000"/>
                    <a:lumOff val="35000"/>
                  </a:schemeClr>
                </a:solidFill>
                <a:effectLst/>
                <a:uLnTx/>
                <a:uFillTx/>
                <a:latin typeface="Calibri" pitchFamily="34" charset="0"/>
                <a:cs typeface="Arial" panose="020B0604020202020204" pitchFamily="34" charset="0"/>
              </a:rPr>
              <a:t>Esophageal</a:t>
            </a:r>
            <a:r>
              <a:rPr kumimoji="0" lang="it-IT" sz="2800" b="0" i="0" u="none" strike="noStrike" kern="1200" cap="none" spc="0" normalizeH="0" baseline="0" noProof="0" dirty="0" smtClean="0">
                <a:ln>
                  <a:noFill/>
                </a:ln>
                <a:solidFill>
                  <a:schemeClr val="bg1">
                    <a:lumMod val="65000"/>
                    <a:lumOff val="35000"/>
                  </a:schemeClr>
                </a:solidFill>
                <a:effectLst/>
                <a:uLnTx/>
                <a:uFillTx/>
                <a:latin typeface="Calibri" pitchFamily="34" charset="0"/>
                <a:cs typeface="Arial" panose="020B0604020202020204" pitchFamily="34" charset="0"/>
              </a:rPr>
              <a:t> </a:t>
            </a:r>
            <a:r>
              <a:rPr kumimoji="0" lang="it-IT" sz="2800" b="0" i="0" u="none" strike="noStrike" kern="1200" cap="none" spc="0" normalizeH="0" baseline="0" noProof="0" dirty="0" err="1">
                <a:ln>
                  <a:noFill/>
                </a:ln>
                <a:solidFill>
                  <a:schemeClr val="bg1">
                    <a:lumMod val="65000"/>
                    <a:lumOff val="35000"/>
                  </a:schemeClr>
                </a:solidFill>
                <a:effectLst/>
                <a:uLnTx/>
                <a:uFillTx/>
                <a:latin typeface="Calibri" pitchFamily="34" charset="0"/>
                <a:cs typeface="Arial" panose="020B0604020202020204" pitchFamily="34" charset="0"/>
              </a:rPr>
              <a:t>pressure</a:t>
            </a:r>
            <a:r>
              <a:rPr kumimoji="0" lang="it-IT" sz="2800" b="0" i="0" u="none" strike="noStrike" kern="1200" cap="none" spc="0" normalizeH="0" baseline="0" noProof="0" dirty="0">
                <a:ln>
                  <a:noFill/>
                </a:ln>
                <a:solidFill>
                  <a:schemeClr val="bg1">
                    <a:lumMod val="65000"/>
                    <a:lumOff val="35000"/>
                  </a:schemeClr>
                </a:solidFill>
                <a:effectLst/>
                <a:uLnTx/>
                <a:uFillTx/>
                <a:latin typeface="Calibri" pitchFamily="34" charset="0"/>
                <a:cs typeface="Arial" panose="020B0604020202020204" pitchFamily="34" charset="0"/>
              </a:rPr>
              <a:t> </a:t>
            </a:r>
            <a:r>
              <a:rPr kumimoji="0" lang="it-IT" sz="2800" b="0" i="0" u="none" strike="noStrike" kern="1200" cap="none" spc="0" normalizeH="0" baseline="0" noProof="0" dirty="0" err="1" smtClean="0">
                <a:ln>
                  <a:noFill/>
                </a:ln>
                <a:solidFill>
                  <a:schemeClr val="bg1">
                    <a:lumMod val="65000"/>
                    <a:lumOff val="35000"/>
                  </a:schemeClr>
                </a:solidFill>
                <a:effectLst/>
                <a:uLnTx/>
                <a:uFillTx/>
                <a:latin typeface="Calibri" pitchFamily="34" charset="0"/>
                <a:cs typeface="Arial" panose="020B0604020202020204" pitchFamily="34" charset="0"/>
              </a:rPr>
              <a:t>monitoring</a:t>
            </a:r>
            <a:endParaRPr kumimoji="0" lang="it-IT" sz="2800" b="0" i="0" u="none" strike="noStrike" kern="1200" cap="none" spc="0" normalizeH="0" baseline="0" noProof="0" dirty="0" smtClean="0">
              <a:ln>
                <a:noFill/>
              </a:ln>
              <a:solidFill>
                <a:schemeClr val="bg1">
                  <a:lumMod val="65000"/>
                  <a:lumOff val="35000"/>
                </a:schemeClr>
              </a:solidFill>
              <a:effectLst/>
              <a:uLnTx/>
              <a:uFillTx/>
              <a:latin typeface="Calibri" pitchFamily="34" charset="0"/>
              <a:cs typeface="Arial" panose="020B0604020202020204" pitchFamily="34" charset="0"/>
            </a:endParaRPr>
          </a:p>
          <a:p>
            <a:pPr marL="587502" indent="-514350">
              <a:lnSpc>
                <a:spcPct val="150000"/>
              </a:lnSpc>
              <a:buClr>
                <a:srgbClr val="003366"/>
              </a:buClr>
              <a:buFont typeface="Arial" pitchFamily="34" charset="0"/>
              <a:buChar char="•"/>
              <a:defRPr/>
            </a:pPr>
            <a:r>
              <a:rPr lang="it-IT" sz="2800" b="1" dirty="0" err="1" smtClean="0">
                <a:solidFill>
                  <a:schemeClr val="bg1">
                    <a:lumMod val="65000"/>
                    <a:lumOff val="35000"/>
                  </a:schemeClr>
                </a:solidFill>
                <a:latin typeface="Calibri" pitchFamily="34" charset="0"/>
                <a:cs typeface="Arial" panose="020B0604020202020204" pitchFamily="34" charset="0"/>
              </a:rPr>
              <a:t>Electrical</a:t>
            </a:r>
            <a:r>
              <a:rPr lang="it-IT" sz="2800" b="1" dirty="0" smtClean="0">
                <a:solidFill>
                  <a:schemeClr val="bg1">
                    <a:lumMod val="65000"/>
                    <a:lumOff val="35000"/>
                  </a:schemeClr>
                </a:solidFill>
                <a:latin typeface="Calibri" pitchFamily="34" charset="0"/>
                <a:cs typeface="Arial" panose="020B0604020202020204" pitchFamily="34" charset="0"/>
              </a:rPr>
              <a:t> </a:t>
            </a:r>
            <a:r>
              <a:rPr lang="it-IT" sz="2800" b="1" dirty="0" err="1" smtClean="0">
                <a:solidFill>
                  <a:schemeClr val="bg1">
                    <a:lumMod val="65000"/>
                    <a:lumOff val="35000"/>
                  </a:schemeClr>
                </a:solidFill>
                <a:latin typeface="Calibri" pitchFamily="34" charset="0"/>
                <a:cs typeface="Arial" panose="020B0604020202020204" pitchFamily="34" charset="0"/>
              </a:rPr>
              <a:t>Impedance</a:t>
            </a:r>
            <a:r>
              <a:rPr lang="it-IT" sz="2800" b="1" dirty="0" smtClean="0">
                <a:solidFill>
                  <a:schemeClr val="bg1">
                    <a:lumMod val="65000"/>
                    <a:lumOff val="35000"/>
                  </a:schemeClr>
                </a:solidFill>
                <a:latin typeface="Calibri" pitchFamily="34" charset="0"/>
                <a:cs typeface="Arial" panose="020B0604020202020204" pitchFamily="34" charset="0"/>
              </a:rPr>
              <a:t> </a:t>
            </a:r>
            <a:r>
              <a:rPr lang="it-IT" sz="2800" b="1" dirty="0" err="1" smtClean="0">
                <a:solidFill>
                  <a:schemeClr val="bg1">
                    <a:lumMod val="65000"/>
                    <a:lumOff val="35000"/>
                  </a:schemeClr>
                </a:solidFill>
                <a:latin typeface="Calibri" pitchFamily="34" charset="0"/>
                <a:cs typeface="Arial" panose="020B0604020202020204" pitchFamily="34" charset="0"/>
              </a:rPr>
              <a:t>Tomography</a:t>
            </a:r>
            <a:r>
              <a:rPr lang="it-IT" sz="2800" b="1" dirty="0" smtClean="0">
                <a:solidFill>
                  <a:schemeClr val="bg1">
                    <a:lumMod val="65000"/>
                    <a:lumOff val="35000"/>
                  </a:schemeClr>
                </a:solidFill>
                <a:latin typeface="Calibri" pitchFamily="34" charset="0"/>
                <a:cs typeface="Arial" panose="020B0604020202020204" pitchFamily="34" charset="0"/>
              </a:rPr>
              <a:t> (EIT)</a:t>
            </a:r>
          </a:p>
        </p:txBody>
      </p:sp>
    </p:spTree>
    <p:extLst>
      <p:ext uri="{BB962C8B-B14F-4D97-AF65-F5344CB8AC3E}">
        <p14:creationId xmlns:p14="http://schemas.microsoft.com/office/powerpoint/2010/main" xmlns="" val="257246940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Sottotitolo 2">
            <a:extLst>
              <a:ext uri="{FF2B5EF4-FFF2-40B4-BE49-F238E27FC236}">
                <a16:creationId xmlns:a16="http://schemas.microsoft.com/office/drawing/2014/main" xmlns="" id="{02BAE36E-7D98-BC36-1D95-023F0B8FF1BB}"/>
              </a:ext>
            </a:extLst>
          </p:cNvPr>
          <p:cNvSpPr txBox="1">
            <a:spLocks/>
          </p:cNvSpPr>
          <p:nvPr/>
        </p:nvSpPr>
        <p:spPr>
          <a:xfrm>
            <a:off x="335966" y="332656"/>
            <a:ext cx="8472068"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auto">
              <a:spcBef>
                <a:spcPts val="0"/>
              </a:spcBef>
              <a:spcAft>
                <a:spcPts val="0"/>
              </a:spcAft>
              <a:buNone/>
              <a:defRPr/>
            </a:pPr>
            <a:r>
              <a:rPr lang="it-IT" sz="4000" b="1" dirty="0">
                <a:solidFill>
                  <a:srgbClr val="0070C0"/>
                </a:solidFill>
                <a:latin typeface="+mj-lt"/>
                <a:cs typeface="Arial" panose="020B0604020202020204" pitchFamily="34" charset="0"/>
              </a:rPr>
              <a:t>Agenda</a:t>
            </a:r>
          </a:p>
        </p:txBody>
      </p:sp>
      <p:sp>
        <p:nvSpPr>
          <p:cNvPr id="7" name="Segnaposto contenuto 6">
            <a:extLst>
              <a:ext uri="{FF2B5EF4-FFF2-40B4-BE49-F238E27FC236}">
                <a16:creationId xmlns:a16="http://schemas.microsoft.com/office/drawing/2014/main" xmlns="" id="{8A5276D0-B22F-69FF-E217-916C3CFC68BB}"/>
              </a:ext>
            </a:extLst>
          </p:cNvPr>
          <p:cNvSpPr>
            <a:spLocks noGrp="1"/>
          </p:cNvSpPr>
          <p:nvPr>
            <p:ph idx="1"/>
          </p:nvPr>
        </p:nvSpPr>
        <p:spPr>
          <a:xfrm>
            <a:off x="322562" y="1196752"/>
            <a:ext cx="8641926" cy="4608512"/>
          </a:xfrm>
        </p:spPr>
        <p:txBody>
          <a:bodyPr>
            <a:normAutofit fontScale="92500"/>
          </a:bodyPr>
          <a:lstStyle/>
          <a:p>
            <a:pPr>
              <a:lnSpc>
                <a:spcPct val="200000"/>
              </a:lnSpc>
              <a:buFont typeface="Arial" pitchFamily="34" charset="0"/>
              <a:buChar char="•"/>
            </a:pPr>
            <a:r>
              <a:rPr lang="en-US" sz="3600" b="1" dirty="0">
                <a:solidFill>
                  <a:schemeClr val="tx1">
                    <a:lumMod val="65000"/>
                    <a:lumOff val="35000"/>
                  </a:schemeClr>
                </a:solidFill>
                <a:latin typeface="+mj-lt"/>
                <a:cs typeface="Arial" panose="020B0604020202020204" pitchFamily="34" charset="0"/>
              </a:rPr>
              <a:t>Technical notes</a:t>
            </a:r>
          </a:p>
          <a:p>
            <a:pPr>
              <a:lnSpc>
                <a:spcPct val="200000"/>
              </a:lnSpc>
              <a:buFont typeface="Arial" pitchFamily="34" charset="0"/>
              <a:buChar char="•"/>
            </a:pPr>
            <a:r>
              <a:rPr lang="it-IT" sz="3600" b="1" dirty="0" smtClean="0">
                <a:solidFill>
                  <a:schemeClr val="tx1">
                    <a:lumMod val="65000"/>
                    <a:lumOff val="35000"/>
                  </a:schemeClr>
                </a:solidFill>
                <a:latin typeface="+mj-lt"/>
                <a:cs typeface="Arial" panose="020B0604020202020204" pitchFamily="34" charset="0"/>
              </a:rPr>
              <a:t>EIT </a:t>
            </a:r>
            <a:r>
              <a:rPr lang="it-IT" sz="3600" b="1" dirty="0">
                <a:solidFill>
                  <a:schemeClr val="tx1">
                    <a:lumMod val="65000"/>
                    <a:lumOff val="35000"/>
                  </a:schemeClr>
                </a:solidFill>
                <a:latin typeface="+mj-lt"/>
                <a:cs typeface="Arial" panose="020B0604020202020204" pitchFamily="34" charset="0"/>
              </a:rPr>
              <a:t>application in the </a:t>
            </a:r>
            <a:r>
              <a:rPr lang="it-IT" sz="3600" b="1" dirty="0" smtClean="0">
                <a:solidFill>
                  <a:schemeClr val="tx1">
                    <a:lumMod val="65000"/>
                    <a:lumOff val="35000"/>
                  </a:schemeClr>
                </a:solidFill>
                <a:latin typeface="+mj-lt"/>
                <a:cs typeface="Arial" panose="020B0604020202020204" pitchFamily="34" charset="0"/>
              </a:rPr>
              <a:t>IRCU</a:t>
            </a:r>
          </a:p>
          <a:p>
            <a:pPr lvl="1">
              <a:lnSpc>
                <a:spcPct val="200000"/>
              </a:lnSpc>
              <a:buFont typeface="Arial" pitchFamily="34" charset="0"/>
              <a:buChar char="•"/>
            </a:pPr>
            <a:r>
              <a:rPr lang="it-IT" dirty="0" smtClean="0">
                <a:solidFill>
                  <a:schemeClr val="tx1">
                    <a:lumMod val="65000"/>
                    <a:lumOff val="35000"/>
                  </a:schemeClr>
                </a:solidFill>
                <a:latin typeface="+mj-lt"/>
                <a:cs typeface="Arial" panose="020B0604020202020204" pitchFamily="34" charset="0"/>
              </a:rPr>
              <a:t>Real-time detection </a:t>
            </a:r>
            <a:r>
              <a:rPr lang="it-IT" dirty="0" err="1" smtClean="0">
                <a:solidFill>
                  <a:schemeClr val="tx1">
                    <a:lumMod val="65000"/>
                    <a:lumOff val="35000"/>
                  </a:schemeClr>
                </a:solidFill>
                <a:latin typeface="+mj-lt"/>
                <a:cs typeface="Arial" panose="020B0604020202020204" pitchFamily="34" charset="0"/>
              </a:rPr>
              <a:t>of</a:t>
            </a:r>
            <a:r>
              <a:rPr lang="it-IT" dirty="0" smtClean="0">
                <a:solidFill>
                  <a:schemeClr val="tx1">
                    <a:lumMod val="65000"/>
                    <a:lumOff val="35000"/>
                  </a:schemeClr>
                </a:solidFill>
                <a:latin typeface="+mj-lt"/>
                <a:cs typeface="Arial" panose="020B0604020202020204" pitchFamily="34" charset="0"/>
              </a:rPr>
              <a:t> acute </a:t>
            </a:r>
            <a:r>
              <a:rPr lang="it-IT" dirty="0" err="1" smtClean="0">
                <a:solidFill>
                  <a:schemeClr val="tx1">
                    <a:lumMod val="65000"/>
                    <a:lumOff val="35000"/>
                  </a:schemeClr>
                </a:solidFill>
                <a:latin typeface="+mj-lt"/>
                <a:cs typeface="Arial" panose="020B0604020202020204" pitchFamily="34" charset="0"/>
              </a:rPr>
              <a:t>pulmonary</a:t>
            </a:r>
            <a:r>
              <a:rPr lang="it-IT" dirty="0" smtClean="0">
                <a:solidFill>
                  <a:schemeClr val="tx1">
                    <a:lumMod val="65000"/>
                    <a:lumOff val="35000"/>
                  </a:schemeClr>
                </a:solidFill>
                <a:latin typeface="+mj-lt"/>
                <a:cs typeface="Arial" panose="020B0604020202020204" pitchFamily="34" charset="0"/>
              </a:rPr>
              <a:t>/</a:t>
            </a:r>
            <a:r>
              <a:rPr lang="it-IT" dirty="0" err="1" smtClean="0">
                <a:solidFill>
                  <a:schemeClr val="tx1">
                    <a:lumMod val="65000"/>
                    <a:lumOff val="35000"/>
                  </a:schemeClr>
                </a:solidFill>
                <a:latin typeface="+mj-lt"/>
                <a:cs typeface="Arial" panose="020B0604020202020204" pitchFamily="34" charset="0"/>
              </a:rPr>
              <a:t>pleural</a:t>
            </a:r>
            <a:r>
              <a:rPr lang="it-IT" dirty="0" smtClean="0">
                <a:solidFill>
                  <a:schemeClr val="tx1">
                    <a:lumMod val="65000"/>
                    <a:lumOff val="35000"/>
                  </a:schemeClr>
                </a:solidFill>
                <a:latin typeface="+mj-lt"/>
                <a:cs typeface="Arial" panose="020B0604020202020204" pitchFamily="34" charset="0"/>
              </a:rPr>
              <a:t> </a:t>
            </a:r>
            <a:r>
              <a:rPr lang="it-IT" dirty="0" err="1" smtClean="0">
                <a:solidFill>
                  <a:schemeClr val="tx1">
                    <a:lumMod val="65000"/>
                    <a:lumOff val="35000"/>
                  </a:schemeClr>
                </a:solidFill>
                <a:latin typeface="+mj-lt"/>
                <a:cs typeface="Arial" panose="020B0604020202020204" pitchFamily="34" charset="0"/>
              </a:rPr>
              <a:t>disease</a:t>
            </a:r>
            <a:endParaRPr lang="it-IT" dirty="0" smtClean="0">
              <a:solidFill>
                <a:schemeClr val="tx1">
                  <a:lumMod val="65000"/>
                  <a:lumOff val="35000"/>
                </a:schemeClr>
              </a:solidFill>
              <a:latin typeface="+mj-lt"/>
              <a:cs typeface="Arial" panose="020B0604020202020204" pitchFamily="34" charset="0"/>
            </a:endParaRPr>
          </a:p>
          <a:p>
            <a:pPr lvl="1">
              <a:lnSpc>
                <a:spcPct val="200000"/>
              </a:lnSpc>
              <a:buFont typeface="Arial" pitchFamily="34" charset="0"/>
              <a:buChar char="•"/>
            </a:pPr>
            <a:r>
              <a:rPr lang="it-IT" dirty="0" err="1" smtClean="0">
                <a:solidFill>
                  <a:schemeClr val="tx1">
                    <a:lumMod val="65000"/>
                    <a:lumOff val="35000"/>
                  </a:schemeClr>
                </a:solidFill>
                <a:latin typeface="+mj-lt"/>
                <a:cs typeface="Arial" panose="020B0604020202020204" pitchFamily="34" charset="0"/>
              </a:rPr>
              <a:t>Monitoring</a:t>
            </a:r>
            <a:r>
              <a:rPr lang="it-IT" dirty="0" smtClean="0">
                <a:solidFill>
                  <a:schemeClr val="tx1">
                    <a:lumMod val="65000"/>
                    <a:lumOff val="35000"/>
                  </a:schemeClr>
                </a:solidFill>
                <a:latin typeface="+mj-lt"/>
                <a:cs typeface="Arial" panose="020B0604020202020204" pitchFamily="34" charset="0"/>
              </a:rPr>
              <a:t> </a:t>
            </a:r>
            <a:r>
              <a:rPr lang="it-IT" dirty="0" err="1" smtClean="0">
                <a:solidFill>
                  <a:schemeClr val="tx1">
                    <a:lumMod val="65000"/>
                    <a:lumOff val="35000"/>
                  </a:schemeClr>
                </a:solidFill>
                <a:latin typeface="+mj-lt"/>
                <a:cs typeface="Arial" panose="020B0604020202020204" pitchFamily="34" charset="0"/>
              </a:rPr>
              <a:t>supportive</a:t>
            </a:r>
            <a:r>
              <a:rPr lang="it-IT" dirty="0" smtClean="0">
                <a:solidFill>
                  <a:schemeClr val="tx1">
                    <a:lumMod val="65000"/>
                    <a:lumOff val="35000"/>
                  </a:schemeClr>
                </a:solidFill>
                <a:latin typeface="+mj-lt"/>
                <a:cs typeface="Arial" panose="020B0604020202020204" pitchFamily="34" charset="0"/>
              </a:rPr>
              <a:t> </a:t>
            </a:r>
            <a:r>
              <a:rPr lang="it-IT" dirty="0" smtClean="0">
                <a:solidFill>
                  <a:schemeClr val="tx1">
                    <a:lumMod val="65000"/>
                    <a:lumOff val="35000"/>
                  </a:schemeClr>
                </a:solidFill>
                <a:latin typeface="+mj-lt"/>
                <a:cs typeface="Arial" panose="020B0604020202020204" pitchFamily="34" charset="0"/>
              </a:rPr>
              <a:t>treatment</a:t>
            </a:r>
            <a:endParaRPr lang="it-IT" dirty="0">
              <a:solidFill>
                <a:schemeClr val="tx1">
                  <a:lumMod val="65000"/>
                  <a:lumOff val="35000"/>
                </a:schemeClr>
              </a:solidFill>
              <a:latin typeface="+mj-lt"/>
              <a:cs typeface="Arial" panose="020B0604020202020204" pitchFamily="34" charset="0"/>
            </a:endParaRPr>
          </a:p>
          <a:p>
            <a:pPr>
              <a:lnSpc>
                <a:spcPct val="200000"/>
              </a:lnSpc>
              <a:buFont typeface="Courier New" panose="02070309020205020404" pitchFamily="49" charset="0"/>
              <a:buChar char="o"/>
            </a:pPr>
            <a:endParaRPr lang="it-IT" sz="2000" b="1" dirty="0"/>
          </a:p>
          <a:p>
            <a:pPr>
              <a:lnSpc>
                <a:spcPct val="200000"/>
              </a:lnSpc>
              <a:buFont typeface="Courier New" panose="02070309020205020404" pitchFamily="49" charset="0"/>
              <a:buChar char="o"/>
            </a:pPr>
            <a:endParaRPr lang="it-IT" sz="2000" b="1" dirty="0"/>
          </a:p>
          <a:p>
            <a:pPr>
              <a:buFontTx/>
              <a:buChar char="-"/>
            </a:pPr>
            <a:endParaRPr lang="it-IT" sz="2000" dirty="0"/>
          </a:p>
          <a:p>
            <a:endParaRPr lang="it-IT" dirty="0"/>
          </a:p>
        </p:txBody>
      </p:sp>
    </p:spTree>
    <p:extLst>
      <p:ext uri="{BB962C8B-B14F-4D97-AF65-F5344CB8AC3E}">
        <p14:creationId xmlns:p14="http://schemas.microsoft.com/office/powerpoint/2010/main" xmlns="" val="3594664053"/>
      </p:ext>
    </p:extLst>
  </p:cSld>
  <p:clrMapOvr>
    <a:masterClrMapping/>
  </p:clrMapOvr>
  <p:transition spd="med">
    <p:fade thruBlk="1"/>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C:\Users\vianello\Documents\PDF Architect\Images\Snapshots\Imaging 2025 okk Page 03 Snapshot 01.png"/>
          <p:cNvPicPr>
            <a:picLocks noChangeAspect="1" noChangeArrowheads="1"/>
          </p:cNvPicPr>
          <p:nvPr/>
        </p:nvPicPr>
        <p:blipFill>
          <a:blip r:embed="rId2" cstate="print"/>
          <a:srcRect/>
          <a:stretch>
            <a:fillRect/>
          </a:stretch>
        </p:blipFill>
        <p:spPr bwMode="auto">
          <a:xfrm>
            <a:off x="191520" y="1785938"/>
            <a:ext cx="8628952" cy="4702878"/>
          </a:xfrm>
          <a:prstGeom prst="rect">
            <a:avLst/>
          </a:prstGeom>
          <a:noFill/>
        </p:spPr>
      </p:pic>
      <p:sp>
        <p:nvSpPr>
          <p:cNvPr id="5" name="Sottotitolo 2">
            <a:extLst>
              <a:ext uri="{FF2B5EF4-FFF2-40B4-BE49-F238E27FC236}">
                <a16:creationId xmlns:a16="http://schemas.microsoft.com/office/drawing/2014/main" xmlns="" id="{02BAE36E-7D98-BC36-1D95-023F0B8FF1BB}"/>
              </a:ext>
            </a:extLst>
          </p:cNvPr>
          <p:cNvSpPr txBox="1">
            <a:spLocks/>
          </p:cNvSpPr>
          <p:nvPr/>
        </p:nvSpPr>
        <p:spPr>
          <a:xfrm>
            <a:off x="335966" y="332656"/>
            <a:ext cx="8472068" cy="627334"/>
          </a:xfrm>
          <a:prstGeom prst="rect">
            <a:avLst/>
          </a:prstGeom>
          <a:no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Bef>
                <a:spcPts val="0"/>
              </a:spcBef>
              <a:spcAft>
                <a:spcPts val="0"/>
              </a:spcAft>
              <a:buNone/>
              <a:defRPr/>
            </a:pPr>
            <a:r>
              <a:rPr kumimoji="0" lang="it-IT" sz="4000" b="1" i="0" u="none" strike="noStrike" kern="1200" cap="none" spc="0" normalizeH="0" baseline="0" noProof="0" dirty="0">
                <a:ln>
                  <a:noFill/>
                </a:ln>
                <a:solidFill>
                  <a:srgbClr val="0070C0"/>
                </a:solidFill>
                <a:effectLst/>
                <a:uLnTx/>
                <a:uFillTx/>
                <a:latin typeface="+mj-lt"/>
                <a:ea typeface="+mn-ea"/>
                <a:cs typeface="Arial" panose="020B0604020202020204" pitchFamily="34" charset="0"/>
              </a:rPr>
              <a:t>EIT: technical notes</a:t>
            </a:r>
          </a:p>
        </p:txBody>
      </p:sp>
      <p:sp>
        <p:nvSpPr>
          <p:cNvPr id="6" name="Sottotitolo 2">
            <a:extLst>
              <a:ext uri="{FF2B5EF4-FFF2-40B4-BE49-F238E27FC236}">
                <a16:creationId xmlns:a16="http://schemas.microsoft.com/office/drawing/2014/main" xmlns="" id="{02BAE36E-7D98-BC36-1D95-023F0B8FF1BB}"/>
              </a:ext>
            </a:extLst>
          </p:cNvPr>
          <p:cNvSpPr txBox="1">
            <a:spLocks/>
          </p:cNvSpPr>
          <p:nvPr/>
        </p:nvSpPr>
        <p:spPr>
          <a:xfrm>
            <a:off x="323528" y="2060848"/>
            <a:ext cx="4536504" cy="627334"/>
          </a:xfrm>
          <a:prstGeom prst="rect">
            <a:avLst/>
          </a:prstGeom>
          <a:solidFill>
            <a:schemeClr val="bg1"/>
          </a:solidFill>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lvl="0" indent="0" fontAlgn="auto">
              <a:spcBef>
                <a:spcPts val="0"/>
              </a:spcBef>
              <a:spcAft>
                <a:spcPts val="0"/>
              </a:spcAft>
              <a:buNone/>
              <a:defRPr/>
            </a:pPr>
            <a:r>
              <a:rPr kumimoji="0" lang="it-IT" sz="2800" b="1" i="0" u="none" strike="noStrike" kern="1200" cap="none" spc="0" normalizeH="0" noProof="0" dirty="0">
                <a:ln>
                  <a:noFill/>
                </a:ln>
                <a:solidFill>
                  <a:srgbClr val="0070C0"/>
                </a:solidFill>
                <a:effectLst/>
                <a:uLnTx/>
                <a:uFillTx/>
                <a:latin typeface="Arial" panose="020B0604020202020204" pitchFamily="34" charset="0"/>
                <a:ea typeface="+mn-ea"/>
                <a:cs typeface="Arial" panose="020B0604020202020204" pitchFamily="34" charset="0"/>
              </a:rPr>
              <a:t>   </a:t>
            </a:r>
            <a:r>
              <a:rPr kumimoji="0" lang="it-IT" sz="2800" b="1" i="0" u="none" strike="noStrike" kern="1200" cap="none" spc="0" normalizeH="0" noProof="0" dirty="0" err="1">
                <a:ln>
                  <a:noFill/>
                </a:ln>
                <a:solidFill>
                  <a:schemeClr val="tx1">
                    <a:lumMod val="65000"/>
                    <a:lumOff val="35000"/>
                  </a:schemeClr>
                </a:solidFill>
                <a:effectLst/>
                <a:uLnTx/>
                <a:uFillTx/>
                <a:latin typeface="+mj-lt"/>
                <a:ea typeface="+mn-ea"/>
                <a:cs typeface="Arial" panose="020B0604020202020204" pitchFamily="34" charset="0"/>
              </a:rPr>
              <a:t>Introduction</a:t>
            </a:r>
            <a:endParaRPr kumimoji="0" lang="it-IT" sz="2800" b="1" i="0" u="none" strike="noStrike" kern="1200" cap="none" spc="0" normalizeH="0" baseline="0" noProof="0" dirty="0">
              <a:ln>
                <a:noFill/>
              </a:ln>
              <a:solidFill>
                <a:schemeClr val="tx1">
                  <a:lumMod val="65000"/>
                  <a:lumOff val="35000"/>
                </a:schemeClr>
              </a:solidFill>
              <a:effectLst/>
              <a:uLnTx/>
              <a:uFillTx/>
              <a:latin typeface="+mj-lt"/>
              <a:ea typeface="+mn-ea"/>
              <a:cs typeface="Arial" panose="020B0604020202020204" pitchFamily="34" charset="0"/>
            </a:endParaRPr>
          </a:p>
        </p:txBody>
      </p:sp>
      <p:sp>
        <p:nvSpPr>
          <p:cNvPr id="7" name="Rettangolo 6"/>
          <p:cNvSpPr/>
          <p:nvPr/>
        </p:nvSpPr>
        <p:spPr>
          <a:xfrm>
            <a:off x="6372200" y="6165304"/>
            <a:ext cx="1440160" cy="432048"/>
          </a:xfrm>
          <a:prstGeom prst="rect">
            <a:avLst/>
          </a:prstGeom>
          <a:solidFill>
            <a:schemeClr val="bg1"/>
          </a:solidFill>
          <a:ln>
            <a:noFill/>
          </a:ln>
          <a:effectLst/>
          <a:scene3d>
            <a:camera prst="orthographicFront">
              <a:rot lat="0" lon="0" rev="0"/>
            </a:camera>
            <a:lightRig rig="contrasting" dir="t">
              <a:rot lat="0" lon="0" rev="7800000"/>
            </a:lightRig>
          </a:scene3d>
          <a:sp3d>
            <a:bevelT w="139700" h="139700"/>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pic>
        <p:nvPicPr>
          <p:cNvPr id="4098" name="Picture 2" descr="C:\Users\vianello\Documents\PDF Architect\Images\Snapshots\Description 2021 IIII okkd Page 02 Snapshot 02.png"/>
          <p:cNvPicPr>
            <a:picLocks noChangeAspect="1" noChangeArrowheads="1"/>
          </p:cNvPicPr>
          <p:nvPr/>
        </p:nvPicPr>
        <p:blipFill>
          <a:blip r:embed="rId3" cstate="print"/>
          <a:srcRect/>
          <a:stretch>
            <a:fillRect/>
          </a:stretch>
        </p:blipFill>
        <p:spPr bwMode="auto">
          <a:xfrm>
            <a:off x="4816946" y="1788885"/>
            <a:ext cx="4147542" cy="2792243"/>
          </a:xfrm>
          <a:prstGeom prst="rect">
            <a:avLst/>
          </a:prstGeom>
          <a:noFill/>
        </p:spPr>
      </p:pic>
    </p:spTree>
  </p:cSld>
  <p:clrMapOvr>
    <a:masterClrMapping/>
  </p:clrMapOvr>
  <p:transition>
    <p:fade thruBlk="1"/>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CasellaDiTesto 4"/>
          <p:cNvSpPr txBox="1"/>
          <p:nvPr/>
        </p:nvSpPr>
        <p:spPr>
          <a:xfrm>
            <a:off x="6156176" y="6309320"/>
            <a:ext cx="2464457" cy="307777"/>
          </a:xfrm>
          <a:prstGeom prst="rect">
            <a:avLst/>
          </a:prstGeom>
          <a:noFill/>
        </p:spPr>
        <p:txBody>
          <a:bodyPr wrap="none" rtlCol="0">
            <a:spAutoFit/>
          </a:bodyPr>
          <a:lstStyle/>
          <a:p>
            <a:r>
              <a:rPr lang="it-IT" sz="1400" dirty="0" err="1">
                <a:solidFill>
                  <a:schemeClr val="tx1">
                    <a:lumMod val="65000"/>
                    <a:lumOff val="35000"/>
                  </a:schemeClr>
                </a:solidFill>
                <a:latin typeface="+mj-lt"/>
              </a:rPr>
              <a:t>Putenson</a:t>
            </a:r>
            <a:r>
              <a:rPr lang="it-IT" sz="1400" dirty="0">
                <a:solidFill>
                  <a:schemeClr val="tx1">
                    <a:lumMod val="65000"/>
                    <a:lumOff val="35000"/>
                  </a:schemeClr>
                </a:solidFill>
                <a:latin typeface="+mj-lt"/>
              </a:rPr>
              <a:t> </a:t>
            </a:r>
            <a:r>
              <a:rPr lang="it-IT" sz="1400" dirty="0" err="1">
                <a:solidFill>
                  <a:schemeClr val="tx1">
                    <a:lumMod val="65000"/>
                    <a:lumOff val="35000"/>
                  </a:schemeClr>
                </a:solidFill>
                <a:latin typeface="+mj-lt"/>
              </a:rPr>
              <a:t>et</a:t>
            </a:r>
            <a:r>
              <a:rPr lang="it-IT" sz="1400" dirty="0">
                <a:solidFill>
                  <a:schemeClr val="tx1">
                    <a:lumMod val="65000"/>
                    <a:lumOff val="35000"/>
                  </a:schemeClr>
                </a:solidFill>
                <a:latin typeface="+mj-lt"/>
              </a:rPr>
              <a:t> al</a:t>
            </a:r>
            <a:r>
              <a:rPr lang="it-IT" sz="1400" i="1" dirty="0">
                <a:solidFill>
                  <a:schemeClr val="tx1">
                    <a:lumMod val="65000"/>
                    <a:lumOff val="35000"/>
                  </a:schemeClr>
                </a:solidFill>
                <a:latin typeface="+mj-lt"/>
              </a:rPr>
              <a:t>. J </a:t>
            </a:r>
            <a:r>
              <a:rPr lang="it-IT" sz="1400" i="1" dirty="0" err="1">
                <a:solidFill>
                  <a:schemeClr val="tx1">
                    <a:lumMod val="65000"/>
                    <a:lumOff val="35000"/>
                  </a:schemeClr>
                </a:solidFill>
                <a:latin typeface="+mj-lt"/>
              </a:rPr>
              <a:t>Clin</a:t>
            </a:r>
            <a:r>
              <a:rPr lang="it-IT" sz="1400" i="1" dirty="0">
                <a:solidFill>
                  <a:schemeClr val="tx1">
                    <a:lumMod val="65000"/>
                    <a:lumOff val="35000"/>
                  </a:schemeClr>
                </a:solidFill>
                <a:latin typeface="+mj-lt"/>
              </a:rPr>
              <a:t> </a:t>
            </a:r>
            <a:r>
              <a:rPr lang="it-IT" sz="1400" i="1" dirty="0" err="1">
                <a:solidFill>
                  <a:schemeClr val="tx1">
                    <a:lumMod val="65000"/>
                    <a:lumOff val="35000"/>
                  </a:schemeClr>
                </a:solidFill>
                <a:latin typeface="+mj-lt"/>
              </a:rPr>
              <a:t>Med</a:t>
            </a:r>
            <a:r>
              <a:rPr lang="it-IT" sz="1400" i="1" dirty="0">
                <a:solidFill>
                  <a:schemeClr val="tx1">
                    <a:lumMod val="65000"/>
                    <a:lumOff val="35000"/>
                  </a:schemeClr>
                </a:solidFill>
                <a:latin typeface="+mj-lt"/>
              </a:rPr>
              <a:t> </a:t>
            </a:r>
            <a:r>
              <a:rPr lang="it-IT" sz="1400" dirty="0">
                <a:solidFill>
                  <a:schemeClr val="tx1">
                    <a:lumMod val="65000"/>
                    <a:lumOff val="35000"/>
                  </a:schemeClr>
                </a:solidFill>
                <a:latin typeface="+mj-lt"/>
              </a:rPr>
              <a:t>2019</a:t>
            </a:r>
          </a:p>
        </p:txBody>
      </p:sp>
      <p:grpSp>
        <p:nvGrpSpPr>
          <p:cNvPr id="7" name="Gruppo 6"/>
          <p:cNvGrpSpPr/>
          <p:nvPr/>
        </p:nvGrpSpPr>
        <p:grpSpPr>
          <a:xfrm>
            <a:off x="262768" y="917965"/>
            <a:ext cx="8701720" cy="4959307"/>
            <a:chOff x="262768" y="917965"/>
            <a:chExt cx="8701720" cy="4959307"/>
          </a:xfrm>
        </p:grpSpPr>
        <p:pic>
          <p:nvPicPr>
            <p:cNvPr id="3074" name="Picture 2" descr="C:\Users\vianello\Documents\PDF Architect\Images\Snapshots\Imaging 2025 okk Page 07 Snapshot 01.png"/>
            <p:cNvPicPr>
              <a:picLocks noChangeAspect="1" noChangeArrowheads="1"/>
            </p:cNvPicPr>
            <p:nvPr/>
          </p:nvPicPr>
          <p:blipFill>
            <a:blip r:embed="rId2" cstate="print"/>
            <a:srcRect/>
            <a:stretch>
              <a:fillRect/>
            </a:stretch>
          </p:blipFill>
          <p:spPr bwMode="auto">
            <a:xfrm>
              <a:off x="262768" y="917965"/>
              <a:ext cx="8701720" cy="4887299"/>
            </a:xfrm>
            <a:prstGeom prst="rect">
              <a:avLst/>
            </a:prstGeom>
            <a:noFill/>
          </p:spPr>
        </p:pic>
        <p:sp>
          <p:nvSpPr>
            <p:cNvPr id="6" name="Rettangolo 5"/>
            <p:cNvSpPr/>
            <p:nvPr/>
          </p:nvSpPr>
          <p:spPr>
            <a:xfrm>
              <a:off x="6084168" y="5589240"/>
              <a:ext cx="2592288" cy="288032"/>
            </a:xfrm>
            <a:prstGeom prst="rect">
              <a:avLst/>
            </a:prstGeom>
            <a:solidFill>
              <a:schemeClr val="bg1"/>
            </a:solidFill>
            <a:ln>
              <a:noFill/>
            </a:ln>
            <a:effectLst/>
            <a:scene3d>
              <a:camera prst="orthographicFront">
                <a:rot lat="0" lon="0" rev="0"/>
              </a:camera>
              <a:lightRig rig="glow" dir="t">
                <a:rot lat="0" lon="0" rev="14100000"/>
              </a:lightRig>
            </a:scene3d>
            <a:sp3d prstMaterial="softEdge">
              <a:bevelT w="127000" prst="artDeco"/>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grpSp>
    </p:spTree>
  </p:cSld>
  <p:clrMapOvr>
    <a:masterClrMapping/>
  </p:clrMapOvr>
  <p:transition>
    <p:fade thruBlk="1"/>
  </p:transition>
  <p:timing>
    <p:tnLst>
      <p:par>
        <p:cTn id="1" dur="indefinite" restart="never" nodeType="tmRoot"/>
      </p:par>
    </p:tnLst>
  </p:timing>
</p:sld>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
        <a:ea typeface=""/>
        <a:cs typeface=""/>
      </a:majorFont>
      <a:minorFont>
        <a:latin typefa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Equinozi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quinozi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nozi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4.xml><?xml version="1.0" encoding="utf-8"?>
<a:theme xmlns:a="http://schemas.openxmlformats.org/drawingml/2006/main" name="Vertice">
  <a:themeElements>
    <a:clrScheme name="Vertice">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Vertice">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Vertice">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5.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3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5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4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Tema di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5308</TotalTime>
  <Words>2286</Words>
  <Application>Microsoft Office PowerPoint</Application>
  <PresentationFormat>Presentazione su schermo (4:3)</PresentationFormat>
  <Paragraphs>210</Paragraphs>
  <Slides>39</Slides>
  <Notes>22</Notes>
  <HiddenSlides>0</HiddenSlides>
  <MMClips>1</MMClips>
  <ScaleCrop>false</ScaleCrop>
  <HeadingPairs>
    <vt:vector size="4" baseType="variant">
      <vt:variant>
        <vt:lpstr>Tema</vt:lpstr>
      </vt:variant>
      <vt:variant>
        <vt:i4>8</vt:i4>
      </vt:variant>
      <vt:variant>
        <vt:lpstr>Titoli diapositive</vt:lpstr>
      </vt:variant>
      <vt:variant>
        <vt:i4>39</vt:i4>
      </vt:variant>
    </vt:vector>
  </HeadingPairs>
  <TitlesOfParts>
    <vt:vector size="47" baseType="lpstr">
      <vt:lpstr>2_Default Design</vt:lpstr>
      <vt:lpstr>Tema di Office</vt:lpstr>
      <vt:lpstr>Equinozio</vt:lpstr>
      <vt:lpstr>Vertice</vt:lpstr>
      <vt:lpstr>1_Tema di Office</vt:lpstr>
      <vt:lpstr>3_Tema di Office</vt:lpstr>
      <vt:lpstr>5_Tema di Office</vt:lpstr>
      <vt:lpstr>4_Tema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Commercially available EIT devices</vt:lpstr>
      <vt:lpstr>Diapositiva 12</vt:lpstr>
      <vt:lpstr>Ventilation map and functional image</vt:lpstr>
      <vt:lpstr>Lung ventilation distributed into four regions of interest</vt:lpstr>
      <vt:lpstr>EIT basic tools</vt:lpstr>
      <vt:lpstr>Indices that can be evaluated with EIT</vt:lpstr>
      <vt:lpstr>Diapositiva 17</vt:lpstr>
      <vt:lpstr>Diapositiva 18</vt:lpstr>
      <vt:lpstr>Diapositiva 19</vt:lpstr>
      <vt:lpstr>Diapositiva 20</vt:lpstr>
      <vt:lpstr>Diapositiva 21</vt:lpstr>
      <vt:lpstr>Diapositiva 22</vt:lpstr>
      <vt:lpstr>In-phase (pixel 1) and out-of-phase (pixel 2) impedance changes in a representative patient suffering from left-sided pleural effusion</vt:lpstr>
      <vt:lpstr>Diapositiva 24</vt:lpstr>
      <vt:lpstr>Diapositiva 25</vt:lpstr>
      <vt:lpstr>CT, ventilation map and aeration change map</vt:lpstr>
      <vt:lpstr>Diapositiva 27</vt:lpstr>
      <vt:lpstr>Diapositiva 28</vt:lpstr>
      <vt:lpstr>Diapositiva 29</vt:lpstr>
      <vt:lpstr>Global and Regional Ventilation during High Flow Nasal Cannula </vt:lpstr>
      <vt:lpstr>Diapositiva 31</vt:lpstr>
      <vt:lpstr>Degree of lung collapse and overdistension depending on the PEEP level</vt:lpstr>
      <vt:lpstr>Diapositiva 33</vt:lpstr>
      <vt:lpstr>Diapositiva 34</vt:lpstr>
      <vt:lpstr>Diapositiva 35</vt:lpstr>
      <vt:lpstr>Diapositiva 36</vt:lpstr>
      <vt:lpstr>Diapositiva 37</vt:lpstr>
      <vt:lpstr>Diapositiva 38</vt:lpstr>
      <vt:lpstr>Diapositiva 39</vt:lpstr>
    </vt:vector>
  </TitlesOfParts>
  <Company>Choice Events</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mjotterand</dc:creator>
  <cp:lastModifiedBy>vianello</cp:lastModifiedBy>
  <cp:revision>726</cp:revision>
  <dcterms:created xsi:type="dcterms:W3CDTF">2010-10-11T09:29:04Z</dcterms:created>
  <dcterms:modified xsi:type="dcterms:W3CDTF">2026-05-08T19:40:43Z</dcterms:modified>
</cp:coreProperties>
</file>