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FFE55A4_B2CE765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463" r:id="rId3"/>
    <p:sldId id="2147374503" r:id="rId4"/>
    <p:sldId id="257" r:id="rId5"/>
    <p:sldId id="2147374504" r:id="rId6"/>
    <p:sldId id="258" r:id="rId7"/>
    <p:sldId id="260" r:id="rId8"/>
    <p:sldId id="259" r:id="rId9"/>
    <p:sldId id="261" r:id="rId10"/>
    <p:sldId id="262" r:id="rId11"/>
    <p:sldId id="263" r:id="rId12"/>
    <p:sldId id="267" r:id="rId13"/>
    <p:sldId id="264" r:id="rId14"/>
    <p:sldId id="2304" r:id="rId15"/>
    <p:sldId id="271" r:id="rId16"/>
    <p:sldId id="2305" r:id="rId17"/>
    <p:sldId id="265" r:id="rId18"/>
    <p:sldId id="2306" r:id="rId19"/>
    <p:sldId id="269" r:id="rId20"/>
    <p:sldId id="2308" r:id="rId21"/>
    <p:sldId id="270" r:id="rId22"/>
    <p:sldId id="2307" r:id="rId23"/>
    <p:sldId id="272" r:id="rId24"/>
    <p:sldId id="2147374485" r:id="rId25"/>
    <p:sldId id="273" r:id="rId26"/>
    <p:sldId id="2147374486" r:id="rId27"/>
    <p:sldId id="2147374493" r:id="rId28"/>
    <p:sldId id="2147374494" r:id="rId29"/>
    <p:sldId id="2147374495" r:id="rId30"/>
    <p:sldId id="2147374496" r:id="rId31"/>
    <p:sldId id="2147374487" r:id="rId32"/>
    <p:sldId id="2147374500" r:id="rId33"/>
    <p:sldId id="2147374501" r:id="rId34"/>
    <p:sldId id="2147374489" r:id="rId35"/>
    <p:sldId id="2147374490" r:id="rId36"/>
    <p:sldId id="266" r:id="rId37"/>
    <p:sldId id="2147374491" r:id="rId38"/>
    <p:sldId id="2147374502" r:id="rId39"/>
    <p:sldId id="446" r:id="rId40"/>
  </p:sldIdLst>
  <p:sldSz cx="12192000" cy="6858000"/>
  <p:notesSz cx="6858000" cy="9144000"/>
  <p:custDataLst>
    <p:tags r:id="rId42"/>
  </p:custDataLst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D70B2C-DA03-D68D-B43F-427393F2D76D}" name="Anna-Maria Hoffmann-Vold" initials="AMHV" userId="S::annamarh@uio.no::277db921-1be6-4d1a-8cb4-e47537047d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/>
    <p:restoredTop sz="94818"/>
  </p:normalViewPr>
  <p:slideViewPr>
    <p:cSldViewPr snapToGrid="0">
      <p:cViewPr varScale="1">
        <p:scale>
          <a:sx n="96" d="100"/>
          <a:sy n="96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iowritesolutions-my.sharepoint.com/personal/sara_duggan_biowritesolutions_com/Documents/Current%20Working%20Draft/CONGRESS/ACR%202018/focuSSced/Oral/Comments%20D1%20to%20Celia/Figs_0911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ppFVC!$C$2</c:f>
              <c:strCache>
                <c:ptCount val="1"/>
                <c:pt idx="0">
                  <c:v>PBO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28575">
                <a:solidFill>
                  <a:srgbClr val="0000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ppFVC!$L$3:$L$7</c:f>
                <c:numCache>
                  <c:formatCode>General</c:formatCode>
                  <c:ptCount val="5"/>
                  <c:pt idx="0">
                    <c:v>-1.05</c:v>
                  </c:pt>
                  <c:pt idx="1">
                    <c:v>-1.19</c:v>
                  </c:pt>
                  <c:pt idx="2">
                    <c:v>-1.31</c:v>
                  </c:pt>
                  <c:pt idx="3">
                    <c:v>-1.67</c:v>
                  </c:pt>
                  <c:pt idx="4">
                    <c:v>-1.64</c:v>
                  </c:pt>
                </c:numCache>
              </c:numRef>
            </c:plus>
            <c:minus>
              <c:numRef>
                <c:f>ppFVC!$O$3:$O$7</c:f>
                <c:numCache>
                  <c:formatCode>General</c:formatCode>
                  <c:ptCount val="5"/>
                  <c:pt idx="0">
                    <c:v>-1.06</c:v>
                  </c:pt>
                  <c:pt idx="1">
                    <c:v>-1.2</c:v>
                  </c:pt>
                  <c:pt idx="2">
                    <c:v>-1.3099999999999989</c:v>
                  </c:pt>
                  <c:pt idx="3">
                    <c:v>-1.680000000000001</c:v>
                  </c:pt>
                  <c:pt idx="4">
                    <c:v>-1.639999999999999</c:v>
                  </c:pt>
                </c:numCache>
              </c:numRef>
            </c:minus>
            <c:spPr>
              <a:noFill/>
              <a:ln w="19050" cap="flat" cmpd="sng" algn="ctr">
                <a:solidFill>
                  <a:srgbClr val="0000FF"/>
                </a:solidFill>
                <a:round/>
              </a:ln>
              <a:effectLst/>
            </c:spPr>
          </c:errBars>
          <c:cat>
            <c:numRef>
              <c:f>ppFVC!$B$3:$B$7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</c:numCache>
            </c:numRef>
          </c:cat>
          <c:val>
            <c:numRef>
              <c:f>ppFVC!$C$3:$C$7</c:f>
              <c:numCache>
                <c:formatCode>General</c:formatCode>
                <c:ptCount val="5"/>
                <c:pt idx="0">
                  <c:v>-1.64</c:v>
                </c:pt>
                <c:pt idx="1">
                  <c:v>-2.46</c:v>
                </c:pt>
                <c:pt idx="2">
                  <c:v>-2.4500000000000002</c:v>
                </c:pt>
                <c:pt idx="3">
                  <c:v>-4.22</c:v>
                </c:pt>
                <c:pt idx="4">
                  <c:v>-4.58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C9-214E-87F1-EE7DB3496121}"/>
            </c:ext>
          </c:extLst>
        </c:ser>
        <c:ser>
          <c:idx val="1"/>
          <c:order val="1"/>
          <c:tx>
            <c:strRef>
              <c:f>ppFVC!$D$2</c:f>
              <c:strCache>
                <c:ptCount val="1"/>
                <c:pt idx="0">
                  <c:v>TCZ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857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ppFVC!$M$3:$M$7</c:f>
                <c:numCache>
                  <c:formatCode>General</c:formatCode>
                  <c:ptCount val="5"/>
                  <c:pt idx="0">
                    <c:v>-1.07</c:v>
                  </c:pt>
                  <c:pt idx="1">
                    <c:v>-1.23</c:v>
                  </c:pt>
                  <c:pt idx="2">
                    <c:v>-1.37</c:v>
                  </c:pt>
                  <c:pt idx="3">
                    <c:v>-1.74</c:v>
                  </c:pt>
                  <c:pt idx="4">
                    <c:v>-1.68</c:v>
                  </c:pt>
                </c:numCache>
              </c:numRef>
            </c:plus>
            <c:minus>
              <c:numRef>
                <c:f>ppFVC!$P$3:$P$7</c:f>
                <c:numCache>
                  <c:formatCode>General</c:formatCode>
                  <c:ptCount val="5"/>
                  <c:pt idx="0">
                    <c:v>-1.07</c:v>
                  </c:pt>
                  <c:pt idx="1">
                    <c:v>-1.24</c:v>
                  </c:pt>
                  <c:pt idx="2">
                    <c:v>-1.37</c:v>
                  </c:pt>
                  <c:pt idx="3">
                    <c:v>-1.73</c:v>
                  </c:pt>
                  <c:pt idx="4">
                    <c:v>-1.68</c:v>
                  </c:pt>
                </c:numCache>
              </c:numRef>
            </c:minus>
            <c:spPr>
              <a:noFill/>
              <a:ln w="19050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numRef>
              <c:f>ppFVC!$B$3:$B$7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</c:numCache>
            </c:numRef>
          </c:cat>
          <c:val>
            <c:numRef>
              <c:f>ppFVC!$D$3:$D$7</c:f>
              <c:numCache>
                <c:formatCode>General</c:formatCode>
                <c:ptCount val="5"/>
                <c:pt idx="0">
                  <c:v>-0.89</c:v>
                </c:pt>
                <c:pt idx="1">
                  <c:v>0.28000000000000003</c:v>
                </c:pt>
                <c:pt idx="2">
                  <c:v>-0.2</c:v>
                </c:pt>
                <c:pt idx="3">
                  <c:v>-0.38</c:v>
                </c:pt>
                <c:pt idx="4">
                  <c:v>-0.38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C9-214E-87F1-EE7DB3496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573824"/>
        <c:axId val="35161600"/>
      </c:lineChart>
      <c:catAx>
        <c:axId val="90573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</a:rPr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none"/>
        <c:minorTickMark val="out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35161600"/>
        <c:crossesAt val="-7"/>
        <c:auto val="1"/>
        <c:lblAlgn val="ctr"/>
        <c:lblOffset val="100"/>
        <c:noMultiLvlLbl val="0"/>
      </c:catAx>
      <c:valAx>
        <c:axId val="351616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</a:rPr>
                  <a:t>Change from baseline in %pFVC, LSM (95% CI)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9057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603524746270438E-2"/>
          <c:y val="9.7940046272866357E-2"/>
          <c:w val="0.92090551003892474"/>
          <c:h val="0.801076565585650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</c:v>
                </c:pt>
              </c:strCache>
            </c:strRef>
          </c:tx>
          <c:spPr>
            <a:ln>
              <a:solidFill>
                <a:srgbClr val="5EC8DA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5EC8DA"/>
              </a:solidFill>
              <a:ln w="3175">
                <a:solidFill>
                  <a:srgbClr val="5EC8DA"/>
                </a:solidFill>
                <a:prstDash val="solid"/>
              </a:ln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6F5E-6748-B1FD-588B1AA2AA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6F5E-6748-B1FD-588B1AA2AA63}"/>
              </c:ext>
            </c:extLst>
          </c:dPt>
          <c:dPt>
            <c:idx val="3"/>
            <c:bubble3D val="0"/>
            <c:spPr>
              <a:ln w="28575">
                <a:solidFill>
                  <a:srgbClr val="5EC8DA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F5E-6748-B1FD-588B1AA2AA6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6F5E-6748-B1FD-588B1AA2AA63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6F5E-6748-B1FD-588B1AA2AA63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Sheet1!$B$13:$B$20</c:f>
                <c:numCache>
                  <c:formatCode>General</c:formatCode>
                  <c:ptCount val="8"/>
                  <c:pt idx="1">
                    <c:v>7.4839781753170493</c:v>
                  </c:pt>
                  <c:pt idx="2">
                    <c:v>7.7551498215346166</c:v>
                  </c:pt>
                  <c:pt idx="3">
                    <c:v>7.9482702520737174</c:v>
                  </c:pt>
                  <c:pt idx="4">
                    <c:v>9.279181836115896</c:v>
                  </c:pt>
                  <c:pt idx="5">
                    <c:v>10.852675772756294</c:v>
                  </c:pt>
                  <c:pt idx="6">
                    <c:v>12.131425824581108</c:v>
                  </c:pt>
                  <c:pt idx="7">
                    <c:v>14.278389700920824</c:v>
                  </c:pt>
                </c:numCache>
              </c:numRef>
            </c:plus>
            <c:minus>
              <c:numRef>
                <c:f>Sheet1!$B$13:$B$20</c:f>
                <c:numCache>
                  <c:formatCode>General</c:formatCode>
                  <c:ptCount val="8"/>
                  <c:pt idx="1">
                    <c:v>7.4839781753170493</c:v>
                  </c:pt>
                  <c:pt idx="2">
                    <c:v>7.7551498215346166</c:v>
                  </c:pt>
                  <c:pt idx="3">
                    <c:v>7.9482702520737174</c:v>
                  </c:pt>
                  <c:pt idx="4">
                    <c:v>9.279181836115896</c:v>
                  </c:pt>
                  <c:pt idx="5">
                    <c:v>10.852675772756294</c:v>
                  </c:pt>
                  <c:pt idx="6">
                    <c:v>12.131425824581108</c:v>
                  </c:pt>
                  <c:pt idx="7">
                    <c:v>14.278389700920824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36</c:v>
                </c:pt>
                <c:pt idx="7">
                  <c:v>52</c:v>
                </c:pt>
              </c:numCache>
            </c:numRef>
          </c:xVal>
          <c:yVal>
            <c:numRef>
              <c:f>Sheet1!$B$2:$B$9</c:f>
              <c:numCache>
                <c:formatCode>0.0</c:formatCode>
                <c:ptCount val="8"/>
                <c:pt idx="1">
                  <c:v>-5.8</c:v>
                </c:pt>
                <c:pt idx="2">
                  <c:v>-17.899999999999999</c:v>
                </c:pt>
                <c:pt idx="3">
                  <c:v>-29.8</c:v>
                </c:pt>
                <c:pt idx="4">
                  <c:v>-34.299999999999997</c:v>
                </c:pt>
                <c:pt idx="5">
                  <c:v>-67</c:v>
                </c:pt>
                <c:pt idx="6">
                  <c:v>-82.1</c:v>
                </c:pt>
                <c:pt idx="7">
                  <c:v>-104.8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F5E-6748-B1FD-588B1AA2AA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Nintedanib</c:v>
                </c:pt>
              </c:strCache>
            </c:strRef>
          </c:tx>
          <c:spPr>
            <a:ln>
              <a:solidFill>
                <a:srgbClr val="1F497D"/>
              </a:solidFill>
            </a:ln>
          </c:spPr>
          <c:marker>
            <c:symbol val="square"/>
            <c:size val="8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Sheet1!$C$13:$C$20</c:f>
                <c:numCache>
                  <c:formatCode>General</c:formatCode>
                  <c:ptCount val="8"/>
                  <c:pt idx="1">
                    <c:v>6.8657623451081742</c:v>
                  </c:pt>
                  <c:pt idx="2">
                    <c:v>8.0235973153569677</c:v>
                  </c:pt>
                  <c:pt idx="3">
                    <c:v>8.0434739091683856</c:v>
                  </c:pt>
                  <c:pt idx="4">
                    <c:v>8.7145148909260968</c:v>
                  </c:pt>
                  <c:pt idx="5">
                    <c:v>11.260029491566327</c:v>
                  </c:pt>
                  <c:pt idx="6">
                    <c:v>11.571432644020986</c:v>
                  </c:pt>
                  <c:pt idx="7">
                    <c:v>14.158562648290262</c:v>
                  </c:pt>
                </c:numCache>
              </c:numRef>
            </c:plus>
            <c:minus>
              <c:numRef>
                <c:f>Sheet1!$C$13:$C$20</c:f>
                <c:numCache>
                  <c:formatCode>General</c:formatCode>
                  <c:ptCount val="8"/>
                  <c:pt idx="1">
                    <c:v>6.8657623451081742</c:v>
                  </c:pt>
                  <c:pt idx="2">
                    <c:v>8.0235973153569677</c:v>
                  </c:pt>
                  <c:pt idx="3">
                    <c:v>8.0434739091683856</c:v>
                  </c:pt>
                  <c:pt idx="4">
                    <c:v>8.7145148909260968</c:v>
                  </c:pt>
                  <c:pt idx="5">
                    <c:v>11.260029491566327</c:v>
                  </c:pt>
                  <c:pt idx="6">
                    <c:v>11.571432644020986</c:v>
                  </c:pt>
                  <c:pt idx="7">
                    <c:v>14.158562648290262</c:v>
                  </c:pt>
                </c:numCache>
              </c:numRef>
            </c:minus>
          </c:errBars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36</c:v>
                </c:pt>
                <c:pt idx="7">
                  <c:v>52</c:v>
                </c:pt>
              </c:numCache>
            </c:numRef>
          </c:xVal>
          <c:yVal>
            <c:numRef>
              <c:f>Sheet1!$C$2:$C$9</c:f>
              <c:numCache>
                <c:formatCode>0.0</c:formatCode>
                <c:ptCount val="8"/>
                <c:pt idx="1">
                  <c:v>6.3</c:v>
                </c:pt>
                <c:pt idx="2">
                  <c:v>-8.9</c:v>
                </c:pt>
                <c:pt idx="3">
                  <c:v>-9</c:v>
                </c:pt>
                <c:pt idx="4">
                  <c:v>-22.3</c:v>
                </c:pt>
                <c:pt idx="5">
                  <c:v>-21.5</c:v>
                </c:pt>
                <c:pt idx="6">
                  <c:v>-26.9</c:v>
                </c:pt>
                <c:pt idx="7">
                  <c:v>-42.7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F5E-6748-B1FD-588B1AA2A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830976"/>
        <c:axId val="202832512"/>
      </c:scatterChart>
      <c:valAx>
        <c:axId val="202830976"/>
        <c:scaling>
          <c:orientation val="minMax"/>
          <c:max val="52"/>
          <c:min val="0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IT"/>
          </a:p>
        </c:txPr>
        <c:crossAx val="202832512"/>
        <c:crossesAt val="-250"/>
        <c:crossBetween val="midCat"/>
        <c:majorUnit val="4"/>
      </c:valAx>
      <c:valAx>
        <c:axId val="20283251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IT"/>
          </a:p>
        </c:txPr>
        <c:crossAx val="202830976"/>
        <c:crossesAt val="-150"/>
        <c:crossBetween val="midCat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2006203769983299"/>
          <c:y val="5.9258844499192775E-2"/>
          <c:w val="0.45075936530660943"/>
          <c:h val="8.78667605619648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01463128447564E-2"/>
          <c:y val="0.14193651508428556"/>
          <c:w val="0.745625885404961"/>
          <c:h val="0.60405144825262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43673"/>
              </a:solidFill>
            </c:spPr>
            <c:extLst>
              <c:ext xmlns:c16="http://schemas.microsoft.com/office/drawing/2014/chart" uri="{C3380CC4-5D6E-409C-BE32-E72D297353CC}">
                <c16:uniqueId val="{00000001-C6B0-E14A-940B-7FB92C485D17}"/>
              </c:ext>
            </c:extLst>
          </c:dPt>
          <c:dPt>
            <c:idx val="1"/>
            <c:invertIfNegative val="0"/>
            <c:bubble3D val="0"/>
            <c:spPr>
              <a:solidFill>
                <a:srgbClr val="5EC8DA"/>
              </a:solidFill>
            </c:spPr>
            <c:extLst>
              <c:ext xmlns:c16="http://schemas.microsoft.com/office/drawing/2014/chart" uri="{C3380CC4-5D6E-409C-BE32-E72D297353CC}">
                <c16:uniqueId val="{00000003-C6B0-E14A-940B-7FB92C485D17}"/>
              </c:ext>
            </c:extLst>
          </c:dPt>
          <c:dPt>
            <c:idx val="2"/>
            <c:invertIfNegative val="0"/>
            <c:bubble3D val="0"/>
            <c:spPr>
              <a:pattFill prst="pct50">
                <a:fgClr>
                  <a:schemeClr val="tx2">
                    <a:lumMod val="95000"/>
                    <a:lumOff val="5000"/>
                  </a:schemeClr>
                </a:fgClr>
                <a:bgClr>
                  <a:schemeClr val="bg1">
                    <a:lumMod val="50000"/>
                  </a:schemeClr>
                </a:bgClr>
              </a:pattFill>
              <a:ln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6B0-E14A-940B-7FB92C485D17}"/>
              </c:ext>
            </c:extLst>
          </c:dPt>
          <c:dLbls>
            <c:dLbl>
              <c:idx val="0"/>
              <c:layout>
                <c:manualLayout>
                  <c:x val="-4.4390399230473205E-3"/>
                  <c:y val="-6.01141146536449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B0-E14A-940B-7FB92C485D17}"/>
                </c:ext>
              </c:extLst>
            </c:dLbl>
            <c:dLbl>
              <c:idx val="1"/>
              <c:layout>
                <c:manualLayout>
                  <c:x val="-5.0306206372013797E-3"/>
                  <c:y val="-4.7913412086988558E-2"/>
                </c:manualLayout>
              </c:layout>
              <c:numFmt formatCode="0.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200"/>
                  </a:pPr>
                  <a:endParaRPr lang="en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69418326410043"/>
                      <c:h val="8.09485369676228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6B0-E14A-940B-7FB92C485D17}"/>
                </c:ext>
              </c:extLst>
            </c:dLbl>
            <c:numFmt formatCode="#,##0.0" sourceLinked="0"/>
            <c:spPr>
              <a:noFill/>
              <a:ln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Sheet1!$B$11:$B$12</c:f>
                <c:numCache>
                  <c:formatCode>General</c:formatCode>
                  <c:ptCount val="2"/>
                  <c:pt idx="0">
                    <c:v>13.8</c:v>
                  </c:pt>
                  <c:pt idx="1">
                    <c:v>13.5</c:v>
                  </c:pt>
                </c:numCache>
              </c:numRef>
            </c:plus>
            <c:minus>
              <c:numRef>
                <c:f>Sheet1!$B$11:$B$12</c:f>
                <c:numCache>
                  <c:formatCode>General</c:formatCode>
                  <c:ptCount val="2"/>
                  <c:pt idx="0">
                    <c:v>13.8</c:v>
                  </c:pt>
                  <c:pt idx="1">
                    <c:v>13.5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Sheet1!$A$2:$A$3</c:f>
              <c:strCache>
                <c:ptCount val="2"/>
                <c:pt idx="0">
                  <c:v>Nintedanib (n=287)</c:v>
                </c:pt>
                <c:pt idx="1">
                  <c:v>Placebo (n=288)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-52.4</c:v>
                </c:pt>
                <c:pt idx="1">
                  <c:v>-93.3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B0-E14A-940B-7FB92C485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02230784"/>
        <c:axId val="172630784"/>
      </c:barChart>
      <c:catAx>
        <c:axId val="20223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high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IT"/>
          </a:p>
        </c:txPr>
        <c:crossAx val="172630784"/>
        <c:crosses val="autoZero"/>
        <c:auto val="1"/>
        <c:lblAlgn val="ctr"/>
        <c:lblOffset val="100"/>
        <c:noMultiLvlLbl val="0"/>
      </c:catAx>
      <c:valAx>
        <c:axId val="172630784"/>
        <c:scaling>
          <c:orientation val="minMax"/>
          <c:min val="-12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IT"/>
          </a:p>
        </c:txPr>
        <c:crossAx val="20223078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898885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8885"/>
              </a:solidFill>
              <a:ln>
                <a:solidFill>
                  <a:srgbClr val="8988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00-AD4C-8EC2-E3F83DC4307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C5C3EE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00-AD4C-8EC2-E3F83DC4307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E47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00-AD4C-8EC2-E3F83DC43075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Sheet1!$B$7:$B$9</c:f>
                <c:numCache>
                  <c:formatCode>General</c:formatCode>
                  <c:ptCount val="3"/>
                  <c:pt idx="0">
                    <c:v>12.61</c:v>
                  </c:pt>
                  <c:pt idx="1">
                    <c:v>12.74</c:v>
                  </c:pt>
                  <c:pt idx="2">
                    <c:v>12.82</c:v>
                  </c:pt>
                </c:numCache>
              </c:numRef>
            </c:plus>
            <c:minus>
              <c:numRef>
                <c:f>Sheet1!$B$7:$B$9</c:f>
                <c:numCache>
                  <c:formatCode>General</c:formatCode>
                  <c:ptCount val="3"/>
                  <c:pt idx="0">
                    <c:v>12.61</c:v>
                  </c:pt>
                  <c:pt idx="1">
                    <c:v>12.74</c:v>
                  </c:pt>
                  <c:pt idx="2">
                    <c:v>12.82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Placebo
 (n=391)</c:v>
                </c:pt>
                <c:pt idx="1">
                  <c:v>Nerandomilast 
9 mg bid (n=390)</c:v>
                </c:pt>
                <c:pt idx="2">
                  <c:v>Nerandomilast 
18 mg bid (n=390)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-165.77</c:v>
                </c:pt>
                <c:pt idx="1">
                  <c:v>-84.64</c:v>
                </c:pt>
                <c:pt idx="2">
                  <c:v>-98.59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00-AD4C-8EC2-E3F83DC430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FEEEB"/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Placebo
 (n=391)</c:v>
                </c:pt>
                <c:pt idx="1">
                  <c:v>Nerandomilast 
9 mg bid (n=390)</c:v>
                </c:pt>
                <c:pt idx="2">
                  <c:v>Nerandomilast 
18 mg bid (n=390)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-81.099999999999994</c:v>
                </c:pt>
                <c:pt idx="2">
                  <c:v>-67.2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00-AD4C-8EC2-E3F83DC43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854827584"/>
        <c:axId val="854828064"/>
      </c:barChart>
      <c:catAx>
        <c:axId val="85482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854828064"/>
        <c:crosses val="autoZero"/>
        <c:auto val="1"/>
        <c:lblAlgn val="ctr"/>
        <c:lblOffset val="100"/>
        <c:noMultiLvlLbl val="0"/>
      </c:catAx>
      <c:valAx>
        <c:axId val="854828064"/>
        <c:scaling>
          <c:orientation val="minMax"/>
          <c:min val="-250"/>
        </c:scaling>
        <c:delete val="1"/>
        <c:axPos val="l"/>
        <c:numFmt formatCode="General" sourceLinked="1"/>
        <c:majorTickMark val="out"/>
        <c:minorTickMark val="none"/>
        <c:tickLblPos val="nextTo"/>
        <c:crossAx val="85482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55A4_B2CE7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BCEAEC-958C-4F9D-A0BF-4D161EE52863}" authorId="{05D70B2C-DA03-D68D-B43F-427393F2D76D}" created="2024-03-14T07:45:58.2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7492197" sldId="2147374500"/>
      <ac:graphicFrameMk id="13" creationId="{D9FB8008-2466-B38F-B4AC-FAD1220EB18A}"/>
    </ac:deMkLst>
    <p188:txBody>
      <a:bodyPr/>
      <a:lstStyle/>
      <a:p>
        <a:r>
          <a:rPr lang="nb-NO"/>
          <a:t>I would suggest as I did for the others to have a sentence about the results in the title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8ADD4-3961-439F-989E-FFFC29680580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E005246E-CFB9-450B-AE4F-D1DB361703D9}">
      <dgm:prSet phldrT="[Testo]"/>
      <dgm:spPr>
        <a:xfrm>
          <a:off x="2367090" y="6109"/>
          <a:ext cx="2113280" cy="2113280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>
            <a:buNone/>
          </a:pP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  <a:p>
          <a:pPr>
            <a:buNone/>
          </a:pPr>
          <a:endParaRPr lang="it-IT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B342B5A2-B2CB-494D-A71A-65661EEB7A8F}" type="parTrans" cxnId="{94417248-AEF2-455F-9448-DE9EE3033394}">
      <dgm:prSet/>
      <dgm:spPr/>
      <dgm:t>
        <a:bodyPr/>
        <a:lstStyle/>
        <a:p>
          <a:endParaRPr lang="it-IT"/>
        </a:p>
      </dgm:t>
    </dgm:pt>
    <dgm:pt modelId="{CCECC5AC-315E-418A-8882-AEA16146B60C}" type="sibTrans" cxnId="{94417248-AEF2-455F-9448-DE9EE3033394}">
      <dgm:prSet/>
      <dgm:spPr/>
      <dgm:t>
        <a:bodyPr/>
        <a:lstStyle/>
        <a:p>
          <a:endParaRPr lang="it-IT"/>
        </a:p>
      </dgm:t>
    </dgm:pt>
    <dgm:pt modelId="{D26D5C6D-37A0-4762-A87A-1BE3C2717E63}">
      <dgm:prSet phldrT="[Testo]"/>
      <dgm:spPr>
        <a:xfrm>
          <a:off x="3982720" y="455176"/>
          <a:ext cx="2113280" cy="2113280"/>
        </a:xfrm>
        <a:prstGeom prst="ellipse">
          <a:avLst/>
        </a:prstGeom>
        <a:solidFill>
          <a:srgbClr val="196B24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TCZ</a:t>
          </a:r>
        </a:p>
        <a:p>
          <a:pPr>
            <a:buNone/>
          </a:pP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(122)</a:t>
          </a:r>
        </a:p>
      </dgm:t>
    </dgm:pt>
    <dgm:pt modelId="{D792C479-B81F-4C88-8A4F-4C72D02CED9F}" type="parTrans" cxnId="{A7B2BA28-8BC5-42E5-B5BD-3C217CF442C4}">
      <dgm:prSet/>
      <dgm:spPr/>
      <dgm:t>
        <a:bodyPr/>
        <a:lstStyle/>
        <a:p>
          <a:endParaRPr lang="it-IT"/>
        </a:p>
      </dgm:t>
    </dgm:pt>
    <dgm:pt modelId="{2A480123-23F8-46C7-8517-68E7B741D3A0}" type="sibTrans" cxnId="{A7B2BA28-8BC5-42E5-B5BD-3C217CF442C4}">
      <dgm:prSet/>
      <dgm:spPr/>
      <dgm:t>
        <a:bodyPr/>
        <a:lstStyle/>
        <a:p>
          <a:endParaRPr lang="it-IT"/>
        </a:p>
      </dgm:t>
    </dgm:pt>
    <dgm:pt modelId="{F79C9305-2FAA-45D7-8BBD-F4DEC397B7A7}">
      <dgm:prSet phldrT="[Testo]"/>
      <dgm:spPr>
        <a:xfrm>
          <a:off x="1693852" y="941310"/>
          <a:ext cx="3067235" cy="3041009"/>
        </a:xfrm>
        <a:prstGeom prst="ellipse">
          <a:avLst/>
        </a:prstGeom>
        <a:solidFill>
          <a:srgbClr val="0F9ED5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MMF</a:t>
          </a:r>
        </a:p>
        <a:p>
          <a:pPr>
            <a:buNone/>
          </a:pP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(377)</a:t>
          </a:r>
        </a:p>
      </dgm:t>
    </dgm:pt>
    <dgm:pt modelId="{18EBDA08-DF4E-4EA4-A790-7FE8F4887FF1}" type="parTrans" cxnId="{72A324B8-8830-4A87-AE16-5452FAE3B870}">
      <dgm:prSet/>
      <dgm:spPr/>
      <dgm:t>
        <a:bodyPr/>
        <a:lstStyle/>
        <a:p>
          <a:endParaRPr lang="it-IT"/>
        </a:p>
      </dgm:t>
    </dgm:pt>
    <dgm:pt modelId="{18582021-0BB5-4035-B4F2-4DC3FEB5BBFF}" type="sibTrans" cxnId="{72A324B8-8830-4A87-AE16-5452FAE3B870}">
      <dgm:prSet/>
      <dgm:spPr/>
      <dgm:t>
        <a:bodyPr/>
        <a:lstStyle/>
        <a:p>
          <a:endParaRPr lang="it-IT"/>
        </a:p>
      </dgm:t>
    </dgm:pt>
    <dgm:pt modelId="{B54C0870-8494-49DB-8A7B-B93FF9C9CBB8}">
      <dgm:prSet phldrT="[Testo]" custT="1"/>
      <dgm:spPr>
        <a:xfrm>
          <a:off x="321144" y="625189"/>
          <a:ext cx="2698024" cy="2705251"/>
        </a:xfrm>
        <a:prstGeom prst="ellipse">
          <a:avLst/>
        </a:prstGeom>
        <a:solidFill>
          <a:srgbClr val="A02B93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RTX</a:t>
          </a:r>
        </a:p>
        <a:p>
          <a:pPr>
            <a:buNone/>
          </a:pPr>
          <a:r>
            <a:rPr lang="it-IT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(257)</a:t>
          </a:r>
        </a:p>
        <a:p>
          <a:pPr>
            <a:buNone/>
          </a:pPr>
          <a:endParaRPr lang="it-IT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158E2371-9984-4744-9CF5-1A99D7487F57}" type="parTrans" cxnId="{835C5F25-D1E2-42ED-BE12-F147B4A37D41}">
      <dgm:prSet/>
      <dgm:spPr/>
      <dgm:t>
        <a:bodyPr/>
        <a:lstStyle/>
        <a:p>
          <a:endParaRPr lang="it-IT"/>
        </a:p>
      </dgm:t>
    </dgm:pt>
    <dgm:pt modelId="{C036B849-A530-4A3C-BD90-0A2E3643B651}" type="sibTrans" cxnId="{835C5F25-D1E2-42ED-BE12-F147B4A37D41}">
      <dgm:prSet/>
      <dgm:spPr/>
      <dgm:t>
        <a:bodyPr/>
        <a:lstStyle/>
        <a:p>
          <a:endParaRPr lang="it-IT"/>
        </a:p>
      </dgm:t>
    </dgm:pt>
    <dgm:pt modelId="{58FD7A10-3859-4956-B80A-8BFB49151104}" type="pres">
      <dgm:prSet presAssocID="{6B68ADD4-3961-439F-989E-FFFC29680580}" presName="compositeShape" presStyleCnt="0">
        <dgm:presLayoutVars>
          <dgm:chMax val="7"/>
          <dgm:dir/>
          <dgm:resizeHandles val="exact"/>
        </dgm:presLayoutVars>
      </dgm:prSet>
      <dgm:spPr/>
    </dgm:pt>
    <dgm:pt modelId="{1AD0D852-B504-40CE-976C-26DA347F422C}" type="pres">
      <dgm:prSet presAssocID="{E005246E-CFB9-450B-AE4F-D1DB361703D9}" presName="circ1" presStyleLbl="vennNode1" presStyleIdx="0" presStyleCnt="4" custLinFactNeighborX="10862" custLinFactNeighborY="9341"/>
      <dgm:spPr/>
    </dgm:pt>
    <dgm:pt modelId="{6C180A18-CD9B-4586-A7C2-BDB85207E8C5}" type="pres">
      <dgm:prSet presAssocID="{E005246E-CFB9-450B-AE4F-D1DB361703D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F5776A-F35C-4A75-9914-5C35E6ECCCA2}" type="pres">
      <dgm:prSet presAssocID="{D26D5C6D-37A0-4762-A87A-1BE3C2717E63}" presName="circ2" presStyleLbl="vennNode1" presStyleIdx="1" presStyleCnt="4" custLinFactNeighborX="49542" custLinFactNeighborY="-13640"/>
      <dgm:spPr/>
    </dgm:pt>
    <dgm:pt modelId="{84FE2A78-6981-4594-9FDB-B4F8912EFD61}" type="pres">
      <dgm:prSet presAssocID="{D26D5C6D-37A0-4762-A87A-1BE3C2717E6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A7665C-A42A-4FCB-9957-78E6FD79415F}" type="pres">
      <dgm:prSet presAssocID="{F79C9305-2FAA-45D7-8BBD-F4DEC397B7A7}" presName="circ3" presStyleLbl="vennNode1" presStyleIdx="2" presStyleCnt="4" custScaleX="145141" custScaleY="143900" custLinFactNeighborX="1575" custLinFactNeighborY="-12917"/>
      <dgm:spPr/>
    </dgm:pt>
    <dgm:pt modelId="{105AE9A5-94AB-4A01-A24A-90BFE63D238E}" type="pres">
      <dgm:prSet presAssocID="{F79C9305-2FAA-45D7-8BBD-F4DEC397B7A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25059C-F0F1-4122-BD33-7CE85A4A6FF1}" type="pres">
      <dgm:prSet presAssocID="{B54C0870-8494-49DB-8A7B-B93FF9C9CBB8}" presName="circ4" presStyleLbl="vennNode1" presStyleIdx="3" presStyleCnt="4" custScaleX="127670" custScaleY="128012" custLinFactNeighborX="-27886" custLinFactNeighborY="8411"/>
      <dgm:spPr/>
    </dgm:pt>
    <dgm:pt modelId="{4F89B8DA-923F-4EF8-80FA-D680869BEA2F}" type="pres">
      <dgm:prSet presAssocID="{B54C0870-8494-49DB-8A7B-B93FF9C9CBB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24B3408-E043-4986-B381-248638D59887}" type="presOf" srcId="{B54C0870-8494-49DB-8A7B-B93FF9C9CBB8}" destId="{4F89B8DA-923F-4EF8-80FA-D680869BEA2F}" srcOrd="1" destOrd="0" presId="urn:microsoft.com/office/officeart/2005/8/layout/venn1"/>
    <dgm:cxn modelId="{6CC4D00E-AFD8-4DB7-91E7-9FE4561B8A9B}" type="presOf" srcId="{D26D5C6D-37A0-4762-A87A-1BE3C2717E63}" destId="{84FE2A78-6981-4594-9FDB-B4F8912EFD61}" srcOrd="1" destOrd="0" presId="urn:microsoft.com/office/officeart/2005/8/layout/venn1"/>
    <dgm:cxn modelId="{4DD11614-99DD-4B97-9083-21CA9591A3A9}" type="presOf" srcId="{6B68ADD4-3961-439F-989E-FFFC29680580}" destId="{58FD7A10-3859-4956-B80A-8BFB49151104}" srcOrd="0" destOrd="0" presId="urn:microsoft.com/office/officeart/2005/8/layout/venn1"/>
    <dgm:cxn modelId="{0D068920-62E7-44EF-9BB1-FF59AB026569}" type="presOf" srcId="{E005246E-CFB9-450B-AE4F-D1DB361703D9}" destId="{1AD0D852-B504-40CE-976C-26DA347F422C}" srcOrd="0" destOrd="0" presId="urn:microsoft.com/office/officeart/2005/8/layout/venn1"/>
    <dgm:cxn modelId="{835C5F25-D1E2-42ED-BE12-F147B4A37D41}" srcId="{6B68ADD4-3961-439F-989E-FFFC29680580}" destId="{B54C0870-8494-49DB-8A7B-B93FF9C9CBB8}" srcOrd="3" destOrd="0" parTransId="{158E2371-9984-4744-9CF5-1A99D7487F57}" sibTransId="{C036B849-A530-4A3C-BD90-0A2E3643B651}"/>
    <dgm:cxn modelId="{A7B2BA28-8BC5-42E5-B5BD-3C217CF442C4}" srcId="{6B68ADD4-3961-439F-989E-FFFC29680580}" destId="{D26D5C6D-37A0-4762-A87A-1BE3C2717E63}" srcOrd="1" destOrd="0" parTransId="{D792C479-B81F-4C88-8A4F-4C72D02CED9F}" sibTransId="{2A480123-23F8-46C7-8517-68E7B741D3A0}"/>
    <dgm:cxn modelId="{94417248-AEF2-455F-9448-DE9EE3033394}" srcId="{6B68ADD4-3961-439F-989E-FFFC29680580}" destId="{E005246E-CFB9-450B-AE4F-D1DB361703D9}" srcOrd="0" destOrd="0" parTransId="{B342B5A2-B2CB-494D-A71A-65661EEB7A8F}" sibTransId="{CCECC5AC-315E-418A-8882-AEA16146B60C}"/>
    <dgm:cxn modelId="{35CA714D-A53B-4206-A0CA-CEAA352624C1}" type="presOf" srcId="{E005246E-CFB9-450B-AE4F-D1DB361703D9}" destId="{6C180A18-CD9B-4586-A7C2-BDB85207E8C5}" srcOrd="1" destOrd="0" presId="urn:microsoft.com/office/officeart/2005/8/layout/venn1"/>
    <dgm:cxn modelId="{DF535E81-6A49-4FAD-B20E-C689B6AEF7A4}" type="presOf" srcId="{F79C9305-2FAA-45D7-8BBD-F4DEC397B7A7}" destId="{DBA7665C-A42A-4FCB-9957-78E6FD79415F}" srcOrd="0" destOrd="0" presId="urn:microsoft.com/office/officeart/2005/8/layout/venn1"/>
    <dgm:cxn modelId="{72A324B8-8830-4A87-AE16-5452FAE3B870}" srcId="{6B68ADD4-3961-439F-989E-FFFC29680580}" destId="{F79C9305-2FAA-45D7-8BBD-F4DEC397B7A7}" srcOrd="2" destOrd="0" parTransId="{18EBDA08-DF4E-4EA4-A790-7FE8F4887FF1}" sibTransId="{18582021-0BB5-4035-B4F2-4DC3FEB5BBFF}"/>
    <dgm:cxn modelId="{2F5F07E8-ACA8-49C5-9933-810C04D76D5B}" type="presOf" srcId="{B54C0870-8494-49DB-8A7B-B93FF9C9CBB8}" destId="{E025059C-F0F1-4122-BD33-7CE85A4A6FF1}" srcOrd="0" destOrd="0" presId="urn:microsoft.com/office/officeart/2005/8/layout/venn1"/>
    <dgm:cxn modelId="{64608EF4-9510-4686-9E72-C59DC2D02926}" type="presOf" srcId="{D26D5C6D-37A0-4762-A87A-1BE3C2717E63}" destId="{9CF5776A-F35C-4A75-9914-5C35E6ECCCA2}" srcOrd="0" destOrd="0" presId="urn:microsoft.com/office/officeart/2005/8/layout/venn1"/>
    <dgm:cxn modelId="{BB5BCFF9-1404-4A7E-8C51-C20A0B7B1454}" type="presOf" srcId="{F79C9305-2FAA-45D7-8BBD-F4DEC397B7A7}" destId="{105AE9A5-94AB-4A01-A24A-90BFE63D238E}" srcOrd="1" destOrd="0" presId="urn:microsoft.com/office/officeart/2005/8/layout/venn1"/>
    <dgm:cxn modelId="{8C0A72BB-501C-4046-8CEC-F4D8983274F7}" type="presParOf" srcId="{58FD7A10-3859-4956-B80A-8BFB49151104}" destId="{1AD0D852-B504-40CE-976C-26DA347F422C}" srcOrd="0" destOrd="0" presId="urn:microsoft.com/office/officeart/2005/8/layout/venn1"/>
    <dgm:cxn modelId="{094089B9-55E2-4CB7-8033-FD95A9534276}" type="presParOf" srcId="{58FD7A10-3859-4956-B80A-8BFB49151104}" destId="{6C180A18-CD9B-4586-A7C2-BDB85207E8C5}" srcOrd="1" destOrd="0" presId="urn:microsoft.com/office/officeart/2005/8/layout/venn1"/>
    <dgm:cxn modelId="{40488050-7452-4F35-BBC3-1707C4529E20}" type="presParOf" srcId="{58FD7A10-3859-4956-B80A-8BFB49151104}" destId="{9CF5776A-F35C-4A75-9914-5C35E6ECCCA2}" srcOrd="2" destOrd="0" presId="urn:microsoft.com/office/officeart/2005/8/layout/venn1"/>
    <dgm:cxn modelId="{DEC6B8F5-15AC-4000-AA9A-D8BD9E8BC96F}" type="presParOf" srcId="{58FD7A10-3859-4956-B80A-8BFB49151104}" destId="{84FE2A78-6981-4594-9FDB-B4F8912EFD61}" srcOrd="3" destOrd="0" presId="urn:microsoft.com/office/officeart/2005/8/layout/venn1"/>
    <dgm:cxn modelId="{03644013-FFE7-413C-BF76-15F37A275BFC}" type="presParOf" srcId="{58FD7A10-3859-4956-B80A-8BFB49151104}" destId="{DBA7665C-A42A-4FCB-9957-78E6FD79415F}" srcOrd="4" destOrd="0" presId="urn:microsoft.com/office/officeart/2005/8/layout/venn1"/>
    <dgm:cxn modelId="{CD835569-DA65-4394-930D-5CCE743F17C0}" type="presParOf" srcId="{58FD7A10-3859-4956-B80A-8BFB49151104}" destId="{105AE9A5-94AB-4A01-A24A-90BFE63D238E}" srcOrd="5" destOrd="0" presId="urn:microsoft.com/office/officeart/2005/8/layout/venn1"/>
    <dgm:cxn modelId="{25D54D2D-65FE-4BA8-9EB9-B4054226EF7C}" type="presParOf" srcId="{58FD7A10-3859-4956-B80A-8BFB49151104}" destId="{E025059C-F0F1-4122-BD33-7CE85A4A6FF1}" srcOrd="6" destOrd="0" presId="urn:microsoft.com/office/officeart/2005/8/layout/venn1"/>
    <dgm:cxn modelId="{961FEF02-F88F-4081-BABF-B2F3F6E135E2}" type="presParOf" srcId="{58FD7A10-3859-4956-B80A-8BFB49151104}" destId="{4F89B8DA-923F-4EF8-80FA-D680869BEA2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68ADD4-3961-439F-989E-FFFC29680580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E005246E-CFB9-450B-AE4F-D1DB361703D9}">
      <dgm:prSet phldrT="[Testo]"/>
      <dgm:spPr>
        <a:xfrm>
          <a:off x="2733902" y="1056232"/>
          <a:ext cx="1815537" cy="1689850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>
            <a:buNone/>
          </a:pP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  <a:p>
          <a:pPr>
            <a:buNone/>
          </a:pPr>
          <a:endParaRPr lang="it-IT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B342B5A2-B2CB-494D-A71A-65661EEB7A8F}" type="parTrans" cxnId="{94417248-AEF2-455F-9448-DE9EE3033394}">
      <dgm:prSet/>
      <dgm:spPr/>
      <dgm:t>
        <a:bodyPr/>
        <a:lstStyle/>
        <a:p>
          <a:endParaRPr lang="it-IT"/>
        </a:p>
      </dgm:t>
    </dgm:pt>
    <dgm:pt modelId="{CCECC5AC-315E-418A-8882-AEA16146B60C}" type="sibTrans" cxnId="{94417248-AEF2-455F-9448-DE9EE3033394}">
      <dgm:prSet/>
      <dgm:spPr/>
      <dgm:t>
        <a:bodyPr/>
        <a:lstStyle/>
        <a:p>
          <a:endParaRPr lang="it-IT"/>
        </a:p>
      </dgm:t>
    </dgm:pt>
    <dgm:pt modelId="{D26D5C6D-37A0-4762-A87A-1BE3C2717E63}">
      <dgm:prSet phldrT="[Testo]"/>
      <dgm:spPr>
        <a:xfrm>
          <a:off x="4055119" y="2062252"/>
          <a:ext cx="1731085" cy="1742984"/>
        </a:xfrm>
        <a:prstGeom prst="ellipse">
          <a:avLst/>
        </a:prstGeom>
        <a:solidFill>
          <a:srgbClr val="196B24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TCZ</a:t>
          </a:r>
        </a:p>
        <a:p>
          <a:pPr>
            <a:buNone/>
          </a:pP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(122)</a:t>
          </a:r>
        </a:p>
      </dgm:t>
    </dgm:pt>
    <dgm:pt modelId="{D792C479-B81F-4C88-8A4F-4C72D02CED9F}" type="parTrans" cxnId="{A7B2BA28-8BC5-42E5-B5BD-3C217CF442C4}">
      <dgm:prSet/>
      <dgm:spPr/>
      <dgm:t>
        <a:bodyPr/>
        <a:lstStyle/>
        <a:p>
          <a:endParaRPr lang="it-IT"/>
        </a:p>
      </dgm:t>
    </dgm:pt>
    <dgm:pt modelId="{2A480123-23F8-46C7-8517-68E7B741D3A0}" type="sibTrans" cxnId="{A7B2BA28-8BC5-42E5-B5BD-3C217CF442C4}">
      <dgm:prSet/>
      <dgm:spPr/>
      <dgm:t>
        <a:bodyPr/>
        <a:lstStyle/>
        <a:p>
          <a:endParaRPr lang="it-IT"/>
        </a:p>
      </dgm:t>
    </dgm:pt>
    <dgm:pt modelId="{F79C9305-2FAA-45D7-8BBD-F4DEC397B7A7}">
      <dgm:prSet phldrT="[Testo]"/>
      <dgm:spPr>
        <a:xfrm>
          <a:off x="2336003" y="2342776"/>
          <a:ext cx="2198574" cy="2149922"/>
        </a:xfrm>
        <a:prstGeom prst="ellipse">
          <a:avLst/>
        </a:prstGeom>
        <a:solidFill>
          <a:srgbClr val="E8E8E8">
            <a:lumMod val="75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MTX</a:t>
          </a:r>
        </a:p>
        <a:p>
          <a:pPr>
            <a:buNone/>
          </a:pP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(186)</a:t>
          </a:r>
        </a:p>
      </dgm:t>
    </dgm:pt>
    <dgm:pt modelId="{18EBDA08-DF4E-4EA4-A790-7FE8F4887FF1}" type="parTrans" cxnId="{72A324B8-8830-4A87-AE16-5452FAE3B870}">
      <dgm:prSet/>
      <dgm:spPr/>
      <dgm:t>
        <a:bodyPr/>
        <a:lstStyle/>
        <a:p>
          <a:endParaRPr lang="it-IT"/>
        </a:p>
      </dgm:t>
    </dgm:pt>
    <dgm:pt modelId="{18582021-0BB5-4035-B4F2-4DC3FEB5BBFF}" type="sibTrans" cxnId="{72A324B8-8830-4A87-AE16-5452FAE3B870}">
      <dgm:prSet/>
      <dgm:spPr/>
      <dgm:t>
        <a:bodyPr/>
        <a:lstStyle/>
        <a:p>
          <a:endParaRPr lang="it-IT"/>
        </a:p>
      </dgm:t>
    </dgm:pt>
    <dgm:pt modelId="{B54C0870-8494-49DB-8A7B-B93FF9C9CBB8}">
      <dgm:prSet phldrT="[Testo]" custT="1"/>
      <dgm:spPr>
        <a:xfrm>
          <a:off x="569304" y="1761157"/>
          <a:ext cx="2769679" cy="2884652"/>
        </a:xfrm>
        <a:prstGeom prst="ellipse">
          <a:avLst/>
        </a:prstGeom>
        <a:solidFill>
          <a:srgbClr val="A02B93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RTX</a:t>
          </a:r>
        </a:p>
        <a:p>
          <a:pPr>
            <a:buNone/>
          </a:pPr>
          <a:r>
            <a:rPr lang="it-IT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(257)</a:t>
          </a:r>
        </a:p>
        <a:p>
          <a:pPr>
            <a:buNone/>
          </a:pPr>
          <a:endParaRPr lang="it-IT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158E2371-9984-4744-9CF5-1A99D7487F57}" type="parTrans" cxnId="{835C5F25-D1E2-42ED-BE12-F147B4A37D41}">
      <dgm:prSet/>
      <dgm:spPr/>
      <dgm:t>
        <a:bodyPr/>
        <a:lstStyle/>
        <a:p>
          <a:endParaRPr lang="it-IT"/>
        </a:p>
      </dgm:t>
    </dgm:pt>
    <dgm:pt modelId="{C036B849-A530-4A3C-BD90-0A2E3643B651}" type="sibTrans" cxnId="{835C5F25-D1E2-42ED-BE12-F147B4A37D41}">
      <dgm:prSet/>
      <dgm:spPr/>
      <dgm:t>
        <a:bodyPr/>
        <a:lstStyle/>
        <a:p>
          <a:endParaRPr lang="it-IT"/>
        </a:p>
      </dgm:t>
    </dgm:pt>
    <dgm:pt modelId="{58FD7A10-3859-4956-B80A-8BFB49151104}" type="pres">
      <dgm:prSet presAssocID="{6B68ADD4-3961-439F-989E-FFFC29680580}" presName="compositeShape" presStyleCnt="0">
        <dgm:presLayoutVars>
          <dgm:chMax val="7"/>
          <dgm:dir/>
          <dgm:resizeHandles val="exact"/>
        </dgm:presLayoutVars>
      </dgm:prSet>
      <dgm:spPr/>
    </dgm:pt>
    <dgm:pt modelId="{1AD0D852-B504-40CE-976C-26DA347F422C}" type="pres">
      <dgm:prSet presAssocID="{E005246E-CFB9-450B-AE4F-D1DB361703D9}" presName="circ1" presStyleLbl="vennNode1" presStyleIdx="0" presStyleCnt="4" custScaleX="70491" custScaleY="65611" custLinFactNeighborX="1807" custLinFactNeighborY="26358"/>
      <dgm:spPr/>
    </dgm:pt>
    <dgm:pt modelId="{6C180A18-CD9B-4586-A7C2-BDB85207E8C5}" type="pres">
      <dgm:prSet presAssocID="{E005246E-CFB9-450B-AE4F-D1DB361703D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F5776A-F35C-4A75-9914-5C35E6ECCCA2}" type="pres">
      <dgm:prSet presAssocID="{D26D5C6D-37A0-4762-A87A-1BE3C2717E63}" presName="circ2" presStyleLbl="vennNode1" presStyleIdx="1" presStyleCnt="4" custScaleX="67212" custScaleY="67674" custLinFactNeighborX="7235" custLinFactNeighborY="22219"/>
      <dgm:spPr/>
    </dgm:pt>
    <dgm:pt modelId="{84FE2A78-6981-4594-9FDB-B4F8912EFD61}" type="pres">
      <dgm:prSet presAssocID="{D26D5C6D-37A0-4762-A87A-1BE3C2717E6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A7665C-A42A-4FCB-9957-78E6FD79415F}" type="pres">
      <dgm:prSet presAssocID="{F79C9305-2FAA-45D7-8BBD-F4DEC397B7A7}" presName="circ3" presStyleLbl="vennNode1" presStyleIdx="2" presStyleCnt="4" custScaleX="85363" custScaleY="83474" custLinFactNeighborX="-6206" custLinFactNeighborY="-3220"/>
      <dgm:spPr/>
    </dgm:pt>
    <dgm:pt modelId="{105AE9A5-94AB-4A01-A24A-90BFE63D238E}" type="pres">
      <dgm:prSet presAssocID="{F79C9305-2FAA-45D7-8BBD-F4DEC397B7A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25059C-F0F1-4122-BD33-7CE85A4A6FF1}" type="pres">
      <dgm:prSet presAssocID="{B54C0870-8494-49DB-8A7B-B93FF9C9CBB8}" presName="circ4" presStyleLbl="vennNode1" presStyleIdx="3" presStyleCnt="4" custScaleX="107537" custScaleY="112001" custLinFactNeighborX="-19483" custLinFactNeighborY="32692"/>
      <dgm:spPr/>
    </dgm:pt>
    <dgm:pt modelId="{4F89B8DA-923F-4EF8-80FA-D680869BEA2F}" type="pres">
      <dgm:prSet presAssocID="{B54C0870-8494-49DB-8A7B-B93FF9C9CBB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24B3408-E043-4986-B381-248638D59887}" type="presOf" srcId="{B54C0870-8494-49DB-8A7B-B93FF9C9CBB8}" destId="{4F89B8DA-923F-4EF8-80FA-D680869BEA2F}" srcOrd="1" destOrd="0" presId="urn:microsoft.com/office/officeart/2005/8/layout/venn1"/>
    <dgm:cxn modelId="{6CC4D00E-AFD8-4DB7-91E7-9FE4561B8A9B}" type="presOf" srcId="{D26D5C6D-37A0-4762-A87A-1BE3C2717E63}" destId="{84FE2A78-6981-4594-9FDB-B4F8912EFD61}" srcOrd="1" destOrd="0" presId="urn:microsoft.com/office/officeart/2005/8/layout/venn1"/>
    <dgm:cxn modelId="{4DD11614-99DD-4B97-9083-21CA9591A3A9}" type="presOf" srcId="{6B68ADD4-3961-439F-989E-FFFC29680580}" destId="{58FD7A10-3859-4956-B80A-8BFB49151104}" srcOrd="0" destOrd="0" presId="urn:microsoft.com/office/officeart/2005/8/layout/venn1"/>
    <dgm:cxn modelId="{0D068920-62E7-44EF-9BB1-FF59AB026569}" type="presOf" srcId="{E005246E-CFB9-450B-AE4F-D1DB361703D9}" destId="{1AD0D852-B504-40CE-976C-26DA347F422C}" srcOrd="0" destOrd="0" presId="urn:microsoft.com/office/officeart/2005/8/layout/venn1"/>
    <dgm:cxn modelId="{835C5F25-D1E2-42ED-BE12-F147B4A37D41}" srcId="{6B68ADD4-3961-439F-989E-FFFC29680580}" destId="{B54C0870-8494-49DB-8A7B-B93FF9C9CBB8}" srcOrd="3" destOrd="0" parTransId="{158E2371-9984-4744-9CF5-1A99D7487F57}" sibTransId="{C036B849-A530-4A3C-BD90-0A2E3643B651}"/>
    <dgm:cxn modelId="{A7B2BA28-8BC5-42E5-B5BD-3C217CF442C4}" srcId="{6B68ADD4-3961-439F-989E-FFFC29680580}" destId="{D26D5C6D-37A0-4762-A87A-1BE3C2717E63}" srcOrd="1" destOrd="0" parTransId="{D792C479-B81F-4C88-8A4F-4C72D02CED9F}" sibTransId="{2A480123-23F8-46C7-8517-68E7B741D3A0}"/>
    <dgm:cxn modelId="{94417248-AEF2-455F-9448-DE9EE3033394}" srcId="{6B68ADD4-3961-439F-989E-FFFC29680580}" destId="{E005246E-CFB9-450B-AE4F-D1DB361703D9}" srcOrd="0" destOrd="0" parTransId="{B342B5A2-B2CB-494D-A71A-65661EEB7A8F}" sibTransId="{CCECC5AC-315E-418A-8882-AEA16146B60C}"/>
    <dgm:cxn modelId="{35CA714D-A53B-4206-A0CA-CEAA352624C1}" type="presOf" srcId="{E005246E-CFB9-450B-AE4F-D1DB361703D9}" destId="{6C180A18-CD9B-4586-A7C2-BDB85207E8C5}" srcOrd="1" destOrd="0" presId="urn:microsoft.com/office/officeart/2005/8/layout/venn1"/>
    <dgm:cxn modelId="{DF535E81-6A49-4FAD-B20E-C689B6AEF7A4}" type="presOf" srcId="{F79C9305-2FAA-45D7-8BBD-F4DEC397B7A7}" destId="{DBA7665C-A42A-4FCB-9957-78E6FD79415F}" srcOrd="0" destOrd="0" presId="urn:microsoft.com/office/officeart/2005/8/layout/venn1"/>
    <dgm:cxn modelId="{72A324B8-8830-4A87-AE16-5452FAE3B870}" srcId="{6B68ADD4-3961-439F-989E-FFFC29680580}" destId="{F79C9305-2FAA-45D7-8BBD-F4DEC397B7A7}" srcOrd="2" destOrd="0" parTransId="{18EBDA08-DF4E-4EA4-A790-7FE8F4887FF1}" sibTransId="{18582021-0BB5-4035-B4F2-4DC3FEB5BBFF}"/>
    <dgm:cxn modelId="{2F5F07E8-ACA8-49C5-9933-810C04D76D5B}" type="presOf" srcId="{B54C0870-8494-49DB-8A7B-B93FF9C9CBB8}" destId="{E025059C-F0F1-4122-BD33-7CE85A4A6FF1}" srcOrd="0" destOrd="0" presId="urn:microsoft.com/office/officeart/2005/8/layout/venn1"/>
    <dgm:cxn modelId="{64608EF4-9510-4686-9E72-C59DC2D02926}" type="presOf" srcId="{D26D5C6D-37A0-4762-A87A-1BE3C2717E63}" destId="{9CF5776A-F35C-4A75-9914-5C35E6ECCCA2}" srcOrd="0" destOrd="0" presId="urn:microsoft.com/office/officeart/2005/8/layout/venn1"/>
    <dgm:cxn modelId="{BB5BCFF9-1404-4A7E-8C51-C20A0B7B1454}" type="presOf" srcId="{F79C9305-2FAA-45D7-8BBD-F4DEC397B7A7}" destId="{105AE9A5-94AB-4A01-A24A-90BFE63D238E}" srcOrd="1" destOrd="0" presId="urn:microsoft.com/office/officeart/2005/8/layout/venn1"/>
    <dgm:cxn modelId="{8C0A72BB-501C-4046-8CEC-F4D8983274F7}" type="presParOf" srcId="{58FD7A10-3859-4956-B80A-8BFB49151104}" destId="{1AD0D852-B504-40CE-976C-26DA347F422C}" srcOrd="0" destOrd="0" presId="urn:microsoft.com/office/officeart/2005/8/layout/venn1"/>
    <dgm:cxn modelId="{094089B9-55E2-4CB7-8033-FD95A9534276}" type="presParOf" srcId="{58FD7A10-3859-4956-B80A-8BFB49151104}" destId="{6C180A18-CD9B-4586-A7C2-BDB85207E8C5}" srcOrd="1" destOrd="0" presId="urn:microsoft.com/office/officeart/2005/8/layout/venn1"/>
    <dgm:cxn modelId="{40488050-7452-4F35-BBC3-1707C4529E20}" type="presParOf" srcId="{58FD7A10-3859-4956-B80A-8BFB49151104}" destId="{9CF5776A-F35C-4A75-9914-5C35E6ECCCA2}" srcOrd="2" destOrd="0" presId="urn:microsoft.com/office/officeart/2005/8/layout/venn1"/>
    <dgm:cxn modelId="{DEC6B8F5-15AC-4000-AA9A-D8BD9E8BC96F}" type="presParOf" srcId="{58FD7A10-3859-4956-B80A-8BFB49151104}" destId="{84FE2A78-6981-4594-9FDB-B4F8912EFD61}" srcOrd="3" destOrd="0" presId="urn:microsoft.com/office/officeart/2005/8/layout/venn1"/>
    <dgm:cxn modelId="{03644013-FFE7-413C-BF76-15F37A275BFC}" type="presParOf" srcId="{58FD7A10-3859-4956-B80A-8BFB49151104}" destId="{DBA7665C-A42A-4FCB-9957-78E6FD79415F}" srcOrd="4" destOrd="0" presId="urn:microsoft.com/office/officeart/2005/8/layout/venn1"/>
    <dgm:cxn modelId="{CD835569-DA65-4394-930D-5CCE743F17C0}" type="presParOf" srcId="{58FD7A10-3859-4956-B80A-8BFB49151104}" destId="{105AE9A5-94AB-4A01-A24A-90BFE63D238E}" srcOrd="5" destOrd="0" presId="urn:microsoft.com/office/officeart/2005/8/layout/venn1"/>
    <dgm:cxn modelId="{25D54D2D-65FE-4BA8-9EB9-B4054226EF7C}" type="presParOf" srcId="{58FD7A10-3859-4956-B80A-8BFB49151104}" destId="{E025059C-F0F1-4122-BD33-7CE85A4A6FF1}" srcOrd="6" destOrd="0" presId="urn:microsoft.com/office/officeart/2005/8/layout/venn1"/>
    <dgm:cxn modelId="{961FEF02-F88F-4081-BABF-B2F3F6E135E2}" type="presParOf" srcId="{58FD7A10-3859-4956-B80A-8BFB49151104}" destId="{4F89B8DA-923F-4EF8-80FA-D680869BEA2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68ADD4-3961-439F-989E-FFFC29680580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E005246E-CFB9-450B-AE4F-D1DB361703D9}">
      <dgm:prSet phldrT="[Testo]" custT="1"/>
      <dgm:spPr>
        <a:xfrm>
          <a:off x="3153355" y="709979"/>
          <a:ext cx="1814266" cy="1050129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>
            <a:buNone/>
          </a:pPr>
          <a:r>
            <a:rPr lang="it-IT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  <a:p>
          <a:pPr>
            <a:buNone/>
          </a:pPr>
          <a:endParaRPr lang="it-IT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B342B5A2-B2CB-494D-A71A-65661EEB7A8F}" type="parTrans" cxnId="{94417248-AEF2-455F-9448-DE9EE3033394}">
      <dgm:prSet/>
      <dgm:spPr/>
      <dgm:t>
        <a:bodyPr/>
        <a:lstStyle/>
        <a:p>
          <a:endParaRPr lang="it-IT"/>
        </a:p>
      </dgm:t>
    </dgm:pt>
    <dgm:pt modelId="{CCECC5AC-315E-418A-8882-AEA16146B60C}" type="sibTrans" cxnId="{94417248-AEF2-455F-9448-DE9EE3033394}">
      <dgm:prSet/>
      <dgm:spPr/>
      <dgm:t>
        <a:bodyPr/>
        <a:lstStyle/>
        <a:p>
          <a:endParaRPr lang="it-IT"/>
        </a:p>
      </dgm:t>
    </dgm:pt>
    <dgm:pt modelId="{D26D5C6D-37A0-4762-A87A-1BE3C2717E63}">
      <dgm:prSet phldrT="[Testo]" custT="1"/>
      <dgm:spPr>
        <a:xfrm>
          <a:off x="3965407" y="2178586"/>
          <a:ext cx="1626584" cy="1139502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MTX</a:t>
          </a:r>
        </a:p>
        <a:p>
          <a:pPr>
            <a:buNone/>
          </a:pPr>
          <a:r>
            <a:rPr lang="it-IT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(186)</a:t>
          </a:r>
        </a:p>
      </dgm:t>
    </dgm:pt>
    <dgm:pt modelId="{D792C479-B81F-4C88-8A4F-4C72D02CED9F}" type="parTrans" cxnId="{A7B2BA28-8BC5-42E5-B5BD-3C217CF442C4}">
      <dgm:prSet/>
      <dgm:spPr/>
      <dgm:t>
        <a:bodyPr/>
        <a:lstStyle/>
        <a:p>
          <a:endParaRPr lang="it-IT"/>
        </a:p>
      </dgm:t>
    </dgm:pt>
    <dgm:pt modelId="{2A480123-23F8-46C7-8517-68E7B741D3A0}" type="sibTrans" cxnId="{A7B2BA28-8BC5-42E5-B5BD-3C217CF442C4}">
      <dgm:prSet/>
      <dgm:spPr/>
      <dgm:t>
        <a:bodyPr/>
        <a:lstStyle/>
        <a:p>
          <a:endParaRPr lang="it-IT"/>
        </a:p>
      </dgm:t>
    </dgm:pt>
    <dgm:pt modelId="{F79C9305-2FAA-45D7-8BBD-F4DEC397B7A7}">
      <dgm:prSet phldrT="[Testo]" custT="1"/>
      <dgm:spPr>
        <a:xfrm>
          <a:off x="610076" y="1695987"/>
          <a:ext cx="1626584" cy="1139502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MMF</a:t>
          </a:r>
        </a:p>
        <a:p>
          <a:pPr>
            <a:buNone/>
          </a:pPr>
          <a:r>
            <a:rPr lang="it-IT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(377)</a:t>
          </a:r>
        </a:p>
      </dgm:t>
    </dgm:pt>
    <dgm:pt modelId="{18EBDA08-DF4E-4EA4-A790-7FE8F4887FF1}" type="parTrans" cxnId="{72A324B8-8830-4A87-AE16-5452FAE3B870}">
      <dgm:prSet/>
      <dgm:spPr/>
      <dgm:t>
        <a:bodyPr/>
        <a:lstStyle/>
        <a:p>
          <a:endParaRPr lang="it-IT"/>
        </a:p>
      </dgm:t>
    </dgm:pt>
    <dgm:pt modelId="{18582021-0BB5-4035-B4F2-4DC3FEB5BBFF}" type="sibTrans" cxnId="{72A324B8-8830-4A87-AE16-5452FAE3B870}">
      <dgm:prSet/>
      <dgm:spPr/>
      <dgm:t>
        <a:bodyPr/>
        <a:lstStyle/>
        <a:p>
          <a:endParaRPr lang="it-IT"/>
        </a:p>
      </dgm:t>
    </dgm:pt>
    <dgm:pt modelId="{A36896B1-0DC3-46C7-A281-E5B6D7729877}">
      <dgm:prSet phldrT="[Testo]" custT="1"/>
      <dgm:spPr>
        <a:xfrm>
          <a:off x="3732974" y="3523936"/>
          <a:ext cx="1626584" cy="1139502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AZA</a:t>
          </a:r>
        </a:p>
        <a:p>
          <a:pPr>
            <a:buNone/>
          </a:pPr>
          <a:r>
            <a:rPr lang="it-IT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(98)</a:t>
          </a:r>
        </a:p>
      </dgm:t>
    </dgm:pt>
    <dgm:pt modelId="{50D0E227-C4DD-4351-B4EC-F648D59C2FC1}" type="parTrans" cxnId="{37E494A6-34DD-4EE9-8012-A4CE9EE1984B}">
      <dgm:prSet/>
      <dgm:spPr/>
      <dgm:t>
        <a:bodyPr/>
        <a:lstStyle/>
        <a:p>
          <a:endParaRPr lang="it-IT"/>
        </a:p>
      </dgm:t>
    </dgm:pt>
    <dgm:pt modelId="{3F225DDE-FB61-4BFE-B6A3-3CB8F52DDAE2}" type="sibTrans" cxnId="{37E494A6-34DD-4EE9-8012-A4CE9EE1984B}">
      <dgm:prSet/>
      <dgm:spPr/>
      <dgm:t>
        <a:bodyPr/>
        <a:lstStyle/>
        <a:p>
          <a:endParaRPr lang="it-IT"/>
        </a:p>
      </dgm:t>
    </dgm:pt>
    <dgm:pt modelId="{B54C0870-8494-49DB-8A7B-B93FF9C9CBB8}">
      <dgm:prSet phldrT="[Testo]" custT="1"/>
      <dgm:spPr>
        <a:xfrm>
          <a:off x="2453214" y="3523936"/>
          <a:ext cx="1626584" cy="1139502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RTX</a:t>
          </a:r>
        </a:p>
        <a:p>
          <a:pPr>
            <a:buNone/>
          </a:pPr>
          <a:r>
            <a:rPr lang="it-IT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(257)</a:t>
          </a:r>
        </a:p>
        <a:p>
          <a:pPr>
            <a:buNone/>
          </a:pPr>
          <a:endParaRPr lang="it-IT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C036B849-A530-4A3C-BD90-0A2E3643B651}" type="sibTrans" cxnId="{835C5F25-D1E2-42ED-BE12-F147B4A37D41}">
      <dgm:prSet/>
      <dgm:spPr/>
      <dgm:t>
        <a:bodyPr/>
        <a:lstStyle/>
        <a:p>
          <a:endParaRPr lang="it-IT"/>
        </a:p>
      </dgm:t>
    </dgm:pt>
    <dgm:pt modelId="{158E2371-9984-4744-9CF5-1A99D7487F57}" type="parTrans" cxnId="{835C5F25-D1E2-42ED-BE12-F147B4A37D41}">
      <dgm:prSet/>
      <dgm:spPr/>
      <dgm:t>
        <a:bodyPr/>
        <a:lstStyle/>
        <a:p>
          <a:endParaRPr lang="it-IT"/>
        </a:p>
      </dgm:t>
    </dgm:pt>
    <dgm:pt modelId="{58FD7A10-3859-4956-B80A-8BFB49151104}" type="pres">
      <dgm:prSet presAssocID="{6B68ADD4-3961-439F-989E-FFFC29680580}" presName="compositeShape" presStyleCnt="0">
        <dgm:presLayoutVars>
          <dgm:chMax val="7"/>
          <dgm:dir/>
          <dgm:resizeHandles val="exact"/>
        </dgm:presLayoutVars>
      </dgm:prSet>
      <dgm:spPr/>
    </dgm:pt>
    <dgm:pt modelId="{1AD0D852-B504-40CE-976C-26DA347F422C}" type="pres">
      <dgm:prSet presAssocID="{E005246E-CFB9-450B-AE4F-D1DB361703D9}" presName="circ1" presStyleLbl="vennNode1" presStyleIdx="0" presStyleCnt="5" custScaleX="120980" custScaleY="119971" custLinFactNeighborX="43603" custLinFactNeighborY="-34179"/>
      <dgm:spPr>
        <a:xfrm>
          <a:off x="2863929" y="544906"/>
          <a:ext cx="1892155" cy="1876374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C180A18-CD9B-4586-A7C2-BDB85207E8C5}" type="pres">
      <dgm:prSet presAssocID="{E005246E-CFB9-450B-AE4F-D1DB361703D9}" presName="circ1Tx" presStyleLbl="revTx" presStyleIdx="0" presStyleCnt="0" custLinFactNeighborX="51395" custLinFactNeighborY="71219">
        <dgm:presLayoutVars>
          <dgm:chMax val="0"/>
          <dgm:chPref val="0"/>
          <dgm:bulletEnabled val="1"/>
        </dgm:presLayoutVars>
      </dgm:prSet>
      <dgm:spPr/>
    </dgm:pt>
    <dgm:pt modelId="{9CF5776A-F35C-4A75-9914-5C35E6ECCCA2}" type="pres">
      <dgm:prSet presAssocID="{D26D5C6D-37A0-4762-A87A-1BE3C2717E63}" presName="circ2" presStyleLbl="vennNode1" presStyleIdx="1" presStyleCnt="5" custLinFactNeighborX="49967" custLinFactNeighborY="7330"/>
      <dgm:spPr>
        <a:xfrm>
          <a:off x="3722484" y="1782409"/>
          <a:ext cx="1564023" cy="1564023"/>
        </a:xfrm>
        <a:prstGeom prst="ellipse">
          <a:avLst/>
        </a:prstGeom>
        <a:solidFill>
          <a:srgbClr val="E8E8E8">
            <a:lumMod val="9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4FE2A78-6981-4594-9FDB-B4F8912EFD61}" type="pres">
      <dgm:prSet presAssocID="{D26D5C6D-37A0-4762-A87A-1BE3C2717E63}" presName="circ2Tx" presStyleLbl="revTx" presStyleIdx="0" presStyleCnt="0" custLinFactNeighborX="-40828" custLinFactNeighborY="72946">
        <dgm:presLayoutVars>
          <dgm:chMax val="0"/>
          <dgm:chPref val="0"/>
          <dgm:bulletEnabled val="1"/>
        </dgm:presLayoutVars>
      </dgm:prSet>
      <dgm:spPr/>
    </dgm:pt>
    <dgm:pt modelId="{9401E1B5-04DF-4B5C-9F75-E6A0628D6AB6}" type="pres">
      <dgm:prSet presAssocID="{A36896B1-0DC3-46C7-A281-E5B6D7729877}" presName="circ3" presStyleLbl="vennNode1" presStyleIdx="2" presStyleCnt="5" custScaleX="191273" custScaleY="198435" custLinFactNeighborX="-92332" custLinFactNeighborY="-54704"/>
      <dgm:spPr>
        <a:xfrm>
          <a:off x="556033" y="742198"/>
          <a:ext cx="2991554" cy="3103569"/>
        </a:xfrm>
        <a:prstGeom prst="ellipse">
          <a:avLst/>
        </a:prstGeom>
        <a:solidFill>
          <a:srgbClr val="0F9ED5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5EB85CC-1332-4E28-A3D4-6CC387DCB66A}" type="pres">
      <dgm:prSet presAssocID="{A36896B1-0DC3-46C7-A281-E5B6D7729877}" presName="circ3Tx" presStyleLbl="revTx" presStyleIdx="0" presStyleCnt="0" custLinFactNeighborX="-39733" custLinFactNeighborY="55931">
        <dgm:presLayoutVars>
          <dgm:chMax val="0"/>
          <dgm:chPref val="0"/>
          <dgm:bulletEnabled val="1"/>
        </dgm:presLayoutVars>
      </dgm:prSet>
      <dgm:spPr/>
    </dgm:pt>
    <dgm:pt modelId="{493CB6C5-E358-499D-A242-5AB600C1C2AD}" type="pres">
      <dgm:prSet presAssocID="{F79C9305-2FAA-45D7-8BBD-F4DEC397B7A7}" presName="circ4" presStyleLbl="vennNode1" presStyleIdx="3" presStyleCnt="5" custScaleX="170947" custScaleY="168558" custLinFactNeighborX="21325" custLinFactNeighborY="5110"/>
      <dgm:spPr>
        <a:xfrm>
          <a:off x="1756890" y="1911345"/>
          <a:ext cx="2673650" cy="2636286"/>
        </a:xfrm>
        <a:prstGeom prst="ellipse">
          <a:avLst/>
        </a:prstGeom>
        <a:solidFill>
          <a:srgbClr val="A02B93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CD8F65F-42A6-47C5-8855-B6428B8B2F71}" type="pres">
      <dgm:prSet presAssocID="{F79C9305-2FAA-45D7-8BBD-F4DEC397B7A7}" presName="circ4Tx" presStyleLbl="revTx" presStyleIdx="0" presStyleCnt="0" custLinFactY="-39994" custLinFactNeighborX="22122" custLinFactNeighborY="-100000">
        <dgm:presLayoutVars>
          <dgm:chMax val="0"/>
          <dgm:chPref val="0"/>
          <dgm:bulletEnabled val="1"/>
        </dgm:presLayoutVars>
      </dgm:prSet>
      <dgm:spPr/>
    </dgm:pt>
    <dgm:pt modelId="{8B445657-BA2E-42C8-BFF2-643DBF3C68E1}" type="pres">
      <dgm:prSet presAssocID="{B54C0870-8494-49DB-8A7B-B93FF9C9CBB8}" presName="circ5" presStyleLbl="vennNode1" presStyleIdx="4" presStyleCnt="5" custScaleX="89470" custScaleY="81307" custLinFactX="39504" custLinFactY="317" custLinFactNeighborX="100000" custLinFactNeighborY="100000"/>
      <dgm:spPr>
        <a:xfrm>
          <a:off x="4015301" y="3382929"/>
          <a:ext cx="1399331" cy="1271660"/>
        </a:xfrm>
        <a:prstGeom prst="ellipse">
          <a:avLst/>
        </a:prstGeom>
        <a:solidFill>
          <a:srgbClr val="4EA72E">
            <a:lumMod val="20000"/>
            <a:lumOff val="8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0B58C20-E24B-4984-945B-48D10A0F4F61}" type="pres">
      <dgm:prSet presAssocID="{B54C0870-8494-49DB-8A7B-B93FF9C9CBB8}" presName="circ5Tx" presStyleLbl="revTx" presStyleIdx="0" presStyleCnt="0" custLinFactX="50820" custLinFactY="98072" custLinFactNeighborX="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CC4D00E-AFD8-4DB7-91E7-9FE4561B8A9B}" type="presOf" srcId="{D26D5C6D-37A0-4762-A87A-1BE3C2717E63}" destId="{84FE2A78-6981-4594-9FDB-B4F8912EFD61}" srcOrd="0" destOrd="0" presId="urn:microsoft.com/office/officeart/2005/8/layout/venn1"/>
    <dgm:cxn modelId="{4DD11614-99DD-4B97-9083-21CA9591A3A9}" type="presOf" srcId="{6B68ADD4-3961-439F-989E-FFFC29680580}" destId="{58FD7A10-3859-4956-B80A-8BFB49151104}" srcOrd="0" destOrd="0" presId="urn:microsoft.com/office/officeart/2005/8/layout/venn1"/>
    <dgm:cxn modelId="{835C5F25-D1E2-42ED-BE12-F147B4A37D41}" srcId="{6B68ADD4-3961-439F-989E-FFFC29680580}" destId="{B54C0870-8494-49DB-8A7B-B93FF9C9CBB8}" srcOrd="4" destOrd="0" parTransId="{158E2371-9984-4744-9CF5-1A99D7487F57}" sibTransId="{C036B849-A530-4A3C-BD90-0A2E3643B651}"/>
    <dgm:cxn modelId="{A7B2BA28-8BC5-42E5-B5BD-3C217CF442C4}" srcId="{6B68ADD4-3961-439F-989E-FFFC29680580}" destId="{D26D5C6D-37A0-4762-A87A-1BE3C2717E63}" srcOrd="1" destOrd="0" parTransId="{D792C479-B81F-4C88-8A4F-4C72D02CED9F}" sibTransId="{2A480123-23F8-46C7-8517-68E7B741D3A0}"/>
    <dgm:cxn modelId="{97F5D93A-0579-4E9A-83DE-76ACBABC6FE8}" type="presOf" srcId="{B54C0870-8494-49DB-8A7B-B93FF9C9CBB8}" destId="{10B58C20-E24B-4984-945B-48D10A0F4F61}" srcOrd="0" destOrd="0" presId="urn:microsoft.com/office/officeart/2005/8/layout/venn1"/>
    <dgm:cxn modelId="{94417248-AEF2-455F-9448-DE9EE3033394}" srcId="{6B68ADD4-3961-439F-989E-FFFC29680580}" destId="{E005246E-CFB9-450B-AE4F-D1DB361703D9}" srcOrd="0" destOrd="0" parTransId="{B342B5A2-B2CB-494D-A71A-65661EEB7A8F}" sibTransId="{CCECC5AC-315E-418A-8882-AEA16146B60C}"/>
    <dgm:cxn modelId="{35CA714D-A53B-4206-A0CA-CEAA352624C1}" type="presOf" srcId="{E005246E-CFB9-450B-AE4F-D1DB361703D9}" destId="{6C180A18-CD9B-4586-A7C2-BDB85207E8C5}" srcOrd="0" destOrd="0" presId="urn:microsoft.com/office/officeart/2005/8/layout/venn1"/>
    <dgm:cxn modelId="{37E494A6-34DD-4EE9-8012-A4CE9EE1984B}" srcId="{6B68ADD4-3961-439F-989E-FFFC29680580}" destId="{A36896B1-0DC3-46C7-A281-E5B6D7729877}" srcOrd="2" destOrd="0" parTransId="{50D0E227-C4DD-4351-B4EC-F648D59C2FC1}" sibTransId="{3F225DDE-FB61-4BFE-B6A3-3CB8F52DDAE2}"/>
    <dgm:cxn modelId="{B7E16EB6-A7CF-47E1-B7D9-FB1342E0B1F7}" type="presOf" srcId="{F79C9305-2FAA-45D7-8BBD-F4DEC397B7A7}" destId="{BCD8F65F-42A6-47C5-8855-B6428B8B2F71}" srcOrd="0" destOrd="0" presId="urn:microsoft.com/office/officeart/2005/8/layout/venn1"/>
    <dgm:cxn modelId="{72A324B8-8830-4A87-AE16-5452FAE3B870}" srcId="{6B68ADD4-3961-439F-989E-FFFC29680580}" destId="{F79C9305-2FAA-45D7-8BBD-F4DEC397B7A7}" srcOrd="3" destOrd="0" parTransId="{18EBDA08-DF4E-4EA4-A790-7FE8F4887FF1}" sibTransId="{18582021-0BB5-4035-B4F2-4DC3FEB5BBFF}"/>
    <dgm:cxn modelId="{33B9B8DA-1B16-41B2-AB5B-FC661046B644}" type="presOf" srcId="{A36896B1-0DC3-46C7-A281-E5B6D7729877}" destId="{35EB85CC-1332-4E28-A3D4-6CC387DCB66A}" srcOrd="0" destOrd="0" presId="urn:microsoft.com/office/officeart/2005/8/layout/venn1"/>
    <dgm:cxn modelId="{8C0A72BB-501C-4046-8CEC-F4D8983274F7}" type="presParOf" srcId="{58FD7A10-3859-4956-B80A-8BFB49151104}" destId="{1AD0D852-B504-40CE-976C-26DA347F422C}" srcOrd="0" destOrd="0" presId="urn:microsoft.com/office/officeart/2005/8/layout/venn1"/>
    <dgm:cxn modelId="{094089B9-55E2-4CB7-8033-FD95A9534276}" type="presParOf" srcId="{58FD7A10-3859-4956-B80A-8BFB49151104}" destId="{6C180A18-CD9B-4586-A7C2-BDB85207E8C5}" srcOrd="1" destOrd="0" presId="urn:microsoft.com/office/officeart/2005/8/layout/venn1"/>
    <dgm:cxn modelId="{40488050-7452-4F35-BBC3-1707C4529E20}" type="presParOf" srcId="{58FD7A10-3859-4956-B80A-8BFB49151104}" destId="{9CF5776A-F35C-4A75-9914-5C35E6ECCCA2}" srcOrd="2" destOrd="0" presId="urn:microsoft.com/office/officeart/2005/8/layout/venn1"/>
    <dgm:cxn modelId="{DEC6B8F5-15AC-4000-AA9A-D8BD9E8BC96F}" type="presParOf" srcId="{58FD7A10-3859-4956-B80A-8BFB49151104}" destId="{84FE2A78-6981-4594-9FDB-B4F8912EFD61}" srcOrd="3" destOrd="0" presId="urn:microsoft.com/office/officeart/2005/8/layout/venn1"/>
    <dgm:cxn modelId="{954D2456-55A0-4EFB-B93C-E187E2824021}" type="presParOf" srcId="{58FD7A10-3859-4956-B80A-8BFB49151104}" destId="{9401E1B5-04DF-4B5C-9F75-E6A0628D6AB6}" srcOrd="4" destOrd="0" presId="urn:microsoft.com/office/officeart/2005/8/layout/venn1"/>
    <dgm:cxn modelId="{645B0CA8-D41A-46E3-A48B-35A9DD4917E0}" type="presParOf" srcId="{58FD7A10-3859-4956-B80A-8BFB49151104}" destId="{35EB85CC-1332-4E28-A3D4-6CC387DCB66A}" srcOrd="5" destOrd="0" presId="urn:microsoft.com/office/officeart/2005/8/layout/venn1"/>
    <dgm:cxn modelId="{49F459BA-ECC3-482C-B764-42DCC0EB04E3}" type="presParOf" srcId="{58FD7A10-3859-4956-B80A-8BFB49151104}" destId="{493CB6C5-E358-499D-A242-5AB600C1C2AD}" srcOrd="6" destOrd="0" presId="urn:microsoft.com/office/officeart/2005/8/layout/venn1"/>
    <dgm:cxn modelId="{128AC830-BE2F-4EBF-A893-E393912B8C41}" type="presParOf" srcId="{58FD7A10-3859-4956-B80A-8BFB49151104}" destId="{BCD8F65F-42A6-47C5-8855-B6428B8B2F71}" srcOrd="7" destOrd="0" presId="urn:microsoft.com/office/officeart/2005/8/layout/venn1"/>
    <dgm:cxn modelId="{05430DDA-9EB0-4267-A7ED-01EFF75F043A}" type="presParOf" srcId="{58FD7A10-3859-4956-B80A-8BFB49151104}" destId="{8B445657-BA2E-42C8-BFF2-643DBF3C68E1}" srcOrd="8" destOrd="0" presId="urn:microsoft.com/office/officeart/2005/8/layout/venn1"/>
    <dgm:cxn modelId="{13A62BA3-98DD-4380-80BD-1C4488A3A650}" type="presParOf" srcId="{58FD7A10-3859-4956-B80A-8BFB49151104}" destId="{10B58C20-E24B-4984-945B-48D10A0F4F61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68ADD4-3961-439F-989E-FFFC29680580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E005246E-CFB9-450B-AE4F-D1DB361703D9}">
      <dgm:prSet phldrT="[Testo]" custT="1"/>
      <dgm:spPr>
        <a:xfrm>
          <a:off x="2822756" y="614523"/>
          <a:ext cx="1624058" cy="940033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>
            <a:buNone/>
          </a:pPr>
          <a:r>
            <a:rPr lang="it-IT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</dgm:t>
    </dgm:pt>
    <dgm:pt modelId="{B342B5A2-B2CB-494D-A71A-65661EEB7A8F}" type="parTrans" cxnId="{94417248-AEF2-455F-9448-DE9EE3033394}">
      <dgm:prSet/>
      <dgm:spPr/>
      <dgm:t>
        <a:bodyPr/>
        <a:lstStyle/>
        <a:p>
          <a:endParaRPr lang="it-IT"/>
        </a:p>
      </dgm:t>
    </dgm:pt>
    <dgm:pt modelId="{CCECC5AC-315E-418A-8882-AEA16146B60C}" type="sibTrans" cxnId="{94417248-AEF2-455F-9448-DE9EE3033394}">
      <dgm:prSet/>
      <dgm:spPr/>
      <dgm:t>
        <a:bodyPr/>
        <a:lstStyle/>
        <a:p>
          <a:endParaRPr lang="it-IT"/>
        </a:p>
      </dgm:t>
    </dgm:pt>
    <dgm:pt modelId="{D26D5C6D-37A0-4762-A87A-1BE3C2717E63}">
      <dgm:prSet phldrT="[Testo]" custT="1"/>
      <dgm:spPr>
        <a:xfrm>
          <a:off x="3549671" y="1929161"/>
          <a:ext cx="1456052" cy="1020036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MTX</a:t>
          </a:r>
        </a:p>
        <a:p>
          <a:pPr>
            <a:buNone/>
          </a:pPr>
          <a:r>
            <a:rPr lang="it-IT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(186)</a:t>
          </a:r>
        </a:p>
      </dgm:t>
    </dgm:pt>
    <dgm:pt modelId="{D792C479-B81F-4C88-8A4F-4C72D02CED9F}" type="parTrans" cxnId="{A7B2BA28-8BC5-42E5-B5BD-3C217CF442C4}">
      <dgm:prSet/>
      <dgm:spPr/>
      <dgm:t>
        <a:bodyPr/>
        <a:lstStyle/>
        <a:p>
          <a:endParaRPr lang="it-IT"/>
        </a:p>
      </dgm:t>
    </dgm:pt>
    <dgm:pt modelId="{2A480123-23F8-46C7-8517-68E7B741D3A0}" type="sibTrans" cxnId="{A7B2BA28-8BC5-42E5-B5BD-3C217CF442C4}">
      <dgm:prSet/>
      <dgm:spPr/>
      <dgm:t>
        <a:bodyPr/>
        <a:lstStyle/>
        <a:p>
          <a:endParaRPr lang="it-IT"/>
        </a:p>
      </dgm:t>
    </dgm:pt>
    <dgm:pt modelId="{F79C9305-2FAA-45D7-8BBD-F4DEC397B7A7}">
      <dgm:prSet phldrT="[Testo]" custT="1"/>
      <dgm:spPr>
        <a:xfrm>
          <a:off x="546115" y="1497157"/>
          <a:ext cx="1456052" cy="1020036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MMF</a:t>
          </a:r>
        </a:p>
        <a:p>
          <a:pPr>
            <a:buNone/>
          </a:pPr>
          <a:r>
            <a:rPr lang="it-IT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(377)</a:t>
          </a:r>
        </a:p>
      </dgm:t>
    </dgm:pt>
    <dgm:pt modelId="{18EBDA08-DF4E-4EA4-A790-7FE8F4887FF1}" type="parTrans" cxnId="{72A324B8-8830-4A87-AE16-5452FAE3B870}">
      <dgm:prSet/>
      <dgm:spPr/>
      <dgm:t>
        <a:bodyPr/>
        <a:lstStyle/>
        <a:p>
          <a:endParaRPr lang="it-IT"/>
        </a:p>
      </dgm:t>
    </dgm:pt>
    <dgm:pt modelId="{18582021-0BB5-4035-B4F2-4DC3FEB5BBFF}" type="sibTrans" cxnId="{72A324B8-8830-4A87-AE16-5452FAE3B870}">
      <dgm:prSet/>
      <dgm:spPr/>
      <dgm:t>
        <a:bodyPr/>
        <a:lstStyle/>
        <a:p>
          <a:endParaRPr lang="it-IT"/>
        </a:p>
      </dgm:t>
    </dgm:pt>
    <dgm:pt modelId="{A36896B1-0DC3-46C7-A281-E5B6D7729877}">
      <dgm:prSet phldrT="[Testo]" custT="1"/>
      <dgm:spPr>
        <a:xfrm>
          <a:off x="654608" y="2842178"/>
          <a:ext cx="1456052" cy="1020036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AZA</a:t>
          </a:r>
        </a:p>
        <a:p>
          <a:pPr>
            <a:buNone/>
          </a:pPr>
          <a:r>
            <a:rPr lang="it-IT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(98)</a:t>
          </a:r>
        </a:p>
      </dgm:t>
    </dgm:pt>
    <dgm:pt modelId="{50D0E227-C4DD-4351-B4EC-F648D59C2FC1}" type="parTrans" cxnId="{37E494A6-34DD-4EE9-8012-A4CE9EE1984B}">
      <dgm:prSet/>
      <dgm:spPr/>
      <dgm:t>
        <a:bodyPr/>
        <a:lstStyle/>
        <a:p>
          <a:endParaRPr lang="it-IT"/>
        </a:p>
      </dgm:t>
    </dgm:pt>
    <dgm:pt modelId="{3F225DDE-FB61-4BFE-B6A3-3CB8F52DDAE2}" type="sibTrans" cxnId="{37E494A6-34DD-4EE9-8012-A4CE9EE1984B}">
      <dgm:prSet/>
      <dgm:spPr/>
      <dgm:t>
        <a:bodyPr/>
        <a:lstStyle/>
        <a:p>
          <a:endParaRPr lang="it-IT"/>
        </a:p>
      </dgm:t>
    </dgm:pt>
    <dgm:pt modelId="{B54C0870-8494-49DB-8A7B-B93FF9C9CBB8}">
      <dgm:prSet phldrT="[Testo]" custT="1"/>
      <dgm:spPr>
        <a:xfrm>
          <a:off x="2196018" y="3112442"/>
          <a:ext cx="1456052" cy="1020036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pPr>
            <a:buNone/>
          </a:pPr>
          <a:r>
            <a:rPr lang="it-IT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TCZ</a:t>
          </a:r>
        </a:p>
        <a:p>
          <a:pPr>
            <a:buNone/>
          </a:pPr>
          <a:r>
            <a:rPr lang="it-IT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(122)</a:t>
          </a:r>
        </a:p>
        <a:p>
          <a:pPr>
            <a:buNone/>
          </a:pPr>
          <a:endParaRPr lang="it-IT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C036B849-A530-4A3C-BD90-0A2E3643B651}" type="sibTrans" cxnId="{835C5F25-D1E2-42ED-BE12-F147B4A37D41}">
      <dgm:prSet/>
      <dgm:spPr/>
      <dgm:t>
        <a:bodyPr/>
        <a:lstStyle/>
        <a:p>
          <a:endParaRPr lang="it-IT"/>
        </a:p>
      </dgm:t>
    </dgm:pt>
    <dgm:pt modelId="{158E2371-9984-4744-9CF5-1A99D7487F57}" type="parTrans" cxnId="{835C5F25-D1E2-42ED-BE12-F147B4A37D41}">
      <dgm:prSet/>
      <dgm:spPr/>
      <dgm:t>
        <a:bodyPr/>
        <a:lstStyle/>
        <a:p>
          <a:endParaRPr lang="it-IT"/>
        </a:p>
      </dgm:t>
    </dgm:pt>
    <dgm:pt modelId="{58FD7A10-3859-4956-B80A-8BFB49151104}" type="pres">
      <dgm:prSet presAssocID="{6B68ADD4-3961-439F-989E-FFFC29680580}" presName="compositeShape" presStyleCnt="0">
        <dgm:presLayoutVars>
          <dgm:chMax val="7"/>
          <dgm:dir/>
          <dgm:resizeHandles val="exact"/>
        </dgm:presLayoutVars>
      </dgm:prSet>
      <dgm:spPr/>
    </dgm:pt>
    <dgm:pt modelId="{1AD0D852-B504-40CE-976C-26DA347F422C}" type="pres">
      <dgm:prSet presAssocID="{E005246E-CFB9-450B-AE4F-D1DB361703D9}" presName="circ1" presStyleLbl="vennNode1" presStyleIdx="0" presStyleCnt="5" custScaleX="120980" custScaleY="119971" custLinFactNeighborX="43603" custLinFactNeighborY="-33802"/>
      <dgm:spPr>
        <a:xfrm>
          <a:off x="2563674" y="472034"/>
          <a:ext cx="1693780" cy="1679654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C180A18-CD9B-4586-A7C2-BDB85207E8C5}" type="pres">
      <dgm:prSet presAssocID="{E005246E-CFB9-450B-AE4F-D1DB361703D9}" presName="circ1Tx" presStyleLbl="revTx" presStyleIdx="0" presStyleCnt="0" custLinFactNeighborX="51395" custLinFactNeighborY="71219">
        <dgm:presLayoutVars>
          <dgm:chMax val="0"/>
          <dgm:chPref val="0"/>
          <dgm:bulletEnabled val="1"/>
        </dgm:presLayoutVars>
      </dgm:prSet>
      <dgm:spPr/>
    </dgm:pt>
    <dgm:pt modelId="{9CF5776A-F35C-4A75-9914-5C35E6ECCCA2}" type="pres">
      <dgm:prSet presAssocID="{D26D5C6D-37A0-4762-A87A-1BE3C2717E63}" presName="circ2" presStyleLbl="vennNode1" presStyleIdx="1" presStyleCnt="5" custScaleX="146205" custScaleY="145096" custLinFactNeighborX="80226" custLinFactNeighborY="39315"/>
      <dgm:spPr>
        <a:xfrm>
          <a:off x="3432412" y="1706642"/>
          <a:ext cx="2046943" cy="2031416"/>
        </a:xfrm>
        <a:prstGeom prst="ellipse">
          <a:avLst/>
        </a:prstGeom>
        <a:solidFill>
          <a:srgbClr val="E8E8E8">
            <a:lumMod val="9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4FE2A78-6981-4594-9FDB-B4F8912EFD61}" type="pres">
      <dgm:prSet presAssocID="{D26D5C6D-37A0-4762-A87A-1BE3C2717E63}" presName="circ2Tx" presStyleLbl="revTx" presStyleIdx="0" presStyleCnt="0" custLinFactNeighborX="-40828" custLinFactNeighborY="72946">
        <dgm:presLayoutVars>
          <dgm:chMax val="0"/>
          <dgm:chPref val="0"/>
          <dgm:bulletEnabled val="1"/>
        </dgm:presLayoutVars>
      </dgm:prSet>
      <dgm:spPr/>
    </dgm:pt>
    <dgm:pt modelId="{9401E1B5-04DF-4B5C-9F75-E6A0628D6AB6}" type="pres">
      <dgm:prSet presAssocID="{A36896B1-0DC3-46C7-A281-E5B6D7729877}" presName="circ3" presStyleLbl="vennNode1" presStyleIdx="2" presStyleCnt="5" custScaleX="191273" custScaleY="198435" custLinFactY="-20500" custLinFactNeighborX="-86308" custLinFactNeighborY="-100000"/>
      <dgm:spPr>
        <a:xfrm>
          <a:off x="582077" y="0"/>
          <a:ext cx="2677918" cy="2778189"/>
        </a:xfrm>
        <a:prstGeom prst="ellipse">
          <a:avLst/>
        </a:prstGeom>
        <a:solidFill>
          <a:srgbClr val="0F9ED5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5EB85CC-1332-4E28-A3D4-6CC387DCB66A}" type="pres">
      <dgm:prSet presAssocID="{A36896B1-0DC3-46C7-A281-E5B6D7729877}" presName="circ3Tx" presStyleLbl="revTx" presStyleIdx="0" presStyleCnt="0" custLinFactX="-100000" custLinFactNeighborX="-124273" custLinFactNeighborY="-8134">
        <dgm:presLayoutVars>
          <dgm:chMax val="0"/>
          <dgm:chPref val="0"/>
          <dgm:bulletEnabled val="1"/>
        </dgm:presLayoutVars>
      </dgm:prSet>
      <dgm:spPr/>
    </dgm:pt>
    <dgm:pt modelId="{493CB6C5-E358-499D-A242-5AB600C1C2AD}" type="pres">
      <dgm:prSet presAssocID="{F79C9305-2FAA-45D7-8BBD-F4DEC397B7A7}" presName="circ4" presStyleLbl="vennNode1" presStyleIdx="3" presStyleCnt="5" custScaleX="170947" custScaleY="168558" custLinFactNeighborX="21325" custLinFactNeighborY="5110"/>
      <dgm:spPr>
        <a:xfrm>
          <a:off x="1572697" y="1689937"/>
          <a:ext cx="2393343" cy="2359896"/>
        </a:xfrm>
        <a:prstGeom prst="ellipse">
          <a:avLst/>
        </a:prstGeom>
        <a:solidFill>
          <a:srgbClr val="4EA72E">
            <a:lumMod val="75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CD8F65F-42A6-47C5-8855-B6428B8B2F71}" type="pres">
      <dgm:prSet presAssocID="{F79C9305-2FAA-45D7-8BBD-F4DEC397B7A7}" presName="circ4Tx" presStyleLbl="revTx" presStyleIdx="0" presStyleCnt="0" custLinFactY="-39994" custLinFactNeighborX="22122" custLinFactNeighborY="-100000">
        <dgm:presLayoutVars>
          <dgm:chMax val="0"/>
          <dgm:chPref val="0"/>
          <dgm:bulletEnabled val="1"/>
        </dgm:presLayoutVars>
      </dgm:prSet>
      <dgm:spPr/>
    </dgm:pt>
    <dgm:pt modelId="{8B445657-BA2E-42C8-BFF2-643DBF3C68E1}" type="pres">
      <dgm:prSet presAssocID="{B54C0870-8494-49DB-8A7B-B93FF9C9CBB8}" presName="circ5" presStyleLbl="vennNode1" presStyleIdx="4" presStyleCnt="5" custScaleX="89470" custScaleY="81307" custLinFactNeighborX="-67821" custLinFactNeighborY="86003"/>
      <dgm:spPr>
        <a:xfrm>
          <a:off x="691680" y="2806836"/>
          <a:ext cx="1252624" cy="1138338"/>
        </a:xfrm>
        <a:prstGeom prst="ellipse">
          <a:avLst/>
        </a:prstGeom>
        <a:solidFill>
          <a:srgbClr val="4EA72E">
            <a:lumMod val="20000"/>
            <a:lumOff val="8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0B58C20-E24B-4984-945B-48D10A0F4F61}" type="pres">
      <dgm:prSet presAssocID="{B54C0870-8494-49DB-8A7B-B93FF9C9CBB8}" presName="circ5Tx" presStyleLbl="revTx" presStyleIdx="0" presStyleCnt="0" custLinFactX="50820" custLinFactY="98072" custLinFactNeighborX="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CC4D00E-AFD8-4DB7-91E7-9FE4561B8A9B}" type="presOf" srcId="{D26D5C6D-37A0-4762-A87A-1BE3C2717E63}" destId="{84FE2A78-6981-4594-9FDB-B4F8912EFD61}" srcOrd="0" destOrd="0" presId="urn:microsoft.com/office/officeart/2005/8/layout/venn1"/>
    <dgm:cxn modelId="{4DD11614-99DD-4B97-9083-21CA9591A3A9}" type="presOf" srcId="{6B68ADD4-3961-439F-989E-FFFC29680580}" destId="{58FD7A10-3859-4956-B80A-8BFB49151104}" srcOrd="0" destOrd="0" presId="urn:microsoft.com/office/officeart/2005/8/layout/venn1"/>
    <dgm:cxn modelId="{835C5F25-D1E2-42ED-BE12-F147B4A37D41}" srcId="{6B68ADD4-3961-439F-989E-FFFC29680580}" destId="{B54C0870-8494-49DB-8A7B-B93FF9C9CBB8}" srcOrd="4" destOrd="0" parTransId="{158E2371-9984-4744-9CF5-1A99D7487F57}" sibTransId="{C036B849-A530-4A3C-BD90-0A2E3643B651}"/>
    <dgm:cxn modelId="{A7B2BA28-8BC5-42E5-B5BD-3C217CF442C4}" srcId="{6B68ADD4-3961-439F-989E-FFFC29680580}" destId="{D26D5C6D-37A0-4762-A87A-1BE3C2717E63}" srcOrd="1" destOrd="0" parTransId="{D792C479-B81F-4C88-8A4F-4C72D02CED9F}" sibTransId="{2A480123-23F8-46C7-8517-68E7B741D3A0}"/>
    <dgm:cxn modelId="{97F5D93A-0579-4E9A-83DE-76ACBABC6FE8}" type="presOf" srcId="{B54C0870-8494-49DB-8A7B-B93FF9C9CBB8}" destId="{10B58C20-E24B-4984-945B-48D10A0F4F61}" srcOrd="0" destOrd="0" presId="urn:microsoft.com/office/officeart/2005/8/layout/venn1"/>
    <dgm:cxn modelId="{94417248-AEF2-455F-9448-DE9EE3033394}" srcId="{6B68ADD4-3961-439F-989E-FFFC29680580}" destId="{E005246E-CFB9-450B-AE4F-D1DB361703D9}" srcOrd="0" destOrd="0" parTransId="{B342B5A2-B2CB-494D-A71A-65661EEB7A8F}" sibTransId="{CCECC5AC-315E-418A-8882-AEA16146B60C}"/>
    <dgm:cxn modelId="{35CA714D-A53B-4206-A0CA-CEAA352624C1}" type="presOf" srcId="{E005246E-CFB9-450B-AE4F-D1DB361703D9}" destId="{6C180A18-CD9B-4586-A7C2-BDB85207E8C5}" srcOrd="0" destOrd="0" presId="urn:microsoft.com/office/officeart/2005/8/layout/venn1"/>
    <dgm:cxn modelId="{37E494A6-34DD-4EE9-8012-A4CE9EE1984B}" srcId="{6B68ADD4-3961-439F-989E-FFFC29680580}" destId="{A36896B1-0DC3-46C7-A281-E5B6D7729877}" srcOrd="2" destOrd="0" parTransId="{50D0E227-C4DD-4351-B4EC-F648D59C2FC1}" sibTransId="{3F225DDE-FB61-4BFE-B6A3-3CB8F52DDAE2}"/>
    <dgm:cxn modelId="{B7E16EB6-A7CF-47E1-B7D9-FB1342E0B1F7}" type="presOf" srcId="{F79C9305-2FAA-45D7-8BBD-F4DEC397B7A7}" destId="{BCD8F65F-42A6-47C5-8855-B6428B8B2F71}" srcOrd="0" destOrd="0" presId="urn:microsoft.com/office/officeart/2005/8/layout/venn1"/>
    <dgm:cxn modelId="{72A324B8-8830-4A87-AE16-5452FAE3B870}" srcId="{6B68ADD4-3961-439F-989E-FFFC29680580}" destId="{F79C9305-2FAA-45D7-8BBD-F4DEC397B7A7}" srcOrd="3" destOrd="0" parTransId="{18EBDA08-DF4E-4EA4-A790-7FE8F4887FF1}" sibTransId="{18582021-0BB5-4035-B4F2-4DC3FEB5BBFF}"/>
    <dgm:cxn modelId="{33B9B8DA-1B16-41B2-AB5B-FC661046B644}" type="presOf" srcId="{A36896B1-0DC3-46C7-A281-E5B6D7729877}" destId="{35EB85CC-1332-4E28-A3D4-6CC387DCB66A}" srcOrd="0" destOrd="0" presId="urn:microsoft.com/office/officeart/2005/8/layout/venn1"/>
    <dgm:cxn modelId="{8C0A72BB-501C-4046-8CEC-F4D8983274F7}" type="presParOf" srcId="{58FD7A10-3859-4956-B80A-8BFB49151104}" destId="{1AD0D852-B504-40CE-976C-26DA347F422C}" srcOrd="0" destOrd="0" presId="urn:microsoft.com/office/officeart/2005/8/layout/venn1"/>
    <dgm:cxn modelId="{094089B9-55E2-4CB7-8033-FD95A9534276}" type="presParOf" srcId="{58FD7A10-3859-4956-B80A-8BFB49151104}" destId="{6C180A18-CD9B-4586-A7C2-BDB85207E8C5}" srcOrd="1" destOrd="0" presId="urn:microsoft.com/office/officeart/2005/8/layout/venn1"/>
    <dgm:cxn modelId="{40488050-7452-4F35-BBC3-1707C4529E20}" type="presParOf" srcId="{58FD7A10-3859-4956-B80A-8BFB49151104}" destId="{9CF5776A-F35C-4A75-9914-5C35E6ECCCA2}" srcOrd="2" destOrd="0" presId="urn:microsoft.com/office/officeart/2005/8/layout/venn1"/>
    <dgm:cxn modelId="{DEC6B8F5-15AC-4000-AA9A-D8BD9E8BC96F}" type="presParOf" srcId="{58FD7A10-3859-4956-B80A-8BFB49151104}" destId="{84FE2A78-6981-4594-9FDB-B4F8912EFD61}" srcOrd="3" destOrd="0" presId="urn:microsoft.com/office/officeart/2005/8/layout/venn1"/>
    <dgm:cxn modelId="{954D2456-55A0-4EFB-B93C-E187E2824021}" type="presParOf" srcId="{58FD7A10-3859-4956-B80A-8BFB49151104}" destId="{9401E1B5-04DF-4B5C-9F75-E6A0628D6AB6}" srcOrd="4" destOrd="0" presId="urn:microsoft.com/office/officeart/2005/8/layout/venn1"/>
    <dgm:cxn modelId="{645B0CA8-D41A-46E3-A48B-35A9DD4917E0}" type="presParOf" srcId="{58FD7A10-3859-4956-B80A-8BFB49151104}" destId="{35EB85CC-1332-4E28-A3D4-6CC387DCB66A}" srcOrd="5" destOrd="0" presId="urn:microsoft.com/office/officeart/2005/8/layout/venn1"/>
    <dgm:cxn modelId="{49F459BA-ECC3-482C-B764-42DCC0EB04E3}" type="presParOf" srcId="{58FD7A10-3859-4956-B80A-8BFB49151104}" destId="{493CB6C5-E358-499D-A242-5AB600C1C2AD}" srcOrd="6" destOrd="0" presId="urn:microsoft.com/office/officeart/2005/8/layout/venn1"/>
    <dgm:cxn modelId="{128AC830-BE2F-4EBF-A893-E393912B8C41}" type="presParOf" srcId="{58FD7A10-3859-4956-B80A-8BFB49151104}" destId="{BCD8F65F-42A6-47C5-8855-B6428B8B2F71}" srcOrd="7" destOrd="0" presId="urn:microsoft.com/office/officeart/2005/8/layout/venn1"/>
    <dgm:cxn modelId="{05430DDA-9EB0-4267-A7ED-01EFF75F043A}" type="presParOf" srcId="{58FD7A10-3859-4956-B80A-8BFB49151104}" destId="{8B445657-BA2E-42C8-BFF2-643DBF3C68E1}" srcOrd="8" destOrd="0" presId="urn:microsoft.com/office/officeart/2005/8/layout/venn1"/>
    <dgm:cxn modelId="{13A62BA3-98DD-4380-80BD-1C4488A3A650}" type="presParOf" srcId="{58FD7A10-3859-4956-B80A-8BFB49151104}" destId="{10B58C20-E24B-4984-945B-48D10A0F4F61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0D852-B504-40CE-976C-26DA347F422C}">
      <dsp:nvSpPr>
        <dsp:cNvPr id="0" name=""/>
        <dsp:cNvSpPr/>
      </dsp:nvSpPr>
      <dsp:spPr>
        <a:xfrm>
          <a:off x="3156120" y="8145"/>
          <a:ext cx="2817706" cy="2817706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3798658" y="518387"/>
        <a:ext cx="1532630" cy="632210"/>
      </dsp:txXfrm>
    </dsp:sp>
    <dsp:sp modelId="{9CF5776A-F35C-4A75-9914-5C35E6ECCCA2}">
      <dsp:nvSpPr>
        <dsp:cNvPr id="0" name=""/>
        <dsp:cNvSpPr/>
      </dsp:nvSpPr>
      <dsp:spPr>
        <a:xfrm>
          <a:off x="5310293" y="606901"/>
          <a:ext cx="2817706" cy="2817706"/>
        </a:xfrm>
        <a:prstGeom prst="ellipse">
          <a:avLst/>
        </a:prstGeom>
        <a:solidFill>
          <a:srgbClr val="196B24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TCZ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(122)</a:t>
          </a:r>
        </a:p>
      </dsp:txBody>
      <dsp:txXfrm>
        <a:off x="6986228" y="1249439"/>
        <a:ext cx="766315" cy="1532630"/>
      </dsp:txXfrm>
    </dsp:sp>
    <dsp:sp modelId="{DBA7665C-A42A-4FCB-9957-78E6FD79415F}">
      <dsp:nvSpPr>
        <dsp:cNvPr id="0" name=""/>
        <dsp:cNvSpPr/>
      </dsp:nvSpPr>
      <dsp:spPr>
        <a:xfrm>
          <a:off x="2258469" y="1255080"/>
          <a:ext cx="4089647" cy="4054680"/>
        </a:xfrm>
        <a:prstGeom prst="ellipse">
          <a:avLst/>
        </a:prstGeom>
        <a:solidFill>
          <a:srgbClr val="0F9ED5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MMF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(377)</a:t>
          </a:r>
        </a:p>
      </dsp:txBody>
      <dsp:txXfrm>
        <a:off x="3191056" y="3665771"/>
        <a:ext cx="2224474" cy="909751"/>
      </dsp:txXfrm>
    </dsp:sp>
    <dsp:sp modelId="{E025059C-F0F1-4122-BD33-7CE85A4A6FF1}">
      <dsp:nvSpPr>
        <dsp:cNvPr id="0" name=""/>
        <dsp:cNvSpPr/>
      </dsp:nvSpPr>
      <dsp:spPr>
        <a:xfrm>
          <a:off x="428192" y="833586"/>
          <a:ext cx="3597366" cy="3607002"/>
        </a:xfrm>
        <a:prstGeom prst="ellipse">
          <a:avLst/>
        </a:prstGeom>
        <a:solidFill>
          <a:srgbClr val="A02B93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RTX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(257)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907537" y="1656111"/>
        <a:ext cx="978354" cy="1961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0D852-B504-40CE-976C-26DA347F422C}">
      <dsp:nvSpPr>
        <dsp:cNvPr id="0" name=""/>
        <dsp:cNvSpPr/>
      </dsp:nvSpPr>
      <dsp:spPr>
        <a:xfrm>
          <a:off x="3645202" y="1408310"/>
          <a:ext cx="2420716" cy="2253133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4197213" y="1816316"/>
        <a:ext cx="1316695" cy="505536"/>
      </dsp:txXfrm>
    </dsp:sp>
    <dsp:sp modelId="{9CF5776A-F35C-4A75-9914-5C35E6ECCCA2}">
      <dsp:nvSpPr>
        <dsp:cNvPr id="0" name=""/>
        <dsp:cNvSpPr/>
      </dsp:nvSpPr>
      <dsp:spPr>
        <a:xfrm>
          <a:off x="5406826" y="2749670"/>
          <a:ext cx="2308113" cy="2323978"/>
        </a:xfrm>
        <a:prstGeom prst="ellipse">
          <a:avLst/>
        </a:prstGeom>
        <a:solidFill>
          <a:srgbClr val="196B24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TCZ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(122)</a:t>
          </a:r>
        </a:p>
      </dsp:txBody>
      <dsp:txXfrm>
        <a:off x="6779662" y="3279621"/>
        <a:ext cx="627723" cy="1264078"/>
      </dsp:txXfrm>
    </dsp:sp>
    <dsp:sp modelId="{DBA7665C-A42A-4FCB-9957-78E6FD79415F}">
      <dsp:nvSpPr>
        <dsp:cNvPr id="0" name=""/>
        <dsp:cNvSpPr/>
      </dsp:nvSpPr>
      <dsp:spPr>
        <a:xfrm>
          <a:off x="3114672" y="3123702"/>
          <a:ext cx="2931433" cy="2866563"/>
        </a:xfrm>
        <a:prstGeom prst="ellipse">
          <a:avLst/>
        </a:prstGeom>
        <a:solidFill>
          <a:srgbClr val="E8E8E8">
            <a:lumMod val="75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MTX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(186)</a:t>
          </a:r>
        </a:p>
      </dsp:txBody>
      <dsp:txXfrm>
        <a:off x="3783143" y="4828005"/>
        <a:ext cx="1594490" cy="643172"/>
      </dsp:txXfrm>
    </dsp:sp>
    <dsp:sp modelId="{E025059C-F0F1-4122-BD33-7CE85A4A6FF1}">
      <dsp:nvSpPr>
        <dsp:cNvPr id="0" name=""/>
        <dsp:cNvSpPr/>
      </dsp:nvSpPr>
      <dsp:spPr>
        <a:xfrm>
          <a:off x="759073" y="2348209"/>
          <a:ext cx="3692906" cy="3846203"/>
        </a:xfrm>
        <a:prstGeom prst="ellipse">
          <a:avLst/>
        </a:prstGeom>
        <a:solidFill>
          <a:srgbClr val="A02B93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RTX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(257)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1251147" y="3225281"/>
        <a:ext cx="1004338" cy="2092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0D852-B504-40CE-976C-26DA347F422C}">
      <dsp:nvSpPr>
        <dsp:cNvPr id="0" name=""/>
        <dsp:cNvSpPr/>
      </dsp:nvSpPr>
      <dsp:spPr>
        <a:xfrm>
          <a:off x="3818573" y="726541"/>
          <a:ext cx="2522873" cy="2501832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180A18-CD9B-4586-A7C2-BDB85207E8C5}">
      <dsp:nvSpPr>
        <dsp:cNvPr id="0" name=""/>
        <dsp:cNvSpPr/>
      </dsp:nvSpPr>
      <dsp:spPr>
        <a:xfrm>
          <a:off x="4204473" y="946639"/>
          <a:ext cx="2419022" cy="140017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4204473" y="946639"/>
        <a:ext cx="2419022" cy="1400173"/>
      </dsp:txXfrm>
    </dsp:sp>
    <dsp:sp modelId="{9CF5776A-F35C-4A75-9914-5C35E6ECCCA2}">
      <dsp:nvSpPr>
        <dsp:cNvPr id="0" name=""/>
        <dsp:cNvSpPr/>
      </dsp:nvSpPr>
      <dsp:spPr>
        <a:xfrm>
          <a:off x="4963312" y="2376546"/>
          <a:ext cx="2085364" cy="2085364"/>
        </a:xfrm>
        <a:prstGeom prst="ellipse">
          <a:avLst/>
        </a:prstGeom>
        <a:solidFill>
          <a:srgbClr val="E8E8E8">
            <a:lumMod val="9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FE2A78-6981-4594-9FDB-B4F8912EFD61}">
      <dsp:nvSpPr>
        <dsp:cNvPr id="0" name=""/>
        <dsp:cNvSpPr/>
      </dsp:nvSpPr>
      <dsp:spPr>
        <a:xfrm>
          <a:off x="5287209" y="2904782"/>
          <a:ext cx="2168778" cy="15193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MTX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(186)</a:t>
          </a:r>
        </a:p>
      </dsp:txBody>
      <dsp:txXfrm>
        <a:off x="5287209" y="2904782"/>
        <a:ext cx="2168778" cy="1519336"/>
      </dsp:txXfrm>
    </dsp:sp>
    <dsp:sp modelId="{9401E1B5-04DF-4B5C-9F75-E6A0628D6AB6}">
      <dsp:nvSpPr>
        <dsp:cNvPr id="0" name=""/>
        <dsp:cNvSpPr/>
      </dsp:nvSpPr>
      <dsp:spPr>
        <a:xfrm>
          <a:off x="741378" y="989598"/>
          <a:ext cx="3988738" cy="4138092"/>
        </a:xfrm>
        <a:prstGeom prst="ellipse">
          <a:avLst/>
        </a:prstGeom>
        <a:solidFill>
          <a:srgbClr val="0F9ED5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EB85CC-1332-4E28-A3D4-6CC387DCB66A}">
      <dsp:nvSpPr>
        <dsp:cNvPr id="0" name=""/>
        <dsp:cNvSpPr/>
      </dsp:nvSpPr>
      <dsp:spPr>
        <a:xfrm>
          <a:off x="4977299" y="4698582"/>
          <a:ext cx="2168778" cy="15193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AZA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(98)</a:t>
          </a:r>
        </a:p>
      </dsp:txBody>
      <dsp:txXfrm>
        <a:off x="4977299" y="4698582"/>
        <a:ext cx="2168778" cy="1519336"/>
      </dsp:txXfrm>
    </dsp:sp>
    <dsp:sp modelId="{493CB6C5-E358-499D-A242-5AB600C1C2AD}">
      <dsp:nvSpPr>
        <dsp:cNvPr id="0" name=""/>
        <dsp:cNvSpPr/>
      </dsp:nvSpPr>
      <dsp:spPr>
        <a:xfrm>
          <a:off x="2342520" y="2548460"/>
          <a:ext cx="3564867" cy="3515048"/>
        </a:xfrm>
        <a:prstGeom prst="ellipse">
          <a:avLst/>
        </a:prstGeom>
        <a:solidFill>
          <a:srgbClr val="A02B93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CD8F65F-42A6-47C5-8855-B6428B8B2F71}">
      <dsp:nvSpPr>
        <dsp:cNvPr id="0" name=""/>
        <dsp:cNvSpPr/>
      </dsp:nvSpPr>
      <dsp:spPr>
        <a:xfrm>
          <a:off x="813435" y="2261316"/>
          <a:ext cx="2168778" cy="15193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MMF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(377)</a:t>
          </a:r>
        </a:p>
      </dsp:txBody>
      <dsp:txXfrm>
        <a:off x="813435" y="2261316"/>
        <a:ext cx="2168778" cy="1519336"/>
      </dsp:txXfrm>
    </dsp:sp>
    <dsp:sp modelId="{8B445657-BA2E-42C8-BFF2-643DBF3C68E1}">
      <dsp:nvSpPr>
        <dsp:cNvPr id="0" name=""/>
        <dsp:cNvSpPr/>
      </dsp:nvSpPr>
      <dsp:spPr>
        <a:xfrm>
          <a:off x="5353734" y="4510572"/>
          <a:ext cx="1865775" cy="1695547"/>
        </a:xfrm>
        <a:prstGeom prst="ellipse">
          <a:avLst/>
        </a:prstGeom>
        <a:solidFill>
          <a:srgbClr val="4EA72E">
            <a:lumMod val="20000"/>
            <a:lumOff val="8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B58C20-E24B-4984-945B-48D10A0F4F61}">
      <dsp:nvSpPr>
        <dsp:cNvPr id="0" name=""/>
        <dsp:cNvSpPr/>
      </dsp:nvSpPr>
      <dsp:spPr>
        <a:xfrm>
          <a:off x="3270952" y="4698582"/>
          <a:ext cx="2168778" cy="15193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RTX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(257)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3270952" y="4698582"/>
        <a:ext cx="2168778" cy="15193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0D852-B504-40CE-976C-26DA347F422C}">
      <dsp:nvSpPr>
        <dsp:cNvPr id="0" name=""/>
        <dsp:cNvSpPr/>
      </dsp:nvSpPr>
      <dsp:spPr>
        <a:xfrm>
          <a:off x="3418232" y="629379"/>
          <a:ext cx="2258374" cy="2239539"/>
        </a:xfrm>
        <a:prstGeom prst="ellipse">
          <a:avLst/>
        </a:prstGeom>
        <a:solidFill>
          <a:srgbClr val="E97132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180A18-CD9B-4586-A7C2-BDB85207E8C5}">
      <dsp:nvSpPr>
        <dsp:cNvPr id="0" name=""/>
        <dsp:cNvSpPr/>
      </dsp:nvSpPr>
      <dsp:spPr>
        <a:xfrm>
          <a:off x="3763674" y="819364"/>
          <a:ext cx="2165411" cy="12533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NTD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(139)</a:t>
          </a:r>
        </a:p>
      </dsp:txBody>
      <dsp:txXfrm>
        <a:off x="3763674" y="819364"/>
        <a:ext cx="2165411" cy="1253378"/>
      </dsp:txXfrm>
    </dsp:sp>
    <dsp:sp modelId="{9CF5776A-F35C-4A75-9914-5C35E6ECCCA2}">
      <dsp:nvSpPr>
        <dsp:cNvPr id="0" name=""/>
        <dsp:cNvSpPr/>
      </dsp:nvSpPr>
      <dsp:spPr>
        <a:xfrm>
          <a:off x="4576549" y="2275522"/>
          <a:ext cx="2729258" cy="2708556"/>
        </a:xfrm>
        <a:prstGeom prst="ellipse">
          <a:avLst/>
        </a:prstGeom>
        <a:solidFill>
          <a:srgbClr val="E8E8E8">
            <a:lumMod val="9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FE2A78-6981-4594-9FDB-B4F8912EFD61}">
      <dsp:nvSpPr>
        <dsp:cNvPr id="0" name=""/>
        <dsp:cNvSpPr/>
      </dsp:nvSpPr>
      <dsp:spPr>
        <a:xfrm>
          <a:off x="4732895" y="2572215"/>
          <a:ext cx="1941403" cy="13600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MTX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(186)</a:t>
          </a:r>
        </a:p>
      </dsp:txBody>
      <dsp:txXfrm>
        <a:off x="4732895" y="2572215"/>
        <a:ext cx="1941403" cy="1360048"/>
      </dsp:txXfrm>
    </dsp:sp>
    <dsp:sp modelId="{9401E1B5-04DF-4B5C-9F75-E6A0628D6AB6}">
      <dsp:nvSpPr>
        <dsp:cNvPr id="0" name=""/>
        <dsp:cNvSpPr/>
      </dsp:nvSpPr>
      <dsp:spPr>
        <a:xfrm>
          <a:off x="776103" y="0"/>
          <a:ext cx="3570557" cy="3704253"/>
        </a:xfrm>
        <a:prstGeom prst="ellipse">
          <a:avLst/>
        </a:prstGeom>
        <a:solidFill>
          <a:srgbClr val="0F9ED5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EB85CC-1332-4E28-A3D4-6CC387DCB66A}">
      <dsp:nvSpPr>
        <dsp:cNvPr id="0" name=""/>
        <dsp:cNvSpPr/>
      </dsp:nvSpPr>
      <dsp:spPr>
        <a:xfrm>
          <a:off x="872811" y="3789570"/>
          <a:ext cx="1941403" cy="13600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AZA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(98)</a:t>
          </a:r>
        </a:p>
      </dsp:txBody>
      <dsp:txXfrm>
        <a:off x="872811" y="3789570"/>
        <a:ext cx="1941403" cy="1360048"/>
      </dsp:txXfrm>
    </dsp:sp>
    <dsp:sp modelId="{493CB6C5-E358-499D-A242-5AB600C1C2AD}">
      <dsp:nvSpPr>
        <dsp:cNvPr id="0" name=""/>
        <dsp:cNvSpPr/>
      </dsp:nvSpPr>
      <dsp:spPr>
        <a:xfrm>
          <a:off x="2096930" y="2253249"/>
          <a:ext cx="3191125" cy="3146529"/>
        </a:xfrm>
        <a:prstGeom prst="ellipse">
          <a:avLst/>
        </a:prstGeom>
        <a:solidFill>
          <a:srgbClr val="4EA72E">
            <a:lumMod val="75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CD8F65F-42A6-47C5-8855-B6428B8B2F71}">
      <dsp:nvSpPr>
        <dsp:cNvPr id="0" name=""/>
        <dsp:cNvSpPr/>
      </dsp:nvSpPr>
      <dsp:spPr>
        <a:xfrm>
          <a:off x="728154" y="1996210"/>
          <a:ext cx="1941403" cy="13600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MMF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(377)</a:t>
          </a:r>
        </a:p>
      </dsp:txBody>
      <dsp:txXfrm>
        <a:off x="728154" y="1996210"/>
        <a:ext cx="1941403" cy="1360048"/>
      </dsp:txXfrm>
    </dsp:sp>
    <dsp:sp modelId="{8B445657-BA2E-42C8-BFF2-643DBF3C68E1}">
      <dsp:nvSpPr>
        <dsp:cNvPr id="0" name=""/>
        <dsp:cNvSpPr/>
      </dsp:nvSpPr>
      <dsp:spPr>
        <a:xfrm>
          <a:off x="922241" y="3742448"/>
          <a:ext cx="1670166" cy="1517785"/>
        </a:xfrm>
        <a:prstGeom prst="ellipse">
          <a:avLst/>
        </a:prstGeom>
        <a:solidFill>
          <a:srgbClr val="4EA72E">
            <a:lumMod val="20000"/>
            <a:lumOff val="80000"/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B58C20-E24B-4984-945B-48D10A0F4F61}">
      <dsp:nvSpPr>
        <dsp:cNvPr id="0" name=""/>
        <dsp:cNvSpPr/>
      </dsp:nvSpPr>
      <dsp:spPr>
        <a:xfrm>
          <a:off x="2928024" y="4149923"/>
          <a:ext cx="1941403" cy="13600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TCZ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  (122)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2928024" y="4149923"/>
        <a:ext cx="1941403" cy="1360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87676-4BD4-7C44-BE87-9DC14F3ABE25}" type="datetimeFigureOut">
              <a:rPr lang="en-IT" smtClean="0"/>
              <a:t>05/12/2026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CD8A6-8981-764B-A609-DC5091CC4B0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843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CD8A6-8981-764B-A609-DC5091CC4B01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47738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0B72F-AC79-D021-27B1-2FEDA136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C1DA0-EB8E-D9D1-138F-D7ECB400B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C7698-8CF0-C49A-178B-65F8803C6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5A40E-0A1E-0ADC-50A7-A5CEF0235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60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40CBF-A6E8-1C5E-FF81-E88D2942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81BD5-6C41-3A29-BCE2-5AD532A63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0400E-6A6E-7E8C-B116-95F3A297E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849CF-95BE-B2C5-ED4D-0AC5DCB38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57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8986A-9DEE-B170-448B-D2470717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F9C48-4796-E6F9-B88B-EBA4E00C6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539F2-1765-913F-FF74-FCE45AB54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6AC8C-BA07-8269-0E95-94A2C47CA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267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E1D474-51DD-0D4D-9CC1-0854ABC5AD9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EB5DE9-4875-6A49-8158-AA69E5A54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3700" y="854075"/>
            <a:ext cx="6070600" cy="34163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9E45D4E-3CC7-F140-88C9-3BAAAB079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43011" name="Espace réservé du numéro de diapositive 3">
            <a:extLst>
              <a:ext uri="{FF2B5EF4-FFF2-40B4-BE49-F238E27FC236}">
                <a16:creationId xmlns:a16="http://schemas.microsoft.com/office/drawing/2014/main" id="{D68B6AC2-8BB5-4D45-875F-2FE87B94A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8B7408A-F0B0-9B4A-A722-7E236CE0FA01}" type="slidenum">
              <a:rPr lang="fr-FR" altLang="fr-FR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4359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CDDD0-9A43-2543-0C59-BF5262B8A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7C510-0CCF-D85C-0211-FD5D7D596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01BE23-28A8-CF15-A862-2132D8F83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B3090-4815-F694-02E4-DFADB721E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8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B3A4C-4AE7-04D1-4E48-F24A7C123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1DCD2-5263-E165-3DD2-3388FFFA1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31547-7F98-A62D-0F43-1436DD5C3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55872-AF87-32E7-8590-CFF008AC2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01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CB899-C286-F6EB-ED7F-884E6CD3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872D2-F39E-FBBD-0E9E-9F1325F2F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7D7A6-3385-A72F-BE24-B3E075DAA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83631-927F-FFD3-F671-A18E37D72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0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5C4C-9CB0-1035-8671-37B959117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969C0-9986-ED0A-C409-106F3FCDF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3FC4C-4588-E107-58C1-62F0D23CD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E144-AD56-BA8A-E2AA-05707E9E0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44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F8998-7730-28BC-5252-374C9881D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B04C5-CF01-2AEC-B5BF-36487DC59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3EC7CC-B5E0-F03B-51EF-0E064C847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C0980-82F2-24A2-A9B9-464B57F5A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8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37CA-D3B4-9AFD-D9C0-1A3B686A2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2F0E7-52B1-7DC8-95E4-5F88A2D99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E3909-9842-98B2-FC01-1E39BD4A2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0AD25-DCD9-C7BA-C75A-18ACCC684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335B-8EA3-76D0-65A5-8BC36238C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9CC3D-1611-1924-7815-D9304646F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46E58-EE07-34B3-841C-92914EBC5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90FEF-86B6-5A9E-5917-F1FF9F65D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8A88-9C14-CA49-8D93-C07449E723E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05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C662AB-76C5-D35C-75CE-36EAD2D678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94C0F3-F5F4-35B4-0820-95666A9DB4D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7C5D06-A175-21B7-18E1-2E6157A8A8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3E542F-BEBD-1B4F-9E36-8B90CDFB2E0E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76F215-CF01-2BC4-7E4B-6899BE9697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E83654-06A5-C548-A2B4-35CD39A486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1CA18-8114-EC4C-9AB9-B17094AFBDB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6003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A90ECA-7EBA-BCCF-89CD-049961FE32C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F44578-BCDF-7081-BFA4-29FB4370416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254EC6-C713-286D-0A00-416B5A559A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CD875B-1AB3-F642-8FEF-926F2EF79412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662BB5-3ACA-979D-E2AA-4284B44DF3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55836B-D11D-AC71-54D7-482CD407AC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95B24A-3157-3A40-B90D-96152F27C0D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2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63F6F94-2A40-F585-1129-717059C6EF4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900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8CAD16-0515-25D8-C078-EFFD507F3C3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DD096E-D5A2-5A39-F2C8-8398533564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A06FE3-633A-3C4A-99ED-5C3C3711A49F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E8CEB0-F1AE-D99B-EA8F-DBF0B9B5E7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7DA09-FC64-B432-EBA2-A238C26E2E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2184F8-E387-0648-84B2-F9DE701239A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991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3B703F5-2695-D742-BE7E-864726D3F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917" y="6483041"/>
            <a:ext cx="2743200" cy="2548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8BA77-E2E8-6540-9C4F-CD72717460A6}" type="datetime1">
              <a:rPr lang="de-DE" smtClean="0"/>
              <a:pPr/>
              <a:t>12.05.2026</a:t>
            </a:fld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915EF2-E553-954D-B71F-D9E47CDE8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067" y="6483041"/>
            <a:ext cx="2743200" cy="2548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389896-F367-714C-8F78-68AC34FA692E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FAEE070-4DB9-0349-8FA5-6C80144F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1162693"/>
            <a:ext cx="7315200" cy="10868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73DFE99-8B5E-5F4F-85A4-80B5175F8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2591549"/>
            <a:ext cx="7315200" cy="348727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r>
              <a:rPr lang="de-DE"/>
              <a:t>Mastertextformat bearbeiten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249E12A-54B1-FF43-BF62-6ACECA734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4571" y="6483041"/>
            <a:ext cx="4392769" cy="2548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077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5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FB2FF375-9F4D-5F4B-83D7-07A01567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8" y="1162693"/>
            <a:ext cx="10801349" cy="1086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CD521E2-4EEC-BA47-BAE7-2A261C4A4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917" y="6483041"/>
            <a:ext cx="2743200" cy="2548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8BA77-E2E8-6540-9C4F-CD72717460A6}" type="datetime1">
              <a:rPr lang="de-DE" smtClean="0"/>
              <a:pPr/>
              <a:t>12.05.2026</a:t>
            </a:fld>
            <a:endParaRPr lang="de-DE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2A22347-17B1-DF49-AADD-45BE708D4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067" y="6483041"/>
            <a:ext cx="2743200" cy="2548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389896-F367-714C-8F78-68AC34FA692E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61F2B84-AC76-5D44-80E6-BF57E0958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4571" y="6483041"/>
            <a:ext cx="4392769" cy="2548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F73DB3E-0D54-F74B-9272-8056FD8D2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4918" y="2591549"/>
            <a:ext cx="10801349" cy="3487279"/>
          </a:xfrm>
        </p:spPr>
        <p:txBody>
          <a:bodyPr numCol="2" spcCol="180000"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r>
              <a:rPr lang="de-DE"/>
              <a:t>Mastertextformat 2 </a:t>
            </a:r>
            <a:r>
              <a:rPr lang="de-DE" err="1"/>
              <a:t>columns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16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3F710-0E26-6F87-1224-C2D31F15310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865528-D685-8066-9A69-E5D40CAC5D6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470FBB-407E-D1CD-AB36-D5774907B3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8B759F-0133-2348-8E51-1DDDCD2D10F0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52CC60-89D0-B73C-B89F-73C3894BD4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D3AE7F-CA0C-FC55-4E5E-1A4805999A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179D3B-30F4-044D-AED1-B0009F16DCA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9277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62A206-4CC2-8111-A3BF-85C400A12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3E0C04-0E13-273F-2BDF-1441138FF2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C29FFF-6DC0-DAE2-F6E1-706B94CE1C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34540-3A5F-FC47-8CB8-7FE5F3E9D613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C0E474-F2D4-E77C-7BCF-ACAB371C554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95334E-D224-9B5F-A190-81B9BCCD7F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B094BD-F919-C447-8C38-98A311E07CB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984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D95B2-8EA0-BE61-E035-4D04649940E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24754D-2A1B-8DB2-1F51-5072591DA1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358108-C00F-79CD-685A-0AE2395C843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5816E7-A219-B0F8-559F-1593743C16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CEAC9D-4A87-5141-9CC7-0C8FDDED084F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BFF1D9-A89B-B0C1-7FA9-EB38CEE10A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13F484-26CB-4158-84AC-E3E0673375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70C96E-3097-1E48-AAD4-A405EA955E7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67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D3D307-B8F3-56CD-280D-9E58A81488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53BC6B-936C-F29F-848F-E1F64A4008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4F2120-19A4-7C46-064F-FF8C7406A1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42DFEC-1BC8-F9AC-FEEF-B9ABE761EFF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70ABE0-F7E6-3E37-63ED-59CF8532D94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B7D5F8-1D03-B68A-65D4-02E5E52339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F9ECF8-C7B9-9B4E-A4BC-60449B3C4C89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F460E9-2731-6048-38A0-EFB91085CD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775094-12E2-4D1E-B5CF-49DEF39216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3722A4-D007-B54A-903E-0B0998E5963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13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64136B-F929-F18E-92C4-B2FFA7F518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272A84-E329-7480-1B85-E472F2FBFA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6CCB4E-2727-A548-9EF8-0096EE7C7DB3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4E4049-DA46-F374-519F-C9DCB6CD87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672879-3CFB-8A66-BE21-55DA26CEA0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B34E3E-81D4-8B4A-A175-CAA87D743D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1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60AD429-50D1-6127-A657-8AE3438308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41BD70-3CA3-ED4D-AC8E-13F41DB840D7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BC7775-314E-FF30-20B3-116982DFB7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353211-F16C-606D-6232-AA8A54E8DC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225449-3724-4F4C-99CA-9B84D64FC59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964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B2769-1295-70F1-9C48-604C1031AD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F2DC24-2A5D-C126-36FD-0898BCD19D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C8D72D-F0D1-21FC-45A5-0093CA75012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0CDE1D-638F-E609-60D1-E62A4CDD6F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5F7801-3F03-6E47-BB9A-31118639FB21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ECC478-7FD7-5A90-211C-91A1B05E99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5DDF13-4E9C-F85B-1544-C43A808262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7E9CC-9ECF-3748-BD88-F40BECCF6BF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58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DC70C-EF78-867E-D4AB-4698BE357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856843D-C684-7BA8-A9DF-04B46815EB2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E2E8A2-0E25-234A-374E-274D7D55D0C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8E0E6D-9A8E-B93A-266D-51A89D90DA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7117C2-123F-BE45-95E9-368FB5FA57F8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9B2DFF-9248-C38A-39B2-E82C9D6817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65E3FD-8B53-CBFF-C834-3A0E5048F3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193660-9863-9C40-8FBB-2E98B30EBB3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64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C39BEE0-2843-9663-CC0A-023BF378BD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6D19C5-CDBD-7D94-0A07-B773D61CB1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88ADBC-1537-5670-463C-31477D6C2D3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DBE3397-AB1E-4C42-B363-3B4B634FD25B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93340C-D12C-7670-BB4C-949D4A20F3B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6926F2-D0D3-BFC4-7EF7-FC1B921D05F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C8FD8E42-2260-8F46-A751-543AC5A28932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7FFE55A4_B2CE765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>
            <a:extLst>
              <a:ext uri="{FF2B5EF4-FFF2-40B4-BE49-F238E27FC236}">
                <a16:creationId xmlns:a16="http://schemas.microsoft.com/office/drawing/2014/main" id="{C1FD5936-B278-8418-A2E7-8468DF0E1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E6291EED-496E-D9B7-6454-82BBBD13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" r="126" b="-1"/>
          <a:stretch>
            <a:fillRect/>
          </a:stretch>
        </p:blipFill>
        <p:spPr>
          <a:xfrm>
            <a:off x="0" y="9"/>
            <a:ext cx="12188952" cy="50449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1">
            <a:extLst>
              <a:ext uri="{FF2B5EF4-FFF2-40B4-BE49-F238E27FC236}">
                <a16:creationId xmlns:a16="http://schemas.microsoft.com/office/drawing/2014/main" id="{F3E080B5-FE0E-F7EC-2C00-9A9B7E00A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flipH="1">
            <a:off x="5125019" y="0"/>
            <a:ext cx="7066976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70C2689-5710-6A87-377E-374F0F1B54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3043" y="5044964"/>
            <a:ext cx="12299676" cy="755335"/>
          </a:xfrm>
        </p:spPr>
        <p:txBody>
          <a:bodyPr>
            <a:noAutofit/>
          </a:bodyPr>
          <a:lstStyle/>
          <a:p>
            <a:r>
              <a:rPr lang="en-IT" sz="3200" dirty="0">
                <a:solidFill>
                  <a:srgbClr val="0070C0"/>
                </a:solidFill>
              </a:rPr>
              <a:t>Diagnosis and Therapy of Pulmonary Complications of Systemic Sclerosis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AA8A0A4F-C34B-2436-2B45-54D4167885A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043" y="5800299"/>
            <a:ext cx="12299676" cy="1114095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rgbClr val="0070C0"/>
                </a:solidFill>
              </a:rPr>
              <a:t>Corrado Campochiaro, MD</a:t>
            </a:r>
          </a:p>
          <a:p>
            <a:br>
              <a:rPr lang="de-DE" sz="1600" dirty="0">
                <a:solidFill>
                  <a:srgbClr val="0070C0"/>
                </a:solidFill>
              </a:rPr>
            </a:br>
            <a:r>
              <a:rPr lang="de-DE" sz="1600" dirty="0">
                <a:solidFill>
                  <a:srgbClr val="0070C0"/>
                </a:solidFill>
              </a:rPr>
              <a:t>Unit </a:t>
            </a:r>
            <a:r>
              <a:rPr lang="de-DE" sz="1600" dirty="0" err="1">
                <a:solidFill>
                  <a:srgbClr val="0070C0"/>
                </a:solidFill>
              </a:rPr>
              <a:t>of</a:t>
            </a:r>
            <a:r>
              <a:rPr lang="de-DE" sz="1600" dirty="0">
                <a:solidFill>
                  <a:srgbClr val="0070C0"/>
                </a:solidFill>
              </a:rPr>
              <a:t> </a:t>
            </a:r>
            <a:r>
              <a:rPr lang="de-DE" sz="1600" dirty="0" err="1">
                <a:solidFill>
                  <a:srgbClr val="0070C0"/>
                </a:solidFill>
              </a:rPr>
              <a:t>Immunology</a:t>
            </a:r>
            <a:r>
              <a:rPr lang="de-DE" sz="1600" dirty="0">
                <a:solidFill>
                  <a:srgbClr val="0070C0"/>
                </a:solidFill>
              </a:rPr>
              <a:t>, </a:t>
            </a:r>
            <a:r>
              <a:rPr lang="de-DE" sz="1600" dirty="0" err="1">
                <a:solidFill>
                  <a:srgbClr val="0070C0"/>
                </a:solidFill>
              </a:rPr>
              <a:t>Rheumatology</a:t>
            </a:r>
            <a:r>
              <a:rPr lang="de-DE" sz="1600" dirty="0">
                <a:solidFill>
                  <a:srgbClr val="0070C0"/>
                </a:solidFill>
              </a:rPr>
              <a:t>, </a:t>
            </a:r>
            <a:r>
              <a:rPr lang="de-DE" sz="1600" dirty="0" err="1">
                <a:solidFill>
                  <a:srgbClr val="0070C0"/>
                </a:solidFill>
              </a:rPr>
              <a:t>Allergy</a:t>
            </a:r>
            <a:r>
              <a:rPr lang="de-DE" sz="1600" dirty="0">
                <a:solidFill>
                  <a:srgbClr val="0070C0"/>
                </a:solidFill>
              </a:rPr>
              <a:t> and Rare </a:t>
            </a:r>
            <a:r>
              <a:rPr lang="de-DE" sz="1600" dirty="0" err="1">
                <a:solidFill>
                  <a:srgbClr val="0070C0"/>
                </a:solidFill>
              </a:rPr>
              <a:t>Diseases</a:t>
            </a:r>
            <a:br>
              <a:rPr lang="de-DE" sz="1600" dirty="0">
                <a:solidFill>
                  <a:srgbClr val="0070C0"/>
                </a:solidFill>
              </a:rPr>
            </a:br>
            <a:r>
              <a:rPr lang="de-DE" sz="1600" dirty="0">
                <a:solidFill>
                  <a:srgbClr val="0070C0"/>
                </a:solidFill>
              </a:rPr>
              <a:t>IRCCS San Raffaele Hospital Vita-Salute San Raffaele University</a:t>
            </a:r>
            <a:endParaRPr lang="en-IT" sz="1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0A0FD-9A1B-C96C-5214-D22FA436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926C52-B5C9-6CB2-055D-639B14CEF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21" y="2571027"/>
            <a:ext cx="10899459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sz="2400" dirty="0"/>
              <a:t>Prevent disease progression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 symptoms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 QoL 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 survival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01AE0560-74D2-E4D5-D7D8-8C4A4B4A8812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Why do we treat </a:t>
            </a:r>
            <a:r>
              <a:rPr lang="en-GB" sz="2667" b="1" dirty="0" err="1">
                <a:solidFill>
                  <a:srgbClr val="0057B8"/>
                </a:solidFill>
              </a:rPr>
              <a:t>SSc</a:t>
            </a:r>
            <a:r>
              <a:rPr lang="en-GB" sz="2667" b="1" dirty="0">
                <a:solidFill>
                  <a:srgbClr val="0057B8"/>
                </a:solidFill>
              </a:rPr>
              <a:t>-ILD patients? What are our aims?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2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71556-A3F3-0D49-308B-2D5E66D0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1941D3DB-6B50-BF94-04AD-33915107115E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Who to treat 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pic>
        <p:nvPicPr>
          <p:cNvPr id="6" name="Picture 5" descr="A diagram of a disease&#10;&#10;AI-generated content may be incorrect.">
            <a:extLst>
              <a:ext uri="{FF2B5EF4-FFF2-40B4-BE49-F238E27FC236}">
                <a16:creationId xmlns:a16="http://schemas.microsoft.com/office/drawing/2014/main" id="{E6D72C9A-2108-D0B3-60D5-ED4DFCA59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45" y="1651108"/>
            <a:ext cx="8897256" cy="45394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174553-15FE-32C2-F184-7A78E706FFDC}"/>
              </a:ext>
            </a:extLst>
          </p:cNvPr>
          <p:cNvSpPr/>
          <p:nvPr/>
        </p:nvSpPr>
        <p:spPr>
          <a:xfrm>
            <a:off x="6981373" y="5907313"/>
            <a:ext cx="362857" cy="449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1A0D24-53A3-1759-E90C-5ED4F8309DD6}"/>
              </a:ext>
            </a:extLst>
          </p:cNvPr>
          <p:cNvSpPr/>
          <p:nvPr/>
        </p:nvSpPr>
        <p:spPr>
          <a:xfrm>
            <a:off x="8222345" y="5871209"/>
            <a:ext cx="1937657" cy="48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1FC4A-A7A7-ED73-AA65-F72D0EDE2838}"/>
              </a:ext>
            </a:extLst>
          </p:cNvPr>
          <p:cNvSpPr/>
          <p:nvPr/>
        </p:nvSpPr>
        <p:spPr>
          <a:xfrm>
            <a:off x="4383321" y="6063433"/>
            <a:ext cx="1465943" cy="48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1BF29-6023-871F-275E-32B3F292641F}"/>
              </a:ext>
            </a:extLst>
          </p:cNvPr>
          <p:cNvSpPr/>
          <p:nvPr/>
        </p:nvSpPr>
        <p:spPr>
          <a:xfrm>
            <a:off x="510117" y="3435661"/>
            <a:ext cx="1768627" cy="1470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DFD62-4BD6-9F86-6C18-247801C423AB}"/>
              </a:ext>
            </a:extLst>
          </p:cNvPr>
          <p:cNvSpPr/>
          <p:nvPr/>
        </p:nvSpPr>
        <p:spPr>
          <a:xfrm>
            <a:off x="10028316" y="1484374"/>
            <a:ext cx="1768627" cy="371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0F2FF-AF8E-9418-C178-7C91894D3B14}"/>
              </a:ext>
            </a:extLst>
          </p:cNvPr>
          <p:cNvSpPr txBox="1"/>
          <p:nvPr/>
        </p:nvSpPr>
        <p:spPr>
          <a:xfrm>
            <a:off x="1092338" y="6510063"/>
            <a:ext cx="11778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Khanna D, </a:t>
            </a:r>
            <a:r>
              <a:rPr lang="en-GB" sz="1400" dirty="0" err="1"/>
              <a:t>Lescoat</a:t>
            </a:r>
            <a:r>
              <a:rPr lang="en-GB" sz="1400" dirty="0"/>
              <a:t> A et al. SYSTEMIC SCLEROSIS-ASSOCIATED INTERSTITIAL LUNG DISEASE. Arthritis </a:t>
            </a:r>
            <a:r>
              <a:rPr lang="en-GB" sz="1400" dirty="0" err="1"/>
              <a:t>Rheumatol</a:t>
            </a:r>
            <a:r>
              <a:rPr lang="en-GB" sz="1400" dirty="0"/>
              <a:t>. 2021 Nov 10;74(1):13–27.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66220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0779E-7AD9-D7B5-8FF0-8E9D06B0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1A05D11-A74A-995C-52C3-341849C6CE31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Approach to Treatment</a:t>
            </a:r>
            <a:br>
              <a:rPr lang="en-GB" sz="2667" b="1" dirty="0">
                <a:solidFill>
                  <a:srgbClr val="0057B8"/>
                </a:solidFill>
              </a:rPr>
            </a:br>
            <a:endParaRPr lang="de-DE" sz="2667" b="1" dirty="0">
              <a:solidFill>
                <a:srgbClr val="0057B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AD9D8-D7EB-AFFC-A58C-5E79F20BA780}"/>
              </a:ext>
            </a:extLst>
          </p:cNvPr>
          <p:cNvSpPr txBox="1"/>
          <p:nvPr/>
        </p:nvSpPr>
        <p:spPr>
          <a:xfrm>
            <a:off x="624112" y="1705680"/>
            <a:ext cx="11072168" cy="435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n-GB" sz="213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 discussions between pulmonologists and rheumatologists</a:t>
            </a:r>
          </a:p>
          <a:p>
            <a:pPr marL="457189" indent="-457189">
              <a:buFont typeface="+mj-lt"/>
              <a:buAutoNum type="arabicPeriod"/>
            </a:pPr>
            <a:endParaRPr lang="en-GB" sz="2133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en-GB" sz="213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Reimbursement, availability and patient preferences need to be considered </a:t>
            </a:r>
          </a:p>
          <a:p>
            <a:pPr marL="457189" indent="-457189">
              <a:buFont typeface="+mj-lt"/>
              <a:buAutoNum type="arabicPeriod"/>
            </a:pPr>
            <a:endParaRPr lang="en-GB" sz="2133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en-GB" sz="213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head-to-head clinical trials are present</a:t>
            </a:r>
          </a:p>
          <a:p>
            <a:pPr marL="457189" indent="-457189">
              <a:buFont typeface="+mj-lt"/>
              <a:buAutoNum type="arabicPeriod"/>
            </a:pPr>
            <a:endParaRPr lang="en-GB" sz="2133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en-GB" sz="213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criteria of the trials may be applied to choose the right therapeutic agent for the individual patient </a:t>
            </a:r>
          </a:p>
          <a:p>
            <a:pPr marL="457189" indent="-457189">
              <a:buFont typeface="+mj-lt"/>
              <a:buAutoNum type="arabicPeriod"/>
            </a:pPr>
            <a:endParaRPr lang="en-GB" sz="2133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en-GB" sz="213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of therapy should consider extrapulmonary organ manifestations</a:t>
            </a:r>
          </a:p>
          <a:p>
            <a:pPr marL="457189" indent="-457189">
              <a:buFont typeface="+mj-lt"/>
              <a:buAutoNum type="arabicPeriod"/>
            </a:pPr>
            <a:endParaRPr lang="en-GB" sz="2133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en-GB" sz="213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and/or aggressive treatment for patients at risk of progressive or at risk of developing severe ILD</a:t>
            </a:r>
          </a:p>
        </p:txBody>
      </p:sp>
    </p:spTree>
    <p:extLst>
      <p:ext uri="{BB962C8B-B14F-4D97-AF65-F5344CB8AC3E}">
        <p14:creationId xmlns:p14="http://schemas.microsoft.com/office/powerpoint/2010/main" val="11396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E141C-6360-6868-4A28-C8A0BD316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460B9C6A-7009-0066-4A43-D6824C570817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How To Treat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pic>
        <p:nvPicPr>
          <p:cNvPr id="5" name="Picture 4" descr="A diagram of treatment of a disease&#10;&#10;AI-generated content may be incorrect.">
            <a:extLst>
              <a:ext uri="{FF2B5EF4-FFF2-40B4-BE49-F238E27FC236}">
                <a16:creationId xmlns:a16="http://schemas.microsoft.com/office/drawing/2014/main" id="{F97DF74E-0543-9627-42D7-EB5C4FD8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56" y="1846627"/>
            <a:ext cx="11253321" cy="3436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10064-BFFA-FBEA-7C58-494E2E0511F2}"/>
              </a:ext>
            </a:extLst>
          </p:cNvPr>
          <p:cNvSpPr txBox="1"/>
          <p:nvPr/>
        </p:nvSpPr>
        <p:spPr>
          <a:xfrm>
            <a:off x="503594" y="6097709"/>
            <a:ext cx="10917553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67" i="1" dirty="0">
                <a:solidFill>
                  <a:srgbClr val="005595"/>
                </a:solidFill>
                <a:latin typeface="Times"/>
              </a:rPr>
              <a:t>Antoniou KM, Distler O, Gheorghiu A-M, et al. ERS/EULAR clinical practice guidelines for connective tissue disease-associated interstitial lung disease. </a:t>
            </a:r>
            <a:r>
              <a:rPr lang="en-GB" sz="1467" i="1" dirty="0" err="1">
                <a:solidFill>
                  <a:srgbClr val="005595"/>
                </a:solidFill>
                <a:latin typeface="Times"/>
              </a:rPr>
              <a:t>Eur</a:t>
            </a:r>
            <a:r>
              <a:rPr lang="en-GB" sz="1467" i="1" dirty="0">
                <a:solidFill>
                  <a:srgbClr val="005595"/>
                </a:solidFill>
                <a:latin typeface="Times"/>
              </a:rPr>
              <a:t> Respir J 2026; 67:2402533</a:t>
            </a:r>
          </a:p>
          <a:p>
            <a:pPr>
              <a:buNone/>
            </a:pPr>
            <a:endParaRPr lang="en-GB" sz="1467" dirty="0">
              <a:solidFill>
                <a:srgbClr val="005595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0191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7637D-28D9-7F92-5CA2-1B244EE0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1AAD24C-7F05-5191-029A-84F9E04D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1" y="557033"/>
            <a:ext cx="9107770" cy="694419"/>
          </a:xfrm>
        </p:spPr>
        <p:txBody>
          <a:bodyPr>
            <a:noAutofit/>
          </a:bodyPr>
          <a:lstStyle/>
          <a:p>
            <a:pPr algn="ctr"/>
            <a:r>
              <a:rPr lang="en-CH" sz="2400" b="1">
                <a:solidFill>
                  <a:srgbClr val="0070C0"/>
                </a:solidFill>
              </a:rPr>
              <a:t>The efficacy of cyclophosphamide in SSc-ILD </a:t>
            </a:r>
            <a:r>
              <a:rPr lang="it-IT" sz="2400" b="1" dirty="0" err="1">
                <a:solidFill>
                  <a:srgbClr val="0070C0"/>
                </a:solidFill>
              </a:rPr>
              <a:t>was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en-CH" sz="2400" b="1">
                <a:solidFill>
                  <a:srgbClr val="0070C0"/>
                </a:solidFill>
              </a:rPr>
              <a:t>shown in </a:t>
            </a:r>
            <a:r>
              <a:rPr lang="en-CH" sz="2400" b="1" u="sng">
                <a:solidFill>
                  <a:srgbClr val="0070C0"/>
                </a:solidFill>
              </a:rPr>
              <a:t>2006</a:t>
            </a:r>
            <a:br>
              <a:rPr lang="it-IT" sz="2400" b="1" u="sng" dirty="0">
                <a:solidFill>
                  <a:srgbClr val="0070C0"/>
                </a:solidFill>
              </a:rPr>
            </a:br>
            <a:br>
              <a:rPr lang="it-IT" sz="2400" b="1" dirty="0">
                <a:solidFill>
                  <a:srgbClr val="0070C0"/>
                </a:solidFill>
              </a:rPr>
            </a:b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9" name="Picture 2" descr="1026fig2a">
            <a:extLst>
              <a:ext uri="{FF2B5EF4-FFF2-40B4-BE49-F238E27FC236}">
                <a16:creationId xmlns:a16="http://schemas.microsoft.com/office/drawing/2014/main" id="{1E8F5737-A1EF-F6FA-29AC-E5A7EF17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57" y="1643195"/>
            <a:ext cx="6548087" cy="401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EA7DDFD1-EDCB-2A43-CC05-2E211AA13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" y="6507733"/>
            <a:ext cx="6019800" cy="3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lnSpc>
                <a:spcPct val="80000"/>
              </a:lnSpc>
              <a:spcAft>
                <a:spcPct val="0"/>
              </a:spcAft>
              <a:buNone/>
              <a:defRPr/>
            </a:pPr>
            <a:r>
              <a:rPr lang="en-GB" sz="800" baseline="300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</a:t>
            </a:r>
            <a:r>
              <a:rPr lang="en-GB" sz="8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Tashkin et al NEJM 2006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None/>
              <a:defRPr/>
            </a:pPr>
            <a:r>
              <a:rPr lang="en-GB" sz="800" baseline="300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2</a:t>
            </a:r>
            <a:r>
              <a:rPr lang="en-GB" sz="8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Tashkin et al Am J Respir Crit Care Med 2007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ADF27-2814-311E-83CC-00B5D444BF30}"/>
              </a:ext>
            </a:extLst>
          </p:cNvPr>
          <p:cNvSpPr/>
          <p:nvPr/>
        </p:nvSpPr>
        <p:spPr>
          <a:xfrm>
            <a:off x="2651549" y="1643196"/>
            <a:ext cx="388620" cy="250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1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2A70FD67-0C04-87B3-2D05-DD6B36B1A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9" y="6053624"/>
            <a:ext cx="12089131" cy="29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BD1D3D"/>
              </a:buClr>
              <a:buNone/>
              <a:defRPr/>
            </a:pPr>
            <a:r>
              <a:rPr lang="en-GB" sz="1400" dirty="0">
                <a:solidFill>
                  <a:srgbClr val="394E5C"/>
                </a:solidFill>
                <a:latin typeface="Avenir" panose="02000503020000020003" pitchFamily="2" charset="0"/>
                <a:ea typeface="Roboto Medium" panose="02000000000000000000" pitchFamily="2" charset="0"/>
              </a:rPr>
              <a:t>24 month follow-up data suggest maximum treatment effect on FVC at 18 months then benefit diminishes but improved dyspnoea score remains </a:t>
            </a:r>
          </a:p>
        </p:txBody>
      </p:sp>
    </p:spTree>
    <p:extLst>
      <p:ext uri="{BB962C8B-B14F-4D97-AF65-F5344CB8AC3E}">
        <p14:creationId xmlns:p14="http://schemas.microsoft.com/office/powerpoint/2010/main" val="385121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ACECB-6506-A720-5E4F-132347166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C7A31E-1EE7-D6F6-FB23-E6793F081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5" y="1705679"/>
            <a:ext cx="10511635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dirty="0"/>
              <a:t>Improvement or stabilisation of %</a:t>
            </a:r>
            <a:r>
              <a:rPr lang="en-GB" dirty="0" err="1"/>
              <a:t>pFVC</a:t>
            </a:r>
            <a:r>
              <a:rPr lang="en-GB" dirty="0"/>
              <a:t> </a:t>
            </a:r>
          </a:p>
          <a:p>
            <a:pPr marL="457189" indent="-457189">
              <a:buAutoNum type="arabicParenR"/>
            </a:pPr>
            <a:r>
              <a:rPr lang="en-GB" dirty="0"/>
              <a:t>Improvement in the extent of ILD on imaging</a:t>
            </a:r>
          </a:p>
          <a:p>
            <a:pPr marL="457189" indent="-457189">
              <a:buAutoNum type="arabicParenR"/>
            </a:pPr>
            <a:r>
              <a:rPr lang="en-GB" dirty="0"/>
              <a:t>Improvement of breathlessness and cough </a:t>
            </a:r>
          </a:p>
          <a:p>
            <a:pPr marL="457189" indent="-457189">
              <a:buAutoNum type="arabicParenR"/>
            </a:pPr>
            <a:r>
              <a:rPr lang="en-GB" dirty="0"/>
              <a:t>Improvement in QoL </a:t>
            </a:r>
          </a:p>
          <a:p>
            <a:pPr marL="457189" indent="-457189">
              <a:buAutoNum type="arabicParenR"/>
            </a:pPr>
            <a:r>
              <a:rPr lang="en-GB" dirty="0"/>
              <a:t>Benefit on skin </a:t>
            </a:r>
          </a:p>
          <a:p>
            <a:pPr marL="457189" indent="-457189">
              <a:buAutoNum type="arabicParenR"/>
            </a:pPr>
            <a:r>
              <a:rPr lang="en-GB" dirty="0"/>
              <a:t>Concerns about side-effects and the limited treatment duration due to cumulative toxicity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B27F2035-E89A-AAEA-BD5F-BC622D8844DA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Cyclophosphamide</a:t>
            </a: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9ECF4-1E25-069C-2445-E4A839649AB3}"/>
              </a:ext>
            </a:extLst>
          </p:cNvPr>
          <p:cNvSpPr txBox="1"/>
          <p:nvPr/>
        </p:nvSpPr>
        <p:spPr>
          <a:xfrm>
            <a:off x="655318" y="6277252"/>
            <a:ext cx="1088136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/>
              <a:t>Conditional recommendation, low certainty of evidence</a:t>
            </a:r>
          </a:p>
        </p:txBody>
      </p:sp>
    </p:spTree>
    <p:extLst>
      <p:ext uri="{BB962C8B-B14F-4D97-AF65-F5344CB8AC3E}">
        <p14:creationId xmlns:p14="http://schemas.microsoft.com/office/powerpoint/2010/main" val="250793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49C38F5-F173-095A-4F22-6FE1F271A6AB}"/>
              </a:ext>
            </a:extLst>
          </p:cNvPr>
          <p:cNvSpPr txBox="1">
            <a:spLocks/>
          </p:cNvSpPr>
          <p:nvPr/>
        </p:nvSpPr>
        <p:spPr>
          <a:xfrm>
            <a:off x="2" y="653556"/>
            <a:ext cx="10972798" cy="694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CH" b="1">
                <a:solidFill>
                  <a:srgbClr val="0057B8"/>
                </a:solidFill>
              </a:rPr>
              <a:t>The efficacy of MMF in SSc-ILD </a:t>
            </a:r>
            <a:r>
              <a:rPr lang="it-IT" b="1" dirty="0" err="1">
                <a:solidFill>
                  <a:srgbClr val="0057B8"/>
                </a:solidFill>
              </a:rPr>
              <a:t>was</a:t>
            </a:r>
            <a:r>
              <a:rPr lang="en-CH" b="1">
                <a:solidFill>
                  <a:srgbClr val="0057B8"/>
                </a:solidFill>
              </a:rPr>
              <a:t> shown in </a:t>
            </a:r>
            <a:r>
              <a:rPr lang="en-CH" b="1" u="sng">
                <a:solidFill>
                  <a:srgbClr val="0057B8"/>
                </a:solidFill>
              </a:rPr>
              <a:t>2016</a:t>
            </a:r>
            <a:r>
              <a:rPr lang="en-CH" b="1">
                <a:solidFill>
                  <a:srgbClr val="0057B8"/>
                </a:solidFill>
              </a:rPr>
              <a:t> </a:t>
            </a:r>
            <a:br>
              <a:rPr lang="it-IT" b="1" dirty="0">
                <a:solidFill>
                  <a:srgbClr val="0057B8"/>
                </a:solidFill>
              </a:rPr>
            </a:br>
            <a:endParaRPr lang="en-CH" b="1">
              <a:solidFill>
                <a:srgbClr val="0057B8"/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482475-0AAE-325E-D2EC-028EDC968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" y="5825738"/>
            <a:ext cx="11921491" cy="6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BD1D3D"/>
              </a:buClr>
              <a:buNone/>
              <a:defRPr/>
            </a:pPr>
            <a:r>
              <a:rPr lang="en-GB" sz="1400" dirty="0">
                <a:solidFill>
                  <a:srgbClr val="394E5C"/>
                </a:solidFill>
                <a:latin typeface="Avenir" panose="02000503020000020003" pitchFamily="2" charset="0"/>
                <a:ea typeface="Roboto Medium" panose="02000000000000000000" pitchFamily="2" charset="0"/>
              </a:rPr>
              <a:t>2 years of MMF at a target dose of 1.500 mg twice daily or with 1 year of oral CYC In both arms improvement in LFTs</a:t>
            </a:r>
          </a:p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BD1D3D"/>
              </a:buClr>
              <a:buNone/>
              <a:defRPr/>
            </a:pPr>
            <a:r>
              <a:rPr lang="en-GB" sz="1400" dirty="0">
                <a:solidFill>
                  <a:srgbClr val="394E5C"/>
                </a:solidFill>
                <a:latin typeface="Avenir" panose="02000503020000020003" pitchFamily="2" charset="0"/>
                <a:ea typeface="Roboto Medium" panose="02000000000000000000" pitchFamily="2" charset="0"/>
              </a:rPr>
              <a:t>MMF extremely better tolerated then CYC (fewer haematological adverse events) 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7D08AD9F-F1EA-8022-EA88-778128D88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687" y="6656999"/>
            <a:ext cx="6019800" cy="1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lnSpc>
                <a:spcPct val="80000"/>
              </a:lnSpc>
              <a:spcAft>
                <a:spcPct val="0"/>
              </a:spcAft>
              <a:buNone/>
              <a:defRPr/>
            </a:pPr>
            <a:r>
              <a:rPr lang="en-GB" sz="800" dirty="0" err="1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Tashkin</a:t>
            </a:r>
            <a:r>
              <a:rPr lang="en-GB" sz="8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DP, et al. . Lancet Respir Med. 2016 Jul 25. </a:t>
            </a:r>
            <a:r>
              <a:rPr lang="en-GB" sz="800" dirty="0" err="1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pii</a:t>
            </a:r>
            <a:r>
              <a:rPr lang="en-GB" sz="8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: S2213-2600(16)30152-7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B49DF2-E972-FC19-0FCB-7678ED447434}"/>
              </a:ext>
            </a:extLst>
          </p:cNvPr>
          <p:cNvGrpSpPr/>
          <p:nvPr/>
        </p:nvGrpSpPr>
        <p:grpSpPr>
          <a:xfrm>
            <a:off x="3204970" y="1598181"/>
            <a:ext cx="5646423" cy="4048355"/>
            <a:chOff x="1246094" y="1061729"/>
            <a:chExt cx="6651812" cy="52225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5B690F-FD40-E85B-8792-65B23DC6CC88}"/>
                </a:ext>
              </a:extLst>
            </p:cNvPr>
            <p:cNvSpPr/>
            <p:nvPr/>
          </p:nvSpPr>
          <p:spPr>
            <a:xfrm>
              <a:off x="1246094" y="1061729"/>
              <a:ext cx="6651812" cy="522253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11EABAF-16F7-E526-F788-5D15367B9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962" y="1229327"/>
              <a:ext cx="5170487" cy="498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213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3E90F-06D0-A5EA-A7C3-D5E9ACAEA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AC3E16-32BB-65CA-2948-71A211495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6" y="2061291"/>
            <a:ext cx="10899459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sz="2400" dirty="0"/>
              <a:t>Improvement or stabilisation of %</a:t>
            </a:r>
            <a:r>
              <a:rPr lang="en-GB" sz="2400" dirty="0" err="1"/>
              <a:t>pFVC</a:t>
            </a:r>
            <a:r>
              <a:rPr lang="en-GB" sz="2400" dirty="0"/>
              <a:t> 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Improvement or stabilisation of ILD on HRCT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Improvement of breathlessness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Improvement of cough 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Improvement of QoL</a:t>
            </a:r>
          </a:p>
          <a:p>
            <a:pPr marL="457189" indent="-457189">
              <a:buAutoNum type="arabicParenR"/>
            </a:pPr>
            <a:r>
              <a:rPr lang="en-GB" sz="2400" dirty="0"/>
              <a:t>Improvement in skin scores</a:t>
            </a:r>
          </a:p>
          <a:p>
            <a:pPr marL="457189" indent="-457189">
              <a:buAutoNum type="arabicParenR"/>
            </a:pPr>
            <a:r>
              <a:rPr lang="en-GB" sz="2400" dirty="0"/>
              <a:t>Manageable side-effects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46F871B1-FEC0-1C3C-986A-5D0846E52935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Mycophenolate Mofetil 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52795-38A4-2831-5162-ADEE2BFC526D}"/>
              </a:ext>
            </a:extLst>
          </p:cNvPr>
          <p:cNvSpPr txBox="1"/>
          <p:nvPr/>
        </p:nvSpPr>
        <p:spPr>
          <a:xfrm>
            <a:off x="655318" y="5991870"/>
            <a:ext cx="108813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/>
              <a:t>The recommendation is conditional based on the very low certainty of evidence due to risk of bias and imprecision and the lack of data on other important outcomes.</a:t>
            </a:r>
          </a:p>
        </p:txBody>
      </p:sp>
    </p:spTree>
    <p:extLst>
      <p:ext uri="{BB962C8B-B14F-4D97-AF65-F5344CB8AC3E}">
        <p14:creationId xmlns:p14="http://schemas.microsoft.com/office/powerpoint/2010/main" val="1070379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08F58B9-419F-2CFB-F96A-601DBE1FCA82}"/>
              </a:ext>
            </a:extLst>
          </p:cNvPr>
          <p:cNvSpPr txBox="1">
            <a:spLocks/>
          </p:cNvSpPr>
          <p:nvPr/>
        </p:nvSpPr>
        <p:spPr>
          <a:xfrm>
            <a:off x="2" y="664115"/>
            <a:ext cx="10256106" cy="694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CH" b="1">
                <a:solidFill>
                  <a:srgbClr val="0057B8"/>
                </a:solidFill>
              </a:rPr>
              <a:t>The efficacy of Tocilizumab in SSc-ILD </a:t>
            </a:r>
            <a:r>
              <a:rPr lang="it-IT" b="1" dirty="0" err="1">
                <a:solidFill>
                  <a:srgbClr val="0057B8"/>
                </a:solidFill>
              </a:rPr>
              <a:t>was</a:t>
            </a:r>
            <a:r>
              <a:rPr lang="it-IT" b="1" dirty="0">
                <a:solidFill>
                  <a:srgbClr val="0057B8"/>
                </a:solidFill>
              </a:rPr>
              <a:t> </a:t>
            </a:r>
            <a:r>
              <a:rPr lang="en-CH" b="1">
                <a:solidFill>
                  <a:srgbClr val="0057B8"/>
                </a:solidFill>
              </a:rPr>
              <a:t>shown</a:t>
            </a:r>
            <a:r>
              <a:rPr lang="it-IT" b="1" dirty="0">
                <a:solidFill>
                  <a:srgbClr val="0057B8"/>
                </a:solidFill>
              </a:rPr>
              <a:t> </a:t>
            </a:r>
            <a:r>
              <a:rPr lang="en-CH" b="1">
                <a:solidFill>
                  <a:srgbClr val="0057B8"/>
                </a:solidFill>
              </a:rPr>
              <a:t>in </a:t>
            </a:r>
            <a:r>
              <a:rPr lang="en-CH" b="1" u="sng">
                <a:solidFill>
                  <a:srgbClr val="0057B8"/>
                </a:solidFill>
              </a:rPr>
              <a:t>2020 </a:t>
            </a:r>
            <a:br>
              <a:rPr lang="en-CH" b="1" u="sng">
                <a:solidFill>
                  <a:srgbClr val="0057B8"/>
                </a:solidFill>
              </a:rPr>
            </a:br>
            <a:endParaRPr lang="it-IT" b="1" dirty="0">
              <a:solidFill>
                <a:srgbClr val="0057B8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4C2A91C-D185-FDC7-A15D-1AC8A6537502}"/>
              </a:ext>
            </a:extLst>
          </p:cNvPr>
          <p:cNvSpPr txBox="1">
            <a:spLocks/>
          </p:cNvSpPr>
          <p:nvPr/>
        </p:nvSpPr>
        <p:spPr>
          <a:xfrm>
            <a:off x="511176" y="1527175"/>
            <a:ext cx="11246819" cy="4840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sz="2000" b="1"/>
          </a:p>
          <a:p>
            <a:pPr algn="ctr"/>
            <a:r>
              <a:rPr lang="en-CH" sz="2000"/>
              <a:t> </a:t>
            </a:r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en-CH" sz="2000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81FC295-2212-E46E-AB44-BD01BE733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553" y="6615368"/>
            <a:ext cx="9732487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lnSpc>
                <a:spcPct val="80000"/>
              </a:lnSpc>
              <a:spcAft>
                <a:spcPct val="0"/>
              </a:spcAft>
              <a:buNone/>
              <a:defRPr/>
            </a:pPr>
            <a:r>
              <a:rPr lang="en-GB" sz="800" dirty="0">
                <a:solidFill>
                  <a:srgbClr val="001E55"/>
                </a:solidFill>
              </a:rPr>
              <a:t>Khanna D et al. Lancet Respir Med 2020 Tocilizumab in systemic sclerosis: a randomised, double-blind, placebo-controlled, phase 3 trial</a:t>
            </a:r>
            <a:endParaRPr lang="en-GB" sz="800" dirty="0">
              <a:solidFill>
                <a:srgbClr val="000000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4B23F2-35BC-139F-4F60-390711CD46C5}"/>
              </a:ext>
            </a:extLst>
          </p:cNvPr>
          <p:cNvGrpSpPr/>
          <p:nvPr/>
        </p:nvGrpSpPr>
        <p:grpSpPr>
          <a:xfrm>
            <a:off x="434006" y="2063269"/>
            <a:ext cx="5509260" cy="3814000"/>
            <a:chOff x="1979101" y="1355863"/>
            <a:chExt cx="9456377" cy="45358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FB9217-19FE-4046-26D9-B91C96E1F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284"/>
            <a:stretch/>
          </p:blipFill>
          <p:spPr>
            <a:xfrm>
              <a:off x="1979101" y="1385522"/>
              <a:ext cx="9098011" cy="45062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47EECC-D6F7-B7E3-00DF-F815AC618C05}"/>
                </a:ext>
              </a:extLst>
            </p:cNvPr>
            <p:cNvSpPr txBox="1"/>
            <p:nvPr/>
          </p:nvSpPr>
          <p:spPr>
            <a:xfrm>
              <a:off x="2886810" y="3006133"/>
              <a:ext cx="3641295" cy="25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Nominal</a:t>
              </a:r>
              <a:r>
                <a:rPr lang="en-US" sz="800" b="1" i="1" dirty="0"/>
                <a:t> p</a:t>
              </a:r>
              <a:r>
                <a:rPr lang="en-US" sz="800" b="1" dirty="0"/>
                <a:t> value (Van Elteren) = 0.0015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C7B090-73F2-9303-80CA-7CED1B78A24B}"/>
                </a:ext>
              </a:extLst>
            </p:cNvPr>
            <p:cNvSpPr txBox="1"/>
            <p:nvPr/>
          </p:nvSpPr>
          <p:spPr>
            <a:xfrm>
              <a:off x="2862584" y="1404710"/>
              <a:ext cx="5229121" cy="2562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Worsening (decrease in %</a:t>
              </a:r>
              <a:r>
                <a:rPr lang="en-US" sz="800" b="1" dirty="0" err="1"/>
                <a:t>pFVC</a:t>
              </a:r>
              <a:r>
                <a:rPr lang="en-US" sz="800" b="1" dirty="0"/>
                <a:t> relative to baseline)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1508E1-BFB4-0757-DB8C-2152C62ACA2E}"/>
                </a:ext>
              </a:extLst>
            </p:cNvPr>
            <p:cNvSpPr txBox="1"/>
            <p:nvPr/>
          </p:nvSpPr>
          <p:spPr>
            <a:xfrm>
              <a:off x="8091705" y="1355863"/>
              <a:ext cx="3343773" cy="4026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No decline (increase in %</a:t>
              </a:r>
              <a:r>
                <a:rPr lang="en-US" sz="800" b="1" dirty="0" err="1"/>
                <a:t>pFVC</a:t>
              </a:r>
              <a:r>
                <a:rPr lang="en-US" sz="800" b="1" dirty="0"/>
                <a:t> relative to baseline)</a:t>
              </a:r>
            </a:p>
          </p:txBody>
        </p: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A708443-DCD8-AAD7-DE95-48282C912CA5}"/>
              </a:ext>
            </a:extLst>
          </p:cNvPr>
          <p:cNvGraphicFramePr>
            <a:graphicFrameLocks/>
          </p:cNvGraphicFramePr>
          <p:nvPr/>
        </p:nvGraphicFramePr>
        <p:xfrm>
          <a:off x="6404022" y="2201983"/>
          <a:ext cx="4893217" cy="291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8C6E2F1-810D-A2E2-76EA-9E17D5D90067}"/>
              </a:ext>
            </a:extLst>
          </p:cNvPr>
          <p:cNvGraphicFramePr>
            <a:graphicFrameLocks noGrp="1"/>
          </p:cNvGraphicFramePr>
          <p:nvPr/>
        </p:nvGraphicFramePr>
        <p:xfrm>
          <a:off x="6735062" y="4911489"/>
          <a:ext cx="4649222" cy="75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7460">
                  <a:extLst>
                    <a:ext uri="{9D8B030D-6E8A-4147-A177-3AD203B41FA5}">
                      <a16:colId xmlns:a16="http://schemas.microsoft.com/office/drawing/2014/main" val="4174950322"/>
                    </a:ext>
                  </a:extLst>
                </a:gridCol>
                <a:gridCol w="648556">
                  <a:extLst>
                    <a:ext uri="{9D8B030D-6E8A-4147-A177-3AD203B41FA5}">
                      <a16:colId xmlns:a16="http://schemas.microsoft.com/office/drawing/2014/main" val="3839861246"/>
                    </a:ext>
                  </a:extLst>
                </a:gridCol>
                <a:gridCol w="576875">
                  <a:extLst>
                    <a:ext uri="{9D8B030D-6E8A-4147-A177-3AD203B41FA5}">
                      <a16:colId xmlns:a16="http://schemas.microsoft.com/office/drawing/2014/main" val="2085025864"/>
                    </a:ext>
                  </a:extLst>
                </a:gridCol>
                <a:gridCol w="1726331">
                  <a:extLst>
                    <a:ext uri="{9D8B030D-6E8A-4147-A177-3AD203B41FA5}">
                      <a16:colId xmlns:a16="http://schemas.microsoft.com/office/drawing/2014/main" val="171577704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900" dirty="0"/>
                        <a:t>%</a:t>
                      </a:r>
                      <a:r>
                        <a:rPr lang="en-US" sz="900" dirty="0" err="1"/>
                        <a:t>pFVC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PBO</a:t>
                      </a:r>
                    </a:p>
                    <a:p>
                      <a:pPr algn="ctr"/>
                      <a:r>
                        <a:rPr lang="en-US" sz="900" dirty="0"/>
                        <a:t>n=106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TCZ</a:t>
                      </a:r>
                    </a:p>
                    <a:p>
                      <a:pPr algn="ctr"/>
                      <a:r>
                        <a:rPr lang="en-US" sz="900" dirty="0"/>
                        <a:t>n=104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Difference (95% CI); nominal p value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268299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900" dirty="0"/>
                        <a:t>LSM change from BL at week 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-4.6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-0.4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4.2 (2.0, 6.4); p = 0.0002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33859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F6C675F-1CA6-CFD6-CD56-FCB762CE7F04}"/>
              </a:ext>
            </a:extLst>
          </p:cNvPr>
          <p:cNvSpPr txBox="1"/>
          <p:nvPr/>
        </p:nvSpPr>
        <p:spPr>
          <a:xfrm>
            <a:off x="154329" y="6091210"/>
            <a:ext cx="1219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812574">
              <a:spcBef>
                <a:spcPct val="20000"/>
              </a:spcBef>
            </a:pPr>
            <a:r>
              <a:rPr lang="en-NZ" sz="1100" dirty="0">
                <a:solidFill>
                  <a:srgbClr val="001E55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Pulmonary function was preserved during 48 weeks of TCZ treatment compared with PBO. Proportion of patients with FVC decline &gt;10% was lower with TCZ treatment compared with PBO</a:t>
            </a:r>
            <a:endParaRPr lang="en-IT" sz="1100" dirty="0">
              <a:solidFill>
                <a:srgbClr val="001E55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8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AA2C2-62C2-D6B0-C8F4-22A7C8913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DE7F31-74DE-E9E5-895D-F3F030C78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5" y="1705679"/>
            <a:ext cx="10511635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sz="2000" dirty="0" err="1"/>
              <a:t>SSc</a:t>
            </a:r>
            <a:r>
              <a:rPr lang="en-GB" sz="2000" dirty="0"/>
              <a:t>-ILD</a:t>
            </a:r>
          </a:p>
          <a:p>
            <a:pPr lvl="1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Early diffuse cutaneous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SSc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Elevated inflammatory markers</a:t>
            </a:r>
          </a:p>
          <a:p>
            <a:pPr lvl="1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Recent progression of skin fibrosis</a:t>
            </a:r>
          </a:p>
          <a:p>
            <a:pPr marL="457189" indent="-457189">
              <a:buAutoNum type="arabicParenR"/>
            </a:pPr>
            <a:r>
              <a:rPr lang="en-GB" sz="2000" dirty="0"/>
              <a:t>Stabilization in FVC</a:t>
            </a:r>
          </a:p>
          <a:p>
            <a:pPr marL="457189" indent="-457189">
              <a:buAutoNum type="arabicParenR"/>
            </a:pPr>
            <a:r>
              <a:rPr lang="en-GB" sz="2000" dirty="0"/>
              <a:t>Improvement of extrapulmonary manifestations</a:t>
            </a:r>
          </a:p>
          <a:p>
            <a:pPr lvl="1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Skin fibrosis </a:t>
            </a:r>
          </a:p>
          <a:p>
            <a:pPr lvl="1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</a:p>
          <a:p>
            <a:pPr marL="457189" indent="-457189">
              <a:buAutoNum type="arabicParenR"/>
            </a:pPr>
            <a:r>
              <a:rPr lang="en-GB" sz="2000" dirty="0"/>
              <a:t>Tolerable side-effect profile</a:t>
            </a:r>
          </a:p>
          <a:p>
            <a:pPr marL="457189" indent="-457189">
              <a:buAutoNum type="arabicParenR"/>
            </a:pPr>
            <a:r>
              <a:rPr lang="en-GB" sz="2000" dirty="0"/>
              <a:t>In population with a high probability for severe and rapidly progressing ILD</a:t>
            </a:r>
          </a:p>
          <a:p>
            <a:pPr marL="457189" indent="-457189">
              <a:buAutoNum type="arabicParenR"/>
            </a:pPr>
            <a:endParaRPr lang="en-GB" sz="2000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7B97D8CD-B479-B33B-B8D1-2C44D77BAD3A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Tocilizumab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9F9EC-FEBA-8B0E-CA64-1419BE9DBBD5}"/>
              </a:ext>
            </a:extLst>
          </p:cNvPr>
          <p:cNvSpPr txBox="1"/>
          <p:nvPr/>
        </p:nvSpPr>
        <p:spPr>
          <a:xfrm>
            <a:off x="664366" y="5869479"/>
            <a:ext cx="1088136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/>
              <a:t>Strong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49939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F0D862B-2590-D04C-8D08-49B90D8B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25" y="0"/>
            <a:ext cx="9459928" cy="132715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4000" b="1" dirty="0" err="1">
                <a:solidFill>
                  <a:srgbClr val="0070C0"/>
                </a:solidFill>
              </a:rPr>
              <a:t>Why</a:t>
            </a:r>
            <a:r>
              <a:rPr lang="fr-FR" sz="4000" b="1" dirty="0">
                <a:solidFill>
                  <a:srgbClr val="0070C0"/>
                </a:solidFill>
              </a:rPr>
              <a:t> </a:t>
            </a:r>
            <a:r>
              <a:rPr lang="fr-FR" sz="4000" b="1" dirty="0" err="1">
                <a:solidFill>
                  <a:srgbClr val="0070C0"/>
                </a:solidFill>
              </a:rPr>
              <a:t>lung</a:t>
            </a:r>
            <a:r>
              <a:rPr lang="fr-FR" sz="4000" b="1" dirty="0">
                <a:solidFill>
                  <a:srgbClr val="0070C0"/>
                </a:solidFill>
              </a:rPr>
              <a:t> </a:t>
            </a:r>
            <a:r>
              <a:rPr lang="fr-FR" sz="4000" b="1" dirty="0" err="1">
                <a:solidFill>
                  <a:srgbClr val="0070C0"/>
                </a:solidFill>
              </a:rPr>
              <a:t>matters</a:t>
            </a:r>
            <a:r>
              <a:rPr lang="fr-FR" sz="4000" b="1" dirty="0">
                <a:solidFill>
                  <a:srgbClr val="0070C0"/>
                </a:solidFill>
              </a:rPr>
              <a:t>? </a:t>
            </a:r>
            <a:br>
              <a:rPr lang="fr-FR" sz="4000" b="1" dirty="0">
                <a:solidFill>
                  <a:srgbClr val="0070C0"/>
                </a:solidFill>
              </a:rPr>
            </a:br>
            <a:r>
              <a:rPr lang="fr-FR" sz="2400" b="1" dirty="0">
                <a:solidFill>
                  <a:srgbClr val="0070C0"/>
                </a:solidFill>
              </a:rPr>
              <a:t>Causes of </a:t>
            </a:r>
            <a:r>
              <a:rPr lang="fr-FR" sz="2400" b="1" dirty="0" err="1">
                <a:solidFill>
                  <a:srgbClr val="0070C0"/>
                </a:solidFill>
              </a:rPr>
              <a:t>death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from</a:t>
            </a:r>
            <a:r>
              <a:rPr lang="fr-FR" sz="2400" b="1" dirty="0">
                <a:solidFill>
                  <a:srgbClr val="0070C0"/>
                </a:solidFill>
              </a:rPr>
              <a:t> 1072 patients in EUSTAR</a:t>
            </a:r>
            <a:endParaRPr lang="fr-FR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41986" name="Graphique 7">
            <a:extLst>
              <a:ext uri="{FF2B5EF4-FFF2-40B4-BE49-F238E27FC236}">
                <a16:creationId xmlns:a16="http://schemas.microsoft.com/office/drawing/2014/main" id="{2C627B4B-B35A-304B-8B66-3E7B5F80A30B}"/>
              </a:ext>
            </a:extLst>
          </p:cNvPr>
          <p:cNvGraphicFramePr>
            <a:graphicFrameLocks/>
          </p:cNvGraphicFramePr>
          <p:nvPr/>
        </p:nvGraphicFramePr>
        <p:xfrm>
          <a:off x="2068230" y="1953334"/>
          <a:ext cx="8658352" cy="4777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" r:id="rId3" imgW="9639300" imgH="5664200" progId="Excel.Chart.8">
                  <p:embed/>
                </p:oleObj>
              </mc:Choice>
              <mc:Fallback>
                <p:oleObj name="Graphique" r:id="rId3" imgW="9639300" imgH="5664200" progId="Excel.Chart.8">
                  <p:embed/>
                  <p:pic>
                    <p:nvPicPr>
                      <p:cNvPr id="41986" name="Graphique 7">
                        <a:extLst>
                          <a:ext uri="{FF2B5EF4-FFF2-40B4-BE49-F238E27FC236}">
                            <a16:creationId xmlns:a16="http://schemas.microsoft.com/office/drawing/2014/main" id="{2C627B4B-B35A-304B-8B66-3E7B5F80A30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230" y="1953334"/>
                        <a:ext cx="8658352" cy="47776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ZoneTexte 1">
            <a:extLst>
              <a:ext uri="{FF2B5EF4-FFF2-40B4-BE49-F238E27FC236}">
                <a16:creationId xmlns:a16="http://schemas.microsoft.com/office/drawing/2014/main" id="{608355F1-6DDC-6C4A-8CF0-B61677243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454" y="1651530"/>
            <a:ext cx="1403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FR" altLang="fr-FR" sz="2400" b="1" dirty="0">
                <a:latin typeface="Times New Roman" panose="02020603050405020304" pitchFamily="18" charset="0"/>
              </a:rPr>
              <a:t>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4C86E6-4B50-D04C-B262-C3678F0BF257}"/>
              </a:ext>
            </a:extLst>
          </p:cNvPr>
          <p:cNvSpPr/>
          <p:nvPr/>
        </p:nvSpPr>
        <p:spPr>
          <a:xfrm>
            <a:off x="7435515" y="6392457"/>
            <a:ext cx="4350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0" i="1" u="none" strike="noStrike" dirty="0" err="1">
                <a:solidFill>
                  <a:srgbClr val="0070C0"/>
                </a:solidFill>
                <a:effectLst/>
              </a:rPr>
              <a:t>Elhai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</a:rPr>
              <a:t> et al. Ann </a:t>
            </a:r>
            <a:r>
              <a:rPr lang="fr-FR" sz="1600" b="0" i="1" u="none" strike="noStrike" dirty="0" err="1">
                <a:solidFill>
                  <a:srgbClr val="0070C0"/>
                </a:solidFill>
                <a:effectLst/>
              </a:rPr>
              <a:t>Rheum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</a:rPr>
              <a:t> Dis. 2017;76:1897-1905</a:t>
            </a:r>
            <a:endParaRPr lang="fr-FR" sz="1600" i="1" dirty="0">
              <a:solidFill>
                <a:srgbClr val="0070C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BAE4A1-3EA7-CF43-80FB-A4B66A3AF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87500" cy="1244600"/>
          </a:xfrm>
          <a:prstGeom prst="rect">
            <a:avLst/>
          </a:prstGeom>
        </p:spPr>
      </p:pic>
      <p:sp>
        <p:nvSpPr>
          <p:cNvPr id="5" name="Doughnut 4">
            <a:extLst>
              <a:ext uri="{FF2B5EF4-FFF2-40B4-BE49-F238E27FC236}">
                <a16:creationId xmlns:a16="http://schemas.microsoft.com/office/drawing/2014/main" id="{BDFECDD8-11BA-B5AC-1D14-3F5CD74CBDAF}"/>
              </a:ext>
            </a:extLst>
          </p:cNvPr>
          <p:cNvSpPr/>
          <p:nvPr/>
        </p:nvSpPr>
        <p:spPr>
          <a:xfrm>
            <a:off x="2971800" y="1854200"/>
            <a:ext cx="901700" cy="762000"/>
          </a:xfrm>
          <a:prstGeom prst="donut">
            <a:avLst>
              <a:gd name="adj" fmla="val 9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293FF-5EFF-BDF4-B386-BB42DD1EE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389896-F367-714C-8F78-68AC34FA692E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E661904-755E-C498-D4AA-88C7657E9972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RTX versus CTX in 2023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3B158-83C1-46FC-D124-8DDEE3B3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6" y="2131701"/>
            <a:ext cx="10515600" cy="4351339"/>
          </a:xfrm>
        </p:spPr>
        <p:txBody>
          <a:bodyPr>
            <a:normAutofit/>
          </a:bodyPr>
          <a:lstStyle/>
          <a:p>
            <a:r>
              <a:rPr lang="en-IT" sz="2133" dirty="0"/>
              <a:t>CYC versus RTX in patients with ILD</a:t>
            </a:r>
          </a:p>
          <a:p>
            <a:r>
              <a:rPr lang="en-GB" sz="2133" dirty="0"/>
              <a:t>RTX not superior to CYC </a:t>
            </a:r>
          </a:p>
          <a:p>
            <a:r>
              <a:rPr lang="en-GB" sz="2133" dirty="0"/>
              <a:t>In both groups</a:t>
            </a:r>
          </a:p>
          <a:p>
            <a:pPr lvl="1"/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Increased FVC at 24 weeks</a:t>
            </a:r>
          </a:p>
          <a:p>
            <a:pPr lvl="1"/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Clinically important improvements in PROs</a:t>
            </a:r>
          </a:p>
          <a:p>
            <a:pPr lvl="1"/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RTX fewer adverse events</a:t>
            </a:r>
          </a:p>
          <a:p>
            <a:endParaRPr lang="en-IT" sz="2133" dirty="0"/>
          </a:p>
          <a:p>
            <a:endParaRPr lang="en-IT" sz="2133" dirty="0"/>
          </a:p>
        </p:txBody>
      </p:sp>
      <p:pic>
        <p:nvPicPr>
          <p:cNvPr id="9" name="Picture 8" descr="A comparison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81B82A6D-748B-7778-0DF8-EBAF41C97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372" y="1513603"/>
            <a:ext cx="3590291" cy="4659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837939-7466-2ABB-F5FA-7D9A5D62F794}"/>
              </a:ext>
            </a:extLst>
          </p:cNvPr>
          <p:cNvSpPr txBox="1"/>
          <p:nvPr/>
        </p:nvSpPr>
        <p:spPr>
          <a:xfrm>
            <a:off x="303007" y="6386169"/>
            <a:ext cx="11585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41413"/>
                </a:solidFill>
                <a:latin typeface="Helvetica" pitchFamily="2" charset="0"/>
              </a:rPr>
              <a:t>Maher TM et al. Rituximab versus intravenous cyclophosphamide in patients with connective tissue disease-associated interstitial lung disease in the UK (RECITAL): a double-blind, double-dummy, randomised, controlled, phase 2b trial. Lancet Respir Med 2023</a:t>
            </a:r>
          </a:p>
        </p:txBody>
      </p:sp>
    </p:spTree>
    <p:extLst>
      <p:ext uri="{BB962C8B-B14F-4D97-AF65-F5344CB8AC3E}">
        <p14:creationId xmlns:p14="http://schemas.microsoft.com/office/powerpoint/2010/main" val="297014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26473-DA26-5357-508A-D739F267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FBD2A1E-89A8-43B0-7873-05416BDB5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5" y="1705679"/>
            <a:ext cx="10511635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dirty="0"/>
              <a:t>Improvement or stabilisation of %</a:t>
            </a:r>
            <a:r>
              <a:rPr lang="en-GB" dirty="0" err="1"/>
              <a:t>pFVC</a:t>
            </a:r>
            <a:r>
              <a:rPr lang="en-GB" dirty="0"/>
              <a:t>  </a:t>
            </a:r>
          </a:p>
          <a:p>
            <a:pPr marL="457189" indent="-457189">
              <a:buAutoNum type="arabicParenR"/>
            </a:pPr>
            <a:r>
              <a:rPr lang="en-GB" dirty="0"/>
              <a:t>Treatment efficacy on skin</a:t>
            </a:r>
          </a:p>
          <a:p>
            <a:pPr lvl="1" indent="0"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Cumulative indirect evidence from other studies </a:t>
            </a:r>
          </a:p>
          <a:p>
            <a:pPr marL="457189" indent="-457189">
              <a:buAutoNum type="arabicParenR"/>
            </a:pPr>
            <a:r>
              <a:rPr lang="en-GB" dirty="0"/>
              <a:t>Manageable side-effects 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0ABB215B-EC8C-3041-BD37-C1B28D43924C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Rituximab</a:t>
            </a: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7DF54-FB57-2762-A62F-A8EAD3700090}"/>
              </a:ext>
            </a:extLst>
          </p:cNvPr>
          <p:cNvSpPr txBox="1"/>
          <p:nvPr/>
        </p:nvSpPr>
        <p:spPr>
          <a:xfrm>
            <a:off x="664366" y="5869479"/>
            <a:ext cx="1088136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/>
              <a:t>Conditional recommendation, very low certainty of evidence</a:t>
            </a:r>
          </a:p>
        </p:txBody>
      </p:sp>
    </p:spTree>
    <p:extLst>
      <p:ext uri="{BB962C8B-B14F-4D97-AF65-F5344CB8AC3E}">
        <p14:creationId xmlns:p14="http://schemas.microsoft.com/office/powerpoint/2010/main" val="429045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AB6F7AB-5885-F4A8-8889-5EAC2F36FF2E}"/>
              </a:ext>
            </a:extLst>
          </p:cNvPr>
          <p:cNvSpPr txBox="1">
            <a:spLocks/>
          </p:cNvSpPr>
          <p:nvPr/>
        </p:nvSpPr>
        <p:spPr>
          <a:xfrm>
            <a:off x="242145" y="677947"/>
            <a:ext cx="9581477" cy="694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CH" b="1">
                <a:solidFill>
                  <a:srgbClr val="0057B8"/>
                </a:solidFill>
              </a:rPr>
              <a:t>The efficacy of Nintedanib in SSc-ILD has been shown</a:t>
            </a:r>
            <a:r>
              <a:rPr lang="it-IT" b="1" dirty="0">
                <a:solidFill>
                  <a:srgbClr val="0057B8"/>
                </a:solidFill>
              </a:rPr>
              <a:t> </a:t>
            </a:r>
            <a:r>
              <a:rPr lang="en-CH" b="1">
                <a:solidFill>
                  <a:srgbClr val="0057B8"/>
                </a:solidFill>
              </a:rPr>
              <a:t>in </a:t>
            </a:r>
            <a:r>
              <a:rPr lang="en-CH" b="1" u="sng">
                <a:solidFill>
                  <a:srgbClr val="0057B8"/>
                </a:solidFill>
              </a:rPr>
              <a:t>2019 </a:t>
            </a:r>
            <a:br>
              <a:rPr lang="it-IT" b="1" u="sng" dirty="0">
                <a:solidFill>
                  <a:srgbClr val="0057B8"/>
                </a:solidFill>
              </a:rPr>
            </a:br>
            <a:endParaRPr lang="it-IT" b="1" dirty="0">
              <a:solidFill>
                <a:srgbClr val="0057B8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76C65BB-6BD3-53F1-4462-B4AB35759545}"/>
              </a:ext>
            </a:extLst>
          </p:cNvPr>
          <p:cNvSpPr txBox="1">
            <a:spLocks/>
          </p:cNvSpPr>
          <p:nvPr/>
        </p:nvSpPr>
        <p:spPr>
          <a:xfrm>
            <a:off x="511176" y="1527175"/>
            <a:ext cx="11246819" cy="4840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sz="2000" b="1"/>
          </a:p>
          <a:p>
            <a:pPr algn="ctr"/>
            <a:r>
              <a:rPr lang="en-CH" sz="2000"/>
              <a:t> </a:t>
            </a:r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it-IT" sz="2000"/>
          </a:p>
          <a:p>
            <a:pPr algn="ctr"/>
            <a:endParaRPr lang="en-CH" sz="2000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78DF120-6995-B0AB-95C3-51F393080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35" y="5972075"/>
            <a:ext cx="119214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12574">
              <a:buNone/>
            </a:pPr>
            <a:r>
              <a:rPr lang="en-GB" sz="1100" dirty="0">
                <a:solidFill>
                  <a:srgbClr val="001E55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Primary endpoint </a:t>
            </a:r>
            <a:r>
              <a:rPr lang="en-GB" sz="1100" dirty="0" err="1">
                <a:solidFill>
                  <a:srgbClr val="001E55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analyzed</a:t>
            </a:r>
            <a:r>
              <a:rPr lang="en-GB" sz="1100" dirty="0">
                <a:solidFill>
                  <a:srgbClr val="001E55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using random coefficient regression model (with random slopes and intercepts) including ATA status, age, height, gender and baseline FVC (mL) as covariates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39FD2C70-8EC5-D2CC-6B8B-F5CB6AA42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8213"/>
            <a:ext cx="6019800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lnSpc>
                <a:spcPct val="80000"/>
              </a:lnSpc>
              <a:spcAft>
                <a:spcPct val="0"/>
              </a:spcAft>
              <a:buNone/>
              <a:defRPr/>
            </a:pPr>
            <a:r>
              <a:rPr lang="en-GB" sz="800" dirty="0">
                <a:solidFill>
                  <a:srgbClr val="001E55"/>
                </a:solidFill>
              </a:rPr>
              <a:t>Distler O et al. N Engl J Med. 2019</a:t>
            </a:r>
            <a:endParaRPr lang="en-GB" sz="800" dirty="0">
              <a:solidFill>
                <a:srgbClr val="000000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10B97-1376-AE89-8876-F1C919697148}"/>
              </a:ext>
            </a:extLst>
          </p:cNvPr>
          <p:cNvSpPr txBox="1"/>
          <p:nvPr/>
        </p:nvSpPr>
        <p:spPr>
          <a:xfrm>
            <a:off x="8117477" y="5498523"/>
            <a:ext cx="97662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3658">
              <a:defRPr/>
            </a:pPr>
            <a:r>
              <a:rPr lang="en-GB" sz="10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graphicFrame>
        <p:nvGraphicFramePr>
          <p:cNvPr id="12" name="Content Placeholder 10">
            <a:extLst>
              <a:ext uri="{FF2B5EF4-FFF2-40B4-BE49-F238E27FC236}">
                <a16:creationId xmlns:a16="http://schemas.microsoft.com/office/drawing/2014/main" id="{5FAD7AF9-E456-78B4-F323-4786FBBF7FB7}"/>
              </a:ext>
            </a:extLst>
          </p:cNvPr>
          <p:cNvGraphicFramePr>
            <a:graphicFrameLocks/>
          </p:cNvGraphicFramePr>
          <p:nvPr/>
        </p:nvGraphicFramePr>
        <p:xfrm>
          <a:off x="5856042" y="2434745"/>
          <a:ext cx="5232271" cy="296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27">
            <a:extLst>
              <a:ext uri="{FF2B5EF4-FFF2-40B4-BE49-F238E27FC236}">
                <a16:creationId xmlns:a16="http://schemas.microsoft.com/office/drawing/2014/main" id="{FEDA0A3A-19B2-EC60-3271-08AC3D975BF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64314" y="3675860"/>
            <a:ext cx="2431543" cy="41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lnSpc>
                <a:spcPts val="2400"/>
              </a:lnSpc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ts val="2200"/>
              </a:lnSpc>
              <a:spcBef>
                <a:spcPts val="200"/>
              </a:spcBef>
              <a:spcAft>
                <a:spcPts val="600"/>
              </a:spcAft>
              <a:buFont typeface="Lucida Grande" charset="0"/>
              <a:buChar char="–"/>
              <a:defRPr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ts val="2000"/>
              </a:lnSpc>
              <a:spcBef>
                <a:spcPts val="200"/>
              </a:spcBef>
              <a:spcAft>
                <a:spcPts val="600"/>
              </a:spcAft>
              <a:buFont typeface="Lucida Grande" charset="0"/>
              <a:buChar char="›"/>
              <a:defRPr sz="16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ts val="1800"/>
              </a:lnSpc>
              <a:spcBef>
                <a:spcPts val="200"/>
              </a:spcBef>
              <a:spcAft>
                <a:spcPts val="600"/>
              </a:spcAft>
              <a:buFont typeface="Lucida Grande" charset="0"/>
              <a:buChar char="»"/>
              <a:defRPr sz="14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ts val="1600"/>
              </a:lnSpc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1600"/>
              </a:lnSpc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1600"/>
              </a:lnSpc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1600"/>
              </a:lnSpc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1600"/>
              </a:lnSpc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Helvetica 75 Bold" charset="0"/>
                <a:ea typeface="ＭＳ Ｐゴシック" pitchFamily="34" charset="-128"/>
              </a:defRPr>
            </a:lvl9pPr>
          </a:lstStyle>
          <a:p>
            <a:pPr algn="ctr" defTabSz="121905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05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(SE) absolute change from baseline in FVC (mL)</a:t>
            </a:r>
            <a:endParaRPr lang="en-US" altLang="en-US" sz="105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73A17-3462-0435-0AB3-5EB3D078FB66}"/>
              </a:ext>
            </a:extLst>
          </p:cNvPr>
          <p:cNvSpPr txBox="1"/>
          <p:nvPr/>
        </p:nvSpPr>
        <p:spPr>
          <a:xfrm>
            <a:off x="6485901" y="1812179"/>
            <a:ext cx="4602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venir Book" panose="02000503020000020003" pitchFamily="2" charset="0"/>
                <a:cs typeface="Arial" panose="020B0604020202020204" pitchFamily="34" charset="0"/>
              </a:rPr>
              <a:t>Change from baseline in FVC (mL) over 52 weeks</a:t>
            </a:r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BB19896A-9D24-43E1-4A97-D6D747CB7A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6246" y="2441175"/>
          <a:ext cx="2829449" cy="303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8">
            <a:extLst>
              <a:ext uri="{FF2B5EF4-FFF2-40B4-BE49-F238E27FC236}">
                <a16:creationId xmlns:a16="http://schemas.microsoft.com/office/drawing/2014/main" id="{F528FA98-A68E-E5B4-D9A4-D874C442000D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-92779" y="3730934"/>
            <a:ext cx="2101927" cy="415753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1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1" kern="0" dirty="0">
                <a:solidFill>
                  <a:srgbClr val="000000"/>
                </a:solidFill>
                <a:cs typeface="Arial" panose="020B0604020202020204" pitchFamily="34" charset="0"/>
              </a:rPr>
              <a:t>Adjusted annual rate (SE) of decline in FVC (mL/</a:t>
            </a:r>
            <a:r>
              <a:rPr lang="en-GB" sz="1051" kern="0" dirty="0" err="1">
                <a:solidFill>
                  <a:srgbClr val="000000"/>
                </a:solidFill>
                <a:cs typeface="Arial" panose="020B0604020202020204" pitchFamily="34" charset="0"/>
              </a:rPr>
              <a:t>yr</a:t>
            </a:r>
            <a:r>
              <a:rPr lang="en-GB" sz="1051" kern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46287-C506-0570-743B-6B9086305E17}"/>
              </a:ext>
            </a:extLst>
          </p:cNvPr>
          <p:cNvSpPr txBox="1">
            <a:spLocks noChangeAspect="1"/>
          </p:cNvSpPr>
          <p:nvPr/>
        </p:nvSpPr>
        <p:spPr>
          <a:xfrm>
            <a:off x="1784815" y="5097012"/>
            <a:ext cx="1929480" cy="646915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1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1" kern="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Difference: 41.0 mL/</a:t>
            </a:r>
            <a:r>
              <a:rPr lang="en-GB" sz="1051" kern="0" dirty="0" err="1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yr</a:t>
            </a:r>
            <a:endParaRPr lang="en-GB" sz="1051" kern="0" dirty="0">
              <a:solidFill>
                <a:srgbClr val="000000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1" kern="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(95% CI: 2.9, 79.0); p=0.04</a:t>
            </a:r>
          </a:p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1" b="1" kern="0" dirty="0">
                <a:solidFill>
                  <a:srgbClr val="C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Relative reduction: 44%</a:t>
            </a:r>
          </a:p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51" kern="0" dirty="0">
              <a:solidFill>
                <a:srgbClr val="000000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652C4-7DDC-F054-C9A5-39370A8D0372}"/>
              </a:ext>
            </a:extLst>
          </p:cNvPr>
          <p:cNvSpPr txBox="1"/>
          <p:nvPr/>
        </p:nvSpPr>
        <p:spPr>
          <a:xfrm>
            <a:off x="1070053" y="1692699"/>
            <a:ext cx="344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venir Book" panose="02000503020000020003" pitchFamily="2" charset="0"/>
                <a:cs typeface="Arial" panose="020B0604020202020204" pitchFamily="34" charset="0"/>
              </a:rPr>
              <a:t>Annual rate of decline in FVC (mL/</a:t>
            </a:r>
            <a:r>
              <a:rPr lang="en-GB" sz="1400" b="1" dirty="0" err="1">
                <a:latin typeface="Avenir Book" panose="02000503020000020003" pitchFamily="2" charset="0"/>
                <a:cs typeface="Arial" panose="020B0604020202020204" pitchFamily="34" charset="0"/>
              </a:rPr>
              <a:t>yr</a:t>
            </a:r>
            <a:r>
              <a:rPr lang="en-GB" sz="1400" b="1" dirty="0">
                <a:latin typeface="Avenir Book" panose="02000503020000020003" pitchFamily="2" charset="0"/>
                <a:cs typeface="Arial" panose="020B0604020202020204" pitchFamily="34" charset="0"/>
              </a:rPr>
              <a:t>)  (primary endpoint)</a:t>
            </a:r>
          </a:p>
        </p:txBody>
      </p:sp>
    </p:spTree>
    <p:extLst>
      <p:ext uri="{BB962C8B-B14F-4D97-AF65-F5344CB8AC3E}">
        <p14:creationId xmlns:p14="http://schemas.microsoft.com/office/powerpoint/2010/main" val="200473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EA3D-536E-9068-722A-1307E9F4A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B37E59-62D4-3B7E-78CC-B2315B16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5" y="1705679"/>
            <a:ext cx="10511635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dirty="0"/>
              <a:t>In </a:t>
            </a:r>
            <a:r>
              <a:rPr lang="en-GB" dirty="0" err="1"/>
              <a:t>SSc</a:t>
            </a:r>
            <a:r>
              <a:rPr lang="en-GB" dirty="0"/>
              <a:t>-ILD with &gt;10% fibrosis extent </a:t>
            </a:r>
          </a:p>
          <a:p>
            <a:pPr lvl="1" indent="0"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reduces FVC decline</a:t>
            </a:r>
          </a:p>
          <a:p>
            <a:pPr marL="457189" indent="-457189">
              <a:buAutoNum type="arabicParenR"/>
            </a:pPr>
            <a:r>
              <a:rPr lang="en-GB" dirty="0"/>
              <a:t>Effective only in FVC, but not on extrapulmonary organ involvement, other pulmonary outcomes, QoL and symptom burden.</a:t>
            </a:r>
          </a:p>
          <a:p>
            <a:pPr marL="457189" indent="-457189">
              <a:buAutoNum type="arabicParenR"/>
            </a:pPr>
            <a:endParaRPr lang="en-GB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C56577A8-A928-6916-C52D-EDBECC0DE782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Nintedanib</a:t>
            </a: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1B9AE-E045-88B9-D7D8-67ECF1EC42C0}"/>
              </a:ext>
            </a:extLst>
          </p:cNvPr>
          <p:cNvSpPr txBox="1"/>
          <p:nvPr/>
        </p:nvSpPr>
        <p:spPr>
          <a:xfrm>
            <a:off x="664366" y="5869479"/>
            <a:ext cx="1088136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/>
              <a:t>Conditional recommendation, moderate certainty of evidence</a:t>
            </a:r>
          </a:p>
        </p:txBody>
      </p:sp>
    </p:spTree>
    <p:extLst>
      <p:ext uri="{BB962C8B-B14F-4D97-AF65-F5344CB8AC3E}">
        <p14:creationId xmlns:p14="http://schemas.microsoft.com/office/powerpoint/2010/main" val="2104407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3EC6A1-3AEF-4566-E030-9D898A6437AE}"/>
              </a:ext>
            </a:extLst>
          </p:cNvPr>
          <p:cNvSpPr txBox="1"/>
          <p:nvPr/>
        </p:nvSpPr>
        <p:spPr>
          <a:xfrm>
            <a:off x="491406" y="6329153"/>
            <a:ext cx="9586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Mankikian J al. </a:t>
            </a:r>
            <a:r>
              <a:rPr lang="en-GB" sz="1200" dirty="0"/>
              <a:t>EUROPEAN RESPIRATORY JOURNAL</a:t>
            </a:r>
            <a:r>
              <a:rPr lang="en-IT" sz="1200" dirty="0"/>
              <a:t> 2022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2084D6C-20C6-0BCA-033E-805A2C338C98}"/>
              </a:ext>
            </a:extLst>
          </p:cNvPr>
          <p:cNvSpPr txBox="1">
            <a:spLocks/>
          </p:cNvSpPr>
          <p:nvPr/>
        </p:nvSpPr>
        <p:spPr>
          <a:xfrm>
            <a:off x="814918" y="1896800"/>
            <a:ext cx="5845374" cy="3566160"/>
          </a:xfrm>
          <a:prstGeom prst="rect">
            <a:avLst/>
          </a:prstGeom>
        </p:spPr>
        <p:txBody>
          <a:bodyPr vert="horz" lIns="0" tIns="0" rIns="0" bIns="0" numCol="1" spcCol="18000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200" b="1" dirty="0"/>
              <a:t>Population</a:t>
            </a:r>
            <a:r>
              <a:rPr lang="en-GB" sz="1200" dirty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/>
              <a:t>CTD-associated ILD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dirty="0"/>
              <a:t>NSIP pattern </a:t>
            </a:r>
            <a:r>
              <a:rPr lang="en-GB" sz="1200" dirty="0"/>
              <a:t>(by pathology or HRCT)</a:t>
            </a:r>
          </a:p>
          <a:p>
            <a:pPr algn="just"/>
            <a:endParaRPr lang="en-GB" sz="1200" dirty="0"/>
          </a:p>
          <a:p>
            <a:pPr algn="just"/>
            <a:r>
              <a:rPr lang="en-GB" sz="1200" b="1" dirty="0"/>
              <a:t>Rituximab 1000 mg (day 1 and 15) vs placebo</a:t>
            </a:r>
          </a:p>
          <a:p>
            <a:pPr algn="just"/>
            <a:r>
              <a:rPr lang="en-GB" sz="1200" b="1" dirty="0"/>
              <a:t>Background MMF 2 g/day for 6 months</a:t>
            </a:r>
          </a:p>
          <a:p>
            <a:pPr algn="just"/>
            <a:endParaRPr lang="en-GB" sz="1200" dirty="0"/>
          </a:p>
          <a:p>
            <a:pPr algn="just"/>
            <a:r>
              <a:rPr lang="en-GB" sz="1200" b="1" dirty="0"/>
              <a:t>Results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/>
              <a:t>Least-squares mean change from baseline to 6 months in %</a:t>
            </a:r>
            <a:r>
              <a:rPr lang="en-GB" sz="1200" dirty="0" err="1"/>
              <a:t>pFVC</a:t>
            </a:r>
            <a:r>
              <a:rPr lang="en-GB" sz="1200" dirty="0"/>
              <a:t> +1.60 in the RTX+MMF group versus −2.01 in the </a:t>
            </a:r>
            <a:r>
              <a:rPr lang="en-GB" sz="1200" dirty="0" err="1"/>
              <a:t>placebo+MMF</a:t>
            </a:r>
            <a:r>
              <a:rPr lang="en-GB" sz="1200" dirty="0"/>
              <a:t> group (p=0.0273)</a:t>
            </a:r>
          </a:p>
          <a:p>
            <a:pPr algn="just"/>
            <a:endParaRPr lang="en-GB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/>
              <a:t>PFS was better in the RTX+ MMF group (crude hazard ratio 0.47, 95% CI 0.23–0.96; p=0.03)</a:t>
            </a:r>
          </a:p>
          <a:p>
            <a:pPr algn="just"/>
            <a:endParaRPr lang="en-GB" sz="1200" dirty="0"/>
          </a:p>
          <a:p>
            <a:pPr algn="just"/>
            <a:endParaRPr lang="en-GB" sz="1200" dirty="0"/>
          </a:p>
          <a:p>
            <a:pPr algn="just"/>
            <a:endParaRPr lang="en-IT" sz="1200" dirty="0"/>
          </a:p>
        </p:txBody>
      </p:sp>
      <p:pic>
        <p:nvPicPr>
          <p:cNvPr id="9" name="Picture 8" descr="A graph of a patient's survival&#10;&#10;Description automatically generated">
            <a:extLst>
              <a:ext uri="{FF2B5EF4-FFF2-40B4-BE49-F238E27FC236}">
                <a16:creationId xmlns:a16="http://schemas.microsoft.com/office/drawing/2014/main" id="{B35DE310-9782-DA37-9EAA-F0DBCF63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8"/>
          <a:stretch/>
        </p:blipFill>
        <p:spPr>
          <a:xfrm>
            <a:off x="6785044" y="3720013"/>
            <a:ext cx="4055253" cy="2415121"/>
          </a:xfrm>
          <a:prstGeom prst="rect">
            <a:avLst/>
          </a:prstGeom>
        </p:spPr>
      </p:pic>
      <p:pic>
        <p:nvPicPr>
          <p:cNvPr id="10" name="Picture 9" descr="A diagram of a triangle with red and blue lines&#10;&#10;Description automatically generated">
            <a:extLst>
              <a:ext uri="{FF2B5EF4-FFF2-40B4-BE49-F238E27FC236}">
                <a16:creationId xmlns:a16="http://schemas.microsoft.com/office/drawing/2014/main" id="{8AFD9320-1D5D-C5A1-58CB-390D98ED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92" y="1264760"/>
            <a:ext cx="3960561" cy="241512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00033F22-54BF-B1DD-95A2-6FD0B151C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06" y="878834"/>
            <a:ext cx="6852692" cy="38592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b="1" dirty="0">
                <a:solidFill>
                  <a:srgbClr val="0057B8"/>
                </a:solidFill>
              </a:rPr>
              <a:t>RTX + MMF (EVER-ILD) in 2023</a:t>
            </a:r>
          </a:p>
        </p:txBody>
      </p:sp>
    </p:spTree>
    <p:extLst>
      <p:ext uri="{BB962C8B-B14F-4D97-AF65-F5344CB8AC3E}">
        <p14:creationId xmlns:p14="http://schemas.microsoft.com/office/powerpoint/2010/main" val="2590060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8A8B4-E5D4-9635-3800-F022F7F62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A1A44F-A224-834F-BE01-0E653543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5" y="1705679"/>
            <a:ext cx="10511635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dirty="0"/>
              <a:t>MMF + NTD, supported by SENSCIS</a:t>
            </a:r>
          </a:p>
          <a:p>
            <a:pPr lvl="1" indent="0"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No increased harm compared to monotherapy</a:t>
            </a:r>
          </a:p>
          <a:p>
            <a:pPr lvl="1" indent="0"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Conditional recommendation, low certainty of evidence</a:t>
            </a:r>
          </a:p>
          <a:p>
            <a:endParaRPr lang="en-GB" dirty="0"/>
          </a:p>
          <a:p>
            <a:pPr marL="457189" indent="-457189">
              <a:buAutoNum type="arabicParenR"/>
            </a:pPr>
            <a:r>
              <a:rPr lang="en-GB" dirty="0"/>
              <a:t>Other combinations of immunosuppressants or, in the presence of progressive pulmonary fibrosis, with a combination of an immunosuppressant and nintedanib</a:t>
            </a:r>
          </a:p>
          <a:p>
            <a:pPr lvl="1" indent="0"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Conditional recommendation, very low certainty of evidence</a:t>
            </a:r>
          </a:p>
          <a:p>
            <a:pPr marL="457189" indent="-457189">
              <a:buAutoNum type="arabicParenR"/>
            </a:pPr>
            <a:endParaRPr lang="en-GB" dirty="0"/>
          </a:p>
          <a:p>
            <a:pPr lvl="1" indent="0">
              <a:buNone/>
            </a:pPr>
            <a:endParaRPr lang="en-GB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None/>
            </a:pPr>
            <a:endParaRPr lang="en-GB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GB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169A6A0B-AD51-8188-0F80-F7720FD509F4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Combination Therapy</a:t>
            </a:r>
            <a:endParaRPr lang="de-DE" sz="2667" b="1" u="sng" dirty="0">
              <a:solidFill>
                <a:srgbClr val="0057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39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889C0-0611-C278-8E1B-7733E9A8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715E635F-AA47-BA39-796C-E50C39E6DC91}"/>
              </a:ext>
            </a:extLst>
          </p:cNvPr>
          <p:cNvSpPr txBox="1">
            <a:spLocks/>
          </p:cNvSpPr>
          <p:nvPr/>
        </p:nvSpPr>
        <p:spPr>
          <a:xfrm>
            <a:off x="655318" y="529946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667" b="1" dirty="0">
                <a:solidFill>
                  <a:srgbClr val="0057B8"/>
                </a:solidFill>
              </a:rPr>
              <a:t>Real-World Evidence</a:t>
            </a:r>
            <a:br>
              <a:rPr lang="en-GB" sz="2667" b="1" dirty="0">
                <a:solidFill>
                  <a:srgbClr val="0057B8"/>
                </a:solidFill>
              </a:rPr>
            </a:br>
            <a:endParaRPr lang="de-DE" sz="2667" b="1" dirty="0">
              <a:solidFill>
                <a:srgbClr val="0057B8"/>
              </a:solidFill>
            </a:endParaRPr>
          </a:p>
        </p:txBody>
      </p:sp>
      <p:pic>
        <p:nvPicPr>
          <p:cNvPr id="6" name="Picture 5" descr="A poster with a diagram and charts&#10;&#10;AI-generated content may be incorrect.">
            <a:extLst>
              <a:ext uri="{FF2B5EF4-FFF2-40B4-BE49-F238E27FC236}">
                <a16:creationId xmlns:a16="http://schemas.microsoft.com/office/drawing/2014/main" id="{66315F1E-8BC2-1ABB-B2B2-DEE2E263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42" y="918602"/>
            <a:ext cx="8744116" cy="59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4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45F0C-2D2A-56F6-34AD-07F7244B8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2861E1E-1BF3-B4E2-0D18-84AC0FAE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5" y="386149"/>
            <a:ext cx="7454707" cy="69441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14% of </a:t>
            </a:r>
            <a:r>
              <a:rPr lang="it-IT" dirty="0" err="1">
                <a:solidFill>
                  <a:srgbClr val="0070C0"/>
                </a:solidFill>
              </a:rPr>
              <a:t>patients</a:t>
            </a:r>
            <a:r>
              <a:rPr lang="it-IT" dirty="0">
                <a:solidFill>
                  <a:srgbClr val="0070C0"/>
                </a:solidFill>
              </a:rPr>
              <a:t> with </a:t>
            </a:r>
            <a:r>
              <a:rPr lang="it-IT" dirty="0" err="1">
                <a:solidFill>
                  <a:srgbClr val="0070C0"/>
                </a:solidFill>
              </a:rPr>
              <a:t>SSc</a:t>
            </a:r>
            <a:r>
              <a:rPr lang="it-IT" dirty="0">
                <a:solidFill>
                  <a:srgbClr val="0070C0"/>
                </a:solidFill>
              </a:rPr>
              <a:t>-ILD </a:t>
            </a:r>
            <a:r>
              <a:rPr lang="it-IT" dirty="0" err="1">
                <a:solidFill>
                  <a:srgbClr val="0070C0"/>
                </a:solidFill>
              </a:rPr>
              <a:t>were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treated</a:t>
            </a:r>
            <a:r>
              <a:rPr lang="it-IT" dirty="0">
                <a:solidFill>
                  <a:srgbClr val="0070C0"/>
                </a:solidFill>
              </a:rPr>
              <a:t> with IST </a:t>
            </a:r>
            <a:r>
              <a:rPr lang="it-IT" dirty="0" err="1">
                <a:solidFill>
                  <a:srgbClr val="0070C0"/>
                </a:solidFill>
              </a:rPr>
              <a:t>before</a:t>
            </a:r>
            <a:r>
              <a:rPr lang="it-IT" dirty="0">
                <a:solidFill>
                  <a:srgbClr val="0070C0"/>
                </a:solidFill>
              </a:rPr>
              <a:t> 2006</a:t>
            </a:r>
            <a:endParaRPr lang="en-CH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F8014-FB4A-F0A0-A97F-6BD081C2B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103" b="14908"/>
          <a:stretch/>
        </p:blipFill>
        <p:spPr bwMode="auto">
          <a:xfrm>
            <a:off x="682199" y="1527177"/>
            <a:ext cx="3060747" cy="525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5164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759B-61AD-3D0B-5480-DBCFDBB83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D18EA63-D384-90AA-917E-1979403F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5" y="386149"/>
            <a:ext cx="7454707" cy="69441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28% of </a:t>
            </a:r>
            <a:r>
              <a:rPr lang="it-IT" dirty="0" err="1">
                <a:solidFill>
                  <a:srgbClr val="0070C0"/>
                </a:solidFill>
              </a:rPr>
              <a:t>patients</a:t>
            </a:r>
            <a:r>
              <a:rPr lang="it-IT" dirty="0">
                <a:solidFill>
                  <a:srgbClr val="0070C0"/>
                </a:solidFill>
              </a:rPr>
              <a:t> with </a:t>
            </a:r>
            <a:r>
              <a:rPr lang="it-IT" dirty="0" err="1">
                <a:solidFill>
                  <a:srgbClr val="0070C0"/>
                </a:solidFill>
              </a:rPr>
              <a:t>SSc</a:t>
            </a:r>
            <a:r>
              <a:rPr lang="it-IT" dirty="0">
                <a:solidFill>
                  <a:srgbClr val="0070C0"/>
                </a:solidFill>
              </a:rPr>
              <a:t>-ILD </a:t>
            </a:r>
            <a:r>
              <a:rPr lang="it-IT" dirty="0" err="1">
                <a:solidFill>
                  <a:srgbClr val="0070C0"/>
                </a:solidFill>
              </a:rPr>
              <a:t>were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treated</a:t>
            </a:r>
            <a:r>
              <a:rPr lang="it-IT" dirty="0">
                <a:solidFill>
                  <a:srgbClr val="0070C0"/>
                </a:solidFill>
              </a:rPr>
              <a:t> with IST in 2007-2011</a:t>
            </a:r>
            <a:endParaRPr lang="en-CH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D76C8-E93B-7A7F-05F2-EC8AB44DE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56" b="14908"/>
          <a:stretch/>
        </p:blipFill>
        <p:spPr bwMode="auto">
          <a:xfrm>
            <a:off x="682199" y="1527177"/>
            <a:ext cx="5413803" cy="525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581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74325-3BB9-C63B-9AA9-83F50EDB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A6C34EB-7D8A-06C2-A571-7F2FB8BD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5" y="386149"/>
            <a:ext cx="7454707" cy="69441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51% of </a:t>
            </a:r>
            <a:r>
              <a:rPr lang="it-IT" dirty="0" err="1">
                <a:solidFill>
                  <a:srgbClr val="0070C0"/>
                </a:solidFill>
              </a:rPr>
              <a:t>patients</a:t>
            </a:r>
            <a:r>
              <a:rPr lang="it-IT" dirty="0">
                <a:solidFill>
                  <a:srgbClr val="0070C0"/>
                </a:solidFill>
              </a:rPr>
              <a:t> with </a:t>
            </a:r>
            <a:r>
              <a:rPr lang="it-IT" dirty="0" err="1">
                <a:solidFill>
                  <a:srgbClr val="0070C0"/>
                </a:solidFill>
              </a:rPr>
              <a:t>SSc</a:t>
            </a:r>
            <a:r>
              <a:rPr lang="it-IT" dirty="0">
                <a:solidFill>
                  <a:srgbClr val="0070C0"/>
                </a:solidFill>
              </a:rPr>
              <a:t>-ILD </a:t>
            </a:r>
            <a:r>
              <a:rPr lang="it-IT" dirty="0" err="1">
                <a:solidFill>
                  <a:srgbClr val="0070C0"/>
                </a:solidFill>
              </a:rPr>
              <a:t>were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treated</a:t>
            </a:r>
            <a:r>
              <a:rPr lang="it-IT" dirty="0">
                <a:solidFill>
                  <a:srgbClr val="0070C0"/>
                </a:solidFill>
              </a:rPr>
              <a:t> with IST in 2012-2016</a:t>
            </a:r>
            <a:endParaRPr lang="en-CH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C7D4-2E23-1EAD-C79B-AE5A2BBE9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54" b="14908"/>
          <a:stretch/>
        </p:blipFill>
        <p:spPr bwMode="auto">
          <a:xfrm>
            <a:off x="682199" y="1527177"/>
            <a:ext cx="7937547" cy="525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629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90BF-93B4-9A10-EE23-E1892EC2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8"/>
            <a:ext cx="10515600" cy="1325559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IT" sz="2667" b="1" dirty="0">
                <a:solidFill>
                  <a:srgbClr val="0057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 risk population for ILD in SSc </a:t>
            </a:r>
          </a:p>
        </p:txBody>
      </p:sp>
      <p:pic>
        <p:nvPicPr>
          <p:cNvPr id="5" name="Content Placeholder 4" descr="A screenshot of a screen&#10;&#10;AI-generated content may be incorrect.">
            <a:extLst>
              <a:ext uri="{FF2B5EF4-FFF2-40B4-BE49-F238E27FC236}">
                <a16:creationId xmlns:a16="http://schemas.microsoft.com/office/drawing/2014/main" id="{918A308A-CC79-0BE0-47F2-DA59F229D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072" y="1690688"/>
            <a:ext cx="5302679" cy="40502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40031-A66B-9A0D-16F7-DF6DECA4A7FF}"/>
              </a:ext>
            </a:extLst>
          </p:cNvPr>
          <p:cNvSpPr txBox="1"/>
          <p:nvPr/>
        </p:nvSpPr>
        <p:spPr>
          <a:xfrm>
            <a:off x="503594" y="6097709"/>
            <a:ext cx="10917553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67" i="1" dirty="0">
                <a:solidFill>
                  <a:srgbClr val="005595"/>
                </a:solidFill>
                <a:latin typeface="Times"/>
              </a:rPr>
              <a:t>Antoniou KM, Distler O, Gheorghiu A-M, et al. ERS/EULAR clinical practice guidelines for connective tissue disease-associated interstitial lung disease. </a:t>
            </a:r>
            <a:r>
              <a:rPr lang="en-GB" sz="1467" i="1" dirty="0" err="1">
                <a:solidFill>
                  <a:srgbClr val="005595"/>
                </a:solidFill>
                <a:latin typeface="Times"/>
              </a:rPr>
              <a:t>Eur</a:t>
            </a:r>
            <a:r>
              <a:rPr lang="en-GB" sz="1467" i="1" dirty="0">
                <a:solidFill>
                  <a:srgbClr val="005595"/>
                </a:solidFill>
                <a:latin typeface="Times"/>
              </a:rPr>
              <a:t> Respir J 2026; 67:2402533</a:t>
            </a:r>
          </a:p>
          <a:p>
            <a:pPr>
              <a:buNone/>
            </a:pPr>
            <a:endParaRPr lang="en-GB" sz="1467" dirty="0">
              <a:solidFill>
                <a:srgbClr val="005595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19626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8221F-9ED3-CC02-AF04-541E1A6DB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B6D3147-7959-16FB-9E2D-5373EB89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5" y="729049"/>
            <a:ext cx="7454707" cy="69441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The </a:t>
            </a:r>
            <a:r>
              <a:rPr lang="it-IT" dirty="0" err="1">
                <a:solidFill>
                  <a:srgbClr val="0070C0"/>
                </a:solidFill>
              </a:rPr>
              <a:t>number</a:t>
            </a:r>
            <a:r>
              <a:rPr lang="it-IT" dirty="0">
                <a:solidFill>
                  <a:srgbClr val="0070C0"/>
                </a:solidFill>
              </a:rPr>
              <a:t> of </a:t>
            </a:r>
            <a:r>
              <a:rPr lang="it-IT" dirty="0" err="1">
                <a:solidFill>
                  <a:srgbClr val="0070C0"/>
                </a:solidFill>
              </a:rPr>
              <a:t>patients</a:t>
            </a:r>
            <a:r>
              <a:rPr lang="it-IT" dirty="0">
                <a:solidFill>
                  <a:srgbClr val="0070C0"/>
                </a:solidFill>
              </a:rPr>
              <a:t> on </a:t>
            </a:r>
            <a:r>
              <a:rPr lang="it-IT" dirty="0" err="1">
                <a:solidFill>
                  <a:srgbClr val="0070C0"/>
                </a:solidFill>
              </a:rPr>
              <a:t>ISTs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changed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significantly</a:t>
            </a:r>
            <a:r>
              <a:rPr lang="it-IT" dirty="0">
                <a:solidFill>
                  <a:srgbClr val="0070C0"/>
                </a:solidFill>
              </a:rPr>
              <a:t> from 14 % to 57%</a:t>
            </a:r>
            <a:br>
              <a:rPr lang="it-IT" dirty="0">
                <a:solidFill>
                  <a:srgbClr val="0070C0"/>
                </a:solidFill>
              </a:rPr>
            </a:br>
            <a:br>
              <a:rPr lang="it-IT" dirty="0">
                <a:solidFill>
                  <a:srgbClr val="0070C0"/>
                </a:solidFill>
              </a:rPr>
            </a:br>
            <a:endParaRPr lang="en-CH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F9D81-898D-791C-24D9-435B06742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3" b="14908"/>
          <a:stretch/>
        </p:blipFill>
        <p:spPr bwMode="auto">
          <a:xfrm>
            <a:off x="682199" y="1527177"/>
            <a:ext cx="10827603" cy="525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0161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F145-42CA-FBF3-9A1B-121F4FC48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AD6C3FE6-1358-8353-B170-A3D39605470F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Specific Treatments</a:t>
            </a:r>
            <a:br>
              <a:rPr lang="en-GB" sz="2667" b="1" dirty="0">
                <a:solidFill>
                  <a:srgbClr val="0057B8"/>
                </a:solidFill>
              </a:rPr>
            </a:br>
            <a:endParaRPr lang="de-DE" sz="2667" b="1" dirty="0">
              <a:solidFill>
                <a:srgbClr val="0057B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11207-9AEC-905A-1DBD-FB9AC1D4AAF0}"/>
              </a:ext>
            </a:extLst>
          </p:cNvPr>
          <p:cNvSpPr txBox="1"/>
          <p:nvPr/>
        </p:nvSpPr>
        <p:spPr>
          <a:xfrm>
            <a:off x="1042413" y="2045582"/>
            <a:ext cx="10625331" cy="40934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MMF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 increased from 7% in the ≤2006 cohort to 57% in the ≥2017 cohort (p &lt;0.001)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Aptos" panose="020B00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CYC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 decreased from 67.5% in the ≤2006 cohort to 43% in the ≥2017 cohort (p &lt;0.001)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Aptos" panose="020B00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Azathioprine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 decreased from 14% in the ≤2006 to 8% in the ≥2017 cohort (p &lt;0.001)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Aptos" panose="020B00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Among </a:t>
            </a:r>
            <a:r>
              <a:rPr lang="en-US" sz="2000" b="1" dirty="0" err="1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csDMARDs</a:t>
            </a:r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: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 </a:t>
            </a:r>
            <a:r>
              <a:rPr lang="en-US" sz="2000" u="sng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MMF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 most common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Aptos" panose="020B00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Among </a:t>
            </a:r>
            <a:r>
              <a:rPr lang="en-US" sz="2000" b="1" dirty="0" err="1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bDMARDs</a:t>
            </a:r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: </a:t>
            </a:r>
            <a:r>
              <a:rPr lang="en-US" sz="2000" u="sng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RTX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 most common</a:t>
            </a:r>
            <a:endParaRPr lang="en-IT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endParaRPr lang="en-IT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Switching therapies increased from 2.5% to14% in the ≥2017 cohort (p &lt;0.001)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ea typeface="Aptos" panose="020B00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ea typeface="Aptos" panose="020B0004020202020204" pitchFamily="34" charset="0"/>
              </a:rPr>
              <a:t>Combination treatments increased from 17.9% to 26.9% in the ≥2017 cohort (p&lt;0.001)</a:t>
            </a:r>
            <a:endParaRPr lang="en-IT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F6EAE-3834-2516-0710-278CA2788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067" y="6483041"/>
            <a:ext cx="2743200" cy="254804"/>
          </a:xfrm>
        </p:spPr>
        <p:txBody>
          <a:bodyPr/>
          <a:lstStyle/>
          <a:p>
            <a:fld id="{28389896-F367-714C-8F78-68AC34FA692E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10FA8-1828-5498-FE74-47286B57F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a 5">
            <a:extLst>
              <a:ext uri="{FF2B5EF4-FFF2-40B4-BE49-F238E27FC236}">
                <a16:creationId xmlns:a16="http://schemas.microsoft.com/office/drawing/2014/main" id="{D9FB8008-2466-B38F-B4AC-FAD1220EB18A}"/>
              </a:ext>
            </a:extLst>
          </p:cNvPr>
          <p:cNvGraphicFramePr/>
          <p:nvPr/>
        </p:nvGraphicFramePr>
        <p:xfrm>
          <a:off x="-99463" y="10854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asellaDiTesto 9">
            <a:extLst>
              <a:ext uri="{FF2B5EF4-FFF2-40B4-BE49-F238E27FC236}">
                <a16:creationId xmlns:a16="http://schemas.microsoft.com/office/drawing/2014/main" id="{F6FC3406-F30D-C442-3563-9DC868FAD974}"/>
              </a:ext>
            </a:extLst>
          </p:cNvPr>
          <p:cNvSpPr txBox="1"/>
          <p:nvPr/>
        </p:nvSpPr>
        <p:spPr>
          <a:xfrm>
            <a:off x="404347" y="2583126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prstClr val="black"/>
                </a:solidFill>
                <a:latin typeface="Aptos" panose="02110004020202020204"/>
              </a:rPr>
              <a:t>24</a:t>
            </a:r>
          </a:p>
          <a:p>
            <a:pPr algn="ctr">
              <a:defRPr/>
            </a:pPr>
            <a:r>
              <a:rPr lang="it-IT" sz="1600" dirty="0">
                <a:solidFill>
                  <a:prstClr val="black"/>
                </a:solidFill>
                <a:latin typeface="Aptos" panose="02110004020202020204"/>
              </a:rPr>
              <a:t>(6.4%)</a:t>
            </a:r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28542CDF-D10B-87C0-6762-6D1C97C69A95}"/>
              </a:ext>
            </a:extLst>
          </p:cNvPr>
          <p:cNvSpPr txBox="1"/>
          <p:nvPr/>
        </p:nvSpPr>
        <p:spPr>
          <a:xfrm>
            <a:off x="3028810" y="2319155"/>
            <a:ext cx="42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14</a:t>
            </a:r>
          </a:p>
          <a:p>
            <a:pPr>
              <a:defRPr/>
            </a:pPr>
            <a:endParaRPr lang="it-IT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id="{FD48B1AC-EF72-B659-3F54-5B81B00FEAEF}"/>
              </a:ext>
            </a:extLst>
          </p:cNvPr>
          <p:cNvSpPr txBox="1"/>
          <p:nvPr/>
        </p:nvSpPr>
        <p:spPr>
          <a:xfrm>
            <a:off x="5485087" y="2359840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12</a:t>
            </a:r>
          </a:p>
          <a:p>
            <a:pPr>
              <a:defRPr/>
            </a:pPr>
            <a:endParaRPr lang="it-IT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4D284726-40ED-EE99-2DA9-6C7B2FBE6EEF}"/>
              </a:ext>
            </a:extLst>
          </p:cNvPr>
          <p:cNvSpPr txBox="1"/>
          <p:nvPr/>
        </p:nvSpPr>
        <p:spPr>
          <a:xfrm>
            <a:off x="1326831" y="2788822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61</a:t>
            </a:r>
          </a:p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(16%)</a:t>
            </a:r>
          </a:p>
        </p:txBody>
      </p:sp>
      <p:sp>
        <p:nvSpPr>
          <p:cNvPr id="18" name="CasellaDiTesto 13">
            <a:extLst>
              <a:ext uri="{FF2B5EF4-FFF2-40B4-BE49-F238E27FC236}">
                <a16:creationId xmlns:a16="http://schemas.microsoft.com/office/drawing/2014/main" id="{57B1DF54-9C5D-6CBC-DDC7-4AD2A9747068}"/>
              </a:ext>
            </a:extLst>
          </p:cNvPr>
          <p:cNvSpPr txBox="1"/>
          <p:nvPr/>
        </p:nvSpPr>
        <p:spPr>
          <a:xfrm>
            <a:off x="2395259" y="280607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6</a:t>
            </a:r>
          </a:p>
          <a:p>
            <a:pPr algn="ctr"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(1.6%)</a:t>
            </a:r>
          </a:p>
        </p:txBody>
      </p:sp>
      <p:sp>
        <p:nvSpPr>
          <p:cNvPr id="19" name="CasellaDiTesto 14">
            <a:extLst>
              <a:ext uri="{FF2B5EF4-FFF2-40B4-BE49-F238E27FC236}">
                <a16:creationId xmlns:a16="http://schemas.microsoft.com/office/drawing/2014/main" id="{33B42241-B09E-71D8-4469-89E24FA2E727}"/>
              </a:ext>
            </a:extLst>
          </p:cNvPr>
          <p:cNvSpPr txBox="1"/>
          <p:nvPr/>
        </p:nvSpPr>
        <p:spPr>
          <a:xfrm>
            <a:off x="2676340" y="3429497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37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(9.8%)</a:t>
            </a:r>
          </a:p>
        </p:txBody>
      </p:sp>
      <p:sp>
        <p:nvSpPr>
          <p:cNvPr id="20" name="CasellaDiTesto 15">
            <a:extLst>
              <a:ext uri="{FF2B5EF4-FFF2-40B4-BE49-F238E27FC236}">
                <a16:creationId xmlns:a16="http://schemas.microsoft.com/office/drawing/2014/main" id="{6E9C7E86-AFBB-F05B-F587-2C16DC6F157D}"/>
              </a:ext>
            </a:extLst>
          </p:cNvPr>
          <p:cNvSpPr txBox="1"/>
          <p:nvPr/>
        </p:nvSpPr>
        <p:spPr>
          <a:xfrm>
            <a:off x="184748" y="4009889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143</a:t>
            </a:r>
          </a:p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(38%)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C04BD3C-B19A-1B3F-23CF-C9D4C4B51AE3}"/>
              </a:ext>
            </a:extLst>
          </p:cNvPr>
          <p:cNvSpPr txBox="1">
            <a:spLocks/>
          </p:cNvSpPr>
          <p:nvPr/>
        </p:nvSpPr>
        <p:spPr>
          <a:xfrm>
            <a:off x="-427947" y="31748"/>
            <a:ext cx="12619947" cy="1143000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GB" sz="3600" b="1" spc="-151" dirty="0">
                <a:solidFill>
                  <a:srgbClr val="0070C0"/>
                </a:solidFill>
                <a:latin typeface="Aptos Display" panose="02110004020202020204"/>
              </a:rPr>
              <a:t>MMF-Based Regimens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F0EF9-F142-008B-71D4-7797ABA82CFC}"/>
              </a:ext>
            </a:extLst>
          </p:cNvPr>
          <p:cNvSpPr txBox="1"/>
          <p:nvPr/>
        </p:nvSpPr>
        <p:spPr>
          <a:xfrm>
            <a:off x="6891982" y="4767021"/>
            <a:ext cx="4872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ea typeface="Aptos" panose="020B0004020202020204" pitchFamily="34" charset="0"/>
              </a:rPr>
              <a:t>Monotherapy:</a:t>
            </a:r>
            <a:r>
              <a:rPr lang="en-US" dirty="0">
                <a:solidFill>
                  <a:srgbClr val="002060"/>
                </a:solidFill>
                <a:ea typeface="Aptos" panose="020B0004020202020204" pitchFamily="34" charset="0"/>
              </a:rPr>
              <a:t> 166 (44%) treatment courses </a:t>
            </a:r>
            <a:r>
              <a:rPr lang="en-US" b="1" dirty="0">
                <a:solidFill>
                  <a:srgbClr val="002060"/>
                </a:solidFill>
                <a:ea typeface="Aptos" panose="020B0004020202020204" pitchFamily="34" charset="0"/>
              </a:rPr>
              <a:t>Combination: </a:t>
            </a:r>
          </a:p>
          <a:p>
            <a:pPr algn="just"/>
            <a:r>
              <a:rPr lang="en-US" dirty="0">
                <a:solidFill>
                  <a:srgbClr val="002060"/>
                </a:solidFill>
                <a:ea typeface="Aptos" panose="020B0004020202020204" pitchFamily="34" charset="0"/>
              </a:rPr>
              <a:t>	Rituximab in 143 (38%)</a:t>
            </a:r>
          </a:p>
          <a:p>
            <a:pPr algn="just"/>
            <a:r>
              <a:rPr lang="en-US" dirty="0">
                <a:solidFill>
                  <a:srgbClr val="002060"/>
                </a:solidFill>
                <a:ea typeface="Aptos" panose="020B0004020202020204" pitchFamily="34" charset="0"/>
              </a:rPr>
              <a:t>	Nintedanib in 61 (16%) </a:t>
            </a:r>
          </a:p>
          <a:p>
            <a:pPr algn="just"/>
            <a:r>
              <a:rPr lang="en-US" dirty="0">
                <a:solidFill>
                  <a:srgbClr val="002060"/>
                </a:solidFill>
                <a:ea typeface="Aptos" panose="020B0004020202020204" pitchFamily="34" charset="0"/>
              </a:rPr>
              <a:t>	Tocilizumab in 37 (10%) </a:t>
            </a:r>
            <a:endParaRPr lang="en-IT" dirty="0">
              <a:solidFill>
                <a:srgbClr val="002060"/>
              </a:solidFill>
              <a:latin typeface="Aptos" panose="02110004020202020204"/>
            </a:endParaRPr>
          </a:p>
          <a:p>
            <a:pPr algn="just"/>
            <a:r>
              <a:rPr lang="en-GB" dirty="0">
                <a:solidFill>
                  <a:srgbClr val="002060"/>
                </a:solidFill>
                <a:latin typeface="Aptos" panose="02110004020202020204"/>
              </a:rPr>
              <a:t>	Triple Combination in 24 (6.4%)</a:t>
            </a:r>
            <a:endParaRPr lang="en-IT" dirty="0">
              <a:solidFill>
                <a:srgbClr val="002060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74921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773C8-529F-DA17-BF6F-D1551368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a 5">
            <a:extLst>
              <a:ext uri="{FF2B5EF4-FFF2-40B4-BE49-F238E27FC236}">
                <a16:creationId xmlns:a16="http://schemas.microsoft.com/office/drawing/2014/main" id="{81F4C02F-D944-5FE7-3AA9-FE8B8E70EC79}"/>
              </a:ext>
            </a:extLst>
          </p:cNvPr>
          <p:cNvGraphicFramePr/>
          <p:nvPr/>
        </p:nvGraphicFramePr>
        <p:xfrm>
          <a:off x="-478488" y="64709"/>
          <a:ext cx="8894619" cy="660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CasellaDiTesto 9">
            <a:extLst>
              <a:ext uri="{FF2B5EF4-FFF2-40B4-BE49-F238E27FC236}">
                <a16:creationId xmlns:a16="http://schemas.microsoft.com/office/drawing/2014/main" id="{9FB351A3-145F-F15A-BE17-8774604AD300}"/>
              </a:ext>
            </a:extLst>
          </p:cNvPr>
          <p:cNvSpPr txBox="1"/>
          <p:nvPr/>
        </p:nvSpPr>
        <p:spPr>
          <a:xfrm>
            <a:off x="1272068" y="32339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11</a:t>
            </a:r>
          </a:p>
          <a:p>
            <a:pPr algn="ctr"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(5.9%)</a:t>
            </a:r>
          </a:p>
        </p:txBody>
      </p:sp>
      <p:sp>
        <p:nvSpPr>
          <p:cNvPr id="17" name="CasellaDiTesto 10">
            <a:extLst>
              <a:ext uri="{FF2B5EF4-FFF2-40B4-BE49-F238E27FC236}">
                <a16:creationId xmlns:a16="http://schemas.microsoft.com/office/drawing/2014/main" id="{0DF3FB45-4427-6669-1470-7FFF8738EB91}"/>
              </a:ext>
            </a:extLst>
          </p:cNvPr>
          <p:cNvSpPr txBox="1"/>
          <p:nvPr/>
        </p:nvSpPr>
        <p:spPr>
          <a:xfrm>
            <a:off x="3235264" y="298759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14</a:t>
            </a:r>
          </a:p>
          <a:p>
            <a:pPr>
              <a:defRPr/>
            </a:pPr>
            <a:endParaRPr lang="it-IT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CasellaDiTesto 11">
            <a:extLst>
              <a:ext uri="{FF2B5EF4-FFF2-40B4-BE49-F238E27FC236}">
                <a16:creationId xmlns:a16="http://schemas.microsoft.com/office/drawing/2014/main" id="{D7E83443-D9AB-F4B5-5887-9353561AD600}"/>
              </a:ext>
            </a:extLst>
          </p:cNvPr>
          <p:cNvSpPr txBox="1"/>
          <p:nvPr/>
        </p:nvSpPr>
        <p:spPr>
          <a:xfrm>
            <a:off x="5124319" y="3112300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12</a:t>
            </a:r>
          </a:p>
          <a:p>
            <a:pPr>
              <a:defRPr/>
            </a:pPr>
            <a:endParaRPr lang="it-IT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CasellaDiTesto 14">
            <a:extLst>
              <a:ext uri="{FF2B5EF4-FFF2-40B4-BE49-F238E27FC236}">
                <a16:creationId xmlns:a16="http://schemas.microsoft.com/office/drawing/2014/main" id="{8A4E3827-133E-73CC-5DC4-AB040FAC881B}"/>
              </a:ext>
            </a:extLst>
          </p:cNvPr>
          <p:cNvSpPr txBox="1"/>
          <p:nvPr/>
        </p:nvSpPr>
        <p:spPr>
          <a:xfrm>
            <a:off x="2224840" y="3869561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45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(24%)</a:t>
            </a:r>
          </a:p>
        </p:txBody>
      </p:sp>
      <p:sp>
        <p:nvSpPr>
          <p:cNvPr id="20" name="CasellaDiTesto 15">
            <a:extLst>
              <a:ext uri="{FF2B5EF4-FFF2-40B4-BE49-F238E27FC236}">
                <a16:creationId xmlns:a16="http://schemas.microsoft.com/office/drawing/2014/main" id="{C33476F5-C20F-2EAD-A8CA-9CDF8A01E496}"/>
              </a:ext>
            </a:extLst>
          </p:cNvPr>
          <p:cNvSpPr txBox="1"/>
          <p:nvPr/>
        </p:nvSpPr>
        <p:spPr>
          <a:xfrm>
            <a:off x="404237" y="4342907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40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(21.5%)</a:t>
            </a:r>
          </a:p>
        </p:txBody>
      </p:sp>
      <p:sp>
        <p:nvSpPr>
          <p:cNvPr id="21" name="Ovale 1">
            <a:extLst>
              <a:ext uri="{FF2B5EF4-FFF2-40B4-BE49-F238E27FC236}">
                <a16:creationId xmlns:a16="http://schemas.microsoft.com/office/drawing/2014/main" id="{00F709E2-46AE-019C-4964-2BB4399D7A2F}"/>
              </a:ext>
            </a:extLst>
          </p:cNvPr>
          <p:cNvSpPr/>
          <p:nvPr/>
        </p:nvSpPr>
        <p:spPr>
          <a:xfrm>
            <a:off x="4372322" y="4107670"/>
            <a:ext cx="461639" cy="443884"/>
          </a:xfrm>
          <a:prstGeom prst="ellipse">
            <a:avLst/>
          </a:prstGeom>
          <a:solidFill>
            <a:srgbClr val="0F9ED5">
              <a:lumMod val="20000"/>
              <a:lumOff val="8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it-IT" sz="2400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2" name="CasellaDiTesto 3">
            <a:extLst>
              <a:ext uri="{FF2B5EF4-FFF2-40B4-BE49-F238E27FC236}">
                <a16:creationId xmlns:a16="http://schemas.microsoft.com/office/drawing/2014/main" id="{D8AB1E19-0A46-E522-6017-FA56102567F5}"/>
              </a:ext>
            </a:extLst>
          </p:cNvPr>
          <p:cNvSpPr txBox="1"/>
          <p:nvPr/>
        </p:nvSpPr>
        <p:spPr>
          <a:xfrm>
            <a:off x="4384678" y="4160335"/>
            <a:ext cx="69245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800" b="1" dirty="0">
                <a:solidFill>
                  <a:prstClr val="black"/>
                </a:solidFill>
                <a:latin typeface="Aptos" panose="02110004020202020204"/>
              </a:rPr>
              <a:t>ABT</a:t>
            </a:r>
          </a:p>
          <a:p>
            <a:pPr>
              <a:defRPr/>
            </a:pPr>
            <a:r>
              <a:rPr lang="it-IT" sz="800" dirty="0">
                <a:solidFill>
                  <a:prstClr val="black"/>
                </a:solidFill>
                <a:latin typeface="Aptos" panose="02110004020202020204"/>
              </a:rPr>
              <a:t>4 (3.5%)</a:t>
            </a:r>
          </a:p>
        </p:txBody>
      </p:sp>
      <p:sp>
        <p:nvSpPr>
          <p:cNvPr id="23" name="CasellaDiTesto 4">
            <a:extLst>
              <a:ext uri="{FF2B5EF4-FFF2-40B4-BE49-F238E27FC236}">
                <a16:creationId xmlns:a16="http://schemas.microsoft.com/office/drawing/2014/main" id="{F41507FE-3F8A-0EE3-9171-FBFD91C01054}"/>
              </a:ext>
            </a:extLst>
          </p:cNvPr>
          <p:cNvSpPr txBox="1"/>
          <p:nvPr/>
        </p:nvSpPr>
        <p:spPr>
          <a:xfrm>
            <a:off x="606515" y="322360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800" dirty="0">
                <a:solidFill>
                  <a:prstClr val="black"/>
                </a:solidFill>
                <a:latin typeface="Aptos" panose="02110004020202020204"/>
              </a:rPr>
              <a:t>8</a:t>
            </a:r>
          </a:p>
          <a:p>
            <a:pPr algn="ctr">
              <a:defRPr/>
            </a:pPr>
            <a:r>
              <a:rPr lang="it-IT" sz="800" dirty="0">
                <a:solidFill>
                  <a:prstClr val="black"/>
                </a:solidFill>
                <a:latin typeface="Aptos" panose="02110004020202020204"/>
              </a:rPr>
              <a:t>(4.3%)</a:t>
            </a:r>
          </a:p>
          <a:p>
            <a:pPr algn="ctr">
              <a:defRPr/>
            </a:pPr>
            <a:endParaRPr lang="it-IT" sz="8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01B20FD9-754A-68F3-3B6B-C7232E4F73EB}"/>
              </a:ext>
            </a:extLst>
          </p:cNvPr>
          <p:cNvSpPr txBox="1">
            <a:spLocks/>
          </p:cNvSpPr>
          <p:nvPr/>
        </p:nvSpPr>
        <p:spPr>
          <a:xfrm>
            <a:off x="-427947" y="314221"/>
            <a:ext cx="12619947" cy="1143000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GB" sz="3600" b="1" spc="-151" dirty="0">
                <a:solidFill>
                  <a:srgbClr val="0070C0"/>
                </a:solidFill>
                <a:latin typeface="Aptos Display" panose="02110004020202020204"/>
              </a:rPr>
              <a:t>MTX-Based Regimens 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030F2F47-F4E4-B851-FF65-496595D21789}"/>
              </a:ext>
            </a:extLst>
          </p:cNvPr>
          <p:cNvSpPr txBox="1">
            <a:spLocks/>
          </p:cNvSpPr>
          <p:nvPr/>
        </p:nvSpPr>
        <p:spPr>
          <a:xfrm>
            <a:off x="-213974" y="6042223"/>
            <a:ext cx="12619947" cy="1143000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77"/>
            <a:endParaRPr lang="en-GB" sz="2000" b="1" spc="-151" dirty="0">
              <a:solidFill>
                <a:srgbClr val="000066"/>
              </a:solidFill>
              <a:latin typeface="Aptos Display" panose="021100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EBFF12-11C1-D443-BCCD-5BE566CDAB4F}"/>
              </a:ext>
            </a:extLst>
          </p:cNvPr>
          <p:cNvSpPr txBox="1"/>
          <p:nvPr/>
        </p:nvSpPr>
        <p:spPr>
          <a:xfrm>
            <a:off x="7381482" y="4788159"/>
            <a:ext cx="4305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ea typeface="Aptos" panose="020B0004020202020204" pitchFamily="34" charset="0"/>
              </a:rPr>
              <a:t>Monotherapy</a:t>
            </a:r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: 86 (46%) treatment courses</a:t>
            </a:r>
          </a:p>
          <a:p>
            <a:r>
              <a:rPr lang="en-US" sz="1600" b="1" dirty="0">
                <a:solidFill>
                  <a:srgbClr val="002060"/>
                </a:solidFill>
                <a:ea typeface="Aptos" panose="020B0004020202020204" pitchFamily="34" charset="0"/>
              </a:rPr>
              <a:t>Combination:</a:t>
            </a:r>
          </a:p>
          <a:p>
            <a:r>
              <a:rPr lang="en-US" sz="1600" b="1" dirty="0">
                <a:solidFill>
                  <a:srgbClr val="002060"/>
                </a:solidFill>
                <a:ea typeface="Aptos" panose="020B0004020202020204" pitchFamily="34" charset="0"/>
              </a:rPr>
              <a:t>	</a:t>
            </a:r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Tocilizumab 45 (24%)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Rituximab 40 (21.5%)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Nintedanib 11 (5.9%) 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Triple combination 8 (4.3%)</a:t>
            </a:r>
            <a:endParaRPr lang="en-IT" sz="1600" dirty="0">
              <a:solidFill>
                <a:srgbClr val="002060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3276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D7DC6-38AA-8B88-C9E1-7F611721B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a 5">
            <a:extLst>
              <a:ext uri="{FF2B5EF4-FFF2-40B4-BE49-F238E27FC236}">
                <a16:creationId xmlns:a16="http://schemas.microsoft.com/office/drawing/2014/main" id="{570F0237-642C-E608-E89B-B83A67286973}"/>
              </a:ext>
            </a:extLst>
          </p:cNvPr>
          <p:cNvGraphicFramePr/>
          <p:nvPr/>
        </p:nvGraphicFramePr>
        <p:xfrm>
          <a:off x="-388359" y="496390"/>
          <a:ext cx="8341457" cy="6217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sellaDiTesto 9">
            <a:extLst>
              <a:ext uri="{FF2B5EF4-FFF2-40B4-BE49-F238E27FC236}">
                <a16:creationId xmlns:a16="http://schemas.microsoft.com/office/drawing/2014/main" id="{F46B2819-33AB-8131-1649-9366D31254E9}"/>
              </a:ext>
            </a:extLst>
          </p:cNvPr>
          <p:cNvSpPr txBox="1"/>
          <p:nvPr/>
        </p:nvSpPr>
        <p:spPr>
          <a:xfrm>
            <a:off x="872839" y="3040813"/>
            <a:ext cx="60945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100" dirty="0">
                <a:solidFill>
                  <a:prstClr val="black"/>
                </a:solidFill>
                <a:latin typeface="Aptos" panose="02110004020202020204"/>
              </a:rPr>
              <a:t>24</a:t>
            </a:r>
          </a:p>
          <a:p>
            <a:pPr algn="ctr">
              <a:defRPr/>
            </a:pPr>
            <a:r>
              <a:rPr lang="it-IT" sz="1100" dirty="0">
                <a:solidFill>
                  <a:prstClr val="black"/>
                </a:solidFill>
                <a:latin typeface="Aptos" panose="02110004020202020204"/>
              </a:rPr>
              <a:t>(9.3%)</a:t>
            </a:r>
          </a:p>
        </p:txBody>
      </p:sp>
      <p:sp>
        <p:nvSpPr>
          <p:cNvPr id="15" name="CasellaDiTesto 12">
            <a:extLst>
              <a:ext uri="{FF2B5EF4-FFF2-40B4-BE49-F238E27FC236}">
                <a16:creationId xmlns:a16="http://schemas.microsoft.com/office/drawing/2014/main" id="{BAFAA7B8-7937-AD6A-CE2F-2CB016ECFD5D}"/>
              </a:ext>
            </a:extLst>
          </p:cNvPr>
          <p:cNvSpPr txBox="1"/>
          <p:nvPr/>
        </p:nvSpPr>
        <p:spPr>
          <a:xfrm>
            <a:off x="-100995" y="4146310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143</a:t>
            </a:r>
          </a:p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(55.6%)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0A0DE9D3-C7C6-4020-090D-4119FDD6BB12}"/>
              </a:ext>
            </a:extLst>
          </p:cNvPr>
          <p:cNvSpPr txBox="1"/>
          <p:nvPr/>
        </p:nvSpPr>
        <p:spPr>
          <a:xfrm>
            <a:off x="2380431" y="3078967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11</a:t>
            </a:r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EAF8835D-2898-F49D-3730-CAF4D385DB4D}"/>
              </a:ext>
            </a:extLst>
          </p:cNvPr>
          <p:cNvSpPr txBox="1"/>
          <p:nvPr/>
        </p:nvSpPr>
        <p:spPr>
          <a:xfrm>
            <a:off x="1775448" y="3421218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800" dirty="0">
                <a:solidFill>
                  <a:prstClr val="black"/>
                </a:solidFill>
                <a:latin typeface="Aptos" panose="02110004020202020204"/>
              </a:rPr>
              <a:t>8 </a:t>
            </a:r>
          </a:p>
          <a:p>
            <a:pPr algn="ctr">
              <a:defRPr/>
            </a:pPr>
            <a:r>
              <a:rPr lang="it-IT" sz="800" dirty="0">
                <a:solidFill>
                  <a:prstClr val="black"/>
                </a:solidFill>
                <a:latin typeface="Aptos" panose="02110004020202020204"/>
              </a:rPr>
              <a:t>(3.1%)</a:t>
            </a:r>
          </a:p>
        </p:txBody>
      </p: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B1416782-C36A-7311-97AD-141706110B74}"/>
              </a:ext>
            </a:extLst>
          </p:cNvPr>
          <p:cNvSpPr txBox="1"/>
          <p:nvPr/>
        </p:nvSpPr>
        <p:spPr>
          <a:xfrm>
            <a:off x="1443468" y="3243495"/>
            <a:ext cx="6094520" cy="41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051" dirty="0">
                <a:solidFill>
                  <a:prstClr val="black"/>
                </a:solidFill>
                <a:latin typeface="Aptos" panose="02110004020202020204"/>
              </a:rPr>
              <a:t>14 </a:t>
            </a:r>
          </a:p>
          <a:p>
            <a:pPr algn="ctr">
              <a:defRPr/>
            </a:pPr>
            <a:r>
              <a:rPr lang="it-IT" sz="1051" dirty="0">
                <a:solidFill>
                  <a:prstClr val="black"/>
                </a:solidFill>
                <a:latin typeface="Aptos" panose="02110004020202020204"/>
              </a:rPr>
              <a:t>(5.4%)</a:t>
            </a: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5A38B6A6-236F-2423-AA51-682F4F132200}"/>
              </a:ext>
            </a:extLst>
          </p:cNvPr>
          <p:cNvSpPr txBox="1"/>
          <p:nvPr/>
        </p:nvSpPr>
        <p:spPr>
          <a:xfrm>
            <a:off x="698977" y="234377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61</a:t>
            </a:r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54174DD2-D751-332D-2E10-12AB8D4532DC}"/>
              </a:ext>
            </a:extLst>
          </p:cNvPr>
          <p:cNvSpPr txBox="1"/>
          <p:nvPr/>
        </p:nvSpPr>
        <p:spPr>
          <a:xfrm>
            <a:off x="2002271" y="3906187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40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(15.6%)</a:t>
            </a:r>
          </a:p>
        </p:txBody>
      </p:sp>
      <p:sp>
        <p:nvSpPr>
          <p:cNvPr id="21" name="CasellaDiTesto 16">
            <a:extLst>
              <a:ext uri="{FF2B5EF4-FFF2-40B4-BE49-F238E27FC236}">
                <a16:creationId xmlns:a16="http://schemas.microsoft.com/office/drawing/2014/main" id="{DB27BD7F-3A90-F37A-2A61-5BEE8ABC8453}"/>
              </a:ext>
            </a:extLst>
          </p:cNvPr>
          <p:cNvSpPr txBox="1"/>
          <p:nvPr/>
        </p:nvSpPr>
        <p:spPr>
          <a:xfrm>
            <a:off x="2152161" y="53899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900" dirty="0">
                <a:solidFill>
                  <a:prstClr val="black"/>
                </a:solidFill>
                <a:latin typeface="Aptos" panose="02110004020202020204"/>
              </a:rPr>
              <a:t>10</a:t>
            </a:r>
          </a:p>
          <a:p>
            <a:pPr algn="ctr">
              <a:defRPr/>
            </a:pPr>
            <a:r>
              <a:rPr lang="it-IT" sz="900" dirty="0">
                <a:solidFill>
                  <a:prstClr val="black"/>
                </a:solidFill>
                <a:latin typeface="Aptos" panose="02110004020202020204"/>
              </a:rPr>
              <a:t>(3.9%)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803195CC-CA81-AACF-8183-F61E4B3AB43F}"/>
              </a:ext>
            </a:extLst>
          </p:cNvPr>
          <p:cNvSpPr txBox="1">
            <a:spLocks/>
          </p:cNvSpPr>
          <p:nvPr/>
        </p:nvSpPr>
        <p:spPr>
          <a:xfrm>
            <a:off x="-427947" y="314221"/>
            <a:ext cx="12619947" cy="1143000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GB" sz="3600" b="1" spc="-151" dirty="0">
                <a:solidFill>
                  <a:srgbClr val="0070C0"/>
                </a:solidFill>
                <a:latin typeface="Aptos Display" panose="02110004020202020204"/>
              </a:rPr>
              <a:t>RTX-Based Regimens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C8A443-318A-6674-EEE6-C2A08DB9856B}"/>
              </a:ext>
            </a:extLst>
          </p:cNvPr>
          <p:cNvSpPr txBox="1"/>
          <p:nvPr/>
        </p:nvSpPr>
        <p:spPr>
          <a:xfrm>
            <a:off x="7630049" y="4974119"/>
            <a:ext cx="6314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Monotherapy: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 50 (19%) treatment courses</a:t>
            </a:r>
          </a:p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Combination:</a:t>
            </a:r>
          </a:p>
          <a:p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	MMF in 143 (56%)</a:t>
            </a:r>
          </a:p>
          <a:p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	MTX in 40 (16%)</a:t>
            </a:r>
          </a:p>
          <a:p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	NTD in 24 (9%) </a:t>
            </a:r>
          </a:p>
          <a:p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	Triple combination 32 (12%)</a:t>
            </a:r>
            <a:endParaRPr lang="en-IT" sz="1600" dirty="0">
              <a:solidFill>
                <a:srgbClr val="002060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29001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63D65-B4F4-1881-BE9F-21A841942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a 5">
            <a:extLst>
              <a:ext uri="{FF2B5EF4-FFF2-40B4-BE49-F238E27FC236}">
                <a16:creationId xmlns:a16="http://schemas.microsoft.com/office/drawing/2014/main" id="{837119D4-78CE-9A7B-8446-248907E7AF74}"/>
              </a:ext>
            </a:extLst>
          </p:cNvPr>
          <p:cNvGraphicFramePr/>
          <p:nvPr/>
        </p:nvGraphicFramePr>
        <p:xfrm>
          <a:off x="15374" y="1136470"/>
          <a:ext cx="7466935" cy="550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asellaDiTesto 9">
            <a:extLst>
              <a:ext uri="{FF2B5EF4-FFF2-40B4-BE49-F238E27FC236}">
                <a16:creationId xmlns:a16="http://schemas.microsoft.com/office/drawing/2014/main" id="{4BBFAFC9-1655-F4E0-748C-82F88DC8A2D7}"/>
              </a:ext>
            </a:extLst>
          </p:cNvPr>
          <p:cNvSpPr txBox="1"/>
          <p:nvPr/>
        </p:nvSpPr>
        <p:spPr>
          <a:xfrm>
            <a:off x="873384" y="3380174"/>
            <a:ext cx="60945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100" dirty="0">
                <a:solidFill>
                  <a:prstClr val="black"/>
                </a:solidFill>
                <a:latin typeface="Aptos" panose="02110004020202020204"/>
              </a:rPr>
              <a:t>24</a:t>
            </a:r>
          </a:p>
          <a:p>
            <a:pPr algn="ctr">
              <a:defRPr/>
            </a:pPr>
            <a:r>
              <a:rPr lang="it-IT" sz="1100" dirty="0">
                <a:solidFill>
                  <a:prstClr val="black"/>
                </a:solidFill>
                <a:latin typeface="Aptos" panose="02110004020202020204"/>
              </a:rPr>
              <a:t>(9.3%)</a:t>
            </a:r>
          </a:p>
        </p:txBody>
      </p:sp>
      <p:sp>
        <p:nvSpPr>
          <p:cNvPr id="16" name="CasellaDiTesto 12">
            <a:extLst>
              <a:ext uri="{FF2B5EF4-FFF2-40B4-BE49-F238E27FC236}">
                <a16:creationId xmlns:a16="http://schemas.microsoft.com/office/drawing/2014/main" id="{4B22A469-468A-6F4D-F372-25943263EDD9}"/>
              </a:ext>
            </a:extLst>
          </p:cNvPr>
          <p:cNvSpPr txBox="1"/>
          <p:nvPr/>
        </p:nvSpPr>
        <p:spPr>
          <a:xfrm>
            <a:off x="15373" y="3795815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37</a:t>
            </a:r>
          </a:p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(30.3%)</a:t>
            </a:r>
          </a:p>
        </p:txBody>
      </p:sp>
      <p:sp>
        <p:nvSpPr>
          <p:cNvPr id="17" name="CasellaDiTesto 13">
            <a:extLst>
              <a:ext uri="{FF2B5EF4-FFF2-40B4-BE49-F238E27FC236}">
                <a16:creationId xmlns:a16="http://schemas.microsoft.com/office/drawing/2014/main" id="{92828DC4-C683-FFB4-0FE0-4CA2C9489AB8}"/>
              </a:ext>
            </a:extLst>
          </p:cNvPr>
          <p:cNvSpPr txBox="1"/>
          <p:nvPr/>
        </p:nvSpPr>
        <p:spPr>
          <a:xfrm>
            <a:off x="2152027" y="3618391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solidFill>
                  <a:prstClr val="black"/>
                </a:solidFill>
                <a:latin typeface="Aptos" panose="02110004020202020204"/>
              </a:rPr>
              <a:t>11</a:t>
            </a:r>
          </a:p>
        </p:txBody>
      </p: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A2ED801A-F421-D6D5-28AB-ED909165AC67}"/>
              </a:ext>
            </a:extLst>
          </p:cNvPr>
          <p:cNvSpPr txBox="1"/>
          <p:nvPr/>
        </p:nvSpPr>
        <p:spPr>
          <a:xfrm>
            <a:off x="1387788" y="3539566"/>
            <a:ext cx="6094520" cy="41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051" dirty="0">
                <a:solidFill>
                  <a:prstClr val="black"/>
                </a:solidFill>
                <a:latin typeface="Aptos" panose="02110004020202020204"/>
              </a:rPr>
              <a:t>12 </a:t>
            </a:r>
          </a:p>
          <a:p>
            <a:pPr algn="ctr">
              <a:defRPr/>
            </a:pPr>
            <a:r>
              <a:rPr lang="it-IT" sz="1051" dirty="0">
                <a:solidFill>
                  <a:prstClr val="black"/>
                </a:solidFill>
                <a:latin typeface="Aptos" panose="02110004020202020204"/>
              </a:rPr>
              <a:t>(9.8%)</a:t>
            </a: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0500D122-5C4D-1DE8-299B-8F3FC8FC64A0}"/>
              </a:ext>
            </a:extLst>
          </p:cNvPr>
          <p:cNvSpPr txBox="1"/>
          <p:nvPr/>
        </p:nvSpPr>
        <p:spPr>
          <a:xfrm>
            <a:off x="832588" y="23430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latin typeface="Aptos" panose="02110004020202020204"/>
              </a:rPr>
              <a:t>61</a:t>
            </a:r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BC5F2ABA-6DAD-4489-A79D-AE5880DBC5EC}"/>
              </a:ext>
            </a:extLst>
          </p:cNvPr>
          <p:cNvSpPr txBox="1"/>
          <p:nvPr/>
        </p:nvSpPr>
        <p:spPr>
          <a:xfrm>
            <a:off x="1922547" y="4356761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45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  <a:latin typeface="Aptos" panose="02110004020202020204"/>
              </a:rPr>
              <a:t>(36.9%)</a:t>
            </a:r>
          </a:p>
        </p:txBody>
      </p:sp>
      <p:sp>
        <p:nvSpPr>
          <p:cNvPr id="21" name="CasellaDiTesto 16">
            <a:extLst>
              <a:ext uri="{FF2B5EF4-FFF2-40B4-BE49-F238E27FC236}">
                <a16:creationId xmlns:a16="http://schemas.microsoft.com/office/drawing/2014/main" id="{F3479CDE-2077-6758-3413-D4529F6F12D5}"/>
              </a:ext>
            </a:extLst>
          </p:cNvPr>
          <p:cNvSpPr txBox="1"/>
          <p:nvPr/>
        </p:nvSpPr>
        <p:spPr>
          <a:xfrm>
            <a:off x="-708591" y="515668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900" dirty="0">
                <a:solidFill>
                  <a:prstClr val="black"/>
                </a:solidFill>
                <a:latin typeface="Aptos" panose="02110004020202020204"/>
              </a:rPr>
              <a:t>6</a:t>
            </a:r>
          </a:p>
          <a:p>
            <a:pPr algn="ctr">
              <a:defRPr/>
            </a:pPr>
            <a:r>
              <a:rPr lang="it-IT" sz="900" dirty="0">
                <a:solidFill>
                  <a:prstClr val="black"/>
                </a:solidFill>
                <a:latin typeface="Aptos" panose="02110004020202020204"/>
              </a:rPr>
              <a:t>(4.9%)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1D72D4A9-59DC-83DF-28CA-AA158038A6FE}"/>
              </a:ext>
            </a:extLst>
          </p:cNvPr>
          <p:cNvSpPr txBox="1">
            <a:spLocks/>
          </p:cNvSpPr>
          <p:nvPr/>
        </p:nvSpPr>
        <p:spPr>
          <a:xfrm>
            <a:off x="-427947" y="314221"/>
            <a:ext cx="12619947" cy="1143000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GB" sz="3600" b="1" spc="-151" dirty="0">
                <a:solidFill>
                  <a:srgbClr val="0070C0"/>
                </a:solidFill>
                <a:latin typeface="Aptos Display" panose="02110004020202020204"/>
              </a:rPr>
              <a:t>TCZ-Based Regimens 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0045E1FA-94EF-1410-F9DB-691EB3BE70F5}"/>
              </a:ext>
            </a:extLst>
          </p:cNvPr>
          <p:cNvSpPr txBox="1">
            <a:spLocks/>
          </p:cNvSpPr>
          <p:nvPr/>
        </p:nvSpPr>
        <p:spPr>
          <a:xfrm>
            <a:off x="-427947" y="6121528"/>
            <a:ext cx="12619947" cy="1143000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77"/>
            <a:endParaRPr lang="en-GB" sz="2000" b="1" spc="-151" dirty="0">
              <a:solidFill>
                <a:srgbClr val="000066"/>
              </a:solidFill>
              <a:latin typeface="Aptos Display" panose="021100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BDDB3B-E1C0-A984-32EF-D36236727F1B}"/>
              </a:ext>
            </a:extLst>
          </p:cNvPr>
          <p:cNvSpPr txBox="1"/>
          <p:nvPr/>
        </p:nvSpPr>
        <p:spPr>
          <a:xfrm>
            <a:off x="7771548" y="4715925"/>
            <a:ext cx="41824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ea typeface="Aptos" panose="020B0004020202020204" pitchFamily="34" charset="0"/>
              </a:rPr>
              <a:t>Monotherapy</a:t>
            </a:r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: 22 (18%) treatment courses </a:t>
            </a:r>
            <a:r>
              <a:rPr lang="en-US" sz="1600" b="1" dirty="0">
                <a:solidFill>
                  <a:srgbClr val="002060"/>
                </a:solidFill>
                <a:ea typeface="Aptos" panose="020B0004020202020204" pitchFamily="34" charset="0"/>
              </a:rPr>
              <a:t>Combination: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MTX in 45 (37%)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MMF in 37 (30%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NTD in 12 (10%)</a:t>
            </a:r>
          </a:p>
          <a:p>
            <a:r>
              <a:rPr lang="en-US" sz="1600" dirty="0">
                <a:solidFill>
                  <a:srgbClr val="002060"/>
                </a:solidFill>
                <a:ea typeface="Aptos" panose="020B0004020202020204" pitchFamily="34" charset="0"/>
              </a:rPr>
              <a:t>	Triple combination in 24 (9%)</a:t>
            </a:r>
            <a:endParaRPr lang="en-IT" sz="1600" dirty="0">
              <a:solidFill>
                <a:srgbClr val="002060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546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84C89-7EC8-4FCE-63F7-BD07A273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6D19186A-BCF8-8F0E-13B3-90A27D601090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How To Treat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pic>
        <p:nvPicPr>
          <p:cNvPr id="7" name="Picture 6" descr="A diagram of a treatment&#10;&#10;AI-generated content may be incorrect.">
            <a:extLst>
              <a:ext uri="{FF2B5EF4-FFF2-40B4-BE49-F238E27FC236}">
                <a16:creationId xmlns:a16="http://schemas.microsoft.com/office/drawing/2014/main" id="{6F0C86A2-8406-F453-9204-D07AD5F8D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5" y="708401"/>
            <a:ext cx="10680459" cy="5906948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90B8821-7134-6CA9-F84B-873B6D076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067" y="6483041"/>
            <a:ext cx="2743200" cy="254804"/>
          </a:xfrm>
        </p:spPr>
        <p:txBody>
          <a:bodyPr/>
          <a:lstStyle/>
          <a:p>
            <a:fld id="{28389896-F367-714C-8F78-68AC34FA692E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3662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05727-8500-0D51-ECAD-9C24A54B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DC389C1-B097-52DE-5533-2ECBF0B3F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855298"/>
            <a:ext cx="11212529" cy="68899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FIBRONEER-ILD: the primary endpoint (change in FVC [mL] at Week 52) was met for both doses of nerandomilast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C9FFB3E-95B2-FEBA-2263-938F24CF351F}"/>
              </a:ext>
            </a:extLst>
          </p:cNvPr>
          <p:cNvSpPr txBox="1">
            <a:spLocks/>
          </p:cNvSpPr>
          <p:nvPr/>
        </p:nvSpPr>
        <p:spPr>
          <a:xfrm>
            <a:off x="500064" y="6311363"/>
            <a:ext cx="10619041" cy="15524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Maher TM </a:t>
            </a:r>
            <a:r>
              <a:rPr lang="en-US" i="1" dirty="0"/>
              <a:t>et al. N Engl J Med </a:t>
            </a:r>
            <a:r>
              <a:rPr lang="en-US" dirty="0"/>
              <a:t>2025;392:2203–14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E93BC-1D04-EACC-87F9-CD4FE96E5D94}"/>
              </a:ext>
            </a:extLst>
          </p:cNvPr>
          <p:cNvSpPr txBox="1">
            <a:spLocks/>
          </p:cNvSpPr>
          <p:nvPr/>
        </p:nvSpPr>
        <p:spPr>
          <a:xfrm>
            <a:off x="3700691" y="1798699"/>
            <a:ext cx="4538645" cy="324000"/>
          </a:xfrm>
          <a:prstGeom prst="roundRect">
            <a:avLst/>
          </a:prstGeom>
          <a:solidFill>
            <a:srgbClr val="A3E5EE"/>
          </a:solidFill>
          <a:ln w="12700">
            <a:noFill/>
          </a:ln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1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43.7% of patients received background nintedanib</a:t>
            </a:r>
          </a:p>
        </p:txBody>
      </p:sp>
      <p:graphicFrame>
        <p:nvGraphicFramePr>
          <p:cNvPr id="5" name="Content Placeholder 16">
            <a:extLst>
              <a:ext uri="{FF2B5EF4-FFF2-40B4-BE49-F238E27FC236}">
                <a16:creationId xmlns:a16="http://schemas.microsoft.com/office/drawing/2014/main" id="{EB65C229-4E18-9FE5-EAFD-39A5C0CA741A}"/>
              </a:ext>
            </a:extLst>
          </p:cNvPr>
          <p:cNvGraphicFramePr>
            <a:graphicFrameLocks/>
          </p:cNvGraphicFramePr>
          <p:nvPr/>
        </p:nvGraphicFramePr>
        <p:xfrm>
          <a:off x="1006477" y="2413743"/>
          <a:ext cx="9694863" cy="3810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7">
            <a:extLst>
              <a:ext uri="{FF2B5EF4-FFF2-40B4-BE49-F238E27FC236}">
                <a16:creationId xmlns:a16="http://schemas.microsoft.com/office/drawing/2014/main" id="{682186D1-7072-D257-CC20-CE93732BB029}"/>
              </a:ext>
            </a:extLst>
          </p:cNvPr>
          <p:cNvSpPr txBox="1">
            <a:spLocks/>
          </p:cNvSpPr>
          <p:nvPr/>
        </p:nvSpPr>
        <p:spPr>
          <a:xfrm>
            <a:off x="7554397" y="5642466"/>
            <a:ext cx="3004459" cy="422644"/>
          </a:xfrm>
          <a:prstGeom prst="roundRect">
            <a:avLst/>
          </a:prstGeom>
          <a:noFill/>
          <a:ln w="12700">
            <a:noFill/>
          </a:ln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1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latin typeface="+mn-lt"/>
                <a:cs typeface="Arial" panose="020B0604020202020204" pitchFamily="34" charset="0"/>
              </a:rPr>
              <a:t>Difference: 67.2 mL </a:t>
            </a:r>
            <a:br>
              <a:rPr lang="en-US" sz="1400" kern="0" dirty="0">
                <a:latin typeface="+mn-lt"/>
                <a:cs typeface="Arial" panose="020B0604020202020204" pitchFamily="34" charset="0"/>
              </a:rPr>
            </a:br>
            <a:r>
              <a:rPr lang="en-US" sz="1400" kern="0" dirty="0">
                <a:latin typeface="+mn-lt"/>
                <a:cs typeface="Arial" panose="020B0604020202020204" pitchFamily="34" charset="0"/>
              </a:rPr>
              <a:t>(95% CI: 31.9, 102.5); </a:t>
            </a:r>
            <a:r>
              <a:rPr lang="en-US" sz="1400" i="1" kern="0" dirty="0">
                <a:latin typeface="+mn-lt"/>
                <a:cs typeface="Arial" panose="020B0604020202020204" pitchFamily="34" charset="0"/>
              </a:rPr>
              <a:t>P</a:t>
            </a:r>
            <a:r>
              <a:rPr lang="en-US" sz="1400" kern="0" dirty="0">
                <a:latin typeface="+mn-lt"/>
                <a:cs typeface="Arial" panose="020B0604020202020204" pitchFamily="34" charset="0"/>
              </a:rPr>
              <a:t>&lt;0.001</a:t>
            </a:r>
          </a:p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latin typeface="+mn-lt"/>
                <a:cs typeface="Arial" panose="020B0604020202020204" pitchFamily="34" charset="0"/>
              </a:rPr>
              <a:t>Relative reduction: 41%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A2A63C3-3C9E-037A-1845-984C1BF76BA7}"/>
              </a:ext>
            </a:extLst>
          </p:cNvPr>
          <p:cNvSpPr txBox="1">
            <a:spLocks/>
          </p:cNvSpPr>
          <p:nvPr/>
        </p:nvSpPr>
        <p:spPr>
          <a:xfrm>
            <a:off x="4385101" y="5642466"/>
            <a:ext cx="3004459" cy="422644"/>
          </a:xfrm>
          <a:prstGeom prst="roundRect">
            <a:avLst/>
          </a:prstGeom>
          <a:noFill/>
          <a:ln w="12700">
            <a:noFill/>
          </a:ln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1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latin typeface="+mn-lt"/>
                <a:cs typeface="Arial" panose="020B0604020202020204" pitchFamily="34" charset="0"/>
              </a:rPr>
              <a:t>Difference: 81.1 mL</a:t>
            </a:r>
            <a:br>
              <a:rPr lang="en-US" sz="1400" kern="0" dirty="0">
                <a:latin typeface="+mn-lt"/>
                <a:cs typeface="Arial" panose="020B0604020202020204" pitchFamily="34" charset="0"/>
              </a:rPr>
            </a:br>
            <a:r>
              <a:rPr lang="en-US" sz="1400" kern="0" dirty="0">
                <a:latin typeface="+mn-lt"/>
                <a:cs typeface="Arial" panose="020B0604020202020204" pitchFamily="34" charset="0"/>
              </a:rPr>
              <a:t>(95% CI: 46.0, 116.3); </a:t>
            </a:r>
            <a:r>
              <a:rPr lang="en-US" sz="1400" i="1" kern="0" dirty="0">
                <a:latin typeface="+mn-lt"/>
                <a:cs typeface="Arial" panose="020B0604020202020204" pitchFamily="34" charset="0"/>
              </a:rPr>
              <a:t>P</a:t>
            </a:r>
            <a:r>
              <a:rPr lang="en-US" sz="1400" kern="0" dirty="0">
                <a:latin typeface="+mn-lt"/>
                <a:cs typeface="Arial" panose="020B0604020202020204" pitchFamily="34" charset="0"/>
              </a:rPr>
              <a:t>&lt;0.001</a:t>
            </a:r>
          </a:p>
          <a:p>
            <a:pPr algn="ctr" defTabSz="12190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latin typeface="+mn-lt"/>
                <a:cs typeface="Arial" panose="020B0604020202020204" pitchFamily="34" charset="0"/>
              </a:rPr>
              <a:t>Relative reduction: 49%</a:t>
            </a:r>
          </a:p>
        </p:txBody>
      </p:sp>
      <p:sp>
        <p:nvSpPr>
          <p:cNvPr id="9" name="Arrow: Up-Down 1">
            <a:extLst>
              <a:ext uri="{FF2B5EF4-FFF2-40B4-BE49-F238E27FC236}">
                <a16:creationId xmlns:a16="http://schemas.microsoft.com/office/drawing/2014/main" id="{09D39990-BAC7-1C93-DA69-02AE52CADB61}"/>
              </a:ext>
            </a:extLst>
          </p:cNvPr>
          <p:cNvSpPr/>
          <p:nvPr/>
        </p:nvSpPr>
        <p:spPr bwMode="gray">
          <a:xfrm>
            <a:off x="6034621" y="4179400"/>
            <a:ext cx="338139" cy="900000"/>
          </a:xfrm>
          <a:prstGeom prst="upDownArrow">
            <a:avLst/>
          </a:prstGeom>
          <a:solidFill>
            <a:schemeClr val="accent3"/>
          </a:solidFill>
          <a:ln w="63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Arrow: Up-Down 2">
            <a:extLst>
              <a:ext uri="{FF2B5EF4-FFF2-40B4-BE49-F238E27FC236}">
                <a16:creationId xmlns:a16="http://schemas.microsoft.com/office/drawing/2014/main" id="{D00A6E1D-F08D-12DE-1150-2341865294F3}"/>
              </a:ext>
            </a:extLst>
          </p:cNvPr>
          <p:cNvSpPr/>
          <p:nvPr/>
        </p:nvSpPr>
        <p:spPr bwMode="gray">
          <a:xfrm>
            <a:off x="9172801" y="4325199"/>
            <a:ext cx="338139" cy="756000"/>
          </a:xfrm>
          <a:prstGeom prst="upDownArrow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6C158-D480-2AB6-73BC-C30003E2E29E}"/>
              </a:ext>
            </a:extLst>
          </p:cNvPr>
          <p:cNvSpPr txBox="1"/>
          <p:nvPr/>
        </p:nvSpPr>
        <p:spPr>
          <a:xfrm>
            <a:off x="1999869" y="4593246"/>
            <a:ext cx="140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–165.8 mL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7A38A1-7777-1B81-573C-A40CEA475104}"/>
              </a:ext>
            </a:extLst>
          </p:cNvPr>
          <p:cNvSpPr txBox="1"/>
          <p:nvPr/>
        </p:nvSpPr>
        <p:spPr>
          <a:xfrm>
            <a:off x="5151501" y="3620795"/>
            <a:ext cx="140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–84.6 mL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EBBB8-06DA-759D-4D55-0E7E20115A62}"/>
              </a:ext>
            </a:extLst>
          </p:cNvPr>
          <p:cNvSpPr txBox="1"/>
          <p:nvPr/>
        </p:nvSpPr>
        <p:spPr>
          <a:xfrm>
            <a:off x="8284449" y="3791852"/>
            <a:ext cx="140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–98.6 mL </a:t>
            </a:r>
          </a:p>
        </p:txBody>
      </p:sp>
    </p:spTree>
    <p:extLst>
      <p:ext uri="{BB962C8B-B14F-4D97-AF65-F5344CB8AC3E}">
        <p14:creationId xmlns:p14="http://schemas.microsoft.com/office/powerpoint/2010/main" val="3649960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872970AD-3DFB-8128-6CC5-DA2688666F28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 err="1">
                <a:solidFill>
                  <a:srgbClr val="0057B8"/>
                </a:solidFill>
              </a:rPr>
              <a:t>SSc</a:t>
            </a:r>
            <a:r>
              <a:rPr lang="en-GB" sz="2667" b="1" dirty="0">
                <a:solidFill>
                  <a:srgbClr val="0057B8"/>
                </a:solidFill>
              </a:rPr>
              <a:t>-ILD in 2026</a:t>
            </a:r>
            <a:br>
              <a:rPr lang="en-GB" sz="2667" b="1" dirty="0">
                <a:solidFill>
                  <a:srgbClr val="0057B8"/>
                </a:solidFill>
              </a:rPr>
            </a:br>
            <a:endParaRPr lang="de-DE" sz="2667" b="1" dirty="0">
              <a:solidFill>
                <a:srgbClr val="0057B8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172016E-EC22-1D24-F0ED-1809B8F88D49}"/>
              </a:ext>
            </a:extLst>
          </p:cNvPr>
          <p:cNvSpPr txBox="1">
            <a:spLocks/>
          </p:cNvSpPr>
          <p:nvPr/>
        </p:nvSpPr>
        <p:spPr>
          <a:xfrm>
            <a:off x="389170" y="1705679"/>
            <a:ext cx="11802831" cy="428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D1D3D"/>
              </a:buClr>
              <a:buFont typeface="Arial" panose="020B0604020202020204" pitchFamily="34" charset="0"/>
              <a:buNone/>
              <a:defRPr sz="2800" b="0" i="0" kern="1200">
                <a:solidFill>
                  <a:srgbClr val="394E5C"/>
                </a:solidFill>
                <a:latin typeface="Avenir" panose="02000503020000020003" pitchFamily="2" charset="0"/>
                <a:ea typeface="Roboto Medium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D1D3D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394E5C"/>
                </a:solidFill>
                <a:latin typeface="Avenir Book" panose="02000503020000020003" pitchFamily="2" charset="0"/>
                <a:ea typeface="Roboto" panose="02000000000000000000" pitchFamily="2" charset="0"/>
                <a:cs typeface="+mn-cs"/>
              </a:defRPr>
            </a:lvl2pPr>
            <a:lvl3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003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394E5C"/>
                </a:solidFill>
                <a:latin typeface="Avenir Book" panose="02000503020000020003" pitchFamily="2" charset="0"/>
                <a:ea typeface="Roboto Light" panose="02000000000000000000" pitchFamily="2" charset="0"/>
                <a:cs typeface="+mn-cs"/>
              </a:defRPr>
            </a:lvl3pPr>
            <a:lvl4pPr marL="460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003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394E5C"/>
                </a:solidFill>
                <a:latin typeface="Avenir Book" panose="02000503020000020003" pitchFamily="2" charset="0"/>
                <a:ea typeface="Roboto Light" panose="02000000000000000000" pitchFamily="2" charset="0"/>
                <a:cs typeface="+mn-cs"/>
              </a:defRPr>
            </a:lvl4pPr>
            <a:lvl5pPr marL="691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003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394E5C"/>
                </a:solidFill>
                <a:latin typeface="Avenir Book" panose="02000503020000020003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</a:t>
            </a:r>
            <a:r>
              <a:rPr lang="en-GB" sz="1867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SSc</a:t>
            </a: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-ILD has dramatically changed over the past few years with new drugs now available</a:t>
            </a:r>
          </a:p>
          <a:p>
            <a:pPr>
              <a:lnSpc>
                <a:spcPct val="120000"/>
              </a:lnSpc>
            </a:pPr>
            <a:endParaRPr lang="en-GB" sz="1867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exciting times and precision medicine might better redefine WHO, WHAT and WHEN</a:t>
            </a:r>
          </a:p>
          <a:p>
            <a:pPr>
              <a:lnSpc>
                <a:spcPct val="120000"/>
              </a:lnSpc>
            </a:pPr>
            <a:endParaRPr lang="en-GB" sz="1867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960"/>
              </a:spcBef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increasing number of </a:t>
            </a:r>
            <a:r>
              <a:rPr lang="en-GB" sz="1867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SSc</a:t>
            </a: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-ILD patients is currently started on IST/anti-fibrotic and combination therapies are frequently used </a:t>
            </a:r>
          </a:p>
          <a:p>
            <a:pPr fontAlgn="base">
              <a:spcBef>
                <a:spcPts val="960"/>
              </a:spcBef>
            </a:pPr>
            <a:endParaRPr lang="en-GB" sz="1867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ts val="960"/>
              </a:spcBef>
            </a:pPr>
            <a:endParaRPr lang="en-GB" sz="1867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CH" sz="1867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53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64F610-D7BE-4849-B7D3-5E9EA852CACB}"/>
              </a:ext>
            </a:extLst>
          </p:cNvPr>
          <p:cNvSpPr/>
          <p:nvPr/>
        </p:nvSpPr>
        <p:spPr>
          <a:xfrm>
            <a:off x="1524000" y="617316"/>
            <a:ext cx="8720285" cy="6240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337D686A-45FD-EF42-90AF-F3360610EC0A}"/>
              </a:ext>
            </a:extLst>
          </p:cNvPr>
          <p:cNvSpPr txBox="1">
            <a:spLocks/>
          </p:cNvSpPr>
          <p:nvPr/>
        </p:nvSpPr>
        <p:spPr bwMode="black">
          <a:xfrm>
            <a:off x="1947715" y="211580"/>
            <a:ext cx="7993625" cy="817119"/>
          </a:xfrm>
          <a:prstGeom prst="rect">
            <a:avLst/>
          </a:prstGeom>
          <a:solidFill>
            <a:srgbClr val="F2F2F2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err="1"/>
              <a:t>Thank</a:t>
            </a:r>
            <a:r>
              <a:rPr lang="it-IT" sz="2400" b="1" dirty="0"/>
              <a:t> </a:t>
            </a:r>
            <a:r>
              <a:rPr lang="it-IT" sz="2400" b="1" dirty="0" err="1"/>
              <a:t>you</a:t>
            </a:r>
            <a:endParaRPr lang="it-IT" sz="2400" b="1" dirty="0"/>
          </a:p>
        </p:txBody>
      </p:sp>
      <p:pic>
        <p:nvPicPr>
          <p:cNvPr id="12" name="Picture 1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EF00D76C-7395-774B-BAD6-386612EB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59" b="13307"/>
          <a:stretch/>
        </p:blipFill>
        <p:spPr>
          <a:xfrm>
            <a:off x="1918806" y="1028700"/>
            <a:ext cx="8036852" cy="3073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2BF1C-AE27-1032-FD1C-4BDE9F3482AE}"/>
              </a:ext>
            </a:extLst>
          </p:cNvPr>
          <p:cNvSpPr txBox="1"/>
          <p:nvPr/>
        </p:nvSpPr>
        <p:spPr>
          <a:xfrm>
            <a:off x="1947715" y="4272677"/>
            <a:ext cx="8036852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IT" b="1" dirty="0"/>
              <a:t>San Raffaele Scleroderma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u="sng" dirty="0"/>
              <a:t>Prof. Marco Matucci-Cerinic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Dr. G</a:t>
            </a:r>
            <a:r>
              <a:rPr lang="en-GB" dirty="0" err="1"/>
              <a:t>i</a:t>
            </a:r>
            <a:r>
              <a:rPr lang="en-IT" dirty="0"/>
              <a:t>acomo De Luca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Dr. Claudia Iannone</a:t>
            </a:r>
          </a:p>
          <a:p>
            <a:endParaRPr lang="en-IT" dirty="0"/>
          </a:p>
          <a:p>
            <a:r>
              <a:rPr lang="en-IT" b="1" dirty="0"/>
              <a:t>San Raffaele Radiology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Prof. Anna Palmisano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Prof. Antonio Esposito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r>
              <a:rPr lang="en-IT" b="1" dirty="0"/>
              <a:t>EUSTAR</a:t>
            </a:r>
          </a:p>
          <a:p>
            <a:r>
              <a:rPr lang="en-IT" b="1" dirty="0"/>
              <a:t>SCTC</a:t>
            </a:r>
          </a:p>
          <a:p>
            <a:r>
              <a:rPr lang="en-IT" b="1" dirty="0"/>
              <a:t>World Sclederma Foundation</a:t>
            </a:r>
          </a:p>
          <a:p>
            <a:endParaRPr lang="en-IT" dirty="0"/>
          </a:p>
          <a:p>
            <a:endParaRPr lang="en-IT" dirty="0"/>
          </a:p>
          <a:p>
            <a:r>
              <a:rPr lang="en-IT" b="1" dirty="0"/>
              <a:t>International Collaborations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Prof. Yannick Allanore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</a:t>
            </a:r>
            <a:r>
              <a:rPr lang="en-GB" dirty="0"/>
              <a:t>r</a:t>
            </a:r>
            <a:r>
              <a:rPr lang="en-IT" dirty="0"/>
              <a:t>of. Anna-Maria Hoffmann-Vold</a:t>
            </a:r>
          </a:p>
        </p:txBody>
      </p:sp>
    </p:spTree>
    <p:extLst>
      <p:ext uri="{BB962C8B-B14F-4D97-AF65-F5344CB8AC3E}">
        <p14:creationId xmlns:p14="http://schemas.microsoft.com/office/powerpoint/2010/main" val="422025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6B9EC-F974-A9E3-5AB9-408C33F61A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08826"/>
            <a:ext cx="10515600" cy="1325559"/>
          </a:xfrm>
          <a:noFill/>
          <a:ln>
            <a:noFill/>
          </a:ln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>
              <a:spcBef>
                <a:spcPct val="0"/>
              </a:spcBef>
            </a:pPr>
            <a:r>
              <a:rPr lang="en-IT" sz="2667" b="1" dirty="0">
                <a:solidFill>
                  <a:srgbClr val="0057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Screening of ILD in SSc </a:t>
            </a:r>
          </a:p>
        </p:txBody>
      </p:sp>
      <p:pic>
        <p:nvPicPr>
          <p:cNvPr id="5" name="Picture 4" descr="A diagram of a screening&#10;&#10;AI-generated content may be incorrect.">
            <a:extLst>
              <a:ext uri="{FF2B5EF4-FFF2-40B4-BE49-F238E27FC236}">
                <a16:creationId xmlns:a16="http://schemas.microsoft.com/office/drawing/2014/main" id="{F6FF0AE1-B7FC-0A61-0F69-82D10812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03" y="1444225"/>
            <a:ext cx="9266726" cy="47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B0462F-1BEF-1A24-5027-00F75C10B851}"/>
              </a:ext>
            </a:extLst>
          </p:cNvPr>
          <p:cNvSpPr txBox="1"/>
          <p:nvPr/>
        </p:nvSpPr>
        <p:spPr>
          <a:xfrm>
            <a:off x="503594" y="6097709"/>
            <a:ext cx="10917553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67" i="1" dirty="0">
                <a:solidFill>
                  <a:srgbClr val="005595"/>
                </a:solidFill>
                <a:latin typeface="Times"/>
              </a:rPr>
              <a:t>Antoniou KM, Distler O, Gheorghiu A-M, et al. ERS/EULAR clinical practice guidelines for connective tissue disease-associated interstitial lung disease. </a:t>
            </a:r>
            <a:r>
              <a:rPr lang="en-GB" sz="1467" i="1" dirty="0" err="1">
                <a:solidFill>
                  <a:srgbClr val="005595"/>
                </a:solidFill>
                <a:latin typeface="Times"/>
              </a:rPr>
              <a:t>Eur</a:t>
            </a:r>
            <a:r>
              <a:rPr lang="en-GB" sz="1467" i="1" dirty="0">
                <a:solidFill>
                  <a:srgbClr val="005595"/>
                </a:solidFill>
                <a:latin typeface="Times"/>
              </a:rPr>
              <a:t> Respir J 2026; 67:2402533</a:t>
            </a:r>
          </a:p>
          <a:p>
            <a:pPr>
              <a:buNone/>
            </a:pPr>
            <a:endParaRPr lang="en-GB" sz="1467" dirty="0">
              <a:solidFill>
                <a:srgbClr val="005595"/>
              </a:solidFill>
              <a:latin typeface="Time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04E16-7E98-51B0-6CBA-217F0E17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864"/>
            <a:ext cx="10515600" cy="1325559"/>
          </a:xfrm>
          <a:noFill/>
          <a:ln>
            <a:noFill/>
          </a:ln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>
              <a:spcBef>
                <a:spcPct val="0"/>
              </a:spcBef>
            </a:pPr>
            <a:r>
              <a:rPr lang="en-IT" sz="2667" b="1" dirty="0">
                <a:solidFill>
                  <a:srgbClr val="0057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Work-up at Diagnosis of SSc-ILD</a:t>
            </a:r>
          </a:p>
        </p:txBody>
      </p:sp>
      <p:pic>
        <p:nvPicPr>
          <p:cNvPr id="5" name="Content Placeholder 4" descr="A screenshot of a medical diagnosis&#10;&#10;AI-generated content may be incorrect.">
            <a:extLst>
              <a:ext uri="{FF2B5EF4-FFF2-40B4-BE49-F238E27FC236}">
                <a16:creationId xmlns:a16="http://schemas.microsoft.com/office/drawing/2014/main" id="{79DDF0FC-F134-3D1A-0E8A-4A730084E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600" y="1848644"/>
            <a:ext cx="9194800" cy="4305300"/>
          </a:xfrm>
        </p:spPr>
      </p:pic>
    </p:spTree>
    <p:extLst>
      <p:ext uri="{BB962C8B-B14F-4D97-AF65-F5344CB8AC3E}">
        <p14:creationId xmlns:p14="http://schemas.microsoft.com/office/powerpoint/2010/main" val="579271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90EFBA-8B6E-A246-9855-F01E3758F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21" y="1888856"/>
            <a:ext cx="10899459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0" indent="0">
              <a:buNone/>
            </a:pPr>
            <a:r>
              <a:rPr lang="en-GB" sz="2400" b="1" dirty="0"/>
              <a:t>Once we have diagnosed a patient with </a:t>
            </a:r>
            <a:r>
              <a:rPr lang="en-GB" sz="2400" b="1" dirty="0" err="1"/>
              <a:t>SSc</a:t>
            </a:r>
            <a:r>
              <a:rPr lang="en-GB" sz="2400" b="1" dirty="0"/>
              <a:t>-ILD</a:t>
            </a:r>
          </a:p>
          <a:p>
            <a:endParaRPr lang="en-GB" sz="2400" dirty="0"/>
          </a:p>
          <a:p>
            <a:r>
              <a:rPr lang="en-GB" sz="2400" dirty="0"/>
              <a:t>Where should we start? What should we assess?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49F735D-F4C3-2160-C928-78A5365D0DA3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First thing First 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3C7B14C-E3C5-4F2A-6DD9-C3E5C9DA06C2}"/>
              </a:ext>
            </a:extLst>
          </p:cNvPr>
          <p:cNvSpPr txBox="1">
            <a:spLocks/>
          </p:cNvSpPr>
          <p:nvPr/>
        </p:nvSpPr>
        <p:spPr>
          <a:xfrm>
            <a:off x="814916" y="3601436"/>
            <a:ext cx="10899459" cy="136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AutoNum type="arabicParenR"/>
            </a:pPr>
            <a:r>
              <a:rPr lang="en-GB" sz="2400" dirty="0"/>
              <a:t>Global Assessment </a:t>
            </a:r>
          </a:p>
          <a:p>
            <a:pPr marL="457189" indent="-457189">
              <a:buAutoNum type="arabicParenR"/>
            </a:pPr>
            <a:r>
              <a:rPr lang="en-GB" sz="2400" dirty="0"/>
              <a:t>Disease Severity</a:t>
            </a:r>
          </a:p>
          <a:p>
            <a:pPr marL="457189" indent="-457189">
              <a:buAutoNum type="arabicParenR"/>
            </a:pPr>
            <a:r>
              <a:rPr lang="en-GB" sz="2400" dirty="0"/>
              <a:t>Risk of progression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6C957-08BB-CEA5-6DB0-36494838233F}"/>
              </a:ext>
            </a:extLst>
          </p:cNvPr>
          <p:cNvSpPr txBox="1"/>
          <p:nvPr/>
        </p:nvSpPr>
        <p:spPr>
          <a:xfrm>
            <a:off x="503594" y="6097709"/>
            <a:ext cx="10917553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67" i="1" dirty="0">
                <a:solidFill>
                  <a:srgbClr val="005595"/>
                </a:solidFill>
                <a:latin typeface="Times"/>
              </a:rPr>
              <a:t>Antoniou KM, Distler O, Gheorghiu A-M, et al. ERS/EULAR clinical practice guidelines for connective tissue disease-associated interstitial lung disease. </a:t>
            </a:r>
            <a:r>
              <a:rPr lang="en-GB" sz="1467" i="1" dirty="0" err="1">
                <a:solidFill>
                  <a:srgbClr val="005595"/>
                </a:solidFill>
                <a:latin typeface="Times"/>
              </a:rPr>
              <a:t>Eur</a:t>
            </a:r>
            <a:r>
              <a:rPr lang="en-GB" sz="1467" i="1" dirty="0">
                <a:solidFill>
                  <a:srgbClr val="005595"/>
                </a:solidFill>
                <a:latin typeface="Times"/>
              </a:rPr>
              <a:t> Respir J 2026; 67:2402533</a:t>
            </a:r>
          </a:p>
          <a:p>
            <a:pPr>
              <a:buNone/>
            </a:pPr>
            <a:endParaRPr lang="en-GB" sz="1467" dirty="0">
              <a:solidFill>
                <a:srgbClr val="005595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2979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9C88B-66D8-46D1-AF4E-D52CF769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049593-3456-41C7-380E-EB620B0F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21" y="1888856"/>
            <a:ext cx="10899459" cy="1367709"/>
          </a:xfrm>
        </p:spPr>
        <p:txBody>
          <a:bodyPr vert="horz" wrap="square" lIns="0" tIns="0" rIns="0" bIns="0" rtlCol="0" anchor="t" anchorCtr="0" compatLnSpc="1">
            <a:noAutofit/>
          </a:bodyPr>
          <a:lstStyle/>
          <a:p>
            <a:pPr marL="457189" indent="-457189">
              <a:buAutoNum type="arabicParenR"/>
            </a:pPr>
            <a:r>
              <a:rPr lang="en-GB" sz="2400" dirty="0"/>
              <a:t>High-resolution Chest Tomography (HRCT)</a:t>
            </a:r>
          </a:p>
          <a:p>
            <a:pPr marL="457189" indent="-457189">
              <a:buAutoNum type="arabicParenR"/>
            </a:pPr>
            <a:r>
              <a:rPr lang="en-GB" sz="2400" dirty="0"/>
              <a:t>Pulmonary Function Tests (FVC and DLCO)</a:t>
            </a:r>
          </a:p>
          <a:p>
            <a:pPr marL="457189" indent="-457189">
              <a:buAutoNum type="arabicParenR"/>
            </a:pPr>
            <a:r>
              <a:rPr lang="en-GB" sz="2400" dirty="0"/>
              <a:t>Skin Involvement (extent and progression)</a:t>
            </a:r>
          </a:p>
          <a:p>
            <a:pPr marL="457189" indent="-457189">
              <a:buAutoNum type="arabicParenR"/>
            </a:pPr>
            <a:r>
              <a:rPr lang="en-GB" sz="2400" dirty="0"/>
              <a:t>Markers of inflammation (CRP and/or ESR)</a:t>
            </a:r>
          </a:p>
          <a:p>
            <a:pPr marL="457189" indent="-457189">
              <a:buAutoNum type="arabicParenR"/>
            </a:pPr>
            <a:endParaRPr lang="en-GB" sz="2400" b="1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46022078-09FE-DD52-43A0-14BBE08C3A8B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Global Assessment 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3C09F3D-9C44-2A60-0D35-16B3DAC37978}"/>
              </a:ext>
            </a:extLst>
          </p:cNvPr>
          <p:cNvSpPr txBox="1">
            <a:spLocks/>
          </p:cNvSpPr>
          <p:nvPr/>
        </p:nvSpPr>
        <p:spPr>
          <a:xfrm>
            <a:off x="2295373" y="4327598"/>
            <a:ext cx="10899459" cy="136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AutoNum type="arabicParenR"/>
            </a:pP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2E42A-B270-760D-9558-3575D6858C0F}"/>
              </a:ext>
            </a:extLst>
          </p:cNvPr>
          <p:cNvSpPr txBox="1"/>
          <p:nvPr/>
        </p:nvSpPr>
        <p:spPr>
          <a:xfrm>
            <a:off x="503594" y="6097709"/>
            <a:ext cx="10917553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67" i="1" dirty="0">
                <a:solidFill>
                  <a:srgbClr val="005595"/>
                </a:solidFill>
                <a:latin typeface="Times"/>
              </a:rPr>
              <a:t>Antoniou KM, Distler O, Gheorghiu A-M, et al. ERS/EULAR clinical practice guidelines for connective tissue disease-associated interstitial lung disease. </a:t>
            </a:r>
            <a:r>
              <a:rPr lang="en-GB" sz="1467" i="1" dirty="0" err="1">
                <a:solidFill>
                  <a:srgbClr val="005595"/>
                </a:solidFill>
                <a:latin typeface="Times"/>
              </a:rPr>
              <a:t>Eur</a:t>
            </a:r>
            <a:r>
              <a:rPr lang="en-GB" sz="1467" i="1" dirty="0">
                <a:solidFill>
                  <a:srgbClr val="005595"/>
                </a:solidFill>
                <a:latin typeface="Times"/>
              </a:rPr>
              <a:t> Respir J 2026; 67:2402533</a:t>
            </a:r>
          </a:p>
          <a:p>
            <a:pPr>
              <a:buNone/>
            </a:pPr>
            <a:endParaRPr lang="en-GB" sz="1467" dirty="0">
              <a:solidFill>
                <a:srgbClr val="005595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7168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5C90D-5C56-8E83-DF40-5F2706CE7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245BBB68-BC06-7C46-981E-06BFA02B2825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Risk Factors for poor outcome 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04599228-20C6-C4DF-CC91-0C3898028E97}"/>
              </a:ext>
            </a:extLst>
          </p:cNvPr>
          <p:cNvSpPr txBox="1">
            <a:spLocks/>
          </p:cNvSpPr>
          <p:nvPr/>
        </p:nvSpPr>
        <p:spPr>
          <a:xfrm>
            <a:off x="814916" y="3601436"/>
            <a:ext cx="10899459" cy="136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AutoNum type="arabicParenR"/>
            </a:pP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5F057-AEF0-C2DE-EA07-01727F137FA9}"/>
              </a:ext>
            </a:extLst>
          </p:cNvPr>
          <p:cNvSpPr txBox="1"/>
          <p:nvPr/>
        </p:nvSpPr>
        <p:spPr>
          <a:xfrm>
            <a:off x="814917" y="1772637"/>
            <a:ext cx="10917553" cy="526413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189" indent="-457189">
              <a:buAutoNum type="arabicParenR"/>
            </a:pPr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Older Age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Male Sex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African American Ethnicity</a:t>
            </a:r>
          </a:p>
          <a:p>
            <a:pPr marL="457189" indent="-457189">
              <a:buAutoNum type="arabicParenR"/>
            </a:pPr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Circulating markers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Elevated ESR, CRP</a:t>
            </a:r>
          </a:p>
          <a:p>
            <a:pPr lvl="1"/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nti-topoisomerase I positivity </a:t>
            </a:r>
          </a:p>
          <a:p>
            <a:pPr marL="457189" indent="-457189">
              <a:buAutoNum type="arabicParenR"/>
            </a:pPr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Pulmonary Function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Baseline FVC and DLCO 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6MWT (low)</a:t>
            </a: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Imaging 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Higher extent of ILD on HRCT</a:t>
            </a:r>
          </a:p>
          <a:p>
            <a:pPr marL="457189" indent="-457189">
              <a:buAutoNum type="arabicParenR"/>
            </a:pPr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Extrapulmonary Involvement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Recent onset of SSc </a:t>
            </a:r>
          </a:p>
          <a:p>
            <a:pPr lvl="1"/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Rapid skin progression</a:t>
            </a:r>
          </a:p>
          <a:p>
            <a:pPr lvl="1"/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igher mRSS</a:t>
            </a:r>
            <a:endParaRPr lang="en-IT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AutoNum type="arabicParenR"/>
            </a:pPr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</a:p>
          <a:p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Still low evidence</a:t>
            </a:r>
          </a:p>
          <a:p>
            <a:pPr lvl="1"/>
            <a:endParaRPr lang="en-IT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B8055-EAFA-F72E-5CAC-90BA0E6CB7C2}"/>
              </a:ext>
            </a:extLst>
          </p:cNvPr>
          <p:cNvSpPr txBox="1"/>
          <p:nvPr/>
        </p:nvSpPr>
        <p:spPr>
          <a:xfrm>
            <a:off x="503594" y="6097709"/>
            <a:ext cx="10917553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67" i="1" dirty="0">
                <a:solidFill>
                  <a:srgbClr val="005595"/>
                </a:solidFill>
                <a:latin typeface="Times"/>
              </a:rPr>
              <a:t>Antoniou KM, Distler O, Gheorghiu A-M, et al. ERS/EULAR clinical practice guidelines for connective tissue disease-associated interstitial lung disease. </a:t>
            </a:r>
            <a:r>
              <a:rPr lang="en-GB" sz="1467" i="1" dirty="0" err="1">
                <a:solidFill>
                  <a:srgbClr val="005595"/>
                </a:solidFill>
                <a:latin typeface="Times"/>
              </a:rPr>
              <a:t>Eur</a:t>
            </a:r>
            <a:r>
              <a:rPr lang="en-GB" sz="1467" i="1" dirty="0">
                <a:solidFill>
                  <a:srgbClr val="005595"/>
                </a:solidFill>
                <a:latin typeface="Times"/>
              </a:rPr>
              <a:t> Respir J 2026; 67:2402533</a:t>
            </a:r>
          </a:p>
          <a:p>
            <a:pPr>
              <a:buNone/>
            </a:pPr>
            <a:endParaRPr lang="en-GB" sz="1467" dirty="0">
              <a:solidFill>
                <a:srgbClr val="005595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3477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27117-E700-803D-442B-0873B90A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C7AA8C8F-D542-391B-3AFE-45A38212D092}"/>
              </a:ext>
            </a:extLst>
          </p:cNvPr>
          <p:cNvSpPr txBox="1">
            <a:spLocks/>
          </p:cNvSpPr>
          <p:nvPr/>
        </p:nvSpPr>
        <p:spPr>
          <a:xfrm>
            <a:off x="814917" y="1162694"/>
            <a:ext cx="10881364" cy="54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667" b="1" dirty="0">
                <a:solidFill>
                  <a:srgbClr val="0057B8"/>
                </a:solidFill>
              </a:rPr>
              <a:t>Monitoring </a:t>
            </a:r>
            <a:br>
              <a:rPr lang="en-GB" sz="2667" b="1" u="sng" dirty="0">
                <a:solidFill>
                  <a:srgbClr val="0057B8"/>
                </a:solidFill>
              </a:rPr>
            </a:br>
            <a:endParaRPr lang="de-DE" sz="2667" b="1" u="sng" dirty="0">
              <a:solidFill>
                <a:srgbClr val="0057B8"/>
              </a:solidFill>
            </a:endParaRP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74335086-9F92-F55D-C7A4-176EB9F4F487}"/>
              </a:ext>
            </a:extLst>
          </p:cNvPr>
          <p:cNvSpPr txBox="1">
            <a:spLocks/>
          </p:cNvSpPr>
          <p:nvPr/>
        </p:nvSpPr>
        <p:spPr>
          <a:xfrm>
            <a:off x="814916" y="3601436"/>
            <a:ext cx="10899459" cy="136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AutoNum type="arabicParenR"/>
            </a:pPr>
            <a:endParaRPr lang="en-GB" sz="2400" dirty="0"/>
          </a:p>
        </p:txBody>
      </p:sp>
      <p:pic>
        <p:nvPicPr>
          <p:cNvPr id="4" name="Picture 3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CD7B14E0-B1FC-5372-68F8-A55A0975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39" y="1705679"/>
            <a:ext cx="9320288" cy="49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07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Sc-ILD Trieste[2026051208461918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Sapone</Template>
  <TotalTime>20004</TotalTime>
  <Words>2078</Words>
  <Application>Microsoft Office PowerPoint</Application>
  <PresentationFormat>Widescreen</PresentationFormat>
  <Paragraphs>383</Paragraphs>
  <Slides>39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0" baseType="lpstr">
      <vt:lpstr>Aptos</vt:lpstr>
      <vt:lpstr>Aptos Display</vt:lpstr>
      <vt:lpstr>Arial</vt:lpstr>
      <vt:lpstr>Avenir</vt:lpstr>
      <vt:lpstr>Avenir Book</vt:lpstr>
      <vt:lpstr>Calibri</vt:lpstr>
      <vt:lpstr>Helvetica</vt:lpstr>
      <vt:lpstr>Times</vt:lpstr>
      <vt:lpstr>Times New Roman</vt:lpstr>
      <vt:lpstr>Tema di Office</vt:lpstr>
      <vt:lpstr>Graphique</vt:lpstr>
      <vt:lpstr>Diagnosis and Therapy of Pulmonary Complications of Systemic Sclerosis</vt:lpstr>
      <vt:lpstr>Why lung matters?  Causes of death from 1072 patients in EUSTAR</vt:lpstr>
      <vt:lpstr>At risk population for ILD in SSc </vt:lpstr>
      <vt:lpstr>Screening of ILD in SSc </vt:lpstr>
      <vt:lpstr>Work-up at Diagnosis of SSc-ILD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efficacy of cyclophosphamide in SSc-ILD was shown in 2006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RTX + MMF (EVER-ILD) in 2023</vt:lpstr>
      <vt:lpstr>Presentazione standard di PowerPoint</vt:lpstr>
      <vt:lpstr>Presentazione standard di PowerPoint</vt:lpstr>
      <vt:lpstr>14% of patients with SSc-ILD were treated with IST before 2006</vt:lpstr>
      <vt:lpstr>28% of patients with SSc-ILD were treated with IST in 2007-2011</vt:lpstr>
      <vt:lpstr>51% of patients with SSc-ILD were treated with IST in 2012-2016</vt:lpstr>
      <vt:lpstr>The number of patients on ISTs changed significantly from 14 % to 57%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FIBRONEER-ILD: the primary endpoint (change in FVC [mL] at Week 52) was met for both doses of nerandomilast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Celeste Saggese</dc:creator>
  <cp:lastModifiedBy>Media DIgital Business</cp:lastModifiedBy>
  <cp:revision>13</cp:revision>
  <dcterms:created xsi:type="dcterms:W3CDTF">2026-04-24T11:56:14Z</dcterms:created>
  <dcterms:modified xsi:type="dcterms:W3CDTF">2026-05-12T06:46:20Z</dcterms:modified>
</cp:coreProperties>
</file>