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424" r:id="rId4"/>
    <p:sldId id="2184" r:id="rId5"/>
    <p:sldId id="2140754952" r:id="rId6"/>
    <p:sldId id="2186" r:id="rId7"/>
    <p:sldId id="408" r:id="rId8"/>
    <p:sldId id="407" r:id="rId9"/>
    <p:sldId id="2140754948" r:id="rId10"/>
    <p:sldId id="2194" r:id="rId11"/>
    <p:sldId id="2192" r:id="rId12"/>
    <p:sldId id="2191" r:id="rId13"/>
    <p:sldId id="2140754955" r:id="rId14"/>
    <p:sldId id="2140754957" r:id="rId15"/>
    <p:sldId id="2140754950" r:id="rId16"/>
    <p:sldId id="2140754949" r:id="rId17"/>
    <p:sldId id="2140754954" r:id="rId18"/>
    <p:sldId id="2140754951" r:id="rId19"/>
    <p:sldId id="2140754953" r:id="rId20"/>
    <p:sldId id="350" r:id="rId21"/>
    <p:sldId id="418" r:id="rId22"/>
    <p:sldId id="273" r:id="rId23"/>
    <p:sldId id="2140754924" r:id="rId24"/>
    <p:sldId id="331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7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43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DC372-9877-4DD4-89BE-2447CB84C1F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B15E18C-DCF6-44C7-99B5-2D433BA4E36D}">
      <dgm:prSet/>
      <dgm:spPr/>
      <dgm:t>
        <a:bodyPr/>
        <a:lstStyle/>
        <a:p>
          <a:r>
            <a:rPr lang="it-IT" b="1"/>
            <a:t>Priovant Announces Positive Phase 2 Results for Brepocitinib in Cutaneous Sarcoidosis (CS)</a:t>
          </a:r>
          <a:endParaRPr lang="en-US"/>
        </a:p>
      </dgm:t>
    </dgm:pt>
    <dgm:pt modelId="{05CBB00F-03EC-45B7-94E5-9C1D3991E3EA}" type="parTrans" cxnId="{E0BA0F23-3547-4959-B389-C9C562BB9FBE}">
      <dgm:prSet/>
      <dgm:spPr/>
      <dgm:t>
        <a:bodyPr/>
        <a:lstStyle/>
        <a:p>
          <a:endParaRPr lang="en-US"/>
        </a:p>
      </dgm:t>
    </dgm:pt>
    <dgm:pt modelId="{1B85DC35-D76B-446A-AF9D-FC2DE4C6A031}" type="sibTrans" cxnId="{E0BA0F23-3547-4959-B389-C9C562BB9FBE}">
      <dgm:prSet/>
      <dgm:spPr/>
      <dgm:t>
        <a:bodyPr/>
        <a:lstStyle/>
        <a:p>
          <a:endParaRPr lang="en-US"/>
        </a:p>
      </dgm:t>
    </dgm:pt>
    <dgm:pt modelId="{33BD3A4D-9CDC-456A-A2C6-5E99704D7ED9}">
      <dgm:prSet/>
      <dgm:spPr/>
      <dgm:t>
        <a:bodyPr/>
        <a:lstStyle/>
        <a:p>
          <a:r>
            <a:rPr lang="it-IT" dirty="0" err="1"/>
            <a:t>February</a:t>
          </a:r>
          <a:r>
            <a:rPr lang="it-IT" dirty="0"/>
            <a:t>  2026</a:t>
          </a:r>
          <a:endParaRPr lang="en-US" dirty="0"/>
        </a:p>
      </dgm:t>
    </dgm:pt>
    <dgm:pt modelId="{7619F7E0-C4D5-46D5-B32C-2E8605F8D20A}" type="parTrans" cxnId="{468F17BA-252D-45E7-9281-44639108B376}">
      <dgm:prSet/>
      <dgm:spPr/>
      <dgm:t>
        <a:bodyPr/>
        <a:lstStyle/>
        <a:p>
          <a:endParaRPr lang="en-US"/>
        </a:p>
      </dgm:t>
    </dgm:pt>
    <dgm:pt modelId="{364986A3-286A-4EBE-A851-3289BB352156}" type="sibTrans" cxnId="{468F17BA-252D-45E7-9281-44639108B376}">
      <dgm:prSet/>
      <dgm:spPr/>
      <dgm:t>
        <a:bodyPr/>
        <a:lstStyle/>
        <a:p>
          <a:endParaRPr lang="en-US"/>
        </a:p>
      </dgm:t>
    </dgm:pt>
    <dgm:pt modelId="{6B73BCD9-9709-47E6-AE46-D008F28A903B}">
      <dgm:prSet/>
      <dgm:spPr/>
      <dgm:t>
        <a:bodyPr/>
        <a:lstStyle/>
        <a:p>
          <a:r>
            <a:rPr lang="it-IT"/>
            <a:t>Brepocitinib 45 mg significantly improved cutaneous sarcoidosis disease activity, achieving a 22.3-point improvement in mean CSAMI-A at Week 16 versus a 0.7-point improvement in placebo (</a:t>
          </a:r>
          <a:r>
            <a:rPr lang="el-GR"/>
            <a:t>Δ 21.6 </a:t>
          </a:r>
          <a:r>
            <a:rPr lang="it-IT"/>
            <a:t>P&lt;0.0001)</a:t>
          </a:r>
          <a:endParaRPr lang="en-US"/>
        </a:p>
      </dgm:t>
    </dgm:pt>
    <dgm:pt modelId="{AFCC1F14-5378-4D54-8D7A-87CDA4F73780}" type="parTrans" cxnId="{712F181C-C1B3-4D47-97A0-BB8F8906B16D}">
      <dgm:prSet/>
      <dgm:spPr/>
      <dgm:t>
        <a:bodyPr/>
        <a:lstStyle/>
        <a:p>
          <a:endParaRPr lang="en-US"/>
        </a:p>
      </dgm:t>
    </dgm:pt>
    <dgm:pt modelId="{8EDCBF82-02FF-4EBB-BE69-1AD3A64F7BDF}" type="sibTrans" cxnId="{712F181C-C1B3-4D47-97A0-BB8F8906B16D}">
      <dgm:prSet/>
      <dgm:spPr/>
      <dgm:t>
        <a:bodyPr/>
        <a:lstStyle/>
        <a:p>
          <a:endParaRPr lang="en-US"/>
        </a:p>
      </dgm:t>
    </dgm:pt>
    <dgm:pt modelId="{A1DEECDA-4B60-4AFA-A1A2-E5E7DFDABB1D}" type="pres">
      <dgm:prSet presAssocID="{4C8DC372-9877-4DD4-89BE-2447CB84C1F0}" presName="root" presStyleCnt="0">
        <dgm:presLayoutVars>
          <dgm:dir/>
          <dgm:resizeHandles val="exact"/>
        </dgm:presLayoutVars>
      </dgm:prSet>
      <dgm:spPr/>
    </dgm:pt>
    <dgm:pt modelId="{725CED47-A611-4832-969C-78AD36D3D1D1}" type="pres">
      <dgm:prSet presAssocID="{4B15E18C-DCF6-44C7-99B5-2D433BA4E36D}" presName="compNode" presStyleCnt="0"/>
      <dgm:spPr/>
    </dgm:pt>
    <dgm:pt modelId="{CC7DDFBC-3439-439B-A9D3-CB2A0B78948E}" type="pres">
      <dgm:prSet presAssocID="{4B15E18C-DCF6-44C7-99B5-2D433BA4E36D}" presName="bgRect" presStyleLbl="bgShp" presStyleIdx="0" presStyleCnt="3"/>
      <dgm:spPr/>
    </dgm:pt>
    <dgm:pt modelId="{DB4087ED-5FD3-446B-BA5A-33374EEC7EFB}" type="pres">
      <dgm:prSet presAssocID="{4B15E18C-DCF6-44C7-99B5-2D433BA4E36D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lla"/>
        </a:ext>
      </dgm:extLst>
    </dgm:pt>
    <dgm:pt modelId="{704CE031-938A-450A-82BF-7C112710D311}" type="pres">
      <dgm:prSet presAssocID="{4B15E18C-DCF6-44C7-99B5-2D433BA4E36D}" presName="spaceRect" presStyleCnt="0"/>
      <dgm:spPr/>
    </dgm:pt>
    <dgm:pt modelId="{436855EE-85AD-4C9D-9AF5-3B42AE23E8DD}" type="pres">
      <dgm:prSet presAssocID="{4B15E18C-DCF6-44C7-99B5-2D433BA4E36D}" presName="parTx" presStyleLbl="revTx" presStyleIdx="0" presStyleCnt="3">
        <dgm:presLayoutVars>
          <dgm:chMax val="0"/>
          <dgm:chPref val="0"/>
        </dgm:presLayoutVars>
      </dgm:prSet>
      <dgm:spPr/>
    </dgm:pt>
    <dgm:pt modelId="{72D53129-DAD7-4075-BE62-FA9125E895C9}" type="pres">
      <dgm:prSet presAssocID="{1B85DC35-D76B-446A-AF9D-FC2DE4C6A031}" presName="sibTrans" presStyleCnt="0"/>
      <dgm:spPr/>
    </dgm:pt>
    <dgm:pt modelId="{79870095-A31B-42D0-A294-644369843E81}" type="pres">
      <dgm:prSet presAssocID="{33BD3A4D-9CDC-456A-A2C6-5E99704D7ED9}" presName="compNode" presStyleCnt="0"/>
      <dgm:spPr/>
    </dgm:pt>
    <dgm:pt modelId="{DAE1F8F0-4A3E-4082-AE4F-F8CCA76CF1BD}" type="pres">
      <dgm:prSet presAssocID="{33BD3A4D-9CDC-456A-A2C6-5E99704D7ED9}" presName="bgRect" presStyleLbl="bgShp" presStyleIdx="1" presStyleCnt="3"/>
      <dgm:spPr/>
    </dgm:pt>
    <dgm:pt modelId="{F743593F-2F6D-4250-9AC0-2E9B163D99A7}" type="pres">
      <dgm:prSet presAssocID="{33BD3A4D-9CDC-456A-A2C6-5E99704D7ED9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6365426C-FD9E-447B-AA5C-6A9CFC1AFF08}" type="pres">
      <dgm:prSet presAssocID="{33BD3A4D-9CDC-456A-A2C6-5E99704D7ED9}" presName="spaceRect" presStyleCnt="0"/>
      <dgm:spPr/>
    </dgm:pt>
    <dgm:pt modelId="{B31E5EEB-171A-40F5-9142-8585CA7E13EF}" type="pres">
      <dgm:prSet presAssocID="{33BD3A4D-9CDC-456A-A2C6-5E99704D7ED9}" presName="parTx" presStyleLbl="revTx" presStyleIdx="1" presStyleCnt="3">
        <dgm:presLayoutVars>
          <dgm:chMax val="0"/>
          <dgm:chPref val="0"/>
        </dgm:presLayoutVars>
      </dgm:prSet>
      <dgm:spPr/>
    </dgm:pt>
    <dgm:pt modelId="{C95C194A-6347-4464-B6A3-F3FA6AC272DF}" type="pres">
      <dgm:prSet presAssocID="{364986A3-286A-4EBE-A851-3289BB352156}" presName="sibTrans" presStyleCnt="0"/>
      <dgm:spPr/>
    </dgm:pt>
    <dgm:pt modelId="{B8D64550-40EA-4A14-8DCC-452AEFFAEB3C}" type="pres">
      <dgm:prSet presAssocID="{6B73BCD9-9709-47E6-AE46-D008F28A903B}" presName="compNode" presStyleCnt="0"/>
      <dgm:spPr/>
    </dgm:pt>
    <dgm:pt modelId="{BE5596F1-C2C7-442F-A3C1-7F711E869D16}" type="pres">
      <dgm:prSet presAssocID="{6B73BCD9-9709-47E6-AE46-D008F28A903B}" presName="bgRect" presStyleLbl="bgShp" presStyleIdx="2" presStyleCnt="3"/>
      <dgm:spPr/>
    </dgm:pt>
    <dgm:pt modelId="{BAD3110D-AD95-4D45-B75F-ABB538D25B0D}" type="pres">
      <dgm:prSet presAssocID="{6B73BCD9-9709-47E6-AE46-D008F28A903B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go"/>
        </a:ext>
      </dgm:extLst>
    </dgm:pt>
    <dgm:pt modelId="{DF2ABF1C-0DA7-4B79-953D-EC225F5F9BF7}" type="pres">
      <dgm:prSet presAssocID="{6B73BCD9-9709-47E6-AE46-D008F28A903B}" presName="spaceRect" presStyleCnt="0"/>
      <dgm:spPr/>
    </dgm:pt>
    <dgm:pt modelId="{3C906A0A-39A7-4B3F-99AF-4B497C062ADD}" type="pres">
      <dgm:prSet presAssocID="{6B73BCD9-9709-47E6-AE46-D008F28A903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12F181C-C1B3-4D47-97A0-BB8F8906B16D}" srcId="{4C8DC372-9877-4DD4-89BE-2447CB84C1F0}" destId="{6B73BCD9-9709-47E6-AE46-D008F28A903B}" srcOrd="2" destOrd="0" parTransId="{AFCC1F14-5378-4D54-8D7A-87CDA4F73780}" sibTransId="{8EDCBF82-02FF-4EBB-BE69-1AD3A64F7BDF}"/>
    <dgm:cxn modelId="{E0BA0F23-3547-4959-B389-C9C562BB9FBE}" srcId="{4C8DC372-9877-4DD4-89BE-2447CB84C1F0}" destId="{4B15E18C-DCF6-44C7-99B5-2D433BA4E36D}" srcOrd="0" destOrd="0" parTransId="{05CBB00F-03EC-45B7-94E5-9C1D3991E3EA}" sibTransId="{1B85DC35-D76B-446A-AF9D-FC2DE4C6A031}"/>
    <dgm:cxn modelId="{2630F632-4DEE-4EB1-8941-6E6401BEC478}" type="presOf" srcId="{33BD3A4D-9CDC-456A-A2C6-5E99704D7ED9}" destId="{B31E5EEB-171A-40F5-9142-8585CA7E13EF}" srcOrd="0" destOrd="0" presId="urn:microsoft.com/office/officeart/2018/2/layout/IconVerticalSolidList"/>
    <dgm:cxn modelId="{ED3F245D-3B6D-4FDB-90EB-863871E4F301}" type="presOf" srcId="{4C8DC372-9877-4DD4-89BE-2447CB84C1F0}" destId="{A1DEECDA-4B60-4AFA-A1A2-E5E7DFDABB1D}" srcOrd="0" destOrd="0" presId="urn:microsoft.com/office/officeart/2018/2/layout/IconVerticalSolidList"/>
    <dgm:cxn modelId="{EDD1548B-2D65-4185-8288-824657BA1265}" type="presOf" srcId="{6B73BCD9-9709-47E6-AE46-D008F28A903B}" destId="{3C906A0A-39A7-4B3F-99AF-4B497C062ADD}" srcOrd="0" destOrd="0" presId="urn:microsoft.com/office/officeart/2018/2/layout/IconVerticalSolidList"/>
    <dgm:cxn modelId="{4085D9AF-3DB0-4006-94C3-DC9942DE57EF}" type="presOf" srcId="{4B15E18C-DCF6-44C7-99B5-2D433BA4E36D}" destId="{436855EE-85AD-4C9D-9AF5-3B42AE23E8DD}" srcOrd="0" destOrd="0" presId="urn:microsoft.com/office/officeart/2018/2/layout/IconVerticalSolidList"/>
    <dgm:cxn modelId="{468F17BA-252D-45E7-9281-44639108B376}" srcId="{4C8DC372-9877-4DD4-89BE-2447CB84C1F0}" destId="{33BD3A4D-9CDC-456A-A2C6-5E99704D7ED9}" srcOrd="1" destOrd="0" parTransId="{7619F7E0-C4D5-46D5-B32C-2E8605F8D20A}" sibTransId="{364986A3-286A-4EBE-A851-3289BB352156}"/>
    <dgm:cxn modelId="{D9815240-4044-4725-AE70-A2D07AB8A3DF}" type="presParOf" srcId="{A1DEECDA-4B60-4AFA-A1A2-E5E7DFDABB1D}" destId="{725CED47-A611-4832-969C-78AD36D3D1D1}" srcOrd="0" destOrd="0" presId="urn:microsoft.com/office/officeart/2018/2/layout/IconVerticalSolidList"/>
    <dgm:cxn modelId="{BBB23581-F70B-4B37-A769-0E58B207A6E2}" type="presParOf" srcId="{725CED47-A611-4832-969C-78AD36D3D1D1}" destId="{CC7DDFBC-3439-439B-A9D3-CB2A0B78948E}" srcOrd="0" destOrd="0" presId="urn:microsoft.com/office/officeart/2018/2/layout/IconVerticalSolidList"/>
    <dgm:cxn modelId="{514D74A9-6A6C-45A9-954C-8E5E041B8873}" type="presParOf" srcId="{725CED47-A611-4832-969C-78AD36D3D1D1}" destId="{DB4087ED-5FD3-446B-BA5A-33374EEC7EFB}" srcOrd="1" destOrd="0" presId="urn:microsoft.com/office/officeart/2018/2/layout/IconVerticalSolidList"/>
    <dgm:cxn modelId="{53924664-7AF7-42AD-BA7E-D578DF4C6CE6}" type="presParOf" srcId="{725CED47-A611-4832-969C-78AD36D3D1D1}" destId="{704CE031-938A-450A-82BF-7C112710D311}" srcOrd="2" destOrd="0" presId="urn:microsoft.com/office/officeart/2018/2/layout/IconVerticalSolidList"/>
    <dgm:cxn modelId="{19AFC580-A15C-4379-883E-66389BD9F755}" type="presParOf" srcId="{725CED47-A611-4832-969C-78AD36D3D1D1}" destId="{436855EE-85AD-4C9D-9AF5-3B42AE23E8DD}" srcOrd="3" destOrd="0" presId="urn:microsoft.com/office/officeart/2018/2/layout/IconVerticalSolidList"/>
    <dgm:cxn modelId="{44B1913A-1A16-4AD6-80FF-9126BA90EAFE}" type="presParOf" srcId="{A1DEECDA-4B60-4AFA-A1A2-E5E7DFDABB1D}" destId="{72D53129-DAD7-4075-BE62-FA9125E895C9}" srcOrd="1" destOrd="0" presId="urn:microsoft.com/office/officeart/2018/2/layout/IconVerticalSolidList"/>
    <dgm:cxn modelId="{359D2464-2939-4A2F-98FF-A3B999395AD5}" type="presParOf" srcId="{A1DEECDA-4B60-4AFA-A1A2-E5E7DFDABB1D}" destId="{79870095-A31B-42D0-A294-644369843E81}" srcOrd="2" destOrd="0" presId="urn:microsoft.com/office/officeart/2018/2/layout/IconVerticalSolidList"/>
    <dgm:cxn modelId="{BC12025A-8062-459A-81E4-1FC2ABEA2043}" type="presParOf" srcId="{79870095-A31B-42D0-A294-644369843E81}" destId="{DAE1F8F0-4A3E-4082-AE4F-F8CCA76CF1BD}" srcOrd="0" destOrd="0" presId="urn:microsoft.com/office/officeart/2018/2/layout/IconVerticalSolidList"/>
    <dgm:cxn modelId="{1B4B9632-B062-4A55-99A6-876844595F1D}" type="presParOf" srcId="{79870095-A31B-42D0-A294-644369843E81}" destId="{F743593F-2F6D-4250-9AC0-2E9B163D99A7}" srcOrd="1" destOrd="0" presId="urn:microsoft.com/office/officeart/2018/2/layout/IconVerticalSolidList"/>
    <dgm:cxn modelId="{8E36AE8B-DE43-4A7F-84A7-3EC8B3A322BF}" type="presParOf" srcId="{79870095-A31B-42D0-A294-644369843E81}" destId="{6365426C-FD9E-447B-AA5C-6A9CFC1AFF08}" srcOrd="2" destOrd="0" presId="urn:microsoft.com/office/officeart/2018/2/layout/IconVerticalSolidList"/>
    <dgm:cxn modelId="{6B8B18AB-B7F8-4890-AAD1-281AAB45BC32}" type="presParOf" srcId="{79870095-A31B-42D0-A294-644369843E81}" destId="{B31E5EEB-171A-40F5-9142-8585CA7E13EF}" srcOrd="3" destOrd="0" presId="urn:microsoft.com/office/officeart/2018/2/layout/IconVerticalSolidList"/>
    <dgm:cxn modelId="{4BEEF104-3DDF-4F17-811A-8A36287EC94D}" type="presParOf" srcId="{A1DEECDA-4B60-4AFA-A1A2-E5E7DFDABB1D}" destId="{C95C194A-6347-4464-B6A3-F3FA6AC272DF}" srcOrd="3" destOrd="0" presId="urn:microsoft.com/office/officeart/2018/2/layout/IconVerticalSolidList"/>
    <dgm:cxn modelId="{3967EE3D-363F-4741-9673-6DA55CA20075}" type="presParOf" srcId="{A1DEECDA-4B60-4AFA-A1A2-E5E7DFDABB1D}" destId="{B8D64550-40EA-4A14-8DCC-452AEFFAEB3C}" srcOrd="4" destOrd="0" presId="urn:microsoft.com/office/officeart/2018/2/layout/IconVerticalSolidList"/>
    <dgm:cxn modelId="{6A1B15A4-9E66-44F8-AB6A-6DB81A3AA90C}" type="presParOf" srcId="{B8D64550-40EA-4A14-8DCC-452AEFFAEB3C}" destId="{BE5596F1-C2C7-442F-A3C1-7F711E869D16}" srcOrd="0" destOrd="0" presId="urn:microsoft.com/office/officeart/2018/2/layout/IconVerticalSolidList"/>
    <dgm:cxn modelId="{4C5B3261-F2E5-4D87-A06F-01C48A929DA5}" type="presParOf" srcId="{B8D64550-40EA-4A14-8DCC-452AEFFAEB3C}" destId="{BAD3110D-AD95-4D45-B75F-ABB538D25B0D}" srcOrd="1" destOrd="0" presId="urn:microsoft.com/office/officeart/2018/2/layout/IconVerticalSolidList"/>
    <dgm:cxn modelId="{CE277631-C34B-4661-BE76-CA74C0B5C175}" type="presParOf" srcId="{B8D64550-40EA-4A14-8DCC-452AEFFAEB3C}" destId="{DF2ABF1C-0DA7-4B79-953D-EC225F5F9BF7}" srcOrd="2" destOrd="0" presId="urn:microsoft.com/office/officeart/2018/2/layout/IconVerticalSolidList"/>
    <dgm:cxn modelId="{91A68214-EACE-486F-8459-0847508BF103}" type="presParOf" srcId="{B8D64550-40EA-4A14-8DCC-452AEFFAEB3C}" destId="{3C906A0A-39A7-4B3F-99AF-4B497C062A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DDFBC-3439-439B-A9D3-CB2A0B78948E}">
      <dsp:nvSpPr>
        <dsp:cNvPr id="0" name=""/>
        <dsp:cNvSpPr/>
      </dsp:nvSpPr>
      <dsp:spPr>
        <a:xfrm>
          <a:off x="0" y="637"/>
          <a:ext cx="11390243" cy="14912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087ED-5FD3-446B-BA5A-33374EEC7EFB}">
      <dsp:nvSpPr>
        <dsp:cNvPr id="0" name=""/>
        <dsp:cNvSpPr/>
      </dsp:nvSpPr>
      <dsp:spPr>
        <a:xfrm>
          <a:off x="451104" y="336169"/>
          <a:ext cx="820190" cy="8201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855EE-85AD-4C9D-9AF5-3B42AE23E8DD}">
      <dsp:nvSpPr>
        <dsp:cNvPr id="0" name=""/>
        <dsp:cNvSpPr/>
      </dsp:nvSpPr>
      <dsp:spPr>
        <a:xfrm>
          <a:off x="1722399" y="637"/>
          <a:ext cx="9667843" cy="149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824" tIns="157824" rIns="157824" bIns="15782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/>
            <a:t>Priovant Announces Positive Phase 2 Results for Brepocitinib in Cutaneous Sarcoidosis (CS)</a:t>
          </a:r>
          <a:endParaRPr lang="en-US" sz="2400" kern="1200"/>
        </a:p>
      </dsp:txBody>
      <dsp:txXfrm>
        <a:off x="1722399" y="637"/>
        <a:ext cx="9667843" cy="1491254"/>
      </dsp:txXfrm>
    </dsp:sp>
    <dsp:sp modelId="{DAE1F8F0-4A3E-4082-AE4F-F8CCA76CF1BD}">
      <dsp:nvSpPr>
        <dsp:cNvPr id="0" name=""/>
        <dsp:cNvSpPr/>
      </dsp:nvSpPr>
      <dsp:spPr>
        <a:xfrm>
          <a:off x="0" y="1864705"/>
          <a:ext cx="11390243" cy="14912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3593F-2F6D-4250-9AC0-2E9B163D99A7}">
      <dsp:nvSpPr>
        <dsp:cNvPr id="0" name=""/>
        <dsp:cNvSpPr/>
      </dsp:nvSpPr>
      <dsp:spPr>
        <a:xfrm>
          <a:off x="451104" y="2200237"/>
          <a:ext cx="820190" cy="8201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E5EEB-171A-40F5-9142-8585CA7E13EF}">
      <dsp:nvSpPr>
        <dsp:cNvPr id="0" name=""/>
        <dsp:cNvSpPr/>
      </dsp:nvSpPr>
      <dsp:spPr>
        <a:xfrm>
          <a:off x="1722399" y="1864705"/>
          <a:ext cx="9667843" cy="149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824" tIns="157824" rIns="157824" bIns="15782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February</a:t>
          </a:r>
          <a:r>
            <a:rPr lang="it-IT" sz="2400" kern="1200" dirty="0"/>
            <a:t>  2026</a:t>
          </a:r>
          <a:endParaRPr lang="en-US" sz="2400" kern="1200" dirty="0"/>
        </a:p>
      </dsp:txBody>
      <dsp:txXfrm>
        <a:off x="1722399" y="1864705"/>
        <a:ext cx="9667843" cy="1491254"/>
      </dsp:txXfrm>
    </dsp:sp>
    <dsp:sp modelId="{BE5596F1-C2C7-442F-A3C1-7F711E869D16}">
      <dsp:nvSpPr>
        <dsp:cNvPr id="0" name=""/>
        <dsp:cNvSpPr/>
      </dsp:nvSpPr>
      <dsp:spPr>
        <a:xfrm>
          <a:off x="0" y="3728774"/>
          <a:ext cx="11390243" cy="14912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3110D-AD95-4D45-B75F-ABB538D25B0D}">
      <dsp:nvSpPr>
        <dsp:cNvPr id="0" name=""/>
        <dsp:cNvSpPr/>
      </dsp:nvSpPr>
      <dsp:spPr>
        <a:xfrm>
          <a:off x="451104" y="4064306"/>
          <a:ext cx="820190" cy="8201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06A0A-39A7-4B3F-99AF-4B497C062ADD}">
      <dsp:nvSpPr>
        <dsp:cNvPr id="0" name=""/>
        <dsp:cNvSpPr/>
      </dsp:nvSpPr>
      <dsp:spPr>
        <a:xfrm>
          <a:off x="1722399" y="3728774"/>
          <a:ext cx="9667843" cy="149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824" tIns="157824" rIns="157824" bIns="15782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Brepocitinib 45 mg significantly improved cutaneous sarcoidosis disease activity, achieving a 22.3-point improvement in mean CSAMI-A at Week 16 versus a 0.7-point improvement in placebo (</a:t>
          </a:r>
          <a:r>
            <a:rPr lang="el-GR" sz="2400" kern="1200"/>
            <a:t>Δ 21.6 </a:t>
          </a:r>
          <a:r>
            <a:rPr lang="it-IT" sz="2400" kern="1200"/>
            <a:t>P&lt;0.0001)</a:t>
          </a:r>
          <a:endParaRPr lang="en-US" sz="2400" kern="1200"/>
        </a:p>
      </dsp:txBody>
      <dsp:txXfrm>
        <a:off x="1722399" y="3728774"/>
        <a:ext cx="9667843" cy="149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7C80E3-7836-C0BD-8243-823D53E346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299A5-6BE9-D888-8534-FA1C9ABABE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58E97-0114-6046-9112-2211E84F56C1}" type="datetimeFigureOut">
              <a:rPr lang="en-CH" smtClean="0"/>
              <a:t>05/12/2026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A3379-9D7B-7129-FB6B-5F5AD18055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03030-827E-E62E-C614-400577DC5E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96F45-B9AC-E845-B218-FB7AB2692858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81369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622EA-6AAA-41DC-8D9E-E2BD15DA8A90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0151B-606B-453F-8C6A-D99E65A368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32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C8B5C2-CE27-2EA8-31E5-D3A4D0BC8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DD657-8682-B643-BBBD-97580B87F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358" y="1858618"/>
            <a:ext cx="5754756" cy="1600200"/>
          </a:xfrm>
        </p:spPr>
        <p:txBody>
          <a:bodyPr anchor="b">
            <a:noAutofit/>
          </a:bodyPr>
          <a:lstStyle>
            <a:lvl1pPr algn="ctr">
              <a:defRPr sz="2800" b="0" i="0">
                <a:solidFill>
                  <a:srgbClr val="004B7E"/>
                </a:solidFill>
                <a:latin typeface="Helvetica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B16C1-435A-034E-902B-4C846B4AD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358" y="3756992"/>
            <a:ext cx="5754756" cy="2802834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021F4-E919-A648-BEFD-9E965809F0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40891" y="985631"/>
            <a:ext cx="25654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5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DD45-B353-744A-9280-EC909AB01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E8A81-EEF0-594A-B063-97EB0C1CB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1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B773-9761-174C-A863-29DBAD88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F8F54-0C2E-DC46-853C-59B6C3F4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444" y="1331843"/>
            <a:ext cx="5602356" cy="516103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BCABE-EDA2-6442-A121-A0DB73B1D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31843"/>
            <a:ext cx="5602355" cy="516103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30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3305F-6581-6747-A222-0784B826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384" y="1392928"/>
            <a:ext cx="5570191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Helvetica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5C59F-6AF4-9445-8489-645B21AFB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384" y="2495133"/>
            <a:ext cx="5592417" cy="39977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9AAD6-1C67-724C-9753-85BBE00477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392928"/>
            <a:ext cx="5526155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Helvetica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7B576-4EF8-8E4E-908D-46295DECA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5133"/>
            <a:ext cx="5526156" cy="39977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06AC98-A24A-D849-94C0-E20A6BB40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4" y="365125"/>
            <a:ext cx="8209722" cy="618849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027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F02D-3BA4-834E-8094-ADC237E4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60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32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9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480" y="1604700"/>
            <a:ext cx="10972440" cy="39774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1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87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70F641-D6DC-1246-B96D-6010A358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4" y="365125"/>
            <a:ext cx="8209722" cy="618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E4E99-5BAB-9546-9B86-D98B9FE1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443" y="1272209"/>
            <a:ext cx="11390243" cy="5220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A0C5C-BBEC-CE4F-AA07-C1391D04F0B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057309" y="404192"/>
            <a:ext cx="25654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8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004B7E"/>
          </a:solidFill>
          <a:latin typeface="Helvetica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004B7E"/>
        </a:buClr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Helvetica Light" panose="020B0403020202020204" pitchFamily="34" charset="0"/>
          <a:ea typeface="Roboto Light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B7E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Roboto Light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B7E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Roboto Light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B7E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Roboto Light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B7E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Roboto Light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D2D0C-E50C-C544-BA6D-7DA186423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Sarcoidosis - novel therapeutic strategies for patient benefit 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1BFA4-A968-D044-9C85-84A0795BF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Prof Elena Bargagli</a:t>
            </a:r>
          </a:p>
          <a:p>
            <a:r>
              <a:rPr lang="en-GB" dirty="0"/>
              <a:t>Siena University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947141-1918-E3EC-E0D1-7C8CBB9E3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3912"/>
            <a:ext cx="5859859" cy="9440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500356-3D72-A373-F9FE-D74E59891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465" y="0"/>
            <a:ext cx="4009535" cy="2358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72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>
            <a:extLst>
              <a:ext uri="{FF2B5EF4-FFF2-40B4-BE49-F238E27FC236}">
                <a16:creationId xmlns:a16="http://schemas.microsoft.com/office/drawing/2014/main" id="{0BD69422-BBE0-8EDF-F60D-EBDB56729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altLang="it-IT" sz="5400"/>
              <a:t>SURT</a:t>
            </a:r>
          </a:p>
        </p:txBody>
      </p:sp>
      <p:pic>
        <p:nvPicPr>
          <p:cNvPr id="24579" name="Segnaposto contenuto 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8A0F9A09-1384-D87B-C0C5-035B8042CE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149" y="1312055"/>
            <a:ext cx="5095155" cy="5040327"/>
          </a:xfrm>
        </p:spPr>
      </p:pic>
      <p:pic>
        <p:nvPicPr>
          <p:cNvPr id="24580" name="Immagine 6">
            <a:extLst>
              <a:ext uri="{FF2B5EF4-FFF2-40B4-BE49-F238E27FC236}">
                <a16:creationId xmlns:a16="http://schemas.microsoft.com/office/drawing/2014/main" id="{9C97B1DC-073A-B5D8-BEA3-FC0D74E1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464050"/>
            <a:ext cx="30670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magine 8" descr="Immagine che contiene persona, Viso umano, sopracciglio, Fronte&#10;&#10;Descrizione generata automaticamente">
            <a:extLst>
              <a:ext uri="{FF2B5EF4-FFF2-40B4-BE49-F238E27FC236}">
                <a16:creationId xmlns:a16="http://schemas.microsoft.com/office/drawing/2014/main" id="{E33783DD-815C-5082-B109-5170B1CC9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717675"/>
            <a:ext cx="35845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CasellaDiTesto 9">
            <a:extLst>
              <a:ext uri="{FF2B5EF4-FFF2-40B4-BE49-F238E27FC236}">
                <a16:creationId xmlns:a16="http://schemas.microsoft.com/office/drawing/2014/main" id="{BCD02106-3520-86E6-B555-B30AF6FA2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6029326"/>
            <a:ext cx="4468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tx1"/>
                </a:solidFill>
              </a:rPr>
              <a:t>Sarcoidosis of the upper respiratory tract.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tx1"/>
                </a:solidFill>
              </a:rPr>
              <a:t>Bargagli E Resp Med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>
            <a:extLst>
              <a:ext uri="{FF2B5EF4-FFF2-40B4-BE49-F238E27FC236}">
                <a16:creationId xmlns:a16="http://schemas.microsoft.com/office/drawing/2014/main" id="{FF5D14C0-BC86-D987-2AC6-302B3094A2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dirty="0"/>
              <a:t>CUTANEOUS SARCOIDOSI</a:t>
            </a:r>
          </a:p>
        </p:txBody>
      </p:sp>
      <p:pic>
        <p:nvPicPr>
          <p:cNvPr id="25603" name="Segnaposto contenuto 4" descr="Immagine che contiene Carne, pelle, primo piano&#10;&#10;Descrizione generata automaticamente">
            <a:extLst>
              <a:ext uri="{FF2B5EF4-FFF2-40B4-BE49-F238E27FC236}">
                <a16:creationId xmlns:a16="http://schemas.microsoft.com/office/drawing/2014/main" id="{6309785F-C45F-1EE1-EC1B-7C78DCECDB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1916113"/>
            <a:ext cx="3148013" cy="2444750"/>
          </a:xfrm>
        </p:spPr>
      </p:pic>
      <p:pic>
        <p:nvPicPr>
          <p:cNvPr id="25604" name="Immagine 6" descr="Immagine che contiene pelle, primo piano, Carne, organo&#10;&#10;Descrizione generata automaticamente">
            <a:extLst>
              <a:ext uri="{FF2B5EF4-FFF2-40B4-BE49-F238E27FC236}">
                <a16:creationId xmlns:a16="http://schemas.microsoft.com/office/drawing/2014/main" id="{D050934F-3FB9-1287-DE99-6D601234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28813"/>
            <a:ext cx="33845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magine 10" descr="Immagine che contiene unghia/chiodo, dito, vena, Carne&#10;&#10;Descrizione generata automaticamente">
            <a:extLst>
              <a:ext uri="{FF2B5EF4-FFF2-40B4-BE49-F238E27FC236}">
                <a16:creationId xmlns:a16="http://schemas.microsoft.com/office/drawing/2014/main" id="{0A6D4BA0-EB26-F5FB-D721-C7576BFC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475163"/>
            <a:ext cx="21272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4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1BB91414-7AD5-05B1-F044-8267928A3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38" y="115888"/>
            <a:ext cx="933111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878C394-0494-A9A8-F0B4-76C094F8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4" y="365125"/>
            <a:ext cx="8209722" cy="618849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4" name="Segnaposto contenuto 2">
            <a:extLst>
              <a:ext uri="{FF2B5EF4-FFF2-40B4-BE49-F238E27FC236}">
                <a16:creationId xmlns:a16="http://schemas.microsoft.com/office/drawing/2014/main" id="{BC44A369-56BB-28A2-E979-3933B36F5A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084558"/>
              </p:ext>
            </p:extLst>
          </p:nvPr>
        </p:nvGraphicFramePr>
        <p:xfrm>
          <a:off x="417443" y="1272209"/>
          <a:ext cx="11390243" cy="5220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9501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16697B8-F7BF-AE9D-8135-E9D69A490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899" y="1272209"/>
            <a:ext cx="10933331" cy="5220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090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lati di tumore: entrare in una sperimentazione è un vantaggio, ma quelle  non profit in Italia sono sempre meno- Corriere.it">
            <a:extLst>
              <a:ext uri="{FF2B5EF4-FFF2-40B4-BE49-F238E27FC236}">
                <a16:creationId xmlns:a16="http://schemas.microsoft.com/office/drawing/2014/main" id="{FCE171E5-0638-4B68-20A5-29A46BEE8C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14988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98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142016-8023-25B2-EC74-88956451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VANTAGG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PARTECIPAZIONE TRIAL CLINICI</a:t>
            </a:r>
          </a:p>
        </p:txBody>
      </p:sp>
      <p:pic>
        <p:nvPicPr>
          <p:cNvPr id="4098" name="Picture 2" descr="Perché partecipare agli studi clinici?">
            <a:extLst>
              <a:ext uri="{FF2B5EF4-FFF2-40B4-BE49-F238E27FC236}">
                <a16:creationId xmlns:a16="http://schemas.microsoft.com/office/drawing/2014/main" id="{2AED918A-2310-5C21-FC50-0E4571BE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r="-1" b="-1"/>
          <a:stretch>
            <a:fillRect/>
          </a:stretch>
        </p:blipFill>
        <p:spPr bwMode="auto">
          <a:xfrm>
            <a:off x="1436914" y="-213360"/>
            <a:ext cx="10201515" cy="74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03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BD67549-D1FC-0346-48E9-82724729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4" y="365125"/>
            <a:ext cx="8209722" cy="618849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41F0F0D-5856-D3A6-3A61-E50413F98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549" y="1272209"/>
            <a:ext cx="10820031" cy="5220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389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Title 1">
            <a:extLst>
              <a:ext uri="{FF2B5EF4-FFF2-40B4-BE49-F238E27FC236}">
                <a16:creationId xmlns:a16="http://schemas.microsoft.com/office/drawing/2014/main" id="{A097E2D0-928F-0EF1-3783-51A144B00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Online mindfulness-based cognitive therapy for fatigue in patients with sarcoidosis (TIRED): a randomised controlled trial. The Lancet 2023</a:t>
            </a:r>
            <a:b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2" name="Picture 8" descr="Online mindfulness-based cognitive therapy for fatigue in patients with  sarcoidosis (TIRED): a randomised controlled trial - The Lancet Respiratory  Medicine">
            <a:extLst>
              <a:ext uri="{FF2B5EF4-FFF2-40B4-BE49-F238E27FC236}">
                <a16:creationId xmlns:a16="http://schemas.microsoft.com/office/drawing/2014/main" id="{B984D688-9C92-9E81-6D74-71A2F7C5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8203" y="985652"/>
            <a:ext cx="4860694" cy="522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4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F98C3-C0C8-3620-62B8-7010527E8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4" y="365125"/>
            <a:ext cx="8209722" cy="61884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100" dirty="0"/>
              <a:t>Pulmonary rehabilitation in sarcoidosis: A systematic review and meta-analysis</a:t>
            </a:r>
            <a:br>
              <a:rPr lang="en-US" sz="1800" dirty="0"/>
            </a:br>
            <a:endParaRPr lang="it-IT" sz="18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E1D1BE9-7879-4A15-DEF3-AE30246080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8722" y="1331843"/>
            <a:ext cx="3999799" cy="5161032"/>
          </a:xfrm>
          <a:prstGeom prst="rect">
            <a:avLst/>
          </a:prstGeom>
          <a:noFill/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15939ED-E76D-878E-FFD4-22101DA472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392863" y="1331913"/>
            <a:ext cx="5160962" cy="516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01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4">
            <a:extLst>
              <a:ext uri="{FF2B5EF4-FFF2-40B4-BE49-F238E27FC236}">
                <a16:creationId xmlns:a16="http://schemas.microsoft.com/office/drawing/2014/main" id="{D1751FBC-BA48-2CEC-92A4-FEA6E0085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38" y="5391150"/>
            <a:ext cx="12763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sellaDiTesto 4">
            <a:extLst>
              <a:ext uri="{FF2B5EF4-FFF2-40B4-BE49-F238E27FC236}">
                <a16:creationId xmlns:a16="http://schemas.microsoft.com/office/drawing/2014/main" id="{BB8A6C2F-4979-77FF-ED53-E0F555D9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600075"/>
            <a:ext cx="2851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3B7D23"/>
                </a:solidFill>
              </a:rPr>
              <a:t>SARCOIDOSIS</a:t>
            </a:r>
          </a:p>
        </p:txBody>
      </p:sp>
      <p:pic>
        <p:nvPicPr>
          <p:cNvPr id="4" name="Immagine 8">
            <a:extLst>
              <a:ext uri="{FF2B5EF4-FFF2-40B4-BE49-F238E27FC236}">
                <a16:creationId xmlns:a16="http://schemas.microsoft.com/office/drawing/2014/main" id="{4FDF2B41-25F3-2396-3CF8-8582F7DA8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600" y="146050"/>
            <a:ext cx="14493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1" descr="Immagine che contiene testo, Carne, Petto, muscolo&#10;&#10;Descrizione generata automaticamente">
            <a:extLst>
              <a:ext uri="{FF2B5EF4-FFF2-40B4-BE49-F238E27FC236}">
                <a16:creationId xmlns:a16="http://schemas.microsoft.com/office/drawing/2014/main" id="{421CBFFB-025F-8E23-F0CD-BDD9E518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/>
          <a:stretch>
            <a:fillRect/>
          </a:stretch>
        </p:blipFill>
        <p:spPr bwMode="auto">
          <a:xfrm>
            <a:off x="2795588" y="2328863"/>
            <a:ext cx="4770437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4" descr="Immagine che contiene bianco e nero, arte&#10;&#10;Descrizione generata automaticamente">
            <a:extLst>
              <a:ext uri="{FF2B5EF4-FFF2-40B4-BE49-F238E27FC236}">
                <a16:creationId xmlns:a16="http://schemas.microsoft.com/office/drawing/2014/main" id="{79B58018-0D32-6258-AECE-E4E88E53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100013"/>
            <a:ext cx="27368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6" descr="Immagine che contiene primo piano, organo, occhi, Iris&#10;&#10;Descrizione generata automaticamente">
            <a:extLst>
              <a:ext uri="{FF2B5EF4-FFF2-40B4-BE49-F238E27FC236}">
                <a16:creationId xmlns:a16="http://schemas.microsoft.com/office/drawing/2014/main" id="{04E99D87-A7CA-2244-A459-4D6E1679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27368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8" descr="Immagine che contiene Imaging medicale, radiologia&#10;&#10;Descrizione generata automaticamente">
            <a:extLst>
              <a:ext uri="{FF2B5EF4-FFF2-40B4-BE49-F238E27FC236}">
                <a16:creationId xmlns:a16="http://schemas.microsoft.com/office/drawing/2014/main" id="{E14680DD-CD59-FD95-EDD4-A42D774D8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2644"/>
          <a:stretch>
            <a:fillRect/>
          </a:stretch>
        </p:blipFill>
        <p:spPr bwMode="auto">
          <a:xfrm>
            <a:off x="7634288" y="2155825"/>
            <a:ext cx="25685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20" descr="Immagine che contiene Carne, persona, vena, pelle&#10;&#10;Descrizione generata automaticamente">
            <a:extLst>
              <a:ext uri="{FF2B5EF4-FFF2-40B4-BE49-F238E27FC236}">
                <a16:creationId xmlns:a16="http://schemas.microsoft.com/office/drawing/2014/main" id="{667FC890-2EA8-B739-3BEE-F5FEB340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413000"/>
            <a:ext cx="17494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13">
            <a:extLst>
              <a:ext uri="{FF2B5EF4-FFF2-40B4-BE49-F238E27FC236}">
                <a16:creationId xmlns:a16="http://schemas.microsoft.com/office/drawing/2014/main" id="{EA371FF3-AE0C-1344-BA9B-A4056D289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6" y="568326"/>
            <a:ext cx="5421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>
                <a:solidFill>
                  <a:srgbClr val="FFFF00"/>
                </a:solidFill>
              </a:rPr>
              <a:t>Omics sciences</a:t>
            </a:r>
          </a:p>
        </p:txBody>
      </p:sp>
      <p:pic>
        <p:nvPicPr>
          <p:cNvPr id="15363" name="Picture 2" descr="E:\IMMAGINI PER presentazione\logo unisi.TIF">
            <a:extLst>
              <a:ext uri="{FF2B5EF4-FFF2-40B4-BE49-F238E27FC236}">
                <a16:creationId xmlns:a16="http://schemas.microsoft.com/office/drawing/2014/main" id="{F54ED9AB-D4C6-AD9C-C7D2-6F1084E50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568325"/>
            <a:ext cx="8874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B6D5339-9413-5299-994D-89DB99A6F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20" y="3282209"/>
            <a:ext cx="8736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/>
              <a:t>«…GRADS </a:t>
            </a:r>
            <a:r>
              <a:rPr lang="it-IT" altLang="it-IT" sz="2400" dirty="0" err="1"/>
              <a:t>is</a:t>
            </a:r>
            <a:r>
              <a:rPr lang="it-IT" altLang="it-IT" sz="2400" dirty="0"/>
              <a:t> a </a:t>
            </a:r>
            <a:r>
              <a:rPr lang="it-IT" altLang="it-IT" sz="2400" dirty="0" err="1"/>
              <a:t>observational</a:t>
            </a:r>
            <a:r>
              <a:rPr lang="it-IT" altLang="it-IT" sz="2400" dirty="0"/>
              <a:t> </a:t>
            </a:r>
            <a:r>
              <a:rPr lang="it-IT" altLang="it-IT" sz="2400" dirty="0" err="1"/>
              <a:t>cohort</a:t>
            </a:r>
            <a:r>
              <a:rPr lang="it-IT" altLang="it-IT" sz="2400" dirty="0"/>
              <a:t> study </a:t>
            </a:r>
            <a:r>
              <a:rPr lang="it-IT" altLang="it-IT" sz="2400" dirty="0" err="1"/>
              <a:t>designed</a:t>
            </a:r>
            <a:r>
              <a:rPr lang="it-IT" altLang="it-IT" sz="2400" dirty="0"/>
              <a:t> to </a:t>
            </a:r>
            <a:r>
              <a:rPr lang="it-IT" altLang="it-IT" sz="2400" dirty="0" err="1"/>
              <a:t>explore</a:t>
            </a:r>
            <a:r>
              <a:rPr lang="it-IT" altLang="it-IT" sz="2400" dirty="0"/>
              <a:t> the </a:t>
            </a:r>
            <a:r>
              <a:rPr lang="it-IT" altLang="it-IT" sz="2400" dirty="0" err="1"/>
              <a:t>role</a:t>
            </a:r>
            <a:r>
              <a:rPr lang="it-IT" altLang="it-IT" sz="2400" dirty="0"/>
              <a:t> of </a:t>
            </a:r>
            <a:r>
              <a:rPr lang="it-IT" altLang="it-IT" sz="2400" dirty="0" err="1"/>
              <a:t>lung</a:t>
            </a:r>
            <a:r>
              <a:rPr lang="it-IT" altLang="it-IT" sz="2400" dirty="0"/>
              <a:t> </a:t>
            </a:r>
            <a:r>
              <a:rPr lang="it-IT" altLang="it-IT" sz="2400" dirty="0" err="1"/>
              <a:t>microbiome</a:t>
            </a:r>
            <a:r>
              <a:rPr lang="it-IT" altLang="it-IT" sz="2400" dirty="0"/>
              <a:t> and </a:t>
            </a:r>
            <a:r>
              <a:rPr lang="it-IT" altLang="it-IT" sz="2400" dirty="0" err="1"/>
              <a:t>genome</a:t>
            </a:r>
            <a:r>
              <a:rPr lang="it-IT" altLang="it-IT" sz="2400" dirty="0"/>
              <a:t> in </a:t>
            </a:r>
            <a:r>
              <a:rPr lang="it-IT" altLang="it-IT" sz="2400" dirty="0" err="1"/>
              <a:t>these</a:t>
            </a:r>
            <a:r>
              <a:rPr lang="it-IT" altLang="it-IT" sz="2400" dirty="0"/>
              <a:t> </a:t>
            </a:r>
            <a:r>
              <a:rPr lang="it-IT" altLang="it-IT" sz="2400" dirty="0" err="1"/>
              <a:t>two</a:t>
            </a:r>
            <a:r>
              <a:rPr lang="it-IT" altLang="it-IT" sz="2400" dirty="0"/>
              <a:t> </a:t>
            </a:r>
            <a:r>
              <a:rPr lang="it-IT" altLang="it-IT" sz="2400" dirty="0" err="1"/>
              <a:t>diseases</a:t>
            </a:r>
            <a:r>
              <a:rPr lang="it-IT" altLang="it-IT" sz="2400" dirty="0"/>
              <a:t>…»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795CFC-9800-E62F-74E9-C993391E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1792" r="27164" b="42998"/>
          <a:stretch>
            <a:fillRect/>
          </a:stretch>
        </p:blipFill>
        <p:spPr bwMode="auto">
          <a:xfrm>
            <a:off x="569120" y="1933575"/>
            <a:ext cx="8364538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90A2AF7-9502-D53E-1686-CADFB0E5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6" y="5133976"/>
            <a:ext cx="3033713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6FD141-8F2E-7FF2-8B37-DB46D077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665288"/>
            <a:ext cx="47371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magine 5">
            <a:extLst>
              <a:ext uri="{FF2B5EF4-FFF2-40B4-BE49-F238E27FC236}">
                <a16:creationId xmlns:a16="http://schemas.microsoft.com/office/drawing/2014/main" id="{C89E8FA7-1263-EEC0-3CAB-388A5925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4487863"/>
            <a:ext cx="18669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C1733-465D-3AB1-DE09-9F9237150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1" y="1371600"/>
            <a:ext cx="7851775" cy="182880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6387" name="Sottotitolo 2">
            <a:extLst>
              <a:ext uri="{FF2B5EF4-FFF2-40B4-BE49-F238E27FC236}">
                <a16:creationId xmlns:a16="http://schemas.microsoft.com/office/drawing/2014/main" id="{77AC8AF4-BCF4-9816-3A2D-D68DEFE5B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3228975"/>
            <a:ext cx="7854950" cy="1752600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16388" name="Immagine 4">
            <a:extLst>
              <a:ext uri="{FF2B5EF4-FFF2-40B4-BE49-F238E27FC236}">
                <a16:creationId xmlns:a16="http://schemas.microsoft.com/office/drawing/2014/main" id="{D75F1A08-0632-927C-A614-FF40B7C9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908050"/>
            <a:ext cx="9051925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CasellaDiTesto 6">
            <a:extLst>
              <a:ext uri="{FF2B5EF4-FFF2-40B4-BE49-F238E27FC236}">
                <a16:creationId xmlns:a16="http://schemas.microsoft.com/office/drawing/2014/main" id="{51EE19D2-8CEE-42F5-C88B-E2331C0FD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26" y="90488"/>
            <a:ext cx="4581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it-IT" b="1">
                <a:solidFill>
                  <a:srgbClr val="000000"/>
                </a:solidFill>
                <a:latin typeface="Helvetica Neue"/>
              </a:rPr>
              <a:t>Summary of existing transcriptional and proteomic studies in sarcoidosis</a:t>
            </a:r>
            <a:endParaRPr lang="it-IT" altLang="it-IT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>
            <a:extLst>
              <a:ext uri="{FF2B5EF4-FFF2-40B4-BE49-F238E27FC236}">
                <a16:creationId xmlns:a16="http://schemas.microsoft.com/office/drawing/2014/main" id="{0D3F95BF-3E12-D0A9-A17E-E7E3194D5086}"/>
              </a:ext>
            </a:extLst>
          </p:cNvPr>
          <p:cNvSpPr/>
          <p:nvPr/>
        </p:nvSpPr>
        <p:spPr>
          <a:xfrm>
            <a:off x="1524001" y="857250"/>
            <a:ext cx="914082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19" name="CustomShape 2">
            <a:extLst>
              <a:ext uri="{FF2B5EF4-FFF2-40B4-BE49-F238E27FC236}">
                <a16:creationId xmlns:a16="http://schemas.microsoft.com/office/drawing/2014/main" id="{26F6C573-1F22-CB4A-3AEE-9B0FF5B64998}"/>
              </a:ext>
            </a:extLst>
          </p:cNvPr>
          <p:cNvSpPr/>
          <p:nvPr/>
        </p:nvSpPr>
        <p:spPr>
          <a:xfrm flipH="1">
            <a:off x="1524000" y="857250"/>
            <a:ext cx="4470400" cy="51435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20" name="CustomShape 3">
            <a:extLst>
              <a:ext uri="{FF2B5EF4-FFF2-40B4-BE49-F238E27FC236}">
                <a16:creationId xmlns:a16="http://schemas.microsoft.com/office/drawing/2014/main" id="{1FFC6886-B04D-9898-0819-99C9490E02D8}"/>
              </a:ext>
            </a:extLst>
          </p:cNvPr>
          <p:cNvSpPr/>
          <p:nvPr/>
        </p:nvSpPr>
        <p:spPr>
          <a:xfrm>
            <a:off x="2152650" y="2179639"/>
            <a:ext cx="2916238" cy="1349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ctr">
            <a:normAutofit fontScale="94500"/>
          </a:bodyPr>
          <a:lstStyle/>
          <a:p>
            <a:pPr>
              <a:lnSpc>
                <a:spcPct val="90000"/>
              </a:lnSpc>
              <a:spcAft>
                <a:spcPts val="544"/>
              </a:spcAft>
              <a:defRPr/>
            </a:pPr>
            <a:r>
              <a:rPr lang="en-US" sz="2810" b="1" cap="small" spc="-1">
                <a:solidFill>
                  <a:srgbClr val="000000"/>
                </a:solidFill>
                <a:latin typeface="Arial"/>
                <a:ea typeface="DejaVu Sans"/>
              </a:rPr>
              <a:t>When does the laboratory come into play?</a:t>
            </a:r>
            <a:endParaRPr lang="it-IT" sz="2810" spc="-1">
              <a:latin typeface="Arial"/>
            </a:endParaRPr>
          </a:p>
        </p:txBody>
      </p:sp>
      <p:sp>
        <p:nvSpPr>
          <p:cNvPr id="421" name="CustomShape 4">
            <a:extLst>
              <a:ext uri="{FF2B5EF4-FFF2-40B4-BE49-F238E27FC236}">
                <a16:creationId xmlns:a16="http://schemas.microsoft.com/office/drawing/2014/main" id="{6D025779-E1FB-C1C1-897F-173E6176A38A}"/>
              </a:ext>
            </a:extLst>
          </p:cNvPr>
          <p:cNvSpPr/>
          <p:nvPr/>
        </p:nvSpPr>
        <p:spPr>
          <a:xfrm>
            <a:off x="2152650" y="3665539"/>
            <a:ext cx="2916238" cy="26638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normAutofit/>
          </a:bodyPr>
          <a:lstStyle/>
          <a:p>
            <a:pPr indent="-207000" algn="r">
              <a:lnSpc>
                <a:spcPct val="90000"/>
              </a:lnSpc>
              <a:spcAft>
                <a:spcPts val="544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n-US" sz="1640" spc="-1" dirty="0">
                <a:solidFill>
                  <a:srgbClr val="000000"/>
                </a:solidFill>
                <a:latin typeface="Arial"/>
                <a:ea typeface="DejaVu Sans"/>
              </a:rPr>
              <a:t>Bronchoalveolar lavage is a biological fluid </a:t>
            </a:r>
            <a:r>
              <a:rPr lang="en-US" sz="1640" u="sng" spc="-1" dirty="0">
                <a:solidFill>
                  <a:srgbClr val="000000"/>
                </a:solidFill>
                <a:latin typeface="Arial"/>
                <a:ea typeface="DejaVu Sans"/>
              </a:rPr>
              <a:t>representative of the alveolar compartment </a:t>
            </a:r>
            <a:r>
              <a:rPr lang="en-US" sz="1640" spc="-1" dirty="0">
                <a:solidFill>
                  <a:srgbClr val="000000"/>
                </a:solidFill>
                <a:latin typeface="Arial"/>
                <a:ea typeface="DejaVu Sans"/>
              </a:rPr>
              <a:t>useful for searching inflammatory cellular infiltrates and as a source of biomarkers in interstitial lung diseases</a:t>
            </a:r>
            <a:endParaRPr lang="it-IT" sz="1640" spc="-1" dirty="0">
              <a:latin typeface="Arial"/>
            </a:endParaRPr>
          </a:p>
        </p:txBody>
      </p:sp>
      <p:sp>
        <p:nvSpPr>
          <p:cNvPr id="423" name="CustomShape 5">
            <a:extLst>
              <a:ext uri="{FF2B5EF4-FFF2-40B4-BE49-F238E27FC236}">
                <a16:creationId xmlns:a16="http://schemas.microsoft.com/office/drawing/2014/main" id="{A5115951-0FC0-3E4D-3246-22C168522A28}"/>
              </a:ext>
            </a:extLst>
          </p:cNvPr>
          <p:cNvSpPr/>
          <p:nvPr/>
        </p:nvSpPr>
        <p:spPr>
          <a:xfrm>
            <a:off x="8929688" y="5865814"/>
            <a:ext cx="773112" cy="206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>
            <a:spAutoFit/>
          </a:bodyPr>
          <a:lstStyle/>
          <a:p>
            <a:pPr>
              <a:spcAft>
                <a:spcPts val="544"/>
              </a:spcAft>
              <a:defRPr/>
            </a:pPr>
            <a:r>
              <a:rPr lang="it-IT" sz="820" i="1" spc="-1">
                <a:solidFill>
                  <a:srgbClr val="000000"/>
                </a:solidFill>
                <a:latin typeface="Gill Sans MT"/>
                <a:ea typeface="DejaVu Sans"/>
              </a:rPr>
              <a:t>Thorax, 2008</a:t>
            </a:r>
            <a:endParaRPr lang="it-IT" sz="820" spc="-1">
              <a:latin typeface="Arial"/>
            </a:endParaRPr>
          </a:p>
        </p:txBody>
      </p:sp>
      <p:pic>
        <p:nvPicPr>
          <p:cNvPr id="17415" name="Immagine 1">
            <a:extLst>
              <a:ext uri="{FF2B5EF4-FFF2-40B4-BE49-F238E27FC236}">
                <a16:creationId xmlns:a16="http://schemas.microsoft.com/office/drawing/2014/main" id="{7D99E594-426E-135D-FA90-FDDEE632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3" r="12598"/>
          <a:stretch>
            <a:fillRect/>
          </a:stretch>
        </p:blipFill>
        <p:spPr bwMode="auto">
          <a:xfrm>
            <a:off x="1524001" y="857251"/>
            <a:ext cx="6397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Immagine 33">
            <a:extLst>
              <a:ext uri="{FF2B5EF4-FFF2-40B4-BE49-F238E27FC236}">
                <a16:creationId xmlns:a16="http://schemas.microsoft.com/office/drawing/2014/main" id="{BD3D0C1C-8A58-455B-0C2A-ED56B0AC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4" y="1268413"/>
            <a:ext cx="46894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In&amp;Fo&amp;Med srl">
            <a:extLst>
              <a:ext uri="{FF2B5EF4-FFF2-40B4-BE49-F238E27FC236}">
                <a16:creationId xmlns:a16="http://schemas.microsoft.com/office/drawing/2014/main" id="{1F64B099-9967-1023-A296-20167507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0" r="17502" b="-1"/>
          <a:stretch>
            <a:fillRect/>
          </a:stretch>
        </p:blipFill>
        <p:spPr bwMode="auto">
          <a:xfrm>
            <a:off x="4647947" y="-55899"/>
            <a:ext cx="9239213" cy="864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1AE727-41F6-C6A8-EDC1-AE8EF2A6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733" y="1564104"/>
            <a:ext cx="3165239" cy="16262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/>
              <a:t>ASSOCIAZIONI PAZIENTI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3382142-715F-EED5-3327-1E2257FB1CB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741733" y="3249608"/>
            <a:ext cx="3165239" cy="678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1500" cap="none" dirty="0">
                <a:latin typeface="+mn-lt"/>
                <a:ea typeface="+mn-ea"/>
                <a:cs typeface="+mn-cs"/>
              </a:rPr>
              <a:t>…</a:t>
            </a:r>
            <a:r>
              <a:rPr lang="en-US" sz="1500" cap="none" dirty="0" err="1">
                <a:latin typeface="+mn-lt"/>
                <a:ea typeface="+mn-ea"/>
                <a:cs typeface="+mn-cs"/>
              </a:rPr>
              <a:t>vicini</a:t>
            </a:r>
            <a:r>
              <a:rPr lang="en-US" sz="1500" cap="none" dirty="0">
                <a:latin typeface="+mn-lt"/>
                <a:ea typeface="+mn-ea"/>
                <a:cs typeface="+mn-cs"/>
              </a:rPr>
              <a:t> </a:t>
            </a:r>
            <a:r>
              <a:rPr lang="en-US" sz="1500" cap="none" dirty="0" err="1">
                <a:latin typeface="+mn-lt"/>
                <a:ea typeface="+mn-ea"/>
                <a:cs typeface="+mn-cs"/>
              </a:rPr>
              <a:t>nella</a:t>
            </a:r>
            <a:r>
              <a:rPr lang="en-US" sz="1500" cap="none" dirty="0">
                <a:latin typeface="+mn-lt"/>
                <a:ea typeface="+mn-ea"/>
                <a:cs typeface="+mn-cs"/>
              </a:rPr>
              <a:t> </a:t>
            </a:r>
            <a:r>
              <a:rPr lang="en-US" sz="1500" cap="none" dirty="0" err="1">
                <a:latin typeface="+mn-lt"/>
                <a:ea typeface="+mn-ea"/>
                <a:cs typeface="+mn-cs"/>
              </a:rPr>
              <a:t>ricerca</a:t>
            </a:r>
            <a:r>
              <a:rPr lang="en-US" sz="1500" cap="none" dirty="0">
                <a:latin typeface="+mn-lt"/>
                <a:ea typeface="+mn-ea"/>
                <a:cs typeface="+mn-cs"/>
              </a:rPr>
              <a:t>, </a:t>
            </a:r>
            <a:r>
              <a:rPr lang="en-US" sz="1500" cap="none" dirty="0" err="1">
                <a:latin typeface="+mn-lt"/>
                <a:ea typeface="+mn-ea"/>
                <a:cs typeface="+mn-cs"/>
              </a:rPr>
              <a:t>nell’assistenza</a:t>
            </a:r>
            <a:r>
              <a:rPr lang="en-US" sz="1500" cap="none" dirty="0">
                <a:latin typeface="+mn-lt"/>
                <a:ea typeface="+mn-ea"/>
                <a:cs typeface="+mn-cs"/>
              </a:rPr>
              <a:t> e </a:t>
            </a:r>
            <a:r>
              <a:rPr lang="en-US" sz="1500" cap="none" dirty="0" err="1">
                <a:latin typeface="+mn-lt"/>
                <a:ea typeface="+mn-ea"/>
                <a:cs typeface="+mn-cs"/>
              </a:rPr>
              <a:t>nella</a:t>
            </a:r>
            <a:r>
              <a:rPr lang="en-US" sz="1500" cap="none" dirty="0">
                <a:latin typeface="+mn-lt"/>
                <a:ea typeface="+mn-ea"/>
                <a:cs typeface="+mn-cs"/>
              </a:rPr>
              <a:t> </a:t>
            </a:r>
            <a:r>
              <a:rPr lang="en-US" sz="1500" cap="none" dirty="0" err="1">
                <a:latin typeface="+mn-lt"/>
                <a:ea typeface="+mn-ea"/>
                <a:cs typeface="+mn-cs"/>
              </a:rPr>
              <a:t>didattica</a:t>
            </a:r>
            <a:endParaRPr lang="en-US" sz="1500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40C7DD4-2FF3-FA98-5A3F-C5C819986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" b="18466"/>
          <a:stretch>
            <a:fillRect/>
          </a:stretch>
        </p:blipFill>
        <p:spPr>
          <a:xfrm>
            <a:off x="20" y="-10136"/>
            <a:ext cx="4647927" cy="2293829"/>
          </a:xfrm>
          <a:prstGeom prst="rect">
            <a:avLst/>
          </a:prstGeom>
        </p:spPr>
      </p:pic>
      <p:pic>
        <p:nvPicPr>
          <p:cNvPr id="8196" name="Picture 4" descr="Pandori, calendari e doni di Natale per i professionisti del Centro Trapianto  di Polmone di Siena">
            <a:extLst>
              <a:ext uri="{FF2B5EF4-FFF2-40B4-BE49-F238E27FC236}">
                <a16:creationId xmlns:a16="http://schemas.microsoft.com/office/drawing/2014/main" id="{D3599566-FABA-8D72-773C-05978B3B9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r="2" b="20679"/>
          <a:stretch>
            <a:fillRect/>
          </a:stretch>
        </p:blipFill>
        <p:spPr bwMode="auto">
          <a:xfrm>
            <a:off x="20" y="2300019"/>
            <a:ext cx="46479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anità, paziente trapiantata di polmone fa una donazione in denaro alle  Scotte - Corriere di Siena">
            <a:extLst>
              <a:ext uri="{FF2B5EF4-FFF2-40B4-BE49-F238E27FC236}">
                <a16:creationId xmlns:a16="http://schemas.microsoft.com/office/drawing/2014/main" id="{585200D1-CCFC-DA86-DA96-03689465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6759"/>
          <a:stretch>
            <a:fillRect/>
          </a:stretch>
        </p:blipFill>
        <p:spPr bwMode="auto">
          <a:xfrm>
            <a:off x="20" y="4594182"/>
            <a:ext cx="4647927" cy="226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9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9">
            <a:extLst>
              <a:ext uri="{FF2B5EF4-FFF2-40B4-BE49-F238E27FC236}">
                <a16:creationId xmlns:a16="http://schemas.microsoft.com/office/drawing/2014/main" id="{56E385F3-CBCD-C454-F9A4-0AF6B10A3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444" y="365125"/>
            <a:ext cx="8209722" cy="6188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it-IT" b="0" i="0" kern="1200">
                <a:solidFill>
                  <a:srgbClr val="004B7E"/>
                </a:solidFill>
                <a:latin typeface="Helvetica" pitchFamily="2" charset="0"/>
                <a:ea typeface="Roboto" panose="02000000000000000000" pitchFamily="2" charset="0"/>
                <a:cs typeface="Arial" panose="020B0604020202020204" pitchFamily="34" charset="0"/>
              </a:rPr>
              <a:t>Science knows no country, because knowledge belongs to humanity, and is the torch which illuminates the world…</a:t>
            </a:r>
          </a:p>
        </p:txBody>
      </p:sp>
      <p:pic>
        <p:nvPicPr>
          <p:cNvPr id="27651" name="Immagine 3" descr="Immagine che contiene vestiti, persona, Viso umano, interno&#10;&#10;Il contenuto generato dall'IA potrebbe non essere corretto.">
            <a:extLst>
              <a:ext uri="{FF2B5EF4-FFF2-40B4-BE49-F238E27FC236}">
                <a16:creationId xmlns:a16="http://schemas.microsoft.com/office/drawing/2014/main" id="{F59EB8FE-A670-3F8E-962B-3C4F940A0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2" r="1" b="11733"/>
          <a:stretch>
            <a:fillRect/>
          </a:stretch>
        </p:blipFill>
        <p:spPr bwMode="auto">
          <a:xfrm>
            <a:off x="417443" y="1272209"/>
            <a:ext cx="11390243" cy="52206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02F2D-440B-9AB4-D5B5-00FF26F0B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04850"/>
            <a:ext cx="8305800" cy="1143000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12291" name="Immagine 3" descr="Immagine che contiene testo, diagramma, schermata, design&#10;&#10;Descrizione generata automaticamente">
            <a:extLst>
              <a:ext uri="{FF2B5EF4-FFF2-40B4-BE49-F238E27FC236}">
                <a16:creationId xmlns:a16="http://schemas.microsoft.com/office/drawing/2014/main" id="{465F0D90-78C9-128E-9AB8-E70EB185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476250"/>
            <a:ext cx="8558212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5303FFBF-31AC-9A3E-78C6-A7C35985B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917575"/>
            <a:ext cx="6286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ts val="3363"/>
              </a:lnSpc>
            </a:pPr>
            <a:r>
              <a:rPr lang="en-US" altLang="it-IT" sz="2200" b="1">
                <a:solidFill>
                  <a:srgbClr val="0E284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EUROPEAN REFERENCE NETWORKS (ERNs)</a:t>
            </a:r>
          </a:p>
        </p:txBody>
      </p:sp>
      <p:pic>
        <p:nvPicPr>
          <p:cNvPr id="13315" name="Immagine 5">
            <a:extLst>
              <a:ext uri="{FF2B5EF4-FFF2-40B4-BE49-F238E27FC236}">
                <a16:creationId xmlns:a16="http://schemas.microsoft.com/office/drawing/2014/main" id="{8B61E71C-5AA2-BE91-F304-591EFD0E6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311275"/>
            <a:ext cx="36290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5">
            <a:extLst>
              <a:ext uri="{FF2B5EF4-FFF2-40B4-BE49-F238E27FC236}">
                <a16:creationId xmlns:a16="http://schemas.microsoft.com/office/drawing/2014/main" id="{35FB5002-6B46-4A4C-20D9-327062CA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084513"/>
            <a:ext cx="437197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7">
            <a:extLst>
              <a:ext uri="{FF2B5EF4-FFF2-40B4-BE49-F238E27FC236}">
                <a16:creationId xmlns:a16="http://schemas.microsoft.com/office/drawing/2014/main" id="{5B8A0AA5-7EA9-20D3-12E6-9D05A73FC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455738"/>
            <a:ext cx="5370513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magine 1">
            <a:extLst>
              <a:ext uri="{FF2B5EF4-FFF2-40B4-BE49-F238E27FC236}">
                <a16:creationId xmlns:a16="http://schemas.microsoft.com/office/drawing/2014/main" id="{F001947F-F8AF-E77F-FA84-AF7206BA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857250"/>
            <a:ext cx="10922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EFA72572-D97E-7013-D451-932147BB6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3084513"/>
            <a:ext cx="413067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06CBC30-0DF5-39CF-4E96-5609B534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94"/>
            <a:ext cx="12192000" cy="60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42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09D6C-39FC-3CF2-1B43-4A002E6291E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14339" name="Segnaposto contenuto 4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B5AA6F78-A25A-3D5A-577C-B653DFECC0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6038"/>
            <a:ext cx="11658600" cy="6623050"/>
          </a:xfr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3AC176-A8A7-9C88-7562-46DF995F86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15363" name="Segnaposto contenuto 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FC1FDCB-4821-0AA0-DD4E-98853BFF6E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0" y="-198438"/>
            <a:ext cx="9175750" cy="6865938"/>
          </a:xfr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egnaposto contenuto 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9ED50C42-CB92-CC52-9E2D-3E489D4B06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4447" y="0"/>
            <a:ext cx="9172534" cy="6857999"/>
          </a:xfr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AE4C9E-0926-1392-DB24-E7F89B30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4" y="365125"/>
            <a:ext cx="8209722" cy="618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CLINICAL TRIALS</a:t>
            </a:r>
            <a:endParaRPr lang="en-GB" b="0" i="0" kern="1200" dirty="0">
              <a:latin typeface="Helvetica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mici - CENTRI DI CURA IN ITALIA PER LA SARCOIDOSI La sezione dedicata ai  centri medici sul sito di #ACSI è tra le più consultate: ci impegniamo  costantemente per mantenerla aggiornata! Al">
            <a:extLst>
              <a:ext uri="{FF2B5EF4-FFF2-40B4-BE49-F238E27FC236}">
                <a16:creationId xmlns:a16="http://schemas.microsoft.com/office/drawing/2014/main" id="{32BB5C38-EA9C-DCDC-4718-7E58937041E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6" r="-1" b="16101"/>
          <a:stretch>
            <a:fillRect/>
          </a:stretch>
        </p:blipFill>
        <p:spPr bwMode="auto">
          <a:xfrm>
            <a:off x="417444" y="1331843"/>
            <a:ext cx="5602356" cy="51610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6E172D-078F-F0BC-B3B0-DE246300BD27}"/>
              </a:ext>
            </a:extLst>
          </p:cNvPr>
          <p:cNvSpPr txBox="1"/>
          <p:nvPr/>
        </p:nvSpPr>
        <p:spPr>
          <a:xfrm>
            <a:off x="6172199" y="1331843"/>
            <a:ext cx="5602355" cy="51610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3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it-IT" sz="1400" b="1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QUIDOSE Study</a:t>
            </a: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: A Phase 3 randomized controlled trial evaluating the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efficacy of hydroxychloroquine combined with low-dose corticosteroids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 primary endpoint is the change in Forced Vital Capacity (FVC) at 26 weeks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endParaRPr lang="en-GB" altLang="it-IT" sz="1400" dirty="0">
              <a:latin typeface="Helvetica Light" panose="020B0403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2. </a:t>
            </a:r>
            <a:r>
              <a:rPr lang="en-GB" altLang="it-IT" sz="1400" b="1" dirty="0" err="1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Xentria</a:t>
            </a:r>
            <a:r>
              <a:rPr lang="en-GB" altLang="it-IT" sz="1400" b="1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Trial</a:t>
            </a: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: A Phase 1b/2 study investigating XTMAB-16,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 monoclonal antibody targeting inflammatory pathways in pulmonary sarcoidosis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endParaRPr lang="en-GB" altLang="it-IT" sz="1400" dirty="0">
              <a:latin typeface="Helvetica Light" panose="020B0403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b="1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KITE Study</a:t>
            </a: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: A Phase II trial evaluating OATD-01, a novel small molecule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targeting chitotriosidase 1 (CHIT1), in patients with active pulmonary sarcoidosis.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 study aims to assess its impact on inflammation and disease progression.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endParaRPr lang="en-GB" altLang="it-IT" sz="1400" b="1" dirty="0">
              <a:latin typeface="Helvetica Light" panose="020B0403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b="1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EFZO-FIT Study</a:t>
            </a: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: A Phase III trial examining the efficacy of </a:t>
            </a:r>
            <a:r>
              <a:rPr lang="en-GB" altLang="it-IT" sz="1400" dirty="0" err="1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efzofitimod</a:t>
            </a: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 protein designed to reduce lung inflammation, in patients with pulmonary sarcoidosis.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r>
              <a:rPr lang="en-GB" altLang="it-IT" sz="1400" dirty="0">
                <a:latin typeface="Helvetica Light" panose="020B0403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 study evaluates its potential to allow steroid dose reduction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4B7E"/>
              </a:buClr>
              <a:buFont typeface="Arial" panose="020B0604020202020204" pitchFamily="34" charset="0"/>
            </a:pPr>
            <a:endParaRPr lang="en-GB" altLang="it-IT" sz="1300" dirty="0">
              <a:latin typeface="Helvetica Light" panose="020B0403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6370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2.00 Bargagli[2026051209590214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Office PowerPoint</Application>
  <PresentationFormat>Widescreen</PresentationFormat>
  <Paragraphs>39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3" baseType="lpstr">
      <vt:lpstr>Aptos</vt:lpstr>
      <vt:lpstr>Arial</vt:lpstr>
      <vt:lpstr>Gill Sans MT</vt:lpstr>
      <vt:lpstr>Helvetica</vt:lpstr>
      <vt:lpstr>Helvetica Light</vt:lpstr>
      <vt:lpstr>Helvetica Neue</vt:lpstr>
      <vt:lpstr>Roboto Light</vt:lpstr>
      <vt:lpstr>Times New Roman</vt:lpstr>
      <vt:lpstr>Office Theme</vt:lpstr>
      <vt:lpstr>Sarcoidosis - novel therapeutic strategies for patient benefit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CLINICAL TRIALS</vt:lpstr>
      <vt:lpstr>SURT</vt:lpstr>
      <vt:lpstr>CUTANEOUS SARCOIDOSI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VANTAGG PARTECIPAZIONE TRIAL CLINICI</vt:lpstr>
      <vt:lpstr>Presentazione standard di PowerPoint</vt:lpstr>
      <vt:lpstr>Online mindfulness-based cognitive therapy for fatigue in patients with sarcoidosis (TIRED): a randomised controlled trial. The Lancet 2023 </vt:lpstr>
      <vt:lpstr>Pulmonary rehabilitation in sarcoidosis: A systematic review and meta-analysis </vt:lpstr>
      <vt:lpstr>Presentazione standard di PowerPoint</vt:lpstr>
      <vt:lpstr>Presentazione standard di PowerPoint</vt:lpstr>
      <vt:lpstr>Presentazione standard di PowerPoint</vt:lpstr>
      <vt:lpstr>ASSOCIAZIONI PAZIENTI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Tomas Kubilius</dc:creator>
  <cp:lastModifiedBy>Media DIgital Business</cp:lastModifiedBy>
  <cp:revision>18</cp:revision>
  <dcterms:created xsi:type="dcterms:W3CDTF">2019-07-02T14:51:53Z</dcterms:created>
  <dcterms:modified xsi:type="dcterms:W3CDTF">2026-05-12T07:59:02Z</dcterms:modified>
</cp:coreProperties>
</file>