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24384000" cy="13716000"/>
  <p:notesSz cx="6858000" cy="9144000"/>
  <p:custDataLst>
    <p:tags r:id="rId41"/>
  </p:custData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72"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lvl1pPr algn="just">
              <a:defRPr sz="1600" b="1"/>
            </a:lvl1pPr>
          </a:lstStyle>
          <a:p>
            <a:r>
              <a:t>Greetings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algn="just">
              <a:defRPr sz="1600" b="1"/>
            </a:pPr>
            <a:r>
              <a:t>Some examples of reasons or circumstances under which a case may be unclassifiable include:</a:t>
            </a:r>
          </a:p>
          <a:p>
            <a:pPr algn="just">
              <a:defRPr sz="1600" b="1"/>
            </a:pPr>
            <a:r>
              <a:t>- Inadequate clinical information, radiologic data or biopsy (e.g., because of small size or poor sampling)</a:t>
            </a:r>
          </a:p>
          <a:p>
            <a:pPr algn="just">
              <a:defRPr sz="1600" b="1"/>
            </a:pPr>
            <a:r>
              <a:t>- existence of a major discrepancy between clinical, radiologic, and pathologic findings</a:t>
            </a:r>
          </a:p>
          <a:p>
            <a:pPr algn="just">
              <a:defRPr sz="1600" b="1"/>
            </a:pPr>
            <a:r>
              <a:t>- previous therapy resulting in alterations in the radiologic or histologic findings</a:t>
            </a:r>
          </a:p>
          <a:p>
            <a:pPr algn="just">
              <a:defRPr sz="1600" b="1"/>
            </a:pPr>
            <a:r>
              <a:t>- discrepancy between histologic findings in different lobes  </a:t>
            </a:r>
          </a:p>
          <a:p>
            <a:pPr algn="just">
              <a:defRPr sz="1600" b="1"/>
            </a:pPr>
            <a: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lgn="just">
              <a:defRPr sz="1600" b="1"/>
            </a:pPr>
            <a:r>
              <a:t>…… </a:t>
            </a:r>
          </a:p>
          <a:p>
            <a:pPr algn="just">
              <a:defRPr sz="1600" b="1"/>
            </a:pPr>
            <a:r>
              <a:t>However, this definition really may depend on how complète the diagnostic work-up is !! </a:t>
            </a:r>
          </a:p>
          <a:p>
            <a:pPr algn="just">
              <a:defRPr sz="1600" b="1"/>
            </a:pPr>
            <a:r>
              <a:t>-And raises the concern that the term “unclassifiable ILD” might sometimes be used to justify stopping the evaluation too early in some patients.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algn="just">
              <a:defRPr sz="1600" b="1"/>
            </a:pPr>
            <a:r>
              <a:t>-Historically, many patients remained unclassified because surgical lung biopsy was not feasible due to age, comorbidities, or procedural risk. </a:t>
            </a:r>
          </a:p>
          <a:p>
            <a:pPr algn="just">
              <a:defRPr sz="1600" b="1"/>
            </a:pPr>
            <a:r>
              <a:t>-Today, with the increasing use of cryobiopsy and improved multidisciplinary evaluation, at least some of these patients may eventually become classifiable.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noRot="1" noChangeAspect="1"/>
          </p:cNvSpPr>
          <p:nvPr>
            <p:ph type="sldImg"/>
          </p:nvPr>
        </p:nvSpPr>
        <p:spPr>
          <a:prstGeom prst="rect">
            <a:avLst/>
          </a:prstGeom>
        </p:spPr>
        <p:txBody>
          <a:bodyPr/>
          <a:lstStyle/>
          <a:p>
            <a:endParaRPr/>
          </a:p>
        </p:txBody>
      </p:sp>
      <p:sp>
        <p:nvSpPr>
          <p:cNvPr id="283" name="Shape 283"/>
          <p:cNvSpPr>
            <a:spLocks noGrp="1"/>
          </p:cNvSpPr>
          <p:nvPr>
            <p:ph type="body" sz="quarter" idx="1"/>
          </p:nvPr>
        </p:nvSpPr>
        <p:spPr>
          <a:prstGeom prst="rect">
            <a:avLst/>
          </a:prstGeom>
        </p:spPr>
        <p:txBody>
          <a:bodyPr/>
          <a:lstStyle/>
          <a:p>
            <a:pPr algn="just">
              <a:defRPr sz="1600" b="1"/>
            </a:pPr>
            <a:r>
              <a:t>-About 10 years later, in the 2013 revision of the IIPs classification, there were several important changes, such as major idiopathic interstitial pneumonias were grouped into chronic fibrosing, smoking-related and acute/subacute and, importantly, were distinguished from rare IIPs and unclassifiable IDIOPATHIC INTERSTITIAL PNEUMONIAs. </a:t>
            </a:r>
          </a:p>
          <a:p>
            <a:pPr algn="just">
              <a:defRPr sz="1600" b="1"/>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lvl1pPr algn="just">
              <a:defRPr sz="1600" b="1"/>
            </a:lvl1pPr>
          </a:lstStyle>
          <a:p>
            <a:r>
              <a:t>-So, UNCLASSIFIABLE and IDIOPATHIC. “Unclassifiable Idiopathic” may be problematic because it artificially narrows the differential diagnosis, while many patients may actually reflect occult CTD, HP, or other non-idiopathic diseases.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algn="just">
              <a:lnSpc>
                <a:spcPct val="117999"/>
              </a:lnSpc>
              <a:defRPr sz="1600" b="1"/>
            </a:pPr>
            <a:r>
              <a:t>-A MAJOR CONCEPTUAL SHIFT which made the NEW classification LESS BINARY and closer to reality, was the INCORPORATION  of the IDIOPATHIC and SECONDARY interstitial pneumonias into the SAME CLASSIFICATION!  </a:t>
            </a:r>
          </a:p>
          <a:p>
            <a:pPr algn="just">
              <a:lnSpc>
                <a:spcPct val="117999"/>
              </a:lnSpc>
              <a:defRPr sz="1600" b="1"/>
            </a:pPr>
            <a:r>
              <a:t>…… </a:t>
            </a:r>
          </a:p>
          <a:p>
            <a:pPr algn="just">
              <a:lnSpc>
                <a:spcPct val="117999"/>
              </a:lnSpc>
              <a:defRPr sz="1600" b="1"/>
            </a:pP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algn="just">
              <a:lnSpc>
                <a:spcPct val="117999"/>
              </a:lnSpc>
              <a:defRPr sz="1600" b="1"/>
            </a:pPr>
            <a:r>
              <a:t>….</a:t>
            </a:r>
          </a:p>
          <a:p>
            <a:pPr algn="just">
              <a:defRPr sz="1600" b="1"/>
            </a:pPr>
            <a:r>
              <a:t>-In many patients the underlying CAUSE IS NOT CLEAR AT THE BEGINNING………  </a:t>
            </a:r>
          </a:p>
          <a:p>
            <a:pPr algn="just">
              <a:defRPr sz="1600" b="1"/>
            </a:pPr>
            <a:r>
              <a:t>-Some diseases are RARELY TRULY IDIOPATHIC (e.g. RB-ILD), or in some cases are INITIALLY LABELED AS IDIOPATHIC,  but later may reveal a specific cause.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lvl1pPr algn="just">
              <a:defRPr sz="1600" b="1"/>
            </a:lvl1pPr>
          </a:lstStyle>
          <a:p>
            <a:r>
              <a:t>-But one of the most pragmatic ideas introduced &gt; 10 year ago by Athol Wells was that, when a precise label is not possible, we can still classify the patient according to disease behavior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marL="211666" indent="-211666" algn="just">
              <a:buSzPct val="125000"/>
              <a:buChar char="-"/>
              <a:defRPr sz="1600" b="1"/>
            </a:pPr>
            <a:r>
              <a:t>And unclassifiable ILDs can be potentially associated with all 5 patterns of disease behavior: reversible and self-limited disease, reversible disease with risk of progression, stable with residual disease, progressive and irreversible but with potential for stabilization, and progressive irreversible despite therapy </a:t>
            </a:r>
          </a:p>
          <a:p>
            <a:pPr marL="211666" indent="-211666" algn="just">
              <a:buSzPct val="125000"/>
              <a:buChar char="-"/>
              <a:defRPr sz="1600"/>
            </a:pPr>
            <a:r>
              <a:t>In splitting ILDs by disease behàviour, the central distinction was between stàble and progressive disèase </a:t>
            </a:r>
          </a:p>
          <a:p>
            <a:pPr marL="211666" indent="-211666" algn="just">
              <a:buSzPct val="125000"/>
              <a:buChar char="-"/>
              <a:defRPr sz="1600"/>
            </a:pPr>
            <a:r>
              <a:t>Progrèssion (defined across clìnical, physiològical and radiològical domains) may predict òutcome regardless of the underlying làbel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pPr marL="211666" indent="-211666" algn="just">
              <a:buSzPct val="125000"/>
              <a:buChar char="-"/>
              <a:defRPr sz="1600" b="1"/>
            </a:pPr>
            <a:r>
              <a:t>The disease behavior classification gives us a pragmatic framework when a precise diagnosis is not possible.</a:t>
            </a:r>
          </a:p>
          <a:p>
            <a:pPr marL="211666" indent="-211666" algn="just">
              <a:buSzPct val="125000"/>
              <a:buChar char="-"/>
              <a:defRPr sz="1600" b="1"/>
            </a:pPr>
            <a:r>
              <a:t>However, we also need to recognize that disease behavior is not the same as disease biology!</a:t>
            </a:r>
          </a:p>
          <a:p>
            <a:pPr marL="211666" indent="-211666" algn="just">
              <a:buSzPct val="125000"/>
              <a:buChar char="-"/>
              <a:defRPr sz="1600" b="1"/>
            </a:pPr>
            <a:r>
              <a:t>And ultimately, what really drives disease behavior is the underlying biology itself.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p>
            <a:pPr algn="just">
              <a:lnSpc>
                <a:spcPct val="117999"/>
              </a:lnSpc>
              <a:defRPr sz="1600" b="1"/>
            </a:pPr>
            <a:r>
              <a:t>-Maybe, the first question we should àsk is why classification matters so mùch in medicine? </a:t>
            </a:r>
          </a:p>
          <a:p>
            <a:pPr algn="just">
              <a:lnSpc>
                <a:spcPct val="117999"/>
              </a:lnSpc>
              <a:defRPr sz="1600" b="1"/>
            </a:pPr>
            <a:r>
              <a:t>-First of all, disease classification may help (or should help) </a:t>
            </a:r>
            <a:r>
              <a:rPr u="sng"/>
              <a:t>guiding clinical management</a:t>
            </a:r>
            <a:r>
              <a:t> and defining prognosis  </a:t>
            </a:r>
          </a:p>
          <a:p>
            <a:pPr algn="just">
              <a:lnSpc>
                <a:spcPct val="117999"/>
              </a:lnSpc>
              <a:defRPr sz="1600" b="1"/>
            </a:pPr>
            <a:r>
              <a:t>-Second, it may help the understanding of </a:t>
            </a:r>
            <a:r>
              <a:rPr u="sng"/>
              <a:t>pathogenesis</a:t>
            </a:r>
            <a:r>
              <a:t> of the diseases </a:t>
            </a:r>
          </a:p>
          <a:p>
            <a:pPr algn="just">
              <a:lnSpc>
                <a:spcPct val="117999"/>
              </a:lnSpc>
              <a:defRPr sz="1600" b="1"/>
            </a:pPr>
            <a:r>
              <a:t>-Finally, it offers a </a:t>
            </a:r>
            <a:r>
              <a:rPr u="sng"/>
              <a:t>shared common language</a:t>
            </a:r>
            <a:r>
              <a:t> among clinicians  </a:t>
            </a:r>
          </a:p>
          <a:p>
            <a:pPr algn="just">
              <a:lnSpc>
                <a:spcPct val="117999"/>
              </a:lnSpc>
              <a:defRPr sz="1600" b="1"/>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lvl1pPr algn="just">
              <a:lnSpc>
                <a:spcPct val="117999"/>
              </a:lnSpc>
              <a:defRPr sz="1600" b="1"/>
            </a:lvl1pPr>
          </a:lstStyle>
          <a:p>
            <a:r>
              <a:t>-As an example, UIP is now considered not just a morphologic pattern, but rather a distinct diagnostic and biological entity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lvl1pPr algn="just">
              <a:lnSpc>
                <a:spcPct val="117999"/>
              </a:lnSpc>
              <a:defRPr sz="1600" b="1"/>
            </a:lvl1pPr>
          </a:lstStyle>
          <a:p>
            <a:r>
              <a:t>…. associated with a distinct clinical disease behavior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algn="just">
              <a:lnSpc>
                <a:spcPct val="117999"/>
              </a:lnSpc>
              <a:defRPr sz="1600" b="1"/>
            </a:pPr>
            <a:r>
              <a:t>-Another important CONCEPTUAL SHI’FT of the new classification was the VALIDATION of the DIAGNOSTIC CONFIDENCE as KEY ELEMENT</a:t>
            </a:r>
          </a:p>
          <a:p>
            <a:pPr algn="just">
              <a:lnSpc>
                <a:spcPct val="117999"/>
              </a:lnSpc>
              <a:defRPr sz="1600" b="1"/>
            </a:pPr>
            <a:r>
              <a:t>-We know that diagnostic confidence is structured in levels: ≥ 90% corresponds to a CONFIDENT diagnosis, 51–89% to a PROVISIONAL diagnosis and &lt; 50% indicates the ABSENCE OF A LEADING DIAGNOSIS.</a:t>
            </a:r>
          </a:p>
          <a:p>
            <a:pPr algn="just">
              <a:lnSpc>
                <a:spcPct val="117999"/>
              </a:lnSpc>
              <a:defRPr sz="1600" b="1"/>
            </a:pPr>
            <a:r>
              <a:t>-Patients without a leading diagnosis that is considered more likely than not should be categorized as “unclassifiable ILD”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algn="just">
              <a:defRPr sz="1600" b="1"/>
            </a:lvl1pPr>
          </a:lstStyle>
          <a:p>
            <a:r>
              <a:t>-This “level of confidence” approach has potential clinical utility, based on an important study suggesting that clinicians often use a threshold of 70% confidence in a diagnosis of IPF as sufficient cèrtainty to support management decisions without pursuing further invasive testing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lgn="just">
              <a:lnSpc>
                <a:spcPct val="117999"/>
              </a:lnSpc>
              <a:defRPr sz="1600" b="1"/>
            </a:pPr>
            <a:r>
              <a:t>-Pathologists and radiologists SHOULD always STATE the LIKELIHOOD OF A DIAGNOSIS in their report and its KEY DIFFERENTIALS  (for example, “BIP pattern favouring HP”) </a:t>
            </a:r>
          </a:p>
          <a:p>
            <a:pPr algn="just">
              <a:defRPr sz="1600" b="1"/>
            </a:pPr>
            <a:r>
              <a:t>-This means that uncertainty should be explicitly acknowledged and documented!</a:t>
            </a:r>
          </a:p>
          <a:p>
            <a:pPr algn="just">
              <a:defRPr sz="1600" b="1"/>
            </a:pPr>
            <a:r>
              <a:t>-Labeling a patient as “unclassifiable” should never be considered the end of the diagnostic process. Quite the opposite: it should trigger continuous reassessment during follow-up </a:t>
            </a:r>
          </a:p>
          <a:p>
            <a:pPr algn="just">
              <a:defRPr sz="1600" b="1"/>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lvl1pPr algn="just">
              <a:defRPr sz="1600" b="1"/>
            </a:lvl1pPr>
          </a:lstStyle>
          <a:p>
            <a:r>
              <a:t>-Infact, unclassifiable ILDs are fully incorporated in the new ERS/ATS classification without being considered a diagnostic failure anymore, but rather a recognised category of patients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defRPr sz="1600" b="1"/>
            </a:pPr>
            <a:r>
              <a:t>-But what àre patients with unclassifìable ILD lìke?</a:t>
            </a:r>
          </a:p>
          <a:p>
            <a:pPr>
              <a:defRPr sz="1600" b="1"/>
            </a:pPr>
            <a:r>
              <a:t>-First of all, </a:t>
            </a:r>
            <a:r>
              <a:rPr u="sng"/>
              <a:t>prevalence</a:t>
            </a:r>
            <a:r>
              <a:t> of uILDs is estimated around 12%, but with a lower prevalence in centers that report the use of a formal multidisciplinary discussion of cases (9.5% vs. 14.5%)</a:t>
            </a:r>
          </a:p>
          <a:p>
            <a:pPr>
              <a:defRPr sz="1600" b="1"/>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defRPr sz="1600" b="1"/>
            </a:lvl1pPr>
          </a:lstStyle>
          <a:p>
            <a:r>
              <a:t>-Baseline characteristics of patients are variable and similar to the general ILD population reported in each study.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lvl1pPr algn="just">
              <a:defRPr sz="1600" b="1"/>
            </a:lvl1pPr>
          </a:lstStyle>
          <a:p>
            <a:r>
              <a:t>Reported survival of unclassifiable ILD from the literature is around 84-89% at 1-year, 70-76% at 2 years and 46-70% at 5 years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pPr algn="just">
              <a:defRPr sz="1600" b="1"/>
            </a:pPr>
            <a:r>
              <a:t>-This expert consensus project was very interesting: expert clinicians discussed hòw they recognìze and follow progrèssion in fibrosing ILDs in everyday practice.</a:t>
            </a:r>
          </a:p>
          <a:p>
            <a:pPr algn="just">
              <a:defRPr sz="1600" b="1"/>
            </a:pPr>
            <a:r>
              <a:t>-Interestingly, there was a strong agreement that unclassifiable ILDs (together with IPF) are among the ILDs most likely to progress.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marL="211666" indent="-211666" algn="just" defTabSz="914400">
              <a:lnSpc>
                <a:spcPct val="100000"/>
              </a:lnSpc>
              <a:buSzPct val="125000"/>
              <a:buChar char="-"/>
              <a:defRPr sz="1600" b="1"/>
            </a:pPr>
            <a:r>
              <a:t>The impulse to classify diseases is probably</a:t>
            </a:r>
            <a:r>
              <a:rPr u="sng"/>
              <a:t> as old as medicine</a:t>
            </a:r>
            <a:r>
              <a:t> itself.</a:t>
            </a:r>
          </a:p>
          <a:p>
            <a:pPr marL="211666" indent="-211666" algn="just" defTabSz="914400">
              <a:lnSpc>
                <a:spcPct val="100000"/>
              </a:lnSpc>
              <a:buSzPct val="125000"/>
              <a:buChar char="-"/>
              <a:defRPr sz="1600" b="1"/>
            </a:pPr>
            <a:r>
              <a:t>Even the ancient Hippocràtic </a:t>
            </a:r>
            <a:r>
              <a:rPr u="sng"/>
              <a:t>theory of hùmors</a:t>
            </a:r>
            <a:r>
              <a:t> was an</a:t>
            </a:r>
            <a:r>
              <a:rPr u="sng"/>
              <a:t> attempt to guide management</a:t>
            </a:r>
            <a: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lvl1pPr algn="just">
              <a:defRPr sz="1600" b="1"/>
            </a:lvl1pPr>
          </a:lstStyle>
          <a:p>
            <a:r>
              <a:t>-The authors did not provide a specific biological explanation for why unclassifiable ILDs are considered at high risk of progression, but probably reflects the fact that uILD often includes heterogeneous fibrotic cases with high-risk features, such as extensive fibrosis, UIP-like morphology, or impaired lung function.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pPr algn="just">
              <a:defRPr sz="1600" b="1"/>
            </a:pPr>
            <a:r>
              <a:t>-Regarding outcome prediction, this study has identified several new findings in patients with uILD:</a:t>
            </a:r>
          </a:p>
          <a:p>
            <a:pPr marL="296333" indent="-296333" algn="just">
              <a:buSzPct val="100000"/>
              <a:buAutoNum type="arabicParenR"/>
              <a:defRPr sz="1600" b="1"/>
            </a:pPr>
            <a:r>
              <a:t>Firstly, CPI, traction bronchiectasis severity and PA diameter independently predicted outcome at baseline</a:t>
            </a:r>
          </a:p>
          <a:p>
            <a:pPr marL="296333" indent="-296333" algn="just">
              <a:buSzPct val="100000"/>
              <a:buAutoNum type="arabicParenR"/>
              <a:defRPr sz="1600" b="1"/>
            </a:pPr>
            <a:r>
              <a:t>However, increasing fibrosis extent measured by CALIPER was the most powerful index of outcome regardless of baseline disease severity and strongly predicted outcome in patients with marginal FVC declines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lgn="just">
              <a:defRPr sz="1600" b="1"/>
            </a:pPr>
            <a:r>
              <a:t>-In this paper, the authors investigated whether a biological marker could identify a subgroup of unclassifiable ILD patients with a different therapeutic response. </a:t>
            </a:r>
          </a:p>
          <a:p>
            <a:pPr algn="just">
              <a:defRPr sz="1600" b="1"/>
            </a:pPr>
            <a:r>
              <a:t>-And interestingly, they found that uILD patients with markedly shortened leukocyte telomere length had significantly worse transplant-free survival when exposed to immunosuppressive therapy (MMF or azatioprine).</a:t>
            </a:r>
          </a:p>
          <a:p>
            <a:pPr algn="just">
              <a:defRPr sz="1600" b="1"/>
            </a:pPr>
            <a:r>
              <a:t>-Conceptually, this is extremely important, because it suggests that beneath the label of “unclassifiable” there may actually be distinct biological endotypes.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algn="just">
              <a:defRPr sz="1600" b="1"/>
            </a:pPr>
            <a:r>
              <a:t>-On the other hand, the antifibrotic era has changed the meaning of unclassifiable ILD, as even when the diagnosis is uncertain, progression is actionable. </a:t>
            </a:r>
          </a:p>
          <a:p>
            <a:pPr algn="just">
              <a:defRPr sz="1600" b="1"/>
            </a:pPr>
            <a:r>
              <a:t>-In this subgroups analysis of INBUILD population, the effect of nintedanib vs placebo on reducing the rate of FVC decline was consistent across the 5 pre-specified subgroups based on the different ILD diagnoses, including unclassifiable ILDs (which were 17% of the total cohort) </a:t>
            </a:r>
          </a:p>
          <a:p>
            <a:pPr algn="just">
              <a:defRPr sz="1600" b="1"/>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pPr algn="just">
              <a:defRPr sz="1600" b="1"/>
            </a:pPr>
            <a:r>
              <a:t>-Interestingly, in the INBUILD study, a UIP-like fibrotic pattern was present in nearly 70% of patients with unclassifiable IIP, suggesting that many of these patients may actually lie biologically close to the IPF spectrum, despite the absence of a confident formal diagnosis.</a:t>
            </a:r>
          </a:p>
          <a:p>
            <a:pPr algn="just">
              <a:defRPr sz="1600" b="1"/>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pPr algn="just">
              <a:defRPr sz="1600" b="1"/>
            </a:pPr>
            <a:r>
              <a:t>-On the other hand, this was the first randomized controlled trial specifically designed for patients with progressive fibrosing unclassifiable ILDs.</a:t>
            </a:r>
          </a:p>
          <a:p>
            <a:pPr algn="just">
              <a:defRPr sz="1600" b="1"/>
            </a:pPr>
            <a:r>
              <a:t>-Although the primary endpoint based on home spirometry was affected by technical limitations, the key secondary endpoints consistently favored pirfenidone. In particular, pirfenidone reduced FVC decline and decreased the proportion of patients experiencing significant functional deterioration.</a:t>
            </a:r>
          </a:p>
          <a:p>
            <a:pPr algn="just">
              <a:defRPr sz="1600" b="1"/>
            </a:pP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lgn="just">
              <a:defRPr sz="1600" b="1"/>
            </a:pPr>
            <a:r>
              <a:t>-How should we actually approach a patient with unclassifiable ILD in real life?</a:t>
            </a:r>
          </a:p>
          <a:p>
            <a:pPr algn="just">
              <a:defRPr sz="1600" b="1"/>
            </a:pPr>
            <a:r>
              <a:t>—-&gt; Unclassifiable ILD should not be viewed as a static label, but rather as a dynamic diagnostic state requiring continuous reassessment over time </a:t>
            </a:r>
          </a:p>
          <a:p>
            <a:pPr algn="just">
              <a:defRPr sz="1600" b="1"/>
            </a:pPr>
            <a:r>
              <a:t>1) The first question is whether the disease is truly unclassifiable… or simply incompletely evaluated. </a:t>
            </a:r>
          </a:p>
          <a:p>
            <a:pPr algn="just">
              <a:defRPr sz="1600" b="1"/>
            </a:pPr>
            <a:r>
              <a:t>2) Second key point is understanding the dominant disease behavior: is this disease stable? predominantly inflammatory? progressive fibrosing? acute or subacute?  </a:t>
            </a:r>
          </a:p>
          <a:p>
            <a:pPr algn="just">
              <a:defRPr sz="1600" b="1"/>
            </a:pPr>
            <a:r>
              <a:t>3) Then comes another crucial question: what biology is plausible beneath the unclassifiable label?</a:t>
            </a:r>
          </a:p>
          <a:p>
            <a:pPr algn="just">
              <a:defRPr sz="1600" b="1"/>
            </a:pPr>
            <a:r>
              <a:t>4) Furthermore, we should always ask whether additional testing would actually change management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prstGeom prst="rect">
            <a:avLst/>
          </a:prstGeom>
        </p:spPr>
        <p:txBody>
          <a:bodyPr/>
          <a:lstStyle/>
          <a:p>
            <a:endParaRPr/>
          </a:p>
        </p:txBody>
      </p:sp>
      <p:sp>
        <p:nvSpPr>
          <p:cNvPr id="509" name="Shape 509"/>
          <p:cNvSpPr>
            <a:spLocks noGrp="1"/>
          </p:cNvSpPr>
          <p:nvPr>
            <p:ph type="body" sz="quarter" idx="1"/>
          </p:nvPr>
        </p:nvSpPr>
        <p:spPr>
          <a:prstGeom prst="rect">
            <a:avLst/>
          </a:prstGeom>
        </p:spPr>
        <p:txBody>
          <a:bodyPr/>
          <a:lstStyle/>
          <a:p>
            <a:pPr algn="just">
              <a:defRPr sz="1600" b="1"/>
            </a:pPr>
            <a:r>
              <a:t>-Finally, as suggested by the new classification, uILDs should be a major research priority</a:t>
            </a:r>
          </a:p>
          <a:p>
            <a:pPr algn="just">
              <a:defRPr sz="1600" b="1"/>
            </a:pPr>
            <a:r>
              <a:t>1) We still do not have a universally accepted definition: different centers may apply different thresholds of diagnostic confidence, different workups, or different interpretations during MDD.</a:t>
            </a:r>
          </a:p>
          <a:p>
            <a:pPr algn="just">
              <a:defRPr sz="1600" b="1"/>
            </a:pPr>
            <a:r>
              <a:t>2) We still do not know what is the minimum diagnostic evaluation required before concluding that an ILD is truly unclassifiable.</a:t>
            </a:r>
          </a:p>
          <a:p>
            <a:pPr algn="just">
              <a:defRPr sz="1600" b="1"/>
            </a:pPr>
            <a:r>
              <a:t>3) Another major issue is longitudinal reassessment: many patients initially considered unclassifiable may later evolve into a recognizable CTD-ILD or another defined entity, raising the question of how and when we should systematically re-screen these patients over time.</a:t>
            </a:r>
          </a:p>
          <a:p>
            <a:pPr algn="just">
              <a:defRPr sz="1600" b="1"/>
            </a:pPr>
            <a:r>
              <a:t>4) And finally, one of the most clinically relevant unmet needs is identifying predictors of progression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lvl1pPr algn="just">
              <a:defRPr sz="1600" b="1"/>
            </a:lvl1pPr>
          </a:lstStyle>
          <a:p>
            <a:r>
              <a:t>Thanks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lgn="just"/>
            <a:r>
              <a:t>-</a:t>
            </a:r>
            <a:r>
              <a:rPr sz="1600" b="1"/>
              <a:t>For centuries, classification systems were largely based on what clinicians could directly obsèrve: </a:t>
            </a:r>
            <a:r>
              <a:rPr sz="1600" b="1" u="sng"/>
              <a:t>symptoms and clinical presentation</a:t>
            </a:r>
            <a:r>
              <a:rPr sz="1600" b="1"/>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algn="just">
              <a:defRPr sz="1600" b="1"/>
            </a:pPr>
            <a:r>
              <a:t>-But was only with Vìrchow, with the concept of CELLULAR PATHOLOGY, that for the first time, diseases were no longer defined only by symptoms, but mainly by the STRUCTURAL CHANGES that could be observed at the cellular level.  </a:t>
            </a:r>
          </a:p>
          <a:p>
            <a:pPr algn="just">
              <a:defRPr sz="1600" b="1"/>
            </a:pPr>
            <a:endParaRPr/>
          </a:p>
          <a:p>
            <a:pPr algn="just">
              <a:defRPr sz="1600" b="1"/>
            </a:pPr>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lvl1pPr algn="just">
              <a:defRPr sz="1600" b="1"/>
            </a:lvl1pPr>
          </a:lstStyle>
          <a:p>
            <a:r>
              <a:t>-Perhaps the classification that best represents this còncept is the World Health Organization Classification of Thoracic Tumors, which includes tumours of the lung, but also tumours of the pleura and pericardium, tumours of the heart, tumours of the thymus, thyroid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lvl1pPr algn="just">
              <a:defRPr sz="1600" b="1"/>
            </a:lvl1pPr>
          </a:lstStyle>
          <a:p>
            <a:r>
              <a:t>-And what happens when a patient cannot be classified?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pPr algn="just">
              <a:defRPr sz="1600" b="1"/>
            </a:pPr>
            <a:r>
              <a:t>-Even in the WHO Classification of Thoracic Tumors, it is stàndard to have an unclassifable catègory, because there àre cases where a specific pathologic diagnosis cannot be made </a:t>
            </a:r>
          </a:p>
          <a:p>
            <a:pPr algn="just">
              <a:defRPr sz="1600" b="1"/>
            </a:pPr>
            <a:r>
              <a:t>-Specifically, Tthe term “not otherwise specified (or NOS)” is considered appropriate for poorly differentiated carcinomas that, by morphology, mucin staining, and immunohistochemistry, lack Adenocarcinoma or Squamous Cell Carcinoma differentiation, or if the immunohistochemical staining pattern is indeterminate.  </a:t>
            </a:r>
            <a:endParaRPr b="0"/>
          </a:p>
          <a:p>
            <a:pPr algn="just">
              <a:defRPr sz="1600"/>
            </a:pPr>
            <a:r>
              <a:t>2) However, the document says that the term “NOS” should be used as infrequently as possible and only after a more specific subtyping cannot be made by morphology or special staining!!!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pPr algn="just" defTabSz="914400">
              <a:lnSpc>
                <a:spcPct val="100000"/>
              </a:lnSpc>
              <a:defRPr sz="1600" b="1"/>
            </a:pPr>
            <a:r>
              <a:t>-But coming to ILDs, in the 2002 classification of the idiopathic interstitial pneumonias (IIPs), the panelists have “resisted the creation of a non-classifiable category”, because this has been considered clinically unhelpful. </a:t>
            </a:r>
          </a:p>
          <a:p>
            <a:pPr algn="just">
              <a:defRPr sz="1600" b="1"/>
            </a:pPr>
            <a:r>
              <a:t>-However, the concept of “Unclassifiable ILD” was already introduced at that time and used to define “patients with interstitial pneumonia that remained without a clear diagnosis on the basis of the available data (extensive clinical, radiologic, and/or pathological examination)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Slide Number"/>
          <p:cNvSpPr txBox="1">
            <a:spLocks noGrp="1"/>
          </p:cNvSpPr>
          <p:nvPr>
            <p:ph type="sldNum" sz="quarter" idx="2"/>
          </p:nvPr>
        </p:nvSpPr>
        <p:spPr>
          <a:xfrm>
            <a:off x="11959031" y="13081000"/>
            <a:ext cx="453238" cy="461059"/>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676400" y="730250"/>
            <a:ext cx="21031200" cy="2651126"/>
          </a:xfrm>
          <a:prstGeom prst="rect">
            <a:avLst/>
          </a:prstGeom>
        </p:spPr>
        <p:txBody>
          <a:bodyPr lIns="91439" tIns="91439" rIns="91439" bIns="91439"/>
          <a:lstStyle>
            <a:lvl1pPr algn="l" defTabSz="1828800">
              <a:lnSpc>
                <a:spcPct val="90000"/>
              </a:lnSpc>
              <a:defRPr sz="8800">
                <a:latin typeface="Aptos Display"/>
                <a:ea typeface="Aptos Display"/>
                <a:cs typeface="Aptos Display"/>
                <a:sym typeface="Aptos Display"/>
              </a:defRPr>
            </a:lvl1pPr>
          </a:lstStyle>
          <a:p>
            <a:r>
              <a:t>Title Text</a:t>
            </a:r>
          </a:p>
        </p:txBody>
      </p:sp>
      <p:sp>
        <p:nvSpPr>
          <p:cNvPr id="135" name="Slide Number"/>
          <p:cNvSpPr txBox="1">
            <a:spLocks noGrp="1"/>
          </p:cNvSpPr>
          <p:nvPr>
            <p:ph type="sldNum" sz="quarter" idx="2"/>
          </p:nvPr>
        </p:nvSpPr>
        <p:spPr>
          <a:xfrm>
            <a:off x="22172989" y="12802235"/>
            <a:ext cx="534611" cy="551181"/>
          </a:xfrm>
          <a:prstGeom prst="rect">
            <a:avLst/>
          </a:prstGeom>
        </p:spPr>
        <p:txBody>
          <a:bodyPr lIns="91439" tIns="91439" rIns="91439" bIns="91439" anchor="ctr"/>
          <a:lstStyle>
            <a:lvl1pPr algn="r" defTabSz="1828800">
              <a:defRPr>
                <a:solidFill>
                  <a:srgbClr val="757575"/>
                </a:solidFill>
                <a:latin typeface="Aptos"/>
                <a:ea typeface="Aptos"/>
                <a:cs typeface="Aptos"/>
                <a:sym typeface="Aptos"/>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solidFill>
          <a:srgbClr val="EFEDE3"/>
        </a:solidFill>
        <a:effectLst/>
      </p:bgPr>
    </p:bg>
    <p:spTree>
      <p:nvGrpSpPr>
        <p:cNvPr id="1" name=""/>
        <p:cNvGrpSpPr/>
        <p:nvPr/>
      </p:nvGrpSpPr>
      <p:grpSpPr>
        <a:xfrm>
          <a:off x="0" y="0"/>
          <a:ext cx="0" cy="0"/>
          <a:chOff x="0" y="0"/>
          <a:chExt cx="0" cy="0"/>
        </a:xfrm>
      </p:grpSpPr>
      <p:sp>
        <p:nvSpPr>
          <p:cNvPr id="142" name="Side barRectangle 8"/>
          <p:cNvSpPr/>
          <p:nvPr/>
        </p:nvSpPr>
        <p:spPr>
          <a:xfrm>
            <a:off x="956189" y="752"/>
            <a:ext cx="457201" cy="13716001"/>
          </a:xfrm>
          <a:prstGeom prst="rect">
            <a:avLst/>
          </a:prstGeom>
          <a:solidFill>
            <a:srgbClr val="191B0E"/>
          </a:solidFill>
          <a:ln w="12700">
            <a:miter lim="400000"/>
          </a:ln>
        </p:spPr>
        <p:txBody>
          <a:bodyPr tIns="91439" bIns="91439"/>
          <a:lstStyle/>
          <a:p>
            <a:pPr algn="l" defTabSz="1828800">
              <a:defRPr sz="3600" b="0">
                <a:latin typeface="Franklin Gothic Book"/>
                <a:ea typeface="Franklin Gothic Book"/>
                <a:cs typeface="Franklin Gothic Book"/>
                <a:sym typeface="Franklin Gothic Book"/>
              </a:defRPr>
            </a:pPr>
            <a:endParaRPr/>
          </a:p>
        </p:txBody>
      </p:sp>
      <p:sp>
        <p:nvSpPr>
          <p:cNvPr id="143" name="Slide Number"/>
          <p:cNvSpPr txBox="1">
            <a:spLocks noGrp="1"/>
          </p:cNvSpPr>
          <p:nvPr>
            <p:ph type="sldNum" sz="quarter" idx="2"/>
          </p:nvPr>
        </p:nvSpPr>
        <p:spPr>
          <a:xfrm>
            <a:off x="21603537" y="13040063"/>
            <a:ext cx="534518" cy="542646"/>
          </a:xfrm>
          <a:prstGeom prst="rect">
            <a:avLst/>
          </a:prstGeom>
        </p:spPr>
        <p:txBody>
          <a:bodyPr lIns="91439" tIns="91439" rIns="91439" bIns="91439" anchor="ctr"/>
          <a:lstStyle>
            <a:lvl1pPr algn="r" defTabSz="1828800">
              <a:defRPr>
                <a:solidFill>
                  <a:srgbClr val="191B0E"/>
                </a:solidFill>
                <a:latin typeface="Franklin Gothic Book"/>
                <a:ea typeface="Franklin Gothic Book"/>
                <a:cs typeface="Franklin Gothic Book"/>
                <a:sym typeface="Franklin Gothic Book"/>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0" name="Title Text"/>
          <p:cNvSpPr txBox="1">
            <a:spLocks noGrp="1"/>
          </p:cNvSpPr>
          <p:nvPr>
            <p:ph type="title"/>
          </p:nvPr>
        </p:nvSpPr>
        <p:spPr>
          <a:prstGeom prst="rect">
            <a:avLst/>
          </a:prstGeom>
        </p:spPr>
        <p:txBody>
          <a:bodyPr/>
          <a:lstStyle/>
          <a:p>
            <a:r>
              <a:t>Title Text</a:t>
            </a:r>
          </a:p>
        </p:txBody>
      </p:sp>
      <p:sp>
        <p:nvSpPr>
          <p:cNvPr id="151"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152" name="Slide Number"/>
          <p:cNvSpPr txBox="1">
            <a:spLocks noGrp="1"/>
          </p:cNvSpPr>
          <p:nvPr>
            <p:ph type="sldNum" sz="quarter" idx="2"/>
          </p:nvPr>
        </p:nvSpPr>
        <p:spPr>
          <a:xfrm>
            <a:off x="11959031" y="13081000"/>
            <a:ext cx="453239" cy="461059"/>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iapositiva semplice">
    <p:spTree>
      <p:nvGrpSpPr>
        <p:cNvPr id="1" name=""/>
        <p:cNvGrpSpPr/>
        <p:nvPr/>
      </p:nvGrpSpPr>
      <p:grpSpPr>
        <a:xfrm>
          <a:off x="0" y="0"/>
          <a:ext cx="0" cy="0"/>
          <a:chOff x="0" y="0"/>
          <a:chExt cx="0" cy="0"/>
        </a:xfrm>
      </p:grpSpPr>
      <p:sp>
        <p:nvSpPr>
          <p:cNvPr id="159" name="Body Level One…"/>
          <p:cNvSpPr txBox="1">
            <a:spLocks noGrp="1"/>
          </p:cNvSpPr>
          <p:nvPr>
            <p:ph type="body" sz="quarter" idx="1" hasCustomPrompt="1"/>
          </p:nvPr>
        </p:nvSpPr>
        <p:spPr>
          <a:xfrm>
            <a:off x="1054102" y="953350"/>
            <a:ext cx="22466302" cy="1296148"/>
          </a:xfrm>
          <a:prstGeom prst="rect">
            <a:avLst/>
          </a:prstGeom>
        </p:spPr>
        <p:txBody>
          <a:bodyPr lIns="91436" tIns="91436" rIns="91436" bIns="91436" anchor="t"/>
          <a:lstStyle>
            <a:lvl1pPr marL="0" indent="0" defTabSz="1828800">
              <a:lnSpc>
                <a:spcPts val="4400"/>
              </a:lnSpc>
              <a:spcBef>
                <a:spcPts val="1000"/>
              </a:spcBef>
              <a:buSzTx/>
              <a:buNone/>
              <a:defRPr sz="4800" b="1">
                <a:solidFill>
                  <a:srgbClr val="BD2B0B"/>
                </a:solidFill>
                <a:latin typeface="Calibri"/>
                <a:ea typeface="Calibri"/>
                <a:cs typeface="Calibri"/>
                <a:sym typeface="Calibri"/>
              </a:defRPr>
            </a:lvl1pPr>
            <a:lvl2pPr marL="947054" indent="-489854" defTabSz="1828800">
              <a:lnSpc>
                <a:spcPts val="4400"/>
              </a:lnSpc>
              <a:spcBef>
                <a:spcPts val="1000"/>
              </a:spcBef>
              <a:buSzPct val="100000"/>
              <a:buChar char="–"/>
              <a:defRPr sz="4800" b="1">
                <a:solidFill>
                  <a:srgbClr val="BD2B0B"/>
                </a:solidFill>
                <a:latin typeface="Calibri"/>
                <a:ea typeface="Calibri"/>
                <a:cs typeface="Calibri"/>
                <a:sym typeface="Calibri"/>
              </a:defRPr>
            </a:lvl2pPr>
            <a:lvl3pPr marL="1371600" indent="-457200" defTabSz="1828800">
              <a:lnSpc>
                <a:spcPts val="4400"/>
              </a:lnSpc>
              <a:spcBef>
                <a:spcPts val="1000"/>
              </a:spcBef>
              <a:buSzPct val="100000"/>
              <a:defRPr sz="4800" b="1">
                <a:solidFill>
                  <a:srgbClr val="BD2B0B"/>
                </a:solidFill>
                <a:latin typeface="Calibri"/>
                <a:ea typeface="Calibri"/>
                <a:cs typeface="Calibri"/>
                <a:sym typeface="Calibri"/>
              </a:defRPr>
            </a:lvl3pPr>
            <a:lvl4pPr marL="1920238" indent="-548638" defTabSz="1828800">
              <a:lnSpc>
                <a:spcPts val="4400"/>
              </a:lnSpc>
              <a:spcBef>
                <a:spcPts val="1000"/>
              </a:spcBef>
              <a:buSzPct val="100000"/>
              <a:buChar char="–"/>
              <a:defRPr sz="4800" b="1">
                <a:solidFill>
                  <a:srgbClr val="BD2B0B"/>
                </a:solidFill>
                <a:latin typeface="Calibri"/>
                <a:ea typeface="Calibri"/>
                <a:cs typeface="Calibri"/>
                <a:sym typeface="Calibri"/>
              </a:defRPr>
            </a:lvl4pPr>
            <a:lvl5pPr marL="2377438" indent="-548638" defTabSz="1828800">
              <a:lnSpc>
                <a:spcPts val="4400"/>
              </a:lnSpc>
              <a:spcBef>
                <a:spcPts val="1000"/>
              </a:spcBef>
              <a:buSzPct val="100000"/>
              <a:buChar char="»"/>
              <a:defRPr sz="4800" b="1">
                <a:solidFill>
                  <a:srgbClr val="BD2B0B"/>
                </a:solidFill>
                <a:latin typeface="Calibri"/>
                <a:ea typeface="Calibri"/>
                <a:cs typeface="Calibri"/>
                <a:sym typeface="Calibri"/>
              </a:defRPr>
            </a:lvl5pPr>
          </a:lstStyle>
          <a:p>
            <a:r>
              <a:t>Fare clic per modificare il titolo della diapositiva</a:t>
            </a:r>
          </a:p>
          <a:p>
            <a:pPr lvl="1"/>
            <a:endParaRPr/>
          </a:p>
          <a:p>
            <a:pPr lvl="2"/>
            <a:endParaRPr/>
          </a:p>
          <a:p>
            <a:pPr lvl="3"/>
            <a:endParaRPr/>
          </a:p>
          <a:p>
            <a:pPr lvl="4"/>
            <a:endParaRPr/>
          </a:p>
        </p:txBody>
      </p:sp>
      <p:sp>
        <p:nvSpPr>
          <p:cNvPr id="160" name="Segnaposto testo 7"/>
          <p:cNvSpPr>
            <a:spLocks noGrp="1"/>
          </p:cNvSpPr>
          <p:nvPr>
            <p:ph type="body" idx="21" hasCustomPrompt="1"/>
          </p:nvPr>
        </p:nvSpPr>
        <p:spPr>
          <a:xfrm>
            <a:off x="1054099" y="2825750"/>
            <a:ext cx="22466308" cy="8640762"/>
          </a:xfrm>
          <a:prstGeom prst="rect">
            <a:avLst/>
          </a:prstGeom>
        </p:spPr>
        <p:txBody>
          <a:bodyPr lIns="91436" tIns="91436" rIns="91436" bIns="91436" anchor="t"/>
          <a:lstStyle>
            <a:lvl1pPr marL="0" indent="0" defTabSz="1828800">
              <a:spcBef>
                <a:spcPts val="800"/>
              </a:spcBef>
              <a:buSzTx/>
              <a:buNone/>
              <a:defRPr sz="3600">
                <a:latin typeface="Calibri"/>
                <a:ea typeface="Calibri"/>
                <a:cs typeface="Calibri"/>
                <a:sym typeface="Calibri"/>
              </a:defRPr>
            </a:lvl1pPr>
          </a:lstStyle>
          <a:p>
            <a:r>
              <a:t>Fare clic per modificare il testo</a:t>
            </a:r>
          </a:p>
        </p:txBody>
      </p:sp>
      <p:sp>
        <p:nvSpPr>
          <p:cNvPr id="161" name="Slide Number"/>
          <p:cNvSpPr txBox="1">
            <a:spLocks noGrp="1"/>
          </p:cNvSpPr>
          <p:nvPr>
            <p:ph type="sldNum" sz="quarter" idx="2"/>
          </p:nvPr>
        </p:nvSpPr>
        <p:spPr>
          <a:xfrm>
            <a:off x="359022" y="13050034"/>
            <a:ext cx="504540" cy="483903"/>
          </a:xfrm>
          <a:prstGeom prst="rect">
            <a:avLst/>
          </a:prstGeom>
        </p:spPr>
        <p:txBody>
          <a:bodyPr lIns="91436" tIns="91436" rIns="91436" bIns="91436"/>
          <a:lstStyle>
            <a:lvl1pPr algn="l" defTabSz="1828800">
              <a:defRPr>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iapositiva semplice">
    <p:spTree>
      <p:nvGrpSpPr>
        <p:cNvPr id="1" name=""/>
        <p:cNvGrpSpPr/>
        <p:nvPr/>
      </p:nvGrpSpPr>
      <p:grpSpPr>
        <a:xfrm>
          <a:off x="0" y="0"/>
          <a:ext cx="0" cy="0"/>
          <a:chOff x="0" y="0"/>
          <a:chExt cx="0" cy="0"/>
        </a:xfrm>
      </p:grpSpPr>
      <p:sp>
        <p:nvSpPr>
          <p:cNvPr id="168" name="Body Level One…"/>
          <p:cNvSpPr txBox="1">
            <a:spLocks noGrp="1"/>
          </p:cNvSpPr>
          <p:nvPr>
            <p:ph type="body" sz="quarter" idx="1" hasCustomPrompt="1"/>
          </p:nvPr>
        </p:nvSpPr>
        <p:spPr>
          <a:xfrm>
            <a:off x="1054102" y="953350"/>
            <a:ext cx="22466302" cy="1296146"/>
          </a:xfrm>
          <a:prstGeom prst="rect">
            <a:avLst/>
          </a:prstGeom>
        </p:spPr>
        <p:txBody>
          <a:bodyPr lIns="91436" tIns="91436" rIns="91436" bIns="91436" anchor="t"/>
          <a:lstStyle>
            <a:lvl1pPr marL="0" indent="0" defTabSz="1828800">
              <a:lnSpc>
                <a:spcPts val="4400"/>
              </a:lnSpc>
              <a:spcBef>
                <a:spcPts val="1000"/>
              </a:spcBef>
              <a:buSzTx/>
              <a:buNone/>
              <a:defRPr sz="4800" b="1">
                <a:solidFill>
                  <a:srgbClr val="BD2B0B"/>
                </a:solidFill>
                <a:latin typeface="Calibri"/>
                <a:ea typeface="Calibri"/>
                <a:cs typeface="Calibri"/>
                <a:sym typeface="Calibri"/>
              </a:defRPr>
            </a:lvl1pPr>
            <a:lvl2pPr marL="947054" indent="-489854" defTabSz="1828800">
              <a:lnSpc>
                <a:spcPts val="4400"/>
              </a:lnSpc>
              <a:spcBef>
                <a:spcPts val="1000"/>
              </a:spcBef>
              <a:buSzPct val="100000"/>
              <a:buChar char="–"/>
              <a:defRPr sz="4800" b="1">
                <a:solidFill>
                  <a:srgbClr val="BD2B0B"/>
                </a:solidFill>
                <a:latin typeface="Calibri"/>
                <a:ea typeface="Calibri"/>
                <a:cs typeface="Calibri"/>
                <a:sym typeface="Calibri"/>
              </a:defRPr>
            </a:lvl2pPr>
            <a:lvl3pPr marL="1371600" indent="-457200" defTabSz="1828800">
              <a:lnSpc>
                <a:spcPts val="4400"/>
              </a:lnSpc>
              <a:spcBef>
                <a:spcPts val="1000"/>
              </a:spcBef>
              <a:buSzPct val="100000"/>
              <a:defRPr sz="4800" b="1">
                <a:solidFill>
                  <a:srgbClr val="BD2B0B"/>
                </a:solidFill>
                <a:latin typeface="Calibri"/>
                <a:ea typeface="Calibri"/>
                <a:cs typeface="Calibri"/>
                <a:sym typeface="Calibri"/>
              </a:defRPr>
            </a:lvl3pPr>
            <a:lvl4pPr marL="1920239" indent="-548639" defTabSz="1828800">
              <a:lnSpc>
                <a:spcPts val="4400"/>
              </a:lnSpc>
              <a:spcBef>
                <a:spcPts val="1000"/>
              </a:spcBef>
              <a:buSzPct val="100000"/>
              <a:buChar char="–"/>
              <a:defRPr sz="4800" b="1">
                <a:solidFill>
                  <a:srgbClr val="BD2B0B"/>
                </a:solidFill>
                <a:latin typeface="Calibri"/>
                <a:ea typeface="Calibri"/>
                <a:cs typeface="Calibri"/>
                <a:sym typeface="Calibri"/>
              </a:defRPr>
            </a:lvl4pPr>
            <a:lvl5pPr marL="2377439" indent="-548639" defTabSz="1828800">
              <a:lnSpc>
                <a:spcPts val="4400"/>
              </a:lnSpc>
              <a:spcBef>
                <a:spcPts val="1000"/>
              </a:spcBef>
              <a:buSzPct val="100000"/>
              <a:buChar char="»"/>
              <a:defRPr sz="4800" b="1">
                <a:solidFill>
                  <a:srgbClr val="BD2B0B"/>
                </a:solidFill>
                <a:latin typeface="Calibri"/>
                <a:ea typeface="Calibri"/>
                <a:cs typeface="Calibri"/>
                <a:sym typeface="Calibri"/>
              </a:defRPr>
            </a:lvl5pPr>
          </a:lstStyle>
          <a:p>
            <a:r>
              <a:t>Fare clic per modificare il titolo della diapositiva</a:t>
            </a:r>
          </a:p>
          <a:p>
            <a:pPr lvl="1"/>
            <a:endParaRPr/>
          </a:p>
          <a:p>
            <a:pPr lvl="2"/>
            <a:endParaRPr/>
          </a:p>
          <a:p>
            <a:pPr lvl="3"/>
            <a:endParaRPr/>
          </a:p>
          <a:p>
            <a:pPr lvl="4"/>
            <a:endParaRPr/>
          </a:p>
        </p:txBody>
      </p:sp>
      <p:sp>
        <p:nvSpPr>
          <p:cNvPr id="169" name="Segnaposto testo 7"/>
          <p:cNvSpPr>
            <a:spLocks noGrp="1"/>
          </p:cNvSpPr>
          <p:nvPr>
            <p:ph type="body" idx="21" hasCustomPrompt="1"/>
          </p:nvPr>
        </p:nvSpPr>
        <p:spPr>
          <a:xfrm>
            <a:off x="1054100" y="2825750"/>
            <a:ext cx="22466306" cy="8640762"/>
          </a:xfrm>
          <a:prstGeom prst="rect">
            <a:avLst/>
          </a:prstGeom>
        </p:spPr>
        <p:txBody>
          <a:bodyPr lIns="91436" tIns="91436" rIns="91436" bIns="91436" anchor="t"/>
          <a:lstStyle>
            <a:lvl1pPr marL="0" indent="0" defTabSz="1828800">
              <a:spcBef>
                <a:spcPts val="800"/>
              </a:spcBef>
              <a:buSzTx/>
              <a:buNone/>
              <a:defRPr sz="3600">
                <a:latin typeface="Calibri"/>
                <a:ea typeface="Calibri"/>
                <a:cs typeface="Calibri"/>
                <a:sym typeface="Calibri"/>
              </a:defRPr>
            </a:lvl1pPr>
          </a:lstStyle>
          <a:p>
            <a:r>
              <a:t>Fare clic per modificare il testo</a:t>
            </a:r>
          </a:p>
        </p:txBody>
      </p:sp>
      <p:sp>
        <p:nvSpPr>
          <p:cNvPr id="170" name="Slide Number"/>
          <p:cNvSpPr txBox="1">
            <a:spLocks noGrp="1"/>
          </p:cNvSpPr>
          <p:nvPr>
            <p:ph type="sldNum" sz="quarter" idx="2"/>
          </p:nvPr>
        </p:nvSpPr>
        <p:spPr>
          <a:xfrm>
            <a:off x="359022" y="13050034"/>
            <a:ext cx="504542" cy="483905"/>
          </a:xfrm>
          <a:prstGeom prst="rect">
            <a:avLst/>
          </a:prstGeom>
        </p:spPr>
        <p:txBody>
          <a:bodyPr lIns="91436" tIns="91436" rIns="91436" bIns="91436"/>
          <a:lstStyle>
            <a:lvl1pPr algn="l" defTabSz="1828800">
              <a:defRPr>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Screenshot 2026-05-11 at 23.30.59.png" descr="Screenshot 2026-05-11 at 23.30.59.png"/>
          <p:cNvPicPr>
            <a:picLocks noChangeAspect="1"/>
          </p:cNvPicPr>
          <p:nvPr/>
        </p:nvPicPr>
        <p:blipFill>
          <a:blip r:embed="rId4"/>
          <a:stretch>
            <a:fillRect/>
          </a:stretch>
        </p:blipFill>
        <p:spPr>
          <a:xfrm>
            <a:off x="1991189" y="-8995"/>
            <a:ext cx="20148215" cy="13733989"/>
          </a:xfrm>
          <a:prstGeom prst="rect">
            <a:avLst/>
          </a:prstGeom>
          <a:ln w="25400">
            <a:solidFill>
              <a:srgbClr val="000000"/>
            </a:solidFill>
            <a:miter lim="400000"/>
          </a:ln>
        </p:spPr>
      </p:pic>
      <p:sp>
        <p:nvSpPr>
          <p:cNvPr id="180" name="Unclassifiable ILDs…"/>
          <p:cNvSpPr txBox="1">
            <a:spLocks noGrp="1"/>
          </p:cNvSpPr>
          <p:nvPr>
            <p:ph type="title" idx="4294967295"/>
          </p:nvPr>
        </p:nvSpPr>
        <p:spPr>
          <a:xfrm>
            <a:off x="2957312" y="4343341"/>
            <a:ext cx="18335372" cy="2603559"/>
          </a:xfrm>
          <a:prstGeom prst="rect">
            <a:avLst/>
          </a:prstGeom>
          <a:solidFill>
            <a:srgbClr val="FFFFFF"/>
          </a:solidFill>
        </p:spPr>
        <p:txBody>
          <a:bodyPr anchor="b"/>
          <a:lstStyle/>
          <a:p>
            <a:pPr defTabSz="775969">
              <a:defRPr sz="10528"/>
            </a:pPr>
            <a:r>
              <a:rPr u="sng"/>
              <a:t>Un</a:t>
            </a:r>
            <a:r>
              <a:rPr i="1">
                <a:latin typeface="Helvetica Neue"/>
                <a:ea typeface="Helvetica Neue"/>
                <a:cs typeface="Helvetica Neue"/>
                <a:sym typeface="Helvetica Neue"/>
              </a:rPr>
              <a:t>classifiable</a:t>
            </a:r>
            <a:r>
              <a:t> ILDs  </a:t>
            </a:r>
          </a:p>
          <a:p>
            <a:pPr defTabSz="775969">
              <a:defRPr sz="5640" i="1">
                <a:latin typeface="Helvetica Neue"/>
                <a:ea typeface="Helvetica Neue"/>
                <a:cs typeface="Helvetica Neue"/>
                <a:sym typeface="Helvetica Neue"/>
              </a:defRPr>
            </a:pPr>
            <a:r>
              <a:t>Specific entity or just a set of cases with no diagnosis?</a:t>
            </a:r>
          </a:p>
        </p:txBody>
      </p:sp>
      <p:sp>
        <p:nvSpPr>
          <p:cNvPr id="181" name="Claudia Ravaglia…"/>
          <p:cNvSpPr txBox="1">
            <a:spLocks noGrp="1"/>
          </p:cNvSpPr>
          <p:nvPr>
            <p:ph type="body" sz="quarter" idx="4294967295"/>
          </p:nvPr>
        </p:nvSpPr>
        <p:spPr>
          <a:xfrm>
            <a:off x="4444194" y="7225962"/>
            <a:ext cx="15242215" cy="1587501"/>
          </a:xfrm>
          <a:prstGeom prst="rect">
            <a:avLst/>
          </a:prstGeom>
          <a:solidFill>
            <a:srgbClr val="FFFFFF"/>
          </a:solidFill>
        </p:spPr>
        <p:txBody>
          <a:bodyPr anchor="t"/>
          <a:lstStyle/>
          <a:p>
            <a:pPr marL="0" indent="0" algn="ctr" defTabSz="503555">
              <a:spcBef>
                <a:spcPts val="0"/>
              </a:spcBef>
              <a:buSzTx/>
              <a:buNone/>
              <a:defRPr sz="3294"/>
            </a:pPr>
            <a:r>
              <a:t>Claudia Ravaglia </a:t>
            </a:r>
          </a:p>
          <a:p>
            <a:pPr marL="0" indent="0" algn="ctr" defTabSz="503555">
              <a:spcBef>
                <a:spcPts val="0"/>
              </a:spcBef>
              <a:buSzTx/>
              <a:buNone/>
              <a:defRPr sz="3294"/>
            </a:pPr>
            <a:r>
              <a:t>Department of Medical and Surgical Sciences (DIMEC) - University of  Bologna</a:t>
            </a:r>
            <a:endParaRPr sz="1647">
              <a:solidFill>
                <a:srgbClr val="2A376B"/>
              </a:solidFill>
            </a:endParaRPr>
          </a:p>
          <a:p>
            <a:pPr marL="0" indent="0" algn="ctr" defTabSz="503555">
              <a:spcBef>
                <a:spcPts val="0"/>
              </a:spcBef>
              <a:buSzTx/>
              <a:buNone/>
              <a:defRPr sz="3294"/>
            </a:pPr>
            <a:r>
              <a:t>Pulmonology Unit, G.B. Morgagni Hospital, Forlì - Italy</a:t>
            </a:r>
          </a:p>
        </p:txBody>
      </p:sp>
    </p:spTree>
    <p:custDataLst>
      <p:tags r:id="rId1"/>
    </p:custData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asons for diagnostic uncertainty in ILD"/>
          <p:cNvSpPr txBox="1">
            <a:spLocks noGrp="1"/>
          </p:cNvSpPr>
          <p:nvPr>
            <p:ph type="title"/>
          </p:nvPr>
        </p:nvSpPr>
        <p:spPr>
          <a:prstGeom prst="rect">
            <a:avLst/>
          </a:prstGeom>
        </p:spPr>
        <p:txBody>
          <a:bodyPr/>
          <a:lstStyle>
            <a:lvl1pPr>
              <a:defRPr sz="5800" b="1">
                <a:latin typeface="Helvetica Neue"/>
                <a:ea typeface="Helvetica Neue"/>
                <a:cs typeface="Helvetica Neue"/>
                <a:sym typeface="Helvetica Neue"/>
              </a:defRPr>
            </a:lvl1pPr>
          </a:lstStyle>
          <a:p>
            <a:r>
              <a:t>Reasons for diagnostic uncertainty in ILD </a:t>
            </a:r>
          </a:p>
        </p:txBody>
      </p:sp>
      <p:sp>
        <p:nvSpPr>
          <p:cNvPr id="247" name="Rectangle 7"/>
          <p:cNvSpPr/>
          <p:nvPr/>
        </p:nvSpPr>
        <p:spPr>
          <a:xfrm>
            <a:off x="18772333" y="12808733"/>
            <a:ext cx="5384126" cy="58848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3200" b="0">
                <a:latin typeface="Calibri"/>
                <a:ea typeface="Calibri"/>
                <a:cs typeface="Calibri"/>
                <a:sym typeface="Calibri"/>
              </a:defRPr>
            </a:lvl1pPr>
          </a:lstStyle>
          <a:p>
            <a:r>
              <a:t>Am J Respir Crit Care Med 2002</a:t>
            </a:r>
          </a:p>
        </p:txBody>
      </p:sp>
      <p:sp>
        <p:nvSpPr>
          <p:cNvPr id="248" name="Inadequate clinical information…"/>
          <p:cNvSpPr txBox="1">
            <a:spLocks noGrp="1"/>
          </p:cNvSpPr>
          <p:nvPr>
            <p:ph type="body" idx="1"/>
          </p:nvPr>
        </p:nvSpPr>
        <p:spPr>
          <a:xfrm>
            <a:off x="837552" y="4726990"/>
            <a:ext cx="22708897" cy="7083091"/>
          </a:xfrm>
          <a:prstGeom prst="rect">
            <a:avLst/>
          </a:prstGeom>
        </p:spPr>
        <p:txBody>
          <a:bodyPr/>
          <a:lstStyle/>
          <a:p>
            <a:pPr marL="546100" indent="-546100" algn="just" defTabSz="709930">
              <a:spcBef>
                <a:spcPts val="5000"/>
              </a:spcBef>
              <a:defRPr sz="3440"/>
            </a:pPr>
            <a:r>
              <a:rPr b="1"/>
              <a:t>Inadequate clinical</a:t>
            </a:r>
            <a:r>
              <a:t> information</a:t>
            </a:r>
          </a:p>
          <a:p>
            <a:pPr marL="546100" indent="-546100" algn="just" defTabSz="709930">
              <a:spcBef>
                <a:spcPts val="5000"/>
              </a:spcBef>
              <a:defRPr sz="3440"/>
            </a:pPr>
            <a:r>
              <a:rPr b="1"/>
              <a:t>Inadequate radiologic</a:t>
            </a:r>
            <a:r>
              <a:t> data</a:t>
            </a:r>
          </a:p>
          <a:p>
            <a:pPr marL="546100" indent="-546100" algn="just" defTabSz="709930">
              <a:spcBef>
                <a:spcPts val="5000"/>
              </a:spcBef>
              <a:defRPr sz="3440"/>
            </a:pPr>
            <a:r>
              <a:rPr b="1"/>
              <a:t>Inadequate biopsy</a:t>
            </a:r>
            <a:r>
              <a:t> (small size, poor sampling, artifacts, etc)</a:t>
            </a:r>
          </a:p>
          <a:p>
            <a:pPr marL="546100" indent="-546100" algn="just" defTabSz="709930">
              <a:spcBef>
                <a:spcPts val="5000"/>
              </a:spcBef>
              <a:defRPr sz="3440"/>
            </a:pPr>
            <a:r>
              <a:t>Major</a:t>
            </a:r>
            <a:r>
              <a:rPr b="1"/>
              <a:t> discrepancy</a:t>
            </a:r>
            <a:r>
              <a:t> between clinical, radiologic, and pathologic findings</a:t>
            </a:r>
          </a:p>
          <a:p>
            <a:pPr marL="546100" indent="-546100" algn="just" defTabSz="709930">
              <a:spcBef>
                <a:spcPts val="5000"/>
              </a:spcBef>
              <a:defRPr sz="3440"/>
            </a:pPr>
            <a:r>
              <a:rPr b="1"/>
              <a:t>Previous therapy</a:t>
            </a:r>
            <a:r>
              <a:t> resulting in alterations in radiologic or histologic findings</a:t>
            </a:r>
          </a:p>
          <a:p>
            <a:pPr marL="546100" indent="-546100" algn="just" defTabSz="709930">
              <a:spcBef>
                <a:spcPts val="5000"/>
              </a:spcBef>
              <a:defRPr sz="3440"/>
            </a:pPr>
            <a:r>
              <a:t>Discrepancy between </a:t>
            </a:r>
            <a:r>
              <a:rPr b="1"/>
              <a:t>histologic</a:t>
            </a:r>
            <a:r>
              <a:t> findings in </a:t>
            </a:r>
            <a:r>
              <a:rPr b="1"/>
              <a:t>different lobes</a:t>
            </a:r>
            <a:r>
              <a:t> that is not resolved after correlation with clinical and radiologic data </a:t>
            </a:r>
          </a:p>
        </p:txBody>
      </p:sp>
      <p:sp>
        <p:nvSpPr>
          <p:cNvPr id="249"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asons for diagnostic uncertainty in ILD"/>
          <p:cNvSpPr txBox="1">
            <a:spLocks noGrp="1"/>
          </p:cNvSpPr>
          <p:nvPr>
            <p:ph type="title"/>
          </p:nvPr>
        </p:nvSpPr>
        <p:spPr>
          <a:prstGeom prst="rect">
            <a:avLst/>
          </a:prstGeom>
        </p:spPr>
        <p:txBody>
          <a:bodyPr/>
          <a:lstStyle>
            <a:lvl1pPr>
              <a:defRPr sz="5800" b="1">
                <a:latin typeface="Helvetica Neue"/>
                <a:ea typeface="Helvetica Neue"/>
                <a:cs typeface="Helvetica Neue"/>
                <a:sym typeface="Helvetica Neue"/>
              </a:defRPr>
            </a:lvl1pPr>
          </a:lstStyle>
          <a:p>
            <a:r>
              <a:t>Reasons for diagnostic uncertainty in ILD </a:t>
            </a:r>
          </a:p>
        </p:txBody>
      </p:sp>
      <p:sp>
        <p:nvSpPr>
          <p:cNvPr id="254" name="Rectangle 7"/>
          <p:cNvSpPr/>
          <p:nvPr/>
        </p:nvSpPr>
        <p:spPr>
          <a:xfrm>
            <a:off x="18772333" y="12808733"/>
            <a:ext cx="5384126" cy="58848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3200" b="0">
                <a:latin typeface="Calibri"/>
                <a:ea typeface="Calibri"/>
                <a:cs typeface="Calibri"/>
                <a:sym typeface="Calibri"/>
              </a:defRPr>
            </a:lvl1pPr>
          </a:lstStyle>
          <a:p>
            <a:r>
              <a:t>Am J Respir Crit Care Med 2002</a:t>
            </a:r>
          </a:p>
        </p:txBody>
      </p:sp>
      <p:sp>
        <p:nvSpPr>
          <p:cNvPr id="255" name="Inadequate clinical information…"/>
          <p:cNvSpPr txBox="1">
            <a:spLocks noGrp="1"/>
          </p:cNvSpPr>
          <p:nvPr>
            <p:ph type="body" idx="1"/>
          </p:nvPr>
        </p:nvSpPr>
        <p:spPr>
          <a:xfrm>
            <a:off x="837552" y="4726990"/>
            <a:ext cx="22708897" cy="7083091"/>
          </a:xfrm>
          <a:prstGeom prst="rect">
            <a:avLst/>
          </a:prstGeom>
        </p:spPr>
        <p:txBody>
          <a:bodyPr/>
          <a:lstStyle/>
          <a:p>
            <a:pPr marL="546100" indent="-546100" algn="just" defTabSz="709930">
              <a:spcBef>
                <a:spcPts val="5000"/>
              </a:spcBef>
              <a:defRPr sz="3440"/>
            </a:pPr>
            <a:r>
              <a:rPr b="1"/>
              <a:t>Inadequate clinical</a:t>
            </a:r>
            <a:r>
              <a:t> information</a:t>
            </a:r>
          </a:p>
          <a:p>
            <a:pPr marL="546100" indent="-546100" algn="just" defTabSz="709930">
              <a:spcBef>
                <a:spcPts val="5000"/>
              </a:spcBef>
              <a:defRPr sz="3440"/>
            </a:pPr>
            <a:r>
              <a:rPr b="1"/>
              <a:t>Inadequate radiologic</a:t>
            </a:r>
            <a:r>
              <a:t> data</a:t>
            </a:r>
          </a:p>
          <a:p>
            <a:pPr marL="546100" indent="-546100" algn="just" defTabSz="709930">
              <a:spcBef>
                <a:spcPts val="5000"/>
              </a:spcBef>
              <a:defRPr sz="3440"/>
            </a:pPr>
            <a:r>
              <a:rPr b="1"/>
              <a:t>Inadequate biopsy</a:t>
            </a:r>
            <a:r>
              <a:t> (small size, poor sampling, artifacts, etc)</a:t>
            </a:r>
          </a:p>
          <a:p>
            <a:pPr marL="546100" indent="-546100" algn="just" defTabSz="709930">
              <a:spcBef>
                <a:spcPts val="5000"/>
              </a:spcBef>
              <a:defRPr sz="3440"/>
            </a:pPr>
            <a:r>
              <a:t>Major</a:t>
            </a:r>
            <a:r>
              <a:rPr b="1"/>
              <a:t> discrepancy</a:t>
            </a:r>
            <a:r>
              <a:t> between clinical, radiologic, and pathologic findings</a:t>
            </a:r>
          </a:p>
          <a:p>
            <a:pPr marL="546100" indent="-546100" algn="just" defTabSz="709930">
              <a:spcBef>
                <a:spcPts val="5000"/>
              </a:spcBef>
              <a:defRPr sz="3440"/>
            </a:pPr>
            <a:r>
              <a:rPr b="1"/>
              <a:t>Previous therapy</a:t>
            </a:r>
            <a:r>
              <a:t> resulting in alterations in radiologic or histologic findings</a:t>
            </a:r>
          </a:p>
          <a:p>
            <a:pPr marL="546100" indent="-546100" algn="just" defTabSz="709930">
              <a:spcBef>
                <a:spcPts val="5000"/>
              </a:spcBef>
              <a:defRPr sz="3440"/>
            </a:pPr>
            <a:r>
              <a:t>Discrepancy between </a:t>
            </a:r>
            <a:r>
              <a:rPr b="1"/>
              <a:t>histologic</a:t>
            </a:r>
            <a:r>
              <a:t> findings in </a:t>
            </a:r>
            <a:r>
              <a:rPr b="1"/>
              <a:t>different lobes</a:t>
            </a:r>
            <a:r>
              <a:t> that is not resolved after correlation with clinical and radiologic data </a:t>
            </a:r>
          </a:p>
        </p:txBody>
      </p:sp>
      <p:sp>
        <p:nvSpPr>
          <p:cNvPr id="256"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7" name="- True unclassifiable disease vs incompletely evaluated disease…"/>
          <p:cNvSpPr txBox="1"/>
          <p:nvPr/>
        </p:nvSpPr>
        <p:spPr>
          <a:xfrm>
            <a:off x="5457364" y="2420207"/>
            <a:ext cx="17043344" cy="1333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3500">
                <a:solidFill>
                  <a:schemeClr val="accent5">
                    <a:lumOff val="-29866"/>
                  </a:schemeClr>
                </a:solidFill>
              </a:defRPr>
            </a:pPr>
            <a:r>
              <a:t>- True unclassifiable disease vs incompletely evaluated disease</a:t>
            </a:r>
          </a:p>
          <a:p>
            <a:pPr algn="l" defTabSz="457200">
              <a:spcBef>
                <a:spcPts val="1200"/>
              </a:spcBef>
              <a:defRPr sz="3500">
                <a:solidFill>
                  <a:schemeClr val="accent5">
                    <a:lumOff val="-29866"/>
                  </a:schemeClr>
                </a:solidFill>
              </a:defRPr>
            </a:pPr>
            <a:r>
              <a:t>- Unclassifiable should not become a shortcut for incomplete diagnosis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1" descr="Picture 1"/>
          <p:cNvPicPr>
            <a:picLocks noChangeAspect="1"/>
          </p:cNvPicPr>
          <p:nvPr/>
        </p:nvPicPr>
        <p:blipFill>
          <a:blip r:embed="rId3"/>
          <a:stretch>
            <a:fillRect/>
          </a:stretch>
        </p:blipFill>
        <p:spPr>
          <a:xfrm>
            <a:off x="0" y="3006749"/>
            <a:ext cx="17932400" cy="9931401"/>
          </a:xfrm>
          <a:prstGeom prst="rect">
            <a:avLst/>
          </a:prstGeom>
          <a:ln w="12700">
            <a:miter lim="400000"/>
          </a:ln>
        </p:spPr>
      </p:pic>
      <p:sp>
        <p:nvSpPr>
          <p:cNvPr id="262" name="Rectangle 2"/>
          <p:cNvSpPr txBox="1"/>
          <p:nvPr/>
        </p:nvSpPr>
        <p:spPr>
          <a:xfrm>
            <a:off x="5214301" y="2268085"/>
            <a:ext cx="16352523" cy="604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2800" b="0" i="1"/>
            </a:lvl1pPr>
          </a:lstStyle>
          <a:p>
            <a:r>
              <a:t>426 patients referred for suspected ILDs all biopsied (266 cryobiopsy, 160 SLB)</a:t>
            </a:r>
          </a:p>
        </p:txBody>
      </p:sp>
      <p:sp>
        <p:nvSpPr>
          <p:cNvPr id="263" name="Rectangle 3"/>
          <p:cNvSpPr txBox="1"/>
          <p:nvPr/>
        </p:nvSpPr>
        <p:spPr>
          <a:xfrm>
            <a:off x="392364" y="3246344"/>
            <a:ext cx="1519845" cy="797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6" tIns="91436" rIns="91436" bIns="91436">
            <a:spAutoFit/>
          </a:bodyPr>
          <a:lstStyle>
            <a:lvl1pPr algn="l" defTabSz="1828800">
              <a:defRPr sz="4800" b="0">
                <a:latin typeface="Calibri"/>
                <a:ea typeface="Calibri"/>
                <a:cs typeface="Calibri"/>
                <a:sym typeface="Calibri"/>
              </a:defRPr>
            </a:lvl1pPr>
          </a:lstStyle>
          <a:p>
            <a:r>
              <a:t>MDT </a:t>
            </a:r>
          </a:p>
        </p:txBody>
      </p:sp>
      <p:sp>
        <p:nvSpPr>
          <p:cNvPr id="264" name="Rectangle 4"/>
          <p:cNvSpPr/>
          <p:nvPr/>
        </p:nvSpPr>
        <p:spPr>
          <a:xfrm>
            <a:off x="17932401" y="4169671"/>
            <a:ext cx="5883284" cy="1821867"/>
          </a:xfrm>
          <a:prstGeom prst="rect">
            <a:avLst/>
          </a:prstGeom>
          <a:ln w="63500">
            <a:solidFill>
              <a:srgbClr val="B51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p>
            <a:pPr algn="l" defTabSz="1828800">
              <a:defRPr sz="3600" u="sng">
                <a:latin typeface="Calibri"/>
                <a:ea typeface="Calibri"/>
                <a:cs typeface="Calibri"/>
                <a:sym typeface="Calibri"/>
              </a:defRPr>
            </a:pPr>
            <a:r>
              <a:t>Treatment strategy changed:</a:t>
            </a:r>
            <a:r>
              <a:rPr u="none"/>
              <a:t> </a:t>
            </a:r>
          </a:p>
          <a:p>
            <a:pPr algn="l" defTabSz="1828800">
              <a:defRPr sz="3600">
                <a:latin typeface="Calibri"/>
                <a:ea typeface="Calibri"/>
                <a:cs typeface="Calibri"/>
                <a:sym typeface="Calibri"/>
              </a:defRPr>
            </a:pPr>
            <a:r>
              <a:t>-31.5% of cryobiopsy cases </a:t>
            </a:r>
          </a:p>
          <a:p>
            <a:pPr algn="l" defTabSz="1828800">
              <a:defRPr sz="3600">
                <a:latin typeface="Calibri"/>
                <a:ea typeface="Calibri"/>
                <a:cs typeface="Calibri"/>
                <a:sym typeface="Calibri"/>
              </a:defRPr>
            </a:pPr>
            <a:r>
              <a:t>-38% of SLB </a:t>
            </a:r>
          </a:p>
        </p:txBody>
      </p:sp>
      <p:sp>
        <p:nvSpPr>
          <p:cNvPr id="265" name="Rounded Rectangle 6"/>
          <p:cNvSpPr/>
          <p:nvPr/>
        </p:nvSpPr>
        <p:spPr>
          <a:xfrm>
            <a:off x="6667492" y="7144880"/>
            <a:ext cx="2428885" cy="1158285"/>
          </a:xfrm>
          <a:prstGeom prst="roundRect">
            <a:avLst>
              <a:gd name="adj" fmla="val 16667"/>
            </a:avLst>
          </a:prstGeom>
          <a:ln w="50800">
            <a:solidFill>
              <a:srgbClr val="000000"/>
            </a:solidFill>
            <a:miter/>
          </a:ln>
        </p:spPr>
        <p:txBody>
          <a:bodyPr lIns="0" tIns="0" rIns="0" bIns="0" anchor="ctr"/>
          <a:lstStyle/>
          <a:p>
            <a:pPr defTabSz="1828800">
              <a:defRPr sz="3600" b="0">
                <a:solidFill>
                  <a:srgbClr val="FFFFFF"/>
                </a:solidFill>
                <a:latin typeface="Calibri"/>
                <a:ea typeface="Calibri"/>
                <a:cs typeface="Calibri"/>
                <a:sym typeface="Calibri"/>
              </a:defRPr>
            </a:pPr>
            <a:endParaRPr/>
          </a:p>
        </p:txBody>
      </p:sp>
      <p:pic>
        <p:nvPicPr>
          <p:cNvPr id="266" name="Picture 7" descr="Picture 7"/>
          <p:cNvPicPr>
            <a:picLocks noChangeAspect="1"/>
          </p:cNvPicPr>
          <p:nvPr/>
        </p:nvPicPr>
        <p:blipFill>
          <a:blip r:embed="rId4"/>
          <a:stretch>
            <a:fillRect/>
          </a:stretch>
        </p:blipFill>
        <p:spPr>
          <a:xfrm>
            <a:off x="12052296" y="7144880"/>
            <a:ext cx="12331704" cy="3223066"/>
          </a:xfrm>
          <a:prstGeom prst="rect">
            <a:avLst/>
          </a:prstGeom>
          <a:ln w="12700">
            <a:miter lim="400000"/>
          </a:ln>
        </p:spPr>
      </p:pic>
      <p:sp>
        <p:nvSpPr>
          <p:cNvPr id="267" name="Rectangle 9"/>
          <p:cNvSpPr txBox="1"/>
          <p:nvPr/>
        </p:nvSpPr>
        <p:spPr>
          <a:xfrm>
            <a:off x="16725543" y="12676736"/>
            <a:ext cx="7565202" cy="604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6" tIns="91436" rIns="91436" bIns="91436">
            <a:spAutoFit/>
          </a:bodyPr>
          <a:lstStyle>
            <a:lvl1pPr algn="l" defTabSz="1828800">
              <a:defRPr sz="2800" b="0"/>
            </a:lvl1pPr>
          </a:lstStyle>
          <a:p>
            <a:r>
              <a:t>Tomassetti S, et al Ann Am Thorac Soc 2022</a:t>
            </a:r>
          </a:p>
        </p:txBody>
      </p:sp>
      <p:sp>
        <p:nvSpPr>
          <p:cNvPr id="268" name="Impact of lung biopsy information on treatment strategy of patients with interstitial lung diseases"/>
          <p:cNvSpPr txBox="1"/>
          <p:nvPr/>
        </p:nvSpPr>
        <p:spPr>
          <a:xfrm>
            <a:off x="5142479" y="664233"/>
            <a:ext cx="14099033"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914400">
              <a:defRPr sz="4000">
                <a:solidFill>
                  <a:schemeClr val="accent5">
                    <a:lumOff val="-29866"/>
                  </a:schemeClr>
                </a:solidFill>
              </a:defRPr>
            </a:pPr>
            <a:r>
              <a:t>Can improved tissue sampling reduce unclassifiable ILD?</a:t>
            </a:r>
            <a:r>
              <a:rPr b="0"/>
              <a:t> </a:t>
            </a:r>
          </a:p>
        </p:txBody>
      </p:sp>
      <p:sp>
        <p:nvSpPr>
          <p:cNvPr id="269" name="Rounded Rectangle"/>
          <p:cNvSpPr/>
          <p:nvPr/>
        </p:nvSpPr>
        <p:spPr>
          <a:xfrm>
            <a:off x="264915" y="11186786"/>
            <a:ext cx="17039509" cy="1528882"/>
          </a:xfrm>
          <a:prstGeom prst="roundRect">
            <a:avLst>
              <a:gd name="adj" fmla="val 12460"/>
            </a:avLst>
          </a:prstGeom>
          <a:ln w="63500">
            <a:solidFill>
              <a:srgbClr val="B51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0"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Picture 3" descr="Picture 3"/>
          <p:cNvPicPr>
            <a:picLocks noChangeAspect="1"/>
          </p:cNvPicPr>
          <p:nvPr/>
        </p:nvPicPr>
        <p:blipFill>
          <a:blip r:embed="rId3"/>
          <a:stretch>
            <a:fillRect/>
          </a:stretch>
        </p:blipFill>
        <p:spPr>
          <a:xfrm>
            <a:off x="4180958" y="8526274"/>
            <a:ext cx="16022084" cy="3694265"/>
          </a:xfrm>
          <a:prstGeom prst="rect">
            <a:avLst/>
          </a:prstGeom>
          <a:ln w="12700">
            <a:miter lim="400000"/>
          </a:ln>
        </p:spPr>
      </p:pic>
      <p:sp>
        <p:nvSpPr>
          <p:cNvPr id="275" name="Rectangle 4"/>
          <p:cNvSpPr txBox="1"/>
          <p:nvPr/>
        </p:nvSpPr>
        <p:spPr>
          <a:xfrm>
            <a:off x="15880501" y="12702868"/>
            <a:ext cx="8814440" cy="588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0">
                <a:latin typeface="Calibri"/>
                <a:ea typeface="Calibri"/>
                <a:cs typeface="Calibri"/>
                <a:sym typeface="Calibri"/>
              </a:defRPr>
            </a:lvl1pPr>
          </a:lstStyle>
          <a:p>
            <a:r>
              <a:t>Travis WD, et al. Am J Respir Crit Care Med 2013</a:t>
            </a:r>
          </a:p>
        </p:txBody>
      </p:sp>
      <p:pic>
        <p:nvPicPr>
          <p:cNvPr id="276" name="Picture 8" descr="Picture 8"/>
          <p:cNvPicPr>
            <a:picLocks noChangeAspect="1"/>
          </p:cNvPicPr>
          <p:nvPr/>
        </p:nvPicPr>
        <p:blipFill>
          <a:blip r:embed="rId4"/>
          <a:stretch>
            <a:fillRect/>
          </a:stretch>
        </p:blipFill>
        <p:spPr>
          <a:xfrm>
            <a:off x="1274135" y="2554231"/>
            <a:ext cx="10630420" cy="5882024"/>
          </a:xfrm>
          <a:prstGeom prst="rect">
            <a:avLst/>
          </a:prstGeom>
          <a:ln w="12700">
            <a:miter lim="400000"/>
          </a:ln>
        </p:spPr>
      </p:pic>
      <p:pic>
        <p:nvPicPr>
          <p:cNvPr id="277" name="Screenshot 2026-05-11 at 11.36.08.png" descr="Screenshot 2026-05-11 at 11.36.08.png"/>
          <p:cNvPicPr>
            <a:picLocks noChangeAspect="1"/>
          </p:cNvPicPr>
          <p:nvPr/>
        </p:nvPicPr>
        <p:blipFill>
          <a:blip r:embed="rId5"/>
          <a:stretch>
            <a:fillRect/>
          </a:stretch>
        </p:blipFill>
        <p:spPr>
          <a:xfrm>
            <a:off x="12067311" y="2058513"/>
            <a:ext cx="11568864" cy="4812393"/>
          </a:xfrm>
          <a:prstGeom prst="rect">
            <a:avLst/>
          </a:prstGeom>
          <a:ln w="12700">
            <a:miter lim="400000"/>
          </a:ln>
        </p:spPr>
      </p:pic>
      <p:pic>
        <p:nvPicPr>
          <p:cNvPr id="278" name="Screenshot 2026-05-11 at 11.37.14.png" descr="Screenshot 2026-05-11 at 11.37.14.png"/>
          <p:cNvPicPr>
            <a:picLocks noChangeAspect="1"/>
          </p:cNvPicPr>
          <p:nvPr/>
        </p:nvPicPr>
        <p:blipFill>
          <a:blip r:embed="rId6"/>
          <a:stretch>
            <a:fillRect/>
          </a:stretch>
        </p:blipFill>
        <p:spPr>
          <a:xfrm>
            <a:off x="-409667" y="341129"/>
            <a:ext cx="12911053" cy="1747361"/>
          </a:xfrm>
          <a:prstGeom prst="rect">
            <a:avLst/>
          </a:prstGeom>
          <a:ln w="12700">
            <a:miter lim="400000"/>
          </a:ln>
        </p:spPr>
      </p:pic>
      <p:sp>
        <p:nvSpPr>
          <p:cNvPr id="279" name="Arrow"/>
          <p:cNvSpPr/>
          <p:nvPr/>
        </p:nvSpPr>
        <p:spPr>
          <a:xfrm>
            <a:off x="-355639" y="659029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0" name="Arrow"/>
          <p:cNvSpPr/>
          <p:nvPr/>
        </p:nvSpPr>
        <p:spPr>
          <a:xfrm>
            <a:off x="-355639" y="772090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1"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3" descr="Picture 3"/>
          <p:cNvPicPr>
            <a:picLocks noChangeAspect="1"/>
          </p:cNvPicPr>
          <p:nvPr/>
        </p:nvPicPr>
        <p:blipFill>
          <a:blip r:embed="rId3"/>
          <a:stretch>
            <a:fillRect/>
          </a:stretch>
        </p:blipFill>
        <p:spPr>
          <a:xfrm>
            <a:off x="4180958" y="8526274"/>
            <a:ext cx="16022084" cy="3694265"/>
          </a:xfrm>
          <a:prstGeom prst="rect">
            <a:avLst/>
          </a:prstGeom>
          <a:ln w="12700">
            <a:miter lim="400000"/>
          </a:ln>
        </p:spPr>
      </p:pic>
      <p:sp>
        <p:nvSpPr>
          <p:cNvPr id="286" name="Rectangle 4"/>
          <p:cNvSpPr txBox="1"/>
          <p:nvPr/>
        </p:nvSpPr>
        <p:spPr>
          <a:xfrm>
            <a:off x="15880501" y="12717567"/>
            <a:ext cx="8814440" cy="5884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0">
                <a:latin typeface="Calibri"/>
                <a:ea typeface="Calibri"/>
                <a:cs typeface="Calibri"/>
                <a:sym typeface="Calibri"/>
              </a:defRPr>
            </a:lvl1pPr>
          </a:lstStyle>
          <a:p>
            <a:r>
              <a:t>Travis WD, et al. Am J Respir Crit Care Med 2013</a:t>
            </a:r>
          </a:p>
        </p:txBody>
      </p:sp>
      <p:pic>
        <p:nvPicPr>
          <p:cNvPr id="287" name="Picture 8" descr="Picture 8"/>
          <p:cNvPicPr>
            <a:picLocks noChangeAspect="1"/>
          </p:cNvPicPr>
          <p:nvPr/>
        </p:nvPicPr>
        <p:blipFill>
          <a:blip r:embed="rId4"/>
          <a:stretch>
            <a:fillRect/>
          </a:stretch>
        </p:blipFill>
        <p:spPr>
          <a:xfrm>
            <a:off x="1274135" y="2554231"/>
            <a:ext cx="10630420" cy="5882024"/>
          </a:xfrm>
          <a:prstGeom prst="rect">
            <a:avLst/>
          </a:prstGeom>
          <a:ln w="12700">
            <a:miter lim="400000"/>
          </a:ln>
        </p:spPr>
      </p:pic>
      <p:pic>
        <p:nvPicPr>
          <p:cNvPr id="288" name="Screenshot 2026-05-11 at 11.36.08.png" descr="Screenshot 2026-05-11 at 11.36.08.png"/>
          <p:cNvPicPr>
            <a:picLocks noChangeAspect="1"/>
          </p:cNvPicPr>
          <p:nvPr/>
        </p:nvPicPr>
        <p:blipFill>
          <a:blip r:embed="rId5"/>
          <a:stretch>
            <a:fillRect/>
          </a:stretch>
        </p:blipFill>
        <p:spPr>
          <a:xfrm>
            <a:off x="12067311" y="2058513"/>
            <a:ext cx="11568864" cy="4812393"/>
          </a:xfrm>
          <a:prstGeom prst="rect">
            <a:avLst/>
          </a:prstGeom>
          <a:ln w="12700">
            <a:miter lim="400000"/>
          </a:ln>
        </p:spPr>
      </p:pic>
      <p:pic>
        <p:nvPicPr>
          <p:cNvPr id="289" name="Screenshot 2026-05-11 at 11.37.14.png" descr="Screenshot 2026-05-11 at 11.37.14.png"/>
          <p:cNvPicPr>
            <a:picLocks noChangeAspect="1"/>
          </p:cNvPicPr>
          <p:nvPr/>
        </p:nvPicPr>
        <p:blipFill>
          <a:blip r:embed="rId6"/>
          <a:stretch>
            <a:fillRect/>
          </a:stretch>
        </p:blipFill>
        <p:spPr>
          <a:xfrm>
            <a:off x="-409667" y="341129"/>
            <a:ext cx="12911053" cy="1747361"/>
          </a:xfrm>
          <a:prstGeom prst="rect">
            <a:avLst/>
          </a:prstGeom>
          <a:ln w="12700">
            <a:miter lim="400000"/>
          </a:ln>
        </p:spPr>
      </p:pic>
      <p:sp>
        <p:nvSpPr>
          <p:cNvPr id="290" name="Arrow"/>
          <p:cNvSpPr/>
          <p:nvPr/>
        </p:nvSpPr>
        <p:spPr>
          <a:xfrm>
            <a:off x="-355639" y="659029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1" name="Arrow"/>
          <p:cNvSpPr/>
          <p:nvPr/>
        </p:nvSpPr>
        <p:spPr>
          <a:xfrm>
            <a:off x="-355639" y="772090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2" name="“Unclassifiable idiopathic IPs” may unintentionally restrict diagnostic thinking"/>
          <p:cNvSpPr txBox="1"/>
          <p:nvPr/>
        </p:nvSpPr>
        <p:spPr>
          <a:xfrm>
            <a:off x="8678421" y="7406033"/>
            <a:ext cx="15137690" cy="585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just" defTabSz="457200">
              <a:lnSpc>
                <a:spcPct val="117999"/>
              </a:lnSpc>
              <a:defRPr sz="3200">
                <a:solidFill>
                  <a:schemeClr val="accent5">
                    <a:lumOff val="-29866"/>
                  </a:schemeClr>
                </a:solidFill>
              </a:defRPr>
            </a:pPr>
            <a:r>
              <a:t>“Unclassifiable </a:t>
            </a:r>
            <a:r>
              <a:rPr u="sng"/>
              <a:t>idiopathic</a:t>
            </a:r>
            <a:r>
              <a:t> IPs” may unintentionally restrict diagnostic thinking</a:t>
            </a:r>
          </a:p>
        </p:txBody>
      </p:sp>
      <p:sp>
        <p:nvSpPr>
          <p:cNvPr id="293"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creenshot 2026-04-14 at 13.16.17.png" descr="Screenshot 2026-04-14 at 13.16.17.png"/>
          <p:cNvPicPr>
            <a:picLocks noChangeAspect="1"/>
          </p:cNvPicPr>
          <p:nvPr/>
        </p:nvPicPr>
        <p:blipFill>
          <a:blip r:embed="rId3"/>
          <a:stretch>
            <a:fillRect/>
          </a:stretch>
        </p:blipFill>
        <p:spPr>
          <a:xfrm>
            <a:off x="184162" y="2597440"/>
            <a:ext cx="18363073" cy="9836478"/>
          </a:xfrm>
          <a:prstGeom prst="rect">
            <a:avLst/>
          </a:prstGeom>
          <a:ln w="12700">
            <a:miter lim="400000"/>
          </a:ln>
        </p:spPr>
      </p:pic>
      <p:sp>
        <p:nvSpPr>
          <p:cNvPr id="298" name="Patterns can be seen across different diseases"/>
          <p:cNvSpPr txBox="1"/>
          <p:nvPr/>
        </p:nvSpPr>
        <p:spPr>
          <a:xfrm>
            <a:off x="7346421" y="12653415"/>
            <a:ext cx="11970093" cy="659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just" defTabSz="457200">
              <a:lnSpc>
                <a:spcPct val="140000"/>
              </a:lnSpc>
              <a:defRPr sz="3700" u="sng"/>
            </a:lvl1pPr>
          </a:lstStyle>
          <a:p>
            <a:r>
              <a:t>Patterns can be seen across different diseases</a:t>
            </a:r>
          </a:p>
        </p:txBody>
      </p:sp>
      <p:sp>
        <p:nvSpPr>
          <p:cNvPr id="299" name="BEYOND THE OLD “IDIOPATHIC-ONLY” APPROACH"/>
          <p:cNvSpPr txBox="1"/>
          <p:nvPr/>
        </p:nvSpPr>
        <p:spPr>
          <a:xfrm>
            <a:off x="497824" y="1667489"/>
            <a:ext cx="10974503"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a:lvl1pPr>
          </a:lstStyle>
          <a:p>
            <a:r>
              <a:t>BEYOND THE OLD “IDIOPATHIC-ONLY” APPROACH </a:t>
            </a:r>
          </a:p>
        </p:txBody>
      </p:sp>
      <p:pic>
        <p:nvPicPr>
          <p:cNvPr id="300" name="Oval Oval" descr="Oval Oval"/>
          <p:cNvPicPr>
            <a:picLocks/>
          </p:cNvPicPr>
          <p:nvPr/>
        </p:nvPicPr>
        <p:blipFill>
          <a:blip r:embed="rId4"/>
          <a:stretch>
            <a:fillRect/>
          </a:stretch>
        </p:blipFill>
        <p:spPr>
          <a:xfrm>
            <a:off x="7541700" y="2805523"/>
            <a:ext cx="2627799" cy="1422401"/>
          </a:xfrm>
          <a:prstGeom prst="rect">
            <a:avLst/>
          </a:prstGeom>
        </p:spPr>
      </p:pic>
      <p:pic>
        <p:nvPicPr>
          <p:cNvPr id="302" name="Oval Oval" descr="Oval Oval"/>
          <p:cNvPicPr>
            <a:picLocks/>
          </p:cNvPicPr>
          <p:nvPr/>
        </p:nvPicPr>
        <p:blipFill>
          <a:blip r:embed="rId5"/>
          <a:stretch>
            <a:fillRect/>
          </a:stretch>
        </p:blipFill>
        <p:spPr>
          <a:xfrm>
            <a:off x="14233664" y="2805523"/>
            <a:ext cx="3438001" cy="1422401"/>
          </a:xfrm>
          <a:prstGeom prst="rect">
            <a:avLst/>
          </a:prstGeom>
        </p:spPr>
      </p:pic>
      <p:graphicFrame>
        <p:nvGraphicFramePr>
          <p:cNvPr id="304" name="Table"/>
          <p:cNvGraphicFramePr/>
          <p:nvPr/>
        </p:nvGraphicFramePr>
        <p:xfrm>
          <a:off x="219048" y="2582823"/>
          <a:ext cx="18306000" cy="9878412"/>
        </p:xfrm>
        <a:graphic>
          <a:graphicData uri="http://schemas.openxmlformats.org/drawingml/2006/table">
            <a:tbl>
              <a:tblPr bandRow="1">
                <a:tableStyleId>{4C3C2611-4C71-4FC5-86AE-919BDF0F9419}</a:tableStyleId>
              </a:tblPr>
              <a:tblGrid>
                <a:gridCol w="6097766">
                  <a:extLst>
                    <a:ext uri="{9D8B030D-6E8A-4147-A177-3AD203B41FA5}">
                      <a16:colId xmlns:a16="http://schemas.microsoft.com/office/drawing/2014/main" val="20000"/>
                    </a:ext>
                  </a:extLst>
                </a:gridCol>
                <a:gridCol w="6097766">
                  <a:extLst>
                    <a:ext uri="{9D8B030D-6E8A-4147-A177-3AD203B41FA5}">
                      <a16:colId xmlns:a16="http://schemas.microsoft.com/office/drawing/2014/main" val="20001"/>
                    </a:ext>
                  </a:extLst>
                </a:gridCol>
                <a:gridCol w="6097766">
                  <a:extLst>
                    <a:ext uri="{9D8B030D-6E8A-4147-A177-3AD203B41FA5}">
                      <a16:colId xmlns:a16="http://schemas.microsoft.com/office/drawing/2014/main" val="20002"/>
                    </a:ext>
                  </a:extLst>
                </a:gridCol>
              </a:tblGrid>
              <a:tr h="1342713">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0"/>
                  </a:ext>
                </a:extLst>
              </a:tr>
              <a:tr h="4105993">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1"/>
                  </a:ext>
                </a:extLst>
              </a:tr>
              <a:tr h="2606482">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3175">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2"/>
                  </a:ext>
                </a:extLst>
              </a:tr>
              <a:tr h="1810523">
                <a:tc>
                  <a:txBody>
                    <a:bodyPr/>
                    <a:lstStyle/>
                    <a:p>
                      <a:pPr defTabSz="914400">
                        <a:defRPr sz="3200">
                          <a:sym typeface="Helvetica Neue"/>
                        </a:defRPr>
                      </a:pPr>
                      <a:endParaRPr/>
                    </a:p>
                  </a:txBody>
                  <a:tcPr marL="50800" marR="50800" marT="50800" marB="50800" anchor="ctr" horzOverflow="overflow">
                    <a:lnL w="3175">
                      <a:solidFill>
                        <a:schemeClr val="accent6"/>
                      </a:solidFill>
                      <a:miter lim="400000"/>
                    </a:lnL>
                    <a:lnR w="3175">
                      <a:solidFill>
                        <a:schemeClr val="accent6"/>
                      </a:solidFill>
                      <a:miter lim="400000"/>
                    </a:lnR>
                    <a:lnT w="3175">
                      <a:solidFill>
                        <a:schemeClr val="accent6"/>
                      </a:solidFill>
                      <a:miter lim="400000"/>
                    </a:lnT>
                    <a:lnB w="3175">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3175">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3"/>
                  </a:ext>
                </a:extLst>
              </a:tr>
            </a:tbl>
          </a:graphicData>
        </a:graphic>
      </p:graphicFrame>
      <p:sp>
        <p:nvSpPr>
          <p:cNvPr id="305" name="IDIOPATHIC and SECONDARY IPs in the SAME CLASSIFICATION"/>
          <p:cNvSpPr txBox="1"/>
          <p:nvPr/>
        </p:nvSpPr>
        <p:spPr>
          <a:xfrm>
            <a:off x="1116080" y="743392"/>
            <a:ext cx="21451158" cy="92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17999"/>
              </a:lnSpc>
              <a:defRPr sz="5300">
                <a:solidFill>
                  <a:schemeClr val="accent5">
                    <a:lumOff val="-29866"/>
                  </a:schemeClr>
                </a:solidFill>
              </a:defRPr>
            </a:lvl1pPr>
          </a:lstStyle>
          <a:p>
            <a:r>
              <a:t>IDIOPATHIC and SECONDARY IPs in the SAME CLASSIFICATION </a:t>
            </a:r>
          </a:p>
        </p:txBody>
      </p:sp>
      <p:sp>
        <p:nvSpPr>
          <p:cNvPr id="306" name="FOR A MORE COMPLETE AND FLEXIBLE SYSTEM:"/>
          <p:cNvSpPr txBox="1"/>
          <p:nvPr/>
        </p:nvSpPr>
        <p:spPr>
          <a:xfrm>
            <a:off x="13277051" y="131253"/>
            <a:ext cx="1077501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a:lvl1pPr>
          </a:lstStyle>
          <a:p>
            <a:r>
              <a:t>FOR A MORE COMPLETE AND FLEXIBLE SYSTEM: </a:t>
            </a:r>
          </a:p>
        </p:txBody>
      </p:sp>
      <p:pic>
        <p:nvPicPr>
          <p:cNvPr id="307" name="Oval Oval" descr="Oval Oval"/>
          <p:cNvPicPr>
            <a:picLocks/>
          </p:cNvPicPr>
          <p:nvPr/>
        </p:nvPicPr>
        <p:blipFill>
          <a:blip r:embed="rId6"/>
          <a:stretch>
            <a:fillRect/>
          </a:stretch>
        </p:blipFill>
        <p:spPr>
          <a:xfrm>
            <a:off x="7713947" y="11707259"/>
            <a:ext cx="8842483" cy="1021877"/>
          </a:xfrm>
          <a:prstGeom prst="rect">
            <a:avLst/>
          </a:prstGeom>
        </p:spPr>
      </p:pic>
      <p:sp>
        <p:nvSpPr>
          <p:cNvPr id="309"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0" name="Ryerson C, ERJ 2025"/>
          <p:cNvSpPr txBox="1"/>
          <p:nvPr/>
        </p:nvSpPr>
        <p:spPr>
          <a:xfrm>
            <a:off x="20386927" y="11950303"/>
            <a:ext cx="3634513" cy="535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900" b="0"/>
            </a:lvl1pPr>
          </a:lstStyle>
          <a:p>
            <a:r>
              <a:t>Ryerson C, ERJ 2025</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Screenshot 2026-04-14 at 13.16.17.png" descr="Screenshot 2026-04-14 at 13.16.17.png"/>
          <p:cNvPicPr>
            <a:picLocks noChangeAspect="1"/>
          </p:cNvPicPr>
          <p:nvPr/>
        </p:nvPicPr>
        <p:blipFill>
          <a:blip r:embed="rId3"/>
          <a:stretch>
            <a:fillRect/>
          </a:stretch>
        </p:blipFill>
        <p:spPr>
          <a:xfrm>
            <a:off x="184162" y="2597440"/>
            <a:ext cx="18363073" cy="9836478"/>
          </a:xfrm>
          <a:prstGeom prst="rect">
            <a:avLst/>
          </a:prstGeom>
          <a:ln w="12700">
            <a:miter lim="400000"/>
          </a:ln>
        </p:spPr>
      </p:pic>
      <p:sp>
        <p:nvSpPr>
          <p:cNvPr id="315" name="BEYOND THE OLD “IDIOPATHIC-ONLY” APPROACH"/>
          <p:cNvSpPr txBox="1"/>
          <p:nvPr/>
        </p:nvSpPr>
        <p:spPr>
          <a:xfrm>
            <a:off x="497824" y="1667489"/>
            <a:ext cx="10974503"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a:lvl1pPr>
          </a:lstStyle>
          <a:p>
            <a:r>
              <a:t>BEYOND THE OLD “IDIOPATHIC-ONLY” APPROACH </a:t>
            </a:r>
          </a:p>
        </p:txBody>
      </p:sp>
      <p:pic>
        <p:nvPicPr>
          <p:cNvPr id="316" name="Oval Oval" descr="Oval Oval"/>
          <p:cNvPicPr>
            <a:picLocks/>
          </p:cNvPicPr>
          <p:nvPr/>
        </p:nvPicPr>
        <p:blipFill>
          <a:blip r:embed="rId4"/>
          <a:stretch>
            <a:fillRect/>
          </a:stretch>
        </p:blipFill>
        <p:spPr>
          <a:xfrm>
            <a:off x="7541700" y="2805523"/>
            <a:ext cx="2627799" cy="1422401"/>
          </a:xfrm>
          <a:prstGeom prst="rect">
            <a:avLst/>
          </a:prstGeom>
        </p:spPr>
      </p:pic>
      <p:pic>
        <p:nvPicPr>
          <p:cNvPr id="318" name="Oval Oval" descr="Oval Oval"/>
          <p:cNvPicPr>
            <a:picLocks/>
          </p:cNvPicPr>
          <p:nvPr/>
        </p:nvPicPr>
        <p:blipFill>
          <a:blip r:embed="rId5"/>
          <a:stretch>
            <a:fillRect/>
          </a:stretch>
        </p:blipFill>
        <p:spPr>
          <a:xfrm>
            <a:off x="14233664" y="2805523"/>
            <a:ext cx="3438001" cy="1422401"/>
          </a:xfrm>
          <a:prstGeom prst="rect">
            <a:avLst/>
          </a:prstGeom>
        </p:spPr>
      </p:pic>
      <p:graphicFrame>
        <p:nvGraphicFramePr>
          <p:cNvPr id="320" name="Table"/>
          <p:cNvGraphicFramePr/>
          <p:nvPr/>
        </p:nvGraphicFramePr>
        <p:xfrm>
          <a:off x="219048" y="2582823"/>
          <a:ext cx="18306000" cy="9878412"/>
        </p:xfrm>
        <a:graphic>
          <a:graphicData uri="http://schemas.openxmlformats.org/drawingml/2006/table">
            <a:tbl>
              <a:tblPr bandRow="1">
                <a:tableStyleId>{4C3C2611-4C71-4FC5-86AE-919BDF0F9419}</a:tableStyleId>
              </a:tblPr>
              <a:tblGrid>
                <a:gridCol w="6097766">
                  <a:extLst>
                    <a:ext uri="{9D8B030D-6E8A-4147-A177-3AD203B41FA5}">
                      <a16:colId xmlns:a16="http://schemas.microsoft.com/office/drawing/2014/main" val="20000"/>
                    </a:ext>
                  </a:extLst>
                </a:gridCol>
                <a:gridCol w="6097766">
                  <a:extLst>
                    <a:ext uri="{9D8B030D-6E8A-4147-A177-3AD203B41FA5}">
                      <a16:colId xmlns:a16="http://schemas.microsoft.com/office/drawing/2014/main" val="20001"/>
                    </a:ext>
                  </a:extLst>
                </a:gridCol>
                <a:gridCol w="6097766">
                  <a:extLst>
                    <a:ext uri="{9D8B030D-6E8A-4147-A177-3AD203B41FA5}">
                      <a16:colId xmlns:a16="http://schemas.microsoft.com/office/drawing/2014/main" val="20002"/>
                    </a:ext>
                  </a:extLst>
                </a:gridCol>
              </a:tblGrid>
              <a:tr h="1342713">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0"/>
                  </a:ext>
                </a:extLst>
              </a:tr>
              <a:tr h="4105993">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1"/>
                  </a:ext>
                </a:extLst>
              </a:tr>
              <a:tr h="2606482">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3175">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2"/>
                  </a:ext>
                </a:extLst>
              </a:tr>
              <a:tr h="1810523">
                <a:tc>
                  <a:txBody>
                    <a:bodyPr/>
                    <a:lstStyle/>
                    <a:p>
                      <a:pPr defTabSz="914400">
                        <a:defRPr sz="3200">
                          <a:sym typeface="Helvetica Neue"/>
                        </a:defRPr>
                      </a:pPr>
                      <a:endParaRPr/>
                    </a:p>
                  </a:txBody>
                  <a:tcPr marL="50800" marR="50800" marT="50800" marB="50800" anchor="ctr" horzOverflow="overflow">
                    <a:lnL w="3175">
                      <a:solidFill>
                        <a:schemeClr val="accent6"/>
                      </a:solidFill>
                      <a:miter lim="400000"/>
                    </a:lnL>
                    <a:lnR w="3175">
                      <a:solidFill>
                        <a:schemeClr val="accent6"/>
                      </a:solidFill>
                      <a:miter lim="400000"/>
                    </a:lnR>
                    <a:lnT w="3175">
                      <a:solidFill>
                        <a:schemeClr val="accent6"/>
                      </a:solidFill>
                      <a:miter lim="400000"/>
                    </a:lnT>
                    <a:lnB w="3175">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3175">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tc>
                  <a:txBody>
                    <a:bodyPr/>
                    <a:lstStyle/>
                    <a:p>
                      <a:pPr defTabSz="914400">
                        <a:defRPr sz="3200">
                          <a:sym typeface="Helvetica Neue"/>
                        </a:defRPr>
                      </a:pPr>
                      <a:endParaRPr/>
                    </a:p>
                  </a:txBody>
                  <a:tcPr marL="50800" marR="50800" marT="50800" marB="50800" anchor="ctr" horzOverflow="overflow">
                    <a:lnL w="12700">
                      <a:solidFill>
                        <a:schemeClr val="accent6"/>
                      </a:solidFill>
                      <a:miter lim="400000"/>
                    </a:lnL>
                    <a:lnR w="12700">
                      <a:solidFill>
                        <a:schemeClr val="accent6"/>
                      </a:solidFill>
                      <a:miter lim="400000"/>
                    </a:lnR>
                    <a:lnT w="12700">
                      <a:solidFill>
                        <a:schemeClr val="accent6"/>
                      </a:solidFill>
                      <a:miter lim="400000"/>
                    </a:lnT>
                    <a:lnB w="12700">
                      <a:solidFill>
                        <a:schemeClr val="accent6"/>
                      </a:solidFill>
                      <a:miter lim="400000"/>
                    </a:lnB>
                    <a:noFill/>
                  </a:tcPr>
                </a:tc>
                <a:extLst>
                  <a:ext uri="{0D108BD9-81ED-4DB2-BD59-A6C34878D82A}">
                    <a16:rowId xmlns:a16="http://schemas.microsoft.com/office/drawing/2014/main" val="10003"/>
                  </a:ext>
                </a:extLst>
              </a:tr>
            </a:tbl>
          </a:graphicData>
        </a:graphic>
      </p:graphicFrame>
      <p:sp>
        <p:nvSpPr>
          <p:cNvPr id="321" name="IDIOPATHIC and SECONDARY IPs in the SAME CLASSIFICATION"/>
          <p:cNvSpPr txBox="1"/>
          <p:nvPr/>
        </p:nvSpPr>
        <p:spPr>
          <a:xfrm>
            <a:off x="1116080" y="743392"/>
            <a:ext cx="21451158" cy="920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17999"/>
              </a:lnSpc>
              <a:defRPr sz="5300">
                <a:solidFill>
                  <a:schemeClr val="accent5">
                    <a:lumOff val="-29866"/>
                  </a:schemeClr>
                </a:solidFill>
              </a:defRPr>
            </a:lvl1pPr>
          </a:lstStyle>
          <a:p>
            <a:r>
              <a:t>IDIOPATHIC and SECONDARY IPs in the SAME CLASSIFICATION </a:t>
            </a:r>
          </a:p>
        </p:txBody>
      </p:sp>
      <p:sp>
        <p:nvSpPr>
          <p:cNvPr id="322" name="Ryerson C, ERJ 2025"/>
          <p:cNvSpPr txBox="1"/>
          <p:nvPr/>
        </p:nvSpPr>
        <p:spPr>
          <a:xfrm>
            <a:off x="20386927" y="11950303"/>
            <a:ext cx="3634513" cy="5357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900" b="0"/>
            </a:lvl1pPr>
          </a:lstStyle>
          <a:p>
            <a:r>
              <a:t>Ryerson C, ERJ 2025</a:t>
            </a:r>
          </a:p>
        </p:txBody>
      </p:sp>
      <p:sp>
        <p:nvSpPr>
          <p:cNvPr id="323" name="FOR A MORE COMPLETE AND FLEXIBLE SYSTEM:"/>
          <p:cNvSpPr txBox="1"/>
          <p:nvPr/>
        </p:nvSpPr>
        <p:spPr>
          <a:xfrm>
            <a:off x="13277051" y="131253"/>
            <a:ext cx="10775011" cy="609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a:lvl1pPr>
          </a:lstStyle>
          <a:p>
            <a:r>
              <a:t>FOR A MORE COMPLETE AND FLEXIBLE SYSTEM: </a:t>
            </a:r>
          </a:p>
        </p:txBody>
      </p:sp>
      <p:pic>
        <p:nvPicPr>
          <p:cNvPr id="324" name="Oval Oval" descr="Oval Oval"/>
          <p:cNvPicPr>
            <a:picLocks/>
          </p:cNvPicPr>
          <p:nvPr/>
        </p:nvPicPr>
        <p:blipFill>
          <a:blip r:embed="rId6"/>
          <a:stretch>
            <a:fillRect/>
          </a:stretch>
        </p:blipFill>
        <p:spPr>
          <a:xfrm>
            <a:off x="7713947" y="11707259"/>
            <a:ext cx="8842483" cy="1021877"/>
          </a:xfrm>
          <a:prstGeom prst="rect">
            <a:avLst/>
          </a:prstGeom>
        </p:spPr>
      </p:pic>
      <p:sp>
        <p:nvSpPr>
          <p:cNvPr id="326"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27" name="Cause may not be clear at the beginning. Some diseases are very rarely idiopathic. Evolving etiology"/>
          <p:cNvSpPr txBox="1"/>
          <p:nvPr/>
        </p:nvSpPr>
        <p:spPr>
          <a:xfrm>
            <a:off x="586322" y="12568772"/>
            <a:ext cx="22510675" cy="659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700"/>
            </a:lvl1pPr>
          </a:lstStyle>
          <a:p>
            <a:r>
              <a:t>Cause may not be clear at the beginning. Some diseases are very rarely idiopathic. Evolving etiology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ctangle 4"/>
          <p:cNvSpPr txBox="1"/>
          <p:nvPr/>
        </p:nvSpPr>
        <p:spPr>
          <a:xfrm>
            <a:off x="15850089" y="12733280"/>
            <a:ext cx="8814440" cy="5884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0">
                <a:latin typeface="Calibri"/>
                <a:ea typeface="Calibri"/>
                <a:cs typeface="Calibri"/>
                <a:sym typeface="Calibri"/>
              </a:defRPr>
            </a:lvl1pPr>
          </a:lstStyle>
          <a:p>
            <a:r>
              <a:t>Travis WD, et al. Am J Respir Crit Care Med 2013</a:t>
            </a:r>
          </a:p>
        </p:txBody>
      </p:sp>
      <p:grpSp>
        <p:nvGrpSpPr>
          <p:cNvPr id="334" name="Screenshot 2026-04-14 at 01.04.48.png"/>
          <p:cNvGrpSpPr/>
          <p:nvPr/>
        </p:nvGrpSpPr>
        <p:grpSpPr>
          <a:xfrm>
            <a:off x="13675839" y="953359"/>
            <a:ext cx="9147619" cy="7412046"/>
            <a:chOff x="0" y="0"/>
            <a:chExt cx="9147617" cy="7412044"/>
          </a:xfrm>
        </p:grpSpPr>
        <p:pic>
          <p:nvPicPr>
            <p:cNvPr id="333" name="Screenshot 2026-04-14 at 01.04.48.png" descr="Screenshot 2026-04-14 at 01.04.48.png"/>
            <p:cNvPicPr>
              <a:picLocks noChangeAspect="1"/>
            </p:cNvPicPr>
            <p:nvPr/>
          </p:nvPicPr>
          <p:blipFill>
            <a:blip r:embed="rId3"/>
            <a:stretch>
              <a:fillRect/>
            </a:stretch>
          </p:blipFill>
          <p:spPr>
            <a:xfrm>
              <a:off x="50800" y="50800"/>
              <a:ext cx="9046018" cy="7310445"/>
            </a:xfrm>
            <a:prstGeom prst="rect">
              <a:avLst/>
            </a:prstGeom>
            <a:ln>
              <a:noFill/>
            </a:ln>
            <a:effectLst/>
          </p:spPr>
        </p:pic>
        <p:pic>
          <p:nvPicPr>
            <p:cNvPr id="332" name="Screenshot 2026-04-14 at 01.04.48.png" descr="Screenshot 2026-04-14 at 01.04.48.png"/>
            <p:cNvPicPr>
              <a:picLocks/>
            </p:cNvPicPr>
            <p:nvPr/>
          </p:nvPicPr>
          <p:blipFill>
            <a:blip r:embed="rId4"/>
            <a:stretch>
              <a:fillRect/>
            </a:stretch>
          </p:blipFill>
          <p:spPr>
            <a:xfrm>
              <a:off x="0" y="0"/>
              <a:ext cx="9147618" cy="7412045"/>
            </a:xfrm>
            <a:prstGeom prst="rect">
              <a:avLst/>
            </a:prstGeom>
            <a:effectLst/>
          </p:spPr>
        </p:pic>
      </p:grpSp>
      <p:pic>
        <p:nvPicPr>
          <p:cNvPr id="335" name="Screenshot 2026-05-11 at 11.37.14.png" descr="Screenshot 2026-05-11 at 11.37.14.png"/>
          <p:cNvPicPr>
            <a:picLocks noChangeAspect="1"/>
          </p:cNvPicPr>
          <p:nvPr/>
        </p:nvPicPr>
        <p:blipFill>
          <a:blip r:embed="rId5"/>
          <a:stretch>
            <a:fillRect/>
          </a:stretch>
        </p:blipFill>
        <p:spPr>
          <a:xfrm>
            <a:off x="-409667" y="341129"/>
            <a:ext cx="12911053" cy="1747361"/>
          </a:xfrm>
          <a:prstGeom prst="rect">
            <a:avLst/>
          </a:prstGeom>
          <a:ln w="12700">
            <a:miter lim="400000"/>
          </a:ln>
        </p:spPr>
      </p:pic>
      <p:pic>
        <p:nvPicPr>
          <p:cNvPr id="336" name="Picture 8" descr="Picture 8"/>
          <p:cNvPicPr>
            <a:picLocks noChangeAspect="1"/>
          </p:cNvPicPr>
          <p:nvPr/>
        </p:nvPicPr>
        <p:blipFill>
          <a:blip r:embed="rId6"/>
          <a:stretch>
            <a:fillRect/>
          </a:stretch>
        </p:blipFill>
        <p:spPr>
          <a:xfrm>
            <a:off x="1274135" y="2554231"/>
            <a:ext cx="10630420" cy="5882024"/>
          </a:xfrm>
          <a:prstGeom prst="rect">
            <a:avLst/>
          </a:prstGeom>
          <a:ln w="12700">
            <a:miter lim="400000"/>
          </a:ln>
        </p:spPr>
      </p:pic>
      <p:sp>
        <p:nvSpPr>
          <p:cNvPr id="337" name="Arrow"/>
          <p:cNvSpPr/>
          <p:nvPr/>
        </p:nvSpPr>
        <p:spPr>
          <a:xfrm>
            <a:off x="-355639" y="659029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8" name="Arrow"/>
          <p:cNvSpPr/>
          <p:nvPr/>
        </p:nvSpPr>
        <p:spPr>
          <a:xfrm>
            <a:off x="-355639" y="7720901"/>
            <a:ext cx="1747571" cy="535418"/>
          </a:xfrm>
          <a:prstGeom prst="rightArrow">
            <a:avLst>
              <a:gd name="adj1" fmla="val 32000"/>
              <a:gd name="adj2" fmla="val 151807"/>
            </a:avLst>
          </a:prstGeom>
          <a:solidFill>
            <a:schemeClr val="accent5">
              <a:lumOff val="-29866"/>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39" name="Picture 3" descr="Picture 3"/>
          <p:cNvPicPr>
            <a:picLocks noChangeAspect="1"/>
          </p:cNvPicPr>
          <p:nvPr/>
        </p:nvPicPr>
        <p:blipFill>
          <a:blip r:embed="rId7"/>
          <a:stretch>
            <a:fillRect/>
          </a:stretch>
        </p:blipFill>
        <p:spPr>
          <a:xfrm>
            <a:off x="4180958" y="8526274"/>
            <a:ext cx="16022084" cy="3694265"/>
          </a:xfrm>
          <a:prstGeom prst="rect">
            <a:avLst/>
          </a:prstGeom>
          <a:ln w="12700">
            <a:miter lim="400000"/>
          </a:ln>
        </p:spPr>
      </p:pic>
      <p:sp>
        <p:nvSpPr>
          <p:cNvPr id="340"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1" name="disease behavior classification"/>
          <p:cNvSpPr txBox="1"/>
          <p:nvPr/>
        </p:nvSpPr>
        <p:spPr>
          <a:xfrm>
            <a:off x="14842104" y="325264"/>
            <a:ext cx="6259146" cy="597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300">
                <a:solidFill>
                  <a:schemeClr val="accent5">
                    <a:lumOff val="-29866"/>
                  </a:schemeClr>
                </a:solidFill>
              </a:defRPr>
            </a:lvl1pPr>
          </a:lstStyle>
          <a:p>
            <a:r>
              <a:t>disease behavior classification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5" name="Group 1"/>
          <p:cNvGraphicFramePr/>
          <p:nvPr/>
        </p:nvGraphicFramePr>
        <p:xfrm>
          <a:off x="1371600" y="2895600"/>
          <a:ext cx="21602702" cy="9813926"/>
        </p:xfrm>
        <a:graphic>
          <a:graphicData uri="http://schemas.openxmlformats.org/drawingml/2006/table">
            <a:tbl>
              <a:tblPr>
                <a:tableStyleId>{CF821DB8-F4EB-4A41-A1BA-3FCAFE7338EE}</a:tableStyleId>
              </a:tblPr>
              <a:tblGrid>
                <a:gridCol w="6118577">
                  <a:extLst>
                    <a:ext uri="{9D8B030D-6E8A-4147-A177-3AD203B41FA5}">
                      <a16:colId xmlns:a16="http://schemas.microsoft.com/office/drawing/2014/main" val="20000"/>
                    </a:ext>
                  </a:extLst>
                </a:gridCol>
                <a:gridCol w="6681269">
                  <a:extLst>
                    <a:ext uri="{9D8B030D-6E8A-4147-A177-3AD203B41FA5}">
                      <a16:colId xmlns:a16="http://schemas.microsoft.com/office/drawing/2014/main" val="20001"/>
                    </a:ext>
                  </a:extLst>
                </a:gridCol>
                <a:gridCol w="8797094">
                  <a:extLst>
                    <a:ext uri="{9D8B030D-6E8A-4147-A177-3AD203B41FA5}">
                      <a16:colId xmlns:a16="http://schemas.microsoft.com/office/drawing/2014/main" val="20002"/>
                    </a:ext>
                  </a:extLst>
                </a:gridCol>
              </a:tblGrid>
              <a:tr h="863264">
                <a:tc>
                  <a:txBody>
                    <a:bodyPr/>
                    <a:lstStyle/>
                    <a:p>
                      <a:pPr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b="1">
                          <a:sym typeface="Helvetica Neue"/>
                        </a:rPr>
                        <a:t>CLINICAL BEHAVIOR</a:t>
                      </a:r>
                    </a:p>
                  </a:txBody>
                  <a:tcPr marL="62669" marR="62669" marT="62669" marB="62669" anchor="ctr" horzOverflow="overflow">
                    <a:lnL w="3175">
                      <a:solidFill>
                        <a:srgbClr val="000000"/>
                      </a:solidFill>
                      <a:miter lim="400000"/>
                    </a:lnL>
                    <a:lnR w="3175">
                      <a:solidFill>
                        <a:srgbClr val="000000"/>
                      </a:solidFill>
                      <a:miter lim="400000"/>
                    </a:lnR>
                    <a:lnT w="3175">
                      <a:solidFill>
                        <a:srgbClr val="000000"/>
                      </a:solidFill>
                      <a:miter lim="400000"/>
                    </a:lnT>
                    <a:lnB w="25400">
                      <a:solidFill>
                        <a:srgbClr val="000000"/>
                      </a:solidFill>
                      <a:miter lim="400000"/>
                    </a:lnB>
                  </a:tcPr>
                </a:tc>
                <a:tc>
                  <a:txBody>
                    <a:bodyPr/>
                    <a:lstStyle/>
                    <a:p>
                      <a:pPr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b="1">
                          <a:sym typeface="Helvetica Neue"/>
                        </a:rPr>
                        <a:t>TREATMENT GOAL</a:t>
                      </a:r>
                    </a:p>
                  </a:txBody>
                  <a:tcPr marL="62669" marR="62669" marT="62669" marB="62669" anchor="ctr" horzOverflow="overflow">
                    <a:lnL w="3175">
                      <a:solidFill>
                        <a:srgbClr val="000000"/>
                      </a:solidFill>
                      <a:miter lim="400000"/>
                    </a:lnL>
                    <a:lnR w="3175">
                      <a:solidFill>
                        <a:srgbClr val="000000"/>
                      </a:solidFill>
                      <a:miter lim="400000"/>
                    </a:lnR>
                    <a:lnT w="3175">
                      <a:solidFill>
                        <a:srgbClr val="000000"/>
                      </a:solidFill>
                      <a:miter lim="400000"/>
                    </a:lnT>
                    <a:lnB w="25400">
                      <a:solidFill>
                        <a:srgbClr val="000000"/>
                      </a:solidFill>
                      <a:miter lim="400000"/>
                    </a:lnB>
                  </a:tcPr>
                </a:tc>
                <a:tc>
                  <a:txBody>
                    <a:bodyPr/>
                    <a:lstStyle/>
                    <a:p>
                      <a:pPr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b="1">
                          <a:sym typeface="Helvetica Neue"/>
                        </a:rPr>
                        <a:t>MONITORING STRATEGY</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25400">
                      <a:solidFill>
                        <a:srgbClr val="000000"/>
                      </a:solidFill>
                      <a:miter lim="400000"/>
                    </a:lnB>
                  </a:tcPr>
                </a:tc>
                <a:extLst>
                  <a:ext uri="{0D108BD9-81ED-4DB2-BD59-A6C34878D82A}">
                    <a16:rowId xmlns:a16="http://schemas.microsoft.com/office/drawing/2014/main" val="10000"/>
                  </a:ext>
                </a:extLst>
              </a:tr>
              <a:tr h="1167945">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Reversible &amp; self-limited</a:t>
                      </a:r>
                    </a:p>
                  </a:txBody>
                  <a:tcPr marL="60904" marR="60904" marT="60904" marB="60904" anchor="ctr" horzOverflow="overflow">
                    <a:lnL w="3175">
                      <a:solidFill>
                        <a:srgbClr val="000000"/>
                      </a:solidFill>
                      <a:miter lim="400000"/>
                    </a:lnL>
                    <a:lnR w="3175">
                      <a:solidFill>
                        <a:srgbClr val="000000"/>
                      </a:solidFill>
                      <a:miter lim="400000"/>
                    </a:lnR>
                    <a:lnT w="25400">
                      <a:solidFill>
                        <a:srgbClr val="000000"/>
                      </a:solidFill>
                      <a:miter lim="400000"/>
                    </a:lnT>
                    <a:lnB w="3175">
                      <a:solidFill>
                        <a:srgbClr val="000000"/>
                      </a:solidFill>
                      <a:miter lim="400000"/>
                    </a:lnB>
                    <a:solidFill>
                      <a:schemeClr val="accent4">
                        <a:hueOff val="-1081314"/>
                        <a:satOff val="4338"/>
                        <a:lumOff val="-8931"/>
                        <a:alpha val="24705"/>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Remove possible cause</a:t>
                      </a:r>
                    </a:p>
                  </a:txBody>
                  <a:tcPr marL="60904" marR="60904" marT="60904" marB="60904" anchor="ctr" horzOverflow="overflow">
                    <a:lnL w="3175">
                      <a:solidFill>
                        <a:srgbClr val="000000"/>
                      </a:solidFill>
                      <a:miter lim="400000"/>
                    </a:lnL>
                    <a:lnR w="3175">
                      <a:solidFill>
                        <a:srgbClr val="000000"/>
                      </a:solidFill>
                      <a:miter lim="400000"/>
                    </a:lnR>
                    <a:lnT w="25400">
                      <a:solidFill>
                        <a:srgbClr val="000000"/>
                      </a:solidFill>
                      <a:miter lim="400000"/>
                    </a:lnT>
                    <a:lnB w="3175">
                      <a:solidFill>
                        <a:srgbClr val="000000"/>
                      </a:solidFill>
                      <a:miter lim="400000"/>
                    </a:lnB>
                    <a:solidFill>
                      <a:schemeClr val="accent4">
                        <a:hueOff val="-1081314"/>
                        <a:satOff val="4338"/>
                        <a:lumOff val="-8931"/>
                        <a:alpha val="24705"/>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Short term (3-6 month) observation to confirm disease regression</a:t>
                      </a:r>
                    </a:p>
                  </a:txBody>
                  <a:tcPr marL="60904" marR="60904" marT="60904" marB="60904" anchor="ctr" horzOverflow="overflow">
                    <a:lnL w="3175">
                      <a:solidFill>
                        <a:srgbClr val="000000"/>
                      </a:solidFill>
                      <a:miter lim="400000"/>
                    </a:lnL>
                    <a:lnR w="3175">
                      <a:solidFill>
                        <a:srgbClr val="000000"/>
                      </a:solidFill>
                      <a:miter lim="400000"/>
                    </a:lnR>
                    <a:lnT w="25400">
                      <a:solidFill>
                        <a:srgbClr val="000000"/>
                      </a:solidFill>
                      <a:miter lim="400000"/>
                    </a:lnT>
                    <a:lnB w="3175">
                      <a:solidFill>
                        <a:srgbClr val="000000"/>
                      </a:solidFill>
                      <a:miter lim="400000"/>
                    </a:lnB>
                    <a:solidFill>
                      <a:schemeClr val="accent4">
                        <a:hueOff val="-1081314"/>
                        <a:satOff val="4338"/>
                        <a:lumOff val="-8931"/>
                        <a:alpha val="24705"/>
                      </a:schemeClr>
                    </a:solidFill>
                  </a:tcPr>
                </a:tc>
                <a:extLst>
                  <a:ext uri="{0D108BD9-81ED-4DB2-BD59-A6C34878D82A}">
                    <a16:rowId xmlns:a16="http://schemas.microsoft.com/office/drawing/2014/main" val="10001"/>
                  </a:ext>
                </a:extLst>
              </a:tr>
              <a:tr h="3001675">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Reversible disease with risk of progression</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4">
                        <a:hueOff val="366961"/>
                        <a:satOff val="4172"/>
                        <a:lumOff val="11129"/>
                        <a:alpha val="25000"/>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Initial response &amp; then rationalize longer term therapy</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4">
                        <a:hueOff val="366961"/>
                        <a:satOff val="4172"/>
                        <a:lumOff val="11129"/>
                        <a:alpha val="25000"/>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Short term observation to confirm treatment response. 
Long term observation to ensure that gains are preserved</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4">
                        <a:hueOff val="366961"/>
                        <a:satOff val="4172"/>
                        <a:lumOff val="11129"/>
                        <a:alpha val="25000"/>
                      </a:schemeClr>
                    </a:solidFill>
                  </a:tcPr>
                </a:tc>
                <a:extLst>
                  <a:ext uri="{0D108BD9-81ED-4DB2-BD59-A6C34878D82A}">
                    <a16:rowId xmlns:a16="http://schemas.microsoft.com/office/drawing/2014/main" val="10002"/>
                  </a:ext>
                </a:extLst>
              </a:tr>
              <a:tr h="1124857">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Stable with residual disease</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3">
                        <a:hueOff val="362282"/>
                        <a:satOff val="31803"/>
                        <a:lumOff val="-18242"/>
                        <a:alpha val="24000"/>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Maintain status</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3">
                        <a:hueOff val="362282"/>
                        <a:satOff val="31803"/>
                        <a:lumOff val="-18242"/>
                        <a:alpha val="24000"/>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Long term observation to assess disease course</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3">
                        <a:hueOff val="362282"/>
                        <a:satOff val="31803"/>
                        <a:lumOff val="-18242"/>
                        <a:alpha val="24000"/>
                      </a:schemeClr>
                    </a:solidFill>
                  </a:tcPr>
                </a:tc>
                <a:extLst>
                  <a:ext uri="{0D108BD9-81ED-4DB2-BD59-A6C34878D82A}">
                    <a16:rowId xmlns:a16="http://schemas.microsoft.com/office/drawing/2014/main" val="10003"/>
                  </a:ext>
                </a:extLst>
              </a:tr>
              <a:tr h="1624968">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Progressive, irreversible disease with potential for stabilization </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2">
                        <a:hueOff val="167855"/>
                        <a:satOff val="17755"/>
                        <a:lumOff val="-16671"/>
                        <a:alpha val="24492"/>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To prevent progression</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2">
                        <a:hueOff val="167855"/>
                        <a:satOff val="17755"/>
                        <a:lumOff val="-16671"/>
                        <a:alpha val="24492"/>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Long term observation to assess disease course</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2">
                        <a:hueOff val="167855"/>
                        <a:satOff val="17755"/>
                        <a:lumOff val="-16671"/>
                        <a:alpha val="24492"/>
                      </a:schemeClr>
                    </a:solidFill>
                  </a:tcPr>
                </a:tc>
                <a:extLst>
                  <a:ext uri="{0D108BD9-81ED-4DB2-BD59-A6C34878D82A}">
                    <a16:rowId xmlns:a16="http://schemas.microsoft.com/office/drawing/2014/main" val="10004"/>
                  </a:ext>
                </a:extLst>
              </a:tr>
              <a:tr h="2031210">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Progressive, irreversible disease despite therapy</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6">
                        <a:satOff val="-15798"/>
                        <a:lumOff val="-17517"/>
                        <a:alpha val="24658"/>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To slow progression</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6">
                        <a:satOff val="-15798"/>
                        <a:lumOff val="-17517"/>
                        <a:alpha val="24658"/>
                      </a:schemeClr>
                    </a:solidFill>
                  </a:tcPr>
                </a:tc>
                <a:tc>
                  <a:txBody>
                    <a:bodyPr/>
                    <a:lstStyle/>
                    <a:p>
                      <a:pPr algn="l" defTabSz="898525">
                        <a:lnSpc>
                          <a:spcPct val="93000"/>
                        </a:lnSpc>
                        <a:spcBef>
                          <a:spcPts val="1400"/>
                        </a:spcBef>
                        <a:tabLst>
                          <a:tab pos="1828800" algn="l"/>
                          <a:tab pos="3657600" algn="l"/>
                          <a:tab pos="5486400" algn="l"/>
                          <a:tab pos="7315200" algn="l"/>
                          <a:tab pos="9144000" algn="l"/>
                          <a:tab pos="10972800" algn="l"/>
                          <a:tab pos="12801600" algn="l"/>
                          <a:tab pos="14630400" algn="l"/>
                          <a:tab pos="16459200" algn="l"/>
                          <a:tab pos="18288000" algn="l"/>
                          <a:tab pos="20116800" algn="l"/>
                        </a:tabLst>
                        <a:defRPr sz="1800"/>
                      </a:pPr>
                      <a:r>
                        <a:rPr sz="3000">
                          <a:sym typeface="Helvetica Neue"/>
                        </a:rPr>
                        <a:t>Long-term observation to assess disease course, need for transplantation and effective palliation</a:t>
                      </a:r>
                    </a:p>
                  </a:txBody>
                  <a:tcPr marL="60904" marR="60904" marT="60904" marB="60904" anchor="ctr"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chemeClr val="accent6">
                        <a:satOff val="-15798"/>
                        <a:lumOff val="-17517"/>
                        <a:alpha val="24658"/>
                      </a:schemeClr>
                    </a:solidFill>
                  </a:tcPr>
                </a:tc>
                <a:extLst>
                  <a:ext uri="{0D108BD9-81ED-4DB2-BD59-A6C34878D82A}">
                    <a16:rowId xmlns:a16="http://schemas.microsoft.com/office/drawing/2014/main" val="10005"/>
                  </a:ext>
                </a:extLst>
              </a:tr>
            </a:tbl>
          </a:graphicData>
        </a:graphic>
      </p:graphicFrame>
      <p:sp>
        <p:nvSpPr>
          <p:cNvPr id="346" name="Title 1"/>
          <p:cNvSpPr txBox="1">
            <a:spLocks noGrp="1"/>
          </p:cNvSpPr>
          <p:nvPr>
            <p:ph type="title"/>
          </p:nvPr>
        </p:nvSpPr>
        <p:spPr>
          <a:xfrm>
            <a:off x="1654470" y="251366"/>
            <a:ext cx="21031201" cy="1098010"/>
          </a:xfrm>
          <a:prstGeom prst="rect">
            <a:avLst/>
          </a:prstGeom>
        </p:spPr>
        <p:txBody>
          <a:bodyPr/>
          <a:lstStyle>
            <a:lvl1pPr algn="ctr">
              <a:defRPr sz="5500" b="1">
                <a:solidFill>
                  <a:schemeClr val="accent5">
                    <a:hueOff val="-82419"/>
                    <a:satOff val="-9513"/>
                    <a:lumOff val="-16343"/>
                  </a:schemeClr>
                </a:solidFill>
                <a:latin typeface="Helvetica Neue"/>
                <a:ea typeface="Helvetica Neue"/>
                <a:cs typeface="Helvetica Neue"/>
                <a:sym typeface="Helvetica Neue"/>
              </a:defRPr>
            </a:lvl1pPr>
          </a:lstStyle>
          <a:p>
            <a:r>
              <a:t>The disease behavior classification </a:t>
            </a:r>
          </a:p>
        </p:txBody>
      </p:sp>
      <p:sp>
        <p:nvSpPr>
          <p:cNvPr id="347" name="Rectangle 5"/>
          <p:cNvSpPr txBox="1"/>
          <p:nvPr/>
        </p:nvSpPr>
        <p:spPr>
          <a:xfrm>
            <a:off x="14917624" y="12738315"/>
            <a:ext cx="9160820" cy="604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r" defTabSz="1828800">
              <a:lnSpc>
                <a:spcPct val="80000"/>
              </a:lnSpc>
              <a:defRPr sz="2800" b="0"/>
            </a:lvl1pPr>
          </a:lstStyle>
          <a:p>
            <a:r>
              <a:t>Travis WD et al. Am J Respir Crit Care Med 2013</a:t>
            </a:r>
          </a:p>
        </p:txBody>
      </p:sp>
      <p:sp>
        <p:nvSpPr>
          <p:cNvPr id="348" name="Line"/>
          <p:cNvSpPr/>
          <p:nvPr/>
        </p:nvSpPr>
        <p:spPr>
          <a:xfrm>
            <a:off x="395400" y="9062135"/>
            <a:ext cx="22965701" cy="1"/>
          </a:xfrm>
          <a:prstGeom prst="line">
            <a:avLst/>
          </a:prstGeom>
          <a:ln w="114300">
            <a:solidFill>
              <a:schemeClr val="accent5">
                <a:hueOff val="-82419"/>
                <a:satOff val="-9513"/>
                <a:lumOff val="-16343"/>
              </a:schemeClr>
            </a:solidFill>
            <a:miter lim="400000"/>
          </a:ln>
        </p:spPr>
        <p:txBody>
          <a:bodyPr lIns="50800" tIns="50800" rIns="50800" bIns="50800" anchor="ctr"/>
          <a:lstStyle/>
          <a:p>
            <a:endParaRPr/>
          </a:p>
        </p:txBody>
      </p:sp>
      <p:sp>
        <p:nvSpPr>
          <p:cNvPr id="349" name="Behaviour defines not only how we treat, but also how closely and how long we need to monitor our patients"/>
          <p:cNvSpPr txBox="1"/>
          <p:nvPr/>
        </p:nvSpPr>
        <p:spPr>
          <a:xfrm>
            <a:off x="485129" y="1429445"/>
            <a:ext cx="23413742" cy="634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500"/>
            </a:lvl1pPr>
          </a:lstStyle>
          <a:p>
            <a:r>
              <a:t>Behaviour defines not only how we treat, but also how closely and how long we need to monitor our patients </a:t>
            </a:r>
          </a:p>
        </p:txBody>
      </p:sp>
      <p:sp>
        <p:nvSpPr>
          <p:cNvPr id="350" name="some uILDs"/>
          <p:cNvSpPr txBox="1"/>
          <p:nvPr/>
        </p:nvSpPr>
        <p:spPr>
          <a:xfrm>
            <a:off x="4822969" y="8512604"/>
            <a:ext cx="2124606"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500">
                <a:solidFill>
                  <a:schemeClr val="accent5">
                    <a:lumOff val="-29866"/>
                  </a:schemeClr>
                </a:solidFill>
              </a:defRPr>
            </a:lvl1pPr>
          </a:lstStyle>
          <a:p>
            <a:r>
              <a:t>some uILDs</a:t>
            </a:r>
          </a:p>
        </p:txBody>
      </p:sp>
      <p:sp>
        <p:nvSpPr>
          <p:cNvPr id="351" name="some uILDs"/>
          <p:cNvSpPr txBox="1"/>
          <p:nvPr/>
        </p:nvSpPr>
        <p:spPr>
          <a:xfrm>
            <a:off x="3733473" y="6503005"/>
            <a:ext cx="2124605"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500">
                <a:solidFill>
                  <a:schemeClr val="accent5">
                    <a:lumOff val="-29866"/>
                  </a:schemeClr>
                </a:solidFill>
              </a:defRPr>
            </a:lvl1pPr>
          </a:lstStyle>
          <a:p>
            <a:r>
              <a:t>some uILDs</a:t>
            </a:r>
          </a:p>
        </p:txBody>
      </p:sp>
      <p:sp>
        <p:nvSpPr>
          <p:cNvPr id="352" name="some uILDs"/>
          <p:cNvSpPr txBox="1"/>
          <p:nvPr/>
        </p:nvSpPr>
        <p:spPr>
          <a:xfrm>
            <a:off x="4822969" y="4493407"/>
            <a:ext cx="2124606" cy="47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500">
                <a:solidFill>
                  <a:schemeClr val="accent5">
                    <a:lumOff val="-29866"/>
                  </a:schemeClr>
                </a:solidFill>
              </a:defRPr>
            </a:lvl1pPr>
          </a:lstStyle>
          <a:p>
            <a:r>
              <a:t>some uILDs</a:t>
            </a:r>
          </a:p>
        </p:txBody>
      </p:sp>
      <p:sp>
        <p:nvSpPr>
          <p:cNvPr id="353" name="some uILDs"/>
          <p:cNvSpPr txBox="1"/>
          <p:nvPr/>
        </p:nvSpPr>
        <p:spPr>
          <a:xfrm>
            <a:off x="5254094" y="10221049"/>
            <a:ext cx="2124605"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500">
                <a:solidFill>
                  <a:schemeClr val="accent5">
                    <a:lumOff val="-29866"/>
                  </a:schemeClr>
                </a:solidFill>
              </a:defRPr>
            </a:lvl1pPr>
          </a:lstStyle>
          <a:p>
            <a:r>
              <a:t>some uILDs</a:t>
            </a:r>
          </a:p>
        </p:txBody>
      </p:sp>
      <p:sp>
        <p:nvSpPr>
          <p:cNvPr id="354" name="some uILDs"/>
          <p:cNvSpPr txBox="1"/>
          <p:nvPr/>
        </p:nvSpPr>
        <p:spPr>
          <a:xfrm>
            <a:off x="4341721" y="11796204"/>
            <a:ext cx="2124605"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500">
                <a:solidFill>
                  <a:schemeClr val="accent5">
                    <a:lumOff val="-29866"/>
                  </a:schemeClr>
                </a:solidFill>
              </a:defRPr>
            </a:lvl1pPr>
          </a:lstStyle>
          <a:p>
            <a:r>
              <a:t>some uILDs</a:t>
            </a:r>
          </a:p>
        </p:txBody>
      </p:sp>
      <p:sp>
        <p:nvSpPr>
          <p:cNvPr id="355"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le 1"/>
          <p:cNvSpPr txBox="1">
            <a:spLocks noGrp="1"/>
          </p:cNvSpPr>
          <p:nvPr>
            <p:ph type="title"/>
          </p:nvPr>
        </p:nvSpPr>
        <p:spPr>
          <a:xfrm>
            <a:off x="1654470" y="251366"/>
            <a:ext cx="21031201" cy="1098010"/>
          </a:xfrm>
          <a:prstGeom prst="rect">
            <a:avLst/>
          </a:prstGeom>
        </p:spPr>
        <p:txBody>
          <a:bodyPr/>
          <a:lstStyle>
            <a:lvl1pPr algn="ctr">
              <a:defRPr sz="5500" b="1">
                <a:solidFill>
                  <a:schemeClr val="accent5">
                    <a:hueOff val="-82419"/>
                    <a:satOff val="-9513"/>
                    <a:lumOff val="-16343"/>
                  </a:schemeClr>
                </a:solidFill>
                <a:latin typeface="Helvetica Neue"/>
                <a:ea typeface="Helvetica Neue"/>
                <a:cs typeface="Helvetica Neue"/>
                <a:sym typeface="Helvetica Neue"/>
              </a:defRPr>
            </a:lvl1pPr>
          </a:lstStyle>
          <a:p>
            <a:r>
              <a:t>Disease behavior is not disease biology!  </a:t>
            </a:r>
          </a:p>
        </p:txBody>
      </p:sp>
      <p:graphicFrame>
        <p:nvGraphicFramePr>
          <p:cNvPr id="360" name="Table"/>
          <p:cNvGraphicFramePr/>
          <p:nvPr/>
        </p:nvGraphicFramePr>
        <p:xfrm>
          <a:off x="1287895" y="3535992"/>
          <a:ext cx="22366842" cy="7463497"/>
        </p:xfrm>
        <a:graphic>
          <a:graphicData uri="http://schemas.openxmlformats.org/drawingml/2006/table">
            <a:tbl>
              <a:tblPr bandRow="1">
                <a:tableStyleId>{4C3C2611-4C71-4FC5-86AE-919BDF0F9419}</a:tableStyleId>
              </a:tblPr>
              <a:tblGrid>
                <a:gridCol w="9097087">
                  <a:extLst>
                    <a:ext uri="{9D8B030D-6E8A-4147-A177-3AD203B41FA5}">
                      <a16:colId xmlns:a16="http://schemas.microsoft.com/office/drawing/2014/main" val="20000"/>
                    </a:ext>
                  </a:extLst>
                </a:gridCol>
                <a:gridCol w="13257053">
                  <a:extLst>
                    <a:ext uri="{9D8B030D-6E8A-4147-A177-3AD203B41FA5}">
                      <a16:colId xmlns:a16="http://schemas.microsoft.com/office/drawing/2014/main" val="20001"/>
                    </a:ext>
                  </a:extLst>
                </a:gridCol>
              </a:tblGrid>
              <a:tr h="1490159">
                <a:tc>
                  <a:txBody>
                    <a:bodyPr/>
                    <a:lstStyle/>
                    <a:p>
                      <a:pPr algn="l" defTabSz="457200">
                        <a:defRPr sz="1800"/>
                      </a:pPr>
                      <a:r>
                        <a:rPr sz="3700" b="1">
                          <a:sym typeface="Helvetica Neue"/>
                        </a:rPr>
                        <a:t>Potential advantage</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C79">
                        <a:alpha val="39975"/>
                      </a:srgbClr>
                    </a:solidFill>
                  </a:tcPr>
                </a:tc>
                <a:tc>
                  <a:txBody>
                    <a:bodyPr/>
                    <a:lstStyle/>
                    <a:p>
                      <a:pPr algn="l" defTabSz="457200">
                        <a:defRPr sz="1800"/>
                      </a:pPr>
                      <a:r>
                        <a:rPr sz="3700" b="1">
                          <a:sym typeface="Helvetica Neue"/>
                        </a:rPr>
                        <a:t>Potential limitation</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solidFill>
                      <a:srgbClr val="FFFC79">
                        <a:alpha val="39975"/>
                      </a:srgbClr>
                    </a:solidFill>
                  </a:tcPr>
                </a:tc>
                <a:extLst>
                  <a:ext uri="{0D108BD9-81ED-4DB2-BD59-A6C34878D82A}">
                    <a16:rowId xmlns:a16="http://schemas.microsoft.com/office/drawing/2014/main" val="10000"/>
                  </a:ext>
                </a:extLst>
              </a:tr>
              <a:tr h="1490159">
                <a:tc>
                  <a:txBody>
                    <a:bodyPr/>
                    <a:lstStyle/>
                    <a:p>
                      <a:pPr algn="l" defTabSz="457200">
                        <a:defRPr sz="1800"/>
                      </a:pPr>
                      <a:r>
                        <a:rPr sz="3700">
                          <a:sym typeface="Helvetica Neue"/>
                        </a:rPr>
                        <a:t>Pragmatic management in uncertain cases</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algn="l" defTabSz="457200">
                        <a:defRPr sz="1800"/>
                      </a:pPr>
                      <a:r>
                        <a:rPr sz="3700">
                          <a:sym typeface="Helvetica Neue"/>
                        </a:rPr>
                        <a:t>May oversimplify biologically complex diseases</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extLst>
                  <a:ext uri="{0D108BD9-81ED-4DB2-BD59-A6C34878D82A}">
                    <a16:rowId xmlns:a16="http://schemas.microsoft.com/office/drawing/2014/main" val="10001"/>
                  </a:ext>
                </a:extLst>
              </a:tr>
              <a:tr h="1490159">
                <a:tc>
                  <a:txBody>
                    <a:bodyPr/>
                    <a:lstStyle/>
                    <a:p>
                      <a:pPr algn="l" defTabSz="457200">
                        <a:defRPr sz="1800"/>
                      </a:pPr>
                      <a:r>
                        <a:rPr sz="3700">
                          <a:sym typeface="Helvetica Neue"/>
                        </a:rPr>
                        <a:t>Focus on progression and treatment response</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algn="l" defTabSz="457200">
                        <a:defRPr sz="1800"/>
                      </a:pPr>
                      <a:r>
                        <a:rPr sz="3700">
                          <a:sym typeface="Helvetica Neue"/>
                        </a:rPr>
                        <a:t>Different diseases may share similar behaviors</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extLst>
                  <a:ext uri="{0D108BD9-81ED-4DB2-BD59-A6C34878D82A}">
                    <a16:rowId xmlns:a16="http://schemas.microsoft.com/office/drawing/2014/main" val="10002"/>
                  </a:ext>
                </a:extLst>
              </a:tr>
              <a:tr h="1490159">
                <a:tc>
                  <a:txBody>
                    <a:bodyPr/>
                    <a:lstStyle/>
                    <a:p>
                      <a:pPr algn="l" defTabSz="457200">
                        <a:defRPr sz="1800"/>
                      </a:pPr>
                      <a:r>
                        <a:rPr sz="3700">
                          <a:sym typeface="Helvetica Neue"/>
                        </a:rPr>
                        <a:t>Clinically actionable</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algn="l" defTabSz="457200">
                        <a:defRPr sz="1800"/>
                      </a:pPr>
                      <a:r>
                        <a:rPr sz="3700">
                          <a:sym typeface="Helvetica Neue"/>
                        </a:rPr>
                        <a:t>Behavior may evolve over time</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extLst>
                  <a:ext uri="{0D108BD9-81ED-4DB2-BD59-A6C34878D82A}">
                    <a16:rowId xmlns:a16="http://schemas.microsoft.com/office/drawing/2014/main" val="10003"/>
                  </a:ext>
                </a:extLst>
              </a:tr>
              <a:tr h="1490159">
                <a:tc>
                  <a:txBody>
                    <a:bodyPr/>
                    <a:lstStyle/>
                    <a:p>
                      <a:pPr algn="l" defTabSz="457200">
                        <a:defRPr sz="1800"/>
                      </a:pPr>
                      <a:r>
                        <a:rPr sz="3700">
                          <a:sym typeface="Helvetica Neue"/>
                        </a:rPr>
                        <a:t>Useful in unclassifiable ILD</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tc>
                  <a:txBody>
                    <a:bodyPr/>
                    <a:lstStyle/>
                    <a:p>
                      <a:pPr algn="l" defTabSz="457200">
                        <a:defRPr sz="1800"/>
                      </a:pPr>
                      <a:r>
                        <a:rPr sz="3700">
                          <a:sym typeface="Helvetica Neue"/>
                        </a:rPr>
                        <a:t>Risk of phenotype-driven rather than mechanism-driven medicine</a:t>
                      </a:r>
                    </a:p>
                  </a:txBody>
                  <a:tcPr marL="12700" marR="12700" marT="12700" marB="12700" anchor="ctr" horzOverflow="overflow">
                    <a:lnL w="12700">
                      <a:solidFill>
                        <a:srgbClr val="164F86"/>
                      </a:solidFill>
                      <a:miter lim="400000"/>
                    </a:lnL>
                    <a:lnR w="12700">
                      <a:solidFill>
                        <a:srgbClr val="164F86"/>
                      </a:solidFill>
                      <a:miter lim="400000"/>
                    </a:lnR>
                    <a:lnT w="12700">
                      <a:solidFill>
                        <a:srgbClr val="164F86"/>
                      </a:solidFill>
                      <a:miter lim="400000"/>
                    </a:lnT>
                    <a:lnB w="12700">
                      <a:solidFill>
                        <a:srgbClr val="164F86"/>
                      </a:solidFill>
                      <a:miter lim="400000"/>
                    </a:lnB>
                    <a:noFill/>
                  </a:tcPr>
                </a:tc>
                <a:extLst>
                  <a:ext uri="{0D108BD9-81ED-4DB2-BD59-A6C34878D82A}">
                    <a16:rowId xmlns:a16="http://schemas.microsoft.com/office/drawing/2014/main" val="10004"/>
                  </a:ext>
                </a:extLst>
              </a:tr>
            </a:tbl>
          </a:graphicData>
        </a:graphic>
      </p:graphicFrame>
      <p:sp>
        <p:nvSpPr>
          <p:cNvPr id="361"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Why classification matters"/>
          <p:cNvSpPr txBox="1">
            <a:spLocks noGrp="1"/>
          </p:cNvSpPr>
          <p:nvPr>
            <p:ph type="title"/>
          </p:nvPr>
        </p:nvSpPr>
        <p:spPr>
          <a:xfrm>
            <a:off x="1689100" y="878420"/>
            <a:ext cx="21005800" cy="1457057"/>
          </a:xfrm>
          <a:prstGeom prst="rect">
            <a:avLst/>
          </a:prstGeom>
        </p:spPr>
        <p:txBody>
          <a:bodyPr/>
          <a:lstStyle>
            <a:lvl1pPr>
              <a:defRPr sz="5300" b="1">
                <a:solidFill>
                  <a:schemeClr val="accent1">
                    <a:lumOff val="-13575"/>
                  </a:schemeClr>
                </a:solidFill>
                <a:latin typeface="Helvetica Neue"/>
                <a:ea typeface="Helvetica Neue"/>
                <a:cs typeface="Helvetica Neue"/>
                <a:sym typeface="Helvetica Neue"/>
              </a:defRPr>
            </a:lvl1pPr>
          </a:lstStyle>
          <a:p>
            <a:r>
              <a:t>Why disease classification is so important? For utility …</a:t>
            </a:r>
          </a:p>
        </p:txBody>
      </p:sp>
      <p:sp>
        <p:nvSpPr>
          <p:cNvPr id="186" name="For patients: guide management…"/>
          <p:cNvSpPr txBox="1">
            <a:spLocks noGrp="1"/>
          </p:cNvSpPr>
          <p:nvPr>
            <p:ph type="body" idx="1"/>
          </p:nvPr>
        </p:nvSpPr>
        <p:spPr>
          <a:prstGeom prst="rect">
            <a:avLst/>
          </a:prstGeom>
        </p:spPr>
        <p:txBody>
          <a:bodyPr/>
          <a:lstStyle/>
          <a:p>
            <a:pPr marL="349250" indent="-349250" defTabSz="454025">
              <a:spcBef>
                <a:spcPts val="3200"/>
              </a:spcBef>
              <a:defRPr sz="4100" u="sng"/>
            </a:pPr>
            <a:r>
              <a:t>For patients: guide management </a:t>
            </a:r>
          </a:p>
          <a:p>
            <a:pPr marL="698500" lvl="1" indent="-349250" defTabSz="454025">
              <a:spcBef>
                <a:spcPts val="3200"/>
              </a:spcBef>
              <a:defRPr sz="3300"/>
            </a:pPr>
            <a:r>
              <a:t>Guides therapy (immunosuppression, antifibrotics, exposure control, etc.)</a:t>
            </a:r>
          </a:p>
          <a:p>
            <a:pPr marL="698500" lvl="1" indent="-349250" defTabSz="454025">
              <a:spcBef>
                <a:spcPts val="3200"/>
              </a:spcBef>
              <a:defRPr sz="3300"/>
            </a:pPr>
            <a:r>
              <a:t>Defines prognosis/disease beahavior</a:t>
            </a:r>
          </a:p>
          <a:p>
            <a:pPr marL="349250" indent="-349250" defTabSz="454025">
              <a:spcBef>
                <a:spcPts val="3200"/>
              </a:spcBef>
              <a:defRPr sz="4100" u="sng"/>
            </a:pPr>
            <a:r>
              <a:t>For science: knowledge (reflecting the times) </a:t>
            </a:r>
          </a:p>
          <a:p>
            <a:pPr marL="698500" lvl="1" indent="-349250" defTabSz="454025">
              <a:spcBef>
                <a:spcPts val="3200"/>
              </a:spcBef>
              <a:defRPr sz="3300"/>
            </a:pPr>
            <a:r>
              <a:t>Provides cumulative evidence   </a:t>
            </a:r>
          </a:p>
          <a:p>
            <a:pPr marL="698500" lvl="1" indent="-349250" defTabSz="454025">
              <a:spcBef>
                <a:spcPts val="3200"/>
              </a:spcBef>
              <a:defRPr sz="3300"/>
            </a:pPr>
            <a:r>
              <a:t>Reveals insights into pathogenesis   </a:t>
            </a:r>
          </a:p>
          <a:p>
            <a:pPr marL="698500" lvl="1" indent="-349250" defTabSz="454025">
              <a:spcBef>
                <a:spcPts val="3200"/>
              </a:spcBef>
              <a:defRPr sz="3300"/>
            </a:pPr>
            <a:r>
              <a:t>Enables trial design and endpoints</a:t>
            </a:r>
          </a:p>
          <a:p>
            <a:pPr marL="349250" indent="-349250" defTabSz="454025">
              <a:spcBef>
                <a:spcPts val="3200"/>
              </a:spcBef>
              <a:defRPr sz="4100" u="sng"/>
            </a:pPr>
            <a:r>
              <a:t>For practitioner: shared language</a:t>
            </a:r>
          </a:p>
          <a:p>
            <a:pPr marL="698500" lvl="1" indent="-349250" defTabSz="454025">
              <a:spcBef>
                <a:spcPts val="3200"/>
              </a:spcBef>
              <a:defRPr sz="3300"/>
            </a:pPr>
            <a:r>
              <a:t>Structures multidisciplinary discussion (MDD)</a:t>
            </a:r>
          </a:p>
          <a:p>
            <a:pPr marL="698500" lvl="1" indent="-349250" defTabSz="454025">
              <a:spcBef>
                <a:spcPts val="3200"/>
              </a:spcBef>
              <a:defRPr sz="3300"/>
            </a:pPr>
            <a:r>
              <a:t>Reduces misclassification </a:t>
            </a:r>
          </a:p>
        </p:txBody>
      </p:sp>
      <p:sp>
        <p:nvSpPr>
          <p:cNvPr id="187"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Screenshot 2025-05-19 at 17.58.40.png" descr="Screenshot 2025-05-19 at 17.58.40.png"/>
          <p:cNvPicPr>
            <a:picLocks noChangeAspect="1"/>
          </p:cNvPicPr>
          <p:nvPr/>
        </p:nvPicPr>
        <p:blipFill>
          <a:blip r:embed="rId3"/>
          <a:stretch>
            <a:fillRect/>
          </a:stretch>
        </p:blipFill>
        <p:spPr>
          <a:xfrm>
            <a:off x="1237709" y="1936167"/>
            <a:ext cx="20221557" cy="9314965"/>
          </a:xfrm>
          <a:prstGeom prst="rect">
            <a:avLst/>
          </a:prstGeom>
          <a:ln w="12700">
            <a:miter lim="400000"/>
          </a:ln>
        </p:spPr>
      </p:pic>
      <p:sp>
        <p:nvSpPr>
          <p:cNvPr id="366" name="Usual interstitial pneumonia as a stand-alone diagnostic entity: the case for a paradigm shift?"/>
          <p:cNvSpPr txBox="1"/>
          <p:nvPr/>
        </p:nvSpPr>
        <p:spPr>
          <a:xfrm>
            <a:off x="922204" y="725057"/>
            <a:ext cx="22723857" cy="709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4000"/>
            </a:lvl1pPr>
          </a:lstStyle>
          <a:p>
            <a:r>
              <a:t>Usual interstitial pneumonia as a stand-alone diagnostic entity: the case for a paradigm shift?</a:t>
            </a:r>
          </a:p>
        </p:txBody>
      </p:sp>
      <p:sp>
        <p:nvSpPr>
          <p:cNvPr id="367" name="Selman M, Pardo A, Wells AU. Lancet Respir Med 2023"/>
          <p:cNvSpPr txBox="1"/>
          <p:nvPr/>
        </p:nvSpPr>
        <p:spPr>
          <a:xfrm>
            <a:off x="15413772" y="12504008"/>
            <a:ext cx="8666039" cy="508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700" b="0">
                <a:solidFill>
                  <a:srgbClr val="212121"/>
                </a:solidFill>
                <a:latin typeface="Helvetica"/>
                <a:ea typeface="Helvetica"/>
                <a:cs typeface="Helvetica"/>
                <a:sym typeface="Helvetica"/>
              </a:defRPr>
            </a:lvl1pPr>
          </a:lstStyle>
          <a:p>
            <a:r>
              <a:t>Selman M, Pardo A, Wells AU. Lancet Respir Med 2023 </a:t>
            </a:r>
          </a:p>
        </p:txBody>
      </p:sp>
      <p:sp>
        <p:nvSpPr>
          <p:cNvPr id="368"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Screenshot 2025-05-20 at 22.10.52.png" descr="Screenshot 2025-05-20 at 22.10.52.png"/>
          <p:cNvPicPr>
            <a:picLocks noChangeAspect="1"/>
          </p:cNvPicPr>
          <p:nvPr/>
        </p:nvPicPr>
        <p:blipFill>
          <a:blip r:embed="rId3"/>
          <a:stretch>
            <a:fillRect/>
          </a:stretch>
        </p:blipFill>
        <p:spPr>
          <a:xfrm>
            <a:off x="338125" y="354726"/>
            <a:ext cx="14262347" cy="3022634"/>
          </a:xfrm>
          <a:prstGeom prst="rect">
            <a:avLst/>
          </a:prstGeom>
          <a:ln w="25400">
            <a:solidFill>
              <a:srgbClr val="000000"/>
            </a:solidFill>
            <a:miter lim="400000"/>
          </a:ln>
        </p:spPr>
      </p:pic>
      <p:pic>
        <p:nvPicPr>
          <p:cNvPr id="373" name="Screenshot 2024-05-06 at 17.05.51.png" descr="Screenshot 2024-05-06 at 17.05.51.png"/>
          <p:cNvPicPr>
            <a:picLocks noChangeAspect="1"/>
          </p:cNvPicPr>
          <p:nvPr/>
        </p:nvPicPr>
        <p:blipFill>
          <a:blip r:embed="rId4"/>
          <a:stretch>
            <a:fillRect/>
          </a:stretch>
        </p:blipFill>
        <p:spPr>
          <a:xfrm>
            <a:off x="4138376" y="4077770"/>
            <a:ext cx="12438586" cy="9417071"/>
          </a:xfrm>
          <a:prstGeom prst="rect">
            <a:avLst/>
          </a:prstGeom>
          <a:ln w="12700">
            <a:miter lim="400000"/>
          </a:ln>
        </p:spPr>
      </p:pic>
      <p:sp>
        <p:nvSpPr>
          <p:cNvPr id="374" name="UIP"/>
          <p:cNvSpPr txBox="1"/>
          <p:nvPr/>
        </p:nvSpPr>
        <p:spPr>
          <a:xfrm>
            <a:off x="13441708" y="8021307"/>
            <a:ext cx="719888"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800">
                <a:solidFill>
                  <a:srgbClr val="B51600"/>
                </a:solidFill>
              </a:defRPr>
            </a:lvl1pPr>
          </a:lstStyle>
          <a:p>
            <a:r>
              <a:t>UIP</a:t>
            </a:r>
          </a:p>
        </p:txBody>
      </p:sp>
      <p:sp>
        <p:nvSpPr>
          <p:cNvPr id="375" name="non UIP"/>
          <p:cNvSpPr txBox="1"/>
          <p:nvPr/>
        </p:nvSpPr>
        <p:spPr>
          <a:xfrm>
            <a:off x="13879810" y="6955797"/>
            <a:ext cx="1457757" cy="523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800">
                <a:solidFill>
                  <a:schemeClr val="accent1">
                    <a:hueOff val="114395"/>
                    <a:lumOff val="-24975"/>
                  </a:schemeClr>
                </a:solidFill>
              </a:defRPr>
            </a:lvl1pPr>
          </a:lstStyle>
          <a:p>
            <a:r>
              <a:t>non UIP</a:t>
            </a:r>
          </a:p>
        </p:txBody>
      </p:sp>
      <p:sp>
        <p:nvSpPr>
          <p:cNvPr id="376" name="Line"/>
          <p:cNvSpPr/>
          <p:nvPr/>
        </p:nvSpPr>
        <p:spPr>
          <a:xfrm flipH="1">
            <a:off x="15418187" y="7277117"/>
            <a:ext cx="1852071" cy="1"/>
          </a:xfrm>
          <a:prstGeom prst="line">
            <a:avLst/>
          </a:prstGeom>
          <a:ln w="114300">
            <a:solidFill>
              <a:schemeClr val="accent1">
                <a:lumOff val="-13575"/>
              </a:schemeClr>
            </a:solidFill>
            <a:tailEnd type="triangle"/>
          </a:ln>
        </p:spPr>
        <p:txBody>
          <a:bodyPr lIns="45718" tIns="45718" rIns="45718" bIns="45718"/>
          <a:lstStyle/>
          <a:p>
            <a:pPr>
              <a:defRPr b="0">
                <a:latin typeface="Helvetica"/>
                <a:ea typeface="Helvetica"/>
                <a:cs typeface="Helvetica"/>
                <a:sym typeface="Helvetica"/>
              </a:defRPr>
            </a:pPr>
            <a:endParaRPr/>
          </a:p>
        </p:txBody>
      </p:sp>
      <p:sp>
        <p:nvSpPr>
          <p:cNvPr id="377" name="Petrarulo S, Ravaglia C, Kronborg White S, et al. Pulmonology 2025"/>
          <p:cNvSpPr txBox="1"/>
          <p:nvPr/>
        </p:nvSpPr>
        <p:spPr>
          <a:xfrm>
            <a:off x="19012704" y="12561787"/>
            <a:ext cx="5153153"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2800" b="0">
                <a:solidFill>
                  <a:srgbClr val="212121"/>
                </a:solidFill>
              </a:defRPr>
            </a:lvl1pPr>
          </a:lstStyle>
          <a:p>
            <a:r>
              <a:t>Petrarulo S, Pulmonology 2025 </a:t>
            </a:r>
          </a:p>
        </p:txBody>
      </p:sp>
      <p:sp>
        <p:nvSpPr>
          <p:cNvPr id="378" name="BIOPSY"/>
          <p:cNvSpPr txBox="1"/>
          <p:nvPr/>
        </p:nvSpPr>
        <p:spPr>
          <a:xfrm>
            <a:off x="6218347" y="7769796"/>
            <a:ext cx="2477771"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914400">
              <a:defRPr sz="5000">
                <a:solidFill>
                  <a:schemeClr val="accent5">
                    <a:lumOff val="-29866"/>
                  </a:schemeClr>
                </a:solidFill>
              </a:defRPr>
            </a:lvl1pPr>
          </a:lstStyle>
          <a:p>
            <a:r>
              <a:t>UIP fHP</a:t>
            </a:r>
          </a:p>
        </p:txBody>
      </p:sp>
      <p:sp>
        <p:nvSpPr>
          <p:cNvPr id="379" name="Line"/>
          <p:cNvSpPr/>
          <p:nvPr/>
        </p:nvSpPr>
        <p:spPr>
          <a:xfrm flipV="1">
            <a:off x="7469298" y="5941167"/>
            <a:ext cx="2" cy="1833666"/>
          </a:xfrm>
          <a:prstGeom prst="line">
            <a:avLst/>
          </a:prstGeom>
          <a:ln w="114300">
            <a:solidFill>
              <a:schemeClr val="accent5">
                <a:lumOff val="-29866"/>
              </a:schemeClr>
            </a:solidFill>
            <a:tailEnd type="triangle"/>
          </a:ln>
        </p:spPr>
        <p:txBody>
          <a:bodyPr lIns="45718" tIns="45718" rIns="45718" bIns="45718"/>
          <a:lstStyle/>
          <a:p>
            <a:pPr>
              <a:defRPr b="0">
                <a:latin typeface="Helvetica"/>
                <a:ea typeface="Helvetica"/>
                <a:cs typeface="Helvetica"/>
                <a:sym typeface="Helvetica"/>
              </a:defRPr>
            </a:pPr>
            <a:endParaRPr/>
          </a:p>
        </p:txBody>
      </p:sp>
      <p:sp>
        <p:nvSpPr>
          <p:cNvPr id="380" name="BIOPSY"/>
          <p:cNvSpPr txBox="1"/>
          <p:nvPr/>
        </p:nvSpPr>
        <p:spPr>
          <a:xfrm>
            <a:off x="17350877" y="6788399"/>
            <a:ext cx="3795396" cy="85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914400">
              <a:defRPr sz="5000">
                <a:solidFill>
                  <a:schemeClr val="accent1">
                    <a:lumOff val="-13575"/>
                  </a:schemeClr>
                </a:solidFill>
              </a:defRPr>
            </a:lvl1pPr>
          </a:lstStyle>
          <a:p>
            <a:r>
              <a:t>non UIP fHP</a:t>
            </a:r>
          </a:p>
        </p:txBody>
      </p:sp>
      <p:sp>
        <p:nvSpPr>
          <p:cNvPr id="381"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itle 1"/>
          <p:cNvSpPr txBox="1">
            <a:spLocks noGrp="1"/>
          </p:cNvSpPr>
          <p:nvPr>
            <p:ph type="title"/>
          </p:nvPr>
        </p:nvSpPr>
        <p:spPr>
          <a:xfrm>
            <a:off x="1689100" y="893499"/>
            <a:ext cx="21005800" cy="1962498"/>
          </a:xfrm>
          <a:prstGeom prst="rect">
            <a:avLst/>
          </a:prstGeom>
        </p:spPr>
        <p:txBody>
          <a:bodyPr/>
          <a:lstStyle>
            <a:lvl1pPr>
              <a:defRPr sz="4800" b="1">
                <a:latin typeface="Aptos"/>
                <a:ea typeface="Aptos"/>
                <a:cs typeface="Aptos"/>
                <a:sym typeface="Aptos"/>
              </a:defRPr>
            </a:lvl1pPr>
          </a:lstStyle>
          <a:p>
            <a:r>
              <a:t>DIAGNOSTIC CONFIDENCE ALWAYS EXPLICITED  </a:t>
            </a:r>
          </a:p>
        </p:txBody>
      </p:sp>
      <p:sp>
        <p:nvSpPr>
          <p:cNvPr id="386" name="CasellaDiTesto 12"/>
          <p:cNvSpPr txBox="1"/>
          <p:nvPr/>
        </p:nvSpPr>
        <p:spPr>
          <a:xfrm>
            <a:off x="76638" y="12534094"/>
            <a:ext cx="8634590" cy="6047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lvl1pPr algn="r" defTabSz="1028700">
              <a:defRPr sz="2800" b="0"/>
            </a:lvl1pPr>
          </a:lstStyle>
          <a:p>
            <a:r>
              <a:t> Ryerson CJ, et al. Am J Respir Crit Care Med 2017</a:t>
            </a:r>
          </a:p>
        </p:txBody>
      </p:sp>
      <p:pic>
        <p:nvPicPr>
          <p:cNvPr id="387" name="Screenshot 2025-08-25 at 08.13.47.png" descr="Screenshot 2025-08-25 at 08.13.47.png"/>
          <p:cNvPicPr>
            <a:picLocks noChangeAspect="1"/>
          </p:cNvPicPr>
          <p:nvPr/>
        </p:nvPicPr>
        <p:blipFill>
          <a:blip r:embed="rId3"/>
          <a:stretch>
            <a:fillRect/>
          </a:stretch>
        </p:blipFill>
        <p:spPr>
          <a:xfrm>
            <a:off x="2088950" y="3448006"/>
            <a:ext cx="18459043" cy="8913984"/>
          </a:xfrm>
          <a:prstGeom prst="rect">
            <a:avLst/>
          </a:prstGeom>
          <a:ln w="12700">
            <a:miter lim="400000"/>
          </a:ln>
        </p:spPr>
      </p:pic>
      <p:sp>
        <p:nvSpPr>
          <p:cNvPr id="388" name="Ryerson CJ, Adegunsoye A, Piciucchi S, et al. Eur Respir J 2025"/>
          <p:cNvSpPr txBox="1"/>
          <p:nvPr/>
        </p:nvSpPr>
        <p:spPr>
          <a:xfrm>
            <a:off x="13203381" y="12615375"/>
            <a:ext cx="11177214"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spcBef>
                <a:spcPts val="1200"/>
              </a:spcBef>
              <a:defRPr sz="2800" b="0">
                <a:solidFill>
                  <a:srgbClr val="231F20"/>
                </a:solidFill>
              </a:defRPr>
            </a:pPr>
            <a:r>
              <a:t>Ryerson CJ, Adegunsoye A, Piciucchi S, </a:t>
            </a:r>
            <a:r>
              <a:rPr i="1"/>
              <a:t>et al</a:t>
            </a:r>
            <a:r>
              <a:t>. </a:t>
            </a:r>
            <a:r>
              <a:rPr i="1"/>
              <a:t>Eur Respir J </a:t>
            </a:r>
            <a:r>
              <a:t>2025 </a:t>
            </a:r>
          </a:p>
        </p:txBody>
      </p:sp>
      <p:sp>
        <p:nvSpPr>
          <p:cNvPr id="389" name="-Diagnostic confidence approach (radiologically and histologically)…"/>
          <p:cNvSpPr txBox="1"/>
          <p:nvPr/>
        </p:nvSpPr>
        <p:spPr>
          <a:xfrm>
            <a:off x="612905" y="10860003"/>
            <a:ext cx="13172796" cy="1140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defTabSz="457200">
              <a:lnSpc>
                <a:spcPct val="117999"/>
              </a:lnSpc>
              <a:defRPr sz="3200" b="0">
                <a:solidFill>
                  <a:schemeClr val="accent5">
                    <a:lumOff val="-29866"/>
                  </a:schemeClr>
                </a:solidFill>
              </a:defRPr>
            </a:pPr>
            <a:r>
              <a:t>-Diagnostic confidence approach (radiologically and histologically) </a:t>
            </a:r>
          </a:p>
          <a:p>
            <a:pPr algn="just" defTabSz="457200">
              <a:lnSpc>
                <a:spcPct val="117999"/>
              </a:lnSpc>
              <a:defRPr sz="3200" b="0">
                <a:solidFill>
                  <a:schemeClr val="accent5">
                    <a:lumOff val="-29866"/>
                  </a:schemeClr>
                </a:solidFill>
              </a:defRPr>
            </a:pPr>
            <a:r>
              <a:t>-Both for patterns and multidisciplinary diagnoses</a:t>
            </a:r>
          </a:p>
        </p:txBody>
      </p:sp>
      <p:sp>
        <p:nvSpPr>
          <p:cNvPr id="390" name="EMPASIZE DIAGNOSTIC CONFIDENCE"/>
          <p:cNvSpPr txBox="1"/>
          <p:nvPr/>
        </p:nvSpPr>
        <p:spPr>
          <a:xfrm>
            <a:off x="15265858" y="302783"/>
            <a:ext cx="8776895"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a:spcBef>
                <a:spcPts val="5900"/>
              </a:spcBef>
              <a:defRPr sz="3400"/>
            </a:lvl1pPr>
          </a:lstStyle>
          <a:p>
            <a:r>
              <a:t>EMPASIZE DIAGNOSTIC CONFIDENCE</a:t>
            </a:r>
          </a:p>
        </p:txBody>
      </p:sp>
      <p:sp>
        <p:nvSpPr>
          <p:cNvPr id="391" name="CLASSIFICATION LESS BINARY"/>
          <p:cNvSpPr txBox="1"/>
          <p:nvPr/>
        </p:nvSpPr>
        <p:spPr>
          <a:xfrm>
            <a:off x="541724" y="302783"/>
            <a:ext cx="6767907" cy="6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a:lvl1pPr>
          </a:lstStyle>
          <a:p>
            <a:r>
              <a:t>CLASSIFICATION LESS BINARY </a:t>
            </a:r>
          </a:p>
        </p:txBody>
      </p:sp>
      <p:sp>
        <p:nvSpPr>
          <p:cNvPr id="392"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icture 4" descr="Picture 4"/>
          <p:cNvPicPr>
            <a:picLocks noChangeAspect="1"/>
          </p:cNvPicPr>
          <p:nvPr/>
        </p:nvPicPr>
        <p:blipFill>
          <a:blip r:embed="rId3"/>
          <a:stretch>
            <a:fillRect/>
          </a:stretch>
        </p:blipFill>
        <p:spPr>
          <a:xfrm>
            <a:off x="349787" y="4712185"/>
            <a:ext cx="23684426" cy="4291630"/>
          </a:xfrm>
          <a:prstGeom prst="rect">
            <a:avLst/>
          </a:prstGeom>
          <a:ln w="76200">
            <a:solidFill>
              <a:schemeClr val="accent5">
                <a:lumOff val="-29866"/>
              </a:schemeClr>
            </a:solidFill>
          </a:ln>
        </p:spPr>
      </p:pic>
      <p:sp>
        <p:nvSpPr>
          <p:cNvPr id="397" name="Rectangle 2"/>
          <p:cNvSpPr txBox="1"/>
          <p:nvPr/>
        </p:nvSpPr>
        <p:spPr>
          <a:xfrm>
            <a:off x="10466805" y="12690578"/>
            <a:ext cx="13707403" cy="6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lvl1pPr algn="l" defTabSz="1828800">
              <a:defRPr sz="3200" b="0">
                <a:latin typeface="Franklin Gothic Book"/>
                <a:ea typeface="Franklin Gothic Book"/>
                <a:cs typeface="Franklin Gothic Book"/>
                <a:sym typeface="Franklin Gothic Book"/>
              </a:defRPr>
            </a:lvl1pPr>
          </a:lstStyle>
          <a:p>
            <a:r>
              <a:t>Walsh SLF, et al. Am J Respir Crit Care Med 2019; 200(9): 1146-1153 </a:t>
            </a:r>
          </a:p>
        </p:txBody>
      </p:sp>
      <p:pic>
        <p:nvPicPr>
          <p:cNvPr id="398" name="Screenshot 2026-05-11 at 22.58.34.png" descr="Screenshot 2026-05-11 at 22.58.34.png"/>
          <p:cNvPicPr>
            <a:picLocks noChangeAspect="1"/>
          </p:cNvPicPr>
          <p:nvPr/>
        </p:nvPicPr>
        <p:blipFill>
          <a:blip r:embed="rId4"/>
          <a:stretch>
            <a:fillRect/>
          </a:stretch>
        </p:blipFill>
        <p:spPr>
          <a:xfrm>
            <a:off x="307811" y="573603"/>
            <a:ext cx="15962580" cy="1705925"/>
          </a:xfrm>
          <a:prstGeom prst="rect">
            <a:avLst/>
          </a:prstGeom>
          <a:ln w="12700">
            <a:miter lim="400000"/>
          </a:ln>
        </p:spPr>
      </p:pic>
      <p:sp>
        <p:nvSpPr>
          <p:cNvPr id="399"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Screenshot 2026-05-10 at 12.29.07.png" descr="Screenshot 2026-05-10 at 12.29.07.png"/>
          <p:cNvPicPr>
            <a:picLocks noChangeAspect="1"/>
          </p:cNvPicPr>
          <p:nvPr/>
        </p:nvPicPr>
        <p:blipFill>
          <a:blip r:embed="rId3"/>
          <a:stretch>
            <a:fillRect/>
          </a:stretch>
        </p:blipFill>
        <p:spPr>
          <a:xfrm>
            <a:off x="745631" y="4326356"/>
            <a:ext cx="23266002" cy="2917219"/>
          </a:xfrm>
          <a:prstGeom prst="rect">
            <a:avLst/>
          </a:prstGeom>
          <a:ln w="12700">
            <a:miter lim="400000"/>
          </a:ln>
        </p:spPr>
      </p:pic>
      <p:sp>
        <p:nvSpPr>
          <p:cNvPr id="404" name="Uncertainty should be acknowledged and documented…"/>
          <p:cNvSpPr txBox="1"/>
          <p:nvPr/>
        </p:nvSpPr>
        <p:spPr>
          <a:xfrm>
            <a:off x="619227" y="8547223"/>
            <a:ext cx="23518810" cy="2389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228600" indent="-228600" algn="just" defTabSz="457200">
              <a:lnSpc>
                <a:spcPct val="117999"/>
              </a:lnSpc>
              <a:buSzPct val="100000"/>
              <a:buChar char="•"/>
              <a:defRPr sz="3400" b="0">
                <a:solidFill>
                  <a:schemeClr val="accent5">
                    <a:lumOff val="-29866"/>
                  </a:schemeClr>
                </a:solidFill>
              </a:defRPr>
            </a:pPr>
            <a:r>
              <a:t>Uncertainty should be acknowledged and documented</a:t>
            </a:r>
          </a:p>
          <a:p>
            <a:pPr marL="228600" indent="-228600" algn="just" defTabSz="457200">
              <a:lnSpc>
                <a:spcPct val="117999"/>
              </a:lnSpc>
              <a:buSzPct val="100000"/>
              <a:buChar char="•"/>
              <a:defRPr sz="3400" b="0">
                <a:solidFill>
                  <a:schemeClr val="accent5">
                    <a:lumOff val="-29866"/>
                  </a:schemeClr>
                </a:solidFill>
              </a:defRPr>
            </a:pPr>
            <a:r>
              <a:t>uILD ≠ end of the diagnostic process</a:t>
            </a:r>
          </a:p>
          <a:p>
            <a:pPr marL="228600" indent="-228600" algn="just" defTabSz="457200">
              <a:lnSpc>
                <a:spcPct val="117999"/>
              </a:lnSpc>
              <a:buSzPct val="100000"/>
              <a:buChar char="•"/>
              <a:defRPr sz="3400" b="0">
                <a:solidFill>
                  <a:schemeClr val="accent5">
                    <a:lumOff val="-29866"/>
                  </a:schemeClr>
                </a:solidFill>
              </a:defRPr>
            </a:pPr>
            <a:r>
              <a:t>Continuous reassessment during follow-up is essential. New clinical/radiological/biological data may redefine diagnosis</a:t>
            </a:r>
          </a:p>
          <a:p>
            <a:pPr marL="228600" indent="-228600" algn="just" defTabSz="457200">
              <a:lnSpc>
                <a:spcPct val="117999"/>
              </a:lnSpc>
              <a:buSzPct val="100000"/>
              <a:buChar char="•"/>
              <a:defRPr sz="3400" b="0">
                <a:solidFill>
                  <a:schemeClr val="accent5">
                    <a:lumOff val="-29866"/>
                  </a:schemeClr>
                </a:solidFill>
              </a:defRPr>
            </a:pPr>
            <a:r>
              <a:t>Goal: describe uncertainty more precisely. Not to classify more patients as “unclassifiable”</a:t>
            </a:r>
          </a:p>
        </p:txBody>
      </p:sp>
      <p:sp>
        <p:nvSpPr>
          <p:cNvPr id="405" name="Ryerson C, et al. ERJ 2026"/>
          <p:cNvSpPr txBox="1"/>
          <p:nvPr/>
        </p:nvSpPr>
        <p:spPr>
          <a:xfrm>
            <a:off x="19558737" y="12520527"/>
            <a:ext cx="4535006" cy="535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900" b="0"/>
            </a:lvl1pPr>
          </a:lstStyle>
          <a:p>
            <a:r>
              <a:t>Ryerson C, et al. ERJ 2026</a:t>
            </a:r>
          </a:p>
        </p:txBody>
      </p:sp>
      <p:pic>
        <p:nvPicPr>
          <p:cNvPr id="406" name="Screenshot 2026-05-11 at 22.57.40.png" descr="Screenshot 2026-05-11 at 22.57.40.png"/>
          <p:cNvPicPr>
            <a:picLocks noChangeAspect="1"/>
          </p:cNvPicPr>
          <p:nvPr/>
        </p:nvPicPr>
        <p:blipFill>
          <a:blip r:embed="rId4"/>
          <a:stretch>
            <a:fillRect/>
          </a:stretch>
        </p:blipFill>
        <p:spPr>
          <a:xfrm>
            <a:off x="324864" y="430698"/>
            <a:ext cx="15300588" cy="2592009"/>
          </a:xfrm>
          <a:prstGeom prst="rect">
            <a:avLst/>
          </a:prstGeom>
          <a:ln w="12700">
            <a:miter lim="400000"/>
          </a:ln>
        </p:spPr>
      </p:pic>
      <p:sp>
        <p:nvSpPr>
          <p:cNvPr id="407" name="-Pathologists and radiologists SHOULD always STATE the LIKELIHOOD OF A DIAGNOSIS in their report and its KEY DIFFERENTIALS"/>
          <p:cNvSpPr txBox="1"/>
          <p:nvPr/>
        </p:nvSpPr>
        <p:spPr>
          <a:xfrm>
            <a:off x="901992" y="3419155"/>
            <a:ext cx="21836331" cy="510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700">
                <a:solidFill>
                  <a:schemeClr val="accent5">
                    <a:lumOff val="-29866"/>
                  </a:schemeClr>
                </a:solidFill>
              </a:defRPr>
            </a:lvl1pPr>
          </a:lstStyle>
          <a:p>
            <a:r>
              <a:t>-Pathologists and radiologists SHOULD always STATE the LIKELIHOOD OF A DIAGNOSIS in their report and its KEY DIFFERENTIALS </a:t>
            </a:r>
          </a:p>
        </p:txBody>
      </p:sp>
      <p:sp>
        <p:nvSpPr>
          <p:cNvPr id="408"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creenshot 2026-05-11 at 23.05.46.png" descr="Screenshot 2026-05-11 at 23.05.46.png"/>
          <p:cNvPicPr>
            <a:picLocks noChangeAspect="1"/>
          </p:cNvPicPr>
          <p:nvPr/>
        </p:nvPicPr>
        <p:blipFill>
          <a:blip r:embed="rId3"/>
          <a:stretch>
            <a:fillRect/>
          </a:stretch>
        </p:blipFill>
        <p:spPr>
          <a:xfrm>
            <a:off x="2175637" y="2310782"/>
            <a:ext cx="20032726" cy="10682615"/>
          </a:xfrm>
          <a:prstGeom prst="rect">
            <a:avLst/>
          </a:prstGeom>
          <a:ln w="12700">
            <a:miter lim="400000"/>
          </a:ln>
        </p:spPr>
      </p:pic>
      <p:pic>
        <p:nvPicPr>
          <p:cNvPr id="413" name="Screenshot 2026-05-11 at 23.06.35.png" descr="Screenshot 2026-05-11 at 23.06.35.png"/>
          <p:cNvPicPr>
            <a:picLocks noChangeAspect="1"/>
          </p:cNvPicPr>
          <p:nvPr/>
        </p:nvPicPr>
        <p:blipFill>
          <a:blip r:embed="rId4"/>
          <a:stretch>
            <a:fillRect/>
          </a:stretch>
        </p:blipFill>
        <p:spPr>
          <a:xfrm>
            <a:off x="463208" y="160616"/>
            <a:ext cx="16213714" cy="1905341"/>
          </a:xfrm>
          <a:prstGeom prst="rect">
            <a:avLst/>
          </a:prstGeom>
          <a:ln w="12700">
            <a:miter lim="400000"/>
          </a:ln>
        </p:spPr>
      </p:pic>
      <p:sp>
        <p:nvSpPr>
          <p:cNvPr id="414" name="Ryerson C, ERJ 2025"/>
          <p:cNvSpPr txBox="1"/>
          <p:nvPr/>
        </p:nvSpPr>
        <p:spPr>
          <a:xfrm>
            <a:off x="20697693" y="12649045"/>
            <a:ext cx="3270352"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600" b="0"/>
            </a:lvl1pPr>
          </a:lstStyle>
          <a:p>
            <a:r>
              <a:t>Ryerson C, ERJ 2025</a:t>
            </a:r>
          </a:p>
        </p:txBody>
      </p:sp>
      <p:sp>
        <p:nvSpPr>
          <p:cNvPr id="415"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 name="Table"/>
          <p:cNvGraphicFramePr/>
          <p:nvPr/>
        </p:nvGraphicFramePr>
        <p:xfrm>
          <a:off x="1412659" y="2882942"/>
          <a:ext cx="21571382" cy="10156494"/>
        </p:xfrm>
        <a:graphic>
          <a:graphicData uri="http://schemas.openxmlformats.org/drawingml/2006/table">
            <a:tbl>
              <a:tblPr>
                <a:tableStyleId>{4C3C2611-4C71-4FC5-86AE-919BDF0F9419}</a:tableStyleId>
              </a:tblPr>
              <a:tblGrid>
                <a:gridCol w="3771900">
                  <a:extLst>
                    <a:ext uri="{9D8B030D-6E8A-4147-A177-3AD203B41FA5}">
                      <a16:colId xmlns:a16="http://schemas.microsoft.com/office/drawing/2014/main" val="20000"/>
                    </a:ext>
                  </a:extLst>
                </a:gridCol>
                <a:gridCol w="2569386">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814130">
                  <a:extLst>
                    <a:ext uri="{9D8B030D-6E8A-4147-A177-3AD203B41FA5}">
                      <a16:colId xmlns:a16="http://schemas.microsoft.com/office/drawing/2014/main" val="20003"/>
                    </a:ext>
                  </a:extLst>
                </a:gridCol>
                <a:gridCol w="1878695">
                  <a:extLst>
                    <a:ext uri="{9D8B030D-6E8A-4147-A177-3AD203B41FA5}">
                      <a16:colId xmlns:a16="http://schemas.microsoft.com/office/drawing/2014/main" val="20004"/>
                    </a:ext>
                  </a:extLst>
                </a:gridCol>
                <a:gridCol w="3869339">
                  <a:extLst>
                    <a:ext uri="{9D8B030D-6E8A-4147-A177-3AD203B41FA5}">
                      <a16:colId xmlns:a16="http://schemas.microsoft.com/office/drawing/2014/main" val="20005"/>
                    </a:ext>
                  </a:extLst>
                </a:gridCol>
                <a:gridCol w="3147538">
                  <a:extLst>
                    <a:ext uri="{9D8B030D-6E8A-4147-A177-3AD203B41FA5}">
                      <a16:colId xmlns:a16="http://schemas.microsoft.com/office/drawing/2014/main" val="20006"/>
                    </a:ext>
                  </a:extLst>
                </a:gridCol>
                <a:gridCol w="3491691">
                  <a:extLst>
                    <a:ext uri="{9D8B030D-6E8A-4147-A177-3AD203B41FA5}">
                      <a16:colId xmlns:a16="http://schemas.microsoft.com/office/drawing/2014/main" val="20007"/>
                    </a:ext>
                  </a:extLst>
                </a:gridCol>
              </a:tblGrid>
              <a:tr h="460739">
                <a:tc>
                  <a:txBody>
                    <a:bodyPr/>
                    <a:lstStyle/>
                    <a:p>
                      <a:pPr algn="l" defTabSz="457200">
                        <a:defRPr sz="1800"/>
                      </a:pPr>
                      <a:r>
                        <a:rPr sz="2800" b="1">
                          <a:sym typeface="Helvetica Neue"/>
                        </a:rPr>
                        <a:t>Study</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Years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MDD</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uILD (N)</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ILD (N)</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uILD prevalence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Biopsy (% ILDs)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b="1">
                          <a:sym typeface="Helvetica Neue"/>
                        </a:rPr>
                        <a:t>Biopsy  (% uILDs)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0"/>
                  </a:ext>
                </a:extLst>
              </a:tr>
              <a:tr h="461097">
                <a:tc>
                  <a:txBody>
                    <a:bodyPr/>
                    <a:lstStyle/>
                    <a:p>
                      <a:pPr algn="l" defTabSz="457200">
                        <a:defRPr sz="1800"/>
                      </a:pPr>
                      <a:r>
                        <a:rPr sz="2800">
                          <a:sym typeface="Helvetica Neue"/>
                        </a:rPr>
                        <a:t>Alhamad 2011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2008-2013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263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82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1"/>
                  </a:ext>
                </a:extLst>
              </a:tr>
              <a:tr h="461097">
                <a:tc>
                  <a:txBody>
                    <a:bodyPr/>
                    <a:lstStyle/>
                    <a:p>
                      <a:pPr algn="l" defTabSz="457200">
                        <a:defRPr sz="1800"/>
                      </a:pPr>
                      <a:r>
                        <a:rPr sz="2800">
                          <a:sym typeface="Helvetica Neue"/>
                        </a:rPr>
                        <a:t>Guler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2012-2014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19,5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8,8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2"/>
                  </a:ext>
                </a:extLst>
              </a:tr>
              <a:tr h="461097">
                <a:tc>
                  <a:txBody>
                    <a:bodyPr/>
                    <a:lstStyle/>
                    <a:p>
                      <a:pPr algn="l" defTabSz="457200">
                        <a:defRPr sz="1800"/>
                      </a:pPr>
                      <a:r>
                        <a:rPr sz="2800">
                          <a:sym typeface="Helvetica Neue"/>
                        </a:rPr>
                        <a:t>Holland 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2010-2013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431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24,4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22,7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43,3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3"/>
                  </a:ext>
                </a:extLst>
              </a:tr>
              <a:tr h="461097">
                <a:tc>
                  <a:txBody>
                    <a:bodyPr/>
                    <a:lstStyle/>
                    <a:p>
                      <a:pPr algn="l" defTabSz="457200">
                        <a:defRPr sz="1800"/>
                      </a:pPr>
                      <a:r>
                        <a:rPr sz="2800">
                          <a:sym typeface="Helvetica Neue"/>
                        </a:rPr>
                        <a:t>Hyldgaard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2003-2009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28,2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17,7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4"/>
                  </a:ext>
                </a:extLst>
              </a:tr>
              <a:tr h="461097">
                <a:tc>
                  <a:txBody>
                    <a:bodyPr/>
                    <a:lstStyle/>
                    <a:p>
                      <a:pPr algn="l" defTabSz="457200">
                        <a:defRPr sz="1800"/>
                      </a:pPr>
                      <a:r>
                        <a:rPr sz="2800">
                          <a:sym typeface="Helvetica Neue"/>
                        </a:rPr>
                        <a:t>Jacob 2017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2007-2011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1080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9,9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82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5"/>
                  </a:ext>
                </a:extLst>
              </a:tr>
              <a:tr h="461097">
                <a:tc>
                  <a:txBody>
                    <a:bodyPr/>
                    <a:lstStyle/>
                    <a:p>
                      <a:pPr algn="l" defTabSz="457200">
                        <a:defRPr sz="1800"/>
                      </a:pPr>
                      <a:r>
                        <a:rPr sz="2800">
                          <a:sym typeface="Helvetica Neue"/>
                        </a:rPr>
                        <a:t>Jo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82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11,1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6"/>
                  </a:ext>
                </a:extLst>
              </a:tr>
              <a:tr h="461097">
                <a:tc>
                  <a:txBody>
                    <a:bodyPr/>
                    <a:lstStyle/>
                    <a:p>
                      <a:pPr algn="l" defTabSz="457200">
                        <a:defRPr sz="1800"/>
                      </a:pPr>
                      <a:r>
                        <a:rPr sz="2800">
                          <a:sym typeface="Helvetica Neue"/>
                        </a:rPr>
                        <a:t>Karakatsani 2009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377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19,4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7"/>
                  </a:ext>
                </a:extLst>
              </a:tr>
              <a:tr h="461097">
                <a:tc>
                  <a:txBody>
                    <a:bodyPr/>
                    <a:lstStyle/>
                    <a:p>
                      <a:pPr algn="l" defTabSz="457200">
                        <a:defRPr sz="1800"/>
                      </a:pPr>
                      <a:r>
                        <a:rPr sz="2800">
                          <a:sym typeface="Helvetica Neue"/>
                        </a:rPr>
                        <a:t>Lopez-Campos 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1998-2000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99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1426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422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8"/>
                  </a:ext>
                </a:extLst>
              </a:tr>
              <a:tr h="461097">
                <a:tc>
                  <a:txBody>
                    <a:bodyPr/>
                    <a:lstStyle/>
                    <a:p>
                      <a:pPr algn="l" defTabSz="457200">
                        <a:defRPr sz="1800"/>
                      </a:pPr>
                      <a:r>
                        <a:rPr sz="2800">
                          <a:sym typeface="Helvetica Neue"/>
                        </a:rPr>
                        <a:t>Morell 2008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1995-2004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55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1370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9,6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999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9"/>
                  </a:ext>
                </a:extLst>
              </a:tr>
              <a:tr h="461097">
                <a:tc>
                  <a:txBody>
                    <a:bodyPr/>
                    <a:lstStyle/>
                    <a:p>
                      <a:pPr algn="l" defTabSz="457200">
                        <a:defRPr sz="1800"/>
                      </a:pPr>
                      <a:r>
                        <a:rPr sz="2800">
                          <a:sym typeface="Helvetica Neue"/>
                        </a:rPr>
                        <a:t>Musellim 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2007-2009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178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25,8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12,7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0"/>
                  </a:ext>
                </a:extLst>
              </a:tr>
              <a:tr h="461097">
                <a:tc>
                  <a:txBody>
                    <a:bodyPr/>
                    <a:lstStyle/>
                    <a:p>
                      <a:pPr algn="l" defTabSz="457200">
                        <a:defRPr sz="1800"/>
                      </a:pPr>
                      <a:r>
                        <a:rPr sz="2800">
                          <a:sym typeface="Helvetica Neue"/>
                        </a:rPr>
                        <a:t>Oldham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2006-2014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174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1"/>
                  </a:ext>
                </a:extLst>
              </a:tr>
              <a:tr h="461097">
                <a:tc>
                  <a:txBody>
                    <a:bodyPr/>
                    <a:lstStyle/>
                    <a:p>
                      <a:pPr algn="l" defTabSz="457200">
                        <a:defRPr sz="1800"/>
                      </a:pPr>
                      <a:r>
                        <a:rPr sz="2800">
                          <a:sym typeface="Helvetica Neue"/>
                        </a:rPr>
                        <a:t>Ryerson 2013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2000-2011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187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25,7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2"/>
                  </a:ext>
                </a:extLst>
              </a:tr>
              <a:tr h="461097">
                <a:tc>
                  <a:txBody>
                    <a:bodyPr/>
                    <a:lstStyle/>
                    <a:p>
                      <a:pPr algn="l" defTabSz="457200">
                        <a:defRPr sz="1800"/>
                      </a:pPr>
                      <a:r>
                        <a:rPr sz="2800">
                          <a:sym typeface="Helvetica Neue"/>
                        </a:rPr>
                        <a:t>Singh 2017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2012-2015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218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7,8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3"/>
                  </a:ext>
                </a:extLst>
              </a:tr>
              <a:tr h="461097">
                <a:tc>
                  <a:txBody>
                    <a:bodyPr/>
                    <a:lstStyle/>
                    <a:p>
                      <a:pPr algn="l" defTabSz="457200">
                        <a:defRPr sz="1800"/>
                      </a:pPr>
                      <a:r>
                        <a:rPr sz="2800">
                          <a:sym typeface="Helvetica Neue"/>
                        </a:rPr>
                        <a:t>Strambu 2013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665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5,4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4"/>
                  </a:ext>
                </a:extLst>
              </a:tr>
              <a:tr h="461097">
                <a:tc>
                  <a:txBody>
                    <a:bodyPr/>
                    <a:lstStyle/>
                    <a:p>
                      <a:pPr algn="l" defTabSz="457200">
                        <a:defRPr sz="1800"/>
                      </a:pPr>
                      <a:r>
                        <a:rPr sz="2800">
                          <a:sym typeface="Helvetica Neue"/>
                        </a:rPr>
                        <a:t>Thomeer 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1990-1999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5"/>
                  </a:ext>
                </a:extLst>
              </a:tr>
              <a:tr h="461097">
                <a:tc>
                  <a:txBody>
                    <a:bodyPr/>
                    <a:lstStyle/>
                    <a:p>
                      <a:pPr algn="l" defTabSz="457200">
                        <a:defRPr sz="1800"/>
                      </a:pPr>
                      <a:r>
                        <a:rPr sz="2800">
                          <a:sym typeface="Helvetica Neue"/>
                        </a:rPr>
                        <a:t>Kondoh 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36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6"/>
                  </a:ext>
                </a:extLst>
              </a:tr>
              <a:tr h="461097">
                <a:tc>
                  <a:txBody>
                    <a:bodyPr/>
                    <a:lstStyle/>
                    <a:p>
                      <a:pPr algn="l" defTabSz="457200">
                        <a:defRPr sz="1800"/>
                      </a:pPr>
                      <a:r>
                        <a:rPr sz="2800">
                          <a:sym typeface="Helvetica Neue"/>
                        </a:rPr>
                        <a:t>Kreuter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2014-2016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45,9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7"/>
                  </a:ext>
                </a:extLst>
              </a:tr>
              <a:tr h="461097">
                <a:tc>
                  <a:txBody>
                    <a:bodyPr/>
                    <a:lstStyle/>
                    <a:p>
                      <a:pPr algn="l" defTabSz="457200">
                        <a:defRPr sz="1800"/>
                      </a:pPr>
                      <a:r>
                        <a:rPr sz="2800">
                          <a:sym typeface="Helvetica Neue"/>
                        </a:rPr>
                        <a:t>Low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2012-2014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435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8"/>
                  </a:ext>
                </a:extLst>
              </a:tr>
              <a:tr h="461097">
                <a:tc>
                  <a:txBody>
                    <a:bodyPr/>
                    <a:lstStyle/>
                    <a:p>
                      <a:pPr algn="l" defTabSz="457200">
                        <a:defRPr sz="1800"/>
                      </a:pPr>
                      <a:r>
                        <a:rPr sz="2800">
                          <a:sym typeface="Helvetica Neue"/>
                        </a:rPr>
                        <a:t>Reineck 2010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2006-2008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Yes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36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9"/>
                  </a:ext>
                </a:extLst>
              </a:tr>
              <a:tr h="461097">
                <a:tc>
                  <a:txBody>
                    <a:bodyPr/>
                    <a:lstStyle/>
                    <a:p>
                      <a:pPr algn="l" defTabSz="457200">
                        <a:defRPr sz="1800"/>
                      </a:pPr>
                      <a:r>
                        <a:rPr sz="2800">
                          <a:sym typeface="Helvetica Neue"/>
                        </a:rPr>
                        <a:t>Wang 2015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135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45,9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100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20"/>
                  </a:ext>
                </a:extLst>
              </a:tr>
              <a:tr h="461097">
                <a:tc>
                  <a:txBody>
                    <a:bodyPr/>
                    <a:lstStyle/>
                    <a:p>
                      <a:pPr algn="l" defTabSz="457200">
                        <a:defRPr sz="1800"/>
                      </a:pPr>
                      <a:r>
                        <a:rPr sz="2800">
                          <a:sym typeface="Helvetica Neue"/>
                        </a:rPr>
                        <a:t>Xaubet 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2000-2001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No</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435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28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21"/>
                  </a:ext>
                </a:extLst>
              </a:tr>
            </a:tbl>
          </a:graphicData>
        </a:graphic>
      </p:graphicFrame>
      <p:sp>
        <p:nvSpPr>
          <p:cNvPr id="420" name="What are patients with unclassifiable ILD like?"/>
          <p:cNvSpPr txBox="1">
            <a:spLocks noGrp="1"/>
          </p:cNvSpPr>
          <p:nvPr>
            <p:ph type="title" idx="4294967295"/>
          </p:nvPr>
        </p:nvSpPr>
        <p:spPr>
          <a:xfrm>
            <a:off x="1689100" y="386012"/>
            <a:ext cx="21005800" cy="1033983"/>
          </a:xfrm>
          <a:prstGeom prst="rect">
            <a:avLst/>
          </a:prstGeom>
        </p:spPr>
        <p:txBody>
          <a:bodyPr/>
          <a:lstStyle>
            <a:lvl1pPr defTabSz="784225">
              <a:defRPr sz="6080"/>
            </a:lvl1pPr>
          </a:lstStyle>
          <a:p>
            <a:r>
              <a:t>What are patients with unclassifiable ILD like?</a:t>
            </a:r>
          </a:p>
        </p:txBody>
      </p:sp>
      <p:sp>
        <p:nvSpPr>
          <p:cNvPr id="421" name="uILD prevalence: 11.9% (95% CI 8.5–15.6). MDD associated with lower uILD prevalence: 9.5% vs 14.5%"/>
          <p:cNvSpPr txBox="1"/>
          <p:nvPr/>
        </p:nvSpPr>
        <p:spPr>
          <a:xfrm>
            <a:off x="2788348" y="1871244"/>
            <a:ext cx="18807304"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lnSpc>
                <a:spcPct val="117999"/>
              </a:lnSpc>
              <a:defRPr>
                <a:solidFill>
                  <a:schemeClr val="accent5">
                    <a:lumOff val="-29866"/>
                  </a:schemeClr>
                </a:solidFill>
              </a:defRPr>
            </a:pPr>
            <a:r>
              <a:t>uILD prevalence: 11.9% (95% CI 8.5–15.6). </a:t>
            </a:r>
            <a:r>
              <a:rPr u="sng"/>
              <a:t>MDD associated with lower uILD prevalence</a:t>
            </a:r>
            <a:r>
              <a:t>: 9.5% vs 14.5% </a:t>
            </a:r>
          </a:p>
        </p:txBody>
      </p:sp>
      <p:sp>
        <p:nvSpPr>
          <p:cNvPr id="422" name="Guler SA, Ann Am Thorac Soc 2018; 15: 854–863)"/>
          <p:cNvSpPr txBox="1"/>
          <p:nvPr/>
        </p:nvSpPr>
        <p:spPr>
          <a:xfrm>
            <a:off x="17671992" y="13117506"/>
            <a:ext cx="6351347"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spcBef>
                <a:spcPts val="1200"/>
              </a:spcBef>
              <a:defRPr sz="2200" b="0"/>
            </a:lvl1pPr>
          </a:lstStyle>
          <a:p>
            <a:r>
              <a:t>Guler SA, Ann Am Thorac Soc 2018; 15: 854–863)</a:t>
            </a:r>
          </a:p>
        </p:txBody>
      </p:sp>
      <p:sp>
        <p:nvSpPr>
          <p:cNvPr id="423" name="Systematic review of 1060 patients from 88 studies"/>
          <p:cNvSpPr txBox="1"/>
          <p:nvPr/>
        </p:nvSpPr>
        <p:spPr>
          <a:xfrm>
            <a:off x="138385" y="13117506"/>
            <a:ext cx="6490489" cy="436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17999"/>
              </a:lnSpc>
              <a:defRPr sz="2200" b="0"/>
            </a:lvl1pPr>
          </a:lstStyle>
          <a:p>
            <a:r>
              <a:t>Systematic review of 1060 patients from 88 studies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7" name="Table"/>
          <p:cNvGraphicFramePr/>
          <p:nvPr/>
        </p:nvGraphicFramePr>
        <p:xfrm>
          <a:off x="854597" y="3797096"/>
          <a:ext cx="22687506" cy="7914136"/>
        </p:xfrm>
        <a:graphic>
          <a:graphicData uri="http://schemas.openxmlformats.org/drawingml/2006/table">
            <a:tbl>
              <a:tblPr>
                <a:tableStyleId>{4C3C2611-4C71-4FC5-86AE-919BDF0F9419}</a:tableStyleId>
              </a:tblPr>
              <a:tblGrid>
                <a:gridCol w="5143370">
                  <a:extLst>
                    <a:ext uri="{9D8B030D-6E8A-4147-A177-3AD203B41FA5}">
                      <a16:colId xmlns:a16="http://schemas.microsoft.com/office/drawing/2014/main" val="20000"/>
                    </a:ext>
                  </a:extLst>
                </a:gridCol>
                <a:gridCol w="3530762">
                  <a:extLst>
                    <a:ext uri="{9D8B030D-6E8A-4147-A177-3AD203B41FA5}">
                      <a16:colId xmlns:a16="http://schemas.microsoft.com/office/drawing/2014/main" val="20001"/>
                    </a:ext>
                  </a:extLst>
                </a:gridCol>
                <a:gridCol w="2632394">
                  <a:extLst>
                    <a:ext uri="{9D8B030D-6E8A-4147-A177-3AD203B41FA5}">
                      <a16:colId xmlns:a16="http://schemas.microsoft.com/office/drawing/2014/main" val="20002"/>
                    </a:ext>
                  </a:extLst>
                </a:gridCol>
                <a:gridCol w="2198148">
                  <a:extLst>
                    <a:ext uri="{9D8B030D-6E8A-4147-A177-3AD203B41FA5}">
                      <a16:colId xmlns:a16="http://schemas.microsoft.com/office/drawing/2014/main" val="20003"/>
                    </a:ext>
                  </a:extLst>
                </a:gridCol>
                <a:gridCol w="3316755">
                  <a:extLst>
                    <a:ext uri="{9D8B030D-6E8A-4147-A177-3AD203B41FA5}">
                      <a16:colId xmlns:a16="http://schemas.microsoft.com/office/drawing/2014/main" val="20004"/>
                    </a:ext>
                  </a:extLst>
                </a:gridCol>
                <a:gridCol w="2805359">
                  <a:extLst>
                    <a:ext uri="{9D8B030D-6E8A-4147-A177-3AD203B41FA5}">
                      <a16:colId xmlns:a16="http://schemas.microsoft.com/office/drawing/2014/main" val="20005"/>
                    </a:ext>
                  </a:extLst>
                </a:gridCol>
                <a:gridCol w="3048015">
                  <a:extLst>
                    <a:ext uri="{9D8B030D-6E8A-4147-A177-3AD203B41FA5}">
                      <a16:colId xmlns:a16="http://schemas.microsoft.com/office/drawing/2014/main" val="20006"/>
                    </a:ext>
                  </a:extLst>
                </a:gridCol>
              </a:tblGrid>
              <a:tr h="509279">
                <a:tc>
                  <a:txBody>
                    <a:bodyPr/>
                    <a:lstStyle/>
                    <a:p>
                      <a:pPr algn="l" defTabSz="457200">
                        <a:defRPr sz="1800"/>
                      </a:pPr>
                      <a:r>
                        <a:rPr sz="3100" b="1">
                          <a:sym typeface="Helvetica Neue"/>
                        </a:rPr>
                        <a:t>Study</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uILD patients (N)</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Mean age (y)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Male (%)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Ever smoker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FVC (% pred)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b="1">
                          <a:sym typeface="Helvetica Neue"/>
                        </a:rPr>
                        <a:t>DLCO (% pred)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0"/>
                  </a:ext>
                </a:extLst>
              </a:tr>
              <a:tr h="527242">
                <a:tc>
                  <a:txBody>
                    <a:bodyPr/>
                    <a:lstStyle/>
                    <a:p>
                      <a:pPr algn="just" defTabSz="457200">
                        <a:defRPr sz="1800"/>
                      </a:pPr>
                      <a:r>
                        <a:rPr sz="3100">
                          <a:sym typeface="Helvetica Neue"/>
                        </a:rPr>
                        <a:t>Hyldgaard 2016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105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64.3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71.3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53.0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1"/>
                  </a:ext>
                </a:extLst>
              </a:tr>
              <a:tr h="541677">
                <a:tc>
                  <a:txBody>
                    <a:bodyPr/>
                    <a:lstStyle/>
                    <a:p>
                      <a:pPr algn="just" defTabSz="457200">
                        <a:defRPr sz="1800"/>
                      </a:pPr>
                      <a:r>
                        <a:rPr sz="3100">
                          <a:sym typeface="Helvetica Neue"/>
                        </a:rPr>
                        <a:t>Jacob 2017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95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72.1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2"/>
                  </a:ext>
                </a:extLst>
              </a:tr>
              <a:tr h="600394">
                <a:tc>
                  <a:txBody>
                    <a:bodyPr/>
                    <a:lstStyle/>
                    <a:p>
                      <a:pPr algn="just" defTabSz="457200">
                        <a:defRPr sz="1800"/>
                      </a:pPr>
                      <a:r>
                        <a:rPr sz="3100">
                          <a:sym typeface="Helvetica Neue"/>
                        </a:rPr>
                        <a:t>Lopez-Campos 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3"/>
                  </a:ext>
                </a:extLst>
              </a:tr>
              <a:tr h="531008">
                <a:tc>
                  <a:txBody>
                    <a:bodyPr/>
                    <a:lstStyle/>
                    <a:p>
                      <a:pPr algn="just" defTabSz="457200">
                        <a:defRPr sz="1800"/>
                      </a:pPr>
                      <a:r>
                        <a:rPr sz="3100">
                          <a:sym typeface="Helvetica Neue"/>
                        </a:rPr>
                        <a:t>Morell 2008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66.7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4"/>
                  </a:ext>
                </a:extLst>
              </a:tr>
              <a:tr h="578047">
                <a:tc>
                  <a:txBody>
                    <a:bodyPr/>
                    <a:lstStyle/>
                    <a:p>
                      <a:pPr algn="just" defTabSz="457200">
                        <a:defRPr sz="1800"/>
                      </a:pPr>
                      <a:r>
                        <a:rPr sz="3100">
                          <a:sym typeface="Helvetica Neue"/>
                        </a:rPr>
                        <a:t>Ryerson 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173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66.1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70.2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48.0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5"/>
                  </a:ext>
                </a:extLst>
              </a:tr>
              <a:tr h="594117">
                <a:tc>
                  <a:txBody>
                    <a:bodyPr/>
                    <a:lstStyle/>
                    <a:p>
                      <a:pPr algn="just" defTabSz="457200">
                        <a:defRPr sz="1800"/>
                      </a:pPr>
                      <a:r>
                        <a:rPr sz="3100">
                          <a:sym typeface="Helvetica Neue"/>
                        </a:rPr>
                        <a:t>Siemienowicz 2015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75.3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6"/>
                  </a:ext>
                </a:extLst>
              </a:tr>
              <a:tr h="592108">
                <a:tc>
                  <a:txBody>
                    <a:bodyPr/>
                    <a:lstStyle/>
                    <a:p>
                      <a:pPr algn="just" defTabSz="457200">
                        <a:defRPr sz="1800"/>
                      </a:pPr>
                      <a:r>
                        <a:rPr sz="3100">
                          <a:sym typeface="Helvetica Neue"/>
                        </a:rPr>
                        <a:t>Strambu 2013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25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7"/>
                  </a:ext>
                </a:extLst>
              </a:tr>
              <a:tr h="562060">
                <a:tc>
                  <a:txBody>
                    <a:bodyPr/>
                    <a:lstStyle/>
                    <a:p>
                      <a:pPr algn="just" defTabSz="457200">
                        <a:defRPr sz="1800"/>
                      </a:pPr>
                      <a:r>
                        <a:rPr sz="3100">
                          <a:sym typeface="Helvetica Neue"/>
                        </a:rPr>
                        <a:t>Thomeer 2004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29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76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8"/>
                  </a:ext>
                </a:extLst>
              </a:tr>
              <a:tr h="572606">
                <a:tc>
                  <a:txBody>
                    <a:bodyPr/>
                    <a:lstStyle/>
                    <a:p>
                      <a:pPr algn="just" defTabSz="457200">
                        <a:defRPr sz="1800"/>
                      </a:pPr>
                      <a:r>
                        <a:rPr sz="3100">
                          <a:sym typeface="Helvetica Neue"/>
                        </a:rPr>
                        <a:t>Drakopanagiotakis 2015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115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63.7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65.5  </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39.5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9"/>
                  </a:ext>
                </a:extLst>
              </a:tr>
              <a:tr h="557373">
                <a:tc>
                  <a:txBody>
                    <a:bodyPr/>
                    <a:lstStyle/>
                    <a:p>
                      <a:pPr algn="just" defTabSz="457200">
                        <a:defRPr sz="1800"/>
                      </a:pPr>
                      <a:r>
                        <a:rPr sz="3100">
                          <a:sym typeface="Helvetica Neue"/>
                        </a:rPr>
                        <a:t>Kondoh 2014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0"/>
                  </a:ext>
                </a:extLst>
              </a:tr>
              <a:tr h="644252">
                <a:tc>
                  <a:txBody>
                    <a:bodyPr/>
                    <a:lstStyle/>
                    <a:p>
                      <a:pPr algn="just" defTabSz="457200">
                        <a:defRPr sz="1800"/>
                      </a:pPr>
                      <a:r>
                        <a:rPr sz="3100">
                          <a:sym typeface="Helvetica Neue"/>
                        </a:rPr>
                        <a:t>Manfredi 2015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24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67.1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1"/>
                  </a:ext>
                </a:extLst>
              </a:tr>
              <a:tr h="565492">
                <a:tc>
                  <a:txBody>
                    <a:bodyPr/>
                    <a:lstStyle/>
                    <a:p>
                      <a:pPr algn="just" defTabSz="457200">
                        <a:defRPr sz="1800"/>
                      </a:pPr>
                      <a:r>
                        <a:rPr sz="3100">
                          <a:sym typeface="Helvetica Neue"/>
                        </a:rPr>
                        <a:t>Reineck 2010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36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57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1800"/>
                      </a:pPr>
                      <a:r>
                        <a:rPr sz="3100">
                          <a:sym typeface="Helvetica Neue"/>
                        </a:rPr>
                        <a:t>42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defTabSz="457200">
                        <a:defRPr sz="3100">
                          <a:sym typeface="Helvetica Neue"/>
                        </a:defRPr>
                      </a:pPr>
                      <a:endParaRP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12"/>
                  </a:ext>
                </a:extLst>
              </a:tr>
              <a:tr h="524145">
                <a:tc>
                  <a:txBody>
                    <a:bodyPr/>
                    <a:lstStyle/>
                    <a:p>
                      <a:pPr algn="just" defTabSz="457200">
                        <a:defRPr sz="1800"/>
                      </a:pPr>
                      <a:r>
                        <a:rPr sz="3100">
                          <a:sym typeface="Helvetica Neue"/>
                        </a:rPr>
                        <a:t>Weighted mean (95% CI)</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65.9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51.9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51.0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72.0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tc>
                  <a:txBody>
                    <a:bodyPr/>
                    <a:lstStyle/>
                    <a:p>
                      <a:pPr defTabSz="457200">
                        <a:defRPr sz="1800"/>
                      </a:pPr>
                      <a:r>
                        <a:rPr sz="3100">
                          <a:sym typeface="Helvetica Neue"/>
                        </a:rPr>
                        <a:t>47.3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D5D5D5"/>
                    </a:solidFill>
                  </a:tcPr>
                </a:tc>
                <a:extLst>
                  <a:ext uri="{0D108BD9-81ED-4DB2-BD59-A6C34878D82A}">
                    <a16:rowId xmlns:a16="http://schemas.microsoft.com/office/drawing/2014/main" val="10013"/>
                  </a:ext>
                </a:extLst>
              </a:tr>
            </a:tbl>
          </a:graphicData>
        </a:graphic>
      </p:graphicFrame>
      <p:sp>
        <p:nvSpPr>
          <p:cNvPr id="428" name="What are patients with unclassifiable ILD like?"/>
          <p:cNvSpPr txBox="1">
            <a:spLocks noGrp="1"/>
          </p:cNvSpPr>
          <p:nvPr>
            <p:ph type="title"/>
          </p:nvPr>
        </p:nvSpPr>
        <p:spPr>
          <a:xfrm>
            <a:off x="1689100" y="386012"/>
            <a:ext cx="21005800" cy="1033983"/>
          </a:xfrm>
          <a:prstGeom prst="rect">
            <a:avLst/>
          </a:prstGeom>
        </p:spPr>
        <p:txBody>
          <a:bodyPr/>
          <a:lstStyle>
            <a:lvl1pPr defTabSz="784225">
              <a:defRPr sz="6080"/>
            </a:lvl1pPr>
          </a:lstStyle>
          <a:p>
            <a:r>
              <a:t>What are patients with unclassifiable ILD like?</a:t>
            </a:r>
          </a:p>
        </p:txBody>
      </p:sp>
      <p:sp>
        <p:nvSpPr>
          <p:cNvPr id="429" name="Baseline characteristics of patients are variable and similar to the general ILD population reported in each study"/>
          <p:cNvSpPr txBox="1"/>
          <p:nvPr/>
        </p:nvSpPr>
        <p:spPr>
          <a:xfrm>
            <a:off x="1983867" y="1924676"/>
            <a:ext cx="20416267" cy="560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17999"/>
              </a:lnSpc>
              <a:defRPr>
                <a:solidFill>
                  <a:schemeClr val="accent5">
                    <a:lumOff val="-29866"/>
                  </a:schemeClr>
                </a:solidFill>
              </a:defRPr>
            </a:lvl1pPr>
          </a:lstStyle>
          <a:p>
            <a:r>
              <a:t>Baseline characteristics of patients are variable and similar to the general ILD population reported in each study</a:t>
            </a:r>
          </a:p>
        </p:txBody>
      </p:sp>
      <p:sp>
        <p:nvSpPr>
          <p:cNvPr id="430"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Screenshot 2026-05-11 at 19.55.12.png" descr="Screenshot 2026-05-11 at 19.55.12.png"/>
          <p:cNvPicPr>
            <a:picLocks noChangeAspect="1"/>
          </p:cNvPicPr>
          <p:nvPr/>
        </p:nvPicPr>
        <p:blipFill>
          <a:blip r:embed="rId3"/>
          <a:stretch>
            <a:fillRect/>
          </a:stretch>
        </p:blipFill>
        <p:spPr>
          <a:xfrm>
            <a:off x="685604" y="2353198"/>
            <a:ext cx="15227214" cy="9632099"/>
          </a:xfrm>
          <a:prstGeom prst="rect">
            <a:avLst/>
          </a:prstGeom>
          <a:ln w="12700">
            <a:miter lim="400000"/>
          </a:ln>
        </p:spPr>
      </p:pic>
      <p:sp>
        <p:nvSpPr>
          <p:cNvPr id="435" name="Guler SA, Ann Am Thorac Soc 2018; 15: 854–863)"/>
          <p:cNvSpPr txBox="1"/>
          <p:nvPr/>
        </p:nvSpPr>
        <p:spPr>
          <a:xfrm>
            <a:off x="15999308" y="12617936"/>
            <a:ext cx="8052360"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spcBef>
                <a:spcPts val="1200"/>
              </a:spcBef>
              <a:defRPr sz="2800" b="0"/>
            </a:lvl1pPr>
          </a:lstStyle>
          <a:p>
            <a:r>
              <a:t>Guler SA, Ann Am Thorac Soc 2018; 15: 854–863)</a:t>
            </a:r>
          </a:p>
        </p:txBody>
      </p:sp>
      <p:graphicFrame>
        <p:nvGraphicFramePr>
          <p:cNvPr id="436" name="Table 1"/>
          <p:cNvGraphicFramePr/>
          <p:nvPr/>
        </p:nvGraphicFramePr>
        <p:xfrm>
          <a:off x="16143755" y="4933625"/>
          <a:ext cx="2540001" cy="2345731"/>
        </p:xfrm>
        <a:graphic>
          <a:graphicData uri="http://schemas.openxmlformats.org/drawingml/2006/table">
            <a:tbl>
              <a:tblPr firstRow="1" firstCol="1" bandRow="1">
                <a:tableStyleId>{4C3C2611-4C71-4FC5-86AE-919BDF0F9419}</a:tableStyleId>
              </a:tblPr>
              <a:tblGrid>
                <a:gridCol w="4400290">
                  <a:extLst>
                    <a:ext uri="{9D8B030D-6E8A-4147-A177-3AD203B41FA5}">
                      <a16:colId xmlns:a16="http://schemas.microsoft.com/office/drawing/2014/main" val="20000"/>
                    </a:ext>
                  </a:extLst>
                </a:gridCol>
                <a:gridCol w="2309473">
                  <a:extLst>
                    <a:ext uri="{9D8B030D-6E8A-4147-A177-3AD203B41FA5}">
                      <a16:colId xmlns:a16="http://schemas.microsoft.com/office/drawing/2014/main" val="20001"/>
                    </a:ext>
                  </a:extLst>
                </a:gridCol>
              </a:tblGrid>
              <a:tr h="647138">
                <a:tc gridSpan="2">
                  <a:txBody>
                    <a:bodyPr/>
                    <a:lstStyle/>
                    <a:p>
                      <a:pPr>
                        <a:defRPr sz="1800" b="0">
                          <a:solidFill>
                            <a:srgbClr val="000000"/>
                          </a:solidFill>
                        </a:defRPr>
                      </a:pPr>
                      <a:r>
                        <a:rPr sz="3600">
                          <a:latin typeface="Helvetica Neue Light"/>
                          <a:ea typeface="Helvetica Neue Light"/>
                          <a:cs typeface="Helvetica Neue Light"/>
                        </a:rPr>
                        <a:t>Table 1</a:t>
                      </a:r>
                    </a:p>
                  </a:txBody>
                  <a:tcPr marL="50800" marR="50800" marT="50800" marB="50800" anchor="ctr" horzOverflow="overflow">
                    <a:lnL/>
                    <a:lnR/>
                    <a:lnT/>
                    <a:lnB/>
                    <a:solidFill>
                      <a:srgbClr val="000000">
                        <a:alpha val="0"/>
                      </a:srgbClr>
                    </a:solidFill>
                  </a:tcPr>
                </a:tc>
                <a:tc hMerge="1">
                  <a:txBody>
                    <a:bodyPr/>
                    <a:lstStyle/>
                    <a:p>
                      <a:endParaRPr lang="it-IT"/>
                    </a:p>
                  </a:txBody>
                  <a:tcPr/>
                </a:tc>
                <a:extLst>
                  <a:ext uri="{0D108BD9-81ED-4DB2-BD59-A6C34878D82A}">
                    <a16:rowId xmlns:a16="http://schemas.microsoft.com/office/drawing/2014/main" val="10000"/>
                  </a:ext>
                </a:extLst>
              </a:tr>
              <a:tr h="586432">
                <a:tc>
                  <a:txBody>
                    <a:bodyPr/>
                    <a:lstStyle/>
                    <a:p>
                      <a:pPr defTabSz="914400">
                        <a:defRPr sz="1800" b="0">
                          <a:solidFill>
                            <a:srgbClr val="000000"/>
                          </a:solidFill>
                        </a:defRPr>
                      </a:pPr>
                      <a:r>
                        <a:rPr sz="3200" b="1">
                          <a:solidFill>
                            <a:srgbClr val="FFFFFF"/>
                          </a:solidFill>
                          <a:sym typeface="Helvetica Neue"/>
                        </a:rPr>
                        <a:t>Reported survival</a:t>
                      </a:r>
                    </a:p>
                  </a:txBody>
                  <a:tcPr marL="50800" marR="50800" marT="50800" marB="50800" anchor="ctr" horzOverflow="overflow">
                    <a:lnT>
                      <a:noFill/>
                    </a:lnT>
                    <a:solidFill>
                      <a:schemeClr val="accent1">
                        <a:hueOff val="114395"/>
                        <a:lumOff val="-24975"/>
                      </a:schemeClr>
                    </a:solidFill>
                  </a:tcPr>
                </a:tc>
                <a:tc>
                  <a:txBody>
                    <a:bodyPr/>
                    <a:lstStyle/>
                    <a:p>
                      <a:pPr defTabSz="914400">
                        <a:defRPr sz="1800"/>
                      </a:pPr>
                      <a:r>
                        <a:rPr sz="3200" b="1">
                          <a:solidFill>
                            <a:srgbClr val="FFFFFF"/>
                          </a:solidFill>
                          <a:sym typeface="Helvetica Neue"/>
                        </a:rPr>
                        <a:t> in uILD </a:t>
                      </a:r>
                    </a:p>
                  </a:txBody>
                  <a:tcPr marL="50800" marR="50800" marT="50800" marB="50800" anchor="ctr" horzOverflow="overflow">
                    <a:solidFill>
                      <a:schemeClr val="accent1">
                        <a:hueOff val="114395"/>
                        <a:lumOff val="-24975"/>
                      </a:schemeClr>
                    </a:solidFill>
                  </a:tcPr>
                </a:tc>
                <a:extLst>
                  <a:ext uri="{0D108BD9-81ED-4DB2-BD59-A6C34878D82A}">
                    <a16:rowId xmlns:a16="http://schemas.microsoft.com/office/drawing/2014/main" val="10001"/>
                  </a:ext>
                </a:extLst>
              </a:tr>
              <a:tr h="586432">
                <a:tc>
                  <a:txBody>
                    <a:bodyPr/>
                    <a:lstStyle/>
                    <a:p>
                      <a:pPr defTabSz="914400">
                        <a:defRPr sz="1800" b="0">
                          <a:solidFill>
                            <a:srgbClr val="000000"/>
                          </a:solidFill>
                        </a:defRPr>
                      </a:pPr>
                      <a:r>
                        <a:rPr sz="3200" b="1">
                          <a:solidFill>
                            <a:srgbClr val="FFFFFF"/>
                          </a:solidFill>
                          <a:sym typeface="Helvetica Neue"/>
                        </a:rPr>
                        <a:t>1-year survival: </a:t>
                      </a:r>
                    </a:p>
                  </a:txBody>
                  <a:tcPr marL="50800" marR="50800" marT="50800" marB="50800" anchor="ctr" horzOverflow="overflow"/>
                </a:tc>
                <a:tc>
                  <a:txBody>
                    <a:bodyPr/>
                    <a:lstStyle/>
                    <a:p>
                      <a:pPr defTabSz="914400">
                        <a:defRPr sz="1800"/>
                      </a:pPr>
                      <a:r>
                        <a:rPr sz="3200">
                          <a:sym typeface="Helvetica Neue"/>
                        </a:rPr>
                        <a:t>~84–89%</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586432">
                <a:tc>
                  <a:txBody>
                    <a:bodyPr/>
                    <a:lstStyle/>
                    <a:p>
                      <a:pPr defTabSz="914400">
                        <a:defRPr sz="1800" b="0">
                          <a:solidFill>
                            <a:srgbClr val="000000"/>
                          </a:solidFill>
                        </a:defRPr>
                      </a:pPr>
                      <a:r>
                        <a:rPr sz="3200" b="1">
                          <a:solidFill>
                            <a:srgbClr val="FFFFFF"/>
                          </a:solidFill>
                          <a:sym typeface="Helvetica Neue"/>
                        </a:rPr>
                        <a:t>2-year survival: </a:t>
                      </a:r>
                    </a:p>
                  </a:txBody>
                  <a:tcPr marL="50800" marR="50800" marT="50800" marB="50800" anchor="ctr" horzOverflow="overflow"/>
                </a:tc>
                <a:tc>
                  <a:txBody>
                    <a:bodyPr/>
                    <a:lstStyle/>
                    <a:p>
                      <a:pPr defTabSz="914400">
                        <a:defRPr sz="1800"/>
                      </a:pPr>
                      <a:r>
                        <a:rPr sz="3200">
                          <a:sym typeface="Helvetica Neue"/>
                        </a:rPr>
                        <a:t>~70–76%</a:t>
                      </a:r>
                    </a:p>
                  </a:txBody>
                  <a:tcPr marL="50800" marR="50800" marT="50800" marB="50800" anchor="ctr" horzOverflow="overflow">
                    <a:solidFill>
                      <a:srgbClr val="E3E5E8"/>
                    </a:solidFill>
                  </a:tcPr>
                </a:tc>
                <a:extLst>
                  <a:ext uri="{0D108BD9-81ED-4DB2-BD59-A6C34878D82A}">
                    <a16:rowId xmlns:a16="http://schemas.microsoft.com/office/drawing/2014/main" val="10003"/>
                  </a:ext>
                </a:extLst>
              </a:tr>
              <a:tr h="586432">
                <a:tc>
                  <a:txBody>
                    <a:bodyPr/>
                    <a:lstStyle/>
                    <a:p>
                      <a:pPr defTabSz="914400">
                        <a:defRPr sz="1800" b="0">
                          <a:solidFill>
                            <a:srgbClr val="000000"/>
                          </a:solidFill>
                        </a:defRPr>
                      </a:pPr>
                      <a:r>
                        <a:rPr sz="3200" b="1">
                          <a:solidFill>
                            <a:srgbClr val="FFFFFF"/>
                          </a:solidFill>
                          <a:sym typeface="Helvetica Neue"/>
                        </a:rPr>
                        <a:t>5-year survival: </a:t>
                      </a:r>
                    </a:p>
                  </a:txBody>
                  <a:tcPr marL="50800" marR="50800" marT="50800" marB="50800" anchor="ctr" horzOverflow="overflow"/>
                </a:tc>
                <a:tc>
                  <a:txBody>
                    <a:bodyPr/>
                    <a:lstStyle/>
                    <a:p>
                      <a:pPr defTabSz="914400">
                        <a:defRPr sz="1800"/>
                      </a:pPr>
                      <a:r>
                        <a:rPr sz="3200">
                          <a:sym typeface="Helvetica Neue"/>
                        </a:rPr>
                        <a:t>~46–70%</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bl>
          </a:graphicData>
        </a:graphic>
      </p:graphicFrame>
      <p:pic>
        <p:nvPicPr>
          <p:cNvPr id="437" name="Screenshot 2026-05-11 at 22.56.45.png" descr="Screenshot 2026-05-11 at 22.56.45.png"/>
          <p:cNvPicPr>
            <a:picLocks noChangeAspect="1"/>
          </p:cNvPicPr>
          <p:nvPr/>
        </p:nvPicPr>
        <p:blipFill>
          <a:blip r:embed="rId4"/>
          <a:stretch>
            <a:fillRect/>
          </a:stretch>
        </p:blipFill>
        <p:spPr>
          <a:xfrm>
            <a:off x="512385" y="527022"/>
            <a:ext cx="15573651" cy="1724770"/>
          </a:xfrm>
          <a:prstGeom prst="rect">
            <a:avLst/>
          </a:prstGeom>
          <a:ln w="12700">
            <a:miter lim="400000"/>
          </a:ln>
        </p:spPr>
      </p:pic>
      <p:sp>
        <p:nvSpPr>
          <p:cNvPr id="438"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Screenshot 2026-05-11 at 20.10.51.png" descr="Screenshot 2026-05-11 at 20.10.51.png"/>
          <p:cNvPicPr>
            <a:picLocks noChangeAspect="1"/>
          </p:cNvPicPr>
          <p:nvPr/>
        </p:nvPicPr>
        <p:blipFill>
          <a:blip r:embed="rId3"/>
          <a:stretch>
            <a:fillRect/>
          </a:stretch>
        </p:blipFill>
        <p:spPr>
          <a:xfrm>
            <a:off x="2254410" y="4519061"/>
            <a:ext cx="20365866" cy="7499593"/>
          </a:xfrm>
          <a:prstGeom prst="rect">
            <a:avLst/>
          </a:prstGeom>
          <a:ln w="12700">
            <a:miter lim="400000"/>
          </a:ln>
        </p:spPr>
      </p:pic>
      <p:sp>
        <p:nvSpPr>
          <p:cNvPr id="443" name="Wells AU, Respir Res 2024"/>
          <p:cNvSpPr txBox="1"/>
          <p:nvPr/>
        </p:nvSpPr>
        <p:spPr>
          <a:xfrm>
            <a:off x="19285379" y="12672589"/>
            <a:ext cx="4506647" cy="535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spcBef>
                <a:spcPts val="1200"/>
              </a:spcBef>
              <a:defRPr sz="2900" b="0"/>
            </a:lvl1pPr>
          </a:lstStyle>
          <a:p>
            <a:r>
              <a:t>Wells AU, Respir Res 2024</a:t>
            </a:r>
          </a:p>
        </p:txBody>
      </p:sp>
      <p:pic>
        <p:nvPicPr>
          <p:cNvPr id="444" name="Screenshot 2026-05-11 at 22.55.52.png" descr="Screenshot 2026-05-11 at 22.55.52.png"/>
          <p:cNvPicPr>
            <a:picLocks noChangeAspect="1"/>
          </p:cNvPicPr>
          <p:nvPr/>
        </p:nvPicPr>
        <p:blipFill>
          <a:blip r:embed="rId4"/>
          <a:stretch>
            <a:fillRect/>
          </a:stretch>
        </p:blipFill>
        <p:spPr>
          <a:xfrm>
            <a:off x="295755" y="454266"/>
            <a:ext cx="16110613" cy="2772525"/>
          </a:xfrm>
          <a:prstGeom prst="rect">
            <a:avLst/>
          </a:prstGeom>
          <a:ln w="12700">
            <a:miter lim="400000"/>
          </a:ln>
        </p:spPr>
      </p:pic>
      <p:sp>
        <p:nvSpPr>
          <p:cNvPr id="445"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46" name="Strong agreement that unclassifiable ILDs (together with IPF) are among the ILDs most likely to progress."/>
          <p:cNvSpPr txBox="1"/>
          <p:nvPr/>
        </p:nvSpPr>
        <p:spPr>
          <a:xfrm>
            <a:off x="3717531" y="3586536"/>
            <a:ext cx="20059536" cy="572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100">
                <a:solidFill>
                  <a:schemeClr val="accent5">
                    <a:lumOff val="-29866"/>
                  </a:schemeClr>
                </a:solidFill>
              </a:defRPr>
            </a:lvl1pPr>
          </a:lstStyle>
          <a:p>
            <a:r>
              <a:t>Strong agreement that unclassifiable ILDs (together with IPF) are among the ILDs most likely to progress.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Ancient beginnings:  Hippocrates and the 4 Humors"/>
          <p:cNvSpPr txBox="1">
            <a:spLocks noGrp="1"/>
          </p:cNvSpPr>
          <p:nvPr>
            <p:ph type="title"/>
          </p:nvPr>
        </p:nvSpPr>
        <p:spPr>
          <a:xfrm>
            <a:off x="1461402" y="581079"/>
            <a:ext cx="21617773" cy="925567"/>
          </a:xfrm>
          <a:prstGeom prst="rect">
            <a:avLst/>
          </a:prstGeom>
        </p:spPr>
        <p:txBody>
          <a:bodyPr/>
          <a:lstStyle/>
          <a:p>
            <a:pPr defTabSz="701675">
              <a:defRPr sz="5300">
                <a:solidFill>
                  <a:schemeClr val="accent5">
                    <a:lumOff val="-29866"/>
                  </a:schemeClr>
                </a:solidFill>
              </a:defRPr>
            </a:pPr>
            <a:r>
              <a:rPr u="sng"/>
              <a:t>Ancient beginnings</a:t>
            </a:r>
            <a:r>
              <a:t>:  Hippocrates and the 4 Humors</a:t>
            </a:r>
          </a:p>
        </p:txBody>
      </p:sp>
      <p:pic>
        <p:nvPicPr>
          <p:cNvPr id="192" name="Screenshot 2025-08-23 at 10.45.31.png" descr="Screenshot 2025-08-23 at 10.45.31.png"/>
          <p:cNvPicPr>
            <a:picLocks noChangeAspect="1"/>
          </p:cNvPicPr>
          <p:nvPr/>
        </p:nvPicPr>
        <p:blipFill>
          <a:blip r:embed="rId3"/>
          <a:stretch>
            <a:fillRect/>
          </a:stretch>
        </p:blipFill>
        <p:spPr>
          <a:xfrm>
            <a:off x="20628726" y="7999272"/>
            <a:ext cx="3475683" cy="5198921"/>
          </a:xfrm>
          <a:prstGeom prst="rect">
            <a:avLst/>
          </a:prstGeom>
          <a:ln w="12700">
            <a:miter lim="400000"/>
          </a:ln>
        </p:spPr>
      </p:pic>
      <p:sp>
        <p:nvSpPr>
          <p:cNvPr id="193" name="Classification as rational order in order to guide treatment"/>
          <p:cNvSpPr txBox="1"/>
          <p:nvPr/>
        </p:nvSpPr>
        <p:spPr>
          <a:xfrm>
            <a:off x="406510" y="1643892"/>
            <a:ext cx="23727556" cy="1105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defRPr sz="3400" b="0"/>
            </a:pPr>
            <a:r>
              <a:t>The fundamentally biological (body-based) approach of Hippocrates and his school </a:t>
            </a:r>
          </a:p>
          <a:p>
            <a:pPr defTabSz="914400">
              <a:defRPr sz="3400" b="0"/>
            </a:pPr>
            <a:r>
              <a:t>Four “humors”: black bile, yellow bile, phlegm, and blood </a:t>
            </a:r>
          </a:p>
        </p:txBody>
      </p:sp>
      <p:pic>
        <p:nvPicPr>
          <p:cNvPr id="194" name="Screenshot 2025-08-23 at 10.39.36.png" descr="Screenshot 2025-08-23 at 10.39.36.png"/>
          <p:cNvPicPr>
            <a:picLocks noChangeAspect="1"/>
          </p:cNvPicPr>
          <p:nvPr/>
        </p:nvPicPr>
        <p:blipFill>
          <a:blip r:embed="rId4"/>
          <a:stretch>
            <a:fillRect/>
          </a:stretch>
        </p:blipFill>
        <p:spPr>
          <a:xfrm>
            <a:off x="13348782" y="3434072"/>
            <a:ext cx="7195553" cy="9322318"/>
          </a:xfrm>
          <a:prstGeom prst="rect">
            <a:avLst/>
          </a:prstGeom>
          <a:ln w="12700">
            <a:miter lim="400000"/>
          </a:ln>
        </p:spPr>
      </p:pic>
      <p:sp>
        <p:nvSpPr>
          <p:cNvPr id="195" name="Impulse to classify diseases is old!…"/>
          <p:cNvSpPr txBox="1">
            <a:spLocks noGrp="1"/>
          </p:cNvSpPr>
          <p:nvPr>
            <p:ph type="body" sz="half" idx="4294967295"/>
          </p:nvPr>
        </p:nvSpPr>
        <p:spPr>
          <a:xfrm>
            <a:off x="381366" y="4487746"/>
            <a:ext cx="12547347" cy="6443604"/>
          </a:xfrm>
          <a:prstGeom prst="rect">
            <a:avLst/>
          </a:prstGeom>
        </p:spPr>
        <p:txBody>
          <a:bodyPr/>
          <a:lstStyle/>
          <a:p>
            <a:pPr>
              <a:defRPr sz="3800"/>
            </a:pPr>
            <a:r>
              <a:t>Impulse to classify diseases is old! </a:t>
            </a:r>
          </a:p>
          <a:p>
            <a:pPr>
              <a:defRPr sz="3800"/>
            </a:pPr>
            <a:r>
              <a:t>Early classifications based on very different scientific knowledge </a:t>
            </a:r>
          </a:p>
          <a:p>
            <a:pPr>
              <a:defRPr sz="3800"/>
            </a:pPr>
            <a:r>
              <a:t>Goal was the same: </a:t>
            </a:r>
            <a:r>
              <a:rPr b="1" u="sng">
                <a:solidFill>
                  <a:schemeClr val="accent5">
                    <a:lumOff val="-29866"/>
                  </a:schemeClr>
                </a:solidFill>
              </a:rPr>
              <a:t>to bring order to disease and guide management</a:t>
            </a:r>
          </a:p>
        </p:txBody>
      </p:sp>
      <p:sp>
        <p:nvSpPr>
          <p:cNvPr id="196"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Do unclassifiable ILDs behave aggressively?"/>
          <p:cNvSpPr txBox="1">
            <a:spLocks noGrp="1"/>
          </p:cNvSpPr>
          <p:nvPr>
            <p:ph type="title"/>
          </p:nvPr>
        </p:nvSpPr>
        <p:spPr>
          <a:xfrm>
            <a:off x="1689100" y="1238688"/>
            <a:ext cx="21005800" cy="1127716"/>
          </a:xfrm>
          <a:prstGeom prst="rect">
            <a:avLst/>
          </a:prstGeom>
        </p:spPr>
        <p:txBody>
          <a:bodyPr/>
          <a:lstStyle>
            <a:lvl1pPr defTabSz="536575">
              <a:defRPr sz="6629"/>
            </a:lvl1pPr>
          </a:lstStyle>
          <a:p>
            <a:r>
              <a:t>Do unclassifiable ILDs behave aggressively? </a:t>
            </a:r>
          </a:p>
        </p:txBody>
      </p:sp>
      <p:sp>
        <p:nvSpPr>
          <p:cNvPr id="451" name="uILDs often include heterogeneous fibrotic phenotypes…"/>
          <p:cNvSpPr txBox="1">
            <a:spLocks noGrp="1"/>
          </p:cNvSpPr>
          <p:nvPr>
            <p:ph type="body" idx="1"/>
          </p:nvPr>
        </p:nvSpPr>
        <p:spPr>
          <a:xfrm>
            <a:off x="989614" y="3740965"/>
            <a:ext cx="22780651" cy="8012070"/>
          </a:xfrm>
          <a:prstGeom prst="rect">
            <a:avLst/>
          </a:prstGeom>
        </p:spPr>
        <p:txBody>
          <a:bodyPr/>
          <a:lstStyle/>
          <a:p>
            <a:pPr marL="482600" indent="-482600" defTabSz="627379">
              <a:spcBef>
                <a:spcPts val="4400"/>
              </a:spcBef>
              <a:defRPr sz="3648"/>
            </a:pPr>
            <a:r>
              <a:t>uILDs often include heterogeneous fibrotic phenotypes </a:t>
            </a:r>
          </a:p>
          <a:p>
            <a:pPr marL="482600" indent="-482600" defTabSz="627379">
              <a:spcBef>
                <a:spcPts val="4400"/>
              </a:spcBef>
              <a:defRPr sz="3648"/>
            </a:pPr>
            <a:r>
              <a:t>Many patients already show “high-risk” features at presentation </a:t>
            </a:r>
          </a:p>
          <a:p>
            <a:pPr marL="482600" indent="-482600" defTabSz="627379">
              <a:spcBef>
                <a:spcPts val="4400"/>
              </a:spcBef>
              <a:defRPr sz="3648"/>
            </a:pPr>
            <a:r>
              <a:t>Frequent presence of extensive fibrosis or UIP-like morphology </a:t>
            </a:r>
          </a:p>
          <a:p>
            <a:pPr marL="482600" indent="-482600" defTabSz="627379">
              <a:spcBef>
                <a:spcPts val="4400"/>
              </a:spcBef>
              <a:defRPr sz="3648"/>
            </a:pPr>
            <a:r>
              <a:t>Functional impairment is often already significant </a:t>
            </a:r>
          </a:p>
          <a:p>
            <a:pPr marL="482600" indent="-482600" defTabSz="627379">
              <a:spcBef>
                <a:spcPts val="4400"/>
              </a:spcBef>
              <a:defRPr sz="3648"/>
            </a:pPr>
            <a:r>
              <a:t>Diagnostic uncertainty does not necessarily mean biologically mild disease </a:t>
            </a:r>
          </a:p>
          <a:p>
            <a:pPr marL="482600" indent="-482600" defTabSz="627379">
              <a:spcBef>
                <a:spcPts val="4400"/>
              </a:spcBef>
              <a:defRPr sz="3648"/>
            </a:pPr>
            <a:r>
              <a:t>Some uILDs may actually represent “occult” progressive fibrotic ILDs </a:t>
            </a:r>
          </a:p>
          <a:p>
            <a:pPr marL="482600" indent="-482600" defTabSz="627379">
              <a:spcBef>
                <a:spcPts val="4400"/>
              </a:spcBef>
              <a:defRPr sz="3648"/>
            </a:pPr>
            <a:r>
              <a:t>Therefore, progression risk may be driven more by underlying fibrotic burden than by diagnostic label itself</a:t>
            </a:r>
          </a:p>
        </p:txBody>
      </p:sp>
      <p:sp>
        <p:nvSpPr>
          <p:cNvPr id="452" name="Wells AU, Respir Res 2024"/>
          <p:cNvSpPr txBox="1"/>
          <p:nvPr/>
        </p:nvSpPr>
        <p:spPr>
          <a:xfrm>
            <a:off x="19528679" y="12587524"/>
            <a:ext cx="4355186"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spcBef>
                <a:spcPts val="1200"/>
              </a:spcBef>
              <a:defRPr sz="2800" b="0"/>
            </a:lvl1pPr>
          </a:lstStyle>
          <a:p>
            <a:r>
              <a:t>Wells AU, Respir Res 2024</a:t>
            </a:r>
          </a:p>
        </p:txBody>
      </p:sp>
      <p:sp>
        <p:nvSpPr>
          <p:cNvPr id="453"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Screenshot 2026-05-11 at 20.28.26.png" descr="Screenshot 2026-05-11 at 20.28.26.png"/>
          <p:cNvPicPr>
            <a:picLocks noChangeAspect="1"/>
          </p:cNvPicPr>
          <p:nvPr/>
        </p:nvPicPr>
        <p:blipFill>
          <a:blip r:embed="rId3"/>
          <a:stretch>
            <a:fillRect/>
          </a:stretch>
        </p:blipFill>
        <p:spPr>
          <a:xfrm>
            <a:off x="2996465" y="153154"/>
            <a:ext cx="18391070" cy="13409692"/>
          </a:xfrm>
          <a:prstGeom prst="rect">
            <a:avLst/>
          </a:prstGeom>
          <a:ln w="12700">
            <a:miter lim="400000"/>
          </a:ln>
        </p:spPr>
      </p:pic>
      <p:pic>
        <p:nvPicPr>
          <p:cNvPr id="458" name="Rectangle Rectangle" descr="Rectangle Rectangle"/>
          <p:cNvPicPr>
            <a:picLocks/>
          </p:cNvPicPr>
          <p:nvPr/>
        </p:nvPicPr>
        <p:blipFill>
          <a:blip r:embed="rId4"/>
          <a:stretch>
            <a:fillRect/>
          </a:stretch>
        </p:blipFill>
        <p:spPr>
          <a:xfrm>
            <a:off x="9019276" y="12280229"/>
            <a:ext cx="12108848" cy="1381818"/>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Zhang D, Eur Respir J 2023"/>
          <p:cNvSpPr txBox="1"/>
          <p:nvPr/>
        </p:nvSpPr>
        <p:spPr>
          <a:xfrm>
            <a:off x="19681248" y="12550330"/>
            <a:ext cx="4273830" cy="498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17999"/>
              </a:lnSpc>
              <a:defRPr sz="2600" b="0"/>
            </a:lvl1pPr>
          </a:lstStyle>
          <a:p>
            <a:r>
              <a:t>Zhang D, Eur Respir J 2023 </a:t>
            </a:r>
          </a:p>
        </p:txBody>
      </p:sp>
      <p:pic>
        <p:nvPicPr>
          <p:cNvPr id="464" name="Screenshot 2026-05-11 at 20.40.35.png" descr="Screenshot 2026-05-11 at 20.40.35.png"/>
          <p:cNvPicPr>
            <a:picLocks noChangeAspect="1"/>
          </p:cNvPicPr>
          <p:nvPr/>
        </p:nvPicPr>
        <p:blipFill>
          <a:blip r:embed="rId3"/>
          <a:stretch>
            <a:fillRect/>
          </a:stretch>
        </p:blipFill>
        <p:spPr>
          <a:xfrm>
            <a:off x="2519926" y="2952855"/>
            <a:ext cx="19344148" cy="6800402"/>
          </a:xfrm>
          <a:prstGeom prst="rect">
            <a:avLst/>
          </a:prstGeom>
          <a:ln w="12700">
            <a:miter lim="400000"/>
          </a:ln>
        </p:spPr>
      </p:pic>
      <p:sp>
        <p:nvSpPr>
          <p:cNvPr id="465" name="uILD patients with short telomeres showed poorer response to immunosuppression.…"/>
          <p:cNvSpPr txBox="1"/>
          <p:nvPr/>
        </p:nvSpPr>
        <p:spPr>
          <a:xfrm>
            <a:off x="1116435" y="10368759"/>
            <a:ext cx="19125451" cy="191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317500" algn="l" defTabSz="457200">
              <a:buClr>
                <a:srgbClr val="000000"/>
              </a:buClr>
              <a:buSzPct val="100000"/>
              <a:buFont typeface="Times Roman"/>
              <a:buChar char="•"/>
              <a:defRPr b="0">
                <a:solidFill>
                  <a:schemeClr val="accent5">
                    <a:lumOff val="-29866"/>
                  </a:schemeClr>
                </a:solidFill>
              </a:defRPr>
            </a:pPr>
            <a:r>
              <a:t>uILD patients with short telomeres showed poorer response to immunosuppression.</a:t>
            </a:r>
          </a:p>
          <a:p>
            <a:pPr marL="457200" indent="-317500" algn="l" defTabSz="457200">
              <a:buClr>
                <a:srgbClr val="000000"/>
              </a:buClr>
              <a:buSzPct val="100000"/>
              <a:buFont typeface="Times Roman"/>
              <a:buChar char="•"/>
              <a:defRPr b="0">
                <a:solidFill>
                  <a:schemeClr val="accent5">
                    <a:lumOff val="-29866"/>
                  </a:schemeClr>
                </a:solidFill>
              </a:defRPr>
            </a:pPr>
            <a:r>
              <a:t>Markedly reduced transplant-free survival with MMF/AZA exposure </a:t>
            </a:r>
          </a:p>
          <a:p>
            <a:pPr marL="457200" indent="-317500" algn="l" defTabSz="457200">
              <a:buClr>
                <a:srgbClr val="000000"/>
              </a:buClr>
              <a:buSzPct val="100000"/>
              <a:buFont typeface="Times Roman"/>
              <a:buChar char="•"/>
              <a:defRPr b="0">
                <a:solidFill>
                  <a:schemeClr val="accent5">
                    <a:lumOff val="-29866"/>
                  </a:schemeClr>
                </a:solidFill>
              </a:defRPr>
            </a:pPr>
            <a:r>
              <a:t>Suggested hidden biological endotypes beneath the “unclassifiable” label </a:t>
            </a:r>
          </a:p>
          <a:p>
            <a:pPr marL="457200" indent="-317500" algn="l" defTabSz="457200">
              <a:buClr>
                <a:srgbClr val="000000"/>
              </a:buClr>
              <a:buSzPct val="100000"/>
              <a:buFont typeface="Times Roman"/>
              <a:buChar char="•"/>
              <a:defRPr b="0">
                <a:solidFill>
                  <a:schemeClr val="accent5">
                    <a:lumOff val="-29866"/>
                  </a:schemeClr>
                </a:solidFill>
              </a:defRPr>
            </a:pPr>
            <a:r>
              <a:t>Biology may influence treatment response more than morphology alone </a:t>
            </a:r>
          </a:p>
        </p:txBody>
      </p:sp>
      <p:pic>
        <p:nvPicPr>
          <p:cNvPr id="466" name="Screenshot 2026-05-11 at 22.55.13.png" descr="Screenshot 2026-05-11 at 22.55.13.png"/>
          <p:cNvPicPr>
            <a:picLocks noChangeAspect="1"/>
          </p:cNvPicPr>
          <p:nvPr/>
        </p:nvPicPr>
        <p:blipFill>
          <a:blip r:embed="rId4"/>
          <a:stretch>
            <a:fillRect/>
          </a:stretch>
        </p:blipFill>
        <p:spPr>
          <a:xfrm>
            <a:off x="334446" y="248899"/>
            <a:ext cx="19344148" cy="2272674"/>
          </a:xfrm>
          <a:prstGeom prst="rect">
            <a:avLst/>
          </a:prstGeom>
          <a:ln w="12700">
            <a:miter lim="400000"/>
          </a:ln>
        </p:spPr>
      </p:pic>
      <p:sp>
        <p:nvSpPr>
          <p:cNvPr id="467"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Screenshot 2026-05-11 at 21.01.05.png" descr="Screenshot 2026-05-11 at 21.01.05.png"/>
          <p:cNvPicPr>
            <a:picLocks noChangeAspect="1"/>
          </p:cNvPicPr>
          <p:nvPr/>
        </p:nvPicPr>
        <p:blipFill>
          <a:blip r:embed="rId3"/>
          <a:stretch>
            <a:fillRect/>
          </a:stretch>
        </p:blipFill>
        <p:spPr>
          <a:xfrm>
            <a:off x="704516" y="2858809"/>
            <a:ext cx="9327915" cy="5258691"/>
          </a:xfrm>
          <a:prstGeom prst="rect">
            <a:avLst/>
          </a:prstGeom>
          <a:ln w="12700">
            <a:miter lim="400000"/>
          </a:ln>
        </p:spPr>
      </p:pic>
      <p:pic>
        <p:nvPicPr>
          <p:cNvPr id="472" name="Screenshot 2026-05-11 at 21.01.42.png" descr="Screenshot 2026-05-11 at 21.01.42.png"/>
          <p:cNvPicPr>
            <a:picLocks noChangeAspect="1"/>
          </p:cNvPicPr>
          <p:nvPr/>
        </p:nvPicPr>
        <p:blipFill>
          <a:blip r:embed="rId4"/>
          <a:stretch>
            <a:fillRect/>
          </a:stretch>
        </p:blipFill>
        <p:spPr>
          <a:xfrm>
            <a:off x="-9031" y="8081224"/>
            <a:ext cx="12473682" cy="4268404"/>
          </a:xfrm>
          <a:prstGeom prst="rect">
            <a:avLst/>
          </a:prstGeom>
          <a:ln w="12700">
            <a:miter lim="400000"/>
          </a:ln>
        </p:spPr>
      </p:pic>
      <p:pic>
        <p:nvPicPr>
          <p:cNvPr id="473" name="Screenshot 2026-05-11 at 21.02.18.png" descr="Screenshot 2026-05-11 at 21.02.18.png"/>
          <p:cNvPicPr>
            <a:picLocks noChangeAspect="1"/>
          </p:cNvPicPr>
          <p:nvPr/>
        </p:nvPicPr>
        <p:blipFill>
          <a:blip r:embed="rId5"/>
          <a:stretch>
            <a:fillRect/>
          </a:stretch>
        </p:blipFill>
        <p:spPr>
          <a:xfrm>
            <a:off x="12387073" y="7190000"/>
            <a:ext cx="11922530" cy="5160499"/>
          </a:xfrm>
          <a:prstGeom prst="rect">
            <a:avLst/>
          </a:prstGeom>
          <a:ln w="12700">
            <a:miter lim="400000"/>
          </a:ln>
        </p:spPr>
      </p:pic>
      <p:sp>
        <p:nvSpPr>
          <p:cNvPr id="474" name="Wells AU, Lancet Respir Med 2020"/>
          <p:cNvSpPr txBox="1"/>
          <p:nvPr/>
        </p:nvSpPr>
        <p:spPr>
          <a:xfrm>
            <a:off x="19029367" y="12831450"/>
            <a:ext cx="4929836"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400" b="0"/>
            </a:lvl1pPr>
          </a:lstStyle>
          <a:p>
            <a:r>
              <a:t>Wells AU, Lancet Respir Med 2020 </a:t>
            </a:r>
          </a:p>
        </p:txBody>
      </p:sp>
      <p:sp>
        <p:nvSpPr>
          <p:cNvPr id="475" name="Even when the diagnosis is uncertain, progression is actionable"/>
          <p:cNvSpPr txBox="1">
            <a:spLocks noGrp="1"/>
          </p:cNvSpPr>
          <p:nvPr>
            <p:ph type="title" idx="4294967295"/>
          </p:nvPr>
        </p:nvSpPr>
        <p:spPr>
          <a:xfrm>
            <a:off x="928789" y="12368504"/>
            <a:ext cx="12091162" cy="821810"/>
          </a:xfrm>
          <a:prstGeom prst="rect">
            <a:avLst/>
          </a:prstGeom>
        </p:spPr>
        <p:txBody>
          <a:bodyPr/>
          <a:lstStyle>
            <a:lvl1pPr algn="l">
              <a:defRPr sz="3000">
                <a:solidFill>
                  <a:schemeClr val="accent5">
                    <a:lumOff val="-29866"/>
                  </a:schemeClr>
                </a:solidFill>
              </a:defRPr>
            </a:lvl1pPr>
          </a:lstStyle>
          <a:p>
            <a:r>
              <a:t>Even when the diagnosis is uncertain, progression is actionable</a:t>
            </a:r>
          </a:p>
        </p:txBody>
      </p:sp>
      <p:pic>
        <p:nvPicPr>
          <p:cNvPr id="476" name="Screenshot 2026-05-11 at 22.53.42.png" descr="Screenshot 2026-05-11 at 22.53.42.png"/>
          <p:cNvPicPr>
            <a:picLocks noChangeAspect="1"/>
          </p:cNvPicPr>
          <p:nvPr/>
        </p:nvPicPr>
        <p:blipFill>
          <a:blip r:embed="rId6"/>
          <a:stretch>
            <a:fillRect/>
          </a:stretch>
        </p:blipFill>
        <p:spPr>
          <a:xfrm>
            <a:off x="-119251" y="72237"/>
            <a:ext cx="16308313" cy="2871773"/>
          </a:xfrm>
          <a:prstGeom prst="rect">
            <a:avLst/>
          </a:prstGeom>
          <a:ln w="12700">
            <a:miter lim="400000"/>
          </a:ln>
        </p:spPr>
      </p:pic>
      <p:pic>
        <p:nvPicPr>
          <p:cNvPr id="477" name="Screenshot 2026-05-11 at 21.01.23.png" descr="Screenshot 2026-05-11 at 21.01.23.png"/>
          <p:cNvPicPr>
            <a:picLocks noChangeAspect="1"/>
          </p:cNvPicPr>
          <p:nvPr/>
        </p:nvPicPr>
        <p:blipFill>
          <a:blip r:embed="rId7"/>
          <a:stretch>
            <a:fillRect/>
          </a:stretch>
        </p:blipFill>
        <p:spPr>
          <a:xfrm>
            <a:off x="10104987" y="2182911"/>
            <a:ext cx="13501680" cy="5333165"/>
          </a:xfrm>
          <a:prstGeom prst="rect">
            <a:avLst/>
          </a:prstGeom>
          <a:ln w="12700">
            <a:miter lim="400000"/>
          </a:ln>
        </p:spPr>
      </p:pic>
      <p:sp>
        <p:nvSpPr>
          <p:cNvPr id="478"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2" name="Table"/>
          <p:cNvGraphicFramePr/>
          <p:nvPr/>
        </p:nvGraphicFramePr>
        <p:xfrm>
          <a:off x="2161495" y="3329521"/>
          <a:ext cx="20073710" cy="5828188"/>
        </p:xfrm>
        <a:graphic>
          <a:graphicData uri="http://schemas.openxmlformats.org/drawingml/2006/table">
            <a:tbl>
              <a:tblPr>
                <a:tableStyleId>{4C3C2611-4C71-4FC5-86AE-919BDF0F9419}</a:tableStyleId>
              </a:tblPr>
              <a:tblGrid>
                <a:gridCol w="4847186">
                  <a:extLst>
                    <a:ext uri="{9D8B030D-6E8A-4147-A177-3AD203B41FA5}">
                      <a16:colId xmlns:a16="http://schemas.microsoft.com/office/drawing/2014/main" val="20000"/>
                    </a:ext>
                  </a:extLst>
                </a:gridCol>
                <a:gridCol w="3970998">
                  <a:extLst>
                    <a:ext uri="{9D8B030D-6E8A-4147-A177-3AD203B41FA5}">
                      <a16:colId xmlns:a16="http://schemas.microsoft.com/office/drawing/2014/main" val="20001"/>
                    </a:ext>
                  </a:extLst>
                </a:gridCol>
                <a:gridCol w="4001141">
                  <a:extLst>
                    <a:ext uri="{9D8B030D-6E8A-4147-A177-3AD203B41FA5}">
                      <a16:colId xmlns:a16="http://schemas.microsoft.com/office/drawing/2014/main" val="20002"/>
                    </a:ext>
                  </a:extLst>
                </a:gridCol>
                <a:gridCol w="3820937">
                  <a:extLst>
                    <a:ext uri="{9D8B030D-6E8A-4147-A177-3AD203B41FA5}">
                      <a16:colId xmlns:a16="http://schemas.microsoft.com/office/drawing/2014/main" val="20003"/>
                    </a:ext>
                  </a:extLst>
                </a:gridCol>
                <a:gridCol w="3420745">
                  <a:extLst>
                    <a:ext uri="{9D8B030D-6E8A-4147-A177-3AD203B41FA5}">
                      <a16:colId xmlns:a16="http://schemas.microsoft.com/office/drawing/2014/main" val="20004"/>
                    </a:ext>
                  </a:extLst>
                </a:gridCol>
              </a:tblGrid>
              <a:tr h="1026017">
                <a:tc>
                  <a:txBody>
                    <a:bodyPr/>
                    <a:lstStyle/>
                    <a:p>
                      <a:pPr algn="l" defTabSz="457200">
                        <a:defRPr sz="1800"/>
                      </a:pPr>
                      <a:r>
                        <a:rPr sz="2500" b="1">
                          <a:sym typeface="Helvetica Neue"/>
                        </a:rPr>
                        <a:t>ILDs diagnoses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l" defTabSz="457200">
                        <a:defRPr sz="1800"/>
                      </a:pPr>
                      <a:r>
                        <a:rPr sz="2500" b="1">
                          <a:sym typeface="Helvetica Neue"/>
                        </a:rPr>
                        <a:t>UIP-like HRCT Nintedanib (n=206)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l" defTabSz="457200">
                        <a:defRPr sz="1800"/>
                      </a:pPr>
                      <a:r>
                        <a:rPr sz="2500" b="1">
                          <a:sym typeface="Helvetica Neue"/>
                        </a:rPr>
                        <a:t>UIP-like HRCT Placebo (n=206)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l" defTabSz="457200">
                        <a:defRPr sz="1800"/>
                      </a:pPr>
                      <a:r>
                        <a:rPr sz="2500" b="1">
                          <a:sym typeface="Helvetica Neue"/>
                        </a:rPr>
                        <a:t>non-UIP HRCT Nintedanib (n=126)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l" defTabSz="457200">
                        <a:defRPr sz="1800"/>
                      </a:pPr>
                      <a:r>
                        <a:rPr sz="2500" b="1">
                          <a:sym typeface="Helvetica Neue"/>
                        </a:rPr>
                        <a:t>non-UIP HRCT Placebo (n=125)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0"/>
                  </a:ext>
                </a:extLst>
              </a:tr>
              <a:tr h="532163">
                <a:tc>
                  <a:txBody>
                    <a:bodyPr/>
                    <a:lstStyle/>
                    <a:p>
                      <a:pPr algn="just" defTabSz="457200">
                        <a:defRPr sz="1800"/>
                      </a:pPr>
                      <a:r>
                        <a:rPr sz="2500">
                          <a:sym typeface="Helvetica Neue"/>
                        </a:rPr>
                        <a:t>HP</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44 (21.4)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46 (22.3)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40 (31.7)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43 (34.4)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1"/>
                  </a:ext>
                </a:extLst>
              </a:tr>
              <a:tr h="532163">
                <a:tc>
                  <a:txBody>
                    <a:bodyPr/>
                    <a:lstStyle/>
                    <a:p>
                      <a:pPr algn="just" defTabSz="457200">
                        <a:defRPr sz="1800"/>
                      </a:pPr>
                      <a:r>
                        <a:rPr sz="2500">
                          <a:sym typeface="Helvetica Neue"/>
                        </a:rPr>
                        <a:t>Autoimmune ILDs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62 (30.1)</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65 (31.6)</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20 (15.9)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23 (18.4)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2"/>
                  </a:ext>
                </a:extLst>
              </a:tr>
              <a:tr h="532163">
                <a:tc>
                  <a:txBody>
                    <a:bodyPr/>
                    <a:lstStyle/>
                    <a:p>
                      <a:pPr algn="just" defTabSz="457200">
                        <a:defRPr sz="1800"/>
                      </a:pPr>
                      <a:r>
                        <a:rPr sz="2500">
                          <a:sym typeface="Helvetica Neue"/>
                        </a:rPr>
                        <a:t>     RA-ILD</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36 (17.5)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41 (19.9)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6 (4.8)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6 (4.8)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3"/>
                  </a:ext>
                </a:extLst>
              </a:tr>
              <a:tr h="532163">
                <a:tc>
                  <a:txBody>
                    <a:bodyPr/>
                    <a:lstStyle/>
                    <a:p>
                      <a:pPr algn="just" defTabSz="457200">
                        <a:defRPr sz="1800"/>
                      </a:pPr>
                      <a:r>
                        <a:rPr sz="2500">
                          <a:sym typeface="Helvetica Neue"/>
                        </a:rPr>
                        <a:t>     Ssc-ILD</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17 (8.3)</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7 (3.4)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6 (4.8)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9 (7.2)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4"/>
                  </a:ext>
                </a:extLst>
              </a:tr>
              <a:tr h="532163">
                <a:tc>
                  <a:txBody>
                    <a:bodyPr/>
                    <a:lstStyle/>
                    <a:p>
                      <a:pPr algn="just" defTabSz="457200">
                        <a:defRPr sz="1800"/>
                      </a:pPr>
                      <a:r>
                        <a:rPr sz="2500">
                          <a:sym typeface="Helvetica Neue"/>
                        </a:rPr>
                        <a:t>     Mixed CTD-ILD</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4 (1.9)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8 (3.9)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3 (2.4)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4 (3.2)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5"/>
                  </a:ext>
                </a:extLst>
              </a:tr>
              <a:tr h="532163">
                <a:tc>
                  <a:txBody>
                    <a:bodyPr/>
                    <a:lstStyle/>
                    <a:p>
                      <a:pPr algn="just" defTabSz="457200">
                        <a:defRPr sz="1800"/>
                      </a:pPr>
                      <a:r>
                        <a:rPr sz="2500">
                          <a:sym typeface="Helvetica Neue"/>
                        </a:rPr>
                        <a:t>     Other autoimmune ILDs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5 (2.4)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9 (4.4)</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5 (4.0)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     4 (3.2)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6"/>
                  </a:ext>
                </a:extLst>
              </a:tr>
              <a:tr h="532163">
                <a:tc>
                  <a:txBody>
                    <a:bodyPr/>
                    <a:lstStyle/>
                    <a:p>
                      <a:pPr algn="just" defTabSz="457200">
                        <a:defRPr sz="1800"/>
                      </a:pPr>
                      <a:r>
                        <a:rPr sz="2500">
                          <a:sym typeface="Helvetica Neue"/>
                        </a:rPr>
                        <a:t>Idiopathic NSIP</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34 (16.5)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37 (18.0)</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30 (23.8)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24 (19.2)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7"/>
                  </a:ext>
                </a:extLst>
              </a:tr>
              <a:tr h="532163">
                <a:tc>
                  <a:txBody>
                    <a:bodyPr/>
                    <a:lstStyle/>
                    <a:p>
                      <a:pPr algn="just" defTabSz="457200">
                        <a:defRPr sz="1800"/>
                      </a:pPr>
                      <a:r>
                        <a:rPr sz="2500">
                          <a:sym typeface="Helvetica Neue"/>
                        </a:rPr>
                        <a:t>Unclassifiable IIPs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43 (20.9)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34 (16.5)</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21 (16.7)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16 (12.8)</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8"/>
                  </a:ext>
                </a:extLst>
              </a:tr>
              <a:tr h="532163">
                <a:tc>
                  <a:txBody>
                    <a:bodyPr/>
                    <a:lstStyle/>
                    <a:p>
                      <a:pPr algn="just" defTabSz="457200">
                        <a:defRPr sz="1800"/>
                      </a:pPr>
                      <a:r>
                        <a:rPr sz="2500">
                          <a:sym typeface="Helvetica Neue"/>
                        </a:rPr>
                        <a:t>Other ILDs</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23 (11.2)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24 (11.7)</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15 (11.9)</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tc>
                  <a:txBody>
                    <a:bodyPr/>
                    <a:lstStyle/>
                    <a:p>
                      <a:pPr algn="just" defTabSz="457200">
                        <a:defRPr sz="1800"/>
                      </a:pPr>
                      <a:r>
                        <a:rPr sz="2500">
                          <a:sym typeface="Helvetica Neue"/>
                        </a:rPr>
                        <a:t>19 (15.2)</a:t>
                      </a:r>
                    </a:p>
                  </a:txBody>
                  <a:tcPr marL="25400" marR="25400" marT="0" marB="25400" anchor="b"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noFill/>
                  </a:tcPr>
                </a:tc>
                <a:extLst>
                  <a:ext uri="{0D108BD9-81ED-4DB2-BD59-A6C34878D82A}">
                    <a16:rowId xmlns:a16="http://schemas.microsoft.com/office/drawing/2014/main" val="10009"/>
                  </a:ext>
                </a:extLst>
              </a:tr>
            </a:tbl>
          </a:graphicData>
        </a:graphic>
      </p:graphicFrame>
      <p:sp>
        <p:nvSpPr>
          <p:cNvPr id="483" name="114 patients with unclassifiable idiopathic interstitial pneumonia (uIIP) included…"/>
          <p:cNvSpPr txBox="1"/>
          <p:nvPr/>
        </p:nvSpPr>
        <p:spPr>
          <a:xfrm>
            <a:off x="1122097" y="10034222"/>
            <a:ext cx="21108544" cy="1919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96874" indent="-396874" algn="l" defTabSz="457200">
              <a:buSzPct val="125000"/>
              <a:buChar char="-"/>
              <a:defRPr b="0">
                <a:solidFill>
                  <a:schemeClr val="accent5">
                    <a:lumOff val="-29866"/>
                  </a:schemeClr>
                </a:solidFill>
              </a:defRPr>
            </a:pPr>
            <a:r>
              <a:t>114 patients with unclassifiable idiopathic interstitial pneumonia (uIIP) included </a:t>
            </a:r>
          </a:p>
          <a:p>
            <a:pPr marL="396874" indent="-396874" algn="l" defTabSz="457200">
              <a:buSzPct val="125000"/>
              <a:buChar char="-"/>
              <a:defRPr b="0">
                <a:solidFill>
                  <a:schemeClr val="accent5">
                    <a:lumOff val="-29866"/>
                  </a:schemeClr>
                </a:solidFill>
              </a:defRPr>
            </a:pPr>
            <a:r>
              <a:t>68% showed a UIP-like fibrotic pattern on HRCT </a:t>
            </a:r>
          </a:p>
          <a:p>
            <a:pPr marL="396874" indent="-396874" algn="l" defTabSz="457200">
              <a:buSzPct val="125000"/>
              <a:buChar char="-"/>
              <a:defRPr b="0">
                <a:solidFill>
                  <a:schemeClr val="accent5">
                    <a:lumOff val="-29866"/>
                  </a:schemeClr>
                </a:solidFill>
              </a:defRPr>
            </a:pPr>
            <a:r>
              <a:t>UIP-like morphology is common even in diagnostically unclassifiable disease </a:t>
            </a:r>
          </a:p>
          <a:p>
            <a:pPr marL="396874" indent="-396874" algn="l" defTabSz="457200">
              <a:buSzPct val="125000"/>
              <a:buChar char="-"/>
              <a:defRPr b="0">
                <a:solidFill>
                  <a:schemeClr val="accent5">
                    <a:lumOff val="-29866"/>
                  </a:schemeClr>
                </a:solidFill>
              </a:defRPr>
            </a:pPr>
            <a:r>
              <a:t>Radiologic overlap with the IPF spectrum is frequent in unclassifiable IIP</a:t>
            </a:r>
          </a:p>
        </p:txBody>
      </p:sp>
      <p:sp>
        <p:nvSpPr>
          <p:cNvPr id="484" name="Flaherty KR, et al. N Engl J Med 2019"/>
          <p:cNvSpPr txBox="1"/>
          <p:nvPr/>
        </p:nvSpPr>
        <p:spPr>
          <a:xfrm>
            <a:off x="18534166" y="12843167"/>
            <a:ext cx="5735626" cy="4987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600" b="0"/>
            </a:lvl1pPr>
          </a:lstStyle>
          <a:p>
            <a:r>
              <a:t>Flaherty KR, et al. N Engl J Med 2019 </a:t>
            </a:r>
          </a:p>
        </p:txBody>
      </p:sp>
      <p:pic>
        <p:nvPicPr>
          <p:cNvPr id="485" name="Screenshot 2026-05-11 at 22.52.48.png" descr="Screenshot 2026-05-11 at 22.52.48.png"/>
          <p:cNvPicPr>
            <a:picLocks noChangeAspect="1"/>
          </p:cNvPicPr>
          <p:nvPr/>
        </p:nvPicPr>
        <p:blipFill>
          <a:blip r:embed="rId3"/>
          <a:stretch>
            <a:fillRect/>
          </a:stretch>
        </p:blipFill>
        <p:spPr>
          <a:xfrm>
            <a:off x="4732484" y="263983"/>
            <a:ext cx="14919032" cy="2427175"/>
          </a:xfrm>
          <a:prstGeom prst="rect">
            <a:avLst/>
          </a:prstGeom>
          <a:ln w="12700">
            <a:miter lim="400000"/>
          </a:ln>
        </p:spPr>
      </p:pic>
      <p:sp>
        <p:nvSpPr>
          <p:cNvPr id="486"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Maher TM, et al. Lancet Respir Med 2020"/>
          <p:cNvSpPr txBox="1"/>
          <p:nvPr/>
        </p:nvSpPr>
        <p:spPr>
          <a:xfrm>
            <a:off x="17993135" y="12581978"/>
            <a:ext cx="6084254" cy="473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ct val="117999"/>
              </a:lnSpc>
              <a:defRPr sz="2500" b="0"/>
            </a:lvl1pPr>
          </a:lstStyle>
          <a:p>
            <a:r>
              <a:t>Maher TM, et al. Lancet Respir Med 2020 </a:t>
            </a:r>
          </a:p>
        </p:txBody>
      </p:sp>
      <p:pic>
        <p:nvPicPr>
          <p:cNvPr id="491" name="Screenshot 2026-05-11 at 21.59.38.png" descr="Screenshot 2026-05-11 at 21.59.38.png"/>
          <p:cNvPicPr>
            <a:picLocks noChangeAspect="1"/>
          </p:cNvPicPr>
          <p:nvPr/>
        </p:nvPicPr>
        <p:blipFill>
          <a:blip r:embed="rId3"/>
          <a:stretch>
            <a:fillRect/>
          </a:stretch>
        </p:blipFill>
        <p:spPr>
          <a:xfrm>
            <a:off x="3141922" y="2724094"/>
            <a:ext cx="14482624" cy="9454604"/>
          </a:xfrm>
          <a:prstGeom prst="rect">
            <a:avLst/>
          </a:prstGeom>
          <a:ln w="12700">
            <a:miter lim="400000"/>
          </a:ln>
        </p:spPr>
      </p:pic>
      <p:pic>
        <p:nvPicPr>
          <p:cNvPr id="492" name="Screenshot 2026-05-11 at 22.51.52.png" descr="Screenshot 2026-05-11 at 22.51.52.png"/>
          <p:cNvPicPr>
            <a:picLocks noChangeAspect="1"/>
          </p:cNvPicPr>
          <p:nvPr/>
        </p:nvPicPr>
        <p:blipFill>
          <a:blip r:embed="rId4"/>
          <a:stretch>
            <a:fillRect/>
          </a:stretch>
        </p:blipFill>
        <p:spPr>
          <a:xfrm>
            <a:off x="280730" y="219586"/>
            <a:ext cx="15889929" cy="2408217"/>
          </a:xfrm>
          <a:prstGeom prst="rect">
            <a:avLst/>
          </a:prstGeom>
          <a:ln w="12700">
            <a:miter lim="400000"/>
          </a:ln>
        </p:spPr>
      </p:pic>
      <p:sp>
        <p:nvSpPr>
          <p:cNvPr id="493"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When facing unclassifiable ILD… ask the right questions"/>
          <p:cNvSpPr txBox="1">
            <a:spLocks noGrp="1"/>
          </p:cNvSpPr>
          <p:nvPr>
            <p:ph type="title"/>
          </p:nvPr>
        </p:nvSpPr>
        <p:spPr>
          <a:xfrm>
            <a:off x="1689100" y="1816287"/>
            <a:ext cx="21005800" cy="865052"/>
          </a:xfrm>
          <a:prstGeom prst="rect">
            <a:avLst/>
          </a:prstGeom>
        </p:spPr>
        <p:txBody>
          <a:bodyPr/>
          <a:lstStyle>
            <a:lvl1pPr defTabSz="371475">
              <a:defRPr sz="5040" b="1">
                <a:latin typeface="Helvetica Neue"/>
                <a:ea typeface="Helvetica Neue"/>
                <a:cs typeface="Helvetica Neue"/>
                <a:sym typeface="Helvetica Neue"/>
              </a:defRPr>
            </a:lvl1pPr>
          </a:lstStyle>
          <a:p>
            <a:r>
              <a:t>When facing unclassifiable ILD… ask the right questions</a:t>
            </a:r>
          </a:p>
        </p:txBody>
      </p:sp>
      <p:sp>
        <p:nvSpPr>
          <p:cNvPr id="498" name="Is it truly unclassifiable… or simply incompletely evaluated?…"/>
          <p:cNvSpPr txBox="1">
            <a:spLocks noGrp="1"/>
          </p:cNvSpPr>
          <p:nvPr>
            <p:ph type="body" sz="half" idx="1"/>
          </p:nvPr>
        </p:nvSpPr>
        <p:spPr>
          <a:xfrm>
            <a:off x="1689100" y="5531793"/>
            <a:ext cx="21005800" cy="5398622"/>
          </a:xfrm>
          <a:prstGeom prst="rect">
            <a:avLst/>
          </a:prstGeom>
        </p:spPr>
        <p:txBody>
          <a:bodyPr/>
          <a:lstStyle/>
          <a:p>
            <a:pPr marL="482600" indent="-482600" defTabSz="627379">
              <a:spcBef>
                <a:spcPts val="4400"/>
              </a:spcBef>
              <a:defRPr sz="3648"/>
            </a:pPr>
            <a:r>
              <a:t>Is it truly unclassifiable… or simply incompletely evaluated?</a:t>
            </a:r>
          </a:p>
          <a:p>
            <a:pPr marL="482600" indent="-482600" defTabSz="627379">
              <a:spcBef>
                <a:spcPts val="4400"/>
              </a:spcBef>
              <a:defRPr sz="3648"/>
            </a:pPr>
            <a:r>
              <a:t>What is the dominant disease behavior?</a:t>
            </a:r>
          </a:p>
          <a:p>
            <a:pPr marL="965200" lvl="1" indent="-482600" defTabSz="627379">
              <a:spcBef>
                <a:spcPts val="4400"/>
              </a:spcBef>
              <a:defRPr sz="3648"/>
            </a:pPr>
            <a:r>
              <a:t>Is this disease stable? Predominantly inflammatory? Progressive fibrosing? Acute or subacute?  </a:t>
            </a:r>
          </a:p>
          <a:p>
            <a:pPr marL="482600" indent="-482600" defTabSz="627379">
              <a:spcBef>
                <a:spcPts val="4400"/>
              </a:spcBef>
              <a:defRPr sz="3648"/>
            </a:pPr>
            <a:r>
              <a:t>What biology is plausible?</a:t>
            </a:r>
          </a:p>
          <a:p>
            <a:pPr marL="482600" indent="-482600" defTabSz="627379">
              <a:spcBef>
                <a:spcPts val="4400"/>
              </a:spcBef>
              <a:defRPr sz="3648"/>
            </a:pPr>
            <a:r>
              <a:t>Would additional testing actually change management?</a:t>
            </a:r>
          </a:p>
        </p:txBody>
      </p:sp>
      <p:sp>
        <p:nvSpPr>
          <p:cNvPr id="499"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0" name="Unclassifiable ILD should not be viewed as a static label, but rather as a dynamic diagnostic state requiring continuous reassessment over time"/>
          <p:cNvSpPr txBox="1"/>
          <p:nvPr/>
        </p:nvSpPr>
        <p:spPr>
          <a:xfrm>
            <a:off x="413573" y="3256817"/>
            <a:ext cx="23101825" cy="1304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17999"/>
              </a:lnSpc>
              <a:defRPr sz="3600">
                <a:solidFill>
                  <a:schemeClr val="accent5">
                    <a:lumOff val="-29866"/>
                  </a:schemeClr>
                </a:solidFill>
              </a:defRPr>
            </a:lvl1pPr>
          </a:lstStyle>
          <a:p>
            <a:r>
              <a:t>Unclassifiable ILD should not be viewed as a static label, but rather as a dynamic diagnostic state requiring continuous reassessment over time </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Research priorities for unclassifiable ILD"/>
          <p:cNvSpPr txBox="1">
            <a:spLocks noGrp="1"/>
          </p:cNvSpPr>
          <p:nvPr>
            <p:ph type="title"/>
          </p:nvPr>
        </p:nvSpPr>
        <p:spPr>
          <a:xfrm>
            <a:off x="1689100" y="1541684"/>
            <a:ext cx="21005800" cy="1101105"/>
          </a:xfrm>
          <a:prstGeom prst="rect">
            <a:avLst/>
          </a:prstGeom>
        </p:spPr>
        <p:txBody>
          <a:bodyPr/>
          <a:lstStyle>
            <a:lvl1pPr defTabSz="487044">
              <a:defRPr sz="6607"/>
            </a:lvl1pPr>
          </a:lstStyle>
          <a:p>
            <a:r>
              <a:t>Research priorities for unclassifiable ILD</a:t>
            </a:r>
          </a:p>
        </p:txBody>
      </p:sp>
      <p:sp>
        <p:nvSpPr>
          <p:cNvPr id="505" name="What is the definition of unclassifiable ILD?…"/>
          <p:cNvSpPr txBox="1">
            <a:spLocks noGrp="1"/>
          </p:cNvSpPr>
          <p:nvPr>
            <p:ph type="body" sz="half" idx="1"/>
          </p:nvPr>
        </p:nvSpPr>
        <p:spPr>
          <a:xfrm>
            <a:off x="928789" y="5552180"/>
            <a:ext cx="22820092" cy="5089747"/>
          </a:xfrm>
          <a:prstGeom prst="rect">
            <a:avLst/>
          </a:prstGeom>
        </p:spPr>
        <p:txBody>
          <a:bodyPr/>
          <a:lstStyle/>
          <a:p>
            <a:pPr marL="577850" indent="-577850" algn="just" defTabSz="751205">
              <a:spcBef>
                <a:spcPts val="5300"/>
              </a:spcBef>
              <a:defRPr sz="4368"/>
            </a:pPr>
            <a:r>
              <a:t>What is the definition of unclassifiable ILD? </a:t>
            </a:r>
            <a:endParaRPr>
              <a:solidFill>
                <a:srgbClr val="005594"/>
              </a:solidFill>
            </a:endParaRPr>
          </a:p>
          <a:p>
            <a:pPr marL="577850" indent="-577850" algn="just" defTabSz="751205">
              <a:spcBef>
                <a:spcPts val="5300"/>
              </a:spcBef>
              <a:defRPr sz="4368"/>
            </a:pPr>
            <a:r>
              <a:t>What workup is necessary prior to assigning a diagnosis of unclassifiable ILD? </a:t>
            </a:r>
            <a:endParaRPr>
              <a:solidFill>
                <a:srgbClr val="005594"/>
              </a:solidFill>
            </a:endParaRPr>
          </a:p>
          <a:p>
            <a:pPr marL="577850" indent="-577850" algn="just" defTabSz="751205">
              <a:spcBef>
                <a:spcPts val="5300"/>
              </a:spcBef>
              <a:defRPr sz="4368"/>
            </a:pPr>
            <a:r>
              <a:t>How and how frequently should patients with unclassifiable ILD be re-screened for CTD? </a:t>
            </a:r>
            <a:endParaRPr>
              <a:solidFill>
                <a:srgbClr val="005594"/>
              </a:solidFill>
            </a:endParaRPr>
          </a:p>
          <a:p>
            <a:pPr marL="577850" indent="-577850" algn="just" defTabSz="751205">
              <a:spcBef>
                <a:spcPts val="5300"/>
              </a:spcBef>
              <a:defRPr sz="4368"/>
            </a:pPr>
            <a:r>
              <a:t>What variables predict progression of unclassifiable ILD? </a:t>
            </a:r>
          </a:p>
        </p:txBody>
      </p:sp>
      <p:sp>
        <p:nvSpPr>
          <p:cNvPr id="506" name="Ryerson C, et al. ERJ 2025"/>
          <p:cNvSpPr txBox="1"/>
          <p:nvPr/>
        </p:nvSpPr>
        <p:spPr>
          <a:xfrm>
            <a:off x="19500079" y="12526700"/>
            <a:ext cx="4481425" cy="523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2800" b="0"/>
            </a:lvl1pPr>
          </a:lstStyle>
          <a:p>
            <a:r>
              <a:t>Ryerson C, et al. ERJ 2025 </a:t>
            </a:r>
          </a:p>
        </p:txBody>
      </p:sp>
      <p:sp>
        <p:nvSpPr>
          <p:cNvPr id="507"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Screenshot 2026-05-11 at 23.30.59.png" descr="Screenshot 2026-05-11 at 23.30.59.png"/>
          <p:cNvPicPr>
            <a:picLocks noChangeAspect="1"/>
          </p:cNvPicPr>
          <p:nvPr/>
        </p:nvPicPr>
        <p:blipFill>
          <a:blip r:embed="rId3"/>
          <a:stretch>
            <a:fillRect/>
          </a:stretch>
        </p:blipFill>
        <p:spPr>
          <a:xfrm>
            <a:off x="1991189" y="-8995"/>
            <a:ext cx="20148215" cy="13733989"/>
          </a:xfrm>
          <a:prstGeom prst="rect">
            <a:avLst/>
          </a:prstGeom>
          <a:ln w="25400">
            <a:solidFill>
              <a:srgbClr val="000000"/>
            </a:solidFill>
            <a:miter lim="400000"/>
          </a:ln>
        </p:spPr>
      </p:pic>
      <p:sp>
        <p:nvSpPr>
          <p:cNvPr id="512" name="Thank you for your attention"/>
          <p:cNvSpPr txBox="1">
            <a:spLocks noGrp="1"/>
          </p:cNvSpPr>
          <p:nvPr>
            <p:ph type="title" idx="4294967295"/>
          </p:nvPr>
        </p:nvSpPr>
        <p:spPr>
          <a:xfrm>
            <a:off x="2957312" y="5180633"/>
            <a:ext cx="18335372" cy="1766267"/>
          </a:xfrm>
          <a:prstGeom prst="rect">
            <a:avLst/>
          </a:prstGeom>
          <a:solidFill>
            <a:srgbClr val="FFFFFF"/>
          </a:solidFill>
        </p:spPr>
        <p:txBody>
          <a:bodyPr anchor="b"/>
          <a:lstStyle>
            <a:lvl1pPr defTabSz="808990">
              <a:defRPr sz="10976"/>
            </a:lvl1pPr>
          </a:lstStyle>
          <a:p>
            <a:r>
              <a:t>Thank you for your attention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lassification as a way of mastering knowledge"/>
          <p:cNvSpPr txBox="1"/>
          <p:nvPr/>
        </p:nvSpPr>
        <p:spPr>
          <a:xfrm>
            <a:off x="6261074" y="1699480"/>
            <a:ext cx="11861852"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b="0"/>
            </a:lvl1pPr>
          </a:lstStyle>
          <a:p>
            <a:r>
              <a:t>Linnaeus “GENERA MORBORUM” Classification of Diseases</a:t>
            </a:r>
          </a:p>
        </p:txBody>
      </p:sp>
      <p:pic>
        <p:nvPicPr>
          <p:cNvPr id="201" name="Screenshot 2026-04-13 at 23.56.23.png" descr="Screenshot 2026-04-13 at 23.56.23.png"/>
          <p:cNvPicPr>
            <a:picLocks noChangeAspect="1"/>
          </p:cNvPicPr>
          <p:nvPr/>
        </p:nvPicPr>
        <p:blipFill>
          <a:blip r:embed="rId3"/>
          <a:stretch>
            <a:fillRect/>
          </a:stretch>
        </p:blipFill>
        <p:spPr>
          <a:xfrm>
            <a:off x="12326344" y="4791061"/>
            <a:ext cx="11393956" cy="6013477"/>
          </a:xfrm>
          <a:prstGeom prst="rect">
            <a:avLst/>
          </a:prstGeom>
          <a:ln w="12700">
            <a:miter lim="400000"/>
          </a:ln>
        </p:spPr>
      </p:pic>
      <p:sp>
        <p:nvSpPr>
          <p:cNvPr id="202" name="Linnaeus: diseases according to symptoms and clinical presentation"/>
          <p:cNvSpPr txBox="1">
            <a:spLocks noGrp="1"/>
          </p:cNvSpPr>
          <p:nvPr>
            <p:ph type="title" idx="4294967295"/>
          </p:nvPr>
        </p:nvSpPr>
        <p:spPr>
          <a:xfrm>
            <a:off x="957708" y="172426"/>
            <a:ext cx="22468584" cy="1682939"/>
          </a:xfrm>
          <a:prstGeom prst="rect">
            <a:avLst/>
          </a:prstGeom>
        </p:spPr>
        <p:txBody>
          <a:bodyPr/>
          <a:lstStyle>
            <a:lvl1pPr defTabSz="544830">
              <a:defRPr sz="5300" b="1">
                <a:solidFill>
                  <a:srgbClr val="C82506"/>
                </a:solidFill>
                <a:latin typeface="Helvetica Neue"/>
                <a:ea typeface="Helvetica Neue"/>
                <a:cs typeface="Helvetica Neue"/>
                <a:sym typeface="Helvetica Neue"/>
              </a:defRPr>
            </a:lvl1pPr>
          </a:lstStyle>
          <a:p>
            <a:pPr>
              <a:defRPr b="0">
                <a:solidFill>
                  <a:srgbClr val="000000"/>
                </a:solidFill>
                <a:latin typeface="+mn-lt"/>
                <a:ea typeface="+mn-ea"/>
                <a:cs typeface="+mn-cs"/>
                <a:sym typeface="Helvetica Neue Medium"/>
              </a:defRPr>
            </a:pPr>
            <a:r>
              <a:rPr b="1">
                <a:solidFill>
                  <a:srgbClr val="C82506"/>
                </a:solidFill>
                <a:latin typeface="Helvetica Neue"/>
                <a:ea typeface="Helvetica Neue"/>
                <a:cs typeface="Helvetica Neue"/>
                <a:sym typeface="Helvetica Neue"/>
              </a:rPr>
              <a:t>Age of Enlightenment: classification as a way to organize knowledge </a:t>
            </a:r>
          </a:p>
        </p:txBody>
      </p:sp>
      <p:sp>
        <p:nvSpPr>
          <p:cNvPr id="203" name="No pathology or microbiology…"/>
          <p:cNvSpPr txBox="1">
            <a:spLocks noGrp="1"/>
          </p:cNvSpPr>
          <p:nvPr>
            <p:ph type="body" sz="half" idx="4294967295"/>
          </p:nvPr>
        </p:nvSpPr>
        <p:spPr>
          <a:xfrm>
            <a:off x="259716" y="3727436"/>
            <a:ext cx="11753773" cy="9296401"/>
          </a:xfrm>
          <a:prstGeom prst="rect">
            <a:avLst/>
          </a:prstGeom>
        </p:spPr>
        <p:txBody>
          <a:bodyPr/>
          <a:lstStyle/>
          <a:p>
            <a:pPr>
              <a:defRPr sz="3800"/>
            </a:pPr>
            <a:r>
              <a:t>No pathology or microbiology  </a:t>
            </a:r>
          </a:p>
          <a:p>
            <a:pPr>
              <a:defRPr sz="3800"/>
            </a:pPr>
            <a:r>
              <a:t>Classification: symptoms and clinical presentation </a:t>
            </a:r>
          </a:p>
          <a:p>
            <a:pPr>
              <a:defRPr sz="3800" b="1">
                <a:solidFill>
                  <a:schemeClr val="accent5">
                    <a:lumOff val="-29866"/>
                  </a:schemeClr>
                </a:solidFill>
              </a:defRPr>
            </a:pPr>
            <a:r>
              <a:t>Focused on what clinicians could observe </a:t>
            </a:r>
          </a:p>
          <a:p>
            <a:pPr>
              <a:defRPr sz="3800"/>
            </a:pPr>
            <a:r>
              <a:t>Goal: organize and master knowledge</a:t>
            </a:r>
          </a:p>
        </p:txBody>
      </p:sp>
      <p:pic>
        <p:nvPicPr>
          <p:cNvPr id="204" name="Screenshot 2025-08-21 at 09.42.58.png" descr="Screenshot 2025-08-21 at 09.42.58.png"/>
          <p:cNvPicPr>
            <a:picLocks noChangeAspect="1"/>
          </p:cNvPicPr>
          <p:nvPr/>
        </p:nvPicPr>
        <p:blipFill>
          <a:blip r:embed="rId4"/>
          <a:stretch>
            <a:fillRect/>
          </a:stretch>
        </p:blipFill>
        <p:spPr>
          <a:xfrm>
            <a:off x="21144120" y="8944819"/>
            <a:ext cx="3053488" cy="4324556"/>
          </a:xfrm>
          <a:prstGeom prst="rect">
            <a:avLst/>
          </a:prstGeom>
          <a:ln w="12700">
            <a:miter lim="400000"/>
          </a:ln>
        </p:spPr>
      </p:pic>
      <p:sp>
        <p:nvSpPr>
          <p:cNvPr id="205"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Screenshot 2025-08-21 at 10.09.52.png" descr="Screenshot 2025-08-21 at 10.09.52.png"/>
          <p:cNvPicPr>
            <a:picLocks noChangeAspect="1"/>
          </p:cNvPicPr>
          <p:nvPr/>
        </p:nvPicPr>
        <p:blipFill>
          <a:blip r:embed="rId3"/>
          <a:stretch>
            <a:fillRect/>
          </a:stretch>
        </p:blipFill>
        <p:spPr>
          <a:xfrm>
            <a:off x="11478707" y="3541519"/>
            <a:ext cx="11966263" cy="8688683"/>
          </a:xfrm>
          <a:prstGeom prst="rect">
            <a:avLst/>
          </a:prstGeom>
          <a:ln w="12700">
            <a:miter lim="400000"/>
          </a:ln>
        </p:spPr>
      </p:pic>
      <p:sp>
        <p:nvSpPr>
          <p:cNvPr id="210" name="Virchow and the modern concept of cellular pathology"/>
          <p:cNvSpPr txBox="1">
            <a:spLocks noGrp="1"/>
          </p:cNvSpPr>
          <p:nvPr>
            <p:ph type="title" idx="4294967295"/>
          </p:nvPr>
        </p:nvSpPr>
        <p:spPr>
          <a:xfrm>
            <a:off x="3327617" y="433948"/>
            <a:ext cx="17728766" cy="1011129"/>
          </a:xfrm>
          <a:prstGeom prst="rect">
            <a:avLst/>
          </a:prstGeom>
        </p:spPr>
        <p:txBody>
          <a:bodyPr/>
          <a:lstStyle>
            <a:lvl1pPr>
              <a:defRPr sz="5300" b="1">
                <a:solidFill>
                  <a:srgbClr val="C82506"/>
                </a:solidFill>
                <a:latin typeface="Helvetica Neue"/>
                <a:ea typeface="Helvetica Neue"/>
                <a:cs typeface="Helvetica Neue"/>
                <a:sym typeface="Helvetica Neue"/>
              </a:defRPr>
            </a:lvl1pPr>
          </a:lstStyle>
          <a:p>
            <a:pPr>
              <a:defRPr b="0">
                <a:solidFill>
                  <a:srgbClr val="000000"/>
                </a:solidFill>
                <a:latin typeface="+mn-lt"/>
                <a:ea typeface="+mn-ea"/>
                <a:cs typeface="+mn-cs"/>
                <a:sym typeface="Helvetica Neue Medium"/>
              </a:defRPr>
            </a:pPr>
            <a:r>
              <a:rPr b="1">
                <a:solidFill>
                  <a:srgbClr val="C82506"/>
                </a:solidFill>
                <a:latin typeface="Helvetica Neue"/>
                <a:ea typeface="Helvetica Neue"/>
                <a:cs typeface="Helvetica Neue"/>
                <a:sym typeface="Helvetica Neue"/>
              </a:rPr>
              <a:t>Virchow and the modern concept of cellular pathology </a:t>
            </a:r>
          </a:p>
        </p:txBody>
      </p:sp>
      <p:sp>
        <p:nvSpPr>
          <p:cNvPr id="211" name="Classification anchored in visible structural changes"/>
          <p:cNvSpPr txBox="1"/>
          <p:nvPr/>
        </p:nvSpPr>
        <p:spPr>
          <a:xfrm>
            <a:off x="7080630" y="1863287"/>
            <a:ext cx="10222739"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just" defTabSz="457200">
              <a:lnSpc>
                <a:spcPct val="117999"/>
              </a:lnSpc>
              <a:defRPr sz="3400" b="0"/>
            </a:lvl1pPr>
          </a:lstStyle>
          <a:p>
            <a:r>
              <a:t>Classification anchored in visible structural changes </a:t>
            </a:r>
          </a:p>
        </p:txBody>
      </p:sp>
      <p:pic>
        <p:nvPicPr>
          <p:cNvPr id="212" name="Screenshot 2025-08-21 at 10.10.20.png" descr="Screenshot 2025-08-21 at 10.10.20.png"/>
          <p:cNvPicPr>
            <a:picLocks noChangeAspect="1"/>
          </p:cNvPicPr>
          <p:nvPr/>
        </p:nvPicPr>
        <p:blipFill>
          <a:blip r:embed="rId4"/>
          <a:stretch>
            <a:fillRect/>
          </a:stretch>
        </p:blipFill>
        <p:spPr>
          <a:xfrm>
            <a:off x="20524733" y="9174495"/>
            <a:ext cx="3618697" cy="4067527"/>
          </a:xfrm>
          <a:prstGeom prst="rect">
            <a:avLst/>
          </a:prstGeom>
          <a:ln w="12700">
            <a:miter lim="400000"/>
          </a:ln>
        </p:spPr>
      </p:pic>
      <p:sp>
        <p:nvSpPr>
          <p:cNvPr id="213" name="Virchow introduced the concept of cellular pathology…"/>
          <p:cNvSpPr txBox="1">
            <a:spLocks noGrp="1"/>
          </p:cNvSpPr>
          <p:nvPr>
            <p:ph type="body" sz="half" idx="4294967295"/>
          </p:nvPr>
        </p:nvSpPr>
        <p:spPr>
          <a:xfrm>
            <a:off x="381366" y="3514549"/>
            <a:ext cx="10714761" cy="9296401"/>
          </a:xfrm>
          <a:prstGeom prst="rect">
            <a:avLst/>
          </a:prstGeom>
        </p:spPr>
        <p:txBody>
          <a:bodyPr/>
          <a:lstStyle/>
          <a:p>
            <a:pPr>
              <a:defRPr sz="3800" b="1"/>
            </a:pPr>
            <a:r>
              <a:t>Virchow introduced the concept of cellular pathology </a:t>
            </a:r>
          </a:p>
          <a:p>
            <a:pPr>
              <a:defRPr sz="3800"/>
            </a:pPr>
            <a:r>
              <a:t>Diseases defined by structural cellular changes, not only symptoms</a:t>
            </a:r>
          </a:p>
          <a:p>
            <a:pPr>
              <a:defRPr sz="3800"/>
            </a:pPr>
            <a:r>
              <a:t>Foundation of modern disease classification </a:t>
            </a:r>
          </a:p>
          <a:p>
            <a:pPr>
              <a:defRPr sz="3800"/>
            </a:pPr>
            <a:r>
              <a:t>Link between clinical observation and underlying pathology</a:t>
            </a:r>
          </a:p>
        </p:txBody>
      </p:sp>
      <p:sp>
        <p:nvSpPr>
          <p:cNvPr id="214"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Screenshot 2026-05-11 at 10.57.00.png" descr="Screenshot 2026-05-11 at 10.57.00.png"/>
          <p:cNvPicPr>
            <a:picLocks noChangeAspect="1"/>
          </p:cNvPicPr>
          <p:nvPr/>
        </p:nvPicPr>
        <p:blipFill>
          <a:blip r:embed="rId3"/>
          <a:stretch>
            <a:fillRect/>
          </a:stretch>
        </p:blipFill>
        <p:spPr>
          <a:xfrm>
            <a:off x="1452403" y="242172"/>
            <a:ext cx="21479194" cy="2838161"/>
          </a:xfrm>
          <a:prstGeom prst="rect">
            <a:avLst/>
          </a:prstGeom>
          <a:ln w="12700">
            <a:miter lim="400000"/>
          </a:ln>
        </p:spPr>
      </p:pic>
      <p:sp>
        <p:nvSpPr>
          <p:cNvPr id="219"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0" name="Screenshot 2026-05-11 at 10.57.34.png" descr="Screenshot 2026-05-11 at 10.57.34.png"/>
          <p:cNvPicPr>
            <a:picLocks noChangeAspect="1"/>
          </p:cNvPicPr>
          <p:nvPr/>
        </p:nvPicPr>
        <p:blipFill>
          <a:blip r:embed="rId4"/>
          <a:stretch>
            <a:fillRect/>
          </a:stretch>
        </p:blipFill>
        <p:spPr>
          <a:xfrm>
            <a:off x="6372525" y="1437434"/>
            <a:ext cx="14558542" cy="1258872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Screenshot 2026-05-11 at 10.57.00.png" descr="Screenshot 2026-05-11 at 10.57.00.png"/>
          <p:cNvPicPr>
            <a:picLocks noChangeAspect="1"/>
          </p:cNvPicPr>
          <p:nvPr/>
        </p:nvPicPr>
        <p:blipFill>
          <a:blip r:embed="rId3"/>
          <a:stretch>
            <a:fillRect/>
          </a:stretch>
        </p:blipFill>
        <p:spPr>
          <a:xfrm>
            <a:off x="1452403" y="242172"/>
            <a:ext cx="21479194" cy="2838161"/>
          </a:xfrm>
          <a:prstGeom prst="rect">
            <a:avLst/>
          </a:prstGeom>
          <a:ln w="12700">
            <a:miter lim="400000"/>
          </a:ln>
        </p:spPr>
      </p:pic>
      <p:sp>
        <p:nvSpPr>
          <p:cNvPr id="225" name="What happens when a patient cannot be classified?"/>
          <p:cNvSpPr txBox="1"/>
          <p:nvPr/>
        </p:nvSpPr>
        <p:spPr>
          <a:xfrm>
            <a:off x="653600" y="6754914"/>
            <a:ext cx="5318324" cy="195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solidFill>
                  <a:schemeClr val="accent5">
                    <a:lumOff val="-29866"/>
                  </a:schemeClr>
                </a:solidFill>
              </a:defRPr>
            </a:lvl1pPr>
          </a:lstStyle>
          <a:p>
            <a:r>
              <a:t>What happens when a patient cannot be classified?</a:t>
            </a:r>
          </a:p>
        </p:txBody>
      </p:sp>
      <p:sp>
        <p:nvSpPr>
          <p:cNvPr id="226"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7" name="Screenshot 2026-05-11 at 10.57.34.png" descr="Screenshot 2026-05-11 at 10.57.34.png"/>
          <p:cNvPicPr>
            <a:picLocks noChangeAspect="1"/>
          </p:cNvPicPr>
          <p:nvPr/>
        </p:nvPicPr>
        <p:blipFill>
          <a:blip r:embed="rId4"/>
          <a:stretch>
            <a:fillRect/>
          </a:stretch>
        </p:blipFill>
        <p:spPr>
          <a:xfrm>
            <a:off x="6372525" y="1437434"/>
            <a:ext cx="14558542" cy="1258872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Screenshot 2026-05-11 at 10.22.08.png" descr="Screenshot 2026-05-11 at 10.22.08.png"/>
          <p:cNvPicPr>
            <a:picLocks noChangeAspect="1"/>
          </p:cNvPicPr>
          <p:nvPr/>
        </p:nvPicPr>
        <p:blipFill>
          <a:blip r:embed="rId3"/>
          <a:stretch>
            <a:fillRect/>
          </a:stretch>
        </p:blipFill>
        <p:spPr>
          <a:xfrm>
            <a:off x="1149753" y="542734"/>
            <a:ext cx="21420116" cy="2382830"/>
          </a:xfrm>
          <a:prstGeom prst="rect">
            <a:avLst/>
          </a:prstGeom>
          <a:ln w="12700">
            <a:miter lim="400000"/>
          </a:ln>
        </p:spPr>
      </p:pic>
      <p:grpSp>
        <p:nvGrpSpPr>
          <p:cNvPr id="234" name="Screenshot 2026-05-11 at 10.22.37.png"/>
          <p:cNvGrpSpPr/>
          <p:nvPr/>
        </p:nvGrpSpPr>
        <p:grpSpPr>
          <a:xfrm>
            <a:off x="2856653" y="3233255"/>
            <a:ext cx="18670694" cy="9769977"/>
            <a:chOff x="0" y="0"/>
            <a:chExt cx="18670692" cy="9769976"/>
          </a:xfrm>
        </p:grpSpPr>
        <p:pic>
          <p:nvPicPr>
            <p:cNvPr id="233" name="Screenshot 2026-05-11 at 10.22.37.png" descr="Screenshot 2026-05-11 at 10.22.37.png"/>
            <p:cNvPicPr>
              <a:picLocks noChangeAspect="1"/>
            </p:cNvPicPr>
            <p:nvPr/>
          </p:nvPicPr>
          <p:blipFill>
            <a:blip r:embed="rId4"/>
            <a:stretch>
              <a:fillRect/>
            </a:stretch>
          </p:blipFill>
          <p:spPr>
            <a:xfrm>
              <a:off x="50800" y="50800"/>
              <a:ext cx="18569093" cy="9668377"/>
            </a:xfrm>
            <a:prstGeom prst="rect">
              <a:avLst/>
            </a:prstGeom>
            <a:ln>
              <a:noFill/>
            </a:ln>
            <a:effectLst/>
          </p:spPr>
        </p:pic>
        <p:pic>
          <p:nvPicPr>
            <p:cNvPr id="232" name="Screenshot 2026-05-11 at 10.22.37.png" descr="Screenshot 2026-05-11 at 10.22.37.png"/>
            <p:cNvPicPr>
              <a:picLocks/>
            </p:cNvPicPr>
            <p:nvPr/>
          </p:nvPicPr>
          <p:blipFill>
            <a:blip r:embed="rId5"/>
            <a:stretch>
              <a:fillRect/>
            </a:stretch>
          </p:blipFill>
          <p:spPr>
            <a:xfrm>
              <a:off x="0" y="0"/>
              <a:ext cx="18670693" cy="9769977"/>
            </a:xfrm>
            <a:prstGeom prst="rect">
              <a:avLst/>
            </a:prstGeom>
            <a:effectLst/>
          </p:spPr>
        </p:pic>
      </p:grpSp>
      <p:sp>
        <p:nvSpPr>
          <p:cNvPr id="235" name="Rectangle"/>
          <p:cNvSpPr/>
          <p:nvPr/>
        </p:nvSpPr>
        <p:spPr>
          <a:xfrm>
            <a:off x="-74087" y="13310923"/>
            <a:ext cx="24532174" cy="414415"/>
          </a:xfrm>
          <a:prstGeom prst="rect">
            <a:avLst/>
          </a:prstGeom>
          <a:solidFill>
            <a:schemeClr val="accent1">
              <a:lumOff val="-1357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1" descr="Picture 1"/>
          <p:cNvPicPr>
            <a:picLocks noChangeAspect="1"/>
          </p:cNvPicPr>
          <p:nvPr/>
        </p:nvPicPr>
        <p:blipFill>
          <a:blip r:embed="rId3"/>
          <a:stretch>
            <a:fillRect/>
          </a:stretch>
        </p:blipFill>
        <p:spPr>
          <a:xfrm>
            <a:off x="4365172" y="-2074"/>
            <a:ext cx="15653656" cy="9119959"/>
          </a:xfrm>
          <a:prstGeom prst="rect">
            <a:avLst/>
          </a:prstGeom>
          <a:ln w="12700">
            <a:miter lim="400000"/>
          </a:ln>
        </p:spPr>
      </p:pic>
      <p:sp>
        <p:nvSpPr>
          <p:cNvPr id="240" name="Rectangle 7"/>
          <p:cNvSpPr/>
          <p:nvPr/>
        </p:nvSpPr>
        <p:spPr>
          <a:xfrm>
            <a:off x="18772333" y="12808733"/>
            <a:ext cx="5384126" cy="58848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91439" bIns="91439">
            <a:spAutoFit/>
          </a:bodyPr>
          <a:lstStyle>
            <a:lvl1pPr algn="l" defTabSz="1828800">
              <a:defRPr sz="3200" b="0">
                <a:latin typeface="Calibri"/>
                <a:ea typeface="Calibri"/>
                <a:cs typeface="Calibri"/>
                <a:sym typeface="Calibri"/>
              </a:defRPr>
            </a:lvl1pPr>
          </a:lstStyle>
          <a:p>
            <a:r>
              <a:t>Am J Respir Crit Care Med 2002</a:t>
            </a:r>
          </a:p>
        </p:txBody>
      </p:sp>
      <p:pic>
        <p:nvPicPr>
          <p:cNvPr id="241" name="Screenshot 2026-05-11 at 11.01.48.png" descr="Screenshot 2026-05-11 at 11.01.48.png"/>
          <p:cNvPicPr>
            <a:picLocks noChangeAspect="1"/>
          </p:cNvPicPr>
          <p:nvPr/>
        </p:nvPicPr>
        <p:blipFill>
          <a:blip r:embed="rId4"/>
          <a:stretch>
            <a:fillRect/>
          </a:stretch>
        </p:blipFill>
        <p:spPr>
          <a:xfrm>
            <a:off x="3105667" y="8575714"/>
            <a:ext cx="15653656" cy="5191264"/>
          </a:xfrm>
          <a:prstGeom prst="rect">
            <a:avLst/>
          </a:prstGeom>
          <a:ln w="12700">
            <a:miter lim="400000"/>
          </a:ln>
        </p:spPr>
      </p:pic>
      <p:sp>
        <p:nvSpPr>
          <p:cNvPr id="242" name="“Unclassifiable ILD” :  patients with interstitial pneumonia that remained without a clear diagnosis on the basis of the available data, after extensive clinical, radiologic, and/or pathological examination."/>
          <p:cNvSpPr txBox="1"/>
          <p:nvPr/>
        </p:nvSpPr>
        <p:spPr>
          <a:xfrm>
            <a:off x="16023470" y="4775261"/>
            <a:ext cx="7746661" cy="2556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17999"/>
              </a:lnSpc>
              <a:defRPr sz="2800" b="0">
                <a:solidFill>
                  <a:schemeClr val="accent5">
                    <a:lumOff val="-29866"/>
                  </a:schemeClr>
                </a:solidFill>
              </a:defRPr>
            </a:pPr>
            <a:r>
              <a:t>“</a:t>
            </a:r>
            <a:r>
              <a:rPr b="1"/>
              <a:t>Unclassifiable ILD</a:t>
            </a:r>
            <a:r>
              <a:t>” :  patients with interstitial pneumonia that remained without a clear diagnosis on the basis of the available data, after extensive clinical, radiologic, and/or pathological examination. </a:t>
            </a:r>
          </a:p>
        </p:txBody>
      </p:sp>
    </p:spTree>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RS_PPT_DBNAME" val="Ravaglia Trieste 2026 Unclassifiable ILDs[2026051209125595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TYPE" val="ctBarBox"/>
  <p:tag name="ARS_CHARTPARA_DATAFORMAT" val="ltNumberValue"/>
  <p:tag name="ARS_CHARTPARA_SHOWTIME" val="csStop"/>
  <p:tag name="ARS_CHARTPARA_NUMBERDEC" val="0"/>
  <p:tag name="ARS_CHARTPARA_DATAPERCENTBASE" val="crResponse"/>
  <p:tag name="ARS_CHARTPARA_PERCENTDEC" val="2"/>
  <p:tag name="ARS_CHARTPARA_SHOW3D" val="0"/>
  <p:tag name="ARS_CHARTPARA_SHOWWINDOW" val="0"/>
  <p:tag name="ARS_CHARTPOINTWIDTH" val="0.5"/>
  <p:tag name="ARS_CHARTSHOWITEMTEXT" val="0"/>
  <p:tag name="ARS_CHARTPARA_TEXTCHARTSPACEORLINE" val="0"/>
  <p:tag name="ARS_CHARTPARA_TEXTCHARTTYPEBYLINE" val="0"/>
  <p:tag name="ARS_CHARTPARA_CHARTVALUEISVOTEDCOUNT" val="0"/>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4022</Words>
  <Application>Microsoft Office PowerPoint</Application>
  <PresentationFormat>Personalizzato</PresentationFormat>
  <Paragraphs>582</Paragraphs>
  <Slides>38</Slides>
  <Notes>38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38</vt:i4>
      </vt:variant>
    </vt:vector>
  </HeadingPairs>
  <TitlesOfParts>
    <vt:vector size="47" baseType="lpstr">
      <vt:lpstr>Aptos</vt:lpstr>
      <vt:lpstr>Aptos Display</vt:lpstr>
      <vt:lpstr>Calibri</vt:lpstr>
      <vt:lpstr>Franklin Gothic Book</vt:lpstr>
      <vt:lpstr>Helvetica Neue</vt:lpstr>
      <vt:lpstr>Helvetica Neue Light</vt:lpstr>
      <vt:lpstr>Helvetica Neue Medium</vt:lpstr>
      <vt:lpstr>Times Roman</vt:lpstr>
      <vt:lpstr>White</vt:lpstr>
      <vt:lpstr>Unclassifiable ILDs   Specific entity or just a set of cases with no diagnosis?</vt:lpstr>
      <vt:lpstr>Why disease classification is so important? For utility …</vt:lpstr>
      <vt:lpstr>Ancient beginnings:  Hippocrates and the 4 Humors</vt:lpstr>
      <vt:lpstr>Age of Enlightenment: classification as a way to organize knowledge </vt:lpstr>
      <vt:lpstr>Virchow and the modern concept of cellular pathology </vt:lpstr>
      <vt:lpstr>Presentazione standard di PowerPoint</vt:lpstr>
      <vt:lpstr>Presentazione standard di PowerPoint</vt:lpstr>
      <vt:lpstr>Presentazione standard di PowerPoint</vt:lpstr>
      <vt:lpstr>Presentazione standard di PowerPoint</vt:lpstr>
      <vt:lpstr>Reasons for diagnostic uncertainty in ILD </vt:lpstr>
      <vt:lpstr>Reasons for diagnostic uncertainty in ILD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disease behavior classification </vt:lpstr>
      <vt:lpstr>Disease behavior is not disease biology!  </vt:lpstr>
      <vt:lpstr>Presentazione standard di PowerPoint</vt:lpstr>
      <vt:lpstr>Presentazione standard di PowerPoint</vt:lpstr>
      <vt:lpstr>DIAGNOSTIC CONFIDENCE ALWAYS EXPLICITED  </vt:lpstr>
      <vt:lpstr>Presentazione standard di PowerPoint</vt:lpstr>
      <vt:lpstr>Presentazione standard di PowerPoint</vt:lpstr>
      <vt:lpstr>Presentazione standard di PowerPoint</vt:lpstr>
      <vt:lpstr>What are patients with unclassifiable ILD like?</vt:lpstr>
      <vt:lpstr>What are patients with unclassifiable ILD like?</vt:lpstr>
      <vt:lpstr>Presentazione standard di PowerPoint</vt:lpstr>
      <vt:lpstr>Presentazione standard di PowerPoint</vt:lpstr>
      <vt:lpstr>Do unclassifiable ILDs behave aggressively? </vt:lpstr>
      <vt:lpstr>Presentazione standard di PowerPoint</vt:lpstr>
      <vt:lpstr>Presentazione standard di PowerPoint</vt:lpstr>
      <vt:lpstr>Even when the diagnosis is uncertain, progression is actionable</vt:lpstr>
      <vt:lpstr>Presentazione standard di PowerPoint</vt:lpstr>
      <vt:lpstr>Presentazione standard di PowerPoint</vt:lpstr>
      <vt:lpstr>When facing unclassifiable ILD… ask the right questions</vt:lpstr>
      <vt:lpstr>Research priorities for unclassifiable ILD</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Media DIgital Business</cp:lastModifiedBy>
  <cp:revision>1</cp:revision>
  <dcterms:modified xsi:type="dcterms:W3CDTF">2026-05-12T07:12:57Z</dcterms:modified>
</cp:coreProperties>
</file>